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74" r:id="rId3"/>
    <p:sldId id="275" r:id="rId4"/>
    <p:sldId id="276" r:id="rId5"/>
    <p:sldId id="277" r:id="rId6"/>
    <p:sldId id="278" r:id="rId7"/>
  </p:sldIdLst>
  <p:sldSz cx="9144000" cy="6858000" type="screen4x3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620"/>
    <p:restoredTop sz="94660"/>
  </p:normalViewPr>
  <p:slideViewPr>
    <p:cSldViewPr>
      <p:cViewPr>
        <p:scale>
          <a:sx n="80" d="100"/>
          <a:sy n="80" d="100"/>
        </p:scale>
        <p:origin x="-1674" y="-318"/>
      </p:cViewPr>
      <p:guideLst>
        <p:guide orient="horz" pos="3702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pPr/>
              <a:t>2013-07-01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pPr/>
              <a:t>2013-07-01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pPr/>
              <a:t>2013-07-01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pPr/>
              <a:t>2013-07-01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pPr/>
              <a:t>2013-07-01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pPr/>
              <a:t>2013-07-01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pPr/>
              <a:t>2013-07-01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pPr/>
              <a:t>2013-07-01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pPr/>
              <a:t>2013-07-01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pPr/>
              <a:t>2013-07-01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pPr/>
              <a:t>2013-07-01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30EDBD-1C2D-4C1E-B459-B60219FAB484}" type="datetimeFigureOut">
              <a:rPr lang="ko-KR" altLang="en-US" smtClean="0"/>
              <a:pPr/>
              <a:t>2013-07-01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losone.org/article/info:doi/10.1371/journal.pone.0068105" TargetMode="External"/><Relationship Id="rId13" Type="http://schemas.openxmlformats.org/officeDocument/2006/relationships/hyperlink" Target="http://www.plosone.org/article/info:doi/10.1371/journal.pone.0067361" TargetMode="External"/><Relationship Id="rId3" Type="http://schemas.openxmlformats.org/officeDocument/2006/relationships/hyperlink" Target="http://www.plosone.org/article/info:doi/10.1371/journal.pone.0068348" TargetMode="External"/><Relationship Id="rId7" Type="http://schemas.openxmlformats.org/officeDocument/2006/relationships/hyperlink" Target="http://www.plosone.org/article/info:doi/10.1371/journal.pone.0068143" TargetMode="External"/><Relationship Id="rId12" Type="http://schemas.openxmlformats.org/officeDocument/2006/relationships/hyperlink" Target="http://www.plosone.org/article/info:doi/10.1371/journal.pone.0067766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losone.org/article/info:doi/10.1371/journal.pone.0068158" TargetMode="External"/><Relationship Id="rId11" Type="http://schemas.openxmlformats.org/officeDocument/2006/relationships/hyperlink" Target="http://www.plosone.org/article/info:doi/10.1371/journal.pone.0067859" TargetMode="External"/><Relationship Id="rId5" Type="http://schemas.openxmlformats.org/officeDocument/2006/relationships/hyperlink" Target="http://www.plosone.org/article/info:doi/10.1371/journal.pone.0068197" TargetMode="External"/><Relationship Id="rId15" Type="http://schemas.openxmlformats.org/officeDocument/2006/relationships/hyperlink" Target="http://www.plosone.org/article/info:doi/10.1371/journal.pone.0066326" TargetMode="External"/><Relationship Id="rId10" Type="http://schemas.openxmlformats.org/officeDocument/2006/relationships/hyperlink" Target="http://www.plosone.org/article/info:doi/10.1371/journal.pone.0068084" TargetMode="External"/><Relationship Id="rId4" Type="http://schemas.openxmlformats.org/officeDocument/2006/relationships/hyperlink" Target="http://www.plosone.org/article/info:doi/10.1371/journal.pone.0068253" TargetMode="External"/><Relationship Id="rId9" Type="http://schemas.openxmlformats.org/officeDocument/2006/relationships/hyperlink" Target="http://www.plosone.org/article/info:doi/10.1371/journal.pone.0068089" TargetMode="External"/><Relationship Id="rId14" Type="http://schemas.openxmlformats.org/officeDocument/2006/relationships/hyperlink" Target="http://www.plosone.org/article/info:doi/10.1371/journal.pone.0067291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11467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0" y="980728"/>
            <a:ext cx="9144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Research Article </a:t>
            </a:r>
          </a:p>
          <a:p>
            <a:r>
              <a:rPr lang="en-US" altLang="ko-KR" b="1" dirty="0" smtClean="0"/>
              <a:t>MDM2 Inhibits </a:t>
            </a:r>
            <a:r>
              <a:rPr lang="en-US" altLang="ko-KR" b="1" dirty="0" err="1" smtClean="0"/>
              <a:t>Axin</a:t>
            </a:r>
            <a:r>
              <a:rPr lang="en-US" altLang="ko-KR" b="1" dirty="0" smtClean="0"/>
              <a:t>-Induced p53 Activation Independently of its E3 </a:t>
            </a:r>
            <a:r>
              <a:rPr lang="en-US" altLang="ko-KR" b="1" dirty="0" err="1" smtClean="0"/>
              <a:t>Ligase</a:t>
            </a:r>
            <a:r>
              <a:rPr lang="en-US" altLang="ko-KR" b="1" dirty="0" smtClean="0"/>
              <a:t> Activity </a:t>
            </a:r>
            <a:endParaRPr lang="en-US" altLang="ko-KR" b="1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916832"/>
            <a:ext cx="394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/>
        </p:nvSpPr>
        <p:spPr>
          <a:xfrm>
            <a:off x="0" y="2132856"/>
            <a:ext cx="9144000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300" dirty="0" smtClean="0"/>
              <a:t>Affiliation: State Key Laboratory of Cellular Stress Biology, School of Life Sciences, Xiamen University, Fujian, China </a:t>
            </a:r>
            <a:endParaRPr lang="en-US" altLang="ko-KR" sz="1300" dirty="0"/>
          </a:p>
        </p:txBody>
      </p:sp>
      <p:sp>
        <p:nvSpPr>
          <p:cNvPr id="11" name="직사각형 10"/>
          <p:cNvSpPr/>
          <p:nvPr/>
        </p:nvSpPr>
        <p:spPr>
          <a:xfrm>
            <a:off x="0" y="3140968"/>
            <a:ext cx="9144000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300" b="1" dirty="0" smtClean="0"/>
              <a:t>Abstract</a:t>
            </a:r>
          </a:p>
          <a:p>
            <a:r>
              <a:rPr lang="en-US" altLang="ko-KR" sz="1300" dirty="0" smtClean="0"/>
              <a:t>MDM2 plays a crucial role in negatively regulating the functions of tumor suppressor p53. Here we show that MDM2 can inhibit </a:t>
            </a:r>
            <a:r>
              <a:rPr lang="en-US" altLang="ko-KR" sz="1300" dirty="0" err="1" smtClean="0"/>
              <a:t>Axin</a:t>
            </a:r>
            <a:r>
              <a:rPr lang="en-US" altLang="ko-KR" sz="1300" dirty="0" smtClean="0"/>
              <a:t>-stimulated p53-dependent apoptosis by suppressing p53 </a:t>
            </a:r>
            <a:r>
              <a:rPr lang="en-US" altLang="ko-KR" sz="1300" dirty="0" err="1" smtClean="0"/>
              <a:t>phosphorylation</a:t>
            </a:r>
            <a:r>
              <a:rPr lang="en-US" altLang="ko-KR" sz="1300" dirty="0" smtClean="0"/>
              <a:t> at Ser 46 and apoptosis-related p53 </a:t>
            </a:r>
            <a:r>
              <a:rPr lang="en-US" altLang="ko-KR" sz="1300" dirty="0" err="1" smtClean="0"/>
              <a:t>transactivational</a:t>
            </a:r>
            <a:r>
              <a:rPr lang="en-US" altLang="ko-KR" sz="1300" dirty="0" smtClean="0"/>
              <a:t> activity. Interestingly, the </a:t>
            </a:r>
            <a:r>
              <a:rPr lang="en-US" altLang="ko-KR" sz="1300" dirty="0" err="1" smtClean="0"/>
              <a:t>ubiquitin</a:t>
            </a:r>
            <a:r>
              <a:rPr lang="en-US" altLang="ko-KR" sz="1300" dirty="0" smtClean="0"/>
              <a:t> E3 </a:t>
            </a:r>
            <a:r>
              <a:rPr lang="en-US" altLang="ko-KR" sz="1300" dirty="0" err="1" smtClean="0"/>
              <a:t>ligase</a:t>
            </a:r>
            <a:r>
              <a:rPr lang="en-US" altLang="ko-KR" sz="1300" dirty="0" smtClean="0"/>
              <a:t> activity of MDM2 is not required for this inhibitory effect. Mechanically, either </a:t>
            </a:r>
            <a:r>
              <a:rPr lang="en-US" altLang="ko-KR" sz="1300" dirty="0" err="1" smtClean="0"/>
              <a:t>wildtype</a:t>
            </a:r>
            <a:r>
              <a:rPr lang="en-US" altLang="ko-KR" sz="1300" dirty="0" smtClean="0"/>
              <a:t> MDM2 or its E3-dead mutant, disrupts the </a:t>
            </a:r>
            <a:r>
              <a:rPr lang="en-US" altLang="ko-KR" sz="1300" dirty="0" err="1" smtClean="0"/>
              <a:t>Axin</a:t>
            </a:r>
            <a:r>
              <a:rPr lang="en-US" altLang="ko-KR" sz="1300" dirty="0" smtClean="0"/>
              <a:t>-based HIPK2/p53 complex formation by blocking the binding of p53 and HIPK2 to </a:t>
            </a:r>
            <a:r>
              <a:rPr lang="en-US" altLang="ko-KR" sz="1300" dirty="0" err="1" smtClean="0"/>
              <a:t>Axin</a:t>
            </a:r>
            <a:r>
              <a:rPr lang="en-US" altLang="ko-KR" sz="1300" dirty="0" smtClean="0"/>
              <a:t>. MDM2Δp53, a deletion mutant that lacks p53 binding domain fails to exert the inhibitory effect, demonstrating that the interaction of MDM2 and p53, but not its E3 </a:t>
            </a:r>
            <a:r>
              <a:rPr lang="en-US" altLang="ko-KR" sz="1300" dirty="0" err="1" smtClean="0"/>
              <a:t>ligase</a:t>
            </a:r>
            <a:r>
              <a:rPr lang="en-US" altLang="ko-KR" sz="1300" dirty="0" smtClean="0"/>
              <a:t> activity toward p53 plays key role in suppressing </a:t>
            </a:r>
            <a:r>
              <a:rPr lang="en-US" altLang="ko-KR" sz="1300" dirty="0" err="1" smtClean="0"/>
              <a:t>Axin</a:t>
            </a:r>
            <a:r>
              <a:rPr lang="en-US" altLang="ko-KR" sz="1300" dirty="0" smtClean="0"/>
              <a:t>-stimulated p53 activation. Our results thus have revealed a novel aspect of the mechanism by which MDM2 regulates p53 activities.</a:t>
            </a:r>
            <a:endParaRPr lang="en-US" altLang="ko-KR" sz="13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11467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직사각형 15"/>
          <p:cNvSpPr/>
          <p:nvPr/>
        </p:nvSpPr>
        <p:spPr>
          <a:xfrm>
            <a:off x="0" y="980728"/>
            <a:ext cx="4572000" cy="110799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sz="1100" dirty="0" smtClean="0">
                <a:hlinkClick r:id="rId3" tooltip="Read Open-Access Article"/>
              </a:rPr>
              <a:t>Mitochondrial Bioenergetics of Metastatic Breast Cancer Cells in Response to Dynamic Changes in Oxygen Tension: Effects of HIF-1</a:t>
            </a:r>
            <a:r>
              <a:rPr lang="el-GR" altLang="ko-KR" sz="1100" dirty="0" smtClean="0">
                <a:hlinkClick r:id="rId3" tooltip="Read Open-Access Article"/>
              </a:rPr>
              <a:t>α</a:t>
            </a:r>
            <a:r>
              <a:rPr lang="el-GR" altLang="ko-KR" sz="1100" dirty="0" smtClean="0"/>
              <a:t> </a:t>
            </a:r>
            <a:r>
              <a:rPr lang="en-US" altLang="ko-KR" sz="1100" dirty="0" smtClean="0"/>
              <a:t>Anne R. </a:t>
            </a:r>
            <a:r>
              <a:rPr lang="en-US" altLang="ko-KR" sz="1100" dirty="0" err="1" smtClean="0"/>
              <a:t>Diers</a:t>
            </a:r>
            <a:r>
              <a:rPr lang="en-US" altLang="ko-KR" sz="1100" dirty="0" smtClean="0"/>
              <a:t>, Praveen K. </a:t>
            </a:r>
            <a:r>
              <a:rPr lang="en-US" altLang="ko-KR" sz="1100" dirty="0" err="1" smtClean="0"/>
              <a:t>Vayalil</a:t>
            </a:r>
            <a:r>
              <a:rPr lang="en-US" altLang="ko-KR" sz="1100" dirty="0" smtClean="0"/>
              <a:t>, Claudia R. </a:t>
            </a:r>
            <a:r>
              <a:rPr lang="en-US" altLang="ko-KR" sz="1100" dirty="0" err="1" smtClean="0"/>
              <a:t>Oliva</a:t>
            </a:r>
            <a:r>
              <a:rPr lang="en-US" altLang="ko-KR" sz="1100" dirty="0" smtClean="0"/>
              <a:t>, Corinne E. </a:t>
            </a:r>
            <a:r>
              <a:rPr lang="en-US" altLang="ko-KR" sz="1100" dirty="0" err="1" smtClean="0"/>
              <a:t>Griguer</a:t>
            </a:r>
            <a:r>
              <a:rPr lang="en-US" altLang="ko-KR" sz="1100" dirty="0" smtClean="0"/>
              <a:t>, Victor Darley-</a:t>
            </a:r>
            <a:r>
              <a:rPr lang="en-US" altLang="ko-KR" sz="1100" dirty="0" err="1" smtClean="0"/>
              <a:t>Usmar</a:t>
            </a:r>
            <a:r>
              <a:rPr lang="en-US" altLang="ko-KR" sz="1100" dirty="0" smtClean="0"/>
              <a:t>, Douglas R. Hurst, Danny R. Welch, Aimee </a:t>
            </a:r>
            <a:r>
              <a:rPr lang="en-US" altLang="ko-KR" sz="1100" dirty="0" err="1" smtClean="0"/>
              <a:t>Landar</a:t>
            </a:r>
            <a:r>
              <a:rPr lang="en-US" altLang="ko-KR" sz="1100" dirty="0" smtClean="0"/>
              <a:t> Research Article | published 28 Jun 2013 | PLOS ONE 10.1371/journal.pone.0068348</a:t>
            </a:r>
            <a:endParaRPr lang="ko-KR" altLang="en-US" sz="1100" dirty="0"/>
          </a:p>
        </p:txBody>
      </p:sp>
      <p:sp>
        <p:nvSpPr>
          <p:cNvPr id="17" name="직사각형 16"/>
          <p:cNvSpPr/>
          <p:nvPr/>
        </p:nvSpPr>
        <p:spPr>
          <a:xfrm>
            <a:off x="0" y="1988840"/>
            <a:ext cx="4572000" cy="76944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sz="1100" dirty="0" smtClean="0">
                <a:hlinkClick r:id="rId4" tooltip="Read Open-Access Article"/>
              </a:rPr>
              <a:t>A Role for </a:t>
            </a:r>
            <a:r>
              <a:rPr lang="en-US" altLang="ko-KR" sz="1100" i="1" dirty="0" smtClean="0">
                <a:hlinkClick r:id="rId4" tooltip="Read Open-Access Article"/>
              </a:rPr>
              <a:t>SPARC</a:t>
            </a:r>
            <a:r>
              <a:rPr lang="en-US" altLang="ko-KR" sz="1100" dirty="0" smtClean="0">
                <a:hlinkClick r:id="rId4" tooltip="Read Open-Access Article"/>
              </a:rPr>
              <a:t> in the Moderation of Human Insulin Secretion</a:t>
            </a:r>
            <a:r>
              <a:rPr lang="en-US" altLang="ko-KR" sz="1100" dirty="0" smtClean="0"/>
              <a:t> Lorna W. Harries, Laura J. McCulloch, Janet E. Holley, Thomas J. </a:t>
            </a:r>
            <a:r>
              <a:rPr lang="en-US" altLang="ko-KR" sz="1100" dirty="0" err="1" smtClean="0"/>
              <a:t>Rawling</a:t>
            </a:r>
            <a:r>
              <a:rPr lang="en-US" altLang="ko-KR" sz="1100" dirty="0" smtClean="0"/>
              <a:t>, Hannah J. Welters, Katarina Kos Research Article | published 28 Jun 2013 | PLOS ONE 10.1371/journal.pone.0068253</a:t>
            </a:r>
            <a:endParaRPr lang="ko-KR" altLang="en-US" sz="1100" dirty="0"/>
          </a:p>
        </p:txBody>
      </p:sp>
      <p:sp>
        <p:nvSpPr>
          <p:cNvPr id="18" name="직사각형 17"/>
          <p:cNvSpPr/>
          <p:nvPr/>
        </p:nvSpPr>
        <p:spPr>
          <a:xfrm>
            <a:off x="0" y="2708920"/>
            <a:ext cx="4572000" cy="110799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sz="1100" dirty="0" err="1" smtClean="0">
                <a:hlinkClick r:id="rId5" tooltip="Read Open-Access Article"/>
              </a:rPr>
              <a:t>Palmitic</a:t>
            </a:r>
            <a:r>
              <a:rPr lang="en-US" altLang="ko-KR" sz="1100" dirty="0" smtClean="0">
                <a:hlinkClick r:id="rId5" tooltip="Read Open-Access Article"/>
              </a:rPr>
              <a:t> Acid Induces </a:t>
            </a:r>
            <a:r>
              <a:rPr lang="en-US" altLang="ko-KR" sz="1100" dirty="0" err="1" smtClean="0">
                <a:hlinkClick r:id="rId5" tooltip="Read Open-Access Article"/>
              </a:rPr>
              <a:t>Osteoblastic</a:t>
            </a:r>
            <a:r>
              <a:rPr lang="en-US" altLang="ko-KR" sz="1100" dirty="0" smtClean="0">
                <a:hlinkClick r:id="rId5" tooltip="Read Open-Access Article"/>
              </a:rPr>
              <a:t> Differentiation in Vascular Smooth Muscle Cells through ACSL3 and NF-</a:t>
            </a:r>
            <a:r>
              <a:rPr lang="el-GR" altLang="ko-KR" sz="1100" dirty="0" smtClean="0">
                <a:hlinkClick r:id="rId5" tooltip="Read Open-Access Article"/>
              </a:rPr>
              <a:t>κ</a:t>
            </a:r>
            <a:r>
              <a:rPr lang="en-US" altLang="ko-KR" sz="1100" dirty="0" smtClean="0">
                <a:hlinkClick r:id="rId5" tooltip="Read Open-Access Article"/>
              </a:rPr>
              <a:t>B, Novel Targets of </a:t>
            </a:r>
            <a:r>
              <a:rPr lang="en-US" altLang="ko-KR" sz="1100" dirty="0" err="1" smtClean="0">
                <a:hlinkClick r:id="rId5" tooltip="Read Open-Access Article"/>
              </a:rPr>
              <a:t>Eicosapentaenoic</a:t>
            </a:r>
            <a:r>
              <a:rPr lang="en-US" altLang="ko-KR" sz="1100" dirty="0" smtClean="0">
                <a:hlinkClick r:id="rId5" tooltip="Read Open-Access Article"/>
              </a:rPr>
              <a:t> Acid</a:t>
            </a:r>
            <a:r>
              <a:rPr lang="en-US" altLang="ko-KR" sz="1100" dirty="0" smtClean="0"/>
              <a:t> </a:t>
            </a:r>
            <a:r>
              <a:rPr lang="en-US" altLang="ko-KR" sz="1100" dirty="0" err="1" smtClean="0"/>
              <a:t>Aiko</a:t>
            </a:r>
            <a:r>
              <a:rPr lang="en-US" altLang="ko-KR" sz="1100" dirty="0" smtClean="0"/>
              <a:t> </a:t>
            </a:r>
            <a:r>
              <a:rPr lang="en-US" altLang="ko-KR" sz="1100" dirty="0" err="1" smtClean="0"/>
              <a:t>Kageyama</a:t>
            </a:r>
            <a:r>
              <a:rPr lang="en-US" altLang="ko-KR" sz="1100" dirty="0" smtClean="0"/>
              <a:t>, Hiroki Matsui, Masahiko </a:t>
            </a:r>
            <a:r>
              <a:rPr lang="en-US" altLang="ko-KR" sz="1100" dirty="0" err="1" smtClean="0"/>
              <a:t>Ohta</a:t>
            </a:r>
            <a:r>
              <a:rPr lang="en-US" altLang="ko-KR" sz="1100" dirty="0" smtClean="0"/>
              <a:t>, Keisuke </a:t>
            </a:r>
            <a:r>
              <a:rPr lang="en-US" altLang="ko-KR" sz="1100" dirty="0" err="1" smtClean="0"/>
              <a:t>Sambuichi</a:t>
            </a:r>
            <a:r>
              <a:rPr lang="en-US" altLang="ko-KR" sz="1100" dirty="0" smtClean="0"/>
              <a:t>, Hiroyuki Kawano, </a:t>
            </a:r>
            <a:r>
              <a:rPr lang="en-US" altLang="ko-KR" sz="1100" dirty="0" err="1" smtClean="0"/>
              <a:t>Tatsuto</a:t>
            </a:r>
            <a:r>
              <a:rPr lang="en-US" altLang="ko-KR" sz="1100" dirty="0" smtClean="0"/>
              <a:t> </a:t>
            </a:r>
            <a:r>
              <a:rPr lang="en-US" altLang="ko-KR" sz="1100" dirty="0" err="1" smtClean="0"/>
              <a:t>Notsu</a:t>
            </a:r>
            <a:r>
              <a:rPr lang="en-US" altLang="ko-KR" sz="1100" dirty="0" smtClean="0"/>
              <a:t>, Kazunori </a:t>
            </a:r>
            <a:r>
              <a:rPr lang="en-US" altLang="ko-KR" sz="1100" dirty="0" err="1" smtClean="0"/>
              <a:t>Imada</a:t>
            </a:r>
            <a:r>
              <a:rPr lang="en-US" altLang="ko-KR" sz="1100" dirty="0" smtClean="0"/>
              <a:t>, </a:t>
            </a:r>
            <a:r>
              <a:rPr lang="en-US" altLang="ko-KR" sz="1100" dirty="0" err="1" smtClean="0"/>
              <a:t>Tomoyuki</a:t>
            </a:r>
            <a:r>
              <a:rPr lang="en-US" altLang="ko-KR" sz="1100" dirty="0" smtClean="0"/>
              <a:t> Yokoyama, Masahiko </a:t>
            </a:r>
            <a:r>
              <a:rPr lang="en-US" altLang="ko-KR" sz="1100" dirty="0" err="1" smtClean="0"/>
              <a:t>Kurabayashi</a:t>
            </a:r>
            <a:r>
              <a:rPr lang="en-US" altLang="ko-KR" sz="1100" dirty="0" smtClean="0"/>
              <a:t> Research Article | published 28 Jun 2013 | PLOS ONE 10.1371/journal.pone.0068197</a:t>
            </a:r>
            <a:endParaRPr lang="ko-KR" altLang="en-US" sz="1100" dirty="0"/>
          </a:p>
        </p:txBody>
      </p:sp>
      <p:sp>
        <p:nvSpPr>
          <p:cNvPr id="19" name="직사각형 18"/>
          <p:cNvSpPr/>
          <p:nvPr/>
        </p:nvSpPr>
        <p:spPr>
          <a:xfrm>
            <a:off x="0" y="3789040"/>
            <a:ext cx="4572000" cy="93871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sz="1100" dirty="0" err="1" smtClean="0">
                <a:hlinkClick r:id="rId6" tooltip="Read Open-Access Article"/>
              </a:rPr>
              <a:t>Congenic</a:t>
            </a:r>
            <a:r>
              <a:rPr lang="en-US" altLang="ko-KR" sz="1100" dirty="0" smtClean="0">
                <a:hlinkClick r:id="rId6" tooltip="Read Open-Access Article"/>
              </a:rPr>
              <a:t> Mice Provide Evidence for a Genetic Locus That Modulates Spontaneous Arthritis Caused by Deficiency of IL-1RA</a:t>
            </a:r>
            <a:r>
              <a:rPr lang="en-US" altLang="ko-KR" sz="1100" dirty="0" smtClean="0"/>
              <a:t> </a:t>
            </a:r>
            <a:r>
              <a:rPr lang="en-US" altLang="ko-KR" sz="1100" dirty="0" err="1" smtClean="0"/>
              <a:t>Yanhong</a:t>
            </a:r>
            <a:r>
              <a:rPr lang="en-US" altLang="ko-KR" sz="1100" dirty="0" smtClean="0"/>
              <a:t> Cao, </a:t>
            </a:r>
            <a:r>
              <a:rPr lang="en-US" altLang="ko-KR" sz="1100" dirty="0" err="1" smtClean="0"/>
              <a:t>Xiaoyun</a:t>
            </a:r>
            <a:r>
              <a:rPr lang="en-US" altLang="ko-KR" sz="1100" dirty="0" smtClean="0"/>
              <a:t> Liu, Nan Deng, Yan Jiao, </a:t>
            </a:r>
            <a:r>
              <a:rPr lang="en-US" altLang="ko-KR" sz="1100" dirty="0" err="1" smtClean="0"/>
              <a:t>Yonghui</a:t>
            </a:r>
            <a:r>
              <a:rPr lang="en-US" altLang="ko-KR" sz="1100" dirty="0" smtClean="0"/>
              <a:t> Ma, Karen A. Hasty, John M. Stuart, </a:t>
            </a:r>
            <a:r>
              <a:rPr lang="en-US" altLang="ko-KR" sz="1100" dirty="0" err="1" smtClean="0"/>
              <a:t>Weikuan</a:t>
            </a:r>
            <a:r>
              <a:rPr lang="en-US" altLang="ko-KR" sz="1100" dirty="0" smtClean="0"/>
              <a:t> </a:t>
            </a:r>
            <a:r>
              <a:rPr lang="en-US" altLang="ko-KR" sz="1100" dirty="0" err="1" smtClean="0"/>
              <a:t>Gu</a:t>
            </a:r>
            <a:r>
              <a:rPr lang="en-US" altLang="ko-KR" sz="1100" dirty="0" smtClean="0"/>
              <a:t> Research Article | published 28 Jun 2013 | PLOS ONE 10.1371/journal.pone.0068158</a:t>
            </a:r>
            <a:endParaRPr lang="ko-KR" altLang="en-US" sz="1100" dirty="0"/>
          </a:p>
        </p:txBody>
      </p:sp>
      <p:sp>
        <p:nvSpPr>
          <p:cNvPr id="20" name="직사각형 19"/>
          <p:cNvSpPr/>
          <p:nvPr/>
        </p:nvSpPr>
        <p:spPr>
          <a:xfrm>
            <a:off x="0" y="4653136"/>
            <a:ext cx="4572000" cy="110799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sz="1100" dirty="0" smtClean="0">
                <a:hlinkClick r:id="rId7" tooltip="Read Open-Access Article"/>
              </a:rPr>
              <a:t>Mechanisms of </a:t>
            </a:r>
            <a:r>
              <a:rPr lang="en-US" altLang="ko-KR" sz="1100" dirty="0" err="1" smtClean="0">
                <a:hlinkClick r:id="rId7" tooltip="Read Open-Access Article"/>
              </a:rPr>
              <a:t>Siglec</a:t>
            </a:r>
            <a:r>
              <a:rPr lang="en-US" altLang="ko-KR" sz="1100" dirty="0" smtClean="0">
                <a:hlinkClick r:id="rId7" tooltip="Read Open-Access Article"/>
              </a:rPr>
              <a:t>-F-Induced </a:t>
            </a:r>
            <a:r>
              <a:rPr lang="en-US" altLang="ko-KR" sz="1100" dirty="0" err="1" smtClean="0">
                <a:hlinkClick r:id="rId7" tooltip="Read Open-Access Article"/>
              </a:rPr>
              <a:t>Eosinophil</a:t>
            </a:r>
            <a:r>
              <a:rPr lang="en-US" altLang="ko-KR" sz="1100" dirty="0" smtClean="0">
                <a:hlinkClick r:id="rId7" tooltip="Read Open-Access Article"/>
              </a:rPr>
              <a:t> Apoptosis: A Role for </a:t>
            </a:r>
            <a:r>
              <a:rPr lang="en-US" altLang="ko-KR" sz="1100" dirty="0" err="1" smtClean="0">
                <a:hlinkClick r:id="rId7" tooltip="Read Open-Access Article"/>
              </a:rPr>
              <a:t>Caspases</a:t>
            </a:r>
            <a:r>
              <a:rPr lang="en-US" altLang="ko-KR" sz="1100" dirty="0" smtClean="0">
                <a:hlinkClick r:id="rId7" tooltip="Read Open-Access Article"/>
              </a:rPr>
              <a:t> but Not for SHP-1, </a:t>
            </a:r>
            <a:r>
              <a:rPr lang="en-US" altLang="ko-KR" sz="1100" dirty="0" err="1" smtClean="0">
                <a:hlinkClick r:id="rId7" tooltip="Read Open-Access Article"/>
              </a:rPr>
              <a:t>Src</a:t>
            </a:r>
            <a:r>
              <a:rPr lang="en-US" altLang="ko-KR" sz="1100" dirty="0" smtClean="0">
                <a:hlinkClick r:id="rId7" tooltip="Read Open-Access Article"/>
              </a:rPr>
              <a:t> </a:t>
            </a:r>
            <a:r>
              <a:rPr lang="en-US" altLang="ko-KR" sz="1100" dirty="0" err="1" smtClean="0">
                <a:hlinkClick r:id="rId7" tooltip="Read Open-Access Article"/>
              </a:rPr>
              <a:t>Kinases</a:t>
            </a:r>
            <a:r>
              <a:rPr lang="en-US" altLang="ko-KR" sz="1100" dirty="0" smtClean="0">
                <a:hlinkClick r:id="rId7" tooltip="Read Open-Access Article"/>
              </a:rPr>
              <a:t>, NADPH </a:t>
            </a:r>
            <a:r>
              <a:rPr lang="en-US" altLang="ko-KR" sz="1100" dirty="0" err="1" smtClean="0">
                <a:hlinkClick r:id="rId7" tooltip="Read Open-Access Article"/>
              </a:rPr>
              <a:t>Oxidase</a:t>
            </a:r>
            <a:r>
              <a:rPr lang="en-US" altLang="ko-KR" sz="1100" dirty="0" smtClean="0">
                <a:hlinkClick r:id="rId7" tooltip="Read Open-Access Article"/>
              </a:rPr>
              <a:t> or Reactive Oxygen</a:t>
            </a:r>
            <a:r>
              <a:rPr lang="en-US" altLang="ko-KR" sz="1100" dirty="0" smtClean="0"/>
              <a:t> </a:t>
            </a:r>
            <a:r>
              <a:rPr lang="en-US" altLang="ko-KR" sz="1100" dirty="0" err="1" smtClean="0"/>
              <a:t>Hui</a:t>
            </a:r>
            <a:r>
              <a:rPr lang="en-US" altLang="ko-KR" sz="1100" dirty="0" smtClean="0"/>
              <a:t> Mao, Gen Kano, Sherry A. Hudson, Mary </a:t>
            </a:r>
            <a:r>
              <a:rPr lang="en-US" altLang="ko-KR" sz="1100" dirty="0" err="1" smtClean="0"/>
              <a:t>Brummet</a:t>
            </a:r>
            <a:r>
              <a:rPr lang="en-US" altLang="ko-KR" sz="1100" dirty="0" smtClean="0"/>
              <a:t>, </a:t>
            </a:r>
            <a:r>
              <a:rPr lang="en-US" altLang="ko-KR" sz="1100" dirty="0" err="1" smtClean="0"/>
              <a:t>Nives</a:t>
            </a:r>
            <a:r>
              <a:rPr lang="en-US" altLang="ko-KR" sz="1100" dirty="0" smtClean="0"/>
              <a:t> Zimmermann, Zhou Zhu, Bruce S. </a:t>
            </a:r>
            <a:r>
              <a:rPr lang="en-US" altLang="ko-KR" sz="1100" dirty="0" err="1" smtClean="0"/>
              <a:t>Bochner</a:t>
            </a:r>
            <a:r>
              <a:rPr lang="en-US" altLang="ko-KR" sz="1100" dirty="0" smtClean="0"/>
              <a:t> Research Article | published 28 Jun 2013 | PLOS ONE 10.1371/journal.pone.0068143</a:t>
            </a:r>
            <a:endParaRPr lang="ko-KR" altLang="en-US" sz="1100" dirty="0"/>
          </a:p>
        </p:txBody>
      </p:sp>
      <p:sp>
        <p:nvSpPr>
          <p:cNvPr id="21" name="직사각형 20"/>
          <p:cNvSpPr/>
          <p:nvPr/>
        </p:nvSpPr>
        <p:spPr>
          <a:xfrm>
            <a:off x="0" y="5876925"/>
            <a:ext cx="4572000" cy="76944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sz="1100" dirty="0" smtClean="0">
                <a:hlinkClick r:id="rId8" tooltip="Read Open-Access Article"/>
              </a:rPr>
              <a:t>The Role of PTEN in Chronic Growth Hormone-Induced Hepatic Insulin Resistance</a:t>
            </a:r>
            <a:r>
              <a:rPr lang="en-US" altLang="ko-KR" sz="1100" dirty="0" smtClean="0"/>
              <a:t> Yuan </a:t>
            </a:r>
            <a:r>
              <a:rPr lang="en-US" altLang="ko-KR" sz="1100" dirty="0" err="1" smtClean="0"/>
              <a:t>Gao</a:t>
            </a:r>
            <a:r>
              <a:rPr lang="en-US" altLang="ko-KR" sz="1100" dirty="0" smtClean="0"/>
              <a:t>, </a:t>
            </a:r>
            <a:r>
              <a:rPr lang="en-US" altLang="ko-KR" sz="1100" dirty="0" err="1" smtClean="0"/>
              <a:t>Peizhu</a:t>
            </a:r>
            <a:r>
              <a:rPr lang="en-US" altLang="ko-KR" sz="1100" dirty="0" smtClean="0"/>
              <a:t> Su, </a:t>
            </a:r>
            <a:r>
              <a:rPr lang="en-US" altLang="ko-KR" sz="1100" dirty="0" err="1" smtClean="0"/>
              <a:t>Chuqiong</a:t>
            </a:r>
            <a:r>
              <a:rPr lang="en-US" altLang="ko-KR" sz="1100" dirty="0" smtClean="0"/>
              <a:t> Wang, </a:t>
            </a:r>
            <a:r>
              <a:rPr lang="en-US" altLang="ko-KR" sz="1100" dirty="0" err="1" smtClean="0"/>
              <a:t>Kongqin</a:t>
            </a:r>
            <a:r>
              <a:rPr lang="en-US" altLang="ko-KR" sz="1100" dirty="0" smtClean="0"/>
              <a:t> Zhu, </a:t>
            </a:r>
            <a:r>
              <a:rPr lang="en-US" altLang="ko-KR" sz="1100" dirty="0" err="1" smtClean="0"/>
              <a:t>Xiaolan</a:t>
            </a:r>
            <a:r>
              <a:rPr lang="en-US" altLang="ko-KR" sz="1100" dirty="0" smtClean="0"/>
              <a:t> Chen, Side Liu, </a:t>
            </a:r>
            <a:r>
              <a:rPr lang="en-US" altLang="ko-KR" sz="1100" dirty="0" err="1" smtClean="0"/>
              <a:t>Jiman</a:t>
            </a:r>
            <a:r>
              <a:rPr lang="en-US" altLang="ko-KR" sz="1100" dirty="0" smtClean="0"/>
              <a:t> He Research Article | published 28 Jun 2013 | PLOS ONE 10.1371/journal.pone.0068105</a:t>
            </a:r>
            <a:endParaRPr lang="ko-KR" altLang="en-US" sz="1100" dirty="0"/>
          </a:p>
        </p:txBody>
      </p:sp>
      <p:sp>
        <p:nvSpPr>
          <p:cNvPr id="22" name="직사각형 21"/>
          <p:cNvSpPr/>
          <p:nvPr/>
        </p:nvSpPr>
        <p:spPr>
          <a:xfrm>
            <a:off x="4572000" y="524347"/>
            <a:ext cx="4572000" cy="93871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sz="1100" dirty="0" smtClean="0">
                <a:hlinkClick r:id="rId9" tooltip="Read Open-Access Article"/>
              </a:rPr>
              <a:t>Obesity, Independent of p53 Gene Dosage, Promotes Mammary Tumor Progression and </a:t>
            </a:r>
            <a:r>
              <a:rPr lang="en-US" altLang="ko-KR" sz="1100" dirty="0" err="1" smtClean="0">
                <a:hlinkClick r:id="rId9" tooltip="Read Open-Access Article"/>
              </a:rPr>
              <a:t>Upregulates</a:t>
            </a:r>
            <a:r>
              <a:rPr lang="en-US" altLang="ko-KR" sz="1100" dirty="0" smtClean="0">
                <a:hlinkClick r:id="rId9" tooltip="Read Open-Access Article"/>
              </a:rPr>
              <a:t> the p53 Regulator MicroRNA-504</a:t>
            </a:r>
            <a:r>
              <a:rPr lang="en-US" altLang="ko-KR" sz="1100" dirty="0" smtClean="0"/>
              <a:t> Nikki A. Ford, Sarah M. Dunlap, Karrie E. Wheatley, Stephen D. </a:t>
            </a:r>
            <a:r>
              <a:rPr lang="en-US" altLang="ko-KR" sz="1100" dirty="0" err="1" smtClean="0"/>
              <a:t>Hursting</a:t>
            </a:r>
            <a:r>
              <a:rPr lang="en-US" altLang="ko-KR" sz="1100" dirty="0" smtClean="0"/>
              <a:t> Research Article | published 28 Jun 2013 | PLOS ONE 10.1371/journal.pone.0068089</a:t>
            </a:r>
            <a:endParaRPr lang="ko-KR" altLang="en-US" sz="1100" dirty="0"/>
          </a:p>
        </p:txBody>
      </p:sp>
      <p:sp>
        <p:nvSpPr>
          <p:cNvPr id="23" name="직사각형 22"/>
          <p:cNvSpPr/>
          <p:nvPr/>
        </p:nvSpPr>
        <p:spPr>
          <a:xfrm>
            <a:off x="4572000" y="1460451"/>
            <a:ext cx="4572000" cy="6001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sz="1100" dirty="0" smtClean="0">
                <a:hlinkClick r:id="rId10" tooltip="Read Open-Access Article"/>
              </a:rPr>
              <a:t>Retinal Ganglion Cells are Resistant to Photoreceptor Loss in Retinal Degeneration</a:t>
            </a:r>
            <a:r>
              <a:rPr lang="en-US" altLang="ko-KR" sz="1100" dirty="0" smtClean="0"/>
              <a:t> Bin Lin, Edward Bo </a:t>
            </a:r>
            <a:r>
              <a:rPr lang="en-US" altLang="ko-KR" sz="1100" dirty="0" err="1" smtClean="0"/>
              <a:t>Peng</a:t>
            </a:r>
            <a:r>
              <a:rPr lang="en-US" altLang="ko-KR" sz="1100" dirty="0" smtClean="0"/>
              <a:t> Research Article | published 28 Jun 2013 | PLOS ONE 10.1371/journal.pone.0068084</a:t>
            </a:r>
            <a:endParaRPr lang="ko-KR" altLang="en-US" sz="1100" dirty="0"/>
          </a:p>
        </p:txBody>
      </p:sp>
      <p:sp>
        <p:nvSpPr>
          <p:cNvPr id="24" name="직사각형 23"/>
          <p:cNvSpPr/>
          <p:nvPr/>
        </p:nvSpPr>
        <p:spPr>
          <a:xfrm>
            <a:off x="4572000" y="2036515"/>
            <a:ext cx="4572000" cy="93871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sz="1100" dirty="0" err="1" smtClean="0">
                <a:hlinkClick r:id="rId11" tooltip="Read Open-Access Article"/>
              </a:rPr>
              <a:t>Resveratrol</a:t>
            </a:r>
            <a:r>
              <a:rPr lang="en-US" altLang="ko-KR" sz="1100" dirty="0" smtClean="0">
                <a:hlinkClick r:id="rId11" tooltip="Read Open-Access Article"/>
              </a:rPr>
              <a:t> Treatment Delays Growth Plate Fusion and Improves Bone Growth in Female Rabbits</a:t>
            </a:r>
            <a:r>
              <a:rPr lang="en-US" altLang="ko-KR" sz="1100" dirty="0" smtClean="0"/>
              <a:t> </a:t>
            </a:r>
            <a:r>
              <a:rPr lang="en-US" altLang="ko-KR" sz="1100" dirty="0" err="1" smtClean="0"/>
              <a:t>Elham</a:t>
            </a:r>
            <a:r>
              <a:rPr lang="en-US" altLang="ko-KR" sz="1100" dirty="0" smtClean="0"/>
              <a:t> </a:t>
            </a:r>
            <a:r>
              <a:rPr lang="en-US" altLang="ko-KR" sz="1100" dirty="0" err="1" smtClean="0"/>
              <a:t>Karimian</a:t>
            </a:r>
            <a:r>
              <a:rPr lang="en-US" altLang="ko-KR" sz="1100" dirty="0" smtClean="0"/>
              <a:t>, Chen Tamm, Andrei S. </a:t>
            </a:r>
            <a:r>
              <a:rPr lang="en-US" altLang="ko-KR" sz="1100" dirty="0" err="1" smtClean="0"/>
              <a:t>Chagin</a:t>
            </a:r>
            <a:r>
              <a:rPr lang="en-US" altLang="ko-KR" sz="1100" dirty="0" smtClean="0"/>
              <a:t>, Karin Samuelsson, </a:t>
            </a:r>
            <a:r>
              <a:rPr lang="en-US" altLang="ko-KR" sz="1100" dirty="0" err="1" smtClean="0"/>
              <a:t>Kristín</a:t>
            </a:r>
            <a:r>
              <a:rPr lang="en-US" altLang="ko-KR" sz="1100" dirty="0" smtClean="0"/>
              <a:t> </a:t>
            </a:r>
            <a:r>
              <a:rPr lang="en-US" altLang="ko-KR" sz="1100" dirty="0" err="1" smtClean="0"/>
              <a:t>Rós</a:t>
            </a:r>
            <a:r>
              <a:rPr lang="en-US" altLang="ko-KR" sz="1100" dirty="0" smtClean="0"/>
              <a:t> </a:t>
            </a:r>
            <a:r>
              <a:rPr lang="en-US" altLang="ko-KR" sz="1100" dirty="0" err="1" smtClean="0"/>
              <a:t>Kjartansdóttir</a:t>
            </a:r>
            <a:r>
              <a:rPr lang="en-US" altLang="ko-KR" sz="1100" dirty="0" smtClean="0"/>
              <a:t>, </a:t>
            </a:r>
            <a:r>
              <a:rPr lang="en-US" altLang="ko-KR" sz="1100" dirty="0" err="1" smtClean="0"/>
              <a:t>Claes</a:t>
            </a:r>
            <a:r>
              <a:rPr lang="en-US" altLang="ko-KR" sz="1100" dirty="0" smtClean="0"/>
              <a:t> </a:t>
            </a:r>
            <a:r>
              <a:rPr lang="en-US" altLang="ko-KR" sz="1100" dirty="0" err="1" smtClean="0"/>
              <a:t>Ohlsson</a:t>
            </a:r>
            <a:r>
              <a:rPr lang="en-US" altLang="ko-KR" sz="1100" dirty="0" smtClean="0"/>
              <a:t>, Lars </a:t>
            </a:r>
            <a:r>
              <a:rPr lang="en-US" altLang="ko-KR" sz="1100" dirty="0" err="1" smtClean="0"/>
              <a:t>Sävendahl</a:t>
            </a:r>
            <a:r>
              <a:rPr lang="en-US" altLang="ko-KR" sz="1100" dirty="0" smtClean="0"/>
              <a:t> Research Article | published 28 Jun 2013 | PLOS ONE 10.1371/journal.pone.0067859</a:t>
            </a:r>
            <a:endParaRPr lang="ko-KR" altLang="en-US" sz="1100" dirty="0"/>
          </a:p>
        </p:txBody>
      </p:sp>
      <p:sp>
        <p:nvSpPr>
          <p:cNvPr id="25" name="직사각형 24"/>
          <p:cNvSpPr/>
          <p:nvPr/>
        </p:nvSpPr>
        <p:spPr>
          <a:xfrm>
            <a:off x="4572000" y="2900611"/>
            <a:ext cx="4572000" cy="93871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sz="1100" dirty="0" err="1" smtClean="0">
                <a:hlinkClick r:id="rId12" tooltip="Read Open-Access Article"/>
              </a:rPr>
              <a:t>Tetraspanin</a:t>
            </a:r>
            <a:r>
              <a:rPr lang="en-US" altLang="ko-KR" sz="1100" dirty="0" smtClean="0">
                <a:hlinkClick r:id="rId12" tooltip="Read Open-Access Article"/>
              </a:rPr>
              <a:t> CD9 Promotes the Invasive Phenotype of Human </a:t>
            </a:r>
            <a:r>
              <a:rPr lang="en-US" altLang="ko-KR" sz="1100" dirty="0" err="1" smtClean="0">
                <a:hlinkClick r:id="rId12" tooltip="Read Open-Access Article"/>
              </a:rPr>
              <a:t>Fibrosarcoma</a:t>
            </a:r>
            <a:r>
              <a:rPr lang="en-US" altLang="ko-KR" sz="1100" dirty="0" smtClean="0">
                <a:hlinkClick r:id="rId12" tooltip="Read Open-Access Article"/>
              </a:rPr>
              <a:t> Cells via </a:t>
            </a:r>
            <a:r>
              <a:rPr lang="en-US" altLang="ko-KR" sz="1100" dirty="0" err="1" smtClean="0">
                <a:hlinkClick r:id="rId12" tooltip="Read Open-Access Article"/>
              </a:rPr>
              <a:t>Upregulation</a:t>
            </a:r>
            <a:r>
              <a:rPr lang="en-US" altLang="ko-KR" sz="1100" dirty="0" smtClean="0">
                <a:hlinkClick r:id="rId12" tooltip="Read Open-Access Article"/>
              </a:rPr>
              <a:t> of Matrix Metalloproteinase-9</a:t>
            </a:r>
            <a:r>
              <a:rPr lang="en-US" altLang="ko-KR" sz="1100" dirty="0" smtClean="0"/>
              <a:t> Michael J. Herr, </a:t>
            </a:r>
            <a:r>
              <a:rPr lang="en-US" altLang="ko-KR" sz="1100" dirty="0" err="1" smtClean="0"/>
              <a:t>Jayaprakash</a:t>
            </a:r>
            <a:r>
              <a:rPr lang="en-US" altLang="ko-KR" sz="1100" dirty="0" smtClean="0"/>
              <a:t> </a:t>
            </a:r>
            <a:r>
              <a:rPr lang="en-US" altLang="ko-KR" sz="1100" dirty="0" err="1" smtClean="0"/>
              <a:t>Kotha</a:t>
            </a:r>
            <a:r>
              <a:rPr lang="en-US" altLang="ko-KR" sz="1100" dirty="0" smtClean="0"/>
              <a:t>, </a:t>
            </a:r>
            <a:r>
              <a:rPr lang="en-US" altLang="ko-KR" sz="1100" dirty="0" err="1" smtClean="0"/>
              <a:t>Nikolaus</a:t>
            </a:r>
            <a:r>
              <a:rPr lang="en-US" altLang="ko-KR" sz="1100" dirty="0" smtClean="0"/>
              <a:t> </a:t>
            </a:r>
            <a:r>
              <a:rPr lang="en-US" altLang="ko-KR" sz="1100" dirty="0" err="1" smtClean="0"/>
              <a:t>Hagedorn</a:t>
            </a:r>
            <a:r>
              <a:rPr lang="en-US" altLang="ko-KR" sz="1100" dirty="0" smtClean="0"/>
              <a:t>, Blake Smith, Lisa K. Jennings Research Article | published 28 Jun 2013 | PLOS ONE 10.1371/journal.pone.0067766</a:t>
            </a:r>
            <a:endParaRPr lang="ko-KR" altLang="en-US" sz="1100" dirty="0"/>
          </a:p>
        </p:txBody>
      </p:sp>
      <p:sp>
        <p:nvSpPr>
          <p:cNvPr id="26" name="직사각형 25"/>
          <p:cNvSpPr/>
          <p:nvPr/>
        </p:nvSpPr>
        <p:spPr>
          <a:xfrm>
            <a:off x="4572000" y="3764707"/>
            <a:ext cx="4572000" cy="110799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sz="1100" dirty="0" smtClean="0">
                <a:hlinkClick r:id="rId13" tooltip="Read Open-Access Article"/>
              </a:rPr>
              <a:t>Clinical Significance of Altered Expression of </a:t>
            </a:r>
            <a:r>
              <a:rPr lang="el-GR" altLang="ko-KR" sz="1100" dirty="0" smtClean="0">
                <a:hlinkClick r:id="rId13" tooltip="Read Open-Access Article"/>
              </a:rPr>
              <a:t>β-</a:t>
            </a:r>
            <a:r>
              <a:rPr lang="en-US" altLang="ko-KR" sz="1100" dirty="0" err="1" smtClean="0">
                <a:hlinkClick r:id="rId13" tooltip="Read Open-Access Article"/>
              </a:rPr>
              <a:t>Catenin</a:t>
            </a:r>
            <a:r>
              <a:rPr lang="en-US" altLang="ko-KR" sz="1100" dirty="0" smtClean="0">
                <a:hlinkClick r:id="rId13" tooltip="Read Open-Access Article"/>
              </a:rPr>
              <a:t> and E-</a:t>
            </a:r>
            <a:r>
              <a:rPr lang="en-US" altLang="ko-KR" sz="1100" dirty="0" err="1" smtClean="0">
                <a:hlinkClick r:id="rId13" tooltip="Read Open-Access Article"/>
              </a:rPr>
              <a:t>Cadherin</a:t>
            </a:r>
            <a:r>
              <a:rPr lang="en-US" altLang="ko-KR" sz="1100" dirty="0" smtClean="0">
                <a:hlinkClick r:id="rId13" tooltip="Read Open-Access Article"/>
              </a:rPr>
              <a:t> in Oral Dysplasia and Cancer: Potential Link with ALCAM Expression</a:t>
            </a:r>
            <a:r>
              <a:rPr lang="en-US" altLang="ko-KR" sz="1100" dirty="0" smtClean="0"/>
              <a:t> </a:t>
            </a:r>
            <a:r>
              <a:rPr lang="en-US" altLang="ko-KR" sz="1100" dirty="0" err="1" smtClean="0"/>
              <a:t>Jatinder</a:t>
            </a:r>
            <a:r>
              <a:rPr lang="en-US" altLang="ko-KR" sz="1100" dirty="0" smtClean="0"/>
              <a:t> </a:t>
            </a:r>
            <a:r>
              <a:rPr lang="en-US" altLang="ko-KR" sz="1100" dirty="0" err="1" smtClean="0"/>
              <a:t>Kaur</a:t>
            </a:r>
            <a:r>
              <a:rPr lang="en-US" altLang="ko-KR" sz="1100" dirty="0" smtClean="0"/>
              <a:t>, </a:t>
            </a:r>
            <a:r>
              <a:rPr lang="en-US" altLang="ko-KR" sz="1100" dirty="0" err="1" smtClean="0"/>
              <a:t>Meenakshi</a:t>
            </a:r>
            <a:r>
              <a:rPr lang="en-US" altLang="ko-KR" sz="1100" dirty="0" smtClean="0"/>
              <a:t> </a:t>
            </a:r>
            <a:r>
              <a:rPr lang="en-US" altLang="ko-KR" sz="1100" dirty="0" err="1" smtClean="0"/>
              <a:t>Sawhney</a:t>
            </a:r>
            <a:r>
              <a:rPr lang="en-US" altLang="ko-KR" sz="1100" dirty="0" smtClean="0"/>
              <a:t>, Siddhartha </a:t>
            </a:r>
            <a:r>
              <a:rPr lang="en-US" altLang="ko-KR" sz="1100" dirty="0" err="1" smtClean="0"/>
              <a:t>DattaGupta</a:t>
            </a:r>
            <a:r>
              <a:rPr lang="en-US" altLang="ko-KR" sz="1100" dirty="0" smtClean="0"/>
              <a:t>, </a:t>
            </a:r>
            <a:r>
              <a:rPr lang="en-US" altLang="ko-KR" sz="1100" dirty="0" err="1" smtClean="0"/>
              <a:t>Nootan</a:t>
            </a:r>
            <a:r>
              <a:rPr lang="en-US" altLang="ko-KR" sz="1100" dirty="0" smtClean="0"/>
              <a:t> Kumar </a:t>
            </a:r>
            <a:r>
              <a:rPr lang="en-US" altLang="ko-KR" sz="1100" dirty="0" err="1" smtClean="0"/>
              <a:t>Shukla</a:t>
            </a:r>
            <a:r>
              <a:rPr lang="en-US" altLang="ko-KR" sz="1100" dirty="0" smtClean="0"/>
              <a:t>, </a:t>
            </a:r>
            <a:r>
              <a:rPr lang="en-US" altLang="ko-KR" sz="1100" dirty="0" err="1" smtClean="0"/>
              <a:t>Anurag</a:t>
            </a:r>
            <a:r>
              <a:rPr lang="en-US" altLang="ko-KR" sz="1100" dirty="0" smtClean="0"/>
              <a:t> </a:t>
            </a:r>
            <a:r>
              <a:rPr lang="en-US" altLang="ko-KR" sz="1100" dirty="0" err="1" smtClean="0"/>
              <a:t>Srivastava</a:t>
            </a:r>
            <a:r>
              <a:rPr lang="en-US" altLang="ko-KR" sz="1100" dirty="0" smtClean="0"/>
              <a:t>, Paul G. </a:t>
            </a:r>
            <a:r>
              <a:rPr lang="en-US" altLang="ko-KR" sz="1100" dirty="0" err="1" smtClean="0"/>
              <a:t>Walfish</a:t>
            </a:r>
            <a:r>
              <a:rPr lang="en-US" altLang="ko-KR" sz="1100" dirty="0" smtClean="0"/>
              <a:t>, </a:t>
            </a:r>
            <a:r>
              <a:rPr lang="en-US" altLang="ko-KR" sz="1100" dirty="0" err="1" smtClean="0"/>
              <a:t>Ranju</a:t>
            </a:r>
            <a:r>
              <a:rPr lang="en-US" altLang="ko-KR" sz="1100" dirty="0" smtClean="0"/>
              <a:t> </a:t>
            </a:r>
            <a:r>
              <a:rPr lang="en-US" altLang="ko-KR" sz="1100" dirty="0" err="1" smtClean="0"/>
              <a:t>Ralhan</a:t>
            </a:r>
            <a:r>
              <a:rPr lang="en-US" altLang="ko-KR" sz="1100" dirty="0" smtClean="0"/>
              <a:t> Research Article | published 28 Jun 2013 | PLOS ONE 10.1371/journal.pone.0067361</a:t>
            </a:r>
            <a:endParaRPr lang="ko-KR" altLang="en-US" sz="1100" dirty="0"/>
          </a:p>
        </p:txBody>
      </p:sp>
      <p:sp>
        <p:nvSpPr>
          <p:cNvPr id="27" name="직사각형 26"/>
          <p:cNvSpPr/>
          <p:nvPr/>
        </p:nvSpPr>
        <p:spPr>
          <a:xfrm>
            <a:off x="4572000" y="4866546"/>
            <a:ext cx="4572000" cy="110799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sz="1100" dirty="0" smtClean="0">
                <a:hlinkClick r:id="rId14" tooltip="Read Open-Access Article"/>
              </a:rPr>
              <a:t>Gene Expression Profiles of Metabolic Aggressiveness and Tumor Recurrence in Benign </a:t>
            </a:r>
            <a:r>
              <a:rPr lang="en-US" altLang="ko-KR" sz="1100" dirty="0" err="1" smtClean="0">
                <a:hlinkClick r:id="rId14" tooltip="Read Open-Access Article"/>
              </a:rPr>
              <a:t>Meningioma</a:t>
            </a:r>
            <a:r>
              <a:rPr lang="en-US" altLang="ko-KR" sz="1100" dirty="0" smtClean="0"/>
              <a:t> Eva Serna, José Manuel Morales, Manuel Mata, José Gonzalez-</a:t>
            </a:r>
            <a:r>
              <a:rPr lang="en-US" altLang="ko-KR" sz="1100" dirty="0" err="1" smtClean="0"/>
              <a:t>Darder</a:t>
            </a:r>
            <a:r>
              <a:rPr lang="en-US" altLang="ko-KR" sz="1100" dirty="0" smtClean="0"/>
              <a:t>, Teresa San Miguel, Rosario Gil-</a:t>
            </a:r>
            <a:r>
              <a:rPr lang="en-US" altLang="ko-KR" sz="1100" dirty="0" err="1" smtClean="0"/>
              <a:t>Benso</a:t>
            </a:r>
            <a:r>
              <a:rPr lang="en-US" altLang="ko-KR" sz="1100" dirty="0" smtClean="0"/>
              <a:t>, </a:t>
            </a:r>
            <a:r>
              <a:rPr lang="en-US" altLang="ko-KR" sz="1100" dirty="0" err="1" smtClean="0"/>
              <a:t>Concha</a:t>
            </a:r>
            <a:r>
              <a:rPr lang="en-US" altLang="ko-KR" sz="1100" dirty="0" smtClean="0"/>
              <a:t> Lopez-</a:t>
            </a:r>
            <a:r>
              <a:rPr lang="en-US" altLang="ko-KR" sz="1100" dirty="0" err="1" smtClean="0"/>
              <a:t>Gines</a:t>
            </a:r>
            <a:r>
              <a:rPr lang="en-US" altLang="ko-KR" sz="1100" dirty="0" smtClean="0"/>
              <a:t>, Miguel </a:t>
            </a:r>
            <a:r>
              <a:rPr lang="en-US" altLang="ko-KR" sz="1100" dirty="0" err="1" smtClean="0"/>
              <a:t>Cerda</a:t>
            </a:r>
            <a:r>
              <a:rPr lang="en-US" altLang="ko-KR" sz="1100" dirty="0" smtClean="0"/>
              <a:t>-Nicolas, Daniel </a:t>
            </a:r>
            <a:r>
              <a:rPr lang="en-US" altLang="ko-KR" sz="1100" dirty="0" err="1" smtClean="0"/>
              <a:t>Monleon</a:t>
            </a:r>
            <a:r>
              <a:rPr lang="en-US" altLang="ko-KR" sz="1100" dirty="0" smtClean="0"/>
              <a:t> Research Article | published 28 Jun 2013 | PLOS ONE 10.1371/journal.pone.0067291</a:t>
            </a:r>
            <a:endParaRPr lang="ko-KR" altLang="en-US" sz="1100" dirty="0"/>
          </a:p>
        </p:txBody>
      </p:sp>
      <p:sp>
        <p:nvSpPr>
          <p:cNvPr id="28" name="직사각형 27"/>
          <p:cNvSpPr/>
          <p:nvPr/>
        </p:nvSpPr>
        <p:spPr>
          <a:xfrm>
            <a:off x="4572000" y="5899919"/>
            <a:ext cx="4572000" cy="76944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sz="1100" dirty="0" err="1" smtClean="0">
                <a:hlinkClick r:id="rId15" tooltip="Read Open-Access Article"/>
              </a:rPr>
              <a:t>Shikonin</a:t>
            </a:r>
            <a:r>
              <a:rPr lang="en-US" altLang="ko-KR" sz="1100" dirty="0" smtClean="0">
                <a:hlinkClick r:id="rId15" tooltip="Read Open-Access Article"/>
              </a:rPr>
              <a:t> Kills </a:t>
            </a:r>
            <a:r>
              <a:rPr lang="en-US" altLang="ko-KR" sz="1100" dirty="0" err="1" smtClean="0">
                <a:hlinkClick r:id="rId15" tooltip="Read Open-Access Article"/>
              </a:rPr>
              <a:t>Glioma</a:t>
            </a:r>
            <a:r>
              <a:rPr lang="en-US" altLang="ko-KR" sz="1100" dirty="0" smtClean="0">
                <a:hlinkClick r:id="rId15" tooltip="Read Open-Access Article"/>
              </a:rPr>
              <a:t> Cells through </a:t>
            </a:r>
            <a:r>
              <a:rPr lang="en-US" altLang="ko-KR" sz="1100" dirty="0" err="1" smtClean="0">
                <a:hlinkClick r:id="rId15" tooltip="Read Open-Access Article"/>
              </a:rPr>
              <a:t>Necroptosis</a:t>
            </a:r>
            <a:r>
              <a:rPr lang="en-US" altLang="ko-KR" sz="1100" dirty="0" smtClean="0">
                <a:hlinkClick r:id="rId15" tooltip="Read Open-Access Article"/>
              </a:rPr>
              <a:t> Mediated by RIP-1</a:t>
            </a:r>
            <a:r>
              <a:rPr lang="en-US" altLang="ko-KR" sz="1100" dirty="0" smtClean="0"/>
              <a:t> </a:t>
            </a:r>
            <a:r>
              <a:rPr lang="en-US" altLang="ko-KR" sz="1100" dirty="0" err="1" smtClean="0"/>
              <a:t>Chuanjiang</a:t>
            </a:r>
            <a:r>
              <a:rPr lang="en-US" altLang="ko-KR" sz="1100" dirty="0" smtClean="0"/>
              <a:t> Huang, </a:t>
            </a:r>
            <a:r>
              <a:rPr lang="en-US" altLang="ko-KR" sz="1100" dirty="0" err="1" smtClean="0"/>
              <a:t>Yinan</a:t>
            </a:r>
            <a:r>
              <a:rPr lang="en-US" altLang="ko-KR" sz="1100" dirty="0" smtClean="0"/>
              <a:t> </a:t>
            </a:r>
            <a:r>
              <a:rPr lang="en-US" altLang="ko-KR" sz="1100" dirty="0" err="1" smtClean="0"/>
              <a:t>Luo</a:t>
            </a:r>
            <a:r>
              <a:rPr lang="en-US" altLang="ko-KR" sz="1100" dirty="0" smtClean="0"/>
              <a:t>, </a:t>
            </a:r>
            <a:r>
              <a:rPr lang="en-US" altLang="ko-KR" sz="1100" dirty="0" err="1" smtClean="0"/>
              <a:t>Jingwei</a:t>
            </a:r>
            <a:r>
              <a:rPr lang="en-US" altLang="ko-KR" sz="1100" dirty="0" smtClean="0"/>
              <a:t> Zhao, </a:t>
            </a:r>
            <a:r>
              <a:rPr lang="en-US" altLang="ko-KR" sz="1100" dirty="0" err="1" smtClean="0"/>
              <a:t>Fuwei</a:t>
            </a:r>
            <a:r>
              <a:rPr lang="en-US" altLang="ko-KR" sz="1100" dirty="0" smtClean="0"/>
              <a:t> Yang, </a:t>
            </a:r>
            <a:r>
              <a:rPr lang="en-US" altLang="ko-KR" sz="1100" dirty="0" err="1" smtClean="0"/>
              <a:t>Hongwei</a:t>
            </a:r>
            <a:r>
              <a:rPr lang="en-US" altLang="ko-KR" sz="1100" dirty="0" smtClean="0"/>
              <a:t> Zhao, </a:t>
            </a:r>
            <a:r>
              <a:rPr lang="en-US" altLang="ko-KR" sz="1100" dirty="0" err="1" smtClean="0"/>
              <a:t>Wenhai</a:t>
            </a:r>
            <a:r>
              <a:rPr lang="en-US" altLang="ko-KR" sz="1100" dirty="0" smtClean="0"/>
              <a:t> Fan, </a:t>
            </a:r>
            <a:r>
              <a:rPr lang="en-US" altLang="ko-KR" sz="1100" dirty="0" err="1" smtClean="0"/>
              <a:t>Pengfei</a:t>
            </a:r>
            <a:r>
              <a:rPr lang="en-US" altLang="ko-KR" sz="1100" dirty="0" smtClean="0"/>
              <a:t> </a:t>
            </a:r>
            <a:r>
              <a:rPr lang="en-US" altLang="ko-KR" sz="1100" dirty="0" err="1" smtClean="0"/>
              <a:t>Ge</a:t>
            </a:r>
            <a:r>
              <a:rPr lang="en-US" altLang="ko-KR" sz="1100" dirty="0" smtClean="0"/>
              <a:t> Research Article | published 28 Jun 2013 | PLOS ONE 10.1371/journal.pone.0066326</a:t>
            </a:r>
            <a:endParaRPr lang="ko-KR" altLang="en-US" sz="11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0" y="731888"/>
            <a:ext cx="9144000" cy="63248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ko-KR" b="1" dirty="0" smtClean="0"/>
              <a:t>A Novel Activator of CBP/p300 </a:t>
            </a:r>
            <a:r>
              <a:rPr lang="en-US" altLang="ko-KR" b="1" dirty="0" err="1" smtClean="0"/>
              <a:t>Acetyltransferases</a:t>
            </a:r>
            <a:r>
              <a:rPr lang="en-US" altLang="ko-KR" b="1" dirty="0" smtClean="0"/>
              <a:t> Promotes </a:t>
            </a:r>
            <a:r>
              <a:rPr lang="en-US" altLang="ko-KR" b="1" dirty="0" err="1" smtClean="0"/>
              <a:t>Neurogenesis</a:t>
            </a:r>
            <a:r>
              <a:rPr lang="en-US" altLang="ko-KR" b="1" dirty="0" smtClean="0"/>
              <a:t> and Extends Memory Duration in Adult Mice</a:t>
            </a:r>
          </a:p>
          <a:p>
            <a:pPr algn="just"/>
            <a:r>
              <a:rPr lang="en-US" altLang="ko-KR" sz="1100" dirty="0" err="1" smtClean="0"/>
              <a:t>Snehajyoti</a:t>
            </a:r>
            <a:r>
              <a:rPr lang="en-US" altLang="ko-KR" sz="1100" dirty="0" smtClean="0"/>
              <a:t> Chatterjee1,3,*, </a:t>
            </a:r>
            <a:r>
              <a:rPr lang="en-US" altLang="ko-KR" sz="1100" dirty="0" err="1" smtClean="0"/>
              <a:t>Pushpak</a:t>
            </a:r>
            <a:r>
              <a:rPr lang="en-US" altLang="ko-KR" sz="1100" dirty="0" smtClean="0"/>
              <a:t> Mizar1,*, </a:t>
            </a:r>
            <a:r>
              <a:rPr lang="en-US" altLang="ko-KR" sz="1100" dirty="0" err="1" smtClean="0"/>
              <a:t>Raphaelle</a:t>
            </a:r>
            <a:r>
              <a:rPr lang="en-US" altLang="ko-KR" sz="1100" dirty="0" smtClean="0"/>
              <a:t> Cassel3,*, </a:t>
            </a:r>
            <a:r>
              <a:rPr lang="en-US" altLang="ko-KR" sz="1100" dirty="0" err="1" smtClean="0"/>
              <a:t>Romain</a:t>
            </a:r>
            <a:r>
              <a:rPr lang="en-US" altLang="ko-KR" sz="1100" dirty="0" smtClean="0"/>
              <a:t> Neidl3, B. </a:t>
            </a:r>
            <a:r>
              <a:rPr lang="en-US" altLang="ko-KR" sz="1100" dirty="0" err="1" smtClean="0"/>
              <a:t>Ruthrotha</a:t>
            </a:r>
            <a:r>
              <a:rPr lang="en-US" altLang="ko-KR" sz="1100" dirty="0" smtClean="0"/>
              <a:t> Selvi1, </a:t>
            </a:r>
            <a:r>
              <a:rPr lang="en-US" altLang="ko-KR" sz="1100" dirty="0" err="1" smtClean="0"/>
              <a:t>Dalvoy</a:t>
            </a:r>
            <a:r>
              <a:rPr lang="en-US" altLang="ko-KR" sz="1100" dirty="0" smtClean="0"/>
              <a:t> </a:t>
            </a:r>
            <a:r>
              <a:rPr lang="en-US" altLang="ko-KR" sz="1100" dirty="0" err="1" smtClean="0"/>
              <a:t>Vasudevarao</a:t>
            </a:r>
            <a:r>
              <a:rPr lang="en-US" altLang="ko-KR" sz="1100" dirty="0" smtClean="0"/>
              <a:t> Mohankrishna1, </a:t>
            </a:r>
            <a:r>
              <a:rPr lang="en-US" altLang="ko-KR" sz="1100" dirty="0" err="1" smtClean="0"/>
              <a:t>Bhusainahalli</a:t>
            </a:r>
            <a:r>
              <a:rPr lang="en-US" altLang="ko-KR" sz="1100" dirty="0" smtClean="0"/>
              <a:t> M. Vedamurthy1, Anne Schneider3, Olivier Bousiges3, Chantal Mathis3, Jean-Christophe Cassel3, </a:t>
            </a:r>
            <a:r>
              <a:rPr lang="en-US" altLang="ko-KR" sz="1100" dirty="0" err="1" smtClean="0"/>
              <a:t>Muthusamy</a:t>
            </a:r>
            <a:r>
              <a:rPr lang="en-US" altLang="ko-KR" sz="1100" dirty="0" smtClean="0"/>
              <a:t> Eswaramoorthy2, Tapas K. Kundu1, and Anne-Laurence Boutillier3</a:t>
            </a:r>
          </a:p>
          <a:p>
            <a:pPr algn="just"/>
            <a:r>
              <a:rPr lang="en-US" altLang="ko-KR" sz="1300" b="1" dirty="0" smtClean="0"/>
              <a:t> Abstract</a:t>
            </a:r>
          </a:p>
          <a:p>
            <a:pPr algn="just">
              <a:lnSpc>
                <a:spcPct val="150000"/>
              </a:lnSpc>
            </a:pPr>
            <a:r>
              <a:rPr lang="en-US" altLang="ko-KR" sz="1300" dirty="0" smtClean="0"/>
              <a:t>Although the brain functions of specific </a:t>
            </a:r>
            <a:r>
              <a:rPr lang="en-US" altLang="ko-KR" sz="1300" dirty="0" err="1" smtClean="0"/>
              <a:t>acetyltransferases</a:t>
            </a:r>
            <a:r>
              <a:rPr lang="en-US" altLang="ko-KR" sz="1300" dirty="0" smtClean="0"/>
              <a:t> such as the CREB-binding protein (CBP) and p300 have been well documented using mutant transgenic mice models, studies based on their direct pharmacological activation are still missing due to the lack of cell-permeable activators. Here we present a small-molecule (TTK21) activator of the </a:t>
            </a:r>
            <a:r>
              <a:rPr lang="en-US" altLang="ko-KR" sz="1300" dirty="0" err="1" smtClean="0"/>
              <a:t>histone</a:t>
            </a:r>
            <a:r>
              <a:rPr lang="en-US" altLang="ko-KR" sz="1300" dirty="0" smtClean="0"/>
              <a:t> </a:t>
            </a:r>
            <a:r>
              <a:rPr lang="en-US" altLang="ko-KR" sz="1300" dirty="0" err="1" smtClean="0"/>
              <a:t>acetyltransferases</a:t>
            </a:r>
            <a:r>
              <a:rPr lang="en-US" altLang="ko-KR" sz="1300" dirty="0" smtClean="0"/>
              <a:t> CBP/p300, which, when conjugated to glucose-based carbon </a:t>
            </a:r>
            <a:r>
              <a:rPr lang="en-US" altLang="ko-KR" sz="1300" dirty="0" err="1" smtClean="0"/>
              <a:t>nanosphere</a:t>
            </a:r>
            <a:r>
              <a:rPr lang="en-US" altLang="ko-KR" sz="1300" dirty="0" smtClean="0"/>
              <a:t> (CSP), passed the blood–brain barrier, induced no toxicity, and reached different parts of the brain. After </a:t>
            </a:r>
            <a:r>
              <a:rPr lang="en-US" altLang="ko-KR" sz="1300" dirty="0" err="1" smtClean="0"/>
              <a:t>intraperitoneal</a:t>
            </a:r>
            <a:r>
              <a:rPr lang="en-US" altLang="ko-KR" sz="1300" dirty="0" smtClean="0"/>
              <a:t> administration in mice, CSP-TTK21 significantly acetylated </a:t>
            </a:r>
            <a:r>
              <a:rPr lang="en-US" altLang="ko-KR" sz="1300" dirty="0" err="1" smtClean="0"/>
              <a:t>histones</a:t>
            </a:r>
            <a:r>
              <a:rPr lang="en-US" altLang="ko-KR" sz="1300" dirty="0" smtClean="0"/>
              <a:t> in the hippocampus and frontal cortex. Remarkably, CSP-TTK21 treatment promoted the formation of long and highly branched </a:t>
            </a:r>
            <a:r>
              <a:rPr lang="en-US" altLang="ko-KR" sz="1300" dirty="0" err="1" smtClean="0"/>
              <a:t>doublecortin</a:t>
            </a:r>
            <a:r>
              <a:rPr lang="en-US" altLang="ko-KR" sz="1300" dirty="0" smtClean="0"/>
              <a:t>-positive neurons in the </a:t>
            </a:r>
            <a:r>
              <a:rPr lang="en-US" altLang="ko-KR" sz="1300" dirty="0" err="1" smtClean="0"/>
              <a:t>subgranular</a:t>
            </a:r>
            <a:r>
              <a:rPr lang="en-US" altLang="ko-KR" sz="1300" dirty="0" smtClean="0"/>
              <a:t> zone of the dentate </a:t>
            </a:r>
            <a:r>
              <a:rPr lang="en-US" altLang="ko-KR" sz="1300" dirty="0" err="1" smtClean="0"/>
              <a:t>gyrus</a:t>
            </a:r>
            <a:r>
              <a:rPr lang="en-US" altLang="ko-KR" sz="1300" dirty="0" smtClean="0"/>
              <a:t> and reduced </a:t>
            </a:r>
            <a:r>
              <a:rPr lang="en-US" altLang="ko-KR" sz="1300" dirty="0" err="1" smtClean="0"/>
              <a:t>BrdU</a:t>
            </a:r>
            <a:r>
              <a:rPr lang="en-US" altLang="ko-KR" sz="1300" dirty="0" smtClean="0"/>
              <a:t> incorporation, suggesting that CBP/p300 activation favors maturation and differentiation of adult neuronal progenitors. In addition, mRNA levels of the neuroD1 differentiation marker and BDNF, a </a:t>
            </a:r>
            <a:r>
              <a:rPr lang="en-US" altLang="ko-KR" sz="1300" dirty="0" err="1" smtClean="0"/>
              <a:t>neurotrophin</a:t>
            </a:r>
            <a:r>
              <a:rPr lang="en-US" altLang="ko-KR" sz="1300" dirty="0" smtClean="0"/>
              <a:t> required for the terminal differentiation of newly generated neurons, were both increased in the hippocampus concomitantly with an enrichment of acetylated-</a:t>
            </a:r>
            <a:r>
              <a:rPr lang="en-US" altLang="ko-KR" sz="1300" dirty="0" err="1" smtClean="0"/>
              <a:t>histone</a:t>
            </a:r>
            <a:r>
              <a:rPr lang="en-US" altLang="ko-KR" sz="1300" dirty="0" smtClean="0"/>
              <a:t> on their proximal promoter. Finally, we found that CBP/p300 activation during a spatial training, while not improving retention of a recent memory, resulted in a significant extension of memory duration. This report is the first evidence for CBP/p300-mediated </a:t>
            </a:r>
            <a:r>
              <a:rPr lang="en-US" altLang="ko-KR" sz="1300" dirty="0" err="1" smtClean="0"/>
              <a:t>histone</a:t>
            </a:r>
            <a:r>
              <a:rPr lang="en-US" altLang="ko-KR" sz="1300" dirty="0" smtClean="0"/>
              <a:t> </a:t>
            </a:r>
            <a:r>
              <a:rPr lang="en-US" altLang="ko-KR" sz="1300" dirty="0" err="1" smtClean="0"/>
              <a:t>acetylation</a:t>
            </a:r>
            <a:r>
              <a:rPr lang="en-US" altLang="ko-KR" sz="1300" dirty="0" smtClean="0"/>
              <a:t> in the brain by an activator molecule, which has beneficial implications for the brain functions of adult </a:t>
            </a:r>
            <a:r>
              <a:rPr lang="en-US" altLang="ko-KR" sz="1300" dirty="0" err="1" smtClean="0"/>
              <a:t>neurogenesis</a:t>
            </a:r>
            <a:r>
              <a:rPr lang="en-US" altLang="ko-KR" sz="1300" dirty="0" smtClean="0"/>
              <a:t> and long-term memory. We propose that direct stimulation of </a:t>
            </a:r>
            <a:r>
              <a:rPr lang="en-US" altLang="ko-KR" sz="1300" dirty="0" err="1" smtClean="0"/>
              <a:t>acetyltransferase</a:t>
            </a:r>
            <a:r>
              <a:rPr lang="en-US" altLang="ko-KR" sz="1300" dirty="0" smtClean="0"/>
              <a:t> function could be useful in terms of therapeutic options for brain diseases.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72400" y="188640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KJ</a:t>
            </a:r>
            <a:endParaRPr lang="ko-KR" alt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 l="21372" t="32846" r="35429" b="59234"/>
          <a:stretch>
            <a:fillRect/>
          </a:stretch>
        </p:blipFill>
        <p:spPr bwMode="auto">
          <a:xfrm>
            <a:off x="0" y="0"/>
            <a:ext cx="6912768" cy="692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172400" y="404664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KJ</a:t>
            </a:r>
            <a:endParaRPr lang="ko-KR" alt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 l="21372" t="32846" r="35429" b="59234"/>
          <a:stretch>
            <a:fillRect/>
          </a:stretch>
        </p:blipFill>
        <p:spPr bwMode="auto">
          <a:xfrm>
            <a:off x="0" y="0"/>
            <a:ext cx="6912768" cy="764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 l="17413" t="19840" r="47363" b="10209"/>
          <a:stretch>
            <a:fillRect/>
          </a:stretch>
        </p:blipFill>
        <p:spPr bwMode="auto">
          <a:xfrm>
            <a:off x="0" y="836712"/>
            <a:ext cx="4572000" cy="56746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 l="17463" t="16209" r="47313" b="17085"/>
          <a:stretch>
            <a:fillRect/>
          </a:stretch>
        </p:blipFill>
        <p:spPr bwMode="auto">
          <a:xfrm>
            <a:off x="4572000" y="839161"/>
            <a:ext cx="4572000" cy="54114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172400" y="404664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KJ</a:t>
            </a:r>
            <a:endParaRPr lang="ko-KR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21372" t="32846" r="35429" b="59234"/>
          <a:stretch>
            <a:fillRect/>
          </a:stretch>
        </p:blipFill>
        <p:spPr bwMode="auto">
          <a:xfrm>
            <a:off x="0" y="0"/>
            <a:ext cx="6912768" cy="764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 l="17313" t="16876" r="47463" b="7980"/>
          <a:stretch>
            <a:fillRect/>
          </a:stretch>
        </p:blipFill>
        <p:spPr bwMode="auto">
          <a:xfrm>
            <a:off x="0" y="764704"/>
            <a:ext cx="4572000" cy="6095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4" cstate="print"/>
          <a:srcRect l="17363" t="16368" r="48607" b="7214"/>
          <a:stretch>
            <a:fillRect/>
          </a:stretch>
        </p:blipFill>
        <p:spPr bwMode="auto">
          <a:xfrm>
            <a:off x="4644008" y="764704"/>
            <a:ext cx="4341474" cy="6093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172400" y="404664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KJ</a:t>
            </a:r>
            <a:endParaRPr lang="ko-KR" alt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 l="21372" t="32846" r="35429" b="59234"/>
          <a:stretch>
            <a:fillRect/>
          </a:stretch>
        </p:blipFill>
        <p:spPr bwMode="auto">
          <a:xfrm>
            <a:off x="0" y="0"/>
            <a:ext cx="6912768" cy="764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 l="17413" t="18149" r="47463" b="7821"/>
          <a:stretch>
            <a:fillRect/>
          </a:stretch>
        </p:blipFill>
        <p:spPr bwMode="auto">
          <a:xfrm>
            <a:off x="0" y="778353"/>
            <a:ext cx="4558320" cy="600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2481</TotalTime>
  <Words>1160</Words>
  <Application>Microsoft Office PowerPoint</Application>
  <PresentationFormat>화면 슬라이드 쇼(4:3)</PresentationFormat>
  <Paragraphs>26</Paragraphs>
  <Slides>6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7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</vt:vector>
  </TitlesOfParts>
  <Company>R&amp;D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Microsoft Corporation</dc:creator>
  <cp:lastModifiedBy>성대현</cp:lastModifiedBy>
  <cp:revision>293</cp:revision>
  <dcterms:created xsi:type="dcterms:W3CDTF">2006-10-05T04:04:58Z</dcterms:created>
  <dcterms:modified xsi:type="dcterms:W3CDTF">2013-06-30T23:02:33Z</dcterms:modified>
</cp:coreProperties>
</file>