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429" r:id="rId2"/>
    <p:sldId id="430" r:id="rId3"/>
    <p:sldId id="432" r:id="rId4"/>
    <p:sldId id="433" r:id="rId5"/>
    <p:sldId id="434" r:id="rId6"/>
    <p:sldId id="435" r:id="rId7"/>
    <p:sldId id="436" r:id="rId8"/>
    <p:sldId id="437" r:id="rId9"/>
    <p:sldId id="438" r:id="rId10"/>
    <p:sldId id="439" r:id="rId11"/>
    <p:sldId id="440" r:id="rId12"/>
    <p:sldId id="441" r:id="rId13"/>
    <p:sldId id="442" r:id="rId14"/>
    <p:sldId id="443" r:id="rId15"/>
    <p:sldId id="444" r:id="rId16"/>
    <p:sldId id="445" r:id="rId17"/>
    <p:sldId id="446" r:id="rId18"/>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56" d="100"/>
          <a:sy n="56" d="100"/>
        </p:scale>
        <p:origin x="-1314" y="-96"/>
      </p:cViewPr>
      <p:guideLst>
        <p:guide orient="horz" pos="3702"/>
        <p:guide pos="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BF4A29E7-57E3-4098-8A49-B8B1C888F352}" type="datetimeFigureOut">
              <a:rPr lang="ko-KR" altLang="en-US" smtClean="0"/>
              <a:t>2013-03-11</a:t>
            </a:fld>
            <a:endParaRPr lang="ko-KR" altLang="en-US"/>
          </a:p>
        </p:txBody>
      </p:sp>
      <p:sp>
        <p:nvSpPr>
          <p:cNvPr id="4" name="슬라이드 이미지 개체 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a:defRPr sz="1200"/>
            </a:lvl1pPr>
          </a:lstStyle>
          <a:p>
            <a:fld id="{AEF7AABC-A216-46B5-AA90-EACACEF9B737}" type="slidenum">
              <a:rPr lang="ko-KR" altLang="en-US" smtClean="0"/>
              <a:t>‹#›</a:t>
            </a:fld>
            <a:endParaRPr lang="ko-KR" altLang="en-US"/>
          </a:p>
        </p:txBody>
      </p:sp>
    </p:spTree>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D29D4CD-A56D-4BFA-87CD-6AA544F77C83}" type="slidenum">
              <a:rPr lang="ko-KR" altLang="en-US" smtClean="0"/>
              <a:pPr/>
              <a:t>17</a:t>
            </a:fld>
            <a:endParaRPr lang="ko-KR" altLang="en-US"/>
          </a:p>
        </p:txBody>
      </p:sp>
    </p:spTree>
    <p:extLst>
      <p:ext uri="{BB962C8B-B14F-4D97-AF65-F5344CB8AC3E}">
        <p14:creationId xmlns:p14="http://schemas.microsoft.com/office/powerpoint/2010/main" xmlns="" val="4217055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2013-03-11</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Power%20EF%5bAuthor%5d&amp;cauthor=true&amp;cauthor_uid=23471406" TargetMode="External"/><Relationship Id="rId3" Type="http://schemas.openxmlformats.org/officeDocument/2006/relationships/hyperlink" Target="http://www.ncbi.nlm.nih.gov/pubmed?term=Wright%20GA%5bAuthor%5d&amp;cauthor=true&amp;cauthor_uid=23471406" TargetMode="External"/><Relationship Id="rId7" Type="http://schemas.openxmlformats.org/officeDocument/2006/relationships/hyperlink" Target="http://www.ncbi.nlm.nih.gov/pubmed?term=Mustard%20JA%5bAuthor%5d&amp;cauthor=true&amp;cauthor_uid=23471406" TargetMode="External"/><Relationship Id="rId2" Type="http://schemas.openxmlformats.org/officeDocument/2006/relationships/hyperlink" Target="http://www.ncbi.nlm.nih.gov/pubmed/?term=Caffeine+in+Floral+Nectar+Enhances+a+Pollinator's+Memory+of+Reward" TargetMode="External"/><Relationship Id="rId1" Type="http://schemas.openxmlformats.org/officeDocument/2006/relationships/slideLayout" Target="../slideLayouts/slideLayout2.xml"/><Relationship Id="rId6" Type="http://schemas.openxmlformats.org/officeDocument/2006/relationships/hyperlink" Target="http://www.ncbi.nlm.nih.gov/pubmed?term=Stabler%20D%5bAuthor%5d&amp;cauthor=true&amp;cauthor_uid=23471406" TargetMode="External"/><Relationship Id="rId5" Type="http://schemas.openxmlformats.org/officeDocument/2006/relationships/hyperlink" Target="http://www.ncbi.nlm.nih.gov/pubmed?term=Palmer%20MJ%5bAuthor%5d&amp;cauthor=true&amp;cauthor_uid=23471406" TargetMode="External"/><Relationship Id="rId10" Type="http://schemas.openxmlformats.org/officeDocument/2006/relationships/hyperlink" Target="http://www.ncbi.nlm.nih.gov/pubmed?term=Stevenson%20PC%5bAuthor%5d&amp;cauthor=true&amp;cauthor_uid=23471406" TargetMode="External"/><Relationship Id="rId4" Type="http://schemas.openxmlformats.org/officeDocument/2006/relationships/hyperlink" Target="http://www.ncbi.nlm.nih.gov/pubmed?term=Baker%20DD%5bAuthor%5d&amp;cauthor=true&amp;cauthor_uid=23471406" TargetMode="External"/><Relationship Id="rId9" Type="http://schemas.openxmlformats.org/officeDocument/2006/relationships/hyperlink" Target="http://www.ncbi.nlm.nih.gov/pubmed?term=Borland%20AM%5bAuthor%5d&amp;cauthor=true&amp;cauthor_uid=23471406"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Dai%20H%5bAuthor%5d&amp;cauthor=true&amp;cauthor_uid=23471411" TargetMode="External"/><Relationship Id="rId13" Type="http://schemas.openxmlformats.org/officeDocument/2006/relationships/hyperlink" Target="http://www.ncbi.nlm.nih.gov/pubmed?term=Lee%20JE%5bAuthor%5d&amp;cauthor=true&amp;cauthor_uid=23471411" TargetMode="External"/><Relationship Id="rId18" Type="http://schemas.openxmlformats.org/officeDocument/2006/relationships/hyperlink" Target="http://www.ncbi.nlm.nih.gov/pubmed?term=Stevens%20LA%5bAuthor%5d&amp;cauthor=true&amp;cauthor_uid=23471411" TargetMode="External"/><Relationship Id="rId26" Type="http://schemas.openxmlformats.org/officeDocument/2006/relationships/hyperlink" Target="http://www.ncbi.nlm.nih.gov/pubmed?term=Disch%20JS%5bAuthor%5d&amp;cauthor=true&amp;cauthor_uid=23471411" TargetMode="External"/><Relationship Id="rId3" Type="http://schemas.openxmlformats.org/officeDocument/2006/relationships/hyperlink" Target="http://www.sciencemag.org/lookup/doi/10.1126/science.1231097" TargetMode="External"/><Relationship Id="rId21" Type="http://schemas.openxmlformats.org/officeDocument/2006/relationships/hyperlink" Target="http://www.ncbi.nlm.nih.gov/pubmed?term=Michan%20S%5bAuthor%5d&amp;cauthor=true&amp;cauthor_uid=23471411" TargetMode="External"/><Relationship Id="rId34" Type="http://schemas.openxmlformats.org/officeDocument/2006/relationships/hyperlink" Target="http://www.ncbi.nlm.nih.gov/pubmed?term=Vlasuk%20GP%5bAuthor%5d&amp;cauthor=true&amp;cauthor_uid=23471411" TargetMode="External"/><Relationship Id="rId7" Type="http://schemas.openxmlformats.org/officeDocument/2006/relationships/hyperlink" Target="http://www.ncbi.nlm.nih.gov/pubmed?term=Gomes%20AP%5bAuthor%5d&amp;cauthor=true&amp;cauthor_uid=23471411" TargetMode="External"/><Relationship Id="rId12" Type="http://schemas.openxmlformats.org/officeDocument/2006/relationships/hyperlink" Target="http://www.ncbi.nlm.nih.gov/pubmed?term=Riera%20TV%5bAuthor%5d&amp;cauthor=true&amp;cauthor_uid=23471411" TargetMode="External"/><Relationship Id="rId17" Type="http://schemas.openxmlformats.org/officeDocument/2006/relationships/hyperlink" Target="http://www.ncbi.nlm.nih.gov/pubmed?term=Schuman%20ER%5bAuthor%5d&amp;cauthor=true&amp;cauthor_uid=23471411" TargetMode="External"/><Relationship Id="rId25" Type="http://schemas.openxmlformats.org/officeDocument/2006/relationships/hyperlink" Target="http://www.ncbi.nlm.nih.gov/pubmed?term=Blum%20CA%5bAuthor%5d&amp;cauthor=true&amp;cauthor_uid=23471411" TargetMode="External"/><Relationship Id="rId33" Type="http://schemas.openxmlformats.org/officeDocument/2006/relationships/hyperlink" Target="http://www.ncbi.nlm.nih.gov/pubmed?term=Ellis%20JL%5bAuthor%5d&amp;cauthor=true&amp;cauthor_uid=23471411" TargetMode="External"/><Relationship Id="rId2" Type="http://schemas.openxmlformats.org/officeDocument/2006/relationships/hyperlink" Target="http://www.sciencemag.org/content/339/6124/tab-editor-summary" TargetMode="External"/><Relationship Id="rId16" Type="http://schemas.openxmlformats.org/officeDocument/2006/relationships/hyperlink" Target="http://www.ncbi.nlm.nih.gov/pubmed?term=Pentelute%20BL%5bAuthor%5d&amp;cauthor=true&amp;cauthor_uid=23471411" TargetMode="External"/><Relationship Id="rId20" Type="http://schemas.openxmlformats.org/officeDocument/2006/relationships/hyperlink" Target="http://www.ncbi.nlm.nih.gov/pubmed?term=Armour%20SM%5bAuthor%5d&amp;cauthor=true&amp;cauthor_uid=23471411" TargetMode="External"/><Relationship Id="rId29" Type="http://schemas.openxmlformats.org/officeDocument/2006/relationships/hyperlink" Target="http://www.ncbi.nlm.nih.gov/pubmed?term=Rolo%20AP%5bAuthor%5d&amp;cauthor=true&amp;cauthor_uid=23471411" TargetMode="External"/><Relationship Id="rId1" Type="http://schemas.openxmlformats.org/officeDocument/2006/relationships/slideLayout" Target="../slideLayouts/slideLayout2.xml"/><Relationship Id="rId6" Type="http://schemas.openxmlformats.org/officeDocument/2006/relationships/hyperlink" Target="http://www.ncbi.nlm.nih.gov/pubmed?term=Hubbard%20BP%5bAuthor%5d&amp;cauthor=true&amp;cauthor_uid=23471411" TargetMode="External"/><Relationship Id="rId11" Type="http://schemas.openxmlformats.org/officeDocument/2006/relationships/hyperlink" Target="http://www.ncbi.nlm.nih.gov/pubmed?term=Considine%20T%5bAuthor%5d&amp;cauthor=true&amp;cauthor_uid=23471411" TargetMode="External"/><Relationship Id="rId24" Type="http://schemas.openxmlformats.org/officeDocument/2006/relationships/hyperlink" Target="http://www.ncbi.nlm.nih.gov/pubmed?term=Sweitzer%20SM%5bAuthor%5d&amp;cauthor=true&amp;cauthor_uid=23471411" TargetMode="External"/><Relationship Id="rId32" Type="http://schemas.openxmlformats.org/officeDocument/2006/relationships/hyperlink" Target="http://www.ncbi.nlm.nih.gov/pubmed?term=Perni%20RB%5bAuthor%5d&amp;cauthor=true&amp;cauthor_uid=23471411" TargetMode="External"/><Relationship Id="rId5" Type="http://schemas.openxmlformats.org/officeDocument/2006/relationships/hyperlink" Target="http://www.ncbi.nlm.nih.gov/pubmed/?term=Evidence+for+a+Common+Mechanism+of+SIRT1+Regulation+by+Allosteric+Activators" TargetMode="External"/><Relationship Id="rId15" Type="http://schemas.openxmlformats.org/officeDocument/2006/relationships/hyperlink" Target="http://www.ncbi.nlm.nih.gov/pubmed?term=Lamming%20DW%5bAuthor%5d&amp;cauthor=true&amp;cauthor_uid=23471411" TargetMode="External"/><Relationship Id="rId23" Type="http://schemas.openxmlformats.org/officeDocument/2006/relationships/hyperlink" Target="http://www.ncbi.nlm.nih.gov/pubmed?term=Jiang%20Y%5bAuthor%5d&amp;cauthor=true&amp;cauthor_uid=23471411" TargetMode="External"/><Relationship Id="rId28" Type="http://schemas.openxmlformats.org/officeDocument/2006/relationships/hyperlink" Target="http://www.ncbi.nlm.nih.gov/pubmed?term=Howitz%20KT%5bAuthor%5d&amp;cauthor=true&amp;cauthor_uid=23471411" TargetMode="External"/><Relationship Id="rId10" Type="http://schemas.openxmlformats.org/officeDocument/2006/relationships/hyperlink" Target="http://www.ncbi.nlm.nih.gov/pubmed?term=Case%20AW%5bAuthor%5d&amp;cauthor=true&amp;cauthor_uid=23471411" TargetMode="External"/><Relationship Id="rId19" Type="http://schemas.openxmlformats.org/officeDocument/2006/relationships/hyperlink" Target="http://www.ncbi.nlm.nih.gov/pubmed?term=Ling%20AJ%5bAuthor%5d&amp;cauthor=true&amp;cauthor_uid=23471411" TargetMode="External"/><Relationship Id="rId31" Type="http://schemas.openxmlformats.org/officeDocument/2006/relationships/hyperlink" Target="http://www.ncbi.nlm.nih.gov/pubmed?term=Moss%20J%5bAuthor%5d&amp;cauthor=true&amp;cauthor_uid=23471411" TargetMode="External"/><Relationship Id="rId4" Type="http://schemas.openxmlformats.org/officeDocument/2006/relationships/image" Target="../media/image1.png"/><Relationship Id="rId9" Type="http://schemas.openxmlformats.org/officeDocument/2006/relationships/hyperlink" Target="http://www.ncbi.nlm.nih.gov/pubmed?term=Li%20J%5bAuthor%5d&amp;cauthor=true&amp;cauthor_uid=23471411" TargetMode="External"/><Relationship Id="rId14" Type="http://schemas.openxmlformats.org/officeDocument/2006/relationships/hyperlink" Target="http://www.ncbi.nlm.nih.gov/pubmed?term=E%20SY%5bAuthor%5d&amp;cauthor=true&amp;cauthor_uid=23471411" TargetMode="External"/><Relationship Id="rId22" Type="http://schemas.openxmlformats.org/officeDocument/2006/relationships/hyperlink" Target="http://www.ncbi.nlm.nih.gov/pubmed?term=Zhao%20H%5bAuthor%5d&amp;cauthor=true&amp;cauthor_uid=23471411" TargetMode="External"/><Relationship Id="rId27" Type="http://schemas.openxmlformats.org/officeDocument/2006/relationships/hyperlink" Target="http://www.ncbi.nlm.nih.gov/pubmed?term=Ng%20PY%5bAuthor%5d&amp;cauthor=true&amp;cauthor_uid=23471411" TargetMode="External"/><Relationship Id="rId30" Type="http://schemas.openxmlformats.org/officeDocument/2006/relationships/hyperlink" Target="http://www.ncbi.nlm.nih.gov/pubmed?term=Hamuro%20Y%5bAuthor%5d&amp;cauthor=true&amp;cauthor_uid=23471411" TargetMode="External"/><Relationship Id="rId35" Type="http://schemas.openxmlformats.org/officeDocument/2006/relationships/hyperlink" Target="http://www.ncbi.nlm.nih.gov/pubmed?term=Sinclair%20DA%5bAuthor%5d&amp;cauthor=true&amp;cauthor_uid=23471411"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Paner%20GP%5bAuthor%5d&amp;cauthor=true&amp;cauthor_uid=23471412" TargetMode="External"/><Relationship Id="rId13" Type="http://schemas.openxmlformats.org/officeDocument/2006/relationships/hyperlink" Target="http://www.ncbi.nlm.nih.gov/pubmed?term=Socci%20ND%5bAuthor%5d&amp;cauthor=true&amp;cauthor_uid=23471412" TargetMode="External"/><Relationship Id="rId3" Type="http://schemas.openxmlformats.org/officeDocument/2006/relationships/hyperlink" Target="http://www.ncbi.nlm.nih.gov/pubmed?term=Malchow%20S%5bAuthor%5d&amp;cauthor=true&amp;cauthor_uid=23471412" TargetMode="External"/><Relationship Id="rId7" Type="http://schemas.openxmlformats.org/officeDocument/2006/relationships/hyperlink" Target="http://www.ncbi.nlm.nih.gov/pubmed?term=Shen%20L%5bAuthor%5d&amp;cauthor=true&amp;cauthor_uid=23471412" TargetMode="External"/><Relationship Id="rId12" Type="http://schemas.openxmlformats.org/officeDocument/2006/relationships/hyperlink" Target="http://www.ncbi.nlm.nih.gov/pubmed?term=Allison%20JP%5bAuthor%5d&amp;cauthor=true&amp;cauthor_uid=23471412" TargetMode="External"/><Relationship Id="rId2" Type="http://schemas.openxmlformats.org/officeDocument/2006/relationships/hyperlink" Target="http://www.ncbi.nlm.nih.gov/pubmed/?term=Aire-Dependent+Thymic+Development+of+Tumor-Associated+Regulatory+T+Cells" TargetMode="External"/><Relationship Id="rId1" Type="http://schemas.openxmlformats.org/officeDocument/2006/relationships/slideLayout" Target="../slideLayouts/slideLayout2.xml"/><Relationship Id="rId6" Type="http://schemas.openxmlformats.org/officeDocument/2006/relationships/hyperlink" Target="http://www.ncbi.nlm.nih.gov/pubmed?term=Fischer%20BI%5bAuthor%5d&amp;cauthor=true&amp;cauthor_uid=23471412" TargetMode="External"/><Relationship Id="rId11" Type="http://schemas.openxmlformats.org/officeDocument/2006/relationships/hyperlink" Target="http://www.ncbi.nlm.nih.gov/pubmed?term=Geddes%20JE%5bAuthor%5d&amp;cauthor=true&amp;cauthor_uid=23471412" TargetMode="External"/><Relationship Id="rId5" Type="http://schemas.openxmlformats.org/officeDocument/2006/relationships/hyperlink" Target="http://www.ncbi.nlm.nih.gov/pubmed?term=Nishi%20S%5bAuthor%5d&amp;cauthor=true&amp;cauthor_uid=23471412" TargetMode="External"/><Relationship Id="rId15" Type="http://schemas.openxmlformats.org/officeDocument/2006/relationships/image" Target="../media/image2.png"/><Relationship Id="rId10" Type="http://schemas.openxmlformats.org/officeDocument/2006/relationships/hyperlink" Target="http://www.ncbi.nlm.nih.gov/pubmed?term=Kang%20C%5bAuthor%5d&amp;cauthor=true&amp;cauthor_uid=23471412" TargetMode="External"/><Relationship Id="rId4" Type="http://schemas.openxmlformats.org/officeDocument/2006/relationships/hyperlink" Target="http://www.ncbi.nlm.nih.gov/pubmed?term=Leventhal%20DS%5bAuthor%5d&amp;cauthor=true&amp;cauthor_uid=23471412" TargetMode="External"/><Relationship Id="rId9" Type="http://schemas.openxmlformats.org/officeDocument/2006/relationships/hyperlink" Target="http://www.ncbi.nlm.nih.gov/pubmed?term=Amit%20AS%5bAuthor%5d&amp;cauthor=true&amp;cauthor_uid=23471412" TargetMode="External"/><Relationship Id="rId14" Type="http://schemas.openxmlformats.org/officeDocument/2006/relationships/hyperlink" Target="http://www.ncbi.nlm.nih.gov/pubmed?term=Savage%20PA%5bAuthor%5d&amp;cauthor=true&amp;cauthor_uid=23471412"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ncbi.nlm.nih.gov/pubmed?term=Liu%20Y%5bAuthor%5d&amp;cauthor=true&amp;cauthor_uid=23471409" TargetMode="External"/><Relationship Id="rId2" Type="http://schemas.openxmlformats.org/officeDocument/2006/relationships/hyperlink" Target="http://www.ncbi.nlm.nih.gov/pubmed/23471409" TargetMode="External"/><Relationship Id="rId1" Type="http://schemas.openxmlformats.org/officeDocument/2006/relationships/slideLayout" Target="../slideLayouts/slideLayout2.xml"/><Relationship Id="rId4" Type="http://schemas.openxmlformats.org/officeDocument/2006/relationships/hyperlink" Target="http://www.ncbi.nlm.nih.gov/pubmed?term=Imlay%20JA%5bAuthor%5d&amp;cauthor=true&amp;cauthor_uid=23471409"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Tong%20Z%5bAuthor%5d&amp;cauthor=true&amp;cauthor_uid=23462101" TargetMode="External"/><Relationship Id="rId13" Type="http://schemas.openxmlformats.org/officeDocument/2006/relationships/hyperlink" Target="http://www.ncbi.nlm.nih.gov/pubmed?term=Thomas%20KR%5bAuthor%5d&amp;cauthor=true&amp;cauthor_uid=23462101" TargetMode="External"/><Relationship Id="rId18" Type="http://schemas.openxmlformats.org/officeDocument/2006/relationships/hyperlink" Target="http://www.ncbi.nlm.nih.gov/pubmed?term=Miyamoto%20Y%5bAuthor%5d&amp;cauthor=true&amp;cauthor_uid=23462102" TargetMode="External"/><Relationship Id="rId3" Type="http://schemas.openxmlformats.org/officeDocument/2006/relationships/hyperlink" Target="http://www.ncbi.nlm.nih.gov/pubmed?term=Grossmann%20AH%5bAuthor%5d&amp;cauthor=true&amp;cauthor_uid=23462101" TargetMode="External"/><Relationship Id="rId21" Type="http://schemas.openxmlformats.org/officeDocument/2006/relationships/hyperlink" Target="http://www.ncbi.nlm.nih.gov/pubmed?term=Ogata%20T%5bAuthor%5d&amp;cauthor=true&amp;cauthor_uid=23462102" TargetMode="External"/><Relationship Id="rId7" Type="http://schemas.openxmlformats.org/officeDocument/2006/relationships/hyperlink" Target="http://www.ncbi.nlm.nih.gov/pubmed?term=Sedgwick%20A%5bAuthor%5d&amp;cauthor=true&amp;cauthor_uid=23462101" TargetMode="External"/><Relationship Id="rId12" Type="http://schemas.openxmlformats.org/officeDocument/2006/relationships/hyperlink" Target="http://www.ncbi.nlm.nih.gov/pubmed?term=Tripp%20SR%5bAuthor%5d&amp;cauthor=true&amp;cauthor_uid=23462101" TargetMode="External"/><Relationship Id="rId17" Type="http://schemas.openxmlformats.org/officeDocument/2006/relationships/hyperlink" Target="http://www.ncbi.nlm.nih.gov/pubmed/?term=Akt+and+PP2A+Reciprocally+Regulate+the+Guanine+Nucleotide+Exchange+Factor+Dock6+to+Control+Axon+Growth+of+Sensory+Neurons" TargetMode="External"/><Relationship Id="rId2" Type="http://schemas.openxmlformats.org/officeDocument/2006/relationships/hyperlink" Target="http://www.ncbi.nlm.nih.gov/pubmed/?term=The+Small+GTPase+ARF6+Stimulates+%CE%B2-Catenin+Transcriptional+Activity+During+WNT5A-Mediated+Melanoma+Invasion+and+Metastasis" TargetMode="External"/><Relationship Id="rId16" Type="http://schemas.openxmlformats.org/officeDocument/2006/relationships/hyperlink" Target="http://www.ncbi.nlm.nih.gov/pubmed?term=Li%20DY%5bAuthor%5d&amp;cauthor=true&amp;cauthor_uid=23462101" TargetMode="External"/><Relationship Id="rId20" Type="http://schemas.openxmlformats.org/officeDocument/2006/relationships/hyperlink" Target="http://www.ncbi.nlm.nih.gov/pubmed?term=Yamamori%20N%5bAuthor%5d&amp;cauthor=true&amp;cauthor_uid=23462102" TargetMode="External"/><Relationship Id="rId1" Type="http://schemas.openxmlformats.org/officeDocument/2006/relationships/slideLayout" Target="../slideLayouts/slideLayout2.xml"/><Relationship Id="rId6" Type="http://schemas.openxmlformats.org/officeDocument/2006/relationships/hyperlink" Target="http://www.ncbi.nlm.nih.gov/pubmed?term=Sorensen%20LK%5bAuthor%5d&amp;cauthor=true&amp;cauthor_uid=23462101" TargetMode="External"/><Relationship Id="rId11" Type="http://schemas.openxmlformats.org/officeDocument/2006/relationships/hyperlink" Target="http://www.ncbi.nlm.nih.gov/pubmed?term=Grossmann%20KF%5bAuthor%5d&amp;cauthor=true&amp;cauthor_uid=23462101" TargetMode="External"/><Relationship Id="rId5" Type="http://schemas.openxmlformats.org/officeDocument/2006/relationships/hyperlink" Target="http://www.ncbi.nlm.nih.gov/pubmed?term=Clancy%20J%5bAuthor%5d&amp;cauthor=true&amp;cauthor_uid=23462101" TargetMode="External"/><Relationship Id="rId15" Type="http://schemas.openxmlformats.org/officeDocument/2006/relationships/hyperlink" Target="http://www.ncbi.nlm.nih.gov/pubmed?term=Odelberg%20SJ%5bAuthor%5d&amp;cauthor=true&amp;cauthor_uid=23462101" TargetMode="External"/><Relationship Id="rId23" Type="http://schemas.openxmlformats.org/officeDocument/2006/relationships/hyperlink" Target="http://www.ncbi.nlm.nih.gov/pubmed?term=Yamauchi%20J%5bAuthor%5d&amp;cauthor=true&amp;cauthor_uid=23462102" TargetMode="External"/><Relationship Id="rId10" Type="http://schemas.openxmlformats.org/officeDocument/2006/relationships/hyperlink" Target="http://www.ncbi.nlm.nih.gov/pubmed?term=Rogers%20A%5bAuthor%5d&amp;cauthor=true&amp;cauthor_uid=23462101" TargetMode="External"/><Relationship Id="rId19" Type="http://schemas.openxmlformats.org/officeDocument/2006/relationships/hyperlink" Target="http://www.ncbi.nlm.nih.gov/pubmed?term=Torii%20T%5bAuthor%5d&amp;cauthor=true&amp;cauthor_uid=23462102" TargetMode="External"/><Relationship Id="rId4" Type="http://schemas.openxmlformats.org/officeDocument/2006/relationships/hyperlink" Target="http://www.ncbi.nlm.nih.gov/pubmed?term=Yoo%20JH%5bAuthor%5d&amp;cauthor=true&amp;cauthor_uid=23462101" TargetMode="External"/><Relationship Id="rId9" Type="http://schemas.openxmlformats.org/officeDocument/2006/relationships/hyperlink" Target="http://www.ncbi.nlm.nih.gov/pubmed?term=Ostanin%20K%5bAuthor%5d&amp;cauthor=true&amp;cauthor_uid=23462101" TargetMode="External"/><Relationship Id="rId14" Type="http://schemas.openxmlformats.org/officeDocument/2006/relationships/hyperlink" Target="http://www.ncbi.nlm.nih.gov/pubmed?term=D'Souza-Schorey%20C%5bAuthor%5d&amp;cauthor=true&amp;cauthor_uid=23462101" TargetMode="External"/><Relationship Id="rId22" Type="http://schemas.openxmlformats.org/officeDocument/2006/relationships/hyperlink" Target="http://www.ncbi.nlm.nih.gov/pubmed?term=Tanoue%20A%5bAuthor%5d&amp;cauthor=true&amp;cauthor_uid=23462102"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www.plosone.org/article/metrics/info:doi/10.1371/journal.pone.0058456" TargetMode="External"/><Relationship Id="rId13" Type="http://schemas.openxmlformats.org/officeDocument/2006/relationships/hyperlink" Target="http://www.plosone.org/article/info:doi/10.1371/journal.pone.0058424" TargetMode="External"/><Relationship Id="rId18" Type="http://schemas.openxmlformats.org/officeDocument/2006/relationships/hyperlink" Target="http://www.plosone.org/article/metrics/info:doi/10.1371/journal.pone.0057720" TargetMode="External"/><Relationship Id="rId3" Type="http://schemas.openxmlformats.org/officeDocument/2006/relationships/hyperlink" Target="http://www.plosone.org/article/info:doi/10.1371/journal.pone.0058503" TargetMode="External"/><Relationship Id="rId21" Type="http://schemas.openxmlformats.org/officeDocument/2006/relationships/hyperlink" Target="http://www.plosone.org/article/info:doi/10.1371/journal.pone.0058154" TargetMode="External"/><Relationship Id="rId7" Type="http://schemas.openxmlformats.org/officeDocument/2006/relationships/hyperlink" Target="http://www.plosone.org/article/info:doi/10.1371/journal.pone.0058456" TargetMode="External"/><Relationship Id="rId12" Type="http://schemas.openxmlformats.org/officeDocument/2006/relationships/hyperlink" Target="http://www.plosone.org/article/metrics/info:doi/10.1371/journal.pone.0058636" TargetMode="External"/><Relationship Id="rId17" Type="http://schemas.openxmlformats.org/officeDocument/2006/relationships/hyperlink" Target="http://www.plosone.org/article/info:doi/10.1371/journal.pone.0057720" TargetMode="External"/><Relationship Id="rId2" Type="http://schemas.openxmlformats.org/officeDocument/2006/relationships/image" Target="../media/image10.png"/><Relationship Id="rId16" Type="http://schemas.openxmlformats.org/officeDocument/2006/relationships/hyperlink" Target="http://www.plosone.org/article/metrics/info:doi/10.1371/journal.pone.0058418" TargetMode="External"/><Relationship Id="rId20" Type="http://schemas.openxmlformats.org/officeDocument/2006/relationships/hyperlink" Target="http://www.plosone.org/article/metrics/info:doi/10.1371/journal.pone.0057692" TargetMode="External"/><Relationship Id="rId1" Type="http://schemas.openxmlformats.org/officeDocument/2006/relationships/slideLayout" Target="../slideLayouts/slideLayout1.xml"/><Relationship Id="rId6" Type="http://schemas.openxmlformats.org/officeDocument/2006/relationships/hyperlink" Target="http://www.plosone.org/article/metrics/info:doi/10.1371/journal.pone.0058488" TargetMode="External"/><Relationship Id="rId11" Type="http://schemas.openxmlformats.org/officeDocument/2006/relationships/hyperlink" Target="http://www.plosone.org/article/info:doi/10.1371/journal.pone.0058636" TargetMode="External"/><Relationship Id="rId5" Type="http://schemas.openxmlformats.org/officeDocument/2006/relationships/hyperlink" Target="http://www.plosone.org/article/info:doi/10.1371/journal.pone.0058488" TargetMode="External"/><Relationship Id="rId15" Type="http://schemas.openxmlformats.org/officeDocument/2006/relationships/hyperlink" Target="http://www.plosone.org/article/info:doi/10.1371/journal.pone.0058418" TargetMode="External"/><Relationship Id="rId10" Type="http://schemas.openxmlformats.org/officeDocument/2006/relationships/hyperlink" Target="http://www.plosone.org/article/metrics/info:doi/10.1371/journal.pone.0057559" TargetMode="External"/><Relationship Id="rId19" Type="http://schemas.openxmlformats.org/officeDocument/2006/relationships/hyperlink" Target="http://www.plosone.org/article/info:doi/10.1371/journal.pone.0057692" TargetMode="External"/><Relationship Id="rId4" Type="http://schemas.openxmlformats.org/officeDocument/2006/relationships/hyperlink" Target="http://www.plosone.org/article/metrics/info:doi/10.1371/journal.pone.0058503" TargetMode="External"/><Relationship Id="rId9" Type="http://schemas.openxmlformats.org/officeDocument/2006/relationships/hyperlink" Target="http://www.plosone.org/article/info:doi/10.1371/journal.pone.0057559" TargetMode="External"/><Relationship Id="rId14" Type="http://schemas.openxmlformats.org/officeDocument/2006/relationships/hyperlink" Target="http://www.plosone.org/article/metrics/info:doi/10.1371/journal.pone.0058424" TargetMode="External"/><Relationship Id="rId22" Type="http://schemas.openxmlformats.org/officeDocument/2006/relationships/hyperlink" Target="http://www.plosone.org/article/metrics/info:doi/10.1371/journal.pone.0058154"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8 March 2013 </a:t>
            </a:r>
            <a:r>
              <a:rPr lang="en-US" altLang="ko-KR" sz="1400" b="1" dirty="0" err="1" smtClean="0">
                <a:solidFill>
                  <a:srgbClr val="FFFFFF"/>
                </a:solidFill>
              </a:rPr>
              <a:t>vol</a:t>
            </a:r>
            <a:r>
              <a:rPr lang="en-US" altLang="ko-KR" sz="1400" b="1" dirty="0" smtClean="0">
                <a:solidFill>
                  <a:srgbClr val="FFFFFF"/>
                </a:solidFill>
              </a:rPr>
              <a:t> 339, issue 6124, pages 1113-1244 </a:t>
            </a:r>
          </a:p>
        </p:txBody>
      </p:sp>
      <p:sp>
        <p:nvSpPr>
          <p:cNvPr id="6" name="직사각형 5"/>
          <p:cNvSpPr/>
          <p:nvPr/>
        </p:nvSpPr>
        <p:spPr>
          <a:xfrm>
            <a:off x="53752" y="404664"/>
            <a:ext cx="8838728" cy="1138773"/>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Medicine </a:t>
            </a:r>
          </a:p>
          <a:p>
            <a:r>
              <a:rPr lang="en-US" altLang="ko-KR" sz="1400" b="1" dirty="0" smtClean="0"/>
              <a:t>(De)Personalized Medicine </a:t>
            </a:r>
          </a:p>
          <a:p>
            <a:r>
              <a:rPr lang="en-US" altLang="ko-KR" sz="1000" dirty="0" smtClean="0"/>
              <a:t>Ralph I. </a:t>
            </a:r>
            <a:r>
              <a:rPr lang="en-US" altLang="ko-KR" sz="1000" dirty="0" err="1" smtClean="0"/>
              <a:t>Horwitz</a:t>
            </a:r>
            <a:r>
              <a:rPr lang="en-US" altLang="ko-KR" sz="1000" dirty="0" smtClean="0"/>
              <a:t>, Mark R. Cullen, Jill </a:t>
            </a:r>
            <a:r>
              <a:rPr lang="en-US" altLang="ko-KR" sz="1000" dirty="0" err="1" smtClean="0"/>
              <a:t>Abell</a:t>
            </a:r>
            <a:r>
              <a:rPr lang="en-US" altLang="ko-KR" sz="1000" dirty="0" smtClean="0"/>
              <a:t>, and Jennifer B. Christian</a:t>
            </a:r>
          </a:p>
          <a:p>
            <a:r>
              <a:rPr lang="en-US" altLang="ko-KR" sz="1000" i="1" dirty="0" smtClean="0"/>
              <a:t>Science 8 March 2013: 1155-1156.[DOI:10.1126/science.1234106] </a:t>
            </a:r>
            <a:endParaRPr lang="en-US" altLang="ko-KR" sz="1000" dirty="0" smtClean="0"/>
          </a:p>
          <a:p>
            <a:r>
              <a:rPr lang="en-US" altLang="ko-KR" sz="1200" dirty="0" smtClean="0"/>
              <a:t>Integration of clinical, social, and environmental data with genomic and molecular information is needed to develop a personalized approach to medicine. </a:t>
            </a:r>
            <a:endParaRPr lang="en-US" altLang="ko-KR" sz="1000" dirty="0" smtClean="0"/>
          </a:p>
        </p:txBody>
      </p:sp>
      <p:sp>
        <p:nvSpPr>
          <p:cNvPr id="4" name="직사각형 3"/>
          <p:cNvSpPr/>
          <p:nvPr/>
        </p:nvSpPr>
        <p:spPr>
          <a:xfrm>
            <a:off x="53752" y="1628214"/>
            <a:ext cx="8838728" cy="3600986"/>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Neuroscience</a:t>
            </a:r>
          </a:p>
          <a:p>
            <a:r>
              <a:rPr lang="en-US" altLang="ko-KR" sz="1400" b="1" dirty="0" smtClean="0"/>
              <a:t>Caffeine Boosts Bees' Memories </a:t>
            </a:r>
          </a:p>
          <a:p>
            <a:r>
              <a:rPr lang="en-US" altLang="ko-KR" sz="1000" dirty="0" smtClean="0"/>
              <a:t>Lars </a:t>
            </a:r>
            <a:r>
              <a:rPr lang="en-US" altLang="ko-KR" sz="1000" dirty="0" err="1" smtClean="0"/>
              <a:t>Chittka</a:t>
            </a:r>
            <a:r>
              <a:rPr lang="en-US" altLang="ko-KR" sz="1000" dirty="0" smtClean="0"/>
              <a:t> and </a:t>
            </a:r>
            <a:r>
              <a:rPr lang="en-US" altLang="ko-KR" sz="1000" dirty="0" err="1" smtClean="0"/>
              <a:t>Fei</a:t>
            </a:r>
            <a:r>
              <a:rPr lang="en-US" altLang="ko-KR" sz="1000" dirty="0" smtClean="0"/>
              <a:t> </a:t>
            </a:r>
            <a:r>
              <a:rPr lang="en-US" altLang="ko-KR" sz="1000" dirty="0" err="1" smtClean="0"/>
              <a:t>Peng</a:t>
            </a:r>
            <a:endParaRPr lang="en-US" altLang="ko-KR" sz="1000" dirty="0" smtClean="0"/>
          </a:p>
          <a:p>
            <a:r>
              <a:rPr lang="en-US" altLang="ko-KR" sz="1200" dirty="0" smtClean="0"/>
              <a:t>Caffeine in floral nectar enhances the memory of bees for the flowers' scent by altering response properties of neurons in the bee brain. </a:t>
            </a:r>
          </a:p>
          <a:p>
            <a:pPr fontAlgn="base"/>
            <a:endParaRPr lang="en-US" altLang="ko-KR" sz="1000" u="sng" dirty="0" smtClean="0">
              <a:hlinkClick r:id="rId2" tooltip="Science (New York, N.Y.)."/>
            </a:endParaRPr>
          </a:p>
          <a:p>
            <a:pPr fontAlgn="base"/>
            <a:r>
              <a:rPr lang="en-US" altLang="ko-KR" sz="1000" u="sng" dirty="0" smtClean="0">
                <a:hlinkClick r:id="rId2" tooltip="Science (New York, N.Y.)."/>
              </a:rPr>
              <a:t>Science.</a:t>
            </a:r>
            <a:r>
              <a:rPr lang="en-US" altLang="ko-KR" sz="1000" dirty="0" smtClean="0"/>
              <a:t> 2013 Mar 8;339(6124):1202-4. </a:t>
            </a:r>
            <a:r>
              <a:rPr lang="en-US" altLang="ko-KR" sz="1000" dirty="0" err="1" smtClean="0"/>
              <a:t>doi</a:t>
            </a:r>
            <a:r>
              <a:rPr lang="en-US" altLang="ko-KR" sz="1000" dirty="0" smtClean="0"/>
              <a:t>: 10.1126/science.1228806.</a:t>
            </a:r>
          </a:p>
          <a:p>
            <a:pPr fontAlgn="base"/>
            <a:r>
              <a:rPr lang="en-US" altLang="ko-KR" sz="1400" b="1" dirty="0" smtClean="0"/>
              <a:t>Caffeine in floral nectar enhances a pollinator's memory of reward.</a:t>
            </a:r>
          </a:p>
          <a:p>
            <a:pPr fontAlgn="base"/>
            <a:r>
              <a:rPr lang="en-US" altLang="ko-KR" sz="1000" u="sng" dirty="0" smtClean="0">
                <a:hlinkClick r:id="rId3"/>
              </a:rPr>
              <a:t>Wright GA</a:t>
            </a:r>
            <a:r>
              <a:rPr lang="en-US" altLang="ko-KR" sz="1000" dirty="0" smtClean="0"/>
              <a:t>, </a:t>
            </a:r>
            <a:r>
              <a:rPr lang="en-US" altLang="ko-KR" sz="1000" u="sng" dirty="0" smtClean="0">
                <a:hlinkClick r:id="rId4"/>
              </a:rPr>
              <a:t>Baker DD</a:t>
            </a:r>
            <a:r>
              <a:rPr lang="en-US" altLang="ko-KR" sz="1000" dirty="0" smtClean="0"/>
              <a:t>, </a:t>
            </a:r>
            <a:r>
              <a:rPr lang="en-US" altLang="ko-KR" sz="1000" u="sng" dirty="0" smtClean="0">
                <a:hlinkClick r:id="rId5"/>
              </a:rPr>
              <a:t>Palmer MJ</a:t>
            </a:r>
            <a:r>
              <a:rPr lang="en-US" altLang="ko-KR" sz="1000" dirty="0" smtClean="0"/>
              <a:t>, </a:t>
            </a:r>
            <a:r>
              <a:rPr lang="en-US" altLang="ko-KR" sz="1000" u="sng" dirty="0" err="1" smtClean="0">
                <a:hlinkClick r:id="rId6"/>
              </a:rPr>
              <a:t>Stabler</a:t>
            </a:r>
            <a:r>
              <a:rPr lang="en-US" altLang="ko-KR" sz="1000" u="sng" dirty="0" smtClean="0">
                <a:hlinkClick r:id="rId6"/>
              </a:rPr>
              <a:t> D</a:t>
            </a:r>
            <a:r>
              <a:rPr lang="en-US" altLang="ko-KR" sz="1000" dirty="0" smtClean="0"/>
              <a:t>, </a:t>
            </a:r>
            <a:r>
              <a:rPr lang="en-US" altLang="ko-KR" sz="1000" u="sng" dirty="0" smtClean="0">
                <a:hlinkClick r:id="rId7"/>
              </a:rPr>
              <a:t>Mustard JA</a:t>
            </a:r>
            <a:r>
              <a:rPr lang="en-US" altLang="ko-KR" sz="1000" dirty="0" smtClean="0"/>
              <a:t>, </a:t>
            </a:r>
            <a:r>
              <a:rPr lang="en-US" altLang="ko-KR" sz="1000" u="sng" dirty="0" smtClean="0">
                <a:hlinkClick r:id="rId8"/>
              </a:rPr>
              <a:t>Power EF</a:t>
            </a:r>
            <a:r>
              <a:rPr lang="en-US" altLang="ko-KR" sz="1000" dirty="0" smtClean="0"/>
              <a:t>, </a:t>
            </a:r>
            <a:r>
              <a:rPr lang="en-US" altLang="ko-KR" sz="1000" u="sng" dirty="0" smtClean="0">
                <a:hlinkClick r:id="rId9"/>
              </a:rPr>
              <a:t>Borland AM</a:t>
            </a:r>
            <a:r>
              <a:rPr lang="en-US" altLang="ko-KR" sz="1000" dirty="0" smtClean="0"/>
              <a:t>, </a:t>
            </a:r>
            <a:r>
              <a:rPr lang="en-US" altLang="ko-KR" sz="1000" u="sng" dirty="0" smtClean="0">
                <a:hlinkClick r:id="rId10"/>
              </a:rPr>
              <a:t>Stevenson PC</a:t>
            </a:r>
            <a:r>
              <a:rPr lang="en-US" altLang="ko-KR" sz="1000" dirty="0" smtClean="0"/>
              <a:t>.</a:t>
            </a:r>
          </a:p>
          <a:p>
            <a:pPr fontAlgn="base"/>
            <a:r>
              <a:rPr lang="en-US" altLang="ko-KR" sz="1000" dirty="0" smtClean="0"/>
              <a:t>Centre for </a:t>
            </a:r>
            <a:r>
              <a:rPr lang="en-US" altLang="ko-KR" sz="1000" dirty="0" err="1" smtClean="0"/>
              <a:t>Behaviour</a:t>
            </a:r>
            <a:r>
              <a:rPr lang="en-US" altLang="ko-KR" sz="1000" dirty="0" smtClean="0"/>
              <a:t> and Evolution, Institute of Neuroscience, Newcastle University, Newcastle upon Tyne NE1 7RU, UK. jeri.wright@ncl.ac.uk</a:t>
            </a:r>
          </a:p>
          <a:p>
            <a:pPr fontAlgn="base"/>
            <a:endParaRPr lang="en-US" altLang="ko-KR" sz="1000" b="1" dirty="0" smtClean="0"/>
          </a:p>
          <a:p>
            <a:pPr fontAlgn="base"/>
            <a:r>
              <a:rPr lang="en-US" altLang="ko-KR" sz="1200" dirty="0" smtClean="0"/>
              <a:t>Plant defense compounds occur in floral nectar, but their ecological role is not well understood. We provide evidence that plant compounds pharmacologically alter pollinator behavior by enhancing their memory of reward. Honeybees rewarded with caffeine, which occurs naturally </a:t>
            </a:r>
            <a:r>
              <a:rPr lang="en-US" altLang="ko-KR" sz="1200" dirty="0" err="1" smtClean="0"/>
              <a:t>innectar</a:t>
            </a:r>
            <a:r>
              <a:rPr lang="en-US" altLang="ko-KR" sz="1200" dirty="0" smtClean="0"/>
              <a:t> of </a:t>
            </a:r>
            <a:r>
              <a:rPr lang="en-US" altLang="ko-KR" sz="1200" dirty="0" err="1" smtClean="0"/>
              <a:t>Coffea</a:t>
            </a:r>
            <a:r>
              <a:rPr lang="en-US" altLang="ko-KR" sz="1200" dirty="0" smtClean="0"/>
              <a:t> and Citrus species, were three times as likely to remember a learned floral scent as were honeybees rewarded with sucrose alone. Caffeine potentiated responses of mushroom body neurons involved in olfactory learning and memory by acting as an adenosine receptor antagonist. Caffeine concentrations in nectar did not exceed the bees' bitter taste threshold, implying that pollinators impose selection for nectar that is pharmacologically active but not repellent. By using a drug to enhance memories of reward, plants secure pollinator fidelity and improve reproductive success.</a:t>
            </a:r>
          </a:p>
          <a:p>
            <a:endParaRPr lang="en-US" altLang="ko-KR" sz="1000" dirty="0" smtClean="0"/>
          </a:p>
        </p:txBody>
      </p:sp>
      <p:sp>
        <p:nvSpPr>
          <p:cNvPr id="7" name="TextBox 6"/>
          <p:cNvSpPr txBox="1"/>
          <p:nvPr/>
        </p:nvSpPr>
        <p:spPr>
          <a:xfrm>
            <a:off x="7572396" y="214290"/>
            <a:ext cx="546881" cy="369332"/>
          </a:xfrm>
          <a:prstGeom prst="rect">
            <a:avLst/>
          </a:prstGeom>
          <a:noFill/>
        </p:spPr>
        <p:txBody>
          <a:bodyPr wrap="none" rtlCol="0">
            <a:spAutoFit/>
          </a:bodyPr>
          <a:lstStyle/>
          <a:p>
            <a:r>
              <a:rPr lang="en-US" altLang="ko-KR" b="1" dirty="0" smtClean="0"/>
              <a:t>EW</a:t>
            </a:r>
            <a:endParaRPr lang="ko-KR" altLang="en-US"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8 March 2013 </a:t>
            </a:r>
            <a:r>
              <a:rPr lang="en-US" altLang="ko-KR" sz="1400" b="1" dirty="0" err="1" smtClean="0">
                <a:solidFill>
                  <a:srgbClr val="FFFFFF"/>
                </a:solidFill>
              </a:rPr>
              <a:t>vol</a:t>
            </a:r>
            <a:r>
              <a:rPr lang="en-US" altLang="ko-KR" sz="1400" b="1" dirty="0" smtClean="0">
                <a:solidFill>
                  <a:srgbClr val="FFFFFF"/>
                </a:solidFill>
              </a:rPr>
              <a:t> 339, issue 6124, pages 1113-1244 </a:t>
            </a:r>
          </a:p>
        </p:txBody>
      </p:sp>
      <p:sp>
        <p:nvSpPr>
          <p:cNvPr id="6" name="직사각형 5"/>
          <p:cNvSpPr/>
          <p:nvPr/>
        </p:nvSpPr>
        <p:spPr>
          <a:xfrm>
            <a:off x="34925" y="3189226"/>
            <a:ext cx="5310336" cy="3570208"/>
          </a:xfrm>
          <a:prstGeom prst="rect">
            <a:avLst/>
          </a:prstGeom>
          <a:ln w="19050">
            <a:solidFill>
              <a:schemeClr val="tx2"/>
            </a:solidFill>
          </a:ln>
        </p:spPr>
        <p:txBody>
          <a:bodyPr wrap="square">
            <a:spAutoFit/>
          </a:bodyPr>
          <a:lstStyle/>
          <a:p>
            <a:r>
              <a:rPr lang="en-US" altLang="ko-KR" sz="1400" b="1" dirty="0" smtClean="0">
                <a:hlinkClick r:id="rId2" action="ppaction://hlinkfile"/>
              </a:rPr>
              <a:t>Editor's Summary</a:t>
            </a:r>
            <a:endParaRPr lang="en-US" altLang="ko-KR" sz="1400" b="1" dirty="0" smtClean="0"/>
          </a:p>
          <a:p>
            <a:r>
              <a:rPr lang="en-US" altLang="ko-KR" sz="1400" b="1" dirty="0" smtClean="0"/>
              <a:t>It's a SIRT</a:t>
            </a:r>
          </a:p>
          <a:p>
            <a:r>
              <a:rPr lang="en-US" altLang="ko-KR" sz="1200" dirty="0" smtClean="0"/>
              <a:t>Intense attention has focused on the SIRT1 </a:t>
            </a:r>
            <a:r>
              <a:rPr lang="en-US" altLang="ko-KR" sz="1200" dirty="0" err="1" smtClean="0"/>
              <a:t>deacetylase</a:t>
            </a:r>
            <a:r>
              <a:rPr lang="en-US" altLang="ko-KR" sz="1200" dirty="0" smtClean="0"/>
              <a:t> as a possible target for anti-aging drugs. But unexpected complications in assays of SIRT1 activity have made it unclear whether compounds thought to be </a:t>
            </a:r>
            <a:r>
              <a:rPr lang="en-US" altLang="ko-KR" sz="1200" dirty="0" err="1" smtClean="0"/>
              <a:t>sirtuin</a:t>
            </a:r>
            <a:r>
              <a:rPr lang="en-US" altLang="ko-KR" sz="1200" dirty="0" smtClean="0"/>
              <a:t>-activating compounds (STACs) are really direct regulators of the enzyme. Further exploration of these effects by </a:t>
            </a:r>
            <a:r>
              <a:rPr lang="en-US" altLang="ko-KR" sz="1200" b="1" dirty="0" smtClean="0"/>
              <a:t>Hubbard </a:t>
            </a:r>
            <a:r>
              <a:rPr lang="en-US" altLang="ko-KR" sz="1200" b="1" i="1" dirty="0" smtClean="0"/>
              <a:t>et al.</a:t>
            </a:r>
            <a:r>
              <a:rPr lang="en-US" altLang="ko-KR" sz="1200" dirty="0" smtClean="0"/>
              <a:t> (p. </a:t>
            </a:r>
            <a:r>
              <a:rPr lang="en-US" altLang="ko-KR" sz="1200" dirty="0" smtClean="0">
                <a:hlinkClick r:id="rId3" action="ppaction://hlinkfile"/>
              </a:rPr>
              <a:t>1216</a:t>
            </a:r>
            <a:r>
              <a:rPr lang="en-US" altLang="ko-KR" sz="1200" dirty="0" smtClean="0"/>
              <a:t>; see the Perspective by </a:t>
            </a:r>
            <a:r>
              <a:rPr lang="en-US" altLang="ko-KR" sz="1200" b="1" dirty="0" smtClean="0"/>
              <a:t>Yuan and </a:t>
            </a:r>
            <a:r>
              <a:rPr lang="en-US" altLang="ko-KR" sz="1200" b="1" dirty="0" err="1" smtClean="0"/>
              <a:t>Marmorstein</a:t>
            </a:r>
            <a:r>
              <a:rPr lang="en-US" altLang="ko-KR" sz="1200" dirty="0" smtClean="0"/>
              <a:t>) revealed that interaction of SIRT1 with certain substrates allows activation of SIRT1 by STACs and identified critical amino acids in SIRT1 required for these effects. Mouse </a:t>
            </a:r>
            <a:r>
              <a:rPr lang="en-US" altLang="ko-KR" sz="1200" dirty="0" err="1" smtClean="0"/>
              <a:t>myoblasts</a:t>
            </a:r>
            <a:r>
              <a:rPr lang="en-US" altLang="ko-KR" sz="1200" dirty="0" smtClean="0"/>
              <a:t> reconstituted with SIRT1 mutated at this amino acid lost their responsiveness to STACs. </a:t>
            </a:r>
          </a:p>
          <a:p>
            <a:endParaRPr lang="en-US" altLang="ko-KR" sz="1000" b="1" dirty="0" smtClean="0"/>
          </a:p>
          <a:p>
            <a:r>
              <a:rPr lang="en-US" altLang="ko-KR" sz="1000" b="1" dirty="0" smtClean="0"/>
              <a:t>Perspectives-</a:t>
            </a:r>
            <a:r>
              <a:rPr lang="en-US" altLang="ko-KR" sz="1000" dirty="0" smtClean="0"/>
              <a:t>Biochemistry </a:t>
            </a:r>
          </a:p>
          <a:p>
            <a:r>
              <a:rPr lang="en-US" altLang="ko-KR" sz="1400" b="1" dirty="0" smtClean="0"/>
              <a:t>Red Wine, Toast of the Town (Again) </a:t>
            </a:r>
          </a:p>
          <a:p>
            <a:r>
              <a:rPr lang="en-US" altLang="ko-KR" sz="1000" dirty="0" err="1" smtClean="0"/>
              <a:t>Hua</a:t>
            </a:r>
            <a:r>
              <a:rPr lang="en-US" altLang="ko-KR" sz="1000" dirty="0" smtClean="0"/>
              <a:t> Yuan and Ronen </a:t>
            </a:r>
            <a:r>
              <a:rPr lang="en-US" altLang="ko-KR" sz="1000" dirty="0" err="1" smtClean="0"/>
              <a:t>Marmorstein</a:t>
            </a:r>
            <a:endParaRPr lang="en-US" altLang="ko-KR" sz="1000" dirty="0" smtClean="0"/>
          </a:p>
          <a:p>
            <a:r>
              <a:rPr lang="en-US" altLang="ko-KR" sz="1000" i="1" dirty="0" smtClean="0"/>
              <a:t>Science 8 March 2013: 1156-1157.[DOI:10.1126/science.1236463] </a:t>
            </a:r>
            <a:endParaRPr lang="en-US" altLang="ko-KR" sz="1000" dirty="0" smtClean="0"/>
          </a:p>
          <a:p>
            <a:r>
              <a:rPr lang="en-US" altLang="ko-KR" sz="1200" dirty="0" smtClean="0"/>
              <a:t>The debate may be over on whether </a:t>
            </a:r>
            <a:r>
              <a:rPr lang="en-US" altLang="ko-KR" sz="1200" dirty="0" err="1" smtClean="0"/>
              <a:t>resveratrol</a:t>
            </a:r>
            <a:r>
              <a:rPr lang="en-US" altLang="ko-KR" sz="1200" dirty="0" smtClean="0"/>
              <a:t> and </a:t>
            </a:r>
          </a:p>
          <a:p>
            <a:r>
              <a:rPr lang="en-US" altLang="ko-KR" sz="1200" dirty="0" smtClean="0"/>
              <a:t>other small molecules directly activate an enzyme implicated in longevity. </a:t>
            </a:r>
            <a:endParaRPr lang="en-US" altLang="ko-KR" sz="1000" dirty="0" smtClean="0"/>
          </a:p>
        </p:txBody>
      </p:sp>
      <p:pic>
        <p:nvPicPr>
          <p:cNvPr id="2050" name="Picture 2"/>
          <p:cNvPicPr>
            <a:picLocks noChangeAspect="1" noChangeArrowheads="1"/>
          </p:cNvPicPr>
          <p:nvPr/>
        </p:nvPicPr>
        <p:blipFill>
          <a:blip r:embed="rId4" cstate="print"/>
          <a:srcRect/>
          <a:stretch>
            <a:fillRect/>
          </a:stretch>
        </p:blipFill>
        <p:spPr bwMode="auto">
          <a:xfrm>
            <a:off x="5400471" y="3164718"/>
            <a:ext cx="3621022" cy="3096344"/>
          </a:xfrm>
          <a:prstGeom prst="rect">
            <a:avLst/>
          </a:prstGeom>
          <a:noFill/>
          <a:ln w="9525">
            <a:noFill/>
            <a:miter lim="800000"/>
            <a:headEnd/>
            <a:tailEnd/>
          </a:ln>
        </p:spPr>
      </p:pic>
      <p:sp>
        <p:nvSpPr>
          <p:cNvPr id="7" name="직사각형 6"/>
          <p:cNvSpPr/>
          <p:nvPr/>
        </p:nvSpPr>
        <p:spPr>
          <a:xfrm>
            <a:off x="53752" y="404664"/>
            <a:ext cx="8838728" cy="2708434"/>
          </a:xfrm>
          <a:prstGeom prst="rect">
            <a:avLst/>
          </a:prstGeom>
          <a:ln w="19050">
            <a:solidFill>
              <a:schemeClr val="tx2"/>
            </a:solidFill>
          </a:ln>
        </p:spPr>
        <p:txBody>
          <a:bodyPr wrap="square">
            <a:spAutoFit/>
          </a:bodyPr>
          <a:lstStyle/>
          <a:p>
            <a:pPr fontAlgn="base"/>
            <a:r>
              <a:rPr lang="en-US" altLang="ko-KR" sz="1000" u="sng" dirty="0" smtClean="0">
                <a:hlinkClick r:id="rId5" tooltip="Science (New York, N.Y.)."/>
              </a:rPr>
              <a:t>Science.</a:t>
            </a:r>
            <a:r>
              <a:rPr lang="en-US" altLang="ko-KR" sz="1000" dirty="0" smtClean="0"/>
              <a:t> 2013 Mar 8;339(6124):1216-9. </a:t>
            </a:r>
            <a:r>
              <a:rPr lang="en-US" altLang="ko-KR" sz="1000" dirty="0" err="1" smtClean="0"/>
              <a:t>doi</a:t>
            </a:r>
            <a:r>
              <a:rPr lang="en-US" altLang="ko-KR" sz="1000" dirty="0" smtClean="0"/>
              <a:t>: 10.1126/science.1231097.</a:t>
            </a:r>
          </a:p>
          <a:p>
            <a:pPr fontAlgn="base"/>
            <a:r>
              <a:rPr lang="en-US" altLang="ko-KR" sz="1400" b="1" dirty="0" smtClean="0"/>
              <a:t>Evidence for a common mechanism of SIRT1 regulation by </a:t>
            </a:r>
            <a:r>
              <a:rPr lang="en-US" altLang="ko-KR" sz="1400" b="1" dirty="0" err="1" smtClean="0"/>
              <a:t>allosteric</a:t>
            </a:r>
            <a:r>
              <a:rPr lang="en-US" altLang="ko-KR" sz="1400" b="1" dirty="0" smtClean="0"/>
              <a:t> activators.</a:t>
            </a:r>
          </a:p>
          <a:p>
            <a:pPr fontAlgn="base"/>
            <a:r>
              <a:rPr lang="en-US" altLang="ko-KR" sz="1000" u="sng" dirty="0" smtClean="0">
                <a:hlinkClick r:id="rId6"/>
              </a:rPr>
              <a:t>Hubbard BP</a:t>
            </a:r>
            <a:r>
              <a:rPr lang="en-US" altLang="ko-KR" sz="1000" dirty="0" smtClean="0"/>
              <a:t>, </a:t>
            </a:r>
            <a:r>
              <a:rPr lang="en-US" altLang="ko-KR" sz="1000" u="sng" dirty="0" smtClean="0">
                <a:hlinkClick r:id="rId7"/>
              </a:rPr>
              <a:t>Gomes AP</a:t>
            </a:r>
            <a:r>
              <a:rPr lang="en-US" altLang="ko-KR" sz="1000" dirty="0" smtClean="0"/>
              <a:t>, </a:t>
            </a:r>
            <a:r>
              <a:rPr lang="en-US" altLang="ko-KR" sz="1000" u="sng" dirty="0" smtClean="0">
                <a:hlinkClick r:id="rId8"/>
              </a:rPr>
              <a:t>Dai H</a:t>
            </a:r>
            <a:r>
              <a:rPr lang="en-US" altLang="ko-KR" sz="1000" dirty="0" smtClean="0"/>
              <a:t>, </a:t>
            </a:r>
            <a:r>
              <a:rPr lang="en-US" altLang="ko-KR" sz="1000" u="sng" dirty="0" smtClean="0">
                <a:hlinkClick r:id="rId9"/>
              </a:rPr>
              <a:t>Li J</a:t>
            </a:r>
            <a:r>
              <a:rPr lang="en-US" altLang="ko-KR" sz="1000" dirty="0" smtClean="0"/>
              <a:t>, </a:t>
            </a:r>
            <a:r>
              <a:rPr lang="en-US" altLang="ko-KR" sz="1000" u="sng" dirty="0" smtClean="0">
                <a:hlinkClick r:id="rId10"/>
              </a:rPr>
              <a:t>Case AW</a:t>
            </a:r>
            <a:r>
              <a:rPr lang="en-US" altLang="ko-KR" sz="1000" dirty="0" smtClean="0"/>
              <a:t>, </a:t>
            </a:r>
            <a:r>
              <a:rPr lang="en-US" altLang="ko-KR" sz="1000" u="sng" dirty="0" err="1" smtClean="0">
                <a:hlinkClick r:id="rId11"/>
              </a:rPr>
              <a:t>Considine</a:t>
            </a:r>
            <a:r>
              <a:rPr lang="en-US" altLang="ko-KR" sz="1000" u="sng" dirty="0" smtClean="0">
                <a:hlinkClick r:id="rId11"/>
              </a:rPr>
              <a:t> T</a:t>
            </a:r>
            <a:r>
              <a:rPr lang="en-US" altLang="ko-KR" sz="1000" dirty="0" smtClean="0"/>
              <a:t>, </a:t>
            </a:r>
            <a:r>
              <a:rPr lang="en-US" altLang="ko-KR" sz="1000" u="sng" dirty="0" err="1" smtClean="0">
                <a:hlinkClick r:id="rId12"/>
              </a:rPr>
              <a:t>Riera</a:t>
            </a:r>
            <a:r>
              <a:rPr lang="en-US" altLang="ko-KR" sz="1000" u="sng" dirty="0" smtClean="0">
                <a:hlinkClick r:id="rId12"/>
              </a:rPr>
              <a:t> TV</a:t>
            </a:r>
            <a:r>
              <a:rPr lang="en-US" altLang="ko-KR" sz="1000" dirty="0" smtClean="0"/>
              <a:t>, </a:t>
            </a:r>
            <a:r>
              <a:rPr lang="en-US" altLang="ko-KR" sz="1000" u="sng" dirty="0" smtClean="0">
                <a:hlinkClick r:id="rId13"/>
              </a:rPr>
              <a:t>Lee JE</a:t>
            </a:r>
            <a:r>
              <a:rPr lang="en-US" altLang="ko-KR" sz="1000" dirty="0" smtClean="0"/>
              <a:t>, </a:t>
            </a:r>
            <a:r>
              <a:rPr lang="en-US" altLang="ko-KR" sz="1000" u="sng" dirty="0" smtClean="0">
                <a:hlinkClick r:id="rId14"/>
              </a:rPr>
              <a:t>E SY</a:t>
            </a:r>
            <a:r>
              <a:rPr lang="en-US" altLang="ko-KR" sz="1000" dirty="0" smtClean="0"/>
              <a:t>, </a:t>
            </a:r>
            <a:r>
              <a:rPr lang="en-US" altLang="ko-KR" sz="1000" u="sng" dirty="0" smtClean="0">
                <a:hlinkClick r:id="rId15"/>
              </a:rPr>
              <a:t>Lamming DW</a:t>
            </a:r>
            <a:r>
              <a:rPr lang="en-US" altLang="ko-KR" sz="1000" dirty="0" smtClean="0"/>
              <a:t>, </a:t>
            </a:r>
            <a:r>
              <a:rPr lang="en-US" altLang="ko-KR" sz="1000" u="sng" dirty="0" err="1" smtClean="0">
                <a:hlinkClick r:id="rId16"/>
              </a:rPr>
              <a:t>Pentelute</a:t>
            </a:r>
            <a:r>
              <a:rPr lang="en-US" altLang="ko-KR" sz="1000" u="sng" dirty="0" smtClean="0">
                <a:hlinkClick r:id="rId16"/>
              </a:rPr>
              <a:t> BL</a:t>
            </a:r>
            <a:r>
              <a:rPr lang="en-US" altLang="ko-KR" sz="1000" dirty="0" smtClean="0"/>
              <a:t>, </a:t>
            </a:r>
            <a:r>
              <a:rPr lang="en-US" altLang="ko-KR" sz="1000" u="sng" dirty="0" smtClean="0">
                <a:hlinkClick r:id="rId17"/>
              </a:rPr>
              <a:t>Schuman ER</a:t>
            </a:r>
            <a:r>
              <a:rPr lang="en-US" altLang="ko-KR" sz="1000" dirty="0" smtClean="0"/>
              <a:t>, </a:t>
            </a:r>
            <a:r>
              <a:rPr lang="en-US" altLang="ko-KR" sz="1000" u="sng" dirty="0" smtClean="0">
                <a:hlinkClick r:id="rId18"/>
              </a:rPr>
              <a:t>Stevens LA</a:t>
            </a:r>
            <a:r>
              <a:rPr lang="en-US" altLang="ko-KR" sz="1000" dirty="0" smtClean="0"/>
              <a:t>, </a:t>
            </a:r>
            <a:r>
              <a:rPr lang="en-US" altLang="ko-KR" sz="1000" u="sng" dirty="0" smtClean="0">
                <a:hlinkClick r:id="rId19"/>
              </a:rPr>
              <a:t>Ling </a:t>
            </a:r>
            <a:r>
              <a:rPr lang="en-US" altLang="ko-KR" sz="1000" u="sng" dirty="0" err="1" smtClean="0">
                <a:hlinkClick r:id="rId19"/>
              </a:rPr>
              <a:t>AJ</a:t>
            </a:r>
            <a:r>
              <a:rPr lang="en-US" altLang="ko-KR" sz="1000" dirty="0" err="1" smtClean="0"/>
              <a:t>,</a:t>
            </a:r>
            <a:r>
              <a:rPr lang="en-US" altLang="ko-KR" sz="1000" u="sng" dirty="0" err="1" smtClean="0">
                <a:hlinkClick r:id="rId20"/>
              </a:rPr>
              <a:t>Armour</a:t>
            </a:r>
            <a:r>
              <a:rPr lang="en-US" altLang="ko-KR" sz="1000" u="sng" dirty="0" smtClean="0">
                <a:hlinkClick r:id="rId20"/>
              </a:rPr>
              <a:t> SM</a:t>
            </a:r>
            <a:r>
              <a:rPr lang="en-US" altLang="ko-KR" sz="1000" dirty="0" smtClean="0"/>
              <a:t>, </a:t>
            </a:r>
            <a:r>
              <a:rPr lang="en-US" altLang="ko-KR" sz="1000" u="sng" dirty="0" err="1" smtClean="0">
                <a:hlinkClick r:id="rId21"/>
              </a:rPr>
              <a:t>Michan</a:t>
            </a:r>
            <a:r>
              <a:rPr lang="en-US" altLang="ko-KR" sz="1000" u="sng" dirty="0" smtClean="0">
                <a:hlinkClick r:id="rId21"/>
              </a:rPr>
              <a:t> S</a:t>
            </a:r>
            <a:r>
              <a:rPr lang="en-US" altLang="ko-KR" sz="1000" dirty="0" smtClean="0"/>
              <a:t>, </a:t>
            </a:r>
            <a:r>
              <a:rPr lang="en-US" altLang="ko-KR" sz="1000" u="sng" dirty="0" smtClean="0">
                <a:hlinkClick r:id="rId22"/>
              </a:rPr>
              <a:t>Zhao H</a:t>
            </a:r>
            <a:r>
              <a:rPr lang="en-US" altLang="ko-KR" sz="1000" dirty="0" smtClean="0"/>
              <a:t>, </a:t>
            </a:r>
            <a:r>
              <a:rPr lang="en-US" altLang="ko-KR" sz="1000" u="sng" dirty="0" smtClean="0">
                <a:hlinkClick r:id="rId23"/>
              </a:rPr>
              <a:t>Jiang Y</a:t>
            </a:r>
            <a:r>
              <a:rPr lang="en-US" altLang="ko-KR" sz="1000" dirty="0" smtClean="0"/>
              <a:t>, </a:t>
            </a:r>
            <a:r>
              <a:rPr lang="en-US" altLang="ko-KR" sz="1000" u="sng" dirty="0" err="1" smtClean="0">
                <a:hlinkClick r:id="rId24"/>
              </a:rPr>
              <a:t>Sweitzer</a:t>
            </a:r>
            <a:r>
              <a:rPr lang="en-US" altLang="ko-KR" sz="1000" u="sng" dirty="0" smtClean="0">
                <a:hlinkClick r:id="rId24"/>
              </a:rPr>
              <a:t> SM</a:t>
            </a:r>
            <a:r>
              <a:rPr lang="en-US" altLang="ko-KR" sz="1000" dirty="0" smtClean="0"/>
              <a:t>, </a:t>
            </a:r>
            <a:r>
              <a:rPr lang="en-US" altLang="ko-KR" sz="1000" u="sng" dirty="0" smtClean="0">
                <a:hlinkClick r:id="rId25"/>
              </a:rPr>
              <a:t>Blum CA</a:t>
            </a:r>
            <a:r>
              <a:rPr lang="en-US" altLang="ko-KR" sz="1000" dirty="0" smtClean="0"/>
              <a:t>, </a:t>
            </a:r>
            <a:r>
              <a:rPr lang="en-US" altLang="ko-KR" sz="1000" u="sng" dirty="0" err="1" smtClean="0">
                <a:hlinkClick r:id="rId26"/>
              </a:rPr>
              <a:t>Disch</a:t>
            </a:r>
            <a:r>
              <a:rPr lang="en-US" altLang="ko-KR" sz="1000" u="sng" dirty="0" smtClean="0">
                <a:hlinkClick r:id="rId26"/>
              </a:rPr>
              <a:t> JS</a:t>
            </a:r>
            <a:r>
              <a:rPr lang="en-US" altLang="ko-KR" sz="1000" dirty="0" smtClean="0"/>
              <a:t>, </a:t>
            </a:r>
            <a:r>
              <a:rPr lang="en-US" altLang="ko-KR" sz="1000" u="sng" dirty="0" smtClean="0">
                <a:hlinkClick r:id="rId27"/>
              </a:rPr>
              <a:t>Ng PY</a:t>
            </a:r>
            <a:r>
              <a:rPr lang="en-US" altLang="ko-KR" sz="1000" dirty="0" smtClean="0"/>
              <a:t>, </a:t>
            </a:r>
            <a:r>
              <a:rPr lang="en-US" altLang="ko-KR" sz="1000" u="sng" dirty="0" err="1" smtClean="0">
                <a:hlinkClick r:id="rId28"/>
              </a:rPr>
              <a:t>Howitz</a:t>
            </a:r>
            <a:r>
              <a:rPr lang="en-US" altLang="ko-KR" sz="1000" u="sng" dirty="0" smtClean="0">
                <a:hlinkClick r:id="rId28"/>
              </a:rPr>
              <a:t> KT</a:t>
            </a:r>
            <a:r>
              <a:rPr lang="en-US" altLang="ko-KR" sz="1000" dirty="0" smtClean="0"/>
              <a:t>, </a:t>
            </a:r>
            <a:r>
              <a:rPr lang="en-US" altLang="ko-KR" sz="1000" u="sng" dirty="0" err="1" smtClean="0">
                <a:hlinkClick r:id="rId29"/>
              </a:rPr>
              <a:t>Rolo</a:t>
            </a:r>
            <a:r>
              <a:rPr lang="en-US" altLang="ko-KR" sz="1000" u="sng" dirty="0" smtClean="0">
                <a:hlinkClick r:id="rId29"/>
              </a:rPr>
              <a:t> AP</a:t>
            </a:r>
            <a:r>
              <a:rPr lang="en-US" altLang="ko-KR" sz="1000" dirty="0" smtClean="0"/>
              <a:t>, </a:t>
            </a:r>
            <a:r>
              <a:rPr lang="en-US" altLang="ko-KR" sz="1000" u="sng" dirty="0" err="1" smtClean="0">
                <a:hlinkClick r:id="rId30"/>
              </a:rPr>
              <a:t>Hamuro</a:t>
            </a:r>
            <a:r>
              <a:rPr lang="en-US" altLang="ko-KR" sz="1000" u="sng" dirty="0" smtClean="0">
                <a:hlinkClick r:id="rId30"/>
              </a:rPr>
              <a:t> Y</a:t>
            </a:r>
            <a:r>
              <a:rPr lang="en-US" altLang="ko-KR" sz="1000" dirty="0" smtClean="0"/>
              <a:t>, </a:t>
            </a:r>
            <a:r>
              <a:rPr lang="en-US" altLang="ko-KR" sz="1000" u="sng" dirty="0" smtClean="0">
                <a:hlinkClick r:id="rId31"/>
              </a:rPr>
              <a:t>Moss J</a:t>
            </a:r>
            <a:r>
              <a:rPr lang="en-US" altLang="ko-KR" sz="1000" dirty="0" smtClean="0"/>
              <a:t>, </a:t>
            </a:r>
            <a:r>
              <a:rPr lang="en-US" altLang="ko-KR" sz="1000" u="sng" dirty="0" err="1" smtClean="0">
                <a:hlinkClick r:id="rId32"/>
              </a:rPr>
              <a:t>Perni</a:t>
            </a:r>
            <a:r>
              <a:rPr lang="en-US" altLang="ko-KR" sz="1000" u="sng" dirty="0" smtClean="0">
                <a:hlinkClick r:id="rId32"/>
              </a:rPr>
              <a:t> RB</a:t>
            </a:r>
            <a:r>
              <a:rPr lang="en-US" altLang="ko-KR" sz="1000" dirty="0" smtClean="0"/>
              <a:t>, </a:t>
            </a:r>
            <a:r>
              <a:rPr lang="en-US" altLang="ko-KR" sz="1000" u="sng" dirty="0" smtClean="0">
                <a:hlinkClick r:id="rId33"/>
              </a:rPr>
              <a:t>Ellis JL</a:t>
            </a:r>
            <a:r>
              <a:rPr lang="en-US" altLang="ko-KR" sz="1000" dirty="0" smtClean="0"/>
              <a:t>, </a:t>
            </a:r>
            <a:r>
              <a:rPr lang="en-US" altLang="ko-KR" sz="1000" u="sng" dirty="0" err="1" smtClean="0">
                <a:hlinkClick r:id="rId34"/>
              </a:rPr>
              <a:t>Vlasuk</a:t>
            </a:r>
            <a:r>
              <a:rPr lang="en-US" altLang="ko-KR" sz="1000" u="sng" dirty="0" smtClean="0">
                <a:hlinkClick r:id="rId34"/>
              </a:rPr>
              <a:t> </a:t>
            </a:r>
            <a:r>
              <a:rPr lang="en-US" altLang="ko-KR" sz="1000" u="sng" dirty="0" err="1" smtClean="0">
                <a:hlinkClick r:id="rId34"/>
              </a:rPr>
              <a:t>GP</a:t>
            </a:r>
            <a:r>
              <a:rPr lang="en-US" altLang="ko-KR" sz="1000" dirty="0" err="1" smtClean="0"/>
              <a:t>,</a:t>
            </a:r>
            <a:r>
              <a:rPr lang="en-US" altLang="ko-KR" sz="1000" u="sng" dirty="0" err="1" smtClean="0">
                <a:hlinkClick r:id="rId35"/>
              </a:rPr>
              <a:t>Sinclair</a:t>
            </a:r>
            <a:r>
              <a:rPr lang="en-US" altLang="ko-KR" sz="1000" u="sng" dirty="0" smtClean="0">
                <a:hlinkClick r:id="rId35"/>
              </a:rPr>
              <a:t> DA</a:t>
            </a:r>
            <a:r>
              <a:rPr lang="en-US" altLang="ko-KR" sz="1000" dirty="0" smtClean="0"/>
              <a:t>.</a:t>
            </a:r>
          </a:p>
          <a:p>
            <a:pPr fontAlgn="base"/>
            <a:r>
              <a:rPr lang="en-US" altLang="ko-KR" sz="1000" dirty="0" smtClean="0"/>
              <a:t>Department of Genetics, Harvard Medical School, Boston, MA 02115, USA.</a:t>
            </a:r>
          </a:p>
          <a:p>
            <a:pPr fontAlgn="base"/>
            <a:endParaRPr lang="en-US" altLang="ko-KR" sz="1000" dirty="0" smtClean="0"/>
          </a:p>
          <a:p>
            <a:pPr fontAlgn="base"/>
            <a:r>
              <a:rPr lang="en-US" altLang="ko-KR" sz="1200" dirty="0" smtClean="0"/>
              <a:t>A molecule that treats multiple age-related diseases would have a major impact on global health and economics. The SIRT1 </a:t>
            </a:r>
            <a:r>
              <a:rPr lang="en-US" altLang="ko-KR" sz="1200" dirty="0" err="1" smtClean="0"/>
              <a:t>deacetylase</a:t>
            </a:r>
            <a:r>
              <a:rPr lang="en-US" altLang="ko-KR" sz="1200" dirty="0" smtClean="0"/>
              <a:t> has drawn attention in this regard as a target for drug design. Yet controversy exists around the mechanism of </a:t>
            </a:r>
            <a:r>
              <a:rPr lang="en-US" altLang="ko-KR" sz="1200" dirty="0" err="1" smtClean="0"/>
              <a:t>sirtuin</a:t>
            </a:r>
            <a:r>
              <a:rPr lang="en-US" altLang="ko-KR" sz="1200" dirty="0" smtClean="0"/>
              <a:t>-activating compounds (STACs). We found that specific hydrophobic motifs found in SIRT1 substrates such as PGC-1</a:t>
            </a:r>
            <a:r>
              <a:rPr lang="el-GR" altLang="ko-KR" sz="1200" dirty="0" smtClean="0"/>
              <a:t>α </a:t>
            </a:r>
            <a:r>
              <a:rPr lang="en-US" altLang="ko-KR" sz="1200" dirty="0" smtClean="0"/>
              <a:t>and FOXO3a facilitate SIRT1 activation by STACs. A single amino acid in SIRT1, </a:t>
            </a:r>
            <a:r>
              <a:rPr lang="en-US" altLang="ko-KR" sz="1200" dirty="0" err="1" smtClean="0"/>
              <a:t>Glu</a:t>
            </a:r>
            <a:r>
              <a:rPr lang="en-US" altLang="ko-KR" sz="1200" dirty="0" smtClean="0"/>
              <a:t>(230), located in a structured N-terminal domain, was critical for activation by all previously reported STAC scaffolds and a new class of chemically distinct activators. In primary cells reconstituted with activation-defective SIRT1, the metabolic effects of STACs were blocked. Thus, SIRT1 can be directly activated through an </a:t>
            </a:r>
            <a:r>
              <a:rPr lang="en-US" altLang="ko-KR" sz="1200" dirty="0" err="1" smtClean="0"/>
              <a:t>allosteric</a:t>
            </a:r>
            <a:r>
              <a:rPr lang="en-US" altLang="ko-KR" sz="1200" dirty="0" smtClean="0"/>
              <a:t> mechanism common to chemically diverse STACs.</a:t>
            </a:r>
            <a:endParaRPr lang="en-US" altLang="ko-KR" sz="10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8 March 2013 </a:t>
            </a:r>
            <a:r>
              <a:rPr lang="en-US" altLang="ko-KR" sz="1400" b="1" dirty="0" err="1" smtClean="0">
                <a:solidFill>
                  <a:srgbClr val="FFFFFF"/>
                </a:solidFill>
              </a:rPr>
              <a:t>vol</a:t>
            </a:r>
            <a:r>
              <a:rPr lang="en-US" altLang="ko-KR" sz="1400" b="1" dirty="0" smtClean="0">
                <a:solidFill>
                  <a:srgbClr val="FFFFFF"/>
                </a:solidFill>
              </a:rPr>
              <a:t> 339, issue 6124, pages 1113-1244 </a:t>
            </a:r>
          </a:p>
        </p:txBody>
      </p:sp>
      <p:sp>
        <p:nvSpPr>
          <p:cNvPr id="6" name="직사각형 5"/>
          <p:cNvSpPr/>
          <p:nvPr/>
        </p:nvSpPr>
        <p:spPr>
          <a:xfrm>
            <a:off x="53752" y="404664"/>
            <a:ext cx="8838728" cy="3416320"/>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Immunology </a:t>
            </a:r>
          </a:p>
          <a:p>
            <a:r>
              <a:rPr lang="en-US" altLang="ko-KR" sz="1400" b="1" dirty="0" smtClean="0"/>
              <a:t>Guilty by Association </a:t>
            </a:r>
          </a:p>
          <a:p>
            <a:r>
              <a:rPr lang="en-US" altLang="ko-KR" sz="1000" dirty="0" smtClean="0"/>
              <a:t>Nikhil S. Joshi and Tyler Jacks</a:t>
            </a:r>
          </a:p>
          <a:p>
            <a:r>
              <a:rPr lang="en-US" altLang="ko-KR" sz="1000" i="1" dirty="0" smtClean="0"/>
              <a:t>Science 8 March 2013: 1160-1161.[DOI:10.1126/science.1235528] </a:t>
            </a:r>
            <a:endParaRPr lang="en-US" altLang="ko-KR" sz="1000" dirty="0" smtClean="0"/>
          </a:p>
          <a:p>
            <a:r>
              <a:rPr lang="en-US" altLang="ko-KR" sz="1200" dirty="0" smtClean="0"/>
              <a:t>Fingerprinting regulatory T cells in tumors reveals that they are specific for organ-expressed antigens.</a:t>
            </a:r>
          </a:p>
          <a:p>
            <a:endParaRPr lang="en-US" altLang="ko-KR" sz="1000" dirty="0" smtClean="0"/>
          </a:p>
          <a:p>
            <a:pPr fontAlgn="base"/>
            <a:r>
              <a:rPr lang="en-US" altLang="ko-KR" sz="1000" u="sng" dirty="0" smtClean="0">
                <a:hlinkClick r:id="rId2" tooltip="Science (New York, N.Y.)."/>
              </a:rPr>
              <a:t>Science.</a:t>
            </a:r>
            <a:r>
              <a:rPr lang="en-US" altLang="ko-KR" sz="1000" dirty="0" smtClean="0"/>
              <a:t> 2013 Mar 8;339(6124):1219-24. </a:t>
            </a:r>
            <a:r>
              <a:rPr lang="en-US" altLang="ko-KR" sz="1000" dirty="0" err="1" smtClean="0"/>
              <a:t>doi</a:t>
            </a:r>
            <a:r>
              <a:rPr lang="en-US" altLang="ko-KR" sz="1000" dirty="0" smtClean="0"/>
              <a:t>: 10.1126/science.1233913.</a:t>
            </a:r>
          </a:p>
          <a:p>
            <a:pPr fontAlgn="base"/>
            <a:r>
              <a:rPr lang="en-US" altLang="ko-KR" sz="1400" b="1" dirty="0" err="1" smtClean="0"/>
              <a:t>Aire</a:t>
            </a:r>
            <a:r>
              <a:rPr lang="en-US" altLang="ko-KR" sz="1400" b="1" dirty="0" smtClean="0"/>
              <a:t>-dependent </a:t>
            </a:r>
            <a:r>
              <a:rPr lang="en-US" altLang="ko-KR" sz="1400" b="1" dirty="0" err="1" smtClean="0"/>
              <a:t>thymic</a:t>
            </a:r>
            <a:r>
              <a:rPr lang="en-US" altLang="ko-KR" sz="1400" b="1" dirty="0" smtClean="0"/>
              <a:t> development of tumor-associated regulatory T cells.</a:t>
            </a:r>
          </a:p>
          <a:p>
            <a:pPr fontAlgn="base"/>
            <a:r>
              <a:rPr lang="en-US" altLang="ko-KR" sz="1000" u="sng" dirty="0" err="1" smtClean="0">
                <a:hlinkClick r:id="rId3"/>
              </a:rPr>
              <a:t>Malchow</a:t>
            </a:r>
            <a:r>
              <a:rPr lang="en-US" altLang="ko-KR" sz="1000" u="sng" dirty="0" smtClean="0">
                <a:hlinkClick r:id="rId3"/>
              </a:rPr>
              <a:t> S</a:t>
            </a:r>
            <a:r>
              <a:rPr lang="en-US" altLang="ko-KR" sz="1000" dirty="0" smtClean="0"/>
              <a:t>, </a:t>
            </a:r>
            <a:r>
              <a:rPr lang="en-US" altLang="ko-KR" sz="1000" u="sng" dirty="0" err="1" smtClean="0">
                <a:hlinkClick r:id="rId4"/>
              </a:rPr>
              <a:t>Leventhal</a:t>
            </a:r>
            <a:r>
              <a:rPr lang="en-US" altLang="ko-KR" sz="1000" u="sng" dirty="0" smtClean="0">
                <a:hlinkClick r:id="rId4"/>
              </a:rPr>
              <a:t> DS</a:t>
            </a:r>
            <a:r>
              <a:rPr lang="en-US" altLang="ko-KR" sz="1000" dirty="0" smtClean="0"/>
              <a:t>, </a:t>
            </a:r>
            <a:r>
              <a:rPr lang="en-US" altLang="ko-KR" sz="1000" u="sng" dirty="0" smtClean="0">
                <a:hlinkClick r:id="rId5"/>
              </a:rPr>
              <a:t>Nishi S</a:t>
            </a:r>
            <a:r>
              <a:rPr lang="en-US" altLang="ko-KR" sz="1000" dirty="0" smtClean="0"/>
              <a:t>, </a:t>
            </a:r>
            <a:r>
              <a:rPr lang="en-US" altLang="ko-KR" sz="1000" u="sng" dirty="0" smtClean="0">
                <a:hlinkClick r:id="rId6"/>
              </a:rPr>
              <a:t>Fischer BI</a:t>
            </a:r>
            <a:r>
              <a:rPr lang="en-US" altLang="ko-KR" sz="1000" dirty="0" smtClean="0"/>
              <a:t>, </a:t>
            </a:r>
            <a:r>
              <a:rPr lang="en-US" altLang="ko-KR" sz="1000" u="sng" dirty="0" err="1" smtClean="0">
                <a:hlinkClick r:id="rId7"/>
              </a:rPr>
              <a:t>Shen</a:t>
            </a:r>
            <a:r>
              <a:rPr lang="en-US" altLang="ko-KR" sz="1000" u="sng" dirty="0" smtClean="0">
                <a:hlinkClick r:id="rId7"/>
              </a:rPr>
              <a:t> L</a:t>
            </a:r>
            <a:r>
              <a:rPr lang="en-US" altLang="ko-KR" sz="1000" dirty="0" smtClean="0"/>
              <a:t>, </a:t>
            </a:r>
            <a:r>
              <a:rPr lang="en-US" altLang="ko-KR" sz="1000" u="sng" dirty="0" err="1" smtClean="0">
                <a:hlinkClick r:id="rId8"/>
              </a:rPr>
              <a:t>Paner</a:t>
            </a:r>
            <a:r>
              <a:rPr lang="en-US" altLang="ko-KR" sz="1000" u="sng" dirty="0" smtClean="0">
                <a:hlinkClick r:id="rId8"/>
              </a:rPr>
              <a:t> GP</a:t>
            </a:r>
            <a:r>
              <a:rPr lang="en-US" altLang="ko-KR" sz="1000" dirty="0" smtClean="0"/>
              <a:t>, </a:t>
            </a:r>
            <a:r>
              <a:rPr lang="en-US" altLang="ko-KR" sz="1000" u="sng" dirty="0" err="1" smtClean="0">
                <a:hlinkClick r:id="rId9"/>
              </a:rPr>
              <a:t>Amit</a:t>
            </a:r>
            <a:r>
              <a:rPr lang="en-US" altLang="ko-KR" sz="1000" u="sng" dirty="0" smtClean="0">
                <a:hlinkClick r:id="rId9"/>
              </a:rPr>
              <a:t> AS</a:t>
            </a:r>
            <a:r>
              <a:rPr lang="en-US" altLang="ko-KR" sz="1000" dirty="0" smtClean="0"/>
              <a:t>, </a:t>
            </a:r>
            <a:r>
              <a:rPr lang="en-US" altLang="ko-KR" sz="1000" u="sng" dirty="0" smtClean="0">
                <a:hlinkClick r:id="rId10"/>
              </a:rPr>
              <a:t>Kang C</a:t>
            </a:r>
            <a:r>
              <a:rPr lang="en-US" altLang="ko-KR" sz="1000" dirty="0" smtClean="0"/>
              <a:t>, </a:t>
            </a:r>
            <a:r>
              <a:rPr lang="en-US" altLang="ko-KR" sz="1000" u="sng" dirty="0" smtClean="0">
                <a:hlinkClick r:id="rId11"/>
              </a:rPr>
              <a:t>Geddes JE</a:t>
            </a:r>
            <a:r>
              <a:rPr lang="en-US" altLang="ko-KR" sz="1000" dirty="0" smtClean="0"/>
              <a:t>, </a:t>
            </a:r>
            <a:r>
              <a:rPr lang="en-US" altLang="ko-KR" sz="1000" u="sng" dirty="0" smtClean="0">
                <a:hlinkClick r:id="rId12"/>
              </a:rPr>
              <a:t>Allison JP</a:t>
            </a:r>
            <a:r>
              <a:rPr lang="en-US" altLang="ko-KR" sz="1000" dirty="0" smtClean="0"/>
              <a:t>, </a:t>
            </a:r>
            <a:r>
              <a:rPr lang="en-US" altLang="ko-KR" sz="1000" u="sng" dirty="0" err="1" smtClean="0">
                <a:hlinkClick r:id="rId13"/>
              </a:rPr>
              <a:t>Socci</a:t>
            </a:r>
            <a:r>
              <a:rPr lang="en-US" altLang="ko-KR" sz="1000" u="sng" dirty="0" smtClean="0">
                <a:hlinkClick r:id="rId13"/>
              </a:rPr>
              <a:t> ND</a:t>
            </a:r>
            <a:r>
              <a:rPr lang="en-US" altLang="ko-KR" sz="1000" dirty="0" smtClean="0"/>
              <a:t>, </a:t>
            </a:r>
            <a:r>
              <a:rPr lang="en-US" altLang="ko-KR" sz="1000" u="sng" dirty="0" smtClean="0">
                <a:hlinkClick r:id="rId14"/>
              </a:rPr>
              <a:t>Savage PA</a:t>
            </a:r>
            <a:r>
              <a:rPr lang="en-US" altLang="ko-KR" sz="1000" dirty="0" smtClean="0"/>
              <a:t>.</a:t>
            </a:r>
          </a:p>
          <a:p>
            <a:pPr fontAlgn="base"/>
            <a:r>
              <a:rPr lang="en-US" altLang="ko-KR" sz="1000" dirty="0" smtClean="0"/>
              <a:t>Department of Pathology, University of Chicago, Chicago, IL 60637, USA.</a:t>
            </a:r>
          </a:p>
          <a:p>
            <a:pPr fontAlgn="base"/>
            <a:endParaRPr lang="en-US" altLang="ko-KR" sz="1000" dirty="0" smtClean="0"/>
          </a:p>
          <a:p>
            <a:pPr fontAlgn="base"/>
            <a:r>
              <a:rPr lang="en-US" altLang="ko-KR" sz="1200" dirty="0" smtClean="0"/>
              <a:t>Despite considerable interest in the modulation of tumor-associated Foxp3(+) regulatory T cells (T(</a:t>
            </a:r>
            <a:r>
              <a:rPr lang="en-US" altLang="ko-KR" sz="1200" dirty="0" err="1" smtClean="0"/>
              <a:t>regs</a:t>
            </a:r>
            <a:r>
              <a:rPr lang="en-US" altLang="ko-KR" sz="1200" dirty="0" smtClean="0"/>
              <a:t>)) for therapeutic benefit, little is known about the developmental origins of these cells and the nature of the antigens that they recognize. We identified an endogenous population of antigen-specific T(</a:t>
            </a:r>
            <a:r>
              <a:rPr lang="en-US" altLang="ko-KR" sz="1200" dirty="0" err="1" smtClean="0"/>
              <a:t>regs</a:t>
            </a:r>
            <a:r>
              <a:rPr lang="en-US" altLang="ko-KR" sz="1200" dirty="0" smtClean="0"/>
              <a:t>) (termed MJ23 T(</a:t>
            </a:r>
            <a:r>
              <a:rPr lang="en-US" altLang="ko-KR" sz="1200" dirty="0" err="1" smtClean="0"/>
              <a:t>regs</a:t>
            </a:r>
            <a:r>
              <a:rPr lang="en-US" altLang="ko-KR" sz="1200" dirty="0" smtClean="0"/>
              <a:t>)) found recurrently enriched in the tumors of mice with </a:t>
            </a:r>
            <a:r>
              <a:rPr lang="en-US" altLang="ko-KR" sz="1200" dirty="0" err="1" smtClean="0"/>
              <a:t>oncogene</a:t>
            </a:r>
            <a:r>
              <a:rPr lang="en-US" altLang="ko-KR" sz="1200" dirty="0" smtClean="0"/>
              <a:t>-driven prostate cancer. MJ23T(</a:t>
            </a:r>
            <a:r>
              <a:rPr lang="en-US" altLang="ko-KR" sz="1200" dirty="0" err="1" smtClean="0"/>
              <a:t>regs</a:t>
            </a:r>
            <a:r>
              <a:rPr lang="en-US" altLang="ko-KR" sz="1200" dirty="0" smtClean="0"/>
              <a:t>) were not reactive to a tumor-specific antigen but instead recognized a prostate-associated antigen that was present in tumor-free mice. MJ23 T(</a:t>
            </a:r>
            <a:r>
              <a:rPr lang="en-US" altLang="ko-KR" sz="1200" dirty="0" err="1" smtClean="0"/>
              <a:t>regs</a:t>
            </a:r>
            <a:r>
              <a:rPr lang="en-US" altLang="ko-KR" sz="1200" dirty="0" smtClean="0"/>
              <a:t>) underwent autoimmune regulator (</a:t>
            </a:r>
            <a:r>
              <a:rPr lang="en-US" altLang="ko-KR" sz="1200" dirty="0" err="1" smtClean="0"/>
              <a:t>Aire</a:t>
            </a:r>
            <a:r>
              <a:rPr lang="en-US" altLang="ko-KR" sz="1200" dirty="0" smtClean="0"/>
              <a:t>)-dependent </a:t>
            </a:r>
            <a:r>
              <a:rPr lang="en-US" altLang="ko-KR" sz="1200" dirty="0" err="1" smtClean="0"/>
              <a:t>thymic</a:t>
            </a:r>
            <a:r>
              <a:rPr lang="en-US" altLang="ko-KR" sz="1200" dirty="0" smtClean="0"/>
              <a:t> development in both male and female mice. Thus, </a:t>
            </a:r>
            <a:r>
              <a:rPr lang="en-US" altLang="ko-KR" sz="1200" dirty="0" err="1" smtClean="0"/>
              <a:t>Aire</a:t>
            </a:r>
            <a:r>
              <a:rPr lang="en-US" altLang="ko-KR" sz="1200" dirty="0" smtClean="0"/>
              <a:t>-mediated expression of peripheral tissue antigens drives the </a:t>
            </a:r>
            <a:r>
              <a:rPr lang="en-US" altLang="ko-KR" sz="1200" dirty="0" err="1" smtClean="0"/>
              <a:t>thymic</a:t>
            </a:r>
            <a:r>
              <a:rPr lang="en-US" altLang="ko-KR" sz="1200" dirty="0" smtClean="0"/>
              <a:t> development of a subset of organ-specific T(</a:t>
            </a:r>
            <a:r>
              <a:rPr lang="en-US" altLang="ko-KR" sz="1200" dirty="0" err="1" smtClean="0"/>
              <a:t>regs</a:t>
            </a:r>
            <a:r>
              <a:rPr lang="en-US" altLang="ko-KR" sz="1200" dirty="0" smtClean="0"/>
              <a:t>), which are likely </a:t>
            </a:r>
            <a:r>
              <a:rPr lang="en-US" altLang="ko-KR" sz="1200" dirty="0" err="1" smtClean="0"/>
              <a:t>coopted</a:t>
            </a:r>
            <a:r>
              <a:rPr lang="en-US" altLang="ko-KR" sz="1200" dirty="0" smtClean="0"/>
              <a:t> by tumors developing within the associated organ.</a:t>
            </a:r>
            <a:endParaRPr lang="en-US" altLang="ko-KR" sz="1000" dirty="0" smtClean="0"/>
          </a:p>
        </p:txBody>
      </p:sp>
      <p:pic>
        <p:nvPicPr>
          <p:cNvPr id="1026" name="Picture 2"/>
          <p:cNvPicPr>
            <a:picLocks noChangeAspect="1" noChangeArrowheads="1"/>
          </p:cNvPicPr>
          <p:nvPr/>
        </p:nvPicPr>
        <p:blipFill>
          <a:blip r:embed="rId15" cstate="print"/>
          <a:srcRect/>
          <a:stretch>
            <a:fillRect/>
          </a:stretch>
        </p:blipFill>
        <p:spPr bwMode="auto">
          <a:xfrm>
            <a:off x="648072" y="3933056"/>
            <a:ext cx="7596336" cy="27872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8 March 2013 </a:t>
            </a:r>
            <a:r>
              <a:rPr lang="en-US" altLang="ko-KR" sz="1400" b="1" dirty="0" err="1" smtClean="0">
                <a:solidFill>
                  <a:srgbClr val="FFFFFF"/>
                </a:solidFill>
              </a:rPr>
              <a:t>vol</a:t>
            </a:r>
            <a:r>
              <a:rPr lang="en-US" altLang="ko-KR" sz="1400" b="1" dirty="0" smtClean="0">
                <a:solidFill>
                  <a:srgbClr val="FFFFFF"/>
                </a:solidFill>
              </a:rPr>
              <a:t> 339, issue 6124, pages 1113-1244 </a:t>
            </a:r>
          </a:p>
        </p:txBody>
      </p:sp>
      <p:sp>
        <p:nvSpPr>
          <p:cNvPr id="6" name="직사각형 5"/>
          <p:cNvSpPr/>
          <p:nvPr/>
        </p:nvSpPr>
        <p:spPr>
          <a:xfrm>
            <a:off x="53752" y="404664"/>
            <a:ext cx="8838728" cy="4647426"/>
          </a:xfrm>
          <a:prstGeom prst="rect">
            <a:avLst/>
          </a:prstGeom>
          <a:ln w="19050">
            <a:solidFill>
              <a:schemeClr val="tx2"/>
            </a:solidFill>
          </a:ln>
        </p:spPr>
        <p:txBody>
          <a:bodyPr wrap="square">
            <a:spAutoFit/>
          </a:bodyPr>
          <a:lstStyle/>
          <a:p>
            <a:pPr fontAlgn="base"/>
            <a:r>
              <a:rPr lang="en-US" altLang="ko-KR" sz="1000" u="sng" dirty="0" smtClean="0">
                <a:hlinkClick r:id="rId2" tooltip="Science (New York, N.Y.)."/>
              </a:rPr>
              <a:t>Science.</a:t>
            </a:r>
            <a:r>
              <a:rPr lang="en-US" altLang="ko-KR" sz="1000" dirty="0" smtClean="0"/>
              <a:t> 2013 Mar 8;339(6124):1210-3. </a:t>
            </a:r>
            <a:r>
              <a:rPr lang="en-US" altLang="ko-KR" sz="1000" dirty="0" err="1" smtClean="0"/>
              <a:t>doi</a:t>
            </a:r>
            <a:r>
              <a:rPr lang="en-US" altLang="ko-KR" sz="1000" dirty="0" smtClean="0"/>
              <a:t>: 10.1126/science.1232751.</a:t>
            </a:r>
          </a:p>
          <a:p>
            <a:pPr fontAlgn="base"/>
            <a:r>
              <a:rPr lang="en-US" altLang="ko-KR" sz="1400" b="1" dirty="0" smtClean="0"/>
              <a:t>Cell death from antibiotics without the involvement of reactive oxygen species.</a:t>
            </a:r>
          </a:p>
          <a:p>
            <a:pPr fontAlgn="base"/>
            <a:r>
              <a:rPr lang="en-US" altLang="ko-KR" sz="1000" u="sng" dirty="0" smtClean="0">
                <a:hlinkClick r:id="rId3"/>
              </a:rPr>
              <a:t>Liu Y</a:t>
            </a:r>
            <a:r>
              <a:rPr lang="en-US" altLang="ko-KR" sz="1000" dirty="0" smtClean="0"/>
              <a:t>, </a:t>
            </a:r>
            <a:r>
              <a:rPr lang="en-US" altLang="ko-KR" sz="1000" u="sng" dirty="0" smtClean="0">
                <a:hlinkClick r:id="rId4"/>
              </a:rPr>
              <a:t>Imlay JA</a:t>
            </a:r>
            <a:r>
              <a:rPr lang="en-US" altLang="ko-KR" sz="1000" dirty="0" smtClean="0"/>
              <a:t>.</a:t>
            </a:r>
          </a:p>
          <a:p>
            <a:pPr fontAlgn="base"/>
            <a:r>
              <a:rPr lang="en-US" altLang="ko-KR" sz="1000" dirty="0" smtClean="0"/>
              <a:t>Department of Microbiology, University of Illinois, Urbana, IL 61801, USA.</a:t>
            </a:r>
          </a:p>
          <a:p>
            <a:pPr fontAlgn="base"/>
            <a:endParaRPr lang="en-US" altLang="ko-KR" sz="1000" b="1" dirty="0" smtClean="0"/>
          </a:p>
          <a:p>
            <a:pPr fontAlgn="base"/>
            <a:r>
              <a:rPr lang="en-US" altLang="ko-KR" sz="1200" dirty="0" smtClean="0"/>
              <a:t>Recent observations have suggested that classic antibiotics kill bacteria by stimulating the formation of reactive oxygen species (ROS). If true, this notion might guide new strategies to improve antibiotic efficacy. In this study, the model was directly tested. Contrary to the hypothesis, antibiotic treatment did not accelerate the formation of hydrogen peroxide in Escherichia coli and did not elevate intracellular free iron, an essential reactant for the production of lethal damage. Lethality persisted in the absence of oxygen, and DNA repair mutants were not hypersensitive, undermining the idea that toxicity arose from oxidative DNA lesions. We conclude that these antibiotic exposures did not produce ROS and that lethality more likely resulted from the direct inhibition of cell-wall assembly, protein synthesis, and DNA replication.</a:t>
            </a:r>
          </a:p>
          <a:p>
            <a:endParaRPr lang="en-US" altLang="ko-KR" sz="1000" b="1" dirty="0" smtClean="0"/>
          </a:p>
          <a:p>
            <a:r>
              <a:rPr lang="en-US" altLang="ko-KR" sz="1400" b="1" dirty="0" smtClean="0"/>
              <a:t>Killing by Bactericidal Antibiotics Does Not Depend on Reactive Oxygen Species </a:t>
            </a:r>
          </a:p>
          <a:p>
            <a:r>
              <a:rPr lang="en-US" altLang="ko-KR" sz="1000" dirty="0" smtClean="0"/>
              <a:t>Iris </a:t>
            </a:r>
            <a:r>
              <a:rPr lang="en-US" altLang="ko-KR" sz="1000" dirty="0" err="1" smtClean="0"/>
              <a:t>Keren</a:t>
            </a:r>
            <a:r>
              <a:rPr lang="en-US" altLang="ko-KR" sz="1000" dirty="0" smtClean="0"/>
              <a:t>, </a:t>
            </a:r>
            <a:r>
              <a:rPr lang="en-US" altLang="ko-KR" sz="1000" dirty="0" err="1" smtClean="0"/>
              <a:t>Yanxia</a:t>
            </a:r>
            <a:r>
              <a:rPr lang="en-US" altLang="ko-KR" sz="1000" dirty="0" smtClean="0"/>
              <a:t> Wu, Julio </a:t>
            </a:r>
            <a:r>
              <a:rPr lang="en-US" altLang="ko-KR" sz="1000" dirty="0" err="1" smtClean="0"/>
              <a:t>Inocencio</a:t>
            </a:r>
            <a:r>
              <a:rPr lang="en-US" altLang="ko-KR" sz="1000" dirty="0" smtClean="0"/>
              <a:t>, Lawrence R. </a:t>
            </a:r>
            <a:r>
              <a:rPr lang="en-US" altLang="ko-KR" sz="1000" dirty="0" err="1" smtClean="0"/>
              <a:t>Mulcahy</a:t>
            </a:r>
            <a:r>
              <a:rPr lang="en-US" altLang="ko-KR" sz="1000" dirty="0" smtClean="0"/>
              <a:t>, and Kim Lewis</a:t>
            </a:r>
          </a:p>
          <a:p>
            <a:r>
              <a:rPr lang="en-US" altLang="ko-KR" sz="1000" i="1" dirty="0" smtClean="0"/>
              <a:t>Science 8 March 2013: 1213-1216.[DOI:10.1126/science.1232688] </a:t>
            </a:r>
            <a:endParaRPr lang="en-US" altLang="ko-KR" sz="1000" dirty="0" smtClean="0"/>
          </a:p>
          <a:p>
            <a:r>
              <a:rPr lang="en-US" altLang="ko-KR" sz="1200" dirty="0" smtClean="0"/>
              <a:t>Tests of the oxidative damage mechanism for antibiotic killing do not support the generality of the hypothesis.</a:t>
            </a:r>
          </a:p>
          <a:p>
            <a:endParaRPr lang="en-US" altLang="ko-KR" sz="1000" b="1" dirty="0" smtClean="0"/>
          </a:p>
          <a:p>
            <a:r>
              <a:rPr lang="en-US" altLang="ko-KR" sz="1400" b="1" dirty="0" smtClean="0"/>
              <a:t>Gene Transfer from Bacteria and </a:t>
            </a:r>
            <a:r>
              <a:rPr lang="en-US" altLang="ko-KR" sz="1400" b="1" dirty="0" err="1" smtClean="0"/>
              <a:t>Archaea</a:t>
            </a:r>
            <a:r>
              <a:rPr lang="en-US" altLang="ko-KR" sz="1400" b="1" dirty="0" smtClean="0"/>
              <a:t> Facilitated Evolution of an </a:t>
            </a:r>
            <a:r>
              <a:rPr lang="en-US" altLang="ko-KR" sz="1400" b="1" dirty="0" err="1" smtClean="0"/>
              <a:t>Extremophilic</a:t>
            </a:r>
            <a:r>
              <a:rPr lang="en-US" altLang="ko-KR" sz="1400" b="1" dirty="0" smtClean="0"/>
              <a:t> Eukaryote </a:t>
            </a:r>
          </a:p>
          <a:p>
            <a:r>
              <a:rPr lang="en-US" altLang="ko-KR" sz="1000" dirty="0" smtClean="0"/>
              <a:t>Gerald </a:t>
            </a:r>
            <a:r>
              <a:rPr lang="en-US" altLang="ko-KR" sz="1000" dirty="0" err="1" smtClean="0"/>
              <a:t>Schönknecht</a:t>
            </a:r>
            <a:r>
              <a:rPr lang="en-US" altLang="ko-KR" sz="1000" dirty="0" smtClean="0"/>
              <a:t>, Wei-</a:t>
            </a:r>
            <a:r>
              <a:rPr lang="en-US" altLang="ko-KR" sz="1000" dirty="0" err="1" smtClean="0"/>
              <a:t>Hua</a:t>
            </a:r>
            <a:r>
              <a:rPr lang="en-US" altLang="ko-KR" sz="1000" dirty="0" smtClean="0"/>
              <a:t> Chen, Chad M. </a:t>
            </a:r>
            <a:r>
              <a:rPr lang="en-US" altLang="ko-KR" sz="1000" dirty="0" err="1" smtClean="0"/>
              <a:t>Ternes</a:t>
            </a:r>
            <a:r>
              <a:rPr lang="en-US" altLang="ko-KR" sz="1000" dirty="0" smtClean="0"/>
              <a:t>, Guillaume G. </a:t>
            </a:r>
            <a:r>
              <a:rPr lang="en-US" altLang="ko-KR" sz="1000" dirty="0" err="1" smtClean="0"/>
              <a:t>Barbier</a:t>
            </a:r>
            <a:r>
              <a:rPr lang="en-US" altLang="ko-KR" sz="1000" dirty="0" smtClean="0"/>
              <a:t>, </a:t>
            </a:r>
            <a:r>
              <a:rPr lang="en-US" altLang="ko-KR" sz="1000" dirty="0" err="1" smtClean="0"/>
              <a:t>Roshan</a:t>
            </a:r>
            <a:r>
              <a:rPr lang="en-US" altLang="ko-KR" sz="1000" dirty="0" smtClean="0"/>
              <a:t> P. </a:t>
            </a:r>
            <a:r>
              <a:rPr lang="en-US" altLang="ko-KR" sz="1000" dirty="0" err="1" smtClean="0"/>
              <a:t>Shrestha</a:t>
            </a:r>
            <a:r>
              <a:rPr lang="en-US" altLang="ko-KR" sz="1000" dirty="0" smtClean="0"/>
              <a:t>, Mario </a:t>
            </a:r>
            <a:r>
              <a:rPr lang="en-US" altLang="ko-KR" sz="1000" dirty="0" err="1" smtClean="0"/>
              <a:t>Stanke</a:t>
            </a:r>
            <a:r>
              <a:rPr lang="en-US" altLang="ko-KR" sz="1000" dirty="0" smtClean="0"/>
              <a:t>, Andrea </a:t>
            </a:r>
            <a:r>
              <a:rPr lang="en-US" altLang="ko-KR" sz="1000" dirty="0" err="1" smtClean="0"/>
              <a:t>Bräutigam</a:t>
            </a:r>
            <a:r>
              <a:rPr lang="en-US" altLang="ko-KR" sz="1000" dirty="0" smtClean="0"/>
              <a:t>, Brett J. Baker, </a:t>
            </a:r>
          </a:p>
          <a:p>
            <a:r>
              <a:rPr lang="en-US" altLang="ko-KR" sz="1000" dirty="0" smtClean="0"/>
              <a:t>Jillian F. </a:t>
            </a:r>
            <a:r>
              <a:rPr lang="en-US" altLang="ko-KR" sz="1000" dirty="0" err="1" smtClean="0"/>
              <a:t>Banfield</a:t>
            </a:r>
            <a:r>
              <a:rPr lang="en-US" altLang="ko-KR" sz="1000" dirty="0" smtClean="0"/>
              <a:t>, R. Michael </a:t>
            </a:r>
            <a:r>
              <a:rPr lang="en-US" altLang="ko-KR" sz="1000" dirty="0" err="1" smtClean="0"/>
              <a:t>Garavito</a:t>
            </a:r>
            <a:r>
              <a:rPr lang="en-US" altLang="ko-KR" sz="1000" dirty="0" smtClean="0"/>
              <a:t>, Kevin Carr, Curtis Wilkerson, Stefan A. </a:t>
            </a:r>
            <a:r>
              <a:rPr lang="en-US" altLang="ko-KR" sz="1000" dirty="0" err="1" smtClean="0"/>
              <a:t>Rensing</a:t>
            </a:r>
            <a:r>
              <a:rPr lang="en-US" altLang="ko-KR" sz="1000" dirty="0" smtClean="0"/>
              <a:t>, David </a:t>
            </a:r>
            <a:r>
              <a:rPr lang="en-US" altLang="ko-KR" sz="1000" dirty="0" err="1" smtClean="0"/>
              <a:t>Gagneul</a:t>
            </a:r>
            <a:r>
              <a:rPr lang="en-US" altLang="ko-KR" sz="1000" dirty="0" smtClean="0"/>
              <a:t>, Nicholas E. Dickenson, Christine </a:t>
            </a:r>
            <a:r>
              <a:rPr lang="en-US" altLang="ko-KR" sz="1000" dirty="0" err="1" smtClean="0"/>
              <a:t>Oesterhelt</a:t>
            </a:r>
            <a:r>
              <a:rPr lang="en-US" altLang="ko-KR" sz="1000" dirty="0" smtClean="0"/>
              <a:t>, </a:t>
            </a:r>
          </a:p>
          <a:p>
            <a:r>
              <a:rPr lang="en-US" altLang="ko-KR" sz="1000" dirty="0" smtClean="0"/>
              <a:t>Martin J. </a:t>
            </a:r>
            <a:r>
              <a:rPr lang="en-US" altLang="ko-KR" sz="1000" dirty="0" err="1" smtClean="0"/>
              <a:t>Lercher</a:t>
            </a:r>
            <a:r>
              <a:rPr lang="en-US" altLang="ko-KR" sz="1000" dirty="0" smtClean="0"/>
              <a:t>, and Andreas P. M. Weber</a:t>
            </a:r>
          </a:p>
          <a:p>
            <a:r>
              <a:rPr lang="en-US" altLang="ko-KR" sz="1000" i="1" dirty="0" smtClean="0"/>
              <a:t>Science 8 March 2013: 1207-1210.[DOI:10.1126/science.1231707] </a:t>
            </a:r>
            <a:endParaRPr lang="en-US" altLang="ko-KR" sz="1000" dirty="0" smtClean="0"/>
          </a:p>
          <a:p>
            <a:r>
              <a:rPr lang="en-US" altLang="ko-KR" sz="1400" dirty="0" smtClean="0"/>
              <a:t>A mosaic of genes acquired from various phyla enable a red alga to grow abundantly in hot, acidic, and toxic niches. </a:t>
            </a:r>
            <a:endParaRPr lang="en-US" altLang="ko-KR" sz="1000" b="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a:t>
            </a:r>
          </a:p>
        </p:txBody>
      </p:sp>
      <p:sp>
        <p:nvSpPr>
          <p:cNvPr id="6" name="직사각형 5"/>
          <p:cNvSpPr/>
          <p:nvPr/>
        </p:nvSpPr>
        <p:spPr>
          <a:xfrm>
            <a:off x="53752" y="404664"/>
            <a:ext cx="8838728" cy="3354765"/>
          </a:xfrm>
          <a:prstGeom prst="rect">
            <a:avLst/>
          </a:prstGeom>
          <a:ln w="19050">
            <a:solidFill>
              <a:schemeClr val="tx2"/>
            </a:solidFill>
          </a:ln>
        </p:spPr>
        <p:txBody>
          <a:bodyPr wrap="square">
            <a:spAutoFit/>
          </a:bodyPr>
          <a:lstStyle/>
          <a:p>
            <a:pPr fontAlgn="base"/>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Mar 5;6(265):ra14. </a:t>
            </a:r>
            <a:r>
              <a:rPr lang="en-US" altLang="ko-KR" sz="1000" dirty="0" err="1" smtClean="0"/>
              <a:t>doi</a:t>
            </a:r>
            <a:r>
              <a:rPr lang="en-US" altLang="ko-KR" sz="1000" dirty="0" smtClean="0"/>
              <a:t>: 10.1126/scisignal.2003398.</a:t>
            </a:r>
          </a:p>
          <a:p>
            <a:pPr fontAlgn="base"/>
            <a:r>
              <a:rPr lang="en-US" altLang="ko-KR" sz="1400" b="1" dirty="0" smtClean="0"/>
              <a:t>The Small </a:t>
            </a:r>
            <a:r>
              <a:rPr lang="en-US" altLang="ko-KR" sz="1400" b="1" dirty="0" err="1" smtClean="0"/>
              <a:t>GTPase</a:t>
            </a:r>
            <a:r>
              <a:rPr lang="en-US" altLang="ko-KR" sz="1400" b="1" dirty="0" smtClean="0"/>
              <a:t> ARF6 Stimulates </a:t>
            </a:r>
            <a:r>
              <a:rPr lang="el-GR" altLang="ko-KR" sz="1400" b="1" dirty="0" smtClean="0"/>
              <a:t>β-</a:t>
            </a:r>
            <a:r>
              <a:rPr lang="en-US" altLang="ko-KR" sz="1400" b="1" dirty="0" err="1" smtClean="0"/>
              <a:t>Catenin</a:t>
            </a:r>
            <a:r>
              <a:rPr lang="en-US" altLang="ko-KR" sz="1400" b="1" dirty="0" smtClean="0"/>
              <a:t> Transcriptional Activity During WNT5A-MediatedMelanoma Invasion and Metastasis.</a:t>
            </a:r>
          </a:p>
          <a:p>
            <a:pPr fontAlgn="base"/>
            <a:r>
              <a:rPr lang="en-US" altLang="ko-KR" sz="1000" u="sng" dirty="0" smtClean="0">
                <a:hlinkClick r:id="rId3"/>
              </a:rPr>
              <a:t>Grossmann AH</a:t>
            </a:r>
            <a:r>
              <a:rPr lang="en-US" altLang="ko-KR" sz="1000" dirty="0" smtClean="0"/>
              <a:t>, </a:t>
            </a:r>
            <a:r>
              <a:rPr lang="en-US" altLang="ko-KR" sz="1000" u="sng" dirty="0" err="1" smtClean="0">
                <a:hlinkClick r:id="rId4"/>
              </a:rPr>
              <a:t>Yoo</a:t>
            </a:r>
            <a:r>
              <a:rPr lang="en-US" altLang="ko-KR" sz="1000" u="sng" dirty="0" smtClean="0">
                <a:hlinkClick r:id="rId4"/>
              </a:rPr>
              <a:t> JH</a:t>
            </a:r>
            <a:r>
              <a:rPr lang="en-US" altLang="ko-KR" sz="1000" dirty="0" smtClean="0"/>
              <a:t>, </a:t>
            </a:r>
            <a:r>
              <a:rPr lang="en-US" altLang="ko-KR" sz="1000" u="sng" dirty="0" smtClean="0">
                <a:hlinkClick r:id="rId5"/>
              </a:rPr>
              <a:t>Clancy J</a:t>
            </a:r>
            <a:r>
              <a:rPr lang="en-US" altLang="ko-KR" sz="1000" dirty="0" smtClean="0"/>
              <a:t>, </a:t>
            </a:r>
            <a:r>
              <a:rPr lang="en-US" altLang="ko-KR" sz="1000" u="sng" dirty="0" smtClean="0">
                <a:hlinkClick r:id="rId6"/>
              </a:rPr>
              <a:t>Sorensen LK</a:t>
            </a:r>
            <a:r>
              <a:rPr lang="en-US" altLang="ko-KR" sz="1000" dirty="0" smtClean="0"/>
              <a:t>, </a:t>
            </a:r>
            <a:r>
              <a:rPr lang="en-US" altLang="ko-KR" sz="1000" u="sng" dirty="0" smtClean="0">
                <a:hlinkClick r:id="rId7"/>
              </a:rPr>
              <a:t>Sedgwick A</a:t>
            </a:r>
            <a:r>
              <a:rPr lang="en-US" altLang="ko-KR" sz="1000" dirty="0" smtClean="0"/>
              <a:t>, </a:t>
            </a:r>
            <a:r>
              <a:rPr lang="en-US" altLang="ko-KR" sz="1000" u="sng" dirty="0" smtClean="0">
                <a:hlinkClick r:id="rId8"/>
              </a:rPr>
              <a:t>Tong Z</a:t>
            </a:r>
            <a:r>
              <a:rPr lang="en-US" altLang="ko-KR" sz="1000" dirty="0" smtClean="0"/>
              <a:t>, </a:t>
            </a:r>
            <a:r>
              <a:rPr lang="en-US" altLang="ko-KR" sz="1000" u="sng" dirty="0" err="1" smtClean="0">
                <a:hlinkClick r:id="rId9"/>
              </a:rPr>
              <a:t>Ostanin</a:t>
            </a:r>
            <a:r>
              <a:rPr lang="en-US" altLang="ko-KR" sz="1000" u="sng" dirty="0" smtClean="0">
                <a:hlinkClick r:id="rId9"/>
              </a:rPr>
              <a:t> K</a:t>
            </a:r>
            <a:r>
              <a:rPr lang="en-US" altLang="ko-KR" sz="1000" dirty="0" smtClean="0"/>
              <a:t>, </a:t>
            </a:r>
            <a:r>
              <a:rPr lang="en-US" altLang="ko-KR" sz="1000" u="sng" dirty="0" smtClean="0">
                <a:hlinkClick r:id="rId10"/>
              </a:rPr>
              <a:t>Rogers A</a:t>
            </a:r>
            <a:r>
              <a:rPr lang="en-US" altLang="ko-KR" sz="1000" dirty="0" smtClean="0"/>
              <a:t>, </a:t>
            </a:r>
            <a:r>
              <a:rPr lang="en-US" altLang="ko-KR" sz="1000" u="sng" dirty="0" smtClean="0">
                <a:hlinkClick r:id="rId11"/>
              </a:rPr>
              <a:t>Grossmann KF</a:t>
            </a:r>
            <a:r>
              <a:rPr lang="en-US" altLang="ko-KR" sz="1000" dirty="0" smtClean="0"/>
              <a:t>, </a:t>
            </a:r>
            <a:r>
              <a:rPr lang="en-US" altLang="ko-KR" sz="1000" u="sng" dirty="0" smtClean="0">
                <a:hlinkClick r:id="rId12"/>
              </a:rPr>
              <a:t>Tripp SR</a:t>
            </a:r>
            <a:r>
              <a:rPr lang="en-US" altLang="ko-KR" sz="1000" dirty="0" smtClean="0"/>
              <a:t>, </a:t>
            </a:r>
            <a:r>
              <a:rPr lang="en-US" altLang="ko-KR" sz="1000" u="sng" dirty="0" smtClean="0">
                <a:hlinkClick r:id="rId13"/>
              </a:rPr>
              <a:t>Thomas KR</a:t>
            </a:r>
            <a:r>
              <a:rPr lang="en-US" altLang="ko-KR" sz="1000" dirty="0" smtClean="0"/>
              <a:t>, </a:t>
            </a:r>
            <a:r>
              <a:rPr lang="en-US" altLang="ko-KR" sz="1000" u="sng" dirty="0" err="1" smtClean="0">
                <a:hlinkClick r:id="rId14"/>
              </a:rPr>
              <a:t>D'Souza-Schorey</a:t>
            </a:r>
            <a:r>
              <a:rPr lang="en-US" altLang="ko-KR" sz="1000" u="sng" dirty="0" smtClean="0">
                <a:hlinkClick r:id="rId14"/>
              </a:rPr>
              <a:t> </a:t>
            </a:r>
            <a:r>
              <a:rPr lang="en-US" altLang="ko-KR" sz="1000" u="sng" dirty="0" err="1" smtClean="0">
                <a:hlinkClick r:id="rId14"/>
              </a:rPr>
              <a:t>C</a:t>
            </a:r>
            <a:r>
              <a:rPr lang="en-US" altLang="ko-KR" sz="1000" dirty="0" err="1" smtClean="0"/>
              <a:t>,</a:t>
            </a:r>
            <a:r>
              <a:rPr lang="en-US" altLang="ko-KR" sz="1000" u="sng" dirty="0" err="1" smtClean="0">
                <a:hlinkClick r:id="rId15"/>
              </a:rPr>
              <a:t>Odelberg</a:t>
            </a:r>
            <a:r>
              <a:rPr lang="en-US" altLang="ko-KR" sz="1000" u="sng" dirty="0" smtClean="0">
                <a:hlinkClick r:id="rId15"/>
              </a:rPr>
              <a:t> SJ</a:t>
            </a:r>
            <a:r>
              <a:rPr lang="en-US" altLang="ko-KR" sz="1000" dirty="0" smtClean="0"/>
              <a:t>, </a:t>
            </a:r>
            <a:r>
              <a:rPr lang="en-US" altLang="ko-KR" sz="1000" u="sng" dirty="0" smtClean="0">
                <a:hlinkClick r:id="rId16"/>
              </a:rPr>
              <a:t>Li DY</a:t>
            </a:r>
            <a:r>
              <a:rPr lang="en-US" altLang="ko-KR" sz="1000" dirty="0" smtClean="0"/>
              <a:t>.</a:t>
            </a:r>
          </a:p>
          <a:p>
            <a:pPr fontAlgn="base"/>
            <a:r>
              <a:rPr lang="en-US" altLang="ko-KR" sz="1000" dirty="0" smtClean="0"/>
              <a:t>1Department of Pathology, University of Utah, Salt Lake City, UT 84112, USA.</a:t>
            </a:r>
          </a:p>
          <a:p>
            <a:pPr fontAlgn="base"/>
            <a:endParaRPr lang="en-US" altLang="ko-KR" sz="1200" dirty="0" smtClean="0"/>
          </a:p>
          <a:p>
            <a:pPr fontAlgn="base"/>
            <a:r>
              <a:rPr lang="el-GR" altLang="ko-KR" sz="1200" dirty="0" smtClean="0"/>
              <a:t>β-</a:t>
            </a:r>
            <a:r>
              <a:rPr lang="en-US" altLang="ko-KR" sz="1200" dirty="0" err="1" smtClean="0"/>
              <a:t>Catenin</a:t>
            </a:r>
            <a:r>
              <a:rPr lang="en-US" altLang="ko-KR" sz="1200" dirty="0" smtClean="0"/>
              <a:t> has a dual function in cells: fortifying </a:t>
            </a:r>
            <a:r>
              <a:rPr lang="en-US" altLang="ko-KR" sz="1200" dirty="0" err="1" smtClean="0"/>
              <a:t>cadherin</a:t>
            </a:r>
            <a:r>
              <a:rPr lang="en-US" altLang="ko-KR" sz="1200" dirty="0" smtClean="0"/>
              <a:t>-based adhesion at the plasma membrane and activating transcription in the nucleus. We found that in melanoma cells, WNT5A stimulated the disruption of N-</a:t>
            </a:r>
            <a:r>
              <a:rPr lang="en-US" altLang="ko-KR" sz="1200" dirty="0" err="1" smtClean="0"/>
              <a:t>cadherin</a:t>
            </a:r>
            <a:r>
              <a:rPr lang="en-US" altLang="ko-KR" sz="1200" dirty="0" smtClean="0"/>
              <a:t> and </a:t>
            </a:r>
            <a:r>
              <a:rPr lang="el-GR" altLang="ko-KR" sz="1200" dirty="0" smtClean="0"/>
              <a:t>β-</a:t>
            </a:r>
            <a:r>
              <a:rPr lang="en-US" altLang="ko-KR" sz="1200" dirty="0" err="1" smtClean="0"/>
              <a:t>catenin</a:t>
            </a:r>
            <a:r>
              <a:rPr lang="en-US" altLang="ko-KR" sz="1200" dirty="0" smtClean="0"/>
              <a:t> complexes by activating the </a:t>
            </a:r>
            <a:r>
              <a:rPr lang="en-US" altLang="ko-KR" sz="1200" dirty="0" err="1" smtClean="0"/>
              <a:t>guanosine</a:t>
            </a:r>
            <a:r>
              <a:rPr lang="en-US" altLang="ko-KR" sz="1200" dirty="0" smtClean="0"/>
              <a:t> </a:t>
            </a:r>
            <a:r>
              <a:rPr lang="en-US" altLang="ko-KR" sz="1200" dirty="0" err="1" smtClean="0"/>
              <a:t>triphosphatase</a:t>
            </a:r>
            <a:r>
              <a:rPr lang="en-US" altLang="ko-KR" sz="1200" dirty="0" smtClean="0"/>
              <a:t> adenosine </a:t>
            </a:r>
            <a:r>
              <a:rPr lang="en-US" altLang="ko-KR" sz="1200" dirty="0" err="1" smtClean="0"/>
              <a:t>diphosphate</a:t>
            </a:r>
            <a:r>
              <a:rPr lang="en-US" altLang="ko-KR" sz="1200" dirty="0" smtClean="0"/>
              <a:t> </a:t>
            </a:r>
            <a:r>
              <a:rPr lang="en-US" altLang="ko-KR" sz="1200" dirty="0" err="1" smtClean="0"/>
              <a:t>ribosylation</a:t>
            </a:r>
            <a:r>
              <a:rPr lang="en-US" altLang="ko-KR" sz="1200" dirty="0" smtClean="0"/>
              <a:t> factor 6 (ARF6). Binding of WNT5A to the Frizzled 4-LRP6 (low-density lipoprotein receptor-related protein 6) receptor complex activated ARF6, which liberated </a:t>
            </a:r>
            <a:r>
              <a:rPr lang="el-GR" altLang="ko-KR" sz="1200" dirty="0" smtClean="0"/>
              <a:t>β-</a:t>
            </a:r>
            <a:r>
              <a:rPr lang="en-US" altLang="ko-KR" sz="1200" dirty="0" err="1" smtClean="0"/>
              <a:t>catenin</a:t>
            </a:r>
            <a:r>
              <a:rPr lang="en-US" altLang="ko-KR" sz="1200" dirty="0" smtClean="0"/>
              <a:t> from N-</a:t>
            </a:r>
            <a:r>
              <a:rPr lang="en-US" altLang="ko-KR" sz="1200" dirty="0" err="1" smtClean="0"/>
              <a:t>cadherin</a:t>
            </a:r>
            <a:r>
              <a:rPr lang="en-US" altLang="ko-KR" sz="1200" dirty="0" smtClean="0"/>
              <a:t>, thus increasing the pool of free </a:t>
            </a:r>
            <a:r>
              <a:rPr lang="el-GR" altLang="ko-KR" sz="1200" dirty="0" smtClean="0"/>
              <a:t>β-</a:t>
            </a:r>
            <a:r>
              <a:rPr lang="en-US" altLang="ko-KR" sz="1200" dirty="0" err="1" smtClean="0"/>
              <a:t>catenin</a:t>
            </a:r>
            <a:r>
              <a:rPr lang="en-US" altLang="ko-KR" sz="1200" dirty="0" smtClean="0"/>
              <a:t>, enhancing </a:t>
            </a:r>
            <a:r>
              <a:rPr lang="el-GR" altLang="ko-KR" sz="1200" dirty="0" smtClean="0"/>
              <a:t>β-</a:t>
            </a:r>
            <a:r>
              <a:rPr lang="en-US" altLang="ko-KR" sz="1200" dirty="0" err="1" smtClean="0"/>
              <a:t>catenin</a:t>
            </a:r>
            <a:r>
              <a:rPr lang="en-US" altLang="ko-KR" sz="1200" dirty="0" smtClean="0"/>
              <a:t>-mediated transcription, and stimulating invasion. In contrast to WNT5A, the guidance cue SLIT2 and its receptor ROBO1 inhibited ARF6 activation and, accordingly, stabilized the interaction of N-</a:t>
            </a:r>
            <a:r>
              <a:rPr lang="en-US" altLang="ko-KR" sz="1200" dirty="0" err="1" smtClean="0"/>
              <a:t>cadherin</a:t>
            </a:r>
            <a:r>
              <a:rPr lang="en-US" altLang="ko-KR" sz="1200" dirty="0" smtClean="0"/>
              <a:t> with </a:t>
            </a:r>
            <a:r>
              <a:rPr lang="el-GR" altLang="ko-KR" sz="1200" dirty="0" smtClean="0"/>
              <a:t>β-</a:t>
            </a:r>
            <a:r>
              <a:rPr lang="en-US" altLang="ko-KR" sz="1200" dirty="0" err="1" smtClean="0"/>
              <a:t>catenin</a:t>
            </a:r>
            <a:r>
              <a:rPr lang="en-US" altLang="ko-KR" sz="1200" dirty="0" smtClean="0"/>
              <a:t> and reduced transcription and invasion. Thus,ARF6 integrated competing signals in melanoma cells, thereby enabling plasticity in the response to external cues. Moreover, small-molecule inhibition of ARF6 stabilized </a:t>
            </a:r>
            <a:r>
              <a:rPr lang="en-US" altLang="ko-KR" sz="1200" dirty="0" err="1" smtClean="0"/>
              <a:t>adherens</a:t>
            </a:r>
            <a:r>
              <a:rPr lang="en-US" altLang="ko-KR" sz="1200" dirty="0" smtClean="0"/>
              <a:t> junctions, blocked </a:t>
            </a:r>
            <a:r>
              <a:rPr lang="el-GR" altLang="ko-KR" sz="1200" dirty="0" smtClean="0"/>
              <a:t>β-</a:t>
            </a:r>
            <a:r>
              <a:rPr lang="en-US" altLang="ko-KR" sz="1200" dirty="0" err="1" smtClean="0"/>
              <a:t>catenin</a:t>
            </a:r>
            <a:r>
              <a:rPr lang="en-US" altLang="ko-KR" sz="1200" dirty="0" smtClean="0"/>
              <a:t> signaling and invasiveness of melanoma cells in culture, and reduced spontaneous pulmonary metastasis in mice, suggesting that targeting ARF6 may provide a means of inhibiting WNT/</a:t>
            </a:r>
            <a:r>
              <a:rPr lang="el-GR" altLang="ko-KR" sz="1200" dirty="0" smtClean="0"/>
              <a:t>β-</a:t>
            </a:r>
            <a:r>
              <a:rPr lang="en-US" altLang="ko-KR" sz="1200" dirty="0" err="1" smtClean="0"/>
              <a:t>catenin</a:t>
            </a:r>
            <a:r>
              <a:rPr lang="en-US" altLang="ko-KR" sz="1200" dirty="0" smtClean="0"/>
              <a:t> signaling in cancer.</a:t>
            </a:r>
            <a:endParaRPr lang="en-US" altLang="ko-KR" sz="1200" dirty="0"/>
          </a:p>
        </p:txBody>
      </p:sp>
      <p:sp>
        <p:nvSpPr>
          <p:cNvPr id="4" name="직사각형 3"/>
          <p:cNvSpPr/>
          <p:nvPr/>
        </p:nvSpPr>
        <p:spPr>
          <a:xfrm>
            <a:off x="34925" y="3789040"/>
            <a:ext cx="8838728" cy="3000821"/>
          </a:xfrm>
          <a:prstGeom prst="rect">
            <a:avLst/>
          </a:prstGeom>
          <a:ln w="19050">
            <a:solidFill>
              <a:schemeClr val="tx2"/>
            </a:solidFill>
          </a:ln>
        </p:spPr>
        <p:txBody>
          <a:bodyPr wrap="square">
            <a:spAutoFit/>
          </a:bodyPr>
          <a:lstStyle/>
          <a:p>
            <a:pPr fontAlgn="base"/>
            <a:r>
              <a:rPr lang="en-US" altLang="ko-KR" sz="1000" u="sng" dirty="0" err="1" smtClean="0">
                <a:hlinkClick r:id="rId17" tooltip="Science signaling."/>
              </a:rPr>
              <a:t>Sci</a:t>
            </a:r>
            <a:r>
              <a:rPr lang="en-US" altLang="ko-KR" sz="1000" u="sng" dirty="0" smtClean="0">
                <a:hlinkClick r:id="rId17" tooltip="Science signaling."/>
              </a:rPr>
              <a:t> Signal.</a:t>
            </a:r>
            <a:r>
              <a:rPr lang="en-US" altLang="ko-KR" sz="1000" dirty="0" smtClean="0"/>
              <a:t> 2013 Mar 5;6(265):ra15. </a:t>
            </a:r>
            <a:r>
              <a:rPr lang="en-US" altLang="ko-KR" sz="1000" dirty="0" err="1" smtClean="0"/>
              <a:t>doi</a:t>
            </a:r>
            <a:r>
              <a:rPr lang="en-US" altLang="ko-KR" sz="1000" dirty="0" smtClean="0"/>
              <a:t>: 10.1126/scisignal.2003661.</a:t>
            </a:r>
          </a:p>
          <a:p>
            <a:pPr fontAlgn="base"/>
            <a:r>
              <a:rPr lang="en-US" altLang="ko-KR" sz="1400" b="1" dirty="0" err="1" smtClean="0"/>
              <a:t>Akt</a:t>
            </a:r>
            <a:r>
              <a:rPr lang="en-US" altLang="ko-KR" sz="1400" b="1" dirty="0" smtClean="0"/>
              <a:t> and PP2A Reciprocally Regulate the Guanine Nucleotide Exchange Factor Dock6 to Control </a:t>
            </a:r>
            <a:r>
              <a:rPr lang="en-US" altLang="ko-KR" sz="1400" b="1" dirty="0" err="1" smtClean="0"/>
              <a:t>AxonGrowth</a:t>
            </a:r>
            <a:r>
              <a:rPr lang="en-US" altLang="ko-KR" sz="1400" b="1" dirty="0" smtClean="0"/>
              <a:t> of Sensory Neurons.</a:t>
            </a:r>
          </a:p>
          <a:p>
            <a:pPr fontAlgn="base"/>
            <a:r>
              <a:rPr lang="en-US" altLang="ko-KR" sz="1000" u="sng" dirty="0" smtClean="0">
                <a:hlinkClick r:id="rId18"/>
              </a:rPr>
              <a:t>Miyamoto Y</a:t>
            </a:r>
            <a:r>
              <a:rPr lang="en-US" altLang="ko-KR" sz="1000" dirty="0" smtClean="0"/>
              <a:t>, </a:t>
            </a:r>
            <a:r>
              <a:rPr lang="en-US" altLang="ko-KR" sz="1000" u="sng" dirty="0" smtClean="0">
                <a:hlinkClick r:id="rId19"/>
              </a:rPr>
              <a:t>Torii T</a:t>
            </a:r>
            <a:r>
              <a:rPr lang="en-US" altLang="ko-KR" sz="1000" dirty="0" smtClean="0"/>
              <a:t>, </a:t>
            </a:r>
            <a:r>
              <a:rPr lang="en-US" altLang="ko-KR" sz="1000" u="sng" dirty="0" smtClean="0">
                <a:hlinkClick r:id="rId20"/>
              </a:rPr>
              <a:t>Yamamori N</a:t>
            </a:r>
            <a:r>
              <a:rPr lang="en-US" altLang="ko-KR" sz="1000" dirty="0" smtClean="0"/>
              <a:t>, </a:t>
            </a:r>
            <a:r>
              <a:rPr lang="en-US" altLang="ko-KR" sz="1000" u="sng" dirty="0" smtClean="0">
                <a:hlinkClick r:id="rId21"/>
              </a:rPr>
              <a:t>Ogata T</a:t>
            </a:r>
            <a:r>
              <a:rPr lang="en-US" altLang="ko-KR" sz="1000" dirty="0" smtClean="0"/>
              <a:t>, </a:t>
            </a:r>
            <a:r>
              <a:rPr lang="en-US" altLang="ko-KR" sz="1000" u="sng" dirty="0" err="1" smtClean="0">
                <a:hlinkClick r:id="rId22"/>
              </a:rPr>
              <a:t>Tanoue</a:t>
            </a:r>
            <a:r>
              <a:rPr lang="en-US" altLang="ko-KR" sz="1000" u="sng" dirty="0" smtClean="0">
                <a:hlinkClick r:id="rId22"/>
              </a:rPr>
              <a:t> A</a:t>
            </a:r>
            <a:r>
              <a:rPr lang="en-US" altLang="ko-KR" sz="1000" dirty="0" smtClean="0"/>
              <a:t>, </a:t>
            </a:r>
            <a:r>
              <a:rPr lang="en-US" altLang="ko-KR" sz="1000" u="sng" dirty="0" smtClean="0">
                <a:hlinkClick r:id="rId23"/>
              </a:rPr>
              <a:t>Yamauchi J</a:t>
            </a:r>
            <a:r>
              <a:rPr lang="en-US" altLang="ko-KR" sz="1000" dirty="0" smtClean="0"/>
              <a:t>.</a:t>
            </a:r>
          </a:p>
          <a:p>
            <a:pPr fontAlgn="base"/>
            <a:r>
              <a:rPr lang="en-US" altLang="ko-KR" sz="1000" dirty="0" smtClean="0"/>
              <a:t>1Department of Pharmacology, National Research Institute for Child Health and Development, Setagaya, Tokyo 157-8535, Japan.</a:t>
            </a:r>
          </a:p>
          <a:p>
            <a:pPr fontAlgn="base"/>
            <a:endParaRPr lang="en-US" altLang="ko-KR" sz="1000" dirty="0" smtClean="0"/>
          </a:p>
          <a:p>
            <a:pPr fontAlgn="base"/>
            <a:r>
              <a:rPr lang="en-US" altLang="ko-KR" sz="1100" dirty="0" smtClean="0"/>
              <a:t>During neuronal development, axons navigate long distances, eventually forming precise connections with such targets as peripheral tissues.Dock6 is a guanine nucleotide exchange factor (GEF) that activates the Rho family </a:t>
            </a:r>
            <a:r>
              <a:rPr lang="en-US" altLang="ko-KR" sz="1100" dirty="0" err="1" smtClean="0"/>
              <a:t>guanosine</a:t>
            </a:r>
            <a:r>
              <a:rPr lang="en-US" altLang="ko-KR" sz="1100" dirty="0" smtClean="0"/>
              <a:t> </a:t>
            </a:r>
            <a:r>
              <a:rPr lang="en-US" altLang="ko-KR" sz="1100" dirty="0" err="1" smtClean="0"/>
              <a:t>triphosphatases</a:t>
            </a:r>
            <a:r>
              <a:rPr lang="en-US" altLang="ko-KR" sz="1100" dirty="0" smtClean="0"/>
              <a:t> Rac1 and Cdc42 to regulate the </a:t>
            </a:r>
            <a:r>
              <a:rPr lang="en-US" altLang="ko-KR" sz="1100" dirty="0" err="1" smtClean="0"/>
              <a:t>actin</a:t>
            </a:r>
            <a:r>
              <a:rPr lang="en-US" altLang="ko-KR" sz="1100" dirty="0" smtClean="0"/>
              <a:t> cytoskeleton. We found that phosphorylation of Ser in Dock6 inhibited its GEF activity and suppressed axonal growth of embryonic </a:t>
            </a:r>
            <a:r>
              <a:rPr lang="en-US" altLang="ko-KR" sz="1100" dirty="0" err="1" smtClean="0"/>
              <a:t>sensoryneurons</a:t>
            </a:r>
            <a:r>
              <a:rPr lang="en-US" altLang="ko-KR" sz="1100" dirty="0" smtClean="0"/>
              <a:t> and axon regeneration of postnatal sensory neurons in vitro and in vivo. At early developmental stages, when axons are growing, the protein </a:t>
            </a:r>
            <a:r>
              <a:rPr lang="en-US" altLang="ko-KR" sz="1100" dirty="0" err="1" smtClean="0"/>
              <a:t>phosphatase</a:t>
            </a:r>
            <a:r>
              <a:rPr lang="en-US" altLang="ko-KR" sz="1100" dirty="0" smtClean="0"/>
              <a:t> PP2A interacted with and </a:t>
            </a:r>
            <a:r>
              <a:rPr lang="en-US" altLang="ko-KR" sz="1100" dirty="0" err="1" smtClean="0"/>
              <a:t>dephosphorylated</a:t>
            </a:r>
            <a:r>
              <a:rPr lang="en-US" altLang="ko-KR" sz="1100" dirty="0" smtClean="0"/>
              <a:t> Dock6, thereby increasing the activity of Dock6. At later developmental stages, the abundance of the </a:t>
            </a:r>
            <a:r>
              <a:rPr lang="en-US" altLang="ko-KR" sz="1100" dirty="0" err="1" smtClean="0"/>
              <a:t>kinase</a:t>
            </a:r>
            <a:r>
              <a:rPr lang="en-US" altLang="ko-KR" sz="1100" dirty="0" smtClean="0"/>
              <a:t> </a:t>
            </a:r>
            <a:r>
              <a:rPr lang="en-US" altLang="ko-KR" sz="1100" dirty="0" err="1" smtClean="0"/>
              <a:t>Akt</a:t>
            </a:r>
            <a:r>
              <a:rPr lang="en-US" altLang="ko-KR" sz="1100" dirty="0" smtClean="0"/>
              <a:t> increased, resulting in the binding of </a:t>
            </a:r>
            <a:r>
              <a:rPr lang="en-US" altLang="ko-KR" sz="1100" dirty="0" err="1" smtClean="0"/>
              <a:t>Akt</a:t>
            </a:r>
            <a:r>
              <a:rPr lang="en-US" altLang="ko-KR" sz="1100" dirty="0" smtClean="0"/>
              <a:t> to Dock6 and the phosphorylation of Dock6 at Ser. In dorsal root ganglion neurons from mice lacking Dock6, reintroduction of Dock6 with a </a:t>
            </a:r>
            <a:r>
              <a:rPr lang="en-US" altLang="ko-KR" sz="1100" dirty="0" err="1" smtClean="0"/>
              <a:t>nonphosphorylatable</a:t>
            </a:r>
            <a:r>
              <a:rPr lang="en-US" altLang="ko-KR" sz="1100" dirty="0" smtClean="0"/>
              <a:t> S1194A mutation rescued axon extension but not branch number, whereas reintroduction of Dock6 with a </a:t>
            </a:r>
            <a:r>
              <a:rPr lang="en-US" altLang="ko-KR" sz="1100" dirty="0" err="1" smtClean="0"/>
              <a:t>phosphomimetic</a:t>
            </a:r>
            <a:r>
              <a:rPr lang="en-US" altLang="ko-KR" sz="1100" dirty="0" smtClean="0"/>
              <a:t> S1194E mutation resulted in premature branching. Thus, the phosphorylation status of Dock6 at Ser determines whether it promotes axon extension or branching in sensory neurons, revealing interplay between </a:t>
            </a:r>
            <a:r>
              <a:rPr lang="en-US" altLang="ko-KR" sz="1100" dirty="0" err="1" smtClean="0"/>
              <a:t>kinase</a:t>
            </a:r>
            <a:r>
              <a:rPr lang="en-US" altLang="ko-KR" sz="1100" dirty="0" smtClean="0"/>
              <a:t> and </a:t>
            </a:r>
            <a:r>
              <a:rPr lang="en-US" altLang="ko-KR" sz="1100" dirty="0" err="1" smtClean="0"/>
              <a:t>phosphatase</a:t>
            </a:r>
            <a:r>
              <a:rPr lang="en-US" altLang="ko-KR" sz="1100" dirty="0" smtClean="0"/>
              <a:t> action on a Rho-GEF during axon growth.</a:t>
            </a:r>
            <a:endParaRPr lang="en-US" altLang="ko-KR"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669168"/>
            <a:ext cx="9144000" cy="6117059"/>
          </a:xfrm>
          <a:prstGeom prst="rect">
            <a:avLst/>
          </a:prstGeom>
          <a:noFill/>
        </p:spPr>
        <p:txBody>
          <a:bodyPr wrap="square" rtlCol="0">
            <a:spAutoFit/>
          </a:bodyPr>
          <a:lstStyle/>
          <a:p>
            <a:pPr algn="just"/>
            <a:r>
              <a:rPr lang="en-US" altLang="ko-KR" b="1" dirty="0" smtClean="0"/>
              <a:t>Calpain-2-Mediated PTEN Degradation Contributes to BDNF-Induced Stimulation of </a:t>
            </a:r>
            <a:r>
              <a:rPr lang="en-US" altLang="ko-KR" b="1" dirty="0" err="1" smtClean="0"/>
              <a:t>Dendritic</a:t>
            </a:r>
            <a:r>
              <a:rPr lang="en-US" altLang="ko-KR" b="1" dirty="0" smtClean="0"/>
              <a:t> Protein Synthesis</a:t>
            </a:r>
          </a:p>
          <a:p>
            <a:pPr algn="just"/>
            <a:r>
              <a:rPr lang="en-US" altLang="ko-KR" sz="1100" dirty="0" smtClean="0"/>
              <a:t>Victor Briz1,*, Yu-</a:t>
            </a:r>
            <a:r>
              <a:rPr lang="en-US" altLang="ko-KR" sz="1100" dirty="0" err="1" smtClean="0"/>
              <a:t>Tien</a:t>
            </a:r>
            <a:r>
              <a:rPr lang="en-US" altLang="ko-KR" sz="1100" dirty="0" smtClean="0"/>
              <a:t> Hsu3,*, Yi Li1, Erin Lee3, </a:t>
            </a:r>
            <a:r>
              <a:rPr lang="en-US" altLang="ko-KR" sz="1100" dirty="0" err="1" smtClean="0"/>
              <a:t>Xiaoning</a:t>
            </a:r>
            <a:r>
              <a:rPr lang="en-US" altLang="ko-KR" sz="1100" dirty="0" smtClean="0"/>
              <a:t> Bi2, and Michel Baudry1,3</a:t>
            </a:r>
          </a:p>
          <a:p>
            <a:pPr algn="just"/>
            <a:r>
              <a:rPr lang="en-US" altLang="ko-KR" sz="1300" b="1" dirty="0" smtClean="0"/>
              <a:t> Abstract</a:t>
            </a:r>
          </a:p>
          <a:p>
            <a:pPr algn="just">
              <a:lnSpc>
                <a:spcPct val="150000"/>
              </a:lnSpc>
            </a:pPr>
            <a:r>
              <a:rPr lang="en-US" altLang="ko-KR" sz="1300" dirty="0" smtClean="0"/>
              <a:t>Memory consolidation has been suggested to be protein synthesis dependent. Previous data indicate that BDNF-induced </a:t>
            </a:r>
            <a:r>
              <a:rPr lang="en-US" altLang="ko-KR" sz="1300" dirty="0" err="1" smtClean="0"/>
              <a:t>dendritic</a:t>
            </a:r>
            <a:r>
              <a:rPr lang="en-US" altLang="ko-KR" sz="1300" dirty="0" smtClean="0"/>
              <a:t> protein synthesis is a key event in memory formation through activation of the mammalian target of </a:t>
            </a:r>
            <a:r>
              <a:rPr lang="en-US" altLang="ko-KR" sz="1300" dirty="0" err="1" smtClean="0"/>
              <a:t>rapamycin</a:t>
            </a:r>
            <a:r>
              <a:rPr lang="en-US" altLang="ko-KR" sz="1300" dirty="0" smtClean="0"/>
              <a:t> (</a:t>
            </a:r>
            <a:r>
              <a:rPr lang="en-US" altLang="ko-KR" sz="1300" dirty="0" err="1" smtClean="0"/>
              <a:t>mTOR</a:t>
            </a:r>
            <a:r>
              <a:rPr lang="en-US" altLang="ko-KR" sz="1300" dirty="0" smtClean="0"/>
              <a:t>) pathway. BDNF also activates </a:t>
            </a:r>
            <a:r>
              <a:rPr lang="en-US" altLang="ko-KR" sz="1300" dirty="0" err="1" smtClean="0"/>
              <a:t>calpain</a:t>
            </a:r>
            <a:r>
              <a:rPr lang="en-US" altLang="ko-KR" sz="1300" dirty="0" smtClean="0"/>
              <a:t>, a calcium-dependent </a:t>
            </a:r>
            <a:r>
              <a:rPr lang="en-US" altLang="ko-KR" sz="1300" dirty="0" err="1" smtClean="0"/>
              <a:t>cysteine</a:t>
            </a:r>
            <a:r>
              <a:rPr lang="en-US" altLang="ko-KR" sz="1300" dirty="0" smtClean="0"/>
              <a:t> protease, which has been shown to play a critical role in learning and memory. This study was therefore directed at testing the hypothesis that </a:t>
            </a:r>
            <a:r>
              <a:rPr lang="en-US" altLang="ko-KR" sz="1300" dirty="0" err="1" smtClean="0"/>
              <a:t>calpain</a:t>
            </a:r>
            <a:r>
              <a:rPr lang="en-US" altLang="ko-KR" sz="1300" dirty="0" smtClean="0"/>
              <a:t> activity is required for BDNF-stimulated local protein synthesis, and at identifying the underlying molecular mechanism. In rat </a:t>
            </a:r>
            <a:r>
              <a:rPr lang="en-US" altLang="ko-KR" sz="1300" dirty="0" err="1" smtClean="0"/>
              <a:t>hippocampal</a:t>
            </a:r>
            <a:r>
              <a:rPr lang="en-US" altLang="ko-KR" sz="1300" dirty="0" smtClean="0"/>
              <a:t> slices, cortical </a:t>
            </a:r>
            <a:r>
              <a:rPr lang="en-US" altLang="ko-KR" sz="1300" dirty="0" err="1" smtClean="0"/>
              <a:t>synaptoneurosomes</a:t>
            </a:r>
            <a:r>
              <a:rPr lang="en-US" altLang="ko-KR" sz="1300" dirty="0" smtClean="0"/>
              <a:t>, and cultured neurons, BDNF-induced </a:t>
            </a:r>
            <a:r>
              <a:rPr lang="en-US" altLang="ko-KR" sz="1300" dirty="0" err="1" smtClean="0"/>
              <a:t>mTOR</a:t>
            </a:r>
            <a:r>
              <a:rPr lang="en-US" altLang="ko-KR" sz="1300" dirty="0" smtClean="0"/>
              <a:t> pathway activation and protein translation were blocked by </a:t>
            </a:r>
            <a:r>
              <a:rPr lang="en-US" altLang="ko-KR" sz="1300" dirty="0" err="1" smtClean="0"/>
              <a:t>calpain</a:t>
            </a:r>
            <a:r>
              <a:rPr lang="en-US" altLang="ko-KR" sz="1300" dirty="0" smtClean="0"/>
              <a:t> inhibition. BDNF treatment rapidly reduced levels of </a:t>
            </a:r>
            <a:r>
              <a:rPr lang="en-US" altLang="ko-KR" sz="1300" dirty="0" err="1" smtClean="0"/>
              <a:t>hamartin</a:t>
            </a:r>
            <a:r>
              <a:rPr lang="en-US" altLang="ko-KR" sz="1300" dirty="0" smtClean="0"/>
              <a:t> and </a:t>
            </a:r>
            <a:r>
              <a:rPr lang="en-US" altLang="ko-KR" sz="1300" dirty="0" err="1" smtClean="0"/>
              <a:t>tuberin</a:t>
            </a:r>
            <a:r>
              <a:rPr lang="en-US" altLang="ko-KR" sz="1300" dirty="0" smtClean="0"/>
              <a:t>, negative regulators of </a:t>
            </a:r>
            <a:r>
              <a:rPr lang="en-US" altLang="ko-KR" sz="1300" dirty="0" err="1" smtClean="0"/>
              <a:t>mTOR</a:t>
            </a:r>
            <a:r>
              <a:rPr lang="en-US" altLang="ko-KR" sz="1300" dirty="0" smtClean="0"/>
              <a:t>, in a </a:t>
            </a:r>
            <a:r>
              <a:rPr lang="en-US" altLang="ko-KR" sz="1300" dirty="0" err="1" smtClean="0"/>
              <a:t>calpain</a:t>
            </a:r>
            <a:r>
              <a:rPr lang="en-US" altLang="ko-KR" sz="1300" dirty="0" smtClean="0"/>
              <a:t>-dependent manner. Treatment of brain homogenates with purified calpain-1 and calpain-2 truncated both proteins. BDNF treatment increased </a:t>
            </a:r>
            <a:r>
              <a:rPr lang="en-US" altLang="ko-KR" sz="1300" dirty="0" err="1" smtClean="0"/>
              <a:t>phosphorylation</a:t>
            </a:r>
            <a:r>
              <a:rPr lang="en-US" altLang="ko-KR" sz="1300" dirty="0" smtClean="0"/>
              <a:t> of both </a:t>
            </a:r>
            <a:r>
              <a:rPr lang="en-US" altLang="ko-KR" sz="1300" dirty="0" err="1" smtClean="0"/>
              <a:t>Akt</a:t>
            </a:r>
            <a:r>
              <a:rPr lang="en-US" altLang="ko-KR" sz="1300" dirty="0" smtClean="0"/>
              <a:t> and ERK, but only the effect on </a:t>
            </a:r>
            <a:r>
              <a:rPr lang="en-US" altLang="ko-KR" sz="1300" dirty="0" err="1" smtClean="0"/>
              <a:t>Akt</a:t>
            </a:r>
            <a:r>
              <a:rPr lang="en-US" altLang="ko-KR" sz="1300" dirty="0" smtClean="0"/>
              <a:t> was blocked by </a:t>
            </a:r>
            <a:r>
              <a:rPr lang="en-US" altLang="ko-KR" sz="1300" dirty="0" err="1" smtClean="0"/>
              <a:t>calpain</a:t>
            </a:r>
            <a:r>
              <a:rPr lang="en-US" altLang="ko-KR" sz="1300" dirty="0" smtClean="0"/>
              <a:t> inhibition. Levels of </a:t>
            </a:r>
            <a:r>
              <a:rPr lang="en-US" altLang="ko-KR" sz="1300" dirty="0" err="1" smtClean="0"/>
              <a:t>phosphatase</a:t>
            </a:r>
            <a:r>
              <a:rPr lang="en-US" altLang="ko-KR" sz="1300" dirty="0" smtClean="0"/>
              <a:t> and </a:t>
            </a:r>
            <a:r>
              <a:rPr lang="en-US" altLang="ko-KR" sz="1300" dirty="0" err="1" smtClean="0"/>
              <a:t>tensin</a:t>
            </a:r>
            <a:r>
              <a:rPr lang="en-US" altLang="ko-KR" sz="1300" dirty="0" smtClean="0"/>
              <a:t> homolog deleted on chromosome 10 (PTEN), a </a:t>
            </a:r>
            <a:r>
              <a:rPr lang="en-US" altLang="ko-KR" sz="1300" dirty="0" err="1" smtClean="0"/>
              <a:t>phosphatase</a:t>
            </a:r>
            <a:r>
              <a:rPr lang="en-US" altLang="ko-KR" sz="1300" dirty="0" smtClean="0"/>
              <a:t> that inactivates </a:t>
            </a:r>
            <a:r>
              <a:rPr lang="en-US" altLang="ko-KR" sz="1300" dirty="0" err="1" smtClean="0"/>
              <a:t>Akt</a:t>
            </a:r>
            <a:r>
              <a:rPr lang="en-US" altLang="ko-KR" sz="1300" dirty="0" smtClean="0"/>
              <a:t>, were decreased following BDNF treatment, and </a:t>
            </a:r>
            <a:r>
              <a:rPr lang="en-US" altLang="ko-KR" sz="1300" dirty="0" err="1" smtClean="0"/>
              <a:t>calpain</a:t>
            </a:r>
            <a:r>
              <a:rPr lang="en-US" altLang="ko-KR" sz="1300" dirty="0" smtClean="0"/>
              <a:t> inhibition reversed this effect. Calpain-2, but not calpain-1, treatment of brain homogenates resulted in PTEN degradation. In cultured cortical neurons, knockdown of calpain-2, but not calpain-1, by small interfering RNA completely suppressed the effect of BDNF on </a:t>
            </a:r>
            <a:r>
              <a:rPr lang="en-US" altLang="ko-KR" sz="1300" dirty="0" err="1" smtClean="0"/>
              <a:t>mTOR</a:t>
            </a:r>
            <a:r>
              <a:rPr lang="en-US" altLang="ko-KR" sz="1300" dirty="0" smtClean="0"/>
              <a:t> activation. Our results reveal a critical role for calpain-2 in BDNF-induced </a:t>
            </a:r>
            <a:r>
              <a:rPr lang="en-US" altLang="ko-KR" sz="1300" dirty="0" err="1" smtClean="0"/>
              <a:t>mTOR</a:t>
            </a:r>
            <a:r>
              <a:rPr lang="en-US" altLang="ko-KR" sz="1300" dirty="0" smtClean="0"/>
              <a:t> signaling and </a:t>
            </a:r>
            <a:r>
              <a:rPr lang="en-US" altLang="ko-KR" sz="1300" dirty="0" err="1" smtClean="0"/>
              <a:t>dendritic</a:t>
            </a:r>
            <a:r>
              <a:rPr lang="en-US" altLang="ko-KR" sz="1300" dirty="0" smtClean="0"/>
              <a:t> protein synthesis via PTEN, </a:t>
            </a:r>
            <a:r>
              <a:rPr lang="en-US" altLang="ko-KR" sz="1300" dirty="0" err="1" smtClean="0"/>
              <a:t>hamartin</a:t>
            </a:r>
            <a:r>
              <a:rPr lang="en-US" altLang="ko-KR" sz="1300" dirty="0" smtClean="0"/>
              <a:t>, and </a:t>
            </a:r>
            <a:r>
              <a:rPr lang="en-US" altLang="ko-KR" sz="1300" dirty="0" err="1" smtClean="0"/>
              <a:t>tuberin</a:t>
            </a:r>
            <a:r>
              <a:rPr lang="en-US" altLang="ko-KR" sz="1300" dirty="0" smtClean="0"/>
              <a:t> degradation. This mechanism therefore provides a link between proteolysis and protein synthesis that might contribute to synaptic plasticity.</a:t>
            </a:r>
          </a:p>
        </p:txBody>
      </p:sp>
      <p:sp>
        <p:nvSpPr>
          <p:cNvPr id="6" name="TextBox 5"/>
          <p:cNvSpPr txBox="1"/>
          <p:nvPr/>
        </p:nvSpPr>
        <p:spPr>
          <a:xfrm>
            <a:off x="8172400" y="188640"/>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7" name="Picture 2"/>
          <p:cNvPicPr>
            <a:picLocks noChangeAspect="1" noChangeArrowheads="1"/>
          </p:cNvPicPr>
          <p:nvPr/>
        </p:nvPicPr>
        <p:blipFill>
          <a:blip r:embed="rId2" cstate="print"/>
          <a:srcRect l="21372" t="32846" r="35429" b="59234"/>
          <a:stretch>
            <a:fillRect/>
          </a:stretch>
        </p:blipFill>
        <p:spPr bwMode="auto">
          <a:xfrm>
            <a:off x="0" y="0"/>
            <a:ext cx="6912768" cy="6926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l="17313" t="16480" r="47264" b="15304"/>
          <a:stretch>
            <a:fillRect/>
          </a:stretch>
        </p:blipFill>
        <p:spPr bwMode="auto">
          <a:xfrm>
            <a:off x="0" y="908720"/>
            <a:ext cx="4571999" cy="5502875"/>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l="17463" t="17240" r="47612" b="11194"/>
          <a:stretch>
            <a:fillRect/>
          </a:stretch>
        </p:blipFill>
        <p:spPr bwMode="auto">
          <a:xfrm>
            <a:off x="4572000" y="836712"/>
            <a:ext cx="4572000" cy="585529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l="17313" t="16398" r="47363" b="15144"/>
          <a:stretch>
            <a:fillRect/>
          </a:stretch>
        </p:blipFill>
        <p:spPr bwMode="auto">
          <a:xfrm>
            <a:off x="0" y="836712"/>
            <a:ext cx="4572000" cy="5537915"/>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l="17164" t="17801" r="47214" b="9920"/>
          <a:stretch>
            <a:fillRect/>
          </a:stretch>
        </p:blipFill>
        <p:spPr bwMode="auto">
          <a:xfrm>
            <a:off x="4572000" y="823064"/>
            <a:ext cx="4572000" cy="5798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7059" t="16480" r="47242" b="6241"/>
          <a:stretch>
            <a:fillRect/>
          </a:stretch>
        </p:blipFill>
        <p:spPr bwMode="auto">
          <a:xfrm>
            <a:off x="27296" y="774309"/>
            <a:ext cx="4476466" cy="6056395"/>
          </a:xfrm>
          <a:prstGeom prst="rect">
            <a:avLst/>
          </a:prstGeom>
          <a:noFill/>
          <a:ln w="9525">
            <a:noFill/>
            <a:miter lim="800000"/>
            <a:headEnd/>
            <a:tailEnd/>
          </a:ln>
        </p:spPr>
      </p:pic>
      <p:pic>
        <p:nvPicPr>
          <p:cNvPr id="3" name="Picture 3"/>
          <p:cNvPicPr>
            <a:picLocks noChangeAspect="1" noChangeArrowheads="1"/>
          </p:cNvPicPr>
          <p:nvPr/>
        </p:nvPicPr>
        <p:blipFill>
          <a:blip r:embed="rId4" cstate="print"/>
          <a:srcRect l="17363" t="29741" r="49503" b="7692"/>
          <a:stretch>
            <a:fillRect/>
          </a:stretch>
        </p:blipFill>
        <p:spPr bwMode="auto">
          <a:xfrm>
            <a:off x="4653889" y="1083775"/>
            <a:ext cx="4320480" cy="509894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4" name="직사각형 3"/>
          <p:cNvSpPr/>
          <p:nvPr/>
        </p:nvSpPr>
        <p:spPr>
          <a:xfrm>
            <a:off x="0" y="1124744"/>
            <a:ext cx="9144000" cy="923330"/>
          </a:xfrm>
          <a:prstGeom prst="rect">
            <a:avLst/>
          </a:prstGeom>
        </p:spPr>
        <p:txBody>
          <a:bodyPr wrap="square">
            <a:spAutoFit/>
          </a:bodyPr>
          <a:lstStyle/>
          <a:p>
            <a:r>
              <a:rPr lang="en-US" altLang="ko-KR" dirty="0" smtClean="0"/>
              <a:t>Research Article </a:t>
            </a:r>
          </a:p>
          <a:p>
            <a:r>
              <a:rPr lang="en-US" altLang="ko-KR" b="1" dirty="0" smtClean="0"/>
              <a:t>Hypoxia Antagonizes Glucose Deprivation on Interleukin 6 Expression in an </a:t>
            </a:r>
            <a:r>
              <a:rPr lang="en-US" altLang="ko-KR" b="1" dirty="0" err="1" smtClean="0"/>
              <a:t>Akt</a:t>
            </a:r>
            <a:r>
              <a:rPr lang="en-US" altLang="ko-KR" b="1" dirty="0" smtClean="0"/>
              <a:t> Dependent, but HIF-1/2</a:t>
            </a:r>
            <a:r>
              <a:rPr lang="el-GR" altLang="ko-KR" b="1" dirty="0" smtClean="0"/>
              <a:t>α </a:t>
            </a:r>
            <a:r>
              <a:rPr lang="en-US" altLang="ko-KR" b="1" dirty="0" smtClean="0"/>
              <a:t>Independent Manner</a:t>
            </a:r>
            <a:endParaRPr lang="en-US" altLang="ko-KR" b="1" dirty="0"/>
          </a:p>
        </p:txBody>
      </p:sp>
      <p:pic>
        <p:nvPicPr>
          <p:cNvPr id="2050" name="Picture 2"/>
          <p:cNvPicPr>
            <a:picLocks noChangeAspect="1" noChangeArrowheads="1"/>
          </p:cNvPicPr>
          <p:nvPr/>
        </p:nvPicPr>
        <p:blipFill>
          <a:blip r:embed="rId3" cstate="print"/>
          <a:srcRect/>
          <a:stretch>
            <a:fillRect/>
          </a:stretch>
        </p:blipFill>
        <p:spPr bwMode="auto">
          <a:xfrm>
            <a:off x="0" y="2060848"/>
            <a:ext cx="8791575" cy="209550"/>
          </a:xfrm>
          <a:prstGeom prst="rect">
            <a:avLst/>
          </a:prstGeom>
          <a:noFill/>
          <a:ln w="9525">
            <a:noFill/>
            <a:miter lim="800000"/>
            <a:headEnd/>
            <a:tailEnd/>
          </a:ln>
        </p:spPr>
      </p:pic>
      <p:sp>
        <p:nvSpPr>
          <p:cNvPr id="6" name="직사각형 5"/>
          <p:cNvSpPr/>
          <p:nvPr/>
        </p:nvSpPr>
        <p:spPr>
          <a:xfrm>
            <a:off x="0" y="2708920"/>
            <a:ext cx="9144000" cy="292388"/>
          </a:xfrm>
          <a:prstGeom prst="rect">
            <a:avLst/>
          </a:prstGeom>
        </p:spPr>
        <p:txBody>
          <a:bodyPr wrap="square">
            <a:spAutoFit/>
          </a:bodyPr>
          <a:lstStyle/>
          <a:p>
            <a:r>
              <a:rPr lang="en-US" altLang="ko-KR" sz="1300" b="1" dirty="0" smtClean="0"/>
              <a:t>Received:</a:t>
            </a:r>
            <a:r>
              <a:rPr lang="en-US" altLang="ko-KR" sz="1300" dirty="0" smtClean="0"/>
              <a:t> September 19, 2012; </a:t>
            </a:r>
            <a:r>
              <a:rPr lang="en-US" altLang="ko-KR" sz="1300" b="1" dirty="0" smtClean="0"/>
              <a:t>Accepted:</a:t>
            </a:r>
            <a:r>
              <a:rPr lang="en-US" altLang="ko-KR" sz="1300" dirty="0" smtClean="0"/>
              <a:t> February 7, 2013; </a:t>
            </a:r>
            <a:r>
              <a:rPr lang="en-US" altLang="ko-KR" sz="1300" b="1" dirty="0" smtClean="0"/>
              <a:t>Published:</a:t>
            </a:r>
            <a:r>
              <a:rPr lang="en-US" altLang="ko-KR" sz="1300" dirty="0" smtClean="0"/>
              <a:t> March 8, 2013</a:t>
            </a:r>
            <a:endParaRPr lang="en-US" altLang="ko-KR" sz="1300" dirty="0"/>
          </a:p>
        </p:txBody>
      </p:sp>
      <p:sp>
        <p:nvSpPr>
          <p:cNvPr id="7" name="직사각형 6"/>
          <p:cNvSpPr/>
          <p:nvPr/>
        </p:nvSpPr>
        <p:spPr>
          <a:xfrm>
            <a:off x="0" y="2348880"/>
            <a:ext cx="9144000" cy="292388"/>
          </a:xfrm>
          <a:prstGeom prst="rect">
            <a:avLst/>
          </a:prstGeom>
        </p:spPr>
        <p:txBody>
          <a:bodyPr wrap="square">
            <a:spAutoFit/>
          </a:bodyPr>
          <a:lstStyle/>
          <a:p>
            <a:r>
              <a:rPr lang="en-US" altLang="ko-KR" sz="1300" dirty="0" smtClean="0"/>
              <a:t>Affiliation: Laboratory of Genome to Drug Medicine, Joint Center for Biosciences, </a:t>
            </a:r>
            <a:r>
              <a:rPr lang="en-US" altLang="ko-KR" sz="1300" dirty="0" err="1" smtClean="0"/>
              <a:t>Incheon</a:t>
            </a:r>
            <a:r>
              <a:rPr lang="en-US" altLang="ko-KR" sz="1300" dirty="0" smtClean="0"/>
              <a:t>, Korea </a:t>
            </a:r>
            <a:endParaRPr lang="en-US" altLang="ko-KR" sz="1300" dirty="0"/>
          </a:p>
        </p:txBody>
      </p:sp>
      <p:sp>
        <p:nvSpPr>
          <p:cNvPr id="8" name="직사각형 7"/>
          <p:cNvSpPr/>
          <p:nvPr/>
        </p:nvSpPr>
        <p:spPr>
          <a:xfrm>
            <a:off x="0" y="3383935"/>
            <a:ext cx="9144000" cy="2492990"/>
          </a:xfrm>
          <a:prstGeom prst="rect">
            <a:avLst/>
          </a:prstGeom>
        </p:spPr>
        <p:txBody>
          <a:bodyPr wrap="square">
            <a:spAutoFit/>
          </a:bodyPr>
          <a:lstStyle/>
          <a:p>
            <a:r>
              <a:rPr lang="en-US" altLang="ko-KR" sz="1300" b="1" dirty="0" smtClean="0"/>
              <a:t>Abstract</a:t>
            </a:r>
          </a:p>
          <a:p>
            <a:r>
              <a:rPr lang="en-US" altLang="ko-KR" sz="1300" dirty="0" smtClean="0"/>
              <a:t>Although both glucose deprivation and hypoxia have been reported to promote cascades of biological alterations that lead to induction of inflammatory mediators, we hypothesized that glucose deprivation and hypoxia might show neutral, synergistic or antagonistic effects to each other on gene expression of inflammatory mediators depending on the regulatory components in their promoters. Gene expression of interleukin 6 (IL-6) was analyzed by real-time PCR, ELISA, or Western blot. Effects of glucose deprivation and/or hypoxia on activation of signaling pathways were analyzed by time-dependent </a:t>
            </a:r>
            <a:r>
              <a:rPr lang="en-US" altLang="ko-KR" sz="1300" dirty="0" err="1" smtClean="0"/>
              <a:t>phosphorylation</a:t>
            </a:r>
            <a:r>
              <a:rPr lang="en-US" altLang="ko-KR" sz="1300" dirty="0" smtClean="0"/>
              <a:t> patterns of signaling molecules. We demonstrate that hypoxia antagonized the effects of glucose deprivation on induction of IL-6 gene expression in microglia, macrophages, and </a:t>
            </a:r>
            <a:r>
              <a:rPr lang="en-US" altLang="ko-KR" sz="1300" dirty="0" err="1" smtClean="0"/>
              <a:t>monocytes</a:t>
            </a:r>
            <a:r>
              <a:rPr lang="en-US" altLang="ko-KR" sz="1300" dirty="0" smtClean="0"/>
              <a:t>. Hypoxia also antagonized </a:t>
            </a:r>
            <a:r>
              <a:rPr lang="en-US" altLang="ko-KR" sz="1300" dirty="0" err="1" smtClean="0"/>
              <a:t>thapsigargin</a:t>
            </a:r>
            <a:r>
              <a:rPr lang="en-US" altLang="ko-KR" sz="1300" dirty="0" smtClean="0"/>
              <a:t>-induced IL-6 gene expression. Hypoxia enhanced </a:t>
            </a:r>
            <a:r>
              <a:rPr lang="en-US" altLang="ko-KR" sz="1300" dirty="0" err="1" smtClean="0"/>
              <a:t>phosphorylation</a:t>
            </a:r>
            <a:r>
              <a:rPr lang="en-US" altLang="ko-KR" sz="1300" dirty="0" smtClean="0"/>
              <a:t> of </a:t>
            </a:r>
            <a:r>
              <a:rPr lang="en-US" altLang="ko-KR" sz="1300" dirty="0" err="1" smtClean="0"/>
              <a:t>Akt</a:t>
            </a:r>
            <a:r>
              <a:rPr lang="en-US" altLang="ko-KR" sz="1300" dirty="0" smtClean="0"/>
              <a:t>, and inhibition of </a:t>
            </a:r>
            <a:r>
              <a:rPr lang="en-US" altLang="ko-KR" sz="1300" dirty="0" err="1" smtClean="0"/>
              <a:t>Akt</a:t>
            </a:r>
            <a:r>
              <a:rPr lang="en-US" altLang="ko-KR" sz="1300" dirty="0" smtClean="0"/>
              <a:t> was able to reverse the effects of hypoxia on IL-6 gene expression. However, inhibition of HIF-1/2α did not reverse the effects of hypoxia on IL-6 gene expression. In addition, </a:t>
            </a:r>
            <a:r>
              <a:rPr lang="en-US" altLang="ko-KR" sz="1300" dirty="0" err="1" smtClean="0"/>
              <a:t>phosphorylation</a:t>
            </a:r>
            <a:r>
              <a:rPr lang="en-US" altLang="ko-KR" sz="1300" dirty="0" smtClean="0"/>
              <a:t> of p38, but not JNK, was responsible for the effects of glucose deprivation on IL-6 gene expression.</a:t>
            </a:r>
            <a:endParaRPr lang="en-US" altLang="ko-KR" sz="1300" dirty="0"/>
          </a:p>
        </p:txBody>
      </p:sp>
      <p:sp>
        <p:nvSpPr>
          <p:cNvPr id="9" name="TextBox 8"/>
          <p:cNvSpPr txBox="1"/>
          <p:nvPr/>
        </p:nvSpPr>
        <p:spPr>
          <a:xfrm>
            <a:off x="6643702" y="1000108"/>
            <a:ext cx="585417" cy="369332"/>
          </a:xfrm>
          <a:prstGeom prst="rect">
            <a:avLst/>
          </a:prstGeom>
          <a:noFill/>
        </p:spPr>
        <p:txBody>
          <a:bodyPr wrap="none" rtlCol="0">
            <a:spAutoFit/>
          </a:bodyPr>
          <a:lstStyle/>
          <a:p>
            <a:r>
              <a:rPr lang="en-US" altLang="ko-KR" b="1" dirty="0" smtClean="0"/>
              <a:t>MH</a:t>
            </a:r>
            <a:endParaRPr lang="ko-KR" altLang="en-US"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3" name="직사각형 2"/>
          <p:cNvSpPr/>
          <p:nvPr/>
        </p:nvSpPr>
        <p:spPr>
          <a:xfrm>
            <a:off x="0" y="1124744"/>
            <a:ext cx="9144000" cy="923330"/>
          </a:xfrm>
          <a:prstGeom prst="rect">
            <a:avLst/>
          </a:prstGeom>
        </p:spPr>
        <p:txBody>
          <a:bodyPr wrap="square">
            <a:spAutoFit/>
          </a:bodyPr>
          <a:lstStyle/>
          <a:p>
            <a:r>
              <a:rPr lang="en-US" altLang="ko-KR" dirty="0" smtClean="0"/>
              <a:t>Research Article </a:t>
            </a:r>
          </a:p>
          <a:p>
            <a:r>
              <a:rPr lang="en-US" altLang="ko-KR" b="1" dirty="0" smtClean="0"/>
              <a:t>Protein </a:t>
            </a:r>
            <a:r>
              <a:rPr lang="en-US" altLang="ko-KR" b="1" dirty="0" err="1" smtClean="0"/>
              <a:t>Kinase</a:t>
            </a:r>
            <a:r>
              <a:rPr lang="en-US" altLang="ko-KR" b="1" dirty="0" smtClean="0"/>
              <a:t> C Delta Negatively Modulates Canonical </a:t>
            </a:r>
            <a:r>
              <a:rPr lang="en-US" altLang="ko-KR" b="1" dirty="0" err="1" smtClean="0"/>
              <a:t>Wnt</a:t>
            </a:r>
            <a:r>
              <a:rPr lang="en-US" altLang="ko-KR" b="1" dirty="0" smtClean="0"/>
              <a:t> Pathway and Cell Proliferation in Colon Tumor Cell Lines</a:t>
            </a:r>
            <a:endParaRPr lang="en-US" altLang="ko-KR" b="1" dirty="0"/>
          </a:p>
        </p:txBody>
      </p:sp>
      <p:pic>
        <p:nvPicPr>
          <p:cNvPr id="3074" name="Picture 2"/>
          <p:cNvPicPr>
            <a:picLocks noChangeAspect="1" noChangeArrowheads="1"/>
          </p:cNvPicPr>
          <p:nvPr/>
        </p:nvPicPr>
        <p:blipFill>
          <a:blip r:embed="rId3" cstate="print"/>
          <a:srcRect/>
          <a:stretch>
            <a:fillRect/>
          </a:stretch>
        </p:blipFill>
        <p:spPr bwMode="auto">
          <a:xfrm>
            <a:off x="0" y="2060848"/>
            <a:ext cx="8353425" cy="190500"/>
          </a:xfrm>
          <a:prstGeom prst="rect">
            <a:avLst/>
          </a:prstGeom>
          <a:noFill/>
          <a:ln w="9525">
            <a:noFill/>
            <a:miter lim="800000"/>
            <a:headEnd/>
            <a:tailEnd/>
          </a:ln>
        </p:spPr>
      </p:pic>
      <p:sp>
        <p:nvSpPr>
          <p:cNvPr id="5" name="직사각형 4"/>
          <p:cNvSpPr/>
          <p:nvPr/>
        </p:nvSpPr>
        <p:spPr>
          <a:xfrm>
            <a:off x="0" y="2276872"/>
            <a:ext cx="9144000" cy="492443"/>
          </a:xfrm>
          <a:prstGeom prst="rect">
            <a:avLst/>
          </a:prstGeom>
        </p:spPr>
        <p:txBody>
          <a:bodyPr wrap="square">
            <a:spAutoFit/>
          </a:bodyPr>
          <a:lstStyle/>
          <a:p>
            <a:r>
              <a:rPr lang="en-US" altLang="ko-KR" sz="1300" dirty="0" smtClean="0"/>
              <a:t>Affiliation: Department of Biochemistry, Faculty of Medicine, Universidad </a:t>
            </a:r>
            <a:r>
              <a:rPr lang="en-US" altLang="ko-KR" sz="1300" dirty="0" err="1" smtClean="0"/>
              <a:t>Nacional</a:t>
            </a:r>
            <a:r>
              <a:rPr lang="en-US" altLang="ko-KR" sz="1300" dirty="0" smtClean="0"/>
              <a:t> </a:t>
            </a:r>
            <a:r>
              <a:rPr lang="en-US" altLang="ko-KR" sz="1300" dirty="0" err="1" smtClean="0"/>
              <a:t>Autónoma</a:t>
            </a:r>
            <a:r>
              <a:rPr lang="en-US" altLang="ko-KR" sz="1300" dirty="0" smtClean="0"/>
              <a:t> de México (UNAM), Mexico City, Mexico </a:t>
            </a:r>
            <a:endParaRPr lang="en-US" altLang="ko-KR" sz="1300" dirty="0"/>
          </a:p>
        </p:txBody>
      </p:sp>
      <p:sp>
        <p:nvSpPr>
          <p:cNvPr id="6" name="직사각형 5"/>
          <p:cNvSpPr/>
          <p:nvPr/>
        </p:nvSpPr>
        <p:spPr>
          <a:xfrm>
            <a:off x="0" y="2780928"/>
            <a:ext cx="9144000" cy="292388"/>
          </a:xfrm>
          <a:prstGeom prst="rect">
            <a:avLst/>
          </a:prstGeom>
        </p:spPr>
        <p:txBody>
          <a:bodyPr wrap="square">
            <a:spAutoFit/>
          </a:bodyPr>
          <a:lstStyle/>
          <a:p>
            <a:r>
              <a:rPr lang="en-US" altLang="ko-KR" sz="1300" b="1" dirty="0" smtClean="0"/>
              <a:t>Received:</a:t>
            </a:r>
            <a:r>
              <a:rPr lang="en-US" altLang="ko-KR" sz="1300" dirty="0" smtClean="0"/>
              <a:t> July 23, 2012; </a:t>
            </a:r>
            <a:r>
              <a:rPr lang="en-US" altLang="ko-KR" sz="1300" b="1" dirty="0" smtClean="0"/>
              <a:t>Accepted:</a:t>
            </a:r>
            <a:r>
              <a:rPr lang="en-US" altLang="ko-KR" sz="1300" dirty="0" smtClean="0"/>
              <a:t> February 7, 2013; </a:t>
            </a:r>
            <a:r>
              <a:rPr lang="en-US" altLang="ko-KR" sz="1300" b="1" dirty="0" smtClean="0"/>
              <a:t>Published:</a:t>
            </a:r>
            <a:r>
              <a:rPr lang="en-US" altLang="ko-KR" sz="1300" dirty="0" smtClean="0"/>
              <a:t> March 8, 2013</a:t>
            </a:r>
            <a:endParaRPr lang="en-US" altLang="ko-KR" sz="1300" dirty="0"/>
          </a:p>
        </p:txBody>
      </p:sp>
      <p:sp>
        <p:nvSpPr>
          <p:cNvPr id="7" name="직사각형 6"/>
          <p:cNvSpPr/>
          <p:nvPr/>
        </p:nvSpPr>
        <p:spPr>
          <a:xfrm>
            <a:off x="-36512" y="3160127"/>
            <a:ext cx="9144000" cy="3293209"/>
          </a:xfrm>
          <a:prstGeom prst="rect">
            <a:avLst/>
          </a:prstGeom>
        </p:spPr>
        <p:txBody>
          <a:bodyPr wrap="square">
            <a:spAutoFit/>
          </a:bodyPr>
          <a:lstStyle/>
          <a:p>
            <a:r>
              <a:rPr lang="en-US" altLang="ko-KR" sz="1300" b="1" dirty="0" smtClean="0"/>
              <a:t>Abstract</a:t>
            </a:r>
          </a:p>
          <a:p>
            <a:r>
              <a:rPr lang="en-US" altLang="ko-KR" sz="1300" dirty="0" smtClean="0"/>
              <a:t>The tumor suppressor </a:t>
            </a:r>
            <a:r>
              <a:rPr lang="en-US" altLang="ko-KR" sz="1300" dirty="0" err="1" smtClean="0"/>
              <a:t>Adenomatous</a:t>
            </a:r>
            <a:r>
              <a:rPr lang="en-US" altLang="ko-KR" sz="1300" dirty="0" smtClean="0"/>
              <a:t> </a:t>
            </a:r>
            <a:r>
              <a:rPr lang="en-US" altLang="ko-KR" sz="1300" dirty="0" err="1" smtClean="0"/>
              <a:t>Polyposis</a:t>
            </a:r>
            <a:r>
              <a:rPr lang="en-US" altLang="ko-KR" sz="1300" dirty="0" smtClean="0"/>
              <a:t> coli (</a:t>
            </a:r>
            <a:r>
              <a:rPr lang="en-US" altLang="ko-KR" sz="1300" i="1" dirty="0" smtClean="0"/>
              <a:t>APC</a:t>
            </a:r>
            <a:r>
              <a:rPr lang="en-US" altLang="ko-KR" sz="1300" dirty="0" smtClean="0"/>
              <a:t>) gene is mutated or lost in most colon cancers. Alterations in Protein </a:t>
            </a:r>
            <a:r>
              <a:rPr lang="en-US" altLang="ko-KR" sz="1300" dirty="0" err="1" smtClean="0"/>
              <a:t>kinase</a:t>
            </a:r>
            <a:r>
              <a:rPr lang="en-US" altLang="ko-KR" sz="1300" dirty="0" smtClean="0"/>
              <a:t> C (PKC) </a:t>
            </a:r>
            <a:r>
              <a:rPr lang="en-US" altLang="ko-KR" sz="1300" dirty="0" err="1" smtClean="0"/>
              <a:t>isozyme</a:t>
            </a:r>
            <a:r>
              <a:rPr lang="en-US" altLang="ko-KR" sz="1300" dirty="0" smtClean="0"/>
              <a:t> expression and aberrant regulation also comprise early events in intestinal carcinomas. Here we show that </a:t>
            </a:r>
            <a:r>
              <a:rPr lang="en-US" altLang="ko-KR" sz="1300" dirty="0" err="1" smtClean="0"/>
              <a:t>PKCδ</a:t>
            </a:r>
            <a:r>
              <a:rPr lang="en-US" altLang="ko-KR" sz="1300" dirty="0" smtClean="0"/>
              <a:t> expression levels are decreased in colon tumor cell lines with respect to non-malignant cells. Reciprocal co-</a:t>
            </a:r>
            <a:r>
              <a:rPr lang="en-US" altLang="ko-KR" sz="1300" dirty="0" err="1" smtClean="0"/>
              <a:t>immunoprecipitation</a:t>
            </a:r>
            <a:r>
              <a:rPr lang="en-US" altLang="ko-KR" sz="1300" dirty="0" smtClean="0"/>
              <a:t> and </a:t>
            </a:r>
            <a:r>
              <a:rPr lang="en-US" altLang="ko-KR" sz="1300" dirty="0" err="1" smtClean="0"/>
              <a:t>immunofluorescence</a:t>
            </a:r>
            <a:r>
              <a:rPr lang="en-US" altLang="ko-KR" sz="1300" dirty="0" smtClean="0"/>
              <a:t> studies revealed that </a:t>
            </a:r>
            <a:r>
              <a:rPr lang="en-US" altLang="ko-KR" sz="1300" dirty="0" err="1" smtClean="0"/>
              <a:t>PKCδ</a:t>
            </a:r>
            <a:r>
              <a:rPr lang="en-US" altLang="ko-KR" sz="1300" dirty="0" smtClean="0"/>
              <a:t> interacts specifically with both full-length (from non-malignant cells) and truncated APC protein (from cancerous cells) at the cytoplasm and at the cell nucleus. Selective inhibition of </a:t>
            </a:r>
            <a:r>
              <a:rPr lang="en-US" altLang="ko-KR" sz="1300" dirty="0" err="1" smtClean="0"/>
              <a:t>PKCδ</a:t>
            </a:r>
            <a:r>
              <a:rPr lang="en-US" altLang="ko-KR" sz="1300" dirty="0" smtClean="0"/>
              <a:t> in cancer SW480 cells, which do not possess a functional β-</a:t>
            </a:r>
            <a:r>
              <a:rPr lang="en-US" altLang="ko-KR" sz="1300" dirty="0" err="1" smtClean="0"/>
              <a:t>catenin</a:t>
            </a:r>
            <a:r>
              <a:rPr lang="en-US" altLang="ko-KR" sz="1300" dirty="0" smtClean="0"/>
              <a:t> destruction complex, did not affect β-</a:t>
            </a:r>
            <a:r>
              <a:rPr lang="en-US" altLang="ko-KR" sz="1300" dirty="0" err="1" smtClean="0"/>
              <a:t>catenin</a:t>
            </a:r>
            <a:r>
              <a:rPr lang="en-US" altLang="ko-KR" sz="1300" dirty="0" smtClean="0"/>
              <a:t>-mediated transcriptional activity. However, in human colon carcinoma RKO cells, which have a normal β-</a:t>
            </a:r>
            <a:r>
              <a:rPr lang="en-US" altLang="ko-KR" sz="1300" dirty="0" err="1" smtClean="0"/>
              <a:t>catenin</a:t>
            </a:r>
            <a:r>
              <a:rPr lang="en-US" altLang="ko-KR" sz="1300" dirty="0" smtClean="0"/>
              <a:t> destruction complex, negatively affected β-</a:t>
            </a:r>
            <a:r>
              <a:rPr lang="en-US" altLang="ko-KR" sz="1300" dirty="0" err="1" smtClean="0"/>
              <a:t>catenin</a:t>
            </a:r>
            <a:r>
              <a:rPr lang="en-US" altLang="ko-KR" sz="1300" dirty="0" smtClean="0"/>
              <a:t>-mediated transcriptional activity, cell proliferation, and the expression of </a:t>
            </a:r>
            <a:r>
              <a:rPr lang="en-US" altLang="ko-KR" sz="1300" dirty="0" err="1" smtClean="0"/>
              <a:t>Wnt</a:t>
            </a:r>
            <a:r>
              <a:rPr lang="en-US" altLang="ko-KR" sz="1300" dirty="0" smtClean="0"/>
              <a:t> target genes </a:t>
            </a:r>
            <a:r>
              <a:rPr lang="en-US" altLang="ko-KR" sz="1300" i="1" dirty="0" smtClean="0"/>
              <a:t>C-MYC</a:t>
            </a:r>
            <a:r>
              <a:rPr lang="en-US" altLang="ko-KR" sz="1300" dirty="0" smtClean="0"/>
              <a:t> and </a:t>
            </a:r>
            <a:r>
              <a:rPr lang="en-US" altLang="ko-KR" sz="1300" i="1" dirty="0" smtClean="0"/>
              <a:t>CYCLIN D1</a:t>
            </a:r>
            <a:r>
              <a:rPr lang="en-US" altLang="ko-KR" sz="1300" dirty="0" smtClean="0"/>
              <a:t>. These negative effects were confirmed by </a:t>
            </a:r>
            <a:r>
              <a:rPr lang="en-US" altLang="ko-KR" sz="1300" dirty="0" err="1" smtClean="0"/>
              <a:t>siRNA</a:t>
            </a:r>
            <a:r>
              <a:rPr lang="en-US" altLang="ko-KR" sz="1300" dirty="0" smtClean="0"/>
              <a:t>-mediated knockdown of </a:t>
            </a:r>
            <a:r>
              <a:rPr lang="en-US" altLang="ko-KR" sz="1300" dirty="0" err="1" smtClean="0"/>
              <a:t>PKCδ</a:t>
            </a:r>
            <a:r>
              <a:rPr lang="en-US" altLang="ko-KR" sz="1300" dirty="0" smtClean="0"/>
              <a:t> and by the expression of a dominant negative form of </a:t>
            </a:r>
            <a:r>
              <a:rPr lang="en-US" altLang="ko-KR" sz="1300" dirty="0" err="1" smtClean="0"/>
              <a:t>PKCδ</a:t>
            </a:r>
            <a:r>
              <a:rPr lang="en-US" altLang="ko-KR" sz="1300" dirty="0" smtClean="0"/>
              <a:t> in RKO cells. Remarkably, the </a:t>
            </a:r>
            <a:r>
              <a:rPr lang="en-US" altLang="ko-KR" sz="1300" dirty="0" err="1" smtClean="0"/>
              <a:t>PKCδ</a:t>
            </a:r>
            <a:r>
              <a:rPr lang="en-US" altLang="ko-KR" sz="1300" dirty="0" smtClean="0"/>
              <a:t> stably depleted cells exhibited augmented </a:t>
            </a:r>
            <a:r>
              <a:rPr lang="en-US" altLang="ko-KR" sz="1300" dirty="0" err="1" smtClean="0"/>
              <a:t>tumorigenic</a:t>
            </a:r>
            <a:r>
              <a:rPr lang="en-US" altLang="ko-KR" sz="1300" dirty="0" smtClean="0"/>
              <a:t> activity in grafted mice. We show that </a:t>
            </a:r>
            <a:r>
              <a:rPr lang="en-US" altLang="ko-KR" sz="1300" dirty="0" err="1" smtClean="0"/>
              <a:t>PKCδ</a:t>
            </a:r>
            <a:r>
              <a:rPr lang="en-US" altLang="ko-KR" sz="1300" dirty="0" smtClean="0"/>
              <a:t> functions in a mechanism that involves regulation of β-</a:t>
            </a:r>
            <a:r>
              <a:rPr lang="en-US" altLang="ko-KR" sz="1300" dirty="0" err="1" smtClean="0"/>
              <a:t>catenin</a:t>
            </a:r>
            <a:r>
              <a:rPr lang="en-US" altLang="ko-KR" sz="1300" dirty="0" smtClean="0"/>
              <a:t> degradation, because </a:t>
            </a:r>
            <a:r>
              <a:rPr lang="en-US" altLang="ko-KR" sz="1300" dirty="0" err="1" smtClean="0"/>
              <a:t>PKCδ</a:t>
            </a:r>
            <a:r>
              <a:rPr lang="en-US" altLang="ko-KR" sz="1300" dirty="0" smtClean="0"/>
              <a:t> inhibition induces β-</a:t>
            </a:r>
            <a:r>
              <a:rPr lang="en-US" altLang="ko-KR" sz="1300" dirty="0" err="1" smtClean="0"/>
              <a:t>catenin</a:t>
            </a:r>
            <a:r>
              <a:rPr lang="en-US" altLang="ko-KR" sz="1300" dirty="0" smtClean="0"/>
              <a:t> stabilization at the cytoplasm and its nuclear presence at the </a:t>
            </a:r>
            <a:r>
              <a:rPr lang="en-US" altLang="ko-KR" sz="1300" i="1" dirty="0" smtClean="0"/>
              <a:t>C-MYC</a:t>
            </a:r>
            <a:r>
              <a:rPr lang="en-US" altLang="ko-KR" sz="1300" dirty="0" smtClean="0"/>
              <a:t> enhancer even without Wnt3a stimulation. In addition, expression of a dominant form of </a:t>
            </a:r>
            <a:r>
              <a:rPr lang="en-US" altLang="ko-KR" sz="1300" dirty="0" err="1" smtClean="0"/>
              <a:t>PKCδ</a:t>
            </a:r>
            <a:r>
              <a:rPr lang="en-US" altLang="ko-KR" sz="1300" dirty="0" smtClean="0"/>
              <a:t> diminished APC </a:t>
            </a:r>
            <a:r>
              <a:rPr lang="en-US" altLang="ko-KR" sz="1300" dirty="0" err="1" smtClean="0"/>
              <a:t>phosphorylation</a:t>
            </a:r>
            <a:r>
              <a:rPr lang="en-US" altLang="ko-KR" sz="1300" dirty="0" smtClean="0"/>
              <a:t> in intact cells, suggesting that </a:t>
            </a:r>
            <a:r>
              <a:rPr lang="en-US" altLang="ko-KR" sz="1300" dirty="0" err="1" smtClean="0"/>
              <a:t>PKCδ</a:t>
            </a:r>
            <a:r>
              <a:rPr lang="en-US" altLang="ko-KR" sz="1300" dirty="0" smtClean="0"/>
              <a:t> may modulate canonical </a:t>
            </a:r>
            <a:r>
              <a:rPr lang="en-US" altLang="ko-KR" sz="1300" dirty="0" err="1" smtClean="0"/>
              <a:t>Wnt</a:t>
            </a:r>
            <a:r>
              <a:rPr lang="en-US" altLang="ko-KR" sz="1300" dirty="0" smtClean="0"/>
              <a:t> activation negatively through APC </a:t>
            </a:r>
            <a:r>
              <a:rPr lang="en-US" altLang="ko-KR" sz="1300" dirty="0" err="1" smtClean="0"/>
              <a:t>phosphorylation</a:t>
            </a:r>
            <a:r>
              <a:rPr lang="en-US" altLang="ko-KR" sz="1300" dirty="0" smtClean="0"/>
              <a:t>.</a:t>
            </a:r>
            <a:endParaRPr lang="en-US" altLang="ko-KR" sz="13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3" name="직사각형 2"/>
          <p:cNvSpPr/>
          <p:nvPr/>
        </p:nvSpPr>
        <p:spPr>
          <a:xfrm>
            <a:off x="0" y="1124744"/>
            <a:ext cx="4572000" cy="2462213"/>
          </a:xfrm>
          <a:prstGeom prst="rect">
            <a:avLst/>
          </a:prstGeom>
        </p:spPr>
        <p:txBody>
          <a:bodyPr>
            <a:spAutoFit/>
          </a:bodyPr>
          <a:lstStyle/>
          <a:p>
            <a:r>
              <a:rPr lang="en-US" altLang="ko-KR" sz="1100" dirty="0" smtClean="0">
                <a:hlinkClick r:id="rId3" tooltip="Read Open-Access Article"/>
              </a:rPr>
              <a:t>Signaling Specificity Provided by the </a:t>
            </a:r>
            <a:r>
              <a:rPr lang="en-US" altLang="ko-KR" sz="1100" i="1" dirty="0" smtClean="0">
                <a:hlinkClick r:id="rId3" tooltip="Read Open-Access Article"/>
              </a:rPr>
              <a:t>Arabidopsis thaliana</a:t>
            </a:r>
            <a:r>
              <a:rPr lang="en-US" altLang="ko-KR" sz="1100" dirty="0" smtClean="0">
                <a:hlinkClick r:id="rId3" tooltip="Read Open-Access Article"/>
              </a:rPr>
              <a:t> </a:t>
            </a:r>
            <a:r>
              <a:rPr lang="en-US" altLang="ko-KR" sz="1100" dirty="0" err="1" smtClean="0">
                <a:hlinkClick r:id="rId3" tooltip="Read Open-Access Article"/>
              </a:rPr>
              <a:t>Heterotrimeric</a:t>
            </a:r>
            <a:r>
              <a:rPr lang="en-US" altLang="ko-KR" sz="1100" dirty="0" smtClean="0">
                <a:hlinkClick r:id="rId3" tooltip="Read Open-Access Article"/>
              </a:rPr>
              <a:t> G-Protein </a:t>
            </a:r>
            <a:r>
              <a:rPr lang="el-GR" altLang="ko-KR" sz="1100" dirty="0" smtClean="0">
                <a:hlinkClick r:id="rId3" tooltip="Read Open-Access Article"/>
              </a:rPr>
              <a:t>γ </a:t>
            </a:r>
            <a:r>
              <a:rPr lang="en-US" altLang="ko-KR" sz="1100" dirty="0" smtClean="0">
                <a:hlinkClick r:id="rId3" tooltip="Read Open-Access Article"/>
              </a:rPr>
              <a:t>Subunits AGG1 and AGG2 Is Partially but Not Exclusively Provided through Transcriptional Regulation</a:t>
            </a:r>
            <a:r>
              <a:rPr lang="en-US" altLang="ko-KR" sz="1100" dirty="0" smtClean="0"/>
              <a:t> </a:t>
            </a:r>
            <a:r>
              <a:rPr lang="en-US" altLang="ko-KR" sz="1100" dirty="0" err="1" smtClean="0"/>
              <a:t>Leena</a:t>
            </a:r>
            <a:r>
              <a:rPr lang="en-US" altLang="ko-KR" sz="1100" dirty="0" smtClean="0"/>
              <a:t> </a:t>
            </a:r>
            <a:r>
              <a:rPr lang="en-US" altLang="ko-KR" sz="1100" dirty="0" err="1" smtClean="0"/>
              <a:t>Thung</a:t>
            </a:r>
            <a:r>
              <a:rPr lang="en-US" altLang="ko-KR" sz="1100" dirty="0" smtClean="0"/>
              <a:t>, David </a:t>
            </a:r>
            <a:r>
              <a:rPr lang="en-US" altLang="ko-KR" sz="1100" dirty="0" err="1" smtClean="0"/>
              <a:t>Chakravorty</a:t>
            </a:r>
            <a:r>
              <a:rPr lang="en-US" altLang="ko-KR" sz="1100" dirty="0" smtClean="0"/>
              <a:t>, Yuri </a:t>
            </a:r>
            <a:r>
              <a:rPr lang="en-US" altLang="ko-KR" sz="1100" dirty="0" err="1" smtClean="0"/>
              <a:t>Trusov</a:t>
            </a:r>
            <a:r>
              <a:rPr lang="en-US" altLang="ko-KR" sz="1100" dirty="0" smtClean="0"/>
              <a:t>, Alan M. Jones, José Ramón </a:t>
            </a:r>
            <a:r>
              <a:rPr lang="en-US" altLang="ko-KR" sz="1100" dirty="0" err="1" smtClean="0"/>
              <a:t>Botella</a:t>
            </a:r>
            <a:r>
              <a:rPr lang="en-US" altLang="ko-KR" sz="1100" dirty="0" smtClean="0"/>
              <a:t> Research Article | published 08 Mar 2013 | PLOS ONE 10.1371/journal.pone.0058503 </a:t>
            </a:r>
            <a:r>
              <a:rPr lang="en-US" altLang="ko-KR" sz="1100" dirty="0" smtClean="0">
                <a:hlinkClick r:id="rId4" action="ppaction://hlinkfile"/>
              </a:rPr>
              <a:t>Views: 124</a:t>
            </a:r>
            <a:r>
              <a:rPr lang="en-US" altLang="ko-KR" sz="1100" dirty="0" smtClean="0"/>
              <a:t> • Citations: None • Bookmarks: None </a:t>
            </a:r>
          </a:p>
          <a:p>
            <a:r>
              <a:rPr lang="en-US" altLang="ko-KR" sz="1100" dirty="0" smtClean="0">
                <a:hlinkClick r:id="rId5" tooltip="Read Open-Access Article"/>
              </a:rPr>
              <a:t>Prolonged Restraint Stress Increases IL-6, Reduces IL-10, and Causes Persistent Depressive-Like Behavior That Is Reversed by Recombinant IL-10</a:t>
            </a:r>
            <a:r>
              <a:rPr lang="en-US" altLang="ko-KR" sz="1100" dirty="0" smtClean="0"/>
              <a:t> Jeffrey L. Voorhees, Andrew J. </a:t>
            </a:r>
            <a:r>
              <a:rPr lang="en-US" altLang="ko-KR" sz="1100" dirty="0" err="1" smtClean="0"/>
              <a:t>Tarr</a:t>
            </a:r>
            <a:r>
              <a:rPr lang="en-US" altLang="ko-KR" sz="1100" dirty="0" smtClean="0"/>
              <a:t>, Eric S. </a:t>
            </a:r>
            <a:r>
              <a:rPr lang="en-US" altLang="ko-KR" sz="1100" dirty="0" err="1" smtClean="0"/>
              <a:t>Wohleb</a:t>
            </a:r>
            <a:r>
              <a:rPr lang="en-US" altLang="ko-KR" sz="1100" dirty="0" smtClean="0"/>
              <a:t>, Jonathan P. Godbout, </a:t>
            </a:r>
            <a:r>
              <a:rPr lang="en-US" altLang="ko-KR" sz="1100" dirty="0" err="1" smtClean="0"/>
              <a:t>Xiaokui</a:t>
            </a:r>
            <a:r>
              <a:rPr lang="en-US" altLang="ko-KR" sz="1100" dirty="0" smtClean="0"/>
              <a:t> Mo, John F. Sheridan, Timothy D. Eubank, Clay B. Marsh Research Article | published 08 Mar 2013 | PLOS ONE 10.1371/journal.pone.0058488 </a:t>
            </a:r>
            <a:r>
              <a:rPr lang="en-US" altLang="ko-KR" sz="1100" dirty="0" smtClean="0">
                <a:hlinkClick r:id="rId6" action="ppaction://hlinkfile"/>
              </a:rPr>
              <a:t>Views: 137</a:t>
            </a:r>
            <a:r>
              <a:rPr lang="en-US" altLang="ko-KR" sz="1100" dirty="0" smtClean="0"/>
              <a:t> • Citations: None • Bookmarks: None</a:t>
            </a:r>
            <a:endParaRPr lang="en-US" altLang="ko-KR" sz="1100" dirty="0"/>
          </a:p>
        </p:txBody>
      </p:sp>
      <p:sp>
        <p:nvSpPr>
          <p:cNvPr id="4" name="직사각형 3"/>
          <p:cNvSpPr/>
          <p:nvPr/>
        </p:nvSpPr>
        <p:spPr>
          <a:xfrm>
            <a:off x="0" y="3501008"/>
            <a:ext cx="4572000" cy="2800767"/>
          </a:xfrm>
          <a:prstGeom prst="rect">
            <a:avLst/>
          </a:prstGeom>
        </p:spPr>
        <p:txBody>
          <a:bodyPr>
            <a:spAutoFit/>
          </a:bodyPr>
          <a:lstStyle/>
          <a:p>
            <a:r>
              <a:rPr lang="en-US" altLang="ko-KR" sz="1100" dirty="0" smtClean="0">
                <a:hlinkClick r:id="rId7" tooltip="Read Open-Access Article"/>
              </a:rPr>
              <a:t>Cell Cycle-Regulated Protein Abundance Changes in Synchronously Proliferating </a:t>
            </a:r>
            <a:r>
              <a:rPr lang="en-US" altLang="ko-KR" sz="1100" dirty="0" err="1" smtClean="0">
                <a:hlinkClick r:id="rId7" tooltip="Read Open-Access Article"/>
              </a:rPr>
              <a:t>HeLa</a:t>
            </a:r>
            <a:r>
              <a:rPr lang="en-US" altLang="ko-KR" sz="1100" dirty="0" smtClean="0">
                <a:hlinkClick r:id="rId7" tooltip="Read Open-Access Article"/>
              </a:rPr>
              <a:t> Cells Include Regulation of Pre-mRNA Splicing Proteins</a:t>
            </a:r>
            <a:r>
              <a:rPr lang="en-US" altLang="ko-KR" sz="1100" dirty="0" smtClean="0"/>
              <a:t> Karen R. Lane, </a:t>
            </a:r>
            <a:r>
              <a:rPr lang="en-US" altLang="ko-KR" sz="1100" dirty="0" err="1" smtClean="0"/>
              <a:t>Yanbao</a:t>
            </a:r>
            <a:r>
              <a:rPr lang="en-US" altLang="ko-KR" sz="1100" dirty="0" smtClean="0"/>
              <a:t> Yu, Patrick E. Lackey, Xian Chen, William F. </a:t>
            </a:r>
            <a:r>
              <a:rPr lang="en-US" altLang="ko-KR" sz="1100" dirty="0" err="1" smtClean="0"/>
              <a:t>Marzluff</a:t>
            </a:r>
            <a:r>
              <a:rPr lang="en-US" altLang="ko-KR" sz="1100" dirty="0" smtClean="0"/>
              <a:t>, Jeanette </a:t>
            </a:r>
            <a:r>
              <a:rPr lang="en-US" altLang="ko-KR" sz="1100" dirty="0" err="1" smtClean="0"/>
              <a:t>Gowen</a:t>
            </a:r>
            <a:r>
              <a:rPr lang="en-US" altLang="ko-KR" sz="1100" dirty="0" smtClean="0"/>
              <a:t> Cook Research Article | published 08 Mar 2013 | PLOS ONE 10.1371/journal.pone.0058456 </a:t>
            </a:r>
            <a:r>
              <a:rPr lang="en-US" altLang="ko-KR" sz="1100" dirty="0" smtClean="0">
                <a:hlinkClick r:id="rId8" action="ppaction://hlinkfile"/>
              </a:rPr>
              <a:t>Views: 48</a:t>
            </a:r>
            <a:r>
              <a:rPr lang="en-US" altLang="ko-KR" sz="1100" dirty="0" smtClean="0"/>
              <a:t> • Citations: None • Bookmarks: None</a:t>
            </a:r>
          </a:p>
          <a:p>
            <a:r>
              <a:rPr lang="en-US" altLang="ko-KR" sz="1100" dirty="0" smtClean="0">
                <a:hlinkClick r:id="rId9" tooltip="Read Open-Access Article"/>
              </a:rPr>
              <a:t>Insulin Regulates Glut4 Confinement in Plasma Membrane Clusters in Adipose Cells</a:t>
            </a:r>
            <a:r>
              <a:rPr lang="en-US" altLang="ko-KR" sz="1100" dirty="0" smtClean="0"/>
              <a:t> Vladimir A. </a:t>
            </a:r>
            <a:r>
              <a:rPr lang="en-US" altLang="ko-KR" sz="1100" dirty="0" err="1" smtClean="0"/>
              <a:t>Lizunov</a:t>
            </a:r>
            <a:r>
              <a:rPr lang="en-US" altLang="ko-KR" sz="1100" dirty="0" smtClean="0"/>
              <a:t>, Karin </a:t>
            </a:r>
            <a:r>
              <a:rPr lang="en-US" altLang="ko-KR" sz="1100" dirty="0" err="1" smtClean="0"/>
              <a:t>Stenkula</a:t>
            </a:r>
            <a:r>
              <a:rPr lang="en-US" altLang="ko-KR" sz="1100" dirty="0" smtClean="0"/>
              <a:t>, Aaron Troy, Samuel W. Cushman, Joshua </a:t>
            </a:r>
            <a:r>
              <a:rPr lang="en-US" altLang="ko-KR" sz="1100" dirty="0" err="1" smtClean="0"/>
              <a:t>Zimmerberg</a:t>
            </a:r>
            <a:r>
              <a:rPr lang="en-US" altLang="ko-KR" sz="1100" dirty="0" smtClean="0"/>
              <a:t> Research Article | published 08 Mar 2013 | PLOS ONE 10.1371/journal.pone.0057559 </a:t>
            </a:r>
            <a:r>
              <a:rPr lang="en-US" altLang="ko-KR" sz="1100" dirty="0" smtClean="0">
                <a:hlinkClick r:id="rId10" action="ppaction://hlinkfile"/>
              </a:rPr>
              <a:t>Views: 60</a:t>
            </a:r>
            <a:r>
              <a:rPr lang="en-US" altLang="ko-KR" sz="1100" dirty="0" smtClean="0"/>
              <a:t> • Citations: None • Bookmarks: None</a:t>
            </a:r>
          </a:p>
          <a:p>
            <a:r>
              <a:rPr lang="en-US" altLang="ko-KR" sz="1100" i="1" dirty="0" smtClean="0">
                <a:hlinkClick r:id="rId11" tooltip="Read Open-Access Article"/>
              </a:rPr>
              <a:t>SIRT1</a:t>
            </a:r>
            <a:r>
              <a:rPr lang="en-US" altLang="ko-KR" sz="1100" dirty="0" smtClean="0">
                <a:hlinkClick r:id="rId11" tooltip="Read Open-Access Article"/>
              </a:rPr>
              <a:t> Polymorphism, Long-Term Survival and Glucose Tolerance in the General Population</a:t>
            </a:r>
            <a:r>
              <a:rPr lang="en-US" altLang="ko-KR" sz="1100" dirty="0" smtClean="0"/>
              <a:t> </a:t>
            </a:r>
            <a:r>
              <a:rPr lang="en-US" altLang="ko-KR" sz="1100" dirty="0" err="1" smtClean="0"/>
              <a:t>Sylwia</a:t>
            </a:r>
            <a:r>
              <a:rPr lang="en-US" altLang="ko-KR" sz="1100" dirty="0" smtClean="0"/>
              <a:t> M. </a:t>
            </a:r>
            <a:r>
              <a:rPr lang="en-US" altLang="ko-KR" sz="1100" dirty="0" err="1" smtClean="0"/>
              <a:t>Figarska</a:t>
            </a:r>
            <a:r>
              <a:rPr lang="en-US" altLang="ko-KR" sz="1100" dirty="0" smtClean="0"/>
              <a:t>, Judith M. </a:t>
            </a:r>
            <a:r>
              <a:rPr lang="en-US" altLang="ko-KR" sz="1100" dirty="0" err="1" smtClean="0"/>
              <a:t>Vonk</a:t>
            </a:r>
            <a:r>
              <a:rPr lang="en-US" altLang="ko-KR" sz="1100" dirty="0" smtClean="0"/>
              <a:t>, H. </a:t>
            </a:r>
            <a:r>
              <a:rPr lang="en-US" altLang="ko-KR" sz="1100" dirty="0" err="1" smtClean="0"/>
              <a:t>Marike</a:t>
            </a:r>
            <a:r>
              <a:rPr lang="en-US" altLang="ko-KR" sz="1100" dirty="0" smtClean="0"/>
              <a:t> </a:t>
            </a:r>
            <a:r>
              <a:rPr lang="en-US" altLang="ko-KR" sz="1100" dirty="0" err="1" smtClean="0"/>
              <a:t>Boezen</a:t>
            </a:r>
            <a:r>
              <a:rPr lang="en-US" altLang="ko-KR" sz="1100" dirty="0" smtClean="0"/>
              <a:t> Research Article | published 07 Mar 2013 | PLOS ONE 10.1371/journal.pone.0058636 </a:t>
            </a:r>
            <a:r>
              <a:rPr lang="en-US" altLang="ko-KR" sz="1100" dirty="0" smtClean="0">
                <a:hlinkClick r:id="rId12" action="ppaction://hlinkfile"/>
              </a:rPr>
              <a:t>Views: 68</a:t>
            </a:r>
            <a:r>
              <a:rPr lang="en-US" altLang="ko-KR" sz="1100" dirty="0" smtClean="0"/>
              <a:t> • Citations: None • Bookmarks: None</a:t>
            </a:r>
            <a:endParaRPr lang="ko-KR" altLang="en-US" sz="1100" dirty="0"/>
          </a:p>
        </p:txBody>
      </p:sp>
      <p:sp>
        <p:nvSpPr>
          <p:cNvPr id="5" name="직사각형 4"/>
          <p:cNvSpPr/>
          <p:nvPr/>
        </p:nvSpPr>
        <p:spPr>
          <a:xfrm>
            <a:off x="4572000" y="548680"/>
            <a:ext cx="4572000" cy="5847755"/>
          </a:xfrm>
          <a:prstGeom prst="rect">
            <a:avLst/>
          </a:prstGeom>
        </p:spPr>
        <p:txBody>
          <a:bodyPr>
            <a:spAutoFit/>
          </a:bodyPr>
          <a:lstStyle/>
          <a:p>
            <a:r>
              <a:rPr lang="en-US" altLang="ko-KR" sz="1100" dirty="0" smtClean="0">
                <a:hlinkClick r:id="rId13" tooltip="Read Open-Access Article"/>
              </a:rPr>
              <a:t>The Polo-Like </a:t>
            </a:r>
            <a:r>
              <a:rPr lang="en-US" altLang="ko-KR" sz="1100" dirty="0" err="1" smtClean="0">
                <a:hlinkClick r:id="rId13" tooltip="Read Open-Access Article"/>
              </a:rPr>
              <a:t>Kinase</a:t>
            </a:r>
            <a:r>
              <a:rPr lang="en-US" altLang="ko-KR" sz="1100" dirty="0" smtClean="0">
                <a:hlinkClick r:id="rId13" tooltip="Read Open-Access Article"/>
              </a:rPr>
              <a:t> 1 (PLK1) Inhibitor NMS-P937 Is Effective in a New Model of Disseminated Primary CD56</a:t>
            </a:r>
            <a:r>
              <a:rPr lang="en-US" altLang="ko-KR" sz="1100" baseline="30000" dirty="0" smtClean="0">
                <a:hlinkClick r:id="rId13" tooltip="Read Open-Access Article"/>
              </a:rPr>
              <a:t>+</a:t>
            </a:r>
            <a:r>
              <a:rPr lang="en-US" altLang="ko-KR" sz="1100" dirty="0" smtClean="0">
                <a:hlinkClick r:id="rId13" tooltip="Read Open-Access Article"/>
              </a:rPr>
              <a:t> Acute </a:t>
            </a:r>
            <a:r>
              <a:rPr lang="en-US" altLang="ko-KR" sz="1100" dirty="0" err="1" smtClean="0">
                <a:hlinkClick r:id="rId13" tooltip="Read Open-Access Article"/>
              </a:rPr>
              <a:t>Monoblastic</a:t>
            </a:r>
            <a:r>
              <a:rPr lang="en-US" altLang="ko-KR" sz="1100" dirty="0" smtClean="0">
                <a:hlinkClick r:id="rId13" tooltip="Read Open-Access Article"/>
              </a:rPr>
              <a:t> </a:t>
            </a:r>
            <a:r>
              <a:rPr lang="en-US" altLang="ko-KR" sz="1100" dirty="0" err="1" smtClean="0">
                <a:hlinkClick r:id="rId13" tooltip="Read Open-Access Article"/>
              </a:rPr>
              <a:t>Leukaemia</a:t>
            </a:r>
            <a:r>
              <a:rPr lang="en-US" altLang="ko-KR" sz="1100" dirty="0" smtClean="0"/>
              <a:t> </a:t>
            </a:r>
            <a:r>
              <a:rPr lang="en-US" altLang="ko-KR" sz="1100" dirty="0" err="1" smtClean="0"/>
              <a:t>Alessia</a:t>
            </a:r>
            <a:r>
              <a:rPr lang="en-US" altLang="ko-KR" sz="1100" dirty="0" smtClean="0"/>
              <a:t> </a:t>
            </a:r>
            <a:r>
              <a:rPr lang="en-US" altLang="ko-KR" sz="1100" dirty="0" err="1" smtClean="0"/>
              <a:t>Casolaro</a:t>
            </a:r>
            <a:r>
              <a:rPr lang="en-US" altLang="ko-KR" sz="1100" dirty="0" smtClean="0"/>
              <a:t>, </a:t>
            </a:r>
            <a:r>
              <a:rPr lang="en-US" altLang="ko-KR" sz="1100" dirty="0" err="1" smtClean="0"/>
              <a:t>Josee</a:t>
            </a:r>
            <a:r>
              <a:rPr lang="en-US" altLang="ko-KR" sz="1100" dirty="0" smtClean="0"/>
              <a:t> </a:t>
            </a:r>
            <a:r>
              <a:rPr lang="en-US" altLang="ko-KR" sz="1100" dirty="0" err="1" smtClean="0"/>
              <a:t>Golay</a:t>
            </a:r>
            <a:r>
              <a:rPr lang="en-US" altLang="ko-KR" sz="1100" dirty="0" smtClean="0"/>
              <a:t>, Clara Albanese, Roberta </a:t>
            </a:r>
            <a:r>
              <a:rPr lang="en-US" altLang="ko-KR" sz="1100" dirty="0" err="1" smtClean="0"/>
              <a:t>Ceruti</a:t>
            </a:r>
            <a:r>
              <a:rPr lang="en-US" altLang="ko-KR" sz="1100" dirty="0" smtClean="0"/>
              <a:t>, Veronica Patton, Sabrina </a:t>
            </a:r>
            <a:r>
              <a:rPr lang="en-US" altLang="ko-KR" sz="1100" dirty="0" err="1" smtClean="0"/>
              <a:t>Cribioli</a:t>
            </a:r>
            <a:r>
              <a:rPr lang="en-US" altLang="ko-KR" sz="1100" dirty="0" smtClean="0"/>
              <a:t>, Alice </a:t>
            </a:r>
            <a:r>
              <a:rPr lang="en-US" altLang="ko-KR" sz="1100" dirty="0" err="1" smtClean="0"/>
              <a:t>Pezzoni</a:t>
            </a:r>
            <a:r>
              <a:rPr lang="en-US" altLang="ko-KR" sz="1100" dirty="0" smtClean="0"/>
              <a:t>, Marco </a:t>
            </a:r>
            <a:r>
              <a:rPr lang="en-US" altLang="ko-KR" sz="1100" dirty="0" err="1" smtClean="0"/>
              <a:t>Losa</a:t>
            </a:r>
            <a:r>
              <a:rPr lang="en-US" altLang="ko-KR" sz="1100" dirty="0" smtClean="0"/>
              <a:t>, </a:t>
            </a:r>
            <a:r>
              <a:rPr lang="en-US" altLang="ko-KR" sz="1100" dirty="0" err="1" smtClean="0"/>
              <a:t>Gemma</a:t>
            </a:r>
            <a:r>
              <a:rPr lang="en-US" altLang="ko-KR" sz="1100" dirty="0" smtClean="0"/>
              <a:t> </a:t>
            </a:r>
            <a:r>
              <a:rPr lang="en-US" altLang="ko-KR" sz="1100" dirty="0" err="1" smtClean="0"/>
              <a:t>Texido</a:t>
            </a:r>
            <a:r>
              <a:rPr lang="en-US" altLang="ko-KR" sz="1100" dirty="0" smtClean="0"/>
              <a:t>, Ursula </a:t>
            </a:r>
            <a:r>
              <a:rPr lang="en-US" altLang="ko-KR" sz="1100" dirty="0" err="1" smtClean="0"/>
              <a:t>Giussani</a:t>
            </a:r>
            <a:r>
              <a:rPr lang="en-US" altLang="ko-KR" sz="1100" dirty="0" smtClean="0"/>
              <a:t>, Francesco </a:t>
            </a:r>
            <a:r>
              <a:rPr lang="en-US" altLang="ko-KR" sz="1100" dirty="0" err="1" smtClean="0"/>
              <a:t>Marchesi</a:t>
            </a:r>
            <a:r>
              <a:rPr lang="en-US" altLang="ko-KR" sz="1100" dirty="0" smtClean="0"/>
              <a:t>, Nadia </a:t>
            </a:r>
            <a:r>
              <a:rPr lang="en-US" altLang="ko-KR" sz="1100" dirty="0" err="1" smtClean="0"/>
              <a:t>Amboldi</a:t>
            </a:r>
            <a:r>
              <a:rPr lang="en-US" altLang="ko-KR" sz="1100" dirty="0" smtClean="0"/>
              <a:t>, Barbara </a:t>
            </a:r>
            <a:r>
              <a:rPr lang="en-US" altLang="ko-KR" sz="1100" dirty="0" err="1" smtClean="0"/>
              <a:t>Valsasina</a:t>
            </a:r>
            <a:r>
              <a:rPr lang="en-US" altLang="ko-KR" sz="1100" dirty="0" smtClean="0"/>
              <a:t>, Silvia </a:t>
            </a:r>
            <a:r>
              <a:rPr lang="en-US" altLang="ko-KR" sz="1100" dirty="0" err="1" smtClean="0"/>
              <a:t>Bungaro</a:t>
            </a:r>
            <a:r>
              <a:rPr lang="en-US" altLang="ko-KR" sz="1100" dirty="0" smtClean="0"/>
              <a:t>, Gianni </a:t>
            </a:r>
            <a:r>
              <a:rPr lang="en-US" altLang="ko-KR" sz="1100" dirty="0" err="1" smtClean="0"/>
              <a:t>Cazzaniga</a:t>
            </a:r>
            <a:r>
              <a:rPr lang="en-US" altLang="ko-KR" sz="1100" dirty="0" smtClean="0"/>
              <a:t>, Alessandro </a:t>
            </a:r>
            <a:r>
              <a:rPr lang="en-US" altLang="ko-KR" sz="1100" dirty="0" err="1" smtClean="0"/>
              <a:t>Rambaldi</a:t>
            </a:r>
            <a:r>
              <a:rPr lang="en-US" altLang="ko-KR" sz="1100" dirty="0" smtClean="0"/>
              <a:t>, Martino </a:t>
            </a:r>
            <a:r>
              <a:rPr lang="en-US" altLang="ko-KR" sz="1100" dirty="0" err="1" smtClean="0"/>
              <a:t>Introna</a:t>
            </a:r>
            <a:r>
              <a:rPr lang="en-US" altLang="ko-KR" sz="1100" dirty="0" smtClean="0"/>
              <a:t>, </a:t>
            </a:r>
            <a:r>
              <a:rPr lang="en-US" altLang="ko-KR" sz="1100" dirty="0" err="1" smtClean="0"/>
              <a:t>Enrico</a:t>
            </a:r>
            <a:r>
              <a:rPr lang="en-US" altLang="ko-KR" sz="1100" dirty="0" smtClean="0"/>
              <a:t> </a:t>
            </a:r>
            <a:r>
              <a:rPr lang="en-US" altLang="ko-KR" sz="1100" dirty="0" err="1" smtClean="0"/>
              <a:t>Pesenti</a:t>
            </a:r>
            <a:r>
              <a:rPr lang="en-US" altLang="ko-KR" sz="1100" dirty="0" smtClean="0"/>
              <a:t>, </a:t>
            </a:r>
            <a:r>
              <a:rPr lang="en-US" altLang="ko-KR" sz="1100" dirty="0" err="1" smtClean="0"/>
              <a:t>Rachele</a:t>
            </a:r>
            <a:r>
              <a:rPr lang="en-US" altLang="ko-KR" sz="1100" dirty="0" smtClean="0"/>
              <a:t> </a:t>
            </a:r>
            <a:r>
              <a:rPr lang="en-US" altLang="ko-KR" sz="1100" dirty="0" err="1" smtClean="0"/>
              <a:t>Alzani</a:t>
            </a:r>
            <a:r>
              <a:rPr lang="en-US" altLang="ko-KR" sz="1100" dirty="0" smtClean="0"/>
              <a:t> Research Article | published 08 Mar 2013 | PLOS ONE 10.1371/journal.pone.0058424 </a:t>
            </a:r>
            <a:r>
              <a:rPr lang="en-US" altLang="ko-KR" sz="1100" dirty="0" smtClean="0">
                <a:hlinkClick r:id="rId14" action="ppaction://hlinkfile"/>
              </a:rPr>
              <a:t>Views: 56</a:t>
            </a:r>
            <a:r>
              <a:rPr lang="en-US" altLang="ko-KR" sz="1100" dirty="0" smtClean="0"/>
              <a:t> • Citations: None • Bookmarks: None </a:t>
            </a:r>
          </a:p>
          <a:p>
            <a:r>
              <a:rPr lang="en-US" altLang="ko-KR" sz="1100" dirty="0" smtClean="0">
                <a:hlinkClick r:id="rId15" tooltip="Read Open-Access Article"/>
              </a:rPr>
              <a:t>The Impact of Healthcare-Associated Infection on Mortality: Failure in Clinical Recognition Is Related with Inadequate Antibiotic Therapy</a:t>
            </a:r>
            <a:r>
              <a:rPr lang="en-US" altLang="ko-KR" sz="1100" dirty="0" smtClean="0"/>
              <a:t> Teresa Cardoso, </a:t>
            </a:r>
            <a:r>
              <a:rPr lang="en-US" altLang="ko-KR" sz="1100" dirty="0" err="1" smtClean="0"/>
              <a:t>Orquídea</a:t>
            </a:r>
            <a:r>
              <a:rPr lang="en-US" altLang="ko-KR" sz="1100" dirty="0" smtClean="0"/>
              <a:t> </a:t>
            </a:r>
            <a:r>
              <a:rPr lang="en-US" altLang="ko-KR" sz="1100" dirty="0" err="1" smtClean="0"/>
              <a:t>Ribeiro</a:t>
            </a:r>
            <a:r>
              <a:rPr lang="en-US" altLang="ko-KR" sz="1100" dirty="0" smtClean="0"/>
              <a:t>, Irene </a:t>
            </a:r>
            <a:r>
              <a:rPr lang="en-US" altLang="ko-KR" sz="1100" dirty="0" err="1" smtClean="0"/>
              <a:t>Aragão</a:t>
            </a:r>
            <a:r>
              <a:rPr lang="en-US" altLang="ko-KR" sz="1100" dirty="0" smtClean="0"/>
              <a:t>, </a:t>
            </a:r>
            <a:r>
              <a:rPr lang="en-US" altLang="ko-KR" sz="1100" dirty="0" err="1" smtClean="0"/>
              <a:t>Altamiro</a:t>
            </a:r>
            <a:r>
              <a:rPr lang="en-US" altLang="ko-KR" sz="1100" dirty="0" smtClean="0"/>
              <a:t> Costa-Pereira, </a:t>
            </a:r>
            <a:r>
              <a:rPr lang="en-US" altLang="ko-KR" sz="1100" dirty="0" err="1" smtClean="0"/>
              <a:t>António</a:t>
            </a:r>
            <a:r>
              <a:rPr lang="en-US" altLang="ko-KR" sz="1100" dirty="0" smtClean="0"/>
              <a:t> </a:t>
            </a:r>
            <a:r>
              <a:rPr lang="en-US" altLang="ko-KR" sz="1100" dirty="0" err="1" smtClean="0"/>
              <a:t>Sarmento</a:t>
            </a:r>
            <a:r>
              <a:rPr lang="en-US" altLang="ko-KR" sz="1100" dirty="0" smtClean="0"/>
              <a:t> Research Article | published 08 Mar 2013 | PLOS ONE 10.1371/journal.pone.0058418 </a:t>
            </a:r>
            <a:r>
              <a:rPr lang="en-US" altLang="ko-KR" sz="1100" dirty="0" smtClean="0">
                <a:hlinkClick r:id="rId16" action="ppaction://hlinkfile"/>
              </a:rPr>
              <a:t>Views: 62</a:t>
            </a:r>
            <a:r>
              <a:rPr lang="en-US" altLang="ko-KR" sz="1100" dirty="0" smtClean="0"/>
              <a:t> • Citations: None • Bookmarks:</a:t>
            </a:r>
          </a:p>
          <a:p>
            <a:r>
              <a:rPr lang="en-US" altLang="ko-KR" sz="1100" dirty="0" smtClean="0">
                <a:hlinkClick r:id="rId17" tooltip="Read Open-Access Article"/>
              </a:rPr>
              <a:t>Magnesium and the Risk of Cardiovascular Events: A Meta-Analysis of Prospective Cohort Studies</a:t>
            </a:r>
            <a:r>
              <a:rPr lang="en-US" altLang="ko-KR" sz="1100" dirty="0" smtClean="0"/>
              <a:t> Xinhua </a:t>
            </a:r>
            <a:r>
              <a:rPr lang="en-US" altLang="ko-KR" sz="1100" dirty="0" err="1" smtClean="0"/>
              <a:t>Qu</a:t>
            </a:r>
            <a:r>
              <a:rPr lang="en-US" altLang="ko-KR" sz="1100" dirty="0" smtClean="0"/>
              <a:t>, </a:t>
            </a:r>
            <a:r>
              <a:rPr lang="en-US" altLang="ko-KR" sz="1100" dirty="0" err="1" smtClean="0"/>
              <a:t>Fangchun</a:t>
            </a:r>
            <a:r>
              <a:rPr lang="en-US" altLang="ko-KR" sz="1100" dirty="0" smtClean="0"/>
              <a:t> Jin, </a:t>
            </a:r>
            <a:r>
              <a:rPr lang="en-US" altLang="ko-KR" sz="1100" dirty="0" err="1" smtClean="0"/>
              <a:t>Yongqiang</a:t>
            </a:r>
            <a:r>
              <a:rPr lang="en-US" altLang="ko-KR" sz="1100" dirty="0" smtClean="0"/>
              <a:t> </a:t>
            </a:r>
            <a:r>
              <a:rPr lang="en-US" altLang="ko-KR" sz="1100" dirty="0" err="1" smtClean="0"/>
              <a:t>Hao</a:t>
            </a:r>
            <a:r>
              <a:rPr lang="en-US" altLang="ko-KR" sz="1100" dirty="0" smtClean="0"/>
              <a:t>, </a:t>
            </a:r>
            <a:r>
              <a:rPr lang="en-US" altLang="ko-KR" sz="1100" dirty="0" err="1" smtClean="0"/>
              <a:t>Huiwu</a:t>
            </a:r>
            <a:r>
              <a:rPr lang="en-US" altLang="ko-KR" sz="1100" dirty="0" smtClean="0"/>
              <a:t> Li, </a:t>
            </a:r>
            <a:r>
              <a:rPr lang="en-US" altLang="ko-KR" sz="1100" dirty="0" err="1" smtClean="0"/>
              <a:t>Tingting</a:t>
            </a:r>
            <a:r>
              <a:rPr lang="en-US" altLang="ko-KR" sz="1100" dirty="0" smtClean="0"/>
              <a:t> Tang, </a:t>
            </a:r>
            <a:r>
              <a:rPr lang="en-US" altLang="ko-KR" sz="1100" dirty="0" err="1" smtClean="0"/>
              <a:t>Hao</a:t>
            </a:r>
            <a:r>
              <a:rPr lang="en-US" altLang="ko-KR" sz="1100" dirty="0" smtClean="0"/>
              <a:t> Wang, </a:t>
            </a:r>
            <a:r>
              <a:rPr lang="en-US" altLang="ko-KR" sz="1100" dirty="0" err="1" smtClean="0"/>
              <a:t>Weili</a:t>
            </a:r>
            <a:r>
              <a:rPr lang="en-US" altLang="ko-KR" sz="1100" dirty="0" smtClean="0"/>
              <a:t> Yan, </a:t>
            </a:r>
            <a:r>
              <a:rPr lang="en-US" altLang="ko-KR" sz="1100" dirty="0" err="1" smtClean="0"/>
              <a:t>Kerong</a:t>
            </a:r>
            <a:r>
              <a:rPr lang="en-US" altLang="ko-KR" sz="1100" dirty="0" smtClean="0"/>
              <a:t> Dai Research Article | published 08 Mar 2013 | PLOS ONE 10.1371/journal.pone.0057720 </a:t>
            </a:r>
            <a:r>
              <a:rPr lang="en-US" altLang="ko-KR" sz="1100" dirty="0" smtClean="0">
                <a:hlinkClick r:id="rId18" action="ppaction://hlinkfile"/>
              </a:rPr>
              <a:t>Views: 49</a:t>
            </a:r>
            <a:r>
              <a:rPr lang="en-US" altLang="ko-KR" sz="1100" dirty="0" smtClean="0"/>
              <a:t> • Citations: None • Bookmarks: None </a:t>
            </a:r>
          </a:p>
          <a:p>
            <a:r>
              <a:rPr lang="en-US" altLang="ko-KR" sz="1100" dirty="0" smtClean="0">
                <a:hlinkClick r:id="rId19" tooltip="Read Open-Access Article"/>
              </a:rPr>
              <a:t>N-</a:t>
            </a:r>
            <a:r>
              <a:rPr lang="en-US" altLang="ko-KR" sz="1100" dirty="0" err="1" smtClean="0">
                <a:hlinkClick r:id="rId19" tooltip="Read Open-Access Article"/>
              </a:rPr>
              <a:t>Cadherin</a:t>
            </a:r>
            <a:r>
              <a:rPr lang="en-US" altLang="ko-KR" sz="1100" dirty="0" smtClean="0">
                <a:hlinkClick r:id="rId19" tooltip="Read Open-Access Article"/>
              </a:rPr>
              <a:t> Expression Is Associated with Acquisition of EMT Phenotype and with Enhanced Invasion in </a:t>
            </a:r>
            <a:r>
              <a:rPr lang="en-US" altLang="ko-KR" sz="1100" dirty="0" err="1" smtClean="0">
                <a:hlinkClick r:id="rId19" tooltip="Read Open-Access Article"/>
              </a:rPr>
              <a:t>Erlotinib</a:t>
            </a:r>
            <a:r>
              <a:rPr lang="en-US" altLang="ko-KR" sz="1100" dirty="0" smtClean="0">
                <a:hlinkClick r:id="rId19" tooltip="Read Open-Access Article"/>
              </a:rPr>
              <a:t>-Resistant Lung Cancer Cell Lines</a:t>
            </a:r>
            <a:r>
              <a:rPr lang="en-US" altLang="ko-KR" sz="1100" dirty="0" smtClean="0"/>
              <a:t> </a:t>
            </a:r>
            <a:r>
              <a:rPr lang="en-US" altLang="ko-KR" sz="1100" dirty="0" err="1" smtClean="0"/>
              <a:t>Xiaoju</a:t>
            </a:r>
            <a:r>
              <a:rPr lang="en-US" altLang="ko-KR" sz="1100" dirty="0" smtClean="0"/>
              <a:t> Zhang, </a:t>
            </a:r>
            <a:r>
              <a:rPr lang="en-US" altLang="ko-KR" sz="1100" dirty="0" err="1" smtClean="0"/>
              <a:t>Guangzhi</a:t>
            </a:r>
            <a:r>
              <a:rPr lang="en-US" altLang="ko-KR" sz="1100" dirty="0" smtClean="0"/>
              <a:t> Liu, Yi Kang, </a:t>
            </a:r>
            <a:r>
              <a:rPr lang="en-US" altLang="ko-KR" sz="1100" dirty="0" err="1" smtClean="0"/>
              <a:t>Zhaogang</a:t>
            </a:r>
            <a:r>
              <a:rPr lang="en-US" altLang="ko-KR" sz="1100" dirty="0" smtClean="0"/>
              <a:t> Dong, </a:t>
            </a:r>
            <a:r>
              <a:rPr lang="en-US" altLang="ko-KR" sz="1100" dirty="0" err="1" smtClean="0"/>
              <a:t>Qiyu</a:t>
            </a:r>
            <a:r>
              <a:rPr lang="en-US" altLang="ko-KR" sz="1100" dirty="0" smtClean="0"/>
              <a:t> </a:t>
            </a:r>
            <a:r>
              <a:rPr lang="en-US" altLang="ko-KR" sz="1100" dirty="0" err="1" smtClean="0"/>
              <a:t>Qian</a:t>
            </a:r>
            <a:r>
              <a:rPr lang="en-US" altLang="ko-KR" sz="1100" dirty="0" smtClean="0"/>
              <a:t>, </a:t>
            </a:r>
            <a:r>
              <a:rPr lang="en-US" altLang="ko-KR" sz="1100" dirty="0" err="1" smtClean="0"/>
              <a:t>Xitao</a:t>
            </a:r>
            <a:r>
              <a:rPr lang="en-US" altLang="ko-KR" sz="1100" dirty="0" smtClean="0"/>
              <a:t> Ma Research Article | published 08 Mar 2013 | PLOS ONE 10.1371/journal.pone.0057692 </a:t>
            </a:r>
            <a:r>
              <a:rPr lang="en-US" altLang="ko-KR" sz="1100" dirty="0" smtClean="0">
                <a:hlinkClick r:id="rId20" action="ppaction://hlinkfile"/>
              </a:rPr>
              <a:t>Views: 52</a:t>
            </a:r>
            <a:r>
              <a:rPr lang="en-US" altLang="ko-KR" sz="1100" dirty="0" smtClean="0"/>
              <a:t> • Citations: None • Bookmarks: None</a:t>
            </a:r>
          </a:p>
          <a:p>
            <a:r>
              <a:rPr lang="en-US" altLang="ko-KR" sz="1100" dirty="0" smtClean="0"/>
              <a:t> None</a:t>
            </a:r>
          </a:p>
          <a:p>
            <a:r>
              <a:rPr lang="en-US" altLang="ko-KR" sz="1100" dirty="0" smtClean="0">
                <a:hlinkClick r:id="rId21" tooltip="Read Open-Access Article"/>
              </a:rPr>
              <a:t>Maintaining mRNA Integrity during Decalcification of Mineralized Tissues</a:t>
            </a:r>
            <a:r>
              <a:rPr lang="en-US" altLang="ko-KR" sz="1100" dirty="0" smtClean="0"/>
              <a:t> Daniele </a:t>
            </a:r>
            <a:r>
              <a:rPr lang="en-US" altLang="ko-KR" sz="1100" dirty="0" err="1" smtClean="0"/>
              <a:t>Belluoccio</a:t>
            </a:r>
            <a:r>
              <a:rPr lang="en-US" altLang="ko-KR" sz="1100" dirty="0" smtClean="0"/>
              <a:t>, Lynn Rowley, Christopher B. Little, John F. Bateman Research Article | published 07 Mar 2013 | PLOS ONE 10.1371/journal.pone.0058154 </a:t>
            </a:r>
            <a:r>
              <a:rPr lang="en-US" altLang="ko-KR" sz="1100" dirty="0" smtClean="0">
                <a:hlinkClick r:id="rId22" action="ppaction://hlinkfile"/>
              </a:rPr>
              <a:t>Views: 89</a:t>
            </a:r>
            <a:r>
              <a:rPr lang="en-US" altLang="ko-KR" sz="1100" dirty="0" smtClean="0"/>
              <a:t> • Citations: None • Bookmarks: None</a:t>
            </a:r>
            <a:endParaRPr lang="en-US" altLang="ko-KR"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3841" t="7692" r="34483" b="6250"/>
          <a:stretch/>
        </p:blipFill>
        <p:spPr bwMode="auto">
          <a:xfrm>
            <a:off x="2555776" y="10733"/>
            <a:ext cx="4475718" cy="683653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1552" t="20209" r="66618" b="62708"/>
          <a:stretch/>
        </p:blipFill>
        <p:spPr bwMode="auto">
          <a:xfrm>
            <a:off x="0" y="-1"/>
            <a:ext cx="1187624" cy="9642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TextBox 4"/>
          <p:cNvSpPr txBox="1"/>
          <p:nvPr/>
        </p:nvSpPr>
        <p:spPr>
          <a:xfrm>
            <a:off x="8215338" y="285728"/>
            <a:ext cx="631904" cy="369332"/>
          </a:xfrm>
          <a:prstGeom prst="rect">
            <a:avLst/>
          </a:prstGeom>
          <a:noFill/>
        </p:spPr>
        <p:txBody>
          <a:bodyPr wrap="none" rtlCol="0">
            <a:spAutoFit/>
          </a:bodyPr>
          <a:lstStyle/>
          <a:p>
            <a:r>
              <a:rPr lang="en-US" altLang="ko-KR" b="1" dirty="0" smtClean="0"/>
              <a:t>HSY</a:t>
            </a:r>
            <a:endParaRPr lang="ko-KR" altLang="en-US" b="1" dirty="0"/>
          </a:p>
        </p:txBody>
      </p:sp>
    </p:spTree>
    <p:extLst>
      <p:ext uri="{BB962C8B-B14F-4D97-AF65-F5344CB8AC3E}">
        <p14:creationId xmlns:p14="http://schemas.microsoft.com/office/powerpoint/2010/main" xmlns="" val="21924345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4232" t="4792" r="34290" b="4636"/>
          <a:stretch/>
        </p:blipFill>
        <p:spPr bwMode="auto">
          <a:xfrm>
            <a:off x="2583849" y="-17878"/>
            <a:ext cx="4261927" cy="689448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1552" t="20209" r="66618" b="62708"/>
          <a:stretch/>
        </p:blipFill>
        <p:spPr bwMode="auto">
          <a:xfrm>
            <a:off x="0" y="-1"/>
            <a:ext cx="1187624" cy="9642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23662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4166" t="10578" r="34369" b="7661"/>
          <a:stretch/>
        </p:blipFill>
        <p:spPr bwMode="auto">
          <a:xfrm>
            <a:off x="2536344" y="44624"/>
            <a:ext cx="4608512" cy="673282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1552" t="20209" r="66618" b="62708"/>
          <a:stretch/>
        </p:blipFill>
        <p:spPr bwMode="auto">
          <a:xfrm>
            <a:off x="0" y="-1"/>
            <a:ext cx="1187624" cy="9642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28336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3558" t="7709" r="32884" b="6250"/>
          <a:stretch/>
        </p:blipFill>
        <p:spPr bwMode="auto">
          <a:xfrm>
            <a:off x="0" y="116632"/>
            <a:ext cx="4572000" cy="659070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3367" t="7500" r="34422" b="16041"/>
          <a:stretch/>
        </p:blipFill>
        <p:spPr bwMode="auto">
          <a:xfrm>
            <a:off x="4503420" y="-21313"/>
            <a:ext cx="4640580" cy="619306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971513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3973" t="8299" r="34259" b="5833"/>
          <a:stretch/>
        </p:blipFill>
        <p:spPr bwMode="auto">
          <a:xfrm>
            <a:off x="-33383" y="7289"/>
            <a:ext cx="4461365" cy="677995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33871" t="10707" r="34562" b="15727"/>
          <a:stretch/>
        </p:blipFill>
        <p:spPr bwMode="auto">
          <a:xfrm>
            <a:off x="4418875" y="-17886"/>
            <a:ext cx="4107305" cy="538146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4" name="Picture 4"/>
          <p:cNvPicPr>
            <a:picLocks noChangeAspect="1" noChangeArrowheads="1"/>
          </p:cNvPicPr>
          <p:nvPr/>
        </p:nvPicPr>
        <p:blipFill rotWithShape="1">
          <a:blip r:embed="rId5">
            <a:extLst>
              <a:ext uri="{28A0092B-C50C-407E-A947-70E740481C1C}">
                <a14:useLocalDpi xmlns:a14="http://schemas.microsoft.com/office/drawing/2010/main" xmlns="" val="0"/>
              </a:ext>
            </a:extLst>
          </a:blip>
          <a:srcRect l="34332" t="59887" r="35393" b="19893"/>
          <a:stretch/>
        </p:blipFill>
        <p:spPr bwMode="auto">
          <a:xfrm>
            <a:off x="4479215" y="5378873"/>
            <a:ext cx="3939189" cy="147912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6824957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2726</TotalTime>
  <Words>1469</Words>
  <Application>Microsoft Office PowerPoint</Application>
  <PresentationFormat>화면 슬라이드 쇼(4:3)</PresentationFormat>
  <Paragraphs>114</Paragraphs>
  <Slides>17</Slides>
  <Notes>1</Notes>
  <HiddenSlides>0</HiddenSlides>
  <MMClips>0</MMClips>
  <ScaleCrop>false</ScaleCrop>
  <HeadingPairs>
    <vt:vector size="4" baseType="variant">
      <vt:variant>
        <vt:lpstr>테마</vt:lpstr>
      </vt:variant>
      <vt:variant>
        <vt:i4>1</vt:i4>
      </vt:variant>
      <vt:variant>
        <vt:lpstr>슬라이드 제목</vt:lpstr>
      </vt:variant>
      <vt:variant>
        <vt:i4>17</vt:i4>
      </vt:variant>
    </vt:vector>
  </HeadingPairs>
  <TitlesOfParts>
    <vt:vector size="18"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310</cp:revision>
  <dcterms:created xsi:type="dcterms:W3CDTF">2006-10-05T04:04:58Z</dcterms:created>
  <dcterms:modified xsi:type="dcterms:W3CDTF">2013-03-10T22:56:42Z</dcterms:modified>
</cp:coreProperties>
</file>