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66" r:id="rId2"/>
    <p:sldId id="267" r:id="rId3"/>
    <p:sldId id="268" r:id="rId4"/>
    <p:sldId id="269" r:id="rId5"/>
    <p:sldId id="270" r:id="rId6"/>
    <p:sldId id="271" r:id="rId7"/>
    <p:sldId id="272" r:id="rId8"/>
    <p:sldId id="273" r:id="rId9"/>
    <p:sldId id="274" r:id="rId10"/>
    <p:sldId id="275" r:id="rId11"/>
    <p:sldId id="276" r:id="rId12"/>
    <p:sldId id="256" r:id="rId13"/>
    <p:sldId id="257" r:id="rId14"/>
    <p:sldId id="258" r:id="rId15"/>
    <p:sldId id="259" r:id="rId16"/>
    <p:sldId id="260" r:id="rId17"/>
    <p:sldId id="261" r:id="rId18"/>
    <p:sldId id="262" r:id="rId19"/>
    <p:sldId id="263" r:id="rId20"/>
    <p:sldId id="264" r:id="rId21"/>
    <p:sldId id="265" r:id="rId22"/>
    <p:sldId id="277" r:id="rId23"/>
    <p:sldId id="278" r:id="rId24"/>
    <p:sldId id="279" r:id="rId25"/>
    <p:sldId id="280" r:id="rId26"/>
    <p:sldId id="281" r:id="rId27"/>
    <p:sldId id="282" r:id="rId28"/>
    <p:sldId id="283" r:id="rId29"/>
    <p:sldId id="284" r:id="rId30"/>
    <p:sldId id="285"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DFB0EB-4E58-49D0-86F0-23FCDA9E213E}" type="datetimeFigureOut">
              <a:rPr lang="en-US" smtClean="0"/>
              <a:t>11/5/2013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6B6645-C84F-4347-A569-F2A92400A6AB}" type="slidenum">
              <a:rPr lang="en-US" smtClean="0"/>
              <a:t>‹#›</a:t>
            </a:fld>
            <a:endParaRPr lang="en-US"/>
          </a:p>
        </p:txBody>
      </p:sp>
    </p:spTree>
    <p:extLst>
      <p:ext uri="{BB962C8B-B14F-4D97-AF65-F5344CB8AC3E}">
        <p14:creationId xmlns:p14="http://schemas.microsoft.com/office/powerpoint/2010/main" val="468272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F4A24BF-8126-4062-8BDB-3EEF79C37B6E}" type="slidenum">
              <a:rPr lang="en-US" smtClean="0"/>
              <a:t>17</a:t>
            </a:fld>
            <a:endParaRPr lang="en-US"/>
          </a:p>
        </p:txBody>
      </p:sp>
    </p:spTree>
    <p:extLst>
      <p:ext uri="{BB962C8B-B14F-4D97-AF65-F5344CB8AC3E}">
        <p14:creationId xmlns:p14="http://schemas.microsoft.com/office/powerpoint/2010/main" val="641869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F4A24BF-8126-4062-8BDB-3EEF79C37B6E}" type="slidenum">
              <a:rPr lang="en-US" smtClean="0"/>
              <a:t>18</a:t>
            </a:fld>
            <a:endParaRPr lang="en-US"/>
          </a:p>
        </p:txBody>
      </p:sp>
    </p:spTree>
    <p:extLst>
      <p:ext uri="{BB962C8B-B14F-4D97-AF65-F5344CB8AC3E}">
        <p14:creationId xmlns:p14="http://schemas.microsoft.com/office/powerpoint/2010/main" val="1698766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F4A24BF-8126-4062-8BDB-3EEF79C37B6E}" type="slidenum">
              <a:rPr lang="en-US" smtClean="0"/>
              <a:t>19</a:t>
            </a:fld>
            <a:endParaRPr lang="en-US"/>
          </a:p>
        </p:txBody>
      </p:sp>
    </p:spTree>
    <p:extLst>
      <p:ext uri="{BB962C8B-B14F-4D97-AF65-F5344CB8AC3E}">
        <p14:creationId xmlns:p14="http://schemas.microsoft.com/office/powerpoint/2010/main" val="2940012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F4A24BF-8126-4062-8BDB-3EEF79C37B6E}" type="slidenum">
              <a:rPr lang="en-US" smtClean="0"/>
              <a:t>20</a:t>
            </a:fld>
            <a:endParaRPr lang="en-US"/>
          </a:p>
        </p:txBody>
      </p:sp>
    </p:spTree>
    <p:extLst>
      <p:ext uri="{BB962C8B-B14F-4D97-AF65-F5344CB8AC3E}">
        <p14:creationId xmlns:p14="http://schemas.microsoft.com/office/powerpoint/2010/main" val="299554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F4A24BF-8126-4062-8BDB-3EEF79C37B6E}" type="slidenum">
              <a:rPr lang="en-US" smtClean="0"/>
              <a:t>21</a:t>
            </a:fld>
            <a:endParaRPr lang="en-US"/>
          </a:p>
        </p:txBody>
      </p:sp>
    </p:spTree>
    <p:extLst>
      <p:ext uri="{BB962C8B-B14F-4D97-AF65-F5344CB8AC3E}">
        <p14:creationId xmlns:p14="http://schemas.microsoft.com/office/powerpoint/2010/main" val="362207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581383B-2AD2-4B4C-A152-5BFFBCD53F4E}" type="datetime1">
              <a:rPr lang="en-US" smtClean="0"/>
              <a:t>11/5/2013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4026752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BD954E-74E7-49A2-BE8F-013D46B901FD}" type="datetime1">
              <a:rPr lang="en-US" smtClean="0"/>
              <a:t>11/5/2013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458694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1F2950-2004-497A-80ED-FF7AAD5FEE19}" type="datetime1">
              <a:rPr lang="en-US" smtClean="0"/>
              <a:t>11/5/2013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1964470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402120-DE33-453D-BBCC-F9B20A8549EC}" type="datetime1">
              <a:rPr lang="en-US" smtClean="0"/>
              <a:t>11/5/2013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4119014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E78AE8-D063-4159-BFEA-5D854A069C37}" type="datetime1">
              <a:rPr lang="en-US" smtClean="0"/>
              <a:t>11/5/2013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1893340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1E2AEA-678E-4F9D-B2F6-2DC7F27425D4}" type="datetime1">
              <a:rPr lang="en-US" smtClean="0"/>
              <a:t>11/5/2013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1231905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ACC9C3-C7AC-4633-9B79-28999E538D53}" type="datetime1">
              <a:rPr lang="en-US" smtClean="0"/>
              <a:t>11/5/2013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2421420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DBED32-9868-43BD-B127-E73FD500E07D}" type="datetime1">
              <a:rPr lang="en-US" smtClean="0"/>
              <a:t>11/5/2013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4133741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6204F9-6FDC-425F-8D05-8B8C2225224C}" type="datetime1">
              <a:rPr lang="en-US" smtClean="0"/>
              <a:t>11/5/2013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3075267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44288-1E86-4EA4-8624-4875948C9641}" type="datetime1">
              <a:rPr lang="en-US" smtClean="0"/>
              <a:t>11/5/2013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3488676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4E72F7-DBC7-46AC-89EE-DEACE6DDE1D1}" type="datetime1">
              <a:rPr lang="en-US" smtClean="0"/>
              <a:t>11/5/2013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75810-5F8C-DD4A-9FDB-A21C6847FBEA}" type="slidenum">
              <a:rPr lang="en-US" smtClean="0"/>
              <a:t>‹#›</a:t>
            </a:fld>
            <a:endParaRPr lang="en-US"/>
          </a:p>
        </p:txBody>
      </p:sp>
    </p:spTree>
    <p:extLst>
      <p:ext uri="{BB962C8B-B14F-4D97-AF65-F5344CB8AC3E}">
        <p14:creationId xmlns:p14="http://schemas.microsoft.com/office/powerpoint/2010/main" val="892869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26FEEE-7B50-4A1C-8C16-E7F17902B1D4}" type="datetime1">
              <a:rPr lang="en-US" smtClean="0"/>
              <a:t>11/5/2013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75810-5F8C-DD4A-9FDB-A21C6847FBEA}" type="slidenum">
              <a:rPr lang="en-US" smtClean="0"/>
              <a:t>‹#›</a:t>
            </a:fld>
            <a:endParaRPr lang="en-US"/>
          </a:p>
        </p:txBody>
      </p:sp>
    </p:spTree>
    <p:extLst>
      <p:ext uri="{BB962C8B-B14F-4D97-AF65-F5344CB8AC3E}">
        <p14:creationId xmlns:p14="http://schemas.microsoft.com/office/powerpoint/2010/main" val="8822190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9.gif"/></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www.ncbi.nlm.nih.gov/pubmed?term=Pierobon%20M%5bAuthor%5d&amp;cauthor=true&amp;cauthor_uid=24166509" TargetMode="External"/><Relationship Id="rId3" Type="http://schemas.openxmlformats.org/officeDocument/2006/relationships/hyperlink" Target="http://www.ncbi.nlm.nih.gov/pubmed?term=Lai%20CH%5bAuthor%5d&amp;cauthor=true&amp;cauthor_uid=24166509" TargetMode="External"/><Relationship Id="rId7" Type="http://schemas.openxmlformats.org/officeDocument/2006/relationships/hyperlink" Target="http://www.ncbi.nlm.nih.gov/pubmed?term=Raffeld%20M%5bAuthor%5d&amp;cauthor=true&amp;cauthor_uid=24166509" TargetMode="External"/><Relationship Id="rId12" Type="http://schemas.openxmlformats.org/officeDocument/2006/relationships/hyperlink" Target="http://www.ncbi.nlm.nih.gov/pubmed?term=Giaccone%20G%5bAuthor%5d&amp;cauthor=true&amp;cauthor_uid=24166509" TargetMode="External"/><Relationship Id="rId2" Type="http://schemas.openxmlformats.org/officeDocument/2006/relationships/hyperlink" Target="http://www.ncbi.nlm.nih.gov/pubmed/24166505" TargetMode="External"/><Relationship Id="rId1" Type="http://schemas.openxmlformats.org/officeDocument/2006/relationships/slideLayout" Target="../slideLayouts/slideLayout7.xml"/><Relationship Id="rId6" Type="http://schemas.openxmlformats.org/officeDocument/2006/relationships/hyperlink" Target="http://www.ncbi.nlm.nih.gov/pubmed?term=Alberobello%20AT%5bAuthor%5d&amp;cauthor=true&amp;cauthor_uid=24166509" TargetMode="External"/><Relationship Id="rId11" Type="http://schemas.openxmlformats.org/officeDocument/2006/relationships/hyperlink" Target="http://www.ncbi.nlm.nih.gov/pubmed?term=Wang%20Y%5bAuthor%5d&amp;cauthor=true&amp;cauthor_uid=24166509" TargetMode="External"/><Relationship Id="rId5" Type="http://schemas.openxmlformats.org/officeDocument/2006/relationships/hyperlink" Target="http://www.ncbi.nlm.nih.gov/pubmed?term=Lee%20DH%5bAuthor%5d&amp;cauthor=true&amp;cauthor_uid=24166509" TargetMode="External"/><Relationship Id="rId10" Type="http://schemas.openxmlformats.org/officeDocument/2006/relationships/hyperlink" Target="http://www.ncbi.nlm.nih.gov/pubmed?term=Petricoin%20Iii%20EF%5bAuthor%5d&amp;cauthor=true&amp;cauthor_uid=24166509" TargetMode="External"/><Relationship Id="rId4" Type="http://schemas.openxmlformats.org/officeDocument/2006/relationships/hyperlink" Target="http://www.ncbi.nlm.nih.gov/pubmed?term=Park%20KS%5bAuthor%5d&amp;cauthor=true&amp;cauthor_uid=24166509" TargetMode="External"/><Relationship Id="rId9" Type="http://schemas.openxmlformats.org/officeDocument/2006/relationships/hyperlink" Target="http://www.ncbi.nlm.nih.gov/pubmed?term=Pin%20E%5bAuthor%5d&amp;cauthor=true&amp;cauthor_uid=24166509"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ncbi.nlm.nih.gov/pubmed?term=Qi%20Q%5bAuthor%5d&amp;cauthor=true&amp;cauthor_uid=24166509" TargetMode="External"/><Relationship Id="rId2" Type="http://schemas.openxmlformats.org/officeDocument/2006/relationships/hyperlink" Target="http://www.ncbi.nlm.nih.gov/pubmed/24166499" TargetMode="External"/><Relationship Id="rId1" Type="http://schemas.openxmlformats.org/officeDocument/2006/relationships/slideLayout" Target="../slideLayouts/slideLayout7.xml"/><Relationship Id="rId6" Type="http://schemas.openxmlformats.org/officeDocument/2006/relationships/hyperlink" Target="http://www.ncbi.nlm.nih.gov/pubmed?term=Ye%20K%5bAuthor%5d&amp;cauthor=true&amp;cauthor_uid=24166509" TargetMode="External"/><Relationship Id="rId5" Type="http://schemas.openxmlformats.org/officeDocument/2006/relationships/hyperlink" Target="http://www.ncbi.nlm.nih.gov/pubmed?term=Brat%20DJ%5bAuthor%5d&amp;cauthor=true&amp;cauthor_uid=24166509" TargetMode="External"/><Relationship Id="rId4" Type="http://schemas.openxmlformats.org/officeDocument/2006/relationships/hyperlink" Target="http://www.ncbi.nlm.nih.gov/pubmed?term=Liu%20X%5bAuthor%5d&amp;cauthor=true&amp;cauthor_uid=24166509"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www.ncbi.nlm.nih.gov/pubmed?term=Hede%20SM%5bAuthor%5d&amp;cauthor=true&amp;cauthor_uid=24166509" TargetMode="External"/><Relationship Id="rId7" Type="http://schemas.openxmlformats.org/officeDocument/2006/relationships/hyperlink" Target="http://www.ncbi.nlm.nih.gov/pubmed?term=Swartling%20FJ%5bAuthor%5d&amp;cauthor=true&amp;cauthor_uid=24166509" TargetMode="External"/><Relationship Id="rId2" Type="http://schemas.openxmlformats.org/officeDocument/2006/relationships/hyperlink" Target="http://www.ncbi.nlm.nih.gov/pubmed/24166497" TargetMode="External"/><Relationship Id="rId1" Type="http://schemas.openxmlformats.org/officeDocument/2006/relationships/slideLayout" Target="../slideLayouts/slideLayout7.xml"/><Relationship Id="rId6" Type="http://schemas.openxmlformats.org/officeDocument/2006/relationships/hyperlink" Target="http://www.ncbi.nlm.nih.gov/pubmed?term=Sangfelt%20O%5bAuthor%5d&amp;cauthor=true&amp;cauthor_uid=24166509" TargetMode="External"/><Relationship Id="rId5" Type="http://schemas.openxmlformats.org/officeDocument/2006/relationships/hyperlink" Target="http://www.ncbi.nlm.nih.gov/pubmed?term=Weishaupt%20H%5bAuthor%5d&amp;cauthor=true&amp;cauthor_uid=24166509" TargetMode="External"/><Relationship Id="rId4" Type="http://schemas.openxmlformats.org/officeDocument/2006/relationships/hyperlink" Target="http://www.ncbi.nlm.nih.gov/pubmed?term=Savov%20V%5bAuthor%5d&amp;cauthor=true&amp;cauthor_uid=24166509" TargetMode="External"/></Relationships>
</file>

<file path=ppt/slides/_rels/slide25.xml.rels><?xml version="1.0" encoding="UTF-8" standalone="yes"?>
<Relationships xmlns="http://schemas.openxmlformats.org/package/2006/relationships"><Relationship Id="rId13" Type="http://schemas.openxmlformats.org/officeDocument/2006/relationships/hyperlink" Target="http://www.ncbi.nlm.nih.gov/pubmed?term=Lane%20A%5bAuthor%5d&amp;cauthor=true&amp;cauthor_uid=24166509" TargetMode="External"/><Relationship Id="rId18" Type="http://schemas.openxmlformats.org/officeDocument/2006/relationships/hyperlink" Target="http://www.ncbi.nlm.nih.gov/pubmed/24166506" TargetMode="External"/><Relationship Id="rId26" Type="http://schemas.openxmlformats.org/officeDocument/2006/relationships/hyperlink" Target="http://www.ncbi.nlm.nih.gov/pubmed?term=Saydam%20O%5bAuthor%5d&amp;cauthor=true&amp;cauthor_uid=24166509" TargetMode="External"/><Relationship Id="rId39" Type="http://schemas.openxmlformats.org/officeDocument/2006/relationships/hyperlink" Target="http://www.ncbi.nlm.nih.gov/pubmed?term=Mohamed%20Kamel%20MK%5bAuthor%5d&amp;cauthor=true&amp;cauthor_uid=24166509" TargetMode="External"/><Relationship Id="rId3" Type="http://schemas.openxmlformats.org/officeDocument/2006/relationships/hyperlink" Target="http://www.ncbi.nlm.nih.gov/pubmed?term=Liu%20F%5bAuthor%5d&amp;cauthor=true&amp;cauthor_uid=24166509" TargetMode="External"/><Relationship Id="rId21" Type="http://schemas.openxmlformats.org/officeDocument/2006/relationships/hyperlink" Target="http://www.ncbi.nlm.nih.gov/pubmed?term=Lewandrowski%20G%5bAuthor%5d&amp;cauthor=true&amp;cauthor_uid=24166509" TargetMode="External"/><Relationship Id="rId34" Type="http://schemas.openxmlformats.org/officeDocument/2006/relationships/hyperlink" Target="http://www.ncbi.nlm.nih.gov/pubmed?term=Feron%20O%5bAuthor%5d&amp;cauthor=true&amp;cauthor_uid=24166509" TargetMode="External"/><Relationship Id="rId42" Type="http://schemas.openxmlformats.org/officeDocument/2006/relationships/hyperlink" Target="http://www.ncbi.nlm.nih.gov/pubmed?term=Moriichi%20K%5bAuthor%5d&amp;cauthor=true&amp;cauthor_uid=24166509" TargetMode="External"/><Relationship Id="rId47" Type="http://schemas.openxmlformats.org/officeDocument/2006/relationships/hyperlink" Target="http://www.ncbi.nlm.nih.gov/pubmed/24166502" TargetMode="External"/><Relationship Id="rId50" Type="http://schemas.openxmlformats.org/officeDocument/2006/relationships/hyperlink" Target="http://www.ncbi.nlm.nih.gov/pubmed?term=Nava%20P%5bAuthor%5d&amp;cauthor=true&amp;cauthor_uid=24166509" TargetMode="External"/><Relationship Id="rId7" Type="http://schemas.openxmlformats.org/officeDocument/2006/relationships/hyperlink" Target="http://www.ncbi.nlm.nih.gov/pubmed?term=Wang%20M%5bAuthor%5d&amp;cauthor=true&amp;cauthor_uid=24166509" TargetMode="External"/><Relationship Id="rId12" Type="http://schemas.openxmlformats.org/officeDocument/2006/relationships/hyperlink" Target="http://www.ncbi.nlm.nih.gov/pubmed/24166508" TargetMode="External"/><Relationship Id="rId17" Type="http://schemas.openxmlformats.org/officeDocument/2006/relationships/hyperlink" Target="http://www.ncbi.nlm.nih.gov/pubmed?term=Decaprio%20JA%5bAuthor%5d&amp;cauthor=true&amp;cauthor_uid=24166509" TargetMode="External"/><Relationship Id="rId25" Type="http://schemas.openxmlformats.org/officeDocument/2006/relationships/hyperlink" Target="http://www.ncbi.nlm.nih.gov/pubmed?term=Saydam%20N%5bAuthor%5d&amp;cauthor=true&amp;cauthor_uid=24166509" TargetMode="External"/><Relationship Id="rId33" Type="http://schemas.openxmlformats.org/officeDocument/2006/relationships/hyperlink" Target="http://www.ncbi.nlm.nih.gov/pubmed?term=Brisson%20L%5bAuthor%5d&amp;cauthor=true&amp;cauthor_uid=24166509" TargetMode="External"/><Relationship Id="rId38" Type="http://schemas.openxmlformats.org/officeDocument/2006/relationships/hyperlink" Target="http://www.ncbi.nlm.nih.gov/pubmed?term=Konishi%20H%5bAuthor%5d&amp;cauthor=true&amp;cauthor_uid=24166509" TargetMode="External"/><Relationship Id="rId46" Type="http://schemas.openxmlformats.org/officeDocument/2006/relationships/hyperlink" Target="http://www.ncbi.nlm.nih.gov/pubmed?term=Kohgo%20Y%5bAuthor%5d&amp;cauthor=true&amp;cauthor_uid=24166509" TargetMode="External"/><Relationship Id="rId2" Type="http://schemas.openxmlformats.org/officeDocument/2006/relationships/hyperlink" Target="http://www.ncbi.nlm.nih.gov/pubmed/24166509" TargetMode="External"/><Relationship Id="rId16" Type="http://schemas.openxmlformats.org/officeDocument/2006/relationships/hyperlink" Target="http://www.ncbi.nlm.nih.gov/pubmed/24166507" TargetMode="External"/><Relationship Id="rId20" Type="http://schemas.openxmlformats.org/officeDocument/2006/relationships/hyperlink" Target="http://www.ncbi.nlm.nih.gov/pubmed?term=Str%C3%B6bel%20T%5bAuthor%5d&amp;cauthor=true&amp;cauthor_uid=24166509" TargetMode="External"/><Relationship Id="rId29" Type="http://schemas.openxmlformats.org/officeDocument/2006/relationships/hyperlink" Target="http://www.ncbi.nlm.nih.gov/pubmed?term=Porporato%20PE%5bAuthor%5d&amp;cauthor=true&amp;cauthor_uid=24166509" TargetMode="External"/><Relationship Id="rId41" Type="http://schemas.openxmlformats.org/officeDocument/2006/relationships/hyperlink" Target="http://www.ncbi.nlm.nih.gov/pubmed?term=Inaba%20Y%5bAuthor%5d&amp;cauthor=true&amp;cauthor_uid=24166509" TargetMode="External"/><Relationship Id="rId54" Type="http://schemas.openxmlformats.org/officeDocument/2006/relationships/hyperlink" Target="http://www.ncbi.nlm.nih.gov/pubmed?term=Nusrat%20A%5bAuthor%5d&amp;cauthor=true&amp;cauthor_uid=24166509" TargetMode="External"/><Relationship Id="rId1" Type="http://schemas.openxmlformats.org/officeDocument/2006/relationships/slideLayout" Target="../slideLayouts/slideLayout7.xml"/><Relationship Id="rId6" Type="http://schemas.openxmlformats.org/officeDocument/2006/relationships/hyperlink" Target="http://www.ncbi.nlm.nih.gov/pubmed?term=Wang%20Z%5bAuthor%5d&amp;cauthor=true&amp;cauthor_uid=24166509" TargetMode="External"/><Relationship Id="rId11" Type="http://schemas.openxmlformats.org/officeDocument/2006/relationships/hyperlink" Target="http://www.ncbi.nlm.nih.gov/pubmed?term=Han%20B%5bAuthor%5d&amp;cauthor=true&amp;cauthor_uid=24166509" TargetMode="External"/><Relationship Id="rId24" Type="http://schemas.openxmlformats.org/officeDocument/2006/relationships/hyperlink" Target="http://www.ncbi.nlm.nih.gov/pubmed?term=Czech%20T%5bAuthor%5d&amp;cauthor=true&amp;cauthor_uid=24166509" TargetMode="External"/><Relationship Id="rId32" Type="http://schemas.openxmlformats.org/officeDocument/2006/relationships/hyperlink" Target="http://www.ncbi.nlm.nih.gov/pubmed?term=Payen%20VL%5bAuthor%5d&amp;cauthor=true&amp;cauthor_uid=24166509" TargetMode="External"/><Relationship Id="rId37" Type="http://schemas.openxmlformats.org/officeDocument/2006/relationships/hyperlink" Target="http://www.ncbi.nlm.nih.gov/pubmed?term=Fujiya%20M%5bAuthor%5d&amp;cauthor=true&amp;cauthor_uid=24166509" TargetMode="External"/><Relationship Id="rId40" Type="http://schemas.openxmlformats.org/officeDocument/2006/relationships/hyperlink" Target="http://www.ncbi.nlm.nih.gov/pubmed?term=Ueno%20N%5bAuthor%5d&amp;cauthor=true&amp;cauthor_uid=24166509" TargetMode="External"/><Relationship Id="rId45" Type="http://schemas.openxmlformats.org/officeDocument/2006/relationships/hyperlink" Target="http://www.ncbi.nlm.nih.gov/pubmed?term=Ohtake%20T%5bAuthor%5d&amp;cauthor=true&amp;cauthor_uid=24166509" TargetMode="External"/><Relationship Id="rId53" Type="http://schemas.openxmlformats.org/officeDocument/2006/relationships/hyperlink" Target="http://www.ncbi.nlm.nih.gov/pubmed?term=Parkos%20CA%5bAuthor%5d&amp;cauthor=true&amp;cauthor_uid=24166509" TargetMode="External"/><Relationship Id="rId5" Type="http://schemas.openxmlformats.org/officeDocument/2006/relationships/hyperlink" Target="http://www.ncbi.nlm.nih.gov/pubmed?term=Huang%20W%5bAuthor%5d&amp;cauthor=true&amp;cauthor_uid=24166509" TargetMode="External"/><Relationship Id="rId15" Type="http://schemas.openxmlformats.org/officeDocument/2006/relationships/hyperlink" Target="http://www.ncbi.nlm.nih.gov/pubmed?term=Komurov%20K%5bAuthor%5d&amp;cauthor=true&amp;cauthor_uid=24166509" TargetMode="External"/><Relationship Id="rId23" Type="http://schemas.openxmlformats.org/officeDocument/2006/relationships/hyperlink" Target="http://www.ncbi.nlm.nih.gov/pubmed?term=Madlener%20S%5bAuthor%5d&amp;cauthor=true&amp;cauthor_uid=24166509" TargetMode="External"/><Relationship Id="rId28" Type="http://schemas.openxmlformats.org/officeDocument/2006/relationships/hyperlink" Target="http://www.ncbi.nlm.nih.gov/pubmed?term=De%20Saedeleer%20CJ%5bAuthor%5d&amp;cauthor=true&amp;cauthor_uid=24166509" TargetMode="External"/><Relationship Id="rId36" Type="http://schemas.openxmlformats.org/officeDocument/2006/relationships/hyperlink" Target="http://www.ncbi.nlm.nih.gov/pubmed/24166503" TargetMode="External"/><Relationship Id="rId49" Type="http://schemas.openxmlformats.org/officeDocument/2006/relationships/hyperlink" Target="http://www.ncbi.nlm.nih.gov/pubmed?term=Kolegraff%20KN%5bAuthor%5d&amp;cauthor=true&amp;cauthor_uid=24166509" TargetMode="External"/><Relationship Id="rId10" Type="http://schemas.openxmlformats.org/officeDocument/2006/relationships/hyperlink" Target="http://www.ncbi.nlm.nih.gov/pubmed?term=Wu%20Z%5bAuthor%5d&amp;cauthor=true&amp;cauthor_uid=24166509" TargetMode="External"/><Relationship Id="rId19" Type="http://schemas.openxmlformats.org/officeDocument/2006/relationships/hyperlink" Target="http://www.ncbi.nlm.nih.gov/pubmed?term=Erkan%20EP%5bAuthor%5d&amp;cauthor=true&amp;cauthor_uid=24166509" TargetMode="External"/><Relationship Id="rId31" Type="http://schemas.openxmlformats.org/officeDocument/2006/relationships/hyperlink" Target="http://www.ncbi.nlm.nih.gov/pubmed?term=P%C3%A9rez-Escuredo%20J%5bAuthor%5d&amp;cauthor=true&amp;cauthor_uid=24166509" TargetMode="External"/><Relationship Id="rId44" Type="http://schemas.openxmlformats.org/officeDocument/2006/relationships/hyperlink" Target="http://www.ncbi.nlm.nih.gov/pubmed?term=Ikuta%20K%5bAuthor%5d&amp;cauthor=true&amp;cauthor_uid=24166509" TargetMode="External"/><Relationship Id="rId52" Type="http://schemas.openxmlformats.org/officeDocument/2006/relationships/hyperlink" Target="http://www.ncbi.nlm.nih.gov/pubmed?term=Feng%20M%5bAuthor%5d&amp;cauthor=true&amp;cauthor_uid=24166509" TargetMode="External"/><Relationship Id="rId4" Type="http://schemas.openxmlformats.org/officeDocument/2006/relationships/hyperlink" Target="http://www.ncbi.nlm.nih.gov/pubmed?term=Gong%20J%5bAuthor%5d&amp;cauthor=true&amp;cauthor_uid=24166509" TargetMode="External"/><Relationship Id="rId9" Type="http://schemas.openxmlformats.org/officeDocument/2006/relationships/hyperlink" Target="http://www.ncbi.nlm.nih.gov/pubmed?term=Wu%20C%5bAuthor%5d&amp;cauthor=true&amp;cauthor_uid=24166509" TargetMode="External"/><Relationship Id="rId14" Type="http://schemas.openxmlformats.org/officeDocument/2006/relationships/hyperlink" Target="http://www.ncbi.nlm.nih.gov/pubmed?term=Segura-Cabrera%20A%5bAuthor%5d&amp;cauthor=true&amp;cauthor_uid=24166509" TargetMode="External"/><Relationship Id="rId22" Type="http://schemas.openxmlformats.org/officeDocument/2006/relationships/hyperlink" Target="http://www.ncbi.nlm.nih.gov/pubmed?term=Tannous%20B%5bAuthor%5d&amp;cauthor=true&amp;cauthor_uid=24166509" TargetMode="External"/><Relationship Id="rId27" Type="http://schemas.openxmlformats.org/officeDocument/2006/relationships/hyperlink" Target="http://www.ncbi.nlm.nih.gov/pubmed/24166504" TargetMode="External"/><Relationship Id="rId30" Type="http://schemas.openxmlformats.org/officeDocument/2006/relationships/hyperlink" Target="http://www.ncbi.nlm.nih.gov/pubmed?term=Copetti%20T%5bAuthor%5d&amp;cauthor=true&amp;cauthor_uid=24166509" TargetMode="External"/><Relationship Id="rId35" Type="http://schemas.openxmlformats.org/officeDocument/2006/relationships/hyperlink" Target="http://www.ncbi.nlm.nih.gov/pubmed?term=Sonveaux%20P%5bAuthor%5d&amp;cauthor=true&amp;cauthor_uid=24166509" TargetMode="External"/><Relationship Id="rId43" Type="http://schemas.openxmlformats.org/officeDocument/2006/relationships/hyperlink" Target="http://www.ncbi.nlm.nih.gov/pubmed?term=Tanabe%20H%5bAuthor%5d&amp;cauthor=true&amp;cauthor_uid=24166509" TargetMode="External"/><Relationship Id="rId48" Type="http://schemas.openxmlformats.org/officeDocument/2006/relationships/hyperlink" Target="http://www.ncbi.nlm.nih.gov/pubmed?term=Kamekura%20R%5bAuthor%5d&amp;cauthor=true&amp;cauthor_uid=24166509" TargetMode="External"/><Relationship Id="rId8" Type="http://schemas.openxmlformats.org/officeDocument/2006/relationships/hyperlink" Target="http://www.ncbi.nlm.nih.gov/pubmed?term=Yang%20J%5bAuthor%5d&amp;cauthor=true&amp;cauthor_uid=24166509" TargetMode="External"/><Relationship Id="rId51" Type="http://schemas.openxmlformats.org/officeDocument/2006/relationships/hyperlink" Target="http://www.ncbi.nlm.nih.gov/pubmed?term=Hilgarth%20RS%5bAuthor%5d&amp;cauthor=true&amp;cauthor_uid=24166509" TargetMode="External"/></Relationships>
</file>

<file path=ppt/slides/_rels/slide26.xml.rels><?xml version="1.0" encoding="UTF-8" standalone="yes"?>
<Relationships xmlns="http://schemas.openxmlformats.org/package/2006/relationships"><Relationship Id="rId13" Type="http://schemas.openxmlformats.org/officeDocument/2006/relationships/hyperlink" Target="http://www.ncbi.nlm.nih.gov/pubmed?term=Coppola%20D%5bAuthor%5d&amp;cauthor=true&amp;cauthor_uid=24166509" TargetMode="External"/><Relationship Id="rId18" Type="http://schemas.openxmlformats.org/officeDocument/2006/relationships/hyperlink" Target="http://www.ncbi.nlm.nih.gov/pubmed/24166498" TargetMode="External"/><Relationship Id="rId26" Type="http://schemas.openxmlformats.org/officeDocument/2006/relationships/hyperlink" Target="http://www.ncbi.nlm.nih.gov/pubmed?term=Garabadgiu%20AV%5bAuthor%5d&amp;cauthor=true&amp;cauthor_uid=24166509" TargetMode="External"/><Relationship Id="rId39" Type="http://schemas.openxmlformats.org/officeDocument/2006/relationships/hyperlink" Target="http://www.ncbi.nlm.nih.gov/pubmed?term=Kindler%20D%5bAuthor%5d&amp;cauthor=true&amp;cauthor_uid=24166509" TargetMode="External"/><Relationship Id="rId21" Type="http://schemas.openxmlformats.org/officeDocument/2006/relationships/hyperlink" Target="http://www.ncbi.nlm.nih.gov/pubmed?term=Lena%20AM%5bAuthor%5d&amp;cauthor=true&amp;cauthor_uid=24166509" TargetMode="External"/><Relationship Id="rId34" Type="http://schemas.openxmlformats.org/officeDocument/2006/relationships/hyperlink" Target="http://www.ncbi.nlm.nih.gov/pubmed?term=Roberts%20SG%5bAuthor%5d&amp;cauthor=true&amp;cauthor_uid=24166509" TargetMode="External"/><Relationship Id="rId42" Type="http://schemas.openxmlformats.org/officeDocument/2006/relationships/hyperlink" Target="http://www.ncbi.nlm.nih.gov/pubmed?term=Renner%20M%5bAuthor%5d&amp;cauthor=true&amp;cauthor_uid=24166509" TargetMode="External"/><Relationship Id="rId47" Type="http://schemas.openxmlformats.org/officeDocument/2006/relationships/hyperlink" Target="http://www.ncbi.nlm.nih.gov/pubmed?term=Penzel%20R%5bAuthor%5d&amp;cauthor=true&amp;cauthor_uid=24166509" TargetMode="External"/><Relationship Id="rId50" Type="http://schemas.openxmlformats.org/officeDocument/2006/relationships/hyperlink" Target="http://www.ncbi.nlm.nih.gov/pubmed?term=Tanaka%20S%5bAuthor%5d&amp;cauthor=true&amp;cauthor_uid=24166509" TargetMode="External"/><Relationship Id="rId55" Type="http://schemas.openxmlformats.org/officeDocument/2006/relationships/hyperlink" Target="http://www.ncbi.nlm.nih.gov/pubmed?term=Wardelmann%20E%5bAuthor%5d&amp;cauthor=true&amp;cauthor_uid=24166509" TargetMode="External"/><Relationship Id="rId63" Type="http://schemas.openxmlformats.org/officeDocument/2006/relationships/hyperlink" Target="http://www.ncbi.nlm.nih.gov/pubmed?term=Ormaz%C3%A1bal%20C%5bAuthor%5d&amp;cauthor=true&amp;cauthor_uid=24166509" TargetMode="External"/><Relationship Id="rId68" Type="http://schemas.openxmlformats.org/officeDocument/2006/relationships/hyperlink" Target="http://www.ncbi.nlm.nih.gov/pubmed?term=De%20Las%20Rivas%20J%5bAuthor%5d&amp;cauthor=true&amp;cauthor_uid=24166509" TargetMode="External"/><Relationship Id="rId7" Type="http://schemas.openxmlformats.org/officeDocument/2006/relationships/hyperlink" Target="http://www.ncbi.nlm.nih.gov/pubmed?term=He%20LL%5bAuthor%5d&amp;cauthor=true&amp;cauthor_uid=24166509" TargetMode="External"/><Relationship Id="rId2" Type="http://schemas.openxmlformats.org/officeDocument/2006/relationships/hyperlink" Target="http://www.ncbi.nlm.nih.gov/pubmed/24166501" TargetMode="External"/><Relationship Id="rId16" Type="http://schemas.openxmlformats.org/officeDocument/2006/relationships/hyperlink" Target="http://www.ncbi.nlm.nih.gov/pubmed?term=Park%20TJ%5bAuthor%5d&amp;cauthor=true&amp;cauthor_uid=24166509" TargetMode="External"/><Relationship Id="rId29" Type="http://schemas.openxmlformats.org/officeDocument/2006/relationships/hyperlink" Target="http://www.ncbi.nlm.nih.gov/pubmed/24166496" TargetMode="External"/><Relationship Id="rId1" Type="http://schemas.openxmlformats.org/officeDocument/2006/relationships/slideLayout" Target="../slideLayouts/slideLayout7.xml"/><Relationship Id="rId6" Type="http://schemas.openxmlformats.org/officeDocument/2006/relationships/hyperlink" Target="http://www.ncbi.nlm.nih.gov/pubmed?term=Kanai%20M%5bAuthor%5d&amp;cauthor=true&amp;cauthor_uid=24166509" TargetMode="External"/><Relationship Id="rId11" Type="http://schemas.openxmlformats.org/officeDocument/2006/relationships/hyperlink" Target="http://www.ncbi.nlm.nih.gov/pubmed?term=Gao%20M%5bAuthor%5d&amp;cauthor=true&amp;cauthor_uid=24166509" TargetMode="External"/><Relationship Id="rId24" Type="http://schemas.openxmlformats.org/officeDocument/2006/relationships/hyperlink" Target="http://www.ncbi.nlm.nih.gov/pubmed?term=Levine%20AJ%5bAuthor%5d&amp;cauthor=true&amp;cauthor_uid=24166509" TargetMode="External"/><Relationship Id="rId32" Type="http://schemas.openxmlformats.org/officeDocument/2006/relationships/hyperlink" Target="http://www.ncbi.nlm.nih.gov/pubmed?term=Goodfellow%20SJ%5bAuthor%5d&amp;cauthor=true&amp;cauthor_uid=24166509" TargetMode="External"/><Relationship Id="rId37" Type="http://schemas.openxmlformats.org/officeDocument/2006/relationships/hyperlink" Target="http://www.ncbi.nlm.nih.gov/pubmed?term=Sievers%20E%5bAuthor%5d&amp;cauthor=true&amp;cauthor_uid=24166509" TargetMode="External"/><Relationship Id="rId40" Type="http://schemas.openxmlformats.org/officeDocument/2006/relationships/hyperlink" Target="http://www.ncbi.nlm.nih.gov/pubmed?term=Michels%20S%5bAuthor%5d&amp;cauthor=true&amp;cauthor_uid=24166509" TargetMode="External"/><Relationship Id="rId45" Type="http://schemas.openxmlformats.org/officeDocument/2006/relationships/hyperlink" Target="http://www.ncbi.nlm.nih.gov/pubmed?term=Huss%20S%5bAuthor%5d&amp;cauthor=true&amp;cauthor_uid=24166509" TargetMode="External"/><Relationship Id="rId53" Type="http://schemas.openxmlformats.org/officeDocument/2006/relationships/hyperlink" Target="http://www.ncbi.nlm.nih.gov/pubmed?term=Schirmacher%20P%5bAuthor%5d&amp;cauthor=true&amp;cauthor_uid=24166509" TargetMode="External"/><Relationship Id="rId58" Type="http://schemas.openxmlformats.org/officeDocument/2006/relationships/hyperlink" Target="http://www.ncbi.nlm.nih.gov/pubmed/24166494" TargetMode="External"/><Relationship Id="rId66" Type="http://schemas.openxmlformats.org/officeDocument/2006/relationships/hyperlink" Target="http://www.ncbi.nlm.nih.gov/pubmed?term=Perurena%20N%5bAuthor%5d&amp;cauthor=true&amp;cauthor_uid=24166509" TargetMode="External"/><Relationship Id="rId5" Type="http://schemas.openxmlformats.org/officeDocument/2006/relationships/hyperlink" Target="http://www.ncbi.nlm.nih.gov/pubmed?term=Yang%20H%5bAuthor%5d&amp;cauthor=true&amp;cauthor_uid=24166509" TargetMode="External"/><Relationship Id="rId15" Type="http://schemas.openxmlformats.org/officeDocument/2006/relationships/hyperlink" Target="http://www.ncbi.nlm.nih.gov/pubmed/24166500" TargetMode="External"/><Relationship Id="rId23" Type="http://schemas.openxmlformats.org/officeDocument/2006/relationships/hyperlink" Target="http://www.ncbi.nlm.nih.gov/pubmed?term=Finazzi-Agro'%20E%5bAuthor%5d&amp;cauthor=true&amp;cauthor_uid=24166509" TargetMode="External"/><Relationship Id="rId28" Type="http://schemas.openxmlformats.org/officeDocument/2006/relationships/hyperlink" Target="http://www.ncbi.nlm.nih.gov/pubmed?term=Candi%20E%5bAuthor%5d&amp;cauthor=true&amp;cauthor_uid=24166509" TargetMode="External"/><Relationship Id="rId36" Type="http://schemas.openxmlformats.org/officeDocument/2006/relationships/hyperlink" Target="http://www.ncbi.nlm.nih.gov/pubmed?term=Trautmann%20M%5bAuthor%5d&amp;cauthor=true&amp;cauthor_uid=24166509" TargetMode="External"/><Relationship Id="rId49" Type="http://schemas.openxmlformats.org/officeDocument/2006/relationships/hyperlink" Target="http://www.ncbi.nlm.nih.gov/pubmed?term=Kawai%20A%5bAuthor%5d&amp;cauthor=true&amp;cauthor_uid=24166509" TargetMode="External"/><Relationship Id="rId57" Type="http://schemas.openxmlformats.org/officeDocument/2006/relationships/hyperlink" Target="http://www.ncbi.nlm.nih.gov/pubmed?term=Hartmann%20W%5bAuthor%5d&amp;cauthor=true&amp;cauthor_uid=24166509" TargetMode="External"/><Relationship Id="rId61" Type="http://schemas.openxmlformats.org/officeDocument/2006/relationships/hyperlink" Target="http://www.ncbi.nlm.nih.gov/pubmed?term=Zandueta%20C%5bAuthor%5d&amp;cauthor=true&amp;cauthor_uid=24166509" TargetMode="External"/><Relationship Id="rId10" Type="http://schemas.openxmlformats.org/officeDocument/2006/relationships/hyperlink" Target="http://www.ncbi.nlm.nih.gov/pubmed?term=Minton%20S%5bAuthor%5d&amp;cauthor=true&amp;cauthor_uid=24166509" TargetMode="External"/><Relationship Id="rId19" Type="http://schemas.openxmlformats.org/officeDocument/2006/relationships/hyperlink" Target="http://www.ncbi.nlm.nih.gov/pubmed?term=Formosa%20A%5bAuthor%5d&amp;cauthor=true&amp;cauthor_uid=24166509" TargetMode="External"/><Relationship Id="rId31" Type="http://schemas.openxmlformats.org/officeDocument/2006/relationships/hyperlink" Target="http://www.ncbi.nlm.nih.gov/pubmed?term=Shandilya%20J%5bAuthor%5d&amp;cauthor=true&amp;cauthor_uid=24166509" TargetMode="External"/><Relationship Id="rId44" Type="http://schemas.openxmlformats.org/officeDocument/2006/relationships/hyperlink" Target="http://www.ncbi.nlm.nih.gov/pubmed?term=Steiner%20S%5bAuthor%5d&amp;cauthor=true&amp;cauthor_uid=24166509" TargetMode="External"/><Relationship Id="rId52" Type="http://schemas.openxmlformats.org/officeDocument/2006/relationships/hyperlink" Target="http://www.ncbi.nlm.nih.gov/pubmed?term=Waha%20A%5bAuthor%5d&amp;cauthor=true&amp;cauthor_uid=24166509" TargetMode="External"/><Relationship Id="rId60" Type="http://schemas.openxmlformats.org/officeDocument/2006/relationships/hyperlink" Target="http://www.ncbi.nlm.nih.gov/pubmed?term=Ant%C3%B3n%20I%5bAuthor%5d&amp;cauthor=true&amp;cauthor_uid=24166509" TargetMode="External"/><Relationship Id="rId65" Type="http://schemas.openxmlformats.org/officeDocument/2006/relationships/hyperlink" Target="http://www.ncbi.nlm.nih.gov/pubmed?term=Guruceaga%20E%5bAuthor%5d&amp;cauthor=true&amp;cauthor_uid=24166509" TargetMode="External"/><Relationship Id="rId4" Type="http://schemas.openxmlformats.org/officeDocument/2006/relationships/hyperlink" Target="http://www.ncbi.nlm.nih.gov/pubmed?term=Guo%20JP%5bAuthor%5d&amp;cauthor=true&amp;cauthor_uid=24166509" TargetMode="External"/><Relationship Id="rId9" Type="http://schemas.openxmlformats.org/officeDocument/2006/relationships/hyperlink" Target="http://www.ncbi.nlm.nih.gov/pubmed?term=Koomen%20JM%5bAuthor%5d&amp;cauthor=true&amp;cauthor_uid=24166509" TargetMode="External"/><Relationship Id="rId14" Type="http://schemas.openxmlformats.org/officeDocument/2006/relationships/hyperlink" Target="http://www.ncbi.nlm.nih.gov/pubmed?term=Cheng%20JQ%5bAuthor%5d&amp;cauthor=true&amp;cauthor_uid=24166509" TargetMode="External"/><Relationship Id="rId22" Type="http://schemas.openxmlformats.org/officeDocument/2006/relationships/hyperlink" Target="http://www.ncbi.nlm.nih.gov/pubmed?term=Italiano%20D%5bAuthor%5d&amp;cauthor=true&amp;cauthor_uid=24166509" TargetMode="External"/><Relationship Id="rId27" Type="http://schemas.openxmlformats.org/officeDocument/2006/relationships/hyperlink" Target="http://www.ncbi.nlm.nih.gov/pubmed?term=Melino%20G%5bAuthor%5d&amp;cauthor=true&amp;cauthor_uid=24166509" TargetMode="External"/><Relationship Id="rId30" Type="http://schemas.openxmlformats.org/officeDocument/2006/relationships/hyperlink" Target="http://www.ncbi.nlm.nih.gov/pubmed?term=Toska%20E%5bAuthor%5d&amp;cauthor=true&amp;cauthor_uid=24166509" TargetMode="External"/><Relationship Id="rId35" Type="http://schemas.openxmlformats.org/officeDocument/2006/relationships/hyperlink" Target="http://www.ncbi.nlm.nih.gov/pubmed/24166495" TargetMode="External"/><Relationship Id="rId43" Type="http://schemas.openxmlformats.org/officeDocument/2006/relationships/hyperlink" Target="http://www.ncbi.nlm.nih.gov/pubmed?term=Kirfel%20J%5bAuthor%5d&amp;cauthor=true&amp;cauthor_uid=24166509" TargetMode="External"/><Relationship Id="rId48" Type="http://schemas.openxmlformats.org/officeDocument/2006/relationships/hyperlink" Target="http://www.ncbi.nlm.nih.gov/pubmed?term=Larsson%20O%5bAuthor%5d&amp;cauthor=true&amp;cauthor_uid=24166509" TargetMode="External"/><Relationship Id="rId56" Type="http://schemas.openxmlformats.org/officeDocument/2006/relationships/hyperlink" Target="http://www.ncbi.nlm.nih.gov/pubmed?term=B%C3%BCttner%20R%5bAuthor%5d&amp;cauthor=true&amp;cauthor_uid=24166509" TargetMode="External"/><Relationship Id="rId64" Type="http://schemas.openxmlformats.org/officeDocument/2006/relationships/hyperlink" Target="http://www.ncbi.nlm.nih.gov/pubmed?term=Mart%C3%ADnez-Canarias%20S%5bAuthor%5d&amp;cauthor=true&amp;cauthor_uid=24166509" TargetMode="External"/><Relationship Id="rId69" Type="http://schemas.openxmlformats.org/officeDocument/2006/relationships/hyperlink" Target="http://www.ncbi.nlm.nih.gov/pubmed?term=Lecanda%20F%5bAuthor%5d&amp;cauthor=true&amp;cauthor_uid=24166509" TargetMode="External"/><Relationship Id="rId8" Type="http://schemas.openxmlformats.org/officeDocument/2006/relationships/hyperlink" Target="http://www.ncbi.nlm.nih.gov/pubmed?term=Li%20YY%5bAuthor%5d&amp;cauthor=true&amp;cauthor_uid=24166509" TargetMode="External"/><Relationship Id="rId51" Type="http://schemas.openxmlformats.org/officeDocument/2006/relationships/hyperlink" Target="http://www.ncbi.nlm.nih.gov/pubmed?term=Sonobe%20H%5bAuthor%5d&amp;cauthor=true&amp;cauthor_uid=24166509" TargetMode="External"/><Relationship Id="rId3" Type="http://schemas.openxmlformats.org/officeDocument/2006/relationships/hyperlink" Target="http://www.ncbi.nlm.nih.gov/pubmed?term=Zheng%20XQ%5bAuthor%5d&amp;cauthor=true&amp;cauthor_uid=24166509" TargetMode="External"/><Relationship Id="rId12" Type="http://schemas.openxmlformats.org/officeDocument/2006/relationships/hyperlink" Target="http://www.ncbi.nlm.nih.gov/pubmed?term=Ren%20XB%5bAuthor%5d&amp;cauthor=true&amp;cauthor_uid=24166509" TargetMode="External"/><Relationship Id="rId17" Type="http://schemas.openxmlformats.org/officeDocument/2006/relationships/hyperlink" Target="http://www.ncbi.nlm.nih.gov/pubmed?term=Curran%20T%5bAuthor%5d&amp;cauthor=true&amp;cauthor_uid=24166509" TargetMode="External"/><Relationship Id="rId25" Type="http://schemas.openxmlformats.org/officeDocument/2006/relationships/hyperlink" Target="http://www.ncbi.nlm.nih.gov/pubmed?term=Bernardini%20S%5bAuthor%5d&amp;cauthor=true&amp;cauthor_uid=24166509" TargetMode="External"/><Relationship Id="rId33" Type="http://schemas.openxmlformats.org/officeDocument/2006/relationships/hyperlink" Target="http://www.ncbi.nlm.nih.gov/pubmed?term=Medler%20KF%5bAuthor%5d&amp;cauthor=true&amp;cauthor_uid=24166509" TargetMode="External"/><Relationship Id="rId38" Type="http://schemas.openxmlformats.org/officeDocument/2006/relationships/hyperlink" Target="http://www.ncbi.nlm.nih.gov/pubmed?term=Aretz%20S%5bAuthor%5d&amp;cauthor=true&amp;cauthor_uid=24166509" TargetMode="External"/><Relationship Id="rId46" Type="http://schemas.openxmlformats.org/officeDocument/2006/relationships/hyperlink" Target="http://www.ncbi.nlm.nih.gov/pubmed?term=Koch%20A%5bAuthor%5d&amp;cauthor=true&amp;cauthor_uid=24166509" TargetMode="External"/><Relationship Id="rId59" Type="http://schemas.openxmlformats.org/officeDocument/2006/relationships/hyperlink" Target="http://www.ncbi.nlm.nih.gov/pubmed?term=Luis-Ravelo%20D%5bAuthor%5d&amp;cauthor=true&amp;cauthor_uid=24166509" TargetMode="External"/><Relationship Id="rId67" Type="http://schemas.openxmlformats.org/officeDocument/2006/relationships/hyperlink" Target="http://www.ncbi.nlm.nih.gov/pubmed?term=Vicent%20S%5bAuthor%5d&amp;cauthor=true&amp;cauthor_uid=24166509" TargetMode="External"/><Relationship Id="rId20" Type="http://schemas.openxmlformats.org/officeDocument/2006/relationships/hyperlink" Target="http://www.ncbi.nlm.nih.gov/pubmed?term=Markert%20EK%5bAuthor%5d&amp;cauthor=true&amp;cauthor_uid=24166509" TargetMode="External"/><Relationship Id="rId41" Type="http://schemas.openxmlformats.org/officeDocument/2006/relationships/hyperlink" Target="http://www.ncbi.nlm.nih.gov/pubmed?term=Friedrichs%20N%5bAuthor%5d&amp;cauthor=true&amp;cauthor_uid=24166509" TargetMode="External"/><Relationship Id="rId54" Type="http://schemas.openxmlformats.org/officeDocument/2006/relationships/hyperlink" Target="http://www.ncbi.nlm.nih.gov/pubmed?term=Mechtersheimer%20G%5bAuthor%5d&amp;cauthor=true&amp;cauthor_uid=24166509" TargetMode="External"/><Relationship Id="rId62" Type="http://schemas.openxmlformats.org/officeDocument/2006/relationships/hyperlink" Target="http://www.ncbi.nlm.nih.gov/pubmed?term=Valencia%20K%5bAuthor%5d&amp;cauthor=true&amp;cauthor_uid=24166509"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mailto:Anthony_letai@dfci.harvard.edu" TargetMode="External"/><Relationship Id="rId2" Type="http://schemas.openxmlformats.org/officeDocument/2006/relationships/hyperlink" Target="http://www.nature.com/cdd/journal/v20/n11/abs/cdd201352a.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742950"/>
            <a:ext cx="6115050" cy="5372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16632"/>
            <a:ext cx="3781425" cy="56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1</a:t>
            </a:fld>
            <a:endParaRPr lang="en-US"/>
          </a:p>
        </p:txBody>
      </p:sp>
    </p:spTree>
    <p:extLst>
      <p:ext uri="{BB962C8B-B14F-4D97-AF65-F5344CB8AC3E}">
        <p14:creationId xmlns:p14="http://schemas.microsoft.com/office/powerpoint/2010/main" val="203463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513" y="1547813"/>
            <a:ext cx="5514975" cy="3762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2</a:t>
            </a:fld>
            <a:endParaRPr lang="en-US"/>
          </a:p>
        </p:txBody>
      </p:sp>
    </p:spTree>
    <p:extLst>
      <p:ext uri="{BB962C8B-B14F-4D97-AF65-F5344CB8AC3E}">
        <p14:creationId xmlns:p14="http://schemas.microsoft.com/office/powerpoint/2010/main" val="54745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2100" y="836712"/>
            <a:ext cx="5981700" cy="3000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1150" y="4005064"/>
            <a:ext cx="5962650"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3</a:t>
            </a:fld>
            <a:endParaRPr lang="en-US"/>
          </a:p>
        </p:txBody>
      </p:sp>
    </p:spTree>
    <p:extLst>
      <p:ext uri="{BB962C8B-B14F-4D97-AF65-F5344CB8AC3E}">
        <p14:creationId xmlns:p14="http://schemas.microsoft.com/office/powerpoint/2010/main" val="1574364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60648"/>
            <a:ext cx="5915025" cy="1038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762" y="1412776"/>
            <a:ext cx="5924550"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4</a:t>
            </a:fld>
            <a:endParaRPr lang="en-US"/>
          </a:p>
        </p:txBody>
      </p:sp>
    </p:spTree>
    <p:extLst>
      <p:ext uri="{BB962C8B-B14F-4D97-AF65-F5344CB8AC3E}">
        <p14:creationId xmlns:p14="http://schemas.microsoft.com/office/powerpoint/2010/main" val="1093795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1690688"/>
            <a:ext cx="6115050" cy="3476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5</a:t>
            </a:fld>
            <a:endParaRPr lang="en-US"/>
          </a:p>
        </p:txBody>
      </p:sp>
    </p:spTree>
    <p:extLst>
      <p:ext uri="{BB962C8B-B14F-4D97-AF65-F5344CB8AC3E}">
        <p14:creationId xmlns:p14="http://schemas.microsoft.com/office/powerpoint/2010/main" val="162480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88640"/>
            <a:ext cx="5943600" cy="3143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6</a:t>
            </a:fld>
            <a:endParaRPr lang="en-US"/>
          </a:p>
        </p:txBody>
      </p:sp>
    </p:spTree>
    <p:extLst>
      <p:ext uri="{BB962C8B-B14F-4D97-AF65-F5344CB8AC3E}">
        <p14:creationId xmlns:p14="http://schemas.microsoft.com/office/powerpoint/2010/main" val="2516460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88640"/>
            <a:ext cx="5848350"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2060848"/>
            <a:ext cx="6115050" cy="450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1736998"/>
            <a:ext cx="2628900" cy="323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7</a:t>
            </a:fld>
            <a:endParaRPr lang="en-US"/>
          </a:p>
        </p:txBody>
      </p:sp>
    </p:spTree>
    <p:extLst>
      <p:ext uri="{BB962C8B-B14F-4D97-AF65-F5344CB8AC3E}">
        <p14:creationId xmlns:p14="http://schemas.microsoft.com/office/powerpoint/2010/main" val="1154012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0" y="1282647"/>
            <a:ext cx="9000000" cy="42927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260648"/>
            <a:ext cx="3076575" cy="733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8</a:t>
            </a:fld>
            <a:endParaRPr lang="en-US"/>
          </a:p>
        </p:txBody>
      </p:sp>
    </p:spTree>
    <p:extLst>
      <p:ext uri="{BB962C8B-B14F-4D97-AF65-F5344CB8AC3E}">
        <p14:creationId xmlns:p14="http://schemas.microsoft.com/office/powerpoint/2010/main" val="1242548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76926"/>
          <a:stretch/>
        </p:blipFill>
        <p:spPr bwMode="auto">
          <a:xfrm>
            <a:off x="1670273" y="112735"/>
            <a:ext cx="5133975" cy="1786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8841" b="50355"/>
          <a:stretch/>
        </p:blipFill>
        <p:spPr bwMode="auto">
          <a:xfrm>
            <a:off x="1670273" y="2015618"/>
            <a:ext cx="5133975" cy="1611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4685" b="30026"/>
          <a:stretch/>
        </p:blipFill>
        <p:spPr bwMode="auto">
          <a:xfrm>
            <a:off x="1670273" y="3742705"/>
            <a:ext cx="5133975" cy="1183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5560" b="3434"/>
          <a:stretch/>
        </p:blipFill>
        <p:spPr bwMode="auto">
          <a:xfrm>
            <a:off x="1670273" y="5042691"/>
            <a:ext cx="5133975" cy="1626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16632"/>
            <a:ext cx="3721968" cy="713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9</a:t>
            </a:fld>
            <a:endParaRPr lang="en-US"/>
          </a:p>
        </p:txBody>
      </p:sp>
    </p:spTree>
    <p:extLst>
      <p:ext uri="{BB962C8B-B14F-4D97-AF65-F5344CB8AC3E}">
        <p14:creationId xmlns:p14="http://schemas.microsoft.com/office/powerpoint/2010/main" val="4288828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20688"/>
            <a:ext cx="5133975"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06338"/>
            <a:ext cx="2857500" cy="102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2609478"/>
            <a:ext cx="49530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4941168"/>
            <a:ext cx="5010150" cy="1733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10</a:t>
            </a:fld>
            <a:endParaRPr lang="en-US"/>
          </a:p>
        </p:txBody>
      </p:sp>
    </p:spTree>
    <p:extLst>
      <p:ext uri="{BB962C8B-B14F-4D97-AF65-F5344CB8AC3E}">
        <p14:creationId xmlns:p14="http://schemas.microsoft.com/office/powerpoint/2010/main" val="714344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219075"/>
            <a:ext cx="4829175" cy="6419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467704" y="3039784"/>
            <a:ext cx="6419851" cy="778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11</a:t>
            </a:fld>
            <a:endParaRPr lang="en-US"/>
          </a:p>
        </p:txBody>
      </p:sp>
    </p:spTree>
    <p:extLst>
      <p:ext uri="{BB962C8B-B14F-4D97-AF65-F5344CB8AC3E}">
        <p14:creationId xmlns:p14="http://schemas.microsoft.com/office/powerpoint/2010/main" val="219352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28851" y="544350"/>
            <a:ext cx="7339941" cy="6313649"/>
          </a:xfrm>
          <a:prstGeom prst="rect">
            <a:avLst/>
          </a:prstGeom>
        </p:spPr>
      </p:pic>
      <p:sp>
        <p:nvSpPr>
          <p:cNvPr id="5" name="TextBox 4"/>
          <p:cNvSpPr txBox="1"/>
          <p:nvPr/>
        </p:nvSpPr>
        <p:spPr>
          <a:xfrm>
            <a:off x="6663677" y="181450"/>
            <a:ext cx="1913333" cy="369332"/>
          </a:xfrm>
          <a:prstGeom prst="rect">
            <a:avLst/>
          </a:prstGeom>
          <a:noFill/>
        </p:spPr>
        <p:txBody>
          <a:bodyPr wrap="square" rtlCol="0">
            <a:spAutoFit/>
          </a:bodyPr>
          <a:lstStyle/>
          <a:p>
            <a:r>
              <a:rPr lang="en-US" dirty="0" smtClean="0"/>
              <a:t>Scientific Reports</a:t>
            </a:r>
            <a:endParaRPr lang="en-US" dirty="0"/>
          </a:p>
        </p:txBody>
      </p:sp>
      <p:sp>
        <p:nvSpPr>
          <p:cNvPr id="2" name="Slide Number Placeholder 1"/>
          <p:cNvSpPr>
            <a:spLocks noGrp="1"/>
          </p:cNvSpPr>
          <p:nvPr>
            <p:ph type="sldNum" sz="quarter" idx="12"/>
          </p:nvPr>
        </p:nvSpPr>
        <p:spPr/>
        <p:txBody>
          <a:bodyPr/>
          <a:lstStyle/>
          <a:p>
            <a:fld id="{B4875810-5F8C-DD4A-9FDB-A21C6847FBEA}" type="slidenum">
              <a:rPr lang="en-US" smtClean="0"/>
              <a:t>12</a:t>
            </a:fld>
            <a:endParaRPr lang="en-US"/>
          </a:p>
        </p:txBody>
      </p:sp>
    </p:spTree>
    <p:extLst>
      <p:ext uri="{BB962C8B-B14F-4D97-AF65-F5344CB8AC3E}">
        <p14:creationId xmlns:p14="http://schemas.microsoft.com/office/powerpoint/2010/main" val="138144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55631" y="159793"/>
            <a:ext cx="6965791" cy="6487889"/>
          </a:xfrm>
          <a:prstGeom prst="rect">
            <a:avLst/>
          </a:prstGeom>
        </p:spPr>
      </p:pic>
      <p:sp>
        <p:nvSpPr>
          <p:cNvPr id="3" name="Slide Number Placeholder 2"/>
          <p:cNvSpPr>
            <a:spLocks noGrp="1"/>
          </p:cNvSpPr>
          <p:nvPr>
            <p:ph type="sldNum" sz="quarter" idx="12"/>
          </p:nvPr>
        </p:nvSpPr>
        <p:spPr/>
        <p:txBody>
          <a:bodyPr/>
          <a:lstStyle/>
          <a:p>
            <a:fld id="{B4875810-5F8C-DD4A-9FDB-A21C6847FBEA}" type="slidenum">
              <a:rPr lang="en-US" smtClean="0"/>
              <a:t>13</a:t>
            </a:fld>
            <a:endParaRPr lang="en-US"/>
          </a:p>
        </p:txBody>
      </p:sp>
    </p:spTree>
    <p:extLst>
      <p:ext uri="{BB962C8B-B14F-4D97-AF65-F5344CB8AC3E}">
        <p14:creationId xmlns:p14="http://schemas.microsoft.com/office/powerpoint/2010/main" val="2225493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2759" y="351085"/>
            <a:ext cx="7589170" cy="6230615"/>
          </a:xfrm>
          <a:prstGeom prst="rect">
            <a:avLst/>
          </a:prstGeom>
        </p:spPr>
      </p:pic>
      <p:sp>
        <p:nvSpPr>
          <p:cNvPr id="3" name="Slide Number Placeholder 2"/>
          <p:cNvSpPr>
            <a:spLocks noGrp="1"/>
          </p:cNvSpPr>
          <p:nvPr>
            <p:ph type="sldNum" sz="quarter" idx="12"/>
          </p:nvPr>
        </p:nvSpPr>
        <p:spPr/>
        <p:txBody>
          <a:bodyPr/>
          <a:lstStyle/>
          <a:p>
            <a:fld id="{B4875810-5F8C-DD4A-9FDB-A21C6847FBEA}" type="slidenum">
              <a:rPr lang="en-US" smtClean="0"/>
              <a:t>14</a:t>
            </a:fld>
            <a:endParaRPr lang="en-US"/>
          </a:p>
        </p:txBody>
      </p:sp>
    </p:spTree>
    <p:extLst>
      <p:ext uri="{BB962C8B-B14F-4D97-AF65-F5344CB8AC3E}">
        <p14:creationId xmlns:p14="http://schemas.microsoft.com/office/powerpoint/2010/main" val="2767772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0863" y="527855"/>
            <a:ext cx="7304307" cy="5631337"/>
          </a:xfrm>
          <a:prstGeom prst="rect">
            <a:avLst/>
          </a:prstGeom>
        </p:spPr>
      </p:pic>
      <p:sp>
        <p:nvSpPr>
          <p:cNvPr id="3" name="Slide Number Placeholder 2"/>
          <p:cNvSpPr>
            <a:spLocks noGrp="1"/>
          </p:cNvSpPr>
          <p:nvPr>
            <p:ph type="sldNum" sz="quarter" idx="12"/>
          </p:nvPr>
        </p:nvSpPr>
        <p:spPr/>
        <p:txBody>
          <a:bodyPr/>
          <a:lstStyle/>
          <a:p>
            <a:fld id="{B4875810-5F8C-DD4A-9FDB-A21C6847FBEA}" type="slidenum">
              <a:rPr lang="en-US" smtClean="0"/>
              <a:t>15</a:t>
            </a:fld>
            <a:endParaRPr lang="en-US"/>
          </a:p>
        </p:txBody>
      </p:sp>
    </p:spTree>
    <p:extLst>
      <p:ext uri="{BB962C8B-B14F-4D97-AF65-F5344CB8AC3E}">
        <p14:creationId xmlns:p14="http://schemas.microsoft.com/office/powerpoint/2010/main" val="309472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4597" y="-17120"/>
            <a:ext cx="6817827" cy="6875120"/>
          </a:xfrm>
          <a:prstGeom prst="rect">
            <a:avLst/>
          </a:prstGeom>
        </p:spPr>
      </p:pic>
      <p:sp>
        <p:nvSpPr>
          <p:cNvPr id="3" name="Slide Number Placeholder 2"/>
          <p:cNvSpPr>
            <a:spLocks noGrp="1"/>
          </p:cNvSpPr>
          <p:nvPr>
            <p:ph type="sldNum" sz="quarter" idx="12"/>
          </p:nvPr>
        </p:nvSpPr>
        <p:spPr/>
        <p:txBody>
          <a:bodyPr/>
          <a:lstStyle/>
          <a:p>
            <a:fld id="{B4875810-5F8C-DD4A-9FDB-A21C6847FBEA}" type="slidenum">
              <a:rPr lang="en-US" smtClean="0"/>
              <a:t>16</a:t>
            </a:fld>
            <a:endParaRPr lang="en-US"/>
          </a:p>
        </p:txBody>
      </p:sp>
    </p:spTree>
    <p:extLst>
      <p:ext uri="{BB962C8B-B14F-4D97-AF65-F5344CB8AC3E}">
        <p14:creationId xmlns:p14="http://schemas.microsoft.com/office/powerpoint/2010/main" val="283169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085850"/>
            <a:ext cx="6705600" cy="4686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PNAS, Proceedings of the National Academy of Scienc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116632"/>
            <a:ext cx="1248074" cy="347949"/>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4875810-5F8C-DD4A-9FDB-A21C6847FBEA}" type="slidenum">
              <a:rPr lang="en-US" smtClean="0"/>
              <a:t>17</a:t>
            </a:fld>
            <a:endParaRPr lang="en-US"/>
          </a:p>
        </p:txBody>
      </p:sp>
    </p:spTree>
    <p:extLst>
      <p:ext uri="{BB962C8B-B14F-4D97-AF65-F5344CB8AC3E}">
        <p14:creationId xmlns:p14="http://schemas.microsoft.com/office/powerpoint/2010/main" val="4057964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1138" y="785813"/>
            <a:ext cx="6181725" cy="5286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18</a:t>
            </a:fld>
            <a:endParaRPr lang="en-US"/>
          </a:p>
        </p:txBody>
      </p:sp>
    </p:spTree>
    <p:extLst>
      <p:ext uri="{BB962C8B-B14F-4D97-AF65-F5344CB8AC3E}">
        <p14:creationId xmlns:p14="http://schemas.microsoft.com/office/powerpoint/2010/main" val="9870909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361950"/>
            <a:ext cx="6477000" cy="6134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19</a:t>
            </a:fld>
            <a:endParaRPr lang="en-US"/>
          </a:p>
        </p:txBody>
      </p:sp>
    </p:spTree>
    <p:extLst>
      <p:ext uri="{BB962C8B-B14F-4D97-AF65-F5344CB8AC3E}">
        <p14:creationId xmlns:p14="http://schemas.microsoft.com/office/powerpoint/2010/main" val="2536826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463" y="0"/>
            <a:ext cx="592038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20</a:t>
            </a:fld>
            <a:endParaRPr lang="en-US"/>
          </a:p>
        </p:txBody>
      </p:sp>
    </p:spTree>
    <p:extLst>
      <p:ext uri="{BB962C8B-B14F-4D97-AF65-F5344CB8AC3E}">
        <p14:creationId xmlns:p14="http://schemas.microsoft.com/office/powerpoint/2010/main" val="3983854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271463"/>
            <a:ext cx="5905500" cy="6315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4875810-5F8C-DD4A-9FDB-A21C6847FBEA}" type="slidenum">
              <a:rPr lang="en-US" smtClean="0"/>
              <a:t>21</a:t>
            </a:fld>
            <a:endParaRPr lang="en-US"/>
          </a:p>
        </p:txBody>
      </p:sp>
    </p:spTree>
    <p:extLst>
      <p:ext uri="{BB962C8B-B14F-4D97-AF65-F5344CB8AC3E}">
        <p14:creationId xmlns:p14="http://schemas.microsoft.com/office/powerpoint/2010/main" val="1759756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615454"/>
            <a:ext cx="9144000" cy="5693866"/>
          </a:xfrm>
          <a:prstGeom prst="rect">
            <a:avLst/>
          </a:prstGeom>
          <a:noFill/>
        </p:spPr>
        <p:txBody>
          <a:bodyPr wrap="square" rtlCol="0">
            <a:spAutoFit/>
          </a:bodyPr>
          <a:lstStyle/>
          <a:p>
            <a:r>
              <a:rPr lang="en-US" altLang="ko-KR" sz="1400" b="1" u="sng" dirty="0">
                <a:hlinkClick r:id="rId2"/>
              </a:rPr>
              <a:t>HSP-90 inhibitor </a:t>
            </a:r>
            <a:r>
              <a:rPr lang="en-US" altLang="ko-KR" sz="1400" b="1" u="sng" dirty="0" err="1">
                <a:hlinkClick r:id="rId2"/>
              </a:rPr>
              <a:t>ganetespib</a:t>
            </a:r>
            <a:r>
              <a:rPr lang="en-US" altLang="ko-KR" sz="1400" b="1" u="sng" dirty="0">
                <a:hlinkClick r:id="rId2"/>
              </a:rPr>
              <a:t> is synergistic with doxorubicin in small cell lung cancer.</a:t>
            </a:r>
            <a:endParaRPr lang="en-US" altLang="ko-KR" sz="1400" b="1" dirty="0"/>
          </a:p>
          <a:p>
            <a:r>
              <a:rPr lang="en-US" altLang="ko-KR" sz="1400" u="sng" dirty="0">
                <a:hlinkClick r:id="rId3"/>
              </a:rPr>
              <a:t>Lai CH</a:t>
            </a:r>
            <a:r>
              <a:rPr lang="en-US" altLang="ko-KR" sz="1400" dirty="0"/>
              <a:t>, </a:t>
            </a:r>
            <a:r>
              <a:rPr lang="en-US" altLang="ko-KR" sz="1400" u="sng" dirty="0">
                <a:hlinkClick r:id="rId4"/>
              </a:rPr>
              <a:t>Park KS</a:t>
            </a:r>
            <a:r>
              <a:rPr lang="en-US" altLang="ko-KR" sz="1400" dirty="0"/>
              <a:t>, </a:t>
            </a:r>
            <a:r>
              <a:rPr lang="en-US" altLang="ko-KR" sz="1400" u="sng" dirty="0">
                <a:hlinkClick r:id="rId5"/>
              </a:rPr>
              <a:t>Lee DH</a:t>
            </a:r>
            <a:r>
              <a:rPr lang="en-US" altLang="ko-KR" sz="1400" dirty="0"/>
              <a:t>, </a:t>
            </a:r>
            <a:r>
              <a:rPr lang="en-US" altLang="ko-KR" sz="1400" u="sng" dirty="0" err="1">
                <a:hlinkClick r:id="rId6"/>
              </a:rPr>
              <a:t>Alberobello</a:t>
            </a:r>
            <a:r>
              <a:rPr lang="en-US" altLang="ko-KR" sz="1400" u="sng" dirty="0">
                <a:hlinkClick r:id="rId6"/>
              </a:rPr>
              <a:t> AT</a:t>
            </a:r>
            <a:r>
              <a:rPr lang="en-US" altLang="ko-KR" sz="1400" dirty="0"/>
              <a:t>, </a:t>
            </a:r>
            <a:r>
              <a:rPr lang="en-US" altLang="ko-KR" sz="1400" u="sng" dirty="0" err="1">
                <a:hlinkClick r:id="rId7"/>
              </a:rPr>
              <a:t>Raffeld</a:t>
            </a:r>
            <a:r>
              <a:rPr lang="en-US" altLang="ko-KR" sz="1400" u="sng" dirty="0">
                <a:hlinkClick r:id="rId7"/>
              </a:rPr>
              <a:t> M</a:t>
            </a:r>
            <a:r>
              <a:rPr lang="en-US" altLang="ko-KR" sz="1400" dirty="0"/>
              <a:t>, </a:t>
            </a:r>
            <a:r>
              <a:rPr lang="en-US" altLang="ko-KR" sz="1400" u="sng" dirty="0" err="1">
                <a:hlinkClick r:id="rId8"/>
              </a:rPr>
              <a:t>Pierobon</a:t>
            </a:r>
            <a:r>
              <a:rPr lang="en-US" altLang="ko-KR" sz="1400" u="sng" dirty="0">
                <a:hlinkClick r:id="rId8"/>
              </a:rPr>
              <a:t> M</a:t>
            </a:r>
            <a:r>
              <a:rPr lang="en-US" altLang="ko-KR" sz="1400" dirty="0"/>
              <a:t>, </a:t>
            </a:r>
            <a:r>
              <a:rPr lang="en-US" altLang="ko-KR" sz="1400" u="sng" dirty="0">
                <a:hlinkClick r:id="rId9"/>
              </a:rPr>
              <a:t>Pin E</a:t>
            </a:r>
            <a:r>
              <a:rPr lang="en-US" altLang="ko-KR" sz="1400" dirty="0"/>
              <a:t>, </a:t>
            </a:r>
            <a:r>
              <a:rPr lang="en-US" altLang="ko-KR" sz="1400" u="sng" dirty="0" err="1">
                <a:hlinkClick r:id="rId10"/>
              </a:rPr>
              <a:t>Petricoin</a:t>
            </a:r>
            <a:r>
              <a:rPr lang="en-US" altLang="ko-KR" sz="1400" u="sng" dirty="0">
                <a:hlinkClick r:id="rId10"/>
              </a:rPr>
              <a:t> Iii EF</a:t>
            </a:r>
            <a:r>
              <a:rPr lang="en-US" altLang="ko-KR" sz="1400" dirty="0"/>
              <a:t>, </a:t>
            </a:r>
            <a:r>
              <a:rPr lang="en-US" altLang="ko-KR" sz="1400" u="sng" dirty="0">
                <a:hlinkClick r:id="rId11"/>
              </a:rPr>
              <a:t>Wang Y</a:t>
            </a:r>
            <a:r>
              <a:rPr lang="en-US" altLang="ko-KR" sz="1400" dirty="0"/>
              <a:t>, </a:t>
            </a:r>
            <a:r>
              <a:rPr lang="en-US" altLang="ko-KR" sz="1400" u="sng" dirty="0" err="1">
                <a:hlinkClick r:id="rId12"/>
              </a:rPr>
              <a:t>Giaccone</a:t>
            </a:r>
            <a:r>
              <a:rPr lang="en-US" altLang="ko-KR" sz="1400" u="sng" dirty="0">
                <a:hlinkClick r:id="rId12"/>
              </a:rPr>
              <a:t> G</a:t>
            </a:r>
            <a:r>
              <a:rPr lang="en-US" altLang="ko-KR" sz="1400" dirty="0"/>
              <a:t>.</a:t>
            </a:r>
          </a:p>
          <a:p>
            <a:r>
              <a:rPr lang="en-US" altLang="ko-KR" sz="1400" b="1" dirty="0"/>
              <a:t>Source</a:t>
            </a:r>
          </a:p>
          <a:p>
            <a:r>
              <a:rPr lang="en-US" altLang="ko-KR" sz="1400" dirty="0"/>
              <a:t>1] Medical Oncology Branch, National Cancer Institute, National Institutes of Health, Bethesda, MD, USA [2].</a:t>
            </a:r>
          </a:p>
          <a:p>
            <a:r>
              <a:rPr lang="en-US" altLang="ko-KR" sz="1400" b="1" dirty="0"/>
              <a:t>Abstract</a:t>
            </a:r>
          </a:p>
          <a:p>
            <a:r>
              <a:rPr lang="en-US" altLang="ko-KR" sz="1400" dirty="0"/>
              <a:t>Small cell lung cancer (SCLC) at advanced stage is considered an incurable disease. Despite good response to initial chemotherapy, the responses in SCLC patients with metastatic disease are of short duration and resistance inevitably occurs. Although several target-specific drugs have altered the paradigm of treatment for many other cancers, we have yet to witness a revolution of the same magnitude in SCLC treatment. </a:t>
            </a:r>
            <a:r>
              <a:rPr lang="en-US" altLang="ko-KR" sz="1400" dirty="0" err="1"/>
              <a:t>Anthracyclines</a:t>
            </a:r>
            <a:r>
              <a:rPr lang="en-US" altLang="ko-KR" sz="1400" dirty="0"/>
              <a:t>, such as doxorubicin, have definite activity in this disease, and </a:t>
            </a:r>
            <a:r>
              <a:rPr lang="en-US" altLang="ko-KR" sz="1400" dirty="0" err="1"/>
              <a:t>ganetespib</a:t>
            </a:r>
            <a:r>
              <a:rPr lang="en-US" altLang="ko-KR" sz="1400" dirty="0"/>
              <a:t> has shown promising activity in preclinical models but underwhelming activity as a single agent in SCLC patients. Using SCLC cell lines, we demonstrated that </a:t>
            </a:r>
            <a:r>
              <a:rPr lang="en-US" altLang="ko-KR" sz="1400" dirty="0" err="1"/>
              <a:t>ganetespib</a:t>
            </a:r>
            <a:r>
              <a:rPr lang="en-US" altLang="ko-KR" sz="1400" dirty="0"/>
              <a:t> (IC50: 31 </a:t>
            </a:r>
            <a:r>
              <a:rPr lang="en-US" altLang="ko-KR" sz="1400" dirty="0" err="1"/>
              <a:t>nM</a:t>
            </a:r>
            <a:r>
              <a:rPr lang="en-US" altLang="ko-KR" sz="1400" dirty="0"/>
              <a:t>) was much more potent than 17-allylamino-17-demethoxygeldanamycin (17-AAG), a </a:t>
            </a:r>
            <a:r>
              <a:rPr lang="en-US" altLang="ko-KR" sz="1400" dirty="0" err="1"/>
              <a:t>geldanamycin</a:t>
            </a:r>
            <a:r>
              <a:rPr lang="en-US" altLang="ko-KR" sz="1400" dirty="0"/>
              <a:t> derivative (IC50: 16 </a:t>
            </a:r>
            <a:r>
              <a:rPr lang="en-US" altLang="ko-KR" sz="1400" dirty="0" err="1"/>
              <a:t>μM</a:t>
            </a:r>
            <a:r>
              <a:rPr lang="en-US" altLang="ko-KR" sz="1400" dirty="0"/>
              <a:t>). </a:t>
            </a:r>
            <a:r>
              <a:rPr lang="en-US" altLang="ko-KR" sz="1400" dirty="0" err="1"/>
              <a:t>Ganetespib</a:t>
            </a:r>
            <a:r>
              <a:rPr lang="en-US" altLang="ko-KR" sz="1400" dirty="0"/>
              <a:t> inhibited SCLC cell growth via induction of persistent G2/M arrest and Caspase 3-dependent cell death. MTS assay revealed that </a:t>
            </a:r>
            <a:r>
              <a:rPr lang="en-US" altLang="ko-KR" sz="1400" dirty="0" err="1"/>
              <a:t>ganetespib</a:t>
            </a:r>
            <a:r>
              <a:rPr lang="en-US" altLang="ko-KR" sz="1400" dirty="0"/>
              <a:t> synergized with both doxorubicin and </a:t>
            </a:r>
            <a:r>
              <a:rPr lang="en-US" altLang="ko-KR" sz="1400" dirty="0" err="1"/>
              <a:t>etoposide</a:t>
            </a:r>
            <a:r>
              <a:rPr lang="en-US" altLang="ko-KR" sz="1400" dirty="0"/>
              <a:t>, two topoisomerase II inhibitors commonly used in SCLC chemotherapy. Expression of receptor-interacting serine/threonine-protein kinase 1 (RIP1), a protein that may function as a pro-survival scaffold protein or a pro-death kinase in TNFR1-activated cells, was induced by doxorubicin and </a:t>
            </a:r>
            <a:r>
              <a:rPr lang="en-US" altLang="ko-KR" sz="1400" dirty="0" err="1"/>
              <a:t>downregulated</a:t>
            </a:r>
            <a:r>
              <a:rPr lang="en-US" altLang="ko-KR" sz="1400" dirty="0"/>
              <a:t> by </a:t>
            </a:r>
            <a:r>
              <a:rPr lang="en-US" altLang="ko-KR" sz="1400" dirty="0" err="1"/>
              <a:t>ganetespib</a:t>
            </a:r>
            <a:r>
              <a:rPr lang="en-US" altLang="ko-KR" sz="1400" dirty="0"/>
              <a:t>. Depletion of RIP1 by either RIP1 small interfering RNA (</a:t>
            </a:r>
            <a:r>
              <a:rPr lang="en-US" altLang="ko-KR" sz="1400" dirty="0" err="1"/>
              <a:t>siRNA</a:t>
            </a:r>
            <a:r>
              <a:rPr lang="en-US" altLang="ko-KR" sz="1400" dirty="0"/>
              <a:t>) or </a:t>
            </a:r>
            <a:r>
              <a:rPr lang="en-US" altLang="ko-KR" sz="1400" dirty="0" err="1"/>
              <a:t>ganetespib</a:t>
            </a:r>
            <a:r>
              <a:rPr lang="en-US" altLang="ko-KR" sz="1400" dirty="0"/>
              <a:t> sensitized doxorubicin-induced cell death, suggesting that RIP1 may promote survival in doxorubicin-treated cells and that </a:t>
            </a:r>
            <a:r>
              <a:rPr lang="en-US" altLang="ko-KR" sz="1400" dirty="0" err="1"/>
              <a:t>ganetespib</a:t>
            </a:r>
            <a:r>
              <a:rPr lang="en-US" altLang="ko-KR" sz="1400" dirty="0"/>
              <a:t> may synergize with doxorubicin in part through the downregulation of RIP1. In comparison to </a:t>
            </a:r>
            <a:r>
              <a:rPr lang="en-US" altLang="ko-KR" sz="1400" dirty="0" err="1"/>
              <a:t>ganetespib</a:t>
            </a:r>
            <a:r>
              <a:rPr lang="en-US" altLang="ko-KR" sz="1400" dirty="0"/>
              <a:t> or doxorubicin alone, the </a:t>
            </a:r>
            <a:r>
              <a:rPr lang="en-US" altLang="ko-KR" sz="1400" dirty="0" err="1"/>
              <a:t>ganetespib+doxorubicin</a:t>
            </a:r>
            <a:r>
              <a:rPr lang="en-US" altLang="ko-KR" sz="1400" dirty="0"/>
              <a:t> combination caused significantly more growth regression and death of human SCLC </a:t>
            </a:r>
            <a:r>
              <a:rPr lang="en-US" altLang="ko-KR" sz="1400" dirty="0" err="1"/>
              <a:t>xenografts</a:t>
            </a:r>
            <a:r>
              <a:rPr lang="en-US" altLang="ko-KR" sz="1400" dirty="0"/>
              <a:t> in </a:t>
            </a:r>
            <a:r>
              <a:rPr lang="en-US" altLang="ko-KR" sz="1400" dirty="0" err="1"/>
              <a:t>immunocompromised</a:t>
            </a:r>
            <a:r>
              <a:rPr lang="en-US" altLang="ko-KR" sz="1400" dirty="0"/>
              <a:t> mice. We conclude that </a:t>
            </a:r>
            <a:r>
              <a:rPr lang="en-US" altLang="ko-KR" sz="1400" dirty="0" err="1"/>
              <a:t>ganetespib</a:t>
            </a:r>
            <a:r>
              <a:rPr lang="en-US" altLang="ko-KR" sz="1400" dirty="0"/>
              <a:t> and doxorubicin combination exhibits significant synergy and is efficacious in inhibiting SCLC growth in vitro and in mouse xenograft models. Our preclinical study suggests that </a:t>
            </a:r>
            <a:r>
              <a:rPr lang="en-US" altLang="ko-KR" sz="1400" dirty="0" err="1"/>
              <a:t>ganetespib</a:t>
            </a:r>
            <a:r>
              <a:rPr lang="en-US" altLang="ko-KR" sz="1400" dirty="0"/>
              <a:t> and doxorubicin combination therapy may be an effective strategy for SCLC treatment, which warrants clinical </a:t>
            </a:r>
            <a:r>
              <a:rPr lang="en-US" altLang="ko-KR" sz="1400" dirty="0" smtClean="0"/>
              <a:t>testing</a:t>
            </a:r>
            <a:endParaRPr lang="en-US" altLang="ko-KR" sz="1400" dirty="0"/>
          </a:p>
        </p:txBody>
      </p:sp>
      <p:sp>
        <p:nvSpPr>
          <p:cNvPr id="5" name="TextBox 4"/>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2" name="Slide Number Placeholder 1"/>
          <p:cNvSpPr>
            <a:spLocks noGrp="1"/>
          </p:cNvSpPr>
          <p:nvPr>
            <p:ph type="sldNum" sz="quarter" idx="12"/>
          </p:nvPr>
        </p:nvSpPr>
        <p:spPr/>
        <p:txBody>
          <a:bodyPr/>
          <a:lstStyle/>
          <a:p>
            <a:fld id="{B4875810-5F8C-DD4A-9FDB-A21C6847FBEA}" type="slidenum">
              <a:rPr lang="en-US" smtClean="0"/>
              <a:t>22</a:t>
            </a:fld>
            <a:endParaRPr lang="en-US"/>
          </a:p>
        </p:txBody>
      </p:sp>
    </p:spTree>
    <p:extLst>
      <p:ext uri="{BB962C8B-B14F-4D97-AF65-F5344CB8AC3E}">
        <p14:creationId xmlns:p14="http://schemas.microsoft.com/office/powerpoint/2010/main" val="15190317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76672"/>
            <a:ext cx="9144000" cy="5909310"/>
          </a:xfrm>
          <a:prstGeom prst="rect">
            <a:avLst/>
          </a:prstGeom>
          <a:noFill/>
        </p:spPr>
        <p:txBody>
          <a:bodyPr wrap="square" rtlCol="0">
            <a:spAutoFit/>
          </a:bodyPr>
          <a:lstStyle/>
          <a:p>
            <a:r>
              <a:rPr lang="en-US" altLang="ko-KR" b="1" u="sng" dirty="0">
                <a:hlinkClick r:id="rId2"/>
              </a:rPr>
              <a:t>Merlin </a:t>
            </a:r>
            <a:r>
              <a:rPr lang="en-US" altLang="ko-KR" b="1" u="sng" dirty="0" err="1">
                <a:hlinkClick r:id="rId2"/>
              </a:rPr>
              <a:t>sumoylation</a:t>
            </a:r>
            <a:r>
              <a:rPr lang="en-US" altLang="ko-KR" b="1" u="sng" dirty="0">
                <a:hlinkClick r:id="rId2"/>
              </a:rPr>
              <a:t> is required for its tumor suppressor activity.</a:t>
            </a:r>
            <a:endParaRPr lang="en-US" altLang="ko-KR" b="1" dirty="0"/>
          </a:p>
          <a:p>
            <a:r>
              <a:rPr lang="en-US" altLang="ko-KR" u="sng" dirty="0">
                <a:hlinkClick r:id="rId3"/>
              </a:rPr>
              <a:t>Qi Q</a:t>
            </a:r>
            <a:r>
              <a:rPr lang="en-US" altLang="ko-KR" dirty="0"/>
              <a:t>, </a:t>
            </a:r>
            <a:r>
              <a:rPr lang="en-US" altLang="ko-KR" u="sng" dirty="0">
                <a:hlinkClick r:id="rId4"/>
              </a:rPr>
              <a:t>Liu X</a:t>
            </a:r>
            <a:r>
              <a:rPr lang="en-US" altLang="ko-KR" dirty="0"/>
              <a:t>, </a:t>
            </a:r>
            <a:r>
              <a:rPr lang="en-US" altLang="ko-KR" u="sng" dirty="0">
                <a:hlinkClick r:id="rId5"/>
              </a:rPr>
              <a:t>Brat DJ</a:t>
            </a:r>
            <a:r>
              <a:rPr lang="en-US" altLang="ko-KR" dirty="0"/>
              <a:t>, </a:t>
            </a:r>
            <a:r>
              <a:rPr lang="en-US" altLang="ko-KR" u="sng" dirty="0">
                <a:hlinkClick r:id="rId6"/>
              </a:rPr>
              <a:t>Ye K</a:t>
            </a:r>
            <a:r>
              <a:rPr lang="en-US" altLang="ko-KR" dirty="0"/>
              <a:t>.</a:t>
            </a:r>
          </a:p>
          <a:p>
            <a:r>
              <a:rPr lang="en-US" altLang="ko-KR" b="1" dirty="0"/>
              <a:t>Source</a:t>
            </a:r>
          </a:p>
          <a:p>
            <a:r>
              <a:rPr lang="en-US" altLang="ko-KR" dirty="0"/>
              <a:t>Department of Pathology and Laboratory Medicine, Emory University School of Medicine, Atlanta, GA, USA.</a:t>
            </a:r>
          </a:p>
          <a:p>
            <a:r>
              <a:rPr lang="en-US" altLang="ko-KR" b="1" dirty="0"/>
              <a:t>Abstract</a:t>
            </a:r>
          </a:p>
          <a:p>
            <a:r>
              <a:rPr lang="en-US" altLang="ko-KR" dirty="0"/>
              <a:t>Merlin, encoded by the Neurofibromatosis 2 (NF2) gene, is a multifunctional tumor suppressor that integrates and regulates extracellular cues and intracellular signaling pathways, both at the plasma membrane and in the nucleus, to control cell proliferation, migration and invasion. Molecular mechanisms regulating merlin's tumor-suppressive activity have not been clearly defined. Here we report that merlin can be </a:t>
            </a:r>
            <a:r>
              <a:rPr lang="en-US" altLang="ko-KR" dirty="0" err="1"/>
              <a:t>sumoylated</a:t>
            </a:r>
            <a:r>
              <a:rPr lang="en-US" altLang="ko-KR" dirty="0"/>
              <a:t> on Lysine residue (K76) in vitro and in vivo. </a:t>
            </a:r>
            <a:r>
              <a:rPr lang="en-US" altLang="ko-KR" dirty="0" err="1"/>
              <a:t>Sumoylation</a:t>
            </a:r>
            <a:r>
              <a:rPr lang="en-US" altLang="ko-KR" dirty="0"/>
              <a:t> mediates merlin's </a:t>
            </a:r>
            <a:r>
              <a:rPr lang="en-US" altLang="ko-KR" dirty="0" err="1"/>
              <a:t>intramolecular</a:t>
            </a:r>
            <a:r>
              <a:rPr lang="en-US" altLang="ko-KR" dirty="0"/>
              <a:t> and intermolecular binding activities and regulates its cytoplasm/nucleus trafficking. Interestingly, </a:t>
            </a:r>
            <a:r>
              <a:rPr lang="en-US" altLang="ko-KR" dirty="0" err="1"/>
              <a:t>sumoylation</a:t>
            </a:r>
            <a:r>
              <a:rPr lang="en-US" altLang="ko-KR" dirty="0"/>
              <a:t> of merlin is regulated by its phosphorylation via </a:t>
            </a:r>
            <a:r>
              <a:rPr lang="en-US" altLang="ko-KR" dirty="0" err="1"/>
              <a:t>Akt</a:t>
            </a:r>
            <a:r>
              <a:rPr lang="en-US" altLang="ko-KR" dirty="0"/>
              <a:t> and PAK2 kinases. Mutation of K76 into arginine (R) abolishes its </a:t>
            </a:r>
            <a:r>
              <a:rPr lang="en-US" altLang="ko-KR" dirty="0" err="1"/>
              <a:t>sumoylation</a:t>
            </a:r>
            <a:r>
              <a:rPr lang="en-US" altLang="ko-KR" dirty="0"/>
              <a:t>, disrupts merlin cortical cytoskeleton residency and attenuates its stability. Using a K76R mutant merlin in a subcutaneous U87MG xenograft model, we demonstrate that merlin </a:t>
            </a:r>
            <a:r>
              <a:rPr lang="en-US" altLang="ko-KR" dirty="0" err="1"/>
              <a:t>sumoylation</a:t>
            </a:r>
            <a:r>
              <a:rPr lang="en-US" altLang="ko-KR" dirty="0"/>
              <a:t> is required for tumor-suppressive activity. Taken together, our findings indicate that merlin is </a:t>
            </a:r>
            <a:r>
              <a:rPr lang="en-US" altLang="ko-KR" dirty="0" err="1"/>
              <a:t>sumoylated</a:t>
            </a:r>
            <a:r>
              <a:rPr lang="en-US" altLang="ko-KR" dirty="0"/>
              <a:t> and that this post-translational modification is essential for tumor suppression.</a:t>
            </a:r>
          </a:p>
          <a:p>
            <a:endParaRPr lang="ko-KR" altLang="en-US" dirty="0"/>
          </a:p>
        </p:txBody>
      </p:sp>
      <p:sp>
        <p:nvSpPr>
          <p:cNvPr id="3" name="TextBox 2"/>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4" name="Slide Number Placeholder 3"/>
          <p:cNvSpPr>
            <a:spLocks noGrp="1"/>
          </p:cNvSpPr>
          <p:nvPr>
            <p:ph type="sldNum" sz="quarter" idx="12"/>
          </p:nvPr>
        </p:nvSpPr>
        <p:spPr/>
        <p:txBody>
          <a:bodyPr/>
          <a:lstStyle/>
          <a:p>
            <a:fld id="{B4875810-5F8C-DD4A-9FDB-A21C6847FBEA}" type="slidenum">
              <a:rPr lang="en-US" smtClean="0"/>
              <a:t>23</a:t>
            </a:fld>
            <a:endParaRPr lang="en-US"/>
          </a:p>
        </p:txBody>
      </p:sp>
    </p:spTree>
    <p:extLst>
      <p:ext uri="{BB962C8B-B14F-4D97-AF65-F5344CB8AC3E}">
        <p14:creationId xmlns:p14="http://schemas.microsoft.com/office/powerpoint/2010/main" val="1590143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6632"/>
            <a:ext cx="9144000" cy="6463308"/>
          </a:xfrm>
          <a:prstGeom prst="rect">
            <a:avLst/>
          </a:prstGeom>
          <a:noFill/>
        </p:spPr>
        <p:txBody>
          <a:bodyPr wrap="square" rtlCol="0">
            <a:spAutoFit/>
          </a:bodyPr>
          <a:lstStyle/>
          <a:p>
            <a:r>
              <a:rPr lang="en-US" altLang="ko-KR" b="1" u="sng" dirty="0" err="1">
                <a:hlinkClick r:id="rId2"/>
              </a:rPr>
              <a:t>Oncoprotein</a:t>
            </a:r>
            <a:r>
              <a:rPr lang="en-US" altLang="ko-KR" b="1" u="sng" dirty="0">
                <a:hlinkClick r:id="rId2"/>
              </a:rPr>
              <a:t> stabilization in brain tumors.</a:t>
            </a:r>
            <a:endParaRPr lang="en-US" altLang="ko-KR" b="1" dirty="0"/>
          </a:p>
          <a:p>
            <a:r>
              <a:rPr lang="en-US" altLang="ko-KR" u="sng" dirty="0" err="1">
                <a:hlinkClick r:id="rId3"/>
              </a:rPr>
              <a:t>Hede</a:t>
            </a:r>
            <a:r>
              <a:rPr lang="en-US" altLang="ko-KR" u="sng" dirty="0">
                <a:hlinkClick r:id="rId3"/>
              </a:rPr>
              <a:t> SM</a:t>
            </a:r>
            <a:r>
              <a:rPr lang="en-US" altLang="ko-KR" dirty="0"/>
              <a:t>, </a:t>
            </a:r>
            <a:r>
              <a:rPr lang="en-US" altLang="ko-KR" u="sng" dirty="0" err="1">
                <a:hlinkClick r:id="rId4"/>
              </a:rPr>
              <a:t>Savov</a:t>
            </a:r>
            <a:r>
              <a:rPr lang="en-US" altLang="ko-KR" u="sng" dirty="0">
                <a:hlinkClick r:id="rId4"/>
              </a:rPr>
              <a:t> V</a:t>
            </a:r>
            <a:r>
              <a:rPr lang="en-US" altLang="ko-KR" dirty="0"/>
              <a:t>, </a:t>
            </a:r>
            <a:r>
              <a:rPr lang="en-US" altLang="ko-KR" u="sng" dirty="0" err="1">
                <a:hlinkClick r:id="rId5"/>
              </a:rPr>
              <a:t>Weishaupt</a:t>
            </a:r>
            <a:r>
              <a:rPr lang="en-US" altLang="ko-KR" u="sng" dirty="0">
                <a:hlinkClick r:id="rId5"/>
              </a:rPr>
              <a:t> H</a:t>
            </a:r>
            <a:r>
              <a:rPr lang="en-US" altLang="ko-KR" dirty="0"/>
              <a:t>, </a:t>
            </a:r>
            <a:r>
              <a:rPr lang="en-US" altLang="ko-KR" u="sng" dirty="0" err="1">
                <a:hlinkClick r:id="rId6"/>
              </a:rPr>
              <a:t>Sangfelt</a:t>
            </a:r>
            <a:r>
              <a:rPr lang="en-US" altLang="ko-KR" u="sng" dirty="0">
                <a:hlinkClick r:id="rId6"/>
              </a:rPr>
              <a:t> O</a:t>
            </a:r>
            <a:r>
              <a:rPr lang="en-US" altLang="ko-KR" dirty="0"/>
              <a:t>, </a:t>
            </a:r>
            <a:r>
              <a:rPr lang="en-US" altLang="ko-KR" u="sng" dirty="0" err="1">
                <a:hlinkClick r:id="rId7"/>
              </a:rPr>
              <a:t>Swartling</a:t>
            </a:r>
            <a:r>
              <a:rPr lang="en-US" altLang="ko-KR" u="sng" dirty="0">
                <a:hlinkClick r:id="rId7"/>
              </a:rPr>
              <a:t> FJ</a:t>
            </a:r>
            <a:r>
              <a:rPr lang="en-US" altLang="ko-KR" dirty="0"/>
              <a:t>.</a:t>
            </a:r>
          </a:p>
          <a:p>
            <a:r>
              <a:rPr lang="en-US" altLang="ko-KR" b="1" dirty="0"/>
              <a:t>Source</a:t>
            </a:r>
          </a:p>
          <a:p>
            <a:r>
              <a:rPr lang="en-US" altLang="ko-KR" dirty="0"/>
              <a:t>Department of Immunology, Genetics and Pathology, </a:t>
            </a:r>
            <a:r>
              <a:rPr lang="en-US" altLang="ko-KR" dirty="0" err="1"/>
              <a:t>Rudbeck</a:t>
            </a:r>
            <a:r>
              <a:rPr lang="en-US" altLang="ko-KR" dirty="0"/>
              <a:t> Laboratory, Uppsala University, Uppsala, Sweden.</a:t>
            </a:r>
          </a:p>
          <a:p>
            <a:r>
              <a:rPr lang="en-US" altLang="ko-KR" b="1" dirty="0"/>
              <a:t>Abstract</a:t>
            </a:r>
          </a:p>
          <a:p>
            <a:r>
              <a:rPr lang="en-US" altLang="ko-KR" dirty="0"/>
              <a:t>Proteins involved in promoting cell proliferation and viability need to be timely expressed and carefully controlled for the proper development of the brain but also efficiently degraded in order to prevent cells from becoming brain cancer cells. A major pathway for targeted protein degradation in cells is the ubiquitin-proteasome system (UPS). </a:t>
            </a:r>
            <a:r>
              <a:rPr lang="en-US" altLang="ko-KR" dirty="0" err="1"/>
              <a:t>Oncoproteins</a:t>
            </a:r>
            <a:r>
              <a:rPr lang="en-US" altLang="ko-KR" dirty="0"/>
              <a:t> that drive tumor development and tumor maintenance are often deregulated and stabilized in malignant cells. This can occur when </a:t>
            </a:r>
            <a:r>
              <a:rPr lang="en-US" altLang="ko-KR" dirty="0" err="1"/>
              <a:t>oncoproteins</a:t>
            </a:r>
            <a:r>
              <a:rPr lang="en-US" altLang="ko-KR" dirty="0"/>
              <a:t> escape degradation by the UPS because of mutations in either the </a:t>
            </a:r>
            <a:r>
              <a:rPr lang="en-US" altLang="ko-KR" dirty="0" err="1"/>
              <a:t>oncoprotein</a:t>
            </a:r>
            <a:r>
              <a:rPr lang="en-US" altLang="ko-KR" dirty="0"/>
              <a:t> itself or in the UPS components responsible for recognition and </a:t>
            </a:r>
            <a:r>
              <a:rPr lang="en-US" altLang="ko-KR" dirty="0" err="1"/>
              <a:t>ubiquitylation</a:t>
            </a:r>
            <a:r>
              <a:rPr lang="en-US" altLang="ko-KR" dirty="0"/>
              <a:t> of the </a:t>
            </a:r>
            <a:r>
              <a:rPr lang="en-US" altLang="ko-KR" dirty="0" err="1"/>
              <a:t>oncoprotein</a:t>
            </a:r>
            <a:r>
              <a:rPr lang="en-US" altLang="ko-KR" dirty="0"/>
              <a:t>. As the pathogenic accumulation of an </a:t>
            </a:r>
            <a:r>
              <a:rPr lang="en-US" altLang="ko-KR" dirty="0" err="1"/>
              <a:t>oncoprotein</a:t>
            </a:r>
            <a:r>
              <a:rPr lang="en-US" altLang="ko-KR" dirty="0"/>
              <a:t> can lead to effectively sustained cell growth, viability and tumor progression, it is an indisputable target for cancer treatment. The most common types of malignant brain tumors in children and adults are </a:t>
            </a:r>
            <a:r>
              <a:rPr lang="en-US" altLang="ko-KR" dirty="0" err="1"/>
              <a:t>medulloblastoma</a:t>
            </a:r>
            <a:r>
              <a:rPr lang="en-US" altLang="ko-KR" dirty="0"/>
              <a:t> and </a:t>
            </a:r>
            <a:r>
              <a:rPr lang="en-US" altLang="ko-KR" dirty="0" err="1"/>
              <a:t>glioma</a:t>
            </a:r>
            <a:r>
              <a:rPr lang="en-US" altLang="ko-KR" dirty="0"/>
              <a:t>, respectively. Here, we review different ways of how deregulated proteolysis of </a:t>
            </a:r>
            <a:r>
              <a:rPr lang="en-US" altLang="ko-KR" dirty="0" err="1"/>
              <a:t>oncoproteins</a:t>
            </a:r>
            <a:r>
              <a:rPr lang="en-US" altLang="ko-KR" dirty="0"/>
              <a:t> involved in major signaling cancer pathways contributes to </a:t>
            </a:r>
            <a:r>
              <a:rPr lang="en-US" altLang="ko-KR" dirty="0" err="1"/>
              <a:t>medulloblastoma</a:t>
            </a:r>
            <a:r>
              <a:rPr lang="en-US" altLang="ko-KR" dirty="0"/>
              <a:t> and </a:t>
            </a:r>
            <a:r>
              <a:rPr lang="en-US" altLang="ko-KR" dirty="0" err="1"/>
              <a:t>glioma</a:t>
            </a:r>
            <a:r>
              <a:rPr lang="en-US" altLang="ko-KR" dirty="0"/>
              <a:t> development. We also describe means of targeting relevant </a:t>
            </a:r>
            <a:r>
              <a:rPr lang="en-US" altLang="ko-KR" dirty="0" err="1"/>
              <a:t>oncoproteins</a:t>
            </a:r>
            <a:r>
              <a:rPr lang="en-US" altLang="ko-KR" dirty="0"/>
              <a:t> in brain tumors with treatments affecting their stability or therapeutic strategies directed against the UPS itself</a:t>
            </a:r>
            <a:r>
              <a:rPr lang="en-US" altLang="ko-KR" dirty="0" smtClean="0"/>
              <a:t>.</a:t>
            </a:r>
            <a:endParaRPr lang="en-US" altLang="ko-KR" dirty="0"/>
          </a:p>
        </p:txBody>
      </p:sp>
      <p:sp>
        <p:nvSpPr>
          <p:cNvPr id="3" name="TextBox 2"/>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4" name="Slide Number Placeholder 3"/>
          <p:cNvSpPr>
            <a:spLocks noGrp="1"/>
          </p:cNvSpPr>
          <p:nvPr>
            <p:ph type="sldNum" sz="quarter" idx="12"/>
          </p:nvPr>
        </p:nvSpPr>
        <p:spPr/>
        <p:txBody>
          <a:bodyPr/>
          <a:lstStyle/>
          <a:p>
            <a:fld id="{B4875810-5F8C-DD4A-9FDB-A21C6847FBEA}" type="slidenum">
              <a:rPr lang="en-US" smtClean="0"/>
              <a:t>24</a:t>
            </a:fld>
            <a:endParaRPr lang="en-US"/>
          </a:p>
        </p:txBody>
      </p:sp>
    </p:spTree>
    <p:extLst>
      <p:ext uri="{BB962C8B-B14F-4D97-AF65-F5344CB8AC3E}">
        <p14:creationId xmlns:p14="http://schemas.microsoft.com/office/powerpoint/2010/main" val="3957104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384995"/>
          </a:xfrm>
          <a:prstGeom prst="rect">
            <a:avLst/>
          </a:prstGeom>
        </p:spPr>
        <p:txBody>
          <a:bodyPr>
            <a:spAutoFit/>
          </a:bodyPr>
          <a:lstStyle/>
          <a:p>
            <a:r>
              <a:rPr lang="en-US" altLang="ko-KR" sz="1200" b="1" u="sng" dirty="0">
                <a:hlinkClick r:id="rId2"/>
              </a:rPr>
              <a:t>MicroRNA-106b-5p boosts </a:t>
            </a:r>
            <a:r>
              <a:rPr lang="en-US" altLang="ko-KR" sz="1200" b="1" u="sng" dirty="0" err="1">
                <a:hlinkClick r:id="rId2"/>
              </a:rPr>
              <a:t>glioma</a:t>
            </a:r>
            <a:r>
              <a:rPr lang="en-US" altLang="ko-KR" sz="1200" b="1" u="sng" dirty="0">
                <a:hlinkClick r:id="rId2"/>
              </a:rPr>
              <a:t> </a:t>
            </a:r>
            <a:r>
              <a:rPr lang="en-US" altLang="ko-KR" sz="1200" b="1" u="sng" dirty="0" err="1">
                <a:hlinkClick r:id="rId2"/>
              </a:rPr>
              <a:t>tumorigensis</a:t>
            </a:r>
            <a:r>
              <a:rPr lang="en-US" altLang="ko-KR" sz="1200" b="1" u="sng" dirty="0">
                <a:hlinkClick r:id="rId2"/>
              </a:rPr>
              <a:t> by targeting multiple tumor suppressor genes.</a:t>
            </a:r>
            <a:endParaRPr lang="en-US" altLang="ko-KR" sz="1200" b="1" dirty="0"/>
          </a:p>
          <a:p>
            <a:r>
              <a:rPr lang="en-US" altLang="ko-KR" sz="1200" u="sng" dirty="0">
                <a:hlinkClick r:id="rId3"/>
              </a:rPr>
              <a:t>Liu F</a:t>
            </a:r>
            <a:r>
              <a:rPr lang="en-US" altLang="ko-KR" sz="1200" dirty="0"/>
              <a:t>, </a:t>
            </a:r>
            <a:r>
              <a:rPr lang="en-US" altLang="ko-KR" sz="1200" u="sng" dirty="0">
                <a:hlinkClick r:id="rId4"/>
              </a:rPr>
              <a:t>Gong J</a:t>
            </a:r>
            <a:r>
              <a:rPr lang="en-US" altLang="ko-KR" sz="1200" dirty="0"/>
              <a:t>, </a:t>
            </a:r>
            <a:r>
              <a:rPr lang="en-US" altLang="ko-KR" sz="1200" u="sng" dirty="0">
                <a:hlinkClick r:id="rId5"/>
              </a:rPr>
              <a:t>Huang W</a:t>
            </a:r>
            <a:r>
              <a:rPr lang="en-US" altLang="ko-KR" sz="1200" dirty="0"/>
              <a:t>, </a:t>
            </a:r>
            <a:r>
              <a:rPr lang="en-US" altLang="ko-KR" sz="1200" u="sng" dirty="0">
                <a:hlinkClick r:id="rId6"/>
              </a:rPr>
              <a:t>Wang Z</a:t>
            </a:r>
            <a:r>
              <a:rPr lang="en-US" altLang="ko-KR" sz="1200" dirty="0"/>
              <a:t>, </a:t>
            </a:r>
            <a:r>
              <a:rPr lang="en-US" altLang="ko-KR" sz="1200" u="sng" dirty="0">
                <a:hlinkClick r:id="rId7"/>
              </a:rPr>
              <a:t>Wang M</a:t>
            </a:r>
            <a:r>
              <a:rPr lang="en-US" altLang="ko-KR" sz="1200" dirty="0"/>
              <a:t>, </a:t>
            </a:r>
            <a:r>
              <a:rPr lang="en-US" altLang="ko-KR" sz="1200" u="sng" dirty="0">
                <a:hlinkClick r:id="rId8"/>
              </a:rPr>
              <a:t>Yang J</a:t>
            </a:r>
            <a:r>
              <a:rPr lang="en-US" altLang="ko-KR" sz="1200" dirty="0"/>
              <a:t>, </a:t>
            </a:r>
            <a:r>
              <a:rPr lang="en-US" altLang="ko-KR" sz="1200" u="sng" dirty="0">
                <a:hlinkClick r:id="rId9"/>
              </a:rPr>
              <a:t>Wu C</a:t>
            </a:r>
            <a:r>
              <a:rPr lang="en-US" altLang="ko-KR" sz="1200" dirty="0"/>
              <a:t>, </a:t>
            </a:r>
            <a:r>
              <a:rPr lang="en-US" altLang="ko-KR" sz="1200" u="sng" dirty="0">
                <a:hlinkClick r:id="rId10"/>
              </a:rPr>
              <a:t>Wu Z</a:t>
            </a:r>
            <a:r>
              <a:rPr lang="en-US" altLang="ko-KR" sz="1200" dirty="0"/>
              <a:t>, </a:t>
            </a:r>
            <a:r>
              <a:rPr lang="en-US" altLang="ko-KR" sz="1200" u="sng" dirty="0">
                <a:hlinkClick r:id="rId11"/>
              </a:rPr>
              <a:t>Han B</a:t>
            </a:r>
            <a:r>
              <a:rPr lang="en-US" altLang="ko-KR" sz="1200" dirty="0"/>
              <a:t>.</a:t>
            </a:r>
          </a:p>
          <a:p>
            <a:r>
              <a:rPr lang="en-US" altLang="ko-KR" sz="1200" b="1" dirty="0"/>
              <a:t>Source</a:t>
            </a:r>
          </a:p>
          <a:p>
            <a:r>
              <a:rPr lang="en-US" altLang="ko-KR" sz="1200" dirty="0"/>
              <a:t>Department of neurosurgery, Changzhou NO.2 People's Hospital, Changzhou, Jiangsu, China.</a:t>
            </a:r>
          </a:p>
        </p:txBody>
      </p:sp>
      <p:sp>
        <p:nvSpPr>
          <p:cNvPr id="3" name="직사각형 2"/>
          <p:cNvSpPr/>
          <p:nvPr/>
        </p:nvSpPr>
        <p:spPr>
          <a:xfrm>
            <a:off x="0" y="1384995"/>
            <a:ext cx="4572000" cy="1384995"/>
          </a:xfrm>
          <a:prstGeom prst="rect">
            <a:avLst/>
          </a:prstGeom>
        </p:spPr>
        <p:txBody>
          <a:bodyPr>
            <a:spAutoFit/>
          </a:bodyPr>
          <a:lstStyle/>
          <a:p>
            <a:r>
              <a:rPr lang="en-US" altLang="ko-KR" sz="1200" b="1" u="sng" dirty="0">
                <a:hlinkClick r:id="rId12"/>
              </a:rPr>
              <a:t>A comparative survey of functional footprints of EGFR pathway mutations in human cancers.</a:t>
            </a:r>
            <a:endParaRPr lang="en-US" altLang="ko-KR" sz="1200" b="1" dirty="0"/>
          </a:p>
          <a:p>
            <a:r>
              <a:rPr lang="en-US" altLang="ko-KR" sz="1200" u="sng" dirty="0">
                <a:hlinkClick r:id="rId13"/>
              </a:rPr>
              <a:t>Lane A</a:t>
            </a:r>
            <a:r>
              <a:rPr lang="en-US" altLang="ko-KR" sz="1200" dirty="0"/>
              <a:t>, </a:t>
            </a:r>
            <a:r>
              <a:rPr lang="en-US" altLang="ko-KR" sz="1200" u="sng" dirty="0">
                <a:hlinkClick r:id="rId14"/>
              </a:rPr>
              <a:t>Segura-Cabrera A</a:t>
            </a:r>
            <a:r>
              <a:rPr lang="en-US" altLang="ko-KR" sz="1200" dirty="0"/>
              <a:t>, </a:t>
            </a:r>
            <a:r>
              <a:rPr lang="en-US" altLang="ko-KR" sz="1200" u="sng" dirty="0" err="1">
                <a:hlinkClick r:id="rId15"/>
              </a:rPr>
              <a:t>Komurov</a:t>
            </a:r>
            <a:r>
              <a:rPr lang="en-US" altLang="ko-KR" sz="1200" u="sng" dirty="0">
                <a:hlinkClick r:id="rId15"/>
              </a:rPr>
              <a:t> K</a:t>
            </a:r>
            <a:r>
              <a:rPr lang="en-US" altLang="ko-KR" sz="1200" dirty="0"/>
              <a:t>.</a:t>
            </a:r>
          </a:p>
          <a:p>
            <a:r>
              <a:rPr lang="en-US" altLang="ko-KR" sz="1200" b="1" dirty="0"/>
              <a:t>Source</a:t>
            </a:r>
          </a:p>
          <a:p>
            <a:r>
              <a:rPr lang="en-US" altLang="ko-KR" sz="1200" dirty="0"/>
              <a:t>Division of Experimental Hematology and Cancer Biology, Cancer and Blood Diseases Institute, Cincinnati Children's Hospital Medical Center, Cincinnati, OH, USA.</a:t>
            </a:r>
          </a:p>
        </p:txBody>
      </p:sp>
      <p:sp>
        <p:nvSpPr>
          <p:cNvPr id="4" name="직사각형 3"/>
          <p:cNvSpPr/>
          <p:nvPr/>
        </p:nvSpPr>
        <p:spPr>
          <a:xfrm>
            <a:off x="0" y="2769990"/>
            <a:ext cx="4572000" cy="1754326"/>
          </a:xfrm>
          <a:prstGeom prst="rect">
            <a:avLst/>
          </a:prstGeom>
        </p:spPr>
        <p:txBody>
          <a:bodyPr>
            <a:spAutoFit/>
          </a:bodyPr>
          <a:lstStyle/>
          <a:p>
            <a:r>
              <a:rPr lang="en-US" altLang="ko-KR" sz="1200" b="1" u="sng" dirty="0">
                <a:hlinkClick r:id="rId16"/>
              </a:rPr>
              <a:t>Human papillomavirus type 16 E7 perturbs DREAM to promote cellular proliferation and mitotic gene expression.</a:t>
            </a:r>
            <a:endParaRPr lang="en-US" altLang="ko-KR" sz="1200" b="1" dirty="0"/>
          </a:p>
          <a:p>
            <a:r>
              <a:rPr lang="en-US" altLang="ko-KR" sz="1200" u="sng" dirty="0" err="1">
                <a:hlinkClick r:id="rId17"/>
              </a:rPr>
              <a:t>Decaprio</a:t>
            </a:r>
            <a:r>
              <a:rPr lang="en-US" altLang="ko-KR" sz="1200" u="sng" dirty="0">
                <a:hlinkClick r:id="rId17"/>
              </a:rPr>
              <a:t> JA</a:t>
            </a:r>
            <a:r>
              <a:rPr lang="en-US" altLang="ko-KR" sz="1200" dirty="0"/>
              <a:t>.</a:t>
            </a:r>
          </a:p>
          <a:p>
            <a:r>
              <a:rPr lang="en-US" altLang="ko-KR" sz="1200" b="1" dirty="0"/>
              <a:t>Source</a:t>
            </a:r>
          </a:p>
          <a:p>
            <a:r>
              <a:rPr lang="en-US" altLang="ko-KR" sz="1200" dirty="0"/>
              <a:t>1] Department of Medical Oncology, Dana-Farber Cancer Institute, Boston, MA, USA [2] Department of Medicine, Brigham and Women's Hospital, Boston, MA, USA [3] Department of Medicine, Harvard Medical School, Boston, MA, USA.</a:t>
            </a:r>
          </a:p>
        </p:txBody>
      </p:sp>
      <p:sp>
        <p:nvSpPr>
          <p:cNvPr id="5" name="직사각형 4"/>
          <p:cNvSpPr/>
          <p:nvPr/>
        </p:nvSpPr>
        <p:spPr>
          <a:xfrm>
            <a:off x="0" y="4524316"/>
            <a:ext cx="4572000" cy="1384995"/>
          </a:xfrm>
          <a:prstGeom prst="rect">
            <a:avLst/>
          </a:prstGeom>
        </p:spPr>
        <p:txBody>
          <a:bodyPr>
            <a:spAutoFit/>
          </a:bodyPr>
          <a:lstStyle/>
          <a:p>
            <a:r>
              <a:rPr lang="en-US" altLang="ko-KR" sz="1200" b="1" u="sng" dirty="0">
                <a:hlinkClick r:id="rId18"/>
              </a:rPr>
              <a:t>Depletion of </a:t>
            </a:r>
            <a:r>
              <a:rPr lang="en-US" altLang="ko-KR" sz="1200" b="1" u="sng" dirty="0" err="1">
                <a:hlinkClick r:id="rId18"/>
              </a:rPr>
              <a:t>minichromosome</a:t>
            </a:r>
            <a:r>
              <a:rPr lang="en-US" altLang="ko-KR" sz="1200" b="1" u="sng" dirty="0">
                <a:hlinkClick r:id="rId18"/>
              </a:rPr>
              <a:t> maintenance protein 7 inhibits </a:t>
            </a:r>
            <a:r>
              <a:rPr lang="en-US" altLang="ko-KR" sz="1200" b="1" u="sng" dirty="0" err="1">
                <a:hlinkClick r:id="rId18"/>
              </a:rPr>
              <a:t>glioblastoma</a:t>
            </a:r>
            <a:r>
              <a:rPr lang="en-US" altLang="ko-KR" sz="1200" b="1" u="sng" dirty="0">
                <a:hlinkClick r:id="rId18"/>
              </a:rPr>
              <a:t> </a:t>
            </a:r>
            <a:r>
              <a:rPr lang="en-US" altLang="ko-KR" sz="1200" b="1" u="sng" dirty="0" err="1">
                <a:hlinkClick r:id="rId18"/>
              </a:rPr>
              <a:t>multiforme</a:t>
            </a:r>
            <a:r>
              <a:rPr lang="en-US" altLang="ko-KR" sz="1200" b="1" u="sng" dirty="0">
                <a:hlinkClick r:id="rId18"/>
              </a:rPr>
              <a:t> tumor growth in vivo.</a:t>
            </a:r>
            <a:endParaRPr lang="en-US" altLang="ko-KR" sz="1200" b="1" dirty="0"/>
          </a:p>
          <a:p>
            <a:r>
              <a:rPr lang="en-US" altLang="ko-KR" sz="1200" u="sng" dirty="0" err="1">
                <a:hlinkClick r:id="rId19"/>
              </a:rPr>
              <a:t>Erkan</a:t>
            </a:r>
            <a:r>
              <a:rPr lang="en-US" altLang="ko-KR" sz="1200" u="sng" dirty="0">
                <a:hlinkClick r:id="rId19"/>
              </a:rPr>
              <a:t> EP</a:t>
            </a:r>
            <a:r>
              <a:rPr lang="en-US" altLang="ko-KR" sz="1200" dirty="0"/>
              <a:t>, </a:t>
            </a:r>
            <a:r>
              <a:rPr lang="en-US" altLang="ko-KR" sz="1200" u="sng" dirty="0" err="1">
                <a:hlinkClick r:id="rId20"/>
              </a:rPr>
              <a:t>Ströbel</a:t>
            </a:r>
            <a:r>
              <a:rPr lang="en-US" altLang="ko-KR" sz="1200" u="sng" dirty="0">
                <a:hlinkClick r:id="rId20"/>
              </a:rPr>
              <a:t> T</a:t>
            </a:r>
            <a:r>
              <a:rPr lang="en-US" altLang="ko-KR" sz="1200" dirty="0"/>
              <a:t>, </a:t>
            </a:r>
            <a:r>
              <a:rPr lang="en-US" altLang="ko-KR" sz="1200" u="sng" dirty="0" err="1">
                <a:hlinkClick r:id="rId21"/>
              </a:rPr>
              <a:t>Lewandrowski</a:t>
            </a:r>
            <a:r>
              <a:rPr lang="en-US" altLang="ko-KR" sz="1200" u="sng" dirty="0">
                <a:hlinkClick r:id="rId21"/>
              </a:rPr>
              <a:t> G</a:t>
            </a:r>
            <a:r>
              <a:rPr lang="en-US" altLang="ko-KR" sz="1200" dirty="0"/>
              <a:t>, </a:t>
            </a:r>
            <a:r>
              <a:rPr lang="en-US" altLang="ko-KR" sz="1200" u="sng" dirty="0" err="1">
                <a:hlinkClick r:id="rId22"/>
              </a:rPr>
              <a:t>Tannous</a:t>
            </a:r>
            <a:r>
              <a:rPr lang="en-US" altLang="ko-KR" sz="1200" u="sng" dirty="0">
                <a:hlinkClick r:id="rId22"/>
              </a:rPr>
              <a:t> B</a:t>
            </a:r>
            <a:r>
              <a:rPr lang="en-US" altLang="ko-KR" sz="1200" dirty="0"/>
              <a:t>, </a:t>
            </a:r>
            <a:r>
              <a:rPr lang="en-US" altLang="ko-KR" sz="1200" u="sng" dirty="0" err="1">
                <a:hlinkClick r:id="rId23"/>
              </a:rPr>
              <a:t>Madlener</a:t>
            </a:r>
            <a:r>
              <a:rPr lang="en-US" altLang="ko-KR" sz="1200" u="sng" dirty="0">
                <a:hlinkClick r:id="rId23"/>
              </a:rPr>
              <a:t> S</a:t>
            </a:r>
            <a:r>
              <a:rPr lang="en-US" altLang="ko-KR" sz="1200" dirty="0"/>
              <a:t>, </a:t>
            </a:r>
            <a:r>
              <a:rPr lang="en-US" altLang="ko-KR" sz="1200" u="sng" dirty="0">
                <a:hlinkClick r:id="rId24"/>
              </a:rPr>
              <a:t>Czech T</a:t>
            </a:r>
            <a:r>
              <a:rPr lang="en-US" altLang="ko-KR" sz="1200" dirty="0"/>
              <a:t>, </a:t>
            </a:r>
            <a:r>
              <a:rPr lang="en-US" altLang="ko-KR" sz="1200" u="sng" dirty="0" err="1">
                <a:hlinkClick r:id="rId25"/>
              </a:rPr>
              <a:t>Saydam</a:t>
            </a:r>
            <a:r>
              <a:rPr lang="en-US" altLang="ko-KR" sz="1200" u="sng" dirty="0">
                <a:hlinkClick r:id="rId25"/>
              </a:rPr>
              <a:t> N</a:t>
            </a:r>
            <a:r>
              <a:rPr lang="en-US" altLang="ko-KR" sz="1200" dirty="0"/>
              <a:t>, </a:t>
            </a:r>
            <a:r>
              <a:rPr lang="en-US" altLang="ko-KR" sz="1200" u="sng" dirty="0" err="1">
                <a:hlinkClick r:id="rId26"/>
              </a:rPr>
              <a:t>Saydam</a:t>
            </a:r>
            <a:r>
              <a:rPr lang="en-US" altLang="ko-KR" sz="1200" u="sng" dirty="0">
                <a:hlinkClick r:id="rId26"/>
              </a:rPr>
              <a:t> O</a:t>
            </a:r>
            <a:r>
              <a:rPr lang="en-US" altLang="ko-KR" sz="1200" dirty="0"/>
              <a:t>.</a:t>
            </a:r>
          </a:p>
          <a:p>
            <a:r>
              <a:rPr lang="en-US" altLang="ko-KR" sz="1200" b="1" dirty="0"/>
              <a:t>Source</a:t>
            </a:r>
          </a:p>
          <a:p>
            <a:r>
              <a:rPr lang="en-US" altLang="ko-KR" sz="1200" dirty="0"/>
              <a:t>Molecular </a:t>
            </a:r>
            <a:r>
              <a:rPr lang="en-US" altLang="ko-KR" sz="1200" dirty="0" err="1"/>
              <a:t>Neuro</a:t>
            </a:r>
            <a:r>
              <a:rPr lang="en-US" altLang="ko-KR" sz="1200" dirty="0"/>
              <a:t>-Oncology Research Unit, Department of Pediatrics, Medical University of Vienna, Vienna, Austria.</a:t>
            </a:r>
          </a:p>
        </p:txBody>
      </p:sp>
      <p:sp>
        <p:nvSpPr>
          <p:cNvPr id="6" name="직사각형 5"/>
          <p:cNvSpPr/>
          <p:nvPr/>
        </p:nvSpPr>
        <p:spPr>
          <a:xfrm>
            <a:off x="4572000" y="476672"/>
            <a:ext cx="4572000" cy="1754326"/>
          </a:xfrm>
          <a:prstGeom prst="rect">
            <a:avLst/>
          </a:prstGeom>
        </p:spPr>
        <p:txBody>
          <a:bodyPr>
            <a:spAutoFit/>
          </a:bodyPr>
          <a:lstStyle/>
          <a:p>
            <a:r>
              <a:rPr lang="en-US" altLang="ko-KR" sz="1200" b="1" u="sng" dirty="0">
                <a:hlinkClick r:id="rId27"/>
              </a:rPr>
              <a:t>Glucose deprivation increases </a:t>
            </a:r>
            <a:r>
              <a:rPr lang="en-US" altLang="ko-KR" sz="1200" b="1" u="sng" dirty="0" err="1">
                <a:hlinkClick r:id="rId27"/>
              </a:rPr>
              <a:t>monocarboxylate</a:t>
            </a:r>
            <a:r>
              <a:rPr lang="en-US" altLang="ko-KR" sz="1200" b="1" u="sng" dirty="0">
                <a:hlinkClick r:id="rId27"/>
              </a:rPr>
              <a:t> transporter 1 (MCT1) expression and MCT1-dependent tumor cell migration.</a:t>
            </a:r>
            <a:endParaRPr lang="en-US" altLang="ko-KR" sz="1200" b="1" dirty="0"/>
          </a:p>
          <a:p>
            <a:r>
              <a:rPr lang="en-US" altLang="ko-KR" sz="1200" u="sng" dirty="0">
                <a:hlinkClick r:id="rId28"/>
              </a:rPr>
              <a:t>De </a:t>
            </a:r>
            <a:r>
              <a:rPr lang="en-US" altLang="ko-KR" sz="1200" u="sng" dirty="0" err="1">
                <a:hlinkClick r:id="rId28"/>
              </a:rPr>
              <a:t>Saedeleer</a:t>
            </a:r>
            <a:r>
              <a:rPr lang="en-US" altLang="ko-KR" sz="1200" u="sng" dirty="0">
                <a:hlinkClick r:id="rId28"/>
              </a:rPr>
              <a:t> CJ</a:t>
            </a:r>
            <a:r>
              <a:rPr lang="en-US" altLang="ko-KR" sz="1200" dirty="0"/>
              <a:t>, </a:t>
            </a:r>
            <a:r>
              <a:rPr lang="en-US" altLang="ko-KR" sz="1200" u="sng" dirty="0" err="1">
                <a:hlinkClick r:id="rId29"/>
              </a:rPr>
              <a:t>Porporato</a:t>
            </a:r>
            <a:r>
              <a:rPr lang="en-US" altLang="ko-KR" sz="1200" u="sng" dirty="0">
                <a:hlinkClick r:id="rId29"/>
              </a:rPr>
              <a:t> PE</a:t>
            </a:r>
            <a:r>
              <a:rPr lang="en-US" altLang="ko-KR" sz="1200" dirty="0"/>
              <a:t>, </a:t>
            </a:r>
            <a:r>
              <a:rPr lang="en-US" altLang="ko-KR" sz="1200" u="sng" dirty="0" err="1">
                <a:hlinkClick r:id="rId30"/>
              </a:rPr>
              <a:t>Copetti</a:t>
            </a:r>
            <a:r>
              <a:rPr lang="en-US" altLang="ko-KR" sz="1200" u="sng" dirty="0">
                <a:hlinkClick r:id="rId30"/>
              </a:rPr>
              <a:t> T</a:t>
            </a:r>
            <a:r>
              <a:rPr lang="en-US" altLang="ko-KR" sz="1200" dirty="0"/>
              <a:t>, </a:t>
            </a:r>
            <a:r>
              <a:rPr lang="en-US" altLang="ko-KR" sz="1200" u="sng" dirty="0">
                <a:hlinkClick r:id="rId31"/>
              </a:rPr>
              <a:t>Pérez-</a:t>
            </a:r>
            <a:r>
              <a:rPr lang="en-US" altLang="ko-KR" sz="1200" u="sng" dirty="0" err="1">
                <a:hlinkClick r:id="rId31"/>
              </a:rPr>
              <a:t>Escuredo</a:t>
            </a:r>
            <a:r>
              <a:rPr lang="en-US" altLang="ko-KR" sz="1200" u="sng" dirty="0">
                <a:hlinkClick r:id="rId31"/>
              </a:rPr>
              <a:t> J</a:t>
            </a:r>
            <a:r>
              <a:rPr lang="en-US" altLang="ko-KR" sz="1200" dirty="0"/>
              <a:t>, </a:t>
            </a:r>
            <a:r>
              <a:rPr lang="en-US" altLang="ko-KR" sz="1200" u="sng" dirty="0" err="1">
                <a:hlinkClick r:id="rId32"/>
              </a:rPr>
              <a:t>Payen</a:t>
            </a:r>
            <a:r>
              <a:rPr lang="en-US" altLang="ko-KR" sz="1200" u="sng" dirty="0">
                <a:hlinkClick r:id="rId32"/>
              </a:rPr>
              <a:t> VL</a:t>
            </a:r>
            <a:r>
              <a:rPr lang="en-US" altLang="ko-KR" sz="1200" dirty="0"/>
              <a:t>, </a:t>
            </a:r>
            <a:r>
              <a:rPr lang="en-US" altLang="ko-KR" sz="1200" u="sng" dirty="0" err="1">
                <a:hlinkClick r:id="rId33"/>
              </a:rPr>
              <a:t>Brisson</a:t>
            </a:r>
            <a:r>
              <a:rPr lang="en-US" altLang="ko-KR" sz="1200" u="sng" dirty="0">
                <a:hlinkClick r:id="rId33"/>
              </a:rPr>
              <a:t> L</a:t>
            </a:r>
            <a:r>
              <a:rPr lang="en-US" altLang="ko-KR" sz="1200" dirty="0"/>
              <a:t>, </a:t>
            </a:r>
            <a:r>
              <a:rPr lang="en-US" altLang="ko-KR" sz="1200" u="sng" dirty="0" err="1">
                <a:hlinkClick r:id="rId34"/>
              </a:rPr>
              <a:t>Feron</a:t>
            </a:r>
            <a:r>
              <a:rPr lang="en-US" altLang="ko-KR" sz="1200" u="sng" dirty="0">
                <a:hlinkClick r:id="rId34"/>
              </a:rPr>
              <a:t> O</a:t>
            </a:r>
            <a:r>
              <a:rPr lang="en-US" altLang="ko-KR" sz="1200" dirty="0"/>
              <a:t>, </a:t>
            </a:r>
            <a:r>
              <a:rPr lang="en-US" altLang="ko-KR" sz="1200" u="sng" dirty="0" err="1">
                <a:hlinkClick r:id="rId35"/>
              </a:rPr>
              <a:t>Sonveaux</a:t>
            </a:r>
            <a:r>
              <a:rPr lang="en-US" altLang="ko-KR" sz="1200" u="sng" dirty="0">
                <a:hlinkClick r:id="rId35"/>
              </a:rPr>
              <a:t> P</a:t>
            </a:r>
            <a:r>
              <a:rPr lang="en-US" altLang="ko-KR" sz="1200" dirty="0"/>
              <a:t>.</a:t>
            </a:r>
          </a:p>
          <a:p>
            <a:r>
              <a:rPr lang="en-US" altLang="ko-KR" sz="1200" b="1" dirty="0"/>
              <a:t>Source</a:t>
            </a:r>
          </a:p>
          <a:p>
            <a:r>
              <a:rPr lang="en-US" altLang="ko-KR" sz="1200" dirty="0"/>
              <a:t>Pole of Pharmacology, </a:t>
            </a:r>
            <a:r>
              <a:rPr lang="en-US" altLang="ko-KR" sz="1200" dirty="0" err="1"/>
              <a:t>Institut</a:t>
            </a:r>
            <a:r>
              <a:rPr lang="en-US" altLang="ko-KR" sz="1200" dirty="0"/>
              <a:t> de </a:t>
            </a:r>
            <a:r>
              <a:rPr lang="en-US" altLang="ko-KR" sz="1200" dirty="0" err="1"/>
              <a:t>Recherche</a:t>
            </a:r>
            <a:r>
              <a:rPr lang="en-US" altLang="ko-KR" sz="1200" dirty="0"/>
              <a:t> </a:t>
            </a:r>
            <a:r>
              <a:rPr lang="en-US" altLang="ko-KR" sz="1200" dirty="0" err="1"/>
              <a:t>Expérimentale</a:t>
            </a:r>
            <a:r>
              <a:rPr lang="en-US" altLang="ko-KR" sz="1200" dirty="0"/>
              <a:t> et Clinique (IREC), </a:t>
            </a:r>
            <a:r>
              <a:rPr lang="en-US" altLang="ko-KR" sz="1200" dirty="0" err="1"/>
              <a:t>Université</a:t>
            </a:r>
            <a:r>
              <a:rPr lang="en-US" altLang="ko-KR" sz="1200" dirty="0"/>
              <a:t> </a:t>
            </a:r>
            <a:r>
              <a:rPr lang="en-US" altLang="ko-KR" sz="1200" dirty="0" err="1"/>
              <a:t>catholique</a:t>
            </a:r>
            <a:r>
              <a:rPr lang="en-US" altLang="ko-KR" sz="1200" dirty="0"/>
              <a:t> de Louvain (UCL), Brussels, Belgium.</a:t>
            </a:r>
          </a:p>
        </p:txBody>
      </p:sp>
      <p:sp>
        <p:nvSpPr>
          <p:cNvPr id="7" name="직사각형 6"/>
          <p:cNvSpPr/>
          <p:nvPr/>
        </p:nvSpPr>
        <p:spPr>
          <a:xfrm>
            <a:off x="4572000" y="2230998"/>
            <a:ext cx="4572000" cy="1754326"/>
          </a:xfrm>
          <a:prstGeom prst="rect">
            <a:avLst/>
          </a:prstGeom>
        </p:spPr>
        <p:txBody>
          <a:bodyPr>
            <a:spAutoFit/>
          </a:bodyPr>
          <a:lstStyle/>
          <a:p>
            <a:r>
              <a:rPr lang="en-US" altLang="ko-KR" sz="1200" b="1" u="sng" dirty="0">
                <a:hlinkClick r:id="rId36"/>
              </a:rPr>
              <a:t>microRNA-18a induces apoptosis in colon cancer cells via the </a:t>
            </a:r>
            <a:r>
              <a:rPr lang="en-US" altLang="ko-KR" sz="1200" b="1" u="sng" dirty="0" err="1">
                <a:hlinkClick r:id="rId36"/>
              </a:rPr>
              <a:t>autophagolysosomal</a:t>
            </a:r>
            <a:r>
              <a:rPr lang="en-US" altLang="ko-KR" sz="1200" b="1" u="sng" dirty="0">
                <a:hlinkClick r:id="rId36"/>
              </a:rPr>
              <a:t> degradation of oncogenic heterogeneous nuclear ribonucleoprotein A1.</a:t>
            </a:r>
            <a:endParaRPr lang="en-US" altLang="ko-KR" sz="1200" b="1" dirty="0"/>
          </a:p>
          <a:p>
            <a:r>
              <a:rPr lang="en-US" altLang="ko-KR" sz="1200" u="sng" dirty="0">
                <a:hlinkClick r:id="rId37"/>
              </a:rPr>
              <a:t>Fujiya M</a:t>
            </a:r>
            <a:r>
              <a:rPr lang="en-US" altLang="ko-KR" sz="1200" dirty="0"/>
              <a:t>, </a:t>
            </a:r>
            <a:r>
              <a:rPr lang="en-US" altLang="ko-KR" sz="1200" u="sng" dirty="0" err="1">
                <a:hlinkClick r:id="rId38"/>
              </a:rPr>
              <a:t>Konishi</a:t>
            </a:r>
            <a:r>
              <a:rPr lang="en-US" altLang="ko-KR" sz="1200" u="sng" dirty="0">
                <a:hlinkClick r:id="rId38"/>
              </a:rPr>
              <a:t> H</a:t>
            </a:r>
            <a:r>
              <a:rPr lang="en-US" altLang="ko-KR" sz="1200" dirty="0"/>
              <a:t>, </a:t>
            </a:r>
            <a:r>
              <a:rPr lang="en-US" altLang="ko-KR" sz="1200" u="sng" dirty="0">
                <a:hlinkClick r:id="rId39"/>
              </a:rPr>
              <a:t>Mohamed </a:t>
            </a:r>
            <a:r>
              <a:rPr lang="en-US" altLang="ko-KR" sz="1200" u="sng" dirty="0" err="1">
                <a:hlinkClick r:id="rId39"/>
              </a:rPr>
              <a:t>Kamel</a:t>
            </a:r>
            <a:r>
              <a:rPr lang="en-US" altLang="ko-KR" sz="1200" u="sng" dirty="0">
                <a:hlinkClick r:id="rId39"/>
              </a:rPr>
              <a:t> MK</a:t>
            </a:r>
            <a:r>
              <a:rPr lang="en-US" altLang="ko-KR" sz="1200" dirty="0"/>
              <a:t>, </a:t>
            </a:r>
            <a:r>
              <a:rPr lang="en-US" altLang="ko-KR" sz="1200" u="sng" dirty="0">
                <a:hlinkClick r:id="rId40"/>
              </a:rPr>
              <a:t>Ueno N</a:t>
            </a:r>
            <a:r>
              <a:rPr lang="en-US" altLang="ko-KR" sz="1200" dirty="0"/>
              <a:t>, </a:t>
            </a:r>
            <a:r>
              <a:rPr lang="en-US" altLang="ko-KR" sz="1200" u="sng" dirty="0" err="1">
                <a:hlinkClick r:id="rId41"/>
              </a:rPr>
              <a:t>Inaba</a:t>
            </a:r>
            <a:r>
              <a:rPr lang="en-US" altLang="ko-KR" sz="1200" u="sng" dirty="0">
                <a:hlinkClick r:id="rId41"/>
              </a:rPr>
              <a:t> Y</a:t>
            </a:r>
            <a:r>
              <a:rPr lang="en-US" altLang="ko-KR" sz="1200" dirty="0"/>
              <a:t>, </a:t>
            </a:r>
            <a:r>
              <a:rPr lang="en-US" altLang="ko-KR" sz="1200" u="sng" dirty="0" err="1">
                <a:hlinkClick r:id="rId42"/>
              </a:rPr>
              <a:t>Moriichi</a:t>
            </a:r>
            <a:r>
              <a:rPr lang="en-US" altLang="ko-KR" sz="1200" u="sng" dirty="0">
                <a:hlinkClick r:id="rId42"/>
              </a:rPr>
              <a:t> K</a:t>
            </a:r>
            <a:r>
              <a:rPr lang="en-US" altLang="ko-KR" sz="1200" dirty="0"/>
              <a:t>, </a:t>
            </a:r>
            <a:r>
              <a:rPr lang="en-US" altLang="ko-KR" sz="1200" u="sng" dirty="0">
                <a:hlinkClick r:id="rId43"/>
              </a:rPr>
              <a:t>Tanabe H</a:t>
            </a:r>
            <a:r>
              <a:rPr lang="en-US" altLang="ko-KR" sz="1200" dirty="0"/>
              <a:t>, </a:t>
            </a:r>
            <a:r>
              <a:rPr lang="en-US" altLang="ko-KR" sz="1200" u="sng" dirty="0">
                <a:hlinkClick r:id="rId44"/>
              </a:rPr>
              <a:t>Ikuta K</a:t>
            </a:r>
            <a:r>
              <a:rPr lang="en-US" altLang="ko-KR" sz="1200" dirty="0"/>
              <a:t>, </a:t>
            </a:r>
            <a:r>
              <a:rPr lang="en-US" altLang="ko-KR" sz="1200" u="sng" dirty="0" err="1">
                <a:hlinkClick r:id="rId45"/>
              </a:rPr>
              <a:t>Ohtake</a:t>
            </a:r>
            <a:r>
              <a:rPr lang="en-US" altLang="ko-KR" sz="1200" u="sng" dirty="0">
                <a:hlinkClick r:id="rId45"/>
              </a:rPr>
              <a:t> T</a:t>
            </a:r>
            <a:r>
              <a:rPr lang="en-US" altLang="ko-KR" sz="1200" dirty="0"/>
              <a:t>, </a:t>
            </a:r>
            <a:r>
              <a:rPr lang="en-US" altLang="ko-KR" sz="1200" u="sng" dirty="0" err="1">
                <a:hlinkClick r:id="rId46"/>
              </a:rPr>
              <a:t>Kohgo</a:t>
            </a:r>
            <a:r>
              <a:rPr lang="en-US" altLang="ko-KR" sz="1200" u="sng" dirty="0">
                <a:hlinkClick r:id="rId46"/>
              </a:rPr>
              <a:t> Y</a:t>
            </a:r>
            <a:r>
              <a:rPr lang="en-US" altLang="ko-KR" sz="1200" dirty="0"/>
              <a:t>.</a:t>
            </a:r>
          </a:p>
          <a:p>
            <a:r>
              <a:rPr lang="en-US" altLang="ko-KR" sz="1200" b="1" dirty="0"/>
              <a:t>Source</a:t>
            </a:r>
          </a:p>
          <a:p>
            <a:r>
              <a:rPr lang="en-US" altLang="ko-KR" sz="1200" dirty="0"/>
              <a:t>Division of Gastroenterology and Hematology/Oncology, Department of Medicine, Asahikawa Medical College, Asahikawa, Japan.</a:t>
            </a:r>
          </a:p>
        </p:txBody>
      </p:sp>
      <p:sp>
        <p:nvSpPr>
          <p:cNvPr id="8" name="직사각형 7"/>
          <p:cNvSpPr/>
          <p:nvPr/>
        </p:nvSpPr>
        <p:spPr>
          <a:xfrm>
            <a:off x="4572000" y="3985324"/>
            <a:ext cx="4572000" cy="1569660"/>
          </a:xfrm>
          <a:prstGeom prst="rect">
            <a:avLst/>
          </a:prstGeom>
        </p:spPr>
        <p:txBody>
          <a:bodyPr>
            <a:spAutoFit/>
          </a:bodyPr>
          <a:lstStyle/>
          <a:p>
            <a:r>
              <a:rPr lang="en-US" altLang="ko-KR" sz="1200" b="1" u="sng" dirty="0">
                <a:hlinkClick r:id="rId47"/>
              </a:rPr>
              <a:t>Loss of the </a:t>
            </a:r>
            <a:r>
              <a:rPr lang="en-US" altLang="ko-KR" sz="1200" b="1" u="sng" dirty="0" err="1">
                <a:hlinkClick r:id="rId47"/>
              </a:rPr>
              <a:t>desmosomal</a:t>
            </a:r>
            <a:r>
              <a:rPr lang="en-US" altLang="ko-KR" sz="1200" b="1" u="sng" dirty="0">
                <a:hlinkClick r:id="rId47"/>
              </a:rPr>
              <a:t> cadherin desmoglein-2 suppresses colon cancer cell proliferation through EGFR signaling.</a:t>
            </a:r>
            <a:endParaRPr lang="en-US" altLang="ko-KR" sz="1200" b="1" dirty="0"/>
          </a:p>
          <a:p>
            <a:r>
              <a:rPr lang="en-US" altLang="ko-KR" sz="1200" u="sng" dirty="0" err="1">
                <a:hlinkClick r:id="rId48"/>
              </a:rPr>
              <a:t>Kamekura</a:t>
            </a:r>
            <a:r>
              <a:rPr lang="en-US" altLang="ko-KR" sz="1200" u="sng" dirty="0">
                <a:hlinkClick r:id="rId48"/>
              </a:rPr>
              <a:t> R</a:t>
            </a:r>
            <a:r>
              <a:rPr lang="en-US" altLang="ko-KR" sz="1200" dirty="0"/>
              <a:t>, </a:t>
            </a:r>
            <a:r>
              <a:rPr lang="en-US" altLang="ko-KR" sz="1200" u="sng" dirty="0" err="1">
                <a:hlinkClick r:id="rId49"/>
              </a:rPr>
              <a:t>Kolegraff</a:t>
            </a:r>
            <a:r>
              <a:rPr lang="en-US" altLang="ko-KR" sz="1200" u="sng" dirty="0">
                <a:hlinkClick r:id="rId49"/>
              </a:rPr>
              <a:t> KN</a:t>
            </a:r>
            <a:r>
              <a:rPr lang="en-US" altLang="ko-KR" sz="1200" dirty="0"/>
              <a:t>, </a:t>
            </a:r>
            <a:r>
              <a:rPr lang="en-US" altLang="ko-KR" sz="1200" u="sng" dirty="0">
                <a:hlinkClick r:id="rId50"/>
              </a:rPr>
              <a:t>Nava P</a:t>
            </a:r>
            <a:r>
              <a:rPr lang="en-US" altLang="ko-KR" sz="1200" dirty="0"/>
              <a:t>, </a:t>
            </a:r>
            <a:r>
              <a:rPr lang="en-US" altLang="ko-KR" sz="1200" u="sng" dirty="0" err="1">
                <a:hlinkClick r:id="rId51"/>
              </a:rPr>
              <a:t>Hilgarth</a:t>
            </a:r>
            <a:r>
              <a:rPr lang="en-US" altLang="ko-KR" sz="1200" u="sng" dirty="0">
                <a:hlinkClick r:id="rId51"/>
              </a:rPr>
              <a:t> RS</a:t>
            </a:r>
            <a:r>
              <a:rPr lang="en-US" altLang="ko-KR" sz="1200" dirty="0"/>
              <a:t>, </a:t>
            </a:r>
            <a:r>
              <a:rPr lang="en-US" altLang="ko-KR" sz="1200" u="sng" dirty="0" err="1">
                <a:hlinkClick r:id="rId52"/>
              </a:rPr>
              <a:t>Feng</a:t>
            </a:r>
            <a:r>
              <a:rPr lang="en-US" altLang="ko-KR" sz="1200" u="sng" dirty="0">
                <a:hlinkClick r:id="rId52"/>
              </a:rPr>
              <a:t> M</a:t>
            </a:r>
            <a:r>
              <a:rPr lang="en-US" altLang="ko-KR" sz="1200" dirty="0"/>
              <a:t>, </a:t>
            </a:r>
            <a:r>
              <a:rPr lang="en-US" altLang="ko-KR" sz="1200" u="sng" dirty="0" err="1">
                <a:hlinkClick r:id="rId53"/>
              </a:rPr>
              <a:t>Parkos</a:t>
            </a:r>
            <a:r>
              <a:rPr lang="en-US" altLang="ko-KR" sz="1200" u="sng" dirty="0">
                <a:hlinkClick r:id="rId53"/>
              </a:rPr>
              <a:t> CA</a:t>
            </a:r>
            <a:r>
              <a:rPr lang="en-US" altLang="ko-KR" sz="1200" dirty="0"/>
              <a:t>, </a:t>
            </a:r>
            <a:r>
              <a:rPr lang="en-US" altLang="ko-KR" sz="1200" u="sng" dirty="0" err="1">
                <a:hlinkClick r:id="rId54"/>
              </a:rPr>
              <a:t>Nusrat</a:t>
            </a:r>
            <a:r>
              <a:rPr lang="en-US" altLang="ko-KR" sz="1200" u="sng" dirty="0">
                <a:hlinkClick r:id="rId54"/>
              </a:rPr>
              <a:t> A</a:t>
            </a:r>
            <a:r>
              <a:rPr lang="en-US" altLang="ko-KR" sz="1200" dirty="0"/>
              <a:t>.</a:t>
            </a:r>
          </a:p>
          <a:p>
            <a:r>
              <a:rPr lang="en-US" altLang="ko-KR" sz="1200" b="1" dirty="0"/>
              <a:t>Source</a:t>
            </a:r>
          </a:p>
          <a:p>
            <a:r>
              <a:rPr lang="en-US" altLang="ko-KR" sz="1200" dirty="0"/>
              <a:t>Epithelial Pathobiology and Mucosal Inflammation Research Unit, Department of Pathology and Laboratory Medicine, Emory University, Atlanta, GA, USA.</a:t>
            </a:r>
          </a:p>
        </p:txBody>
      </p:sp>
      <p:sp>
        <p:nvSpPr>
          <p:cNvPr id="9" name="TextBox 8"/>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10" name="Slide Number Placeholder 9"/>
          <p:cNvSpPr>
            <a:spLocks noGrp="1"/>
          </p:cNvSpPr>
          <p:nvPr>
            <p:ph type="sldNum" sz="quarter" idx="12"/>
          </p:nvPr>
        </p:nvSpPr>
        <p:spPr/>
        <p:txBody>
          <a:bodyPr/>
          <a:lstStyle/>
          <a:p>
            <a:fld id="{B4875810-5F8C-DD4A-9FDB-A21C6847FBEA}" type="slidenum">
              <a:rPr lang="en-US" smtClean="0"/>
              <a:t>25</a:t>
            </a:fld>
            <a:endParaRPr lang="en-US"/>
          </a:p>
        </p:txBody>
      </p:sp>
    </p:spTree>
    <p:extLst>
      <p:ext uri="{BB962C8B-B14F-4D97-AF65-F5344CB8AC3E}">
        <p14:creationId xmlns:p14="http://schemas.microsoft.com/office/powerpoint/2010/main" val="872631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2677656"/>
          </a:xfrm>
          <a:prstGeom prst="rect">
            <a:avLst/>
          </a:prstGeom>
        </p:spPr>
        <p:txBody>
          <a:bodyPr>
            <a:spAutoFit/>
          </a:bodyPr>
          <a:lstStyle/>
          <a:p>
            <a:r>
              <a:rPr lang="en-US" altLang="ko-KR" sz="1200" b="1" u="sng" dirty="0">
                <a:hlinkClick r:id="rId2"/>
              </a:rPr>
              <a:t>Aurora-A is a determinant of </a:t>
            </a:r>
            <a:r>
              <a:rPr lang="en-US" altLang="ko-KR" sz="1200" b="1" u="sng" dirty="0" err="1">
                <a:hlinkClick r:id="rId2"/>
              </a:rPr>
              <a:t>tamoxifen</a:t>
            </a:r>
            <a:r>
              <a:rPr lang="en-US" altLang="ko-KR" sz="1200" b="1" u="sng" dirty="0">
                <a:hlinkClick r:id="rId2"/>
              </a:rPr>
              <a:t> sensitivity through phosphorylation of ER</a:t>
            </a:r>
            <a:r>
              <a:rPr lang="el-GR" altLang="ko-KR" sz="1200" b="1" u="sng" dirty="0">
                <a:hlinkClick r:id="rId2"/>
              </a:rPr>
              <a:t>α </a:t>
            </a:r>
            <a:r>
              <a:rPr lang="en-US" altLang="ko-KR" sz="1200" b="1" u="sng" dirty="0">
                <a:hlinkClick r:id="rId2"/>
              </a:rPr>
              <a:t>in breast cancer.</a:t>
            </a:r>
            <a:endParaRPr lang="en-US" altLang="ko-KR" sz="1200" b="1" dirty="0"/>
          </a:p>
          <a:p>
            <a:r>
              <a:rPr lang="en-US" altLang="ko-KR" sz="1200" u="sng" dirty="0" err="1">
                <a:hlinkClick r:id="rId3"/>
              </a:rPr>
              <a:t>Zheng</a:t>
            </a:r>
            <a:r>
              <a:rPr lang="en-US" altLang="ko-KR" sz="1200" u="sng" dirty="0">
                <a:hlinkClick r:id="rId3"/>
              </a:rPr>
              <a:t> XQ</a:t>
            </a:r>
            <a:r>
              <a:rPr lang="en-US" altLang="ko-KR" sz="1200" dirty="0"/>
              <a:t>, </a:t>
            </a:r>
            <a:r>
              <a:rPr lang="en-US" altLang="ko-KR" sz="1200" u="sng" dirty="0" err="1">
                <a:hlinkClick r:id="rId4"/>
              </a:rPr>
              <a:t>Guo</a:t>
            </a:r>
            <a:r>
              <a:rPr lang="en-US" altLang="ko-KR" sz="1200" u="sng" dirty="0">
                <a:hlinkClick r:id="rId4"/>
              </a:rPr>
              <a:t> JP</a:t>
            </a:r>
            <a:r>
              <a:rPr lang="en-US" altLang="ko-KR" sz="1200" dirty="0"/>
              <a:t>, </a:t>
            </a:r>
            <a:r>
              <a:rPr lang="en-US" altLang="ko-KR" sz="1200" u="sng" dirty="0">
                <a:hlinkClick r:id="rId5"/>
              </a:rPr>
              <a:t>Yang H</a:t>
            </a:r>
            <a:r>
              <a:rPr lang="en-US" altLang="ko-KR" sz="1200" dirty="0"/>
              <a:t>, </a:t>
            </a:r>
            <a:r>
              <a:rPr lang="en-US" altLang="ko-KR" sz="1200" u="sng" dirty="0">
                <a:hlinkClick r:id="rId6"/>
              </a:rPr>
              <a:t>Kanai M</a:t>
            </a:r>
            <a:r>
              <a:rPr lang="en-US" altLang="ko-KR" sz="1200" dirty="0"/>
              <a:t>, </a:t>
            </a:r>
            <a:r>
              <a:rPr lang="en-US" altLang="ko-KR" sz="1200" u="sng" dirty="0">
                <a:hlinkClick r:id="rId7"/>
              </a:rPr>
              <a:t>He LL</a:t>
            </a:r>
            <a:r>
              <a:rPr lang="en-US" altLang="ko-KR" sz="1200" dirty="0"/>
              <a:t>, </a:t>
            </a:r>
            <a:r>
              <a:rPr lang="en-US" altLang="ko-KR" sz="1200" u="sng" dirty="0">
                <a:hlinkClick r:id="rId8"/>
              </a:rPr>
              <a:t>Li YY</a:t>
            </a:r>
            <a:r>
              <a:rPr lang="en-US" altLang="ko-KR" sz="1200" dirty="0"/>
              <a:t>, </a:t>
            </a:r>
            <a:r>
              <a:rPr lang="en-US" altLang="ko-KR" sz="1200" u="sng" dirty="0" err="1">
                <a:hlinkClick r:id="rId9"/>
              </a:rPr>
              <a:t>Koomen</a:t>
            </a:r>
            <a:r>
              <a:rPr lang="en-US" altLang="ko-KR" sz="1200" u="sng" dirty="0">
                <a:hlinkClick r:id="rId9"/>
              </a:rPr>
              <a:t> JM</a:t>
            </a:r>
            <a:r>
              <a:rPr lang="en-US" altLang="ko-KR" sz="1200" dirty="0"/>
              <a:t>, </a:t>
            </a:r>
            <a:r>
              <a:rPr lang="en-US" altLang="ko-KR" sz="1200" u="sng" dirty="0">
                <a:hlinkClick r:id="rId10"/>
              </a:rPr>
              <a:t>Minton S</a:t>
            </a:r>
            <a:r>
              <a:rPr lang="en-US" altLang="ko-KR" sz="1200" dirty="0"/>
              <a:t>, </a:t>
            </a:r>
            <a:r>
              <a:rPr lang="en-US" altLang="ko-KR" sz="1200" u="sng" dirty="0" err="1">
                <a:hlinkClick r:id="rId11"/>
              </a:rPr>
              <a:t>Gao</a:t>
            </a:r>
            <a:r>
              <a:rPr lang="en-US" altLang="ko-KR" sz="1200" u="sng" dirty="0">
                <a:hlinkClick r:id="rId11"/>
              </a:rPr>
              <a:t> M</a:t>
            </a:r>
            <a:r>
              <a:rPr lang="en-US" altLang="ko-KR" sz="1200" dirty="0"/>
              <a:t>, </a:t>
            </a:r>
            <a:r>
              <a:rPr lang="en-US" altLang="ko-KR" sz="1200" u="sng" dirty="0" err="1">
                <a:hlinkClick r:id="rId12"/>
              </a:rPr>
              <a:t>Ren</a:t>
            </a:r>
            <a:r>
              <a:rPr lang="en-US" altLang="ko-KR" sz="1200" u="sng" dirty="0">
                <a:hlinkClick r:id="rId12"/>
              </a:rPr>
              <a:t> XB</a:t>
            </a:r>
            <a:r>
              <a:rPr lang="en-US" altLang="ko-KR" sz="1200" dirty="0"/>
              <a:t>, </a:t>
            </a:r>
            <a:r>
              <a:rPr lang="en-US" altLang="ko-KR" sz="1200" u="sng" dirty="0">
                <a:hlinkClick r:id="rId13"/>
              </a:rPr>
              <a:t>Coppola D</a:t>
            </a:r>
            <a:r>
              <a:rPr lang="en-US" altLang="ko-KR" sz="1200" dirty="0"/>
              <a:t>, </a:t>
            </a:r>
            <a:r>
              <a:rPr lang="en-US" altLang="ko-KR" sz="1200" u="sng" dirty="0">
                <a:hlinkClick r:id="rId14"/>
              </a:rPr>
              <a:t>Cheng JQ</a:t>
            </a:r>
            <a:r>
              <a:rPr lang="en-US" altLang="ko-KR" sz="1200" dirty="0"/>
              <a:t>.</a:t>
            </a:r>
          </a:p>
          <a:p>
            <a:r>
              <a:rPr lang="en-US" altLang="ko-KR" sz="1200" b="1" dirty="0"/>
              <a:t>Source</a:t>
            </a:r>
          </a:p>
          <a:p>
            <a:r>
              <a:rPr lang="en-US" altLang="ko-KR" sz="1200" dirty="0"/>
              <a:t>1] Department of Molecular Oncology, H. Lee Moffitt Cancer Center &amp; Research Institute, Tampa, FL, USA [2] Departments of Thyroid and Neck </a:t>
            </a:r>
            <a:r>
              <a:rPr lang="en-US" altLang="ko-KR" sz="1200" dirty="0" err="1"/>
              <a:t>Tumour</a:t>
            </a:r>
            <a:r>
              <a:rPr lang="en-US" altLang="ko-KR" sz="1200" dirty="0"/>
              <a:t>, Tianjin Medical University Cancer Institute and Hospital, Oncology Key Laboratory of cancer prevention and therapy, National Clinical Research Center of Cancer, Tianjin, PR China [3] Department of Immunology, Tianjin Medical University Cancer Institute and Hospital, Oncology Key Laboratory of cancer prevention and therapy, National Clinical Research Center of Cancer, Tianjin, PR China.</a:t>
            </a:r>
          </a:p>
        </p:txBody>
      </p:sp>
      <p:sp>
        <p:nvSpPr>
          <p:cNvPr id="3" name="직사각형 2"/>
          <p:cNvSpPr/>
          <p:nvPr/>
        </p:nvSpPr>
        <p:spPr>
          <a:xfrm>
            <a:off x="0" y="2677656"/>
            <a:ext cx="4572000" cy="1384995"/>
          </a:xfrm>
          <a:prstGeom prst="rect">
            <a:avLst/>
          </a:prstGeom>
        </p:spPr>
        <p:txBody>
          <a:bodyPr>
            <a:spAutoFit/>
          </a:bodyPr>
          <a:lstStyle/>
          <a:p>
            <a:r>
              <a:rPr lang="en-US" altLang="ko-KR" sz="1200" b="1" u="sng" dirty="0">
                <a:hlinkClick r:id="rId15"/>
              </a:rPr>
              <a:t>Essential roles of </a:t>
            </a:r>
            <a:r>
              <a:rPr lang="en-US" altLang="ko-KR" sz="1200" b="1" u="sng" dirty="0" err="1">
                <a:hlinkClick r:id="rId15"/>
              </a:rPr>
              <a:t>Crk</a:t>
            </a:r>
            <a:r>
              <a:rPr lang="en-US" altLang="ko-KR" sz="1200" b="1" u="sng" dirty="0">
                <a:hlinkClick r:id="rId15"/>
              </a:rPr>
              <a:t> and </a:t>
            </a:r>
            <a:r>
              <a:rPr lang="en-US" altLang="ko-KR" sz="1200" b="1" u="sng" dirty="0" err="1">
                <a:hlinkClick r:id="rId15"/>
              </a:rPr>
              <a:t>CrkL</a:t>
            </a:r>
            <a:r>
              <a:rPr lang="en-US" altLang="ko-KR" sz="1200" b="1" u="sng" dirty="0">
                <a:hlinkClick r:id="rId15"/>
              </a:rPr>
              <a:t> in fibroblast structure and motility.</a:t>
            </a:r>
            <a:endParaRPr lang="en-US" altLang="ko-KR" sz="1200" b="1" dirty="0"/>
          </a:p>
          <a:p>
            <a:r>
              <a:rPr lang="en-US" altLang="ko-KR" sz="1200" u="sng" dirty="0">
                <a:hlinkClick r:id="rId16"/>
              </a:rPr>
              <a:t>Park TJ</a:t>
            </a:r>
            <a:r>
              <a:rPr lang="en-US" altLang="ko-KR" sz="1200" dirty="0"/>
              <a:t>, </a:t>
            </a:r>
            <a:r>
              <a:rPr lang="en-US" altLang="ko-KR" sz="1200" u="sng" dirty="0">
                <a:hlinkClick r:id="rId17"/>
              </a:rPr>
              <a:t>Curran T</a:t>
            </a:r>
            <a:r>
              <a:rPr lang="en-US" altLang="ko-KR" sz="1200" dirty="0"/>
              <a:t>.</a:t>
            </a:r>
          </a:p>
          <a:p>
            <a:r>
              <a:rPr lang="en-US" altLang="ko-KR" sz="1200" b="1" dirty="0"/>
              <a:t>Source</a:t>
            </a:r>
          </a:p>
          <a:p>
            <a:r>
              <a:rPr lang="en-US" altLang="ko-KR" sz="1200" dirty="0"/>
              <a:t>Department of Pathology and Laboratory Medicine, The Children's Hospital of Philadelphia Research Institute, Philadelphia, PA, USA.</a:t>
            </a:r>
          </a:p>
        </p:txBody>
      </p:sp>
      <p:sp>
        <p:nvSpPr>
          <p:cNvPr id="4" name="직사각형 3"/>
          <p:cNvSpPr/>
          <p:nvPr/>
        </p:nvSpPr>
        <p:spPr>
          <a:xfrm>
            <a:off x="0" y="4062651"/>
            <a:ext cx="4572000" cy="1938992"/>
          </a:xfrm>
          <a:prstGeom prst="rect">
            <a:avLst/>
          </a:prstGeom>
        </p:spPr>
        <p:txBody>
          <a:bodyPr>
            <a:spAutoFit/>
          </a:bodyPr>
          <a:lstStyle/>
          <a:p>
            <a:r>
              <a:rPr lang="en-US" altLang="ko-KR" sz="1200" b="1" u="sng" dirty="0">
                <a:hlinkClick r:id="rId18"/>
              </a:rPr>
              <a:t>MicroRNAs, miR-154, miR-299-5p, miR-376a, miR-376c, miR-377, miR-381, miR-487b, miR-485-3p, miR-495 and miR-654-3p, mapped to the 14q32.31 locus, regulate proliferation, apoptosis, migration and invasion in metastatic prostate cancer cells.</a:t>
            </a:r>
            <a:endParaRPr lang="en-US" altLang="ko-KR" sz="1200" b="1" dirty="0"/>
          </a:p>
          <a:p>
            <a:r>
              <a:rPr lang="en-US" altLang="ko-KR" sz="1200" u="sng" dirty="0">
                <a:hlinkClick r:id="rId19"/>
              </a:rPr>
              <a:t>Formosa A</a:t>
            </a:r>
            <a:r>
              <a:rPr lang="en-US" altLang="ko-KR" sz="1200" dirty="0"/>
              <a:t>, </a:t>
            </a:r>
            <a:r>
              <a:rPr lang="en-US" altLang="ko-KR" sz="1200" u="sng" dirty="0" err="1">
                <a:hlinkClick r:id="rId20"/>
              </a:rPr>
              <a:t>Markert</a:t>
            </a:r>
            <a:r>
              <a:rPr lang="en-US" altLang="ko-KR" sz="1200" u="sng" dirty="0">
                <a:hlinkClick r:id="rId20"/>
              </a:rPr>
              <a:t> EK</a:t>
            </a:r>
            <a:r>
              <a:rPr lang="en-US" altLang="ko-KR" sz="1200" dirty="0"/>
              <a:t>, </a:t>
            </a:r>
            <a:r>
              <a:rPr lang="en-US" altLang="ko-KR" sz="1200" u="sng" dirty="0">
                <a:hlinkClick r:id="rId21"/>
              </a:rPr>
              <a:t>Lena AM</a:t>
            </a:r>
            <a:r>
              <a:rPr lang="en-US" altLang="ko-KR" sz="1200" dirty="0"/>
              <a:t>, </a:t>
            </a:r>
            <a:r>
              <a:rPr lang="en-US" altLang="ko-KR" sz="1200" u="sng" dirty="0" err="1">
                <a:hlinkClick r:id="rId22"/>
              </a:rPr>
              <a:t>Italiano</a:t>
            </a:r>
            <a:r>
              <a:rPr lang="en-US" altLang="ko-KR" sz="1200" u="sng" dirty="0">
                <a:hlinkClick r:id="rId22"/>
              </a:rPr>
              <a:t> D</a:t>
            </a:r>
            <a:r>
              <a:rPr lang="en-US" altLang="ko-KR" sz="1200" dirty="0"/>
              <a:t>, </a:t>
            </a:r>
            <a:r>
              <a:rPr lang="en-US" altLang="ko-KR" sz="1200" u="sng" dirty="0" err="1">
                <a:hlinkClick r:id="rId23"/>
              </a:rPr>
              <a:t>Finazzi</a:t>
            </a:r>
            <a:r>
              <a:rPr lang="en-US" altLang="ko-KR" sz="1200" u="sng" dirty="0">
                <a:hlinkClick r:id="rId23"/>
              </a:rPr>
              <a:t>-Agro' E</a:t>
            </a:r>
            <a:r>
              <a:rPr lang="en-US" altLang="ko-KR" sz="1200" dirty="0"/>
              <a:t>, </a:t>
            </a:r>
            <a:r>
              <a:rPr lang="en-US" altLang="ko-KR" sz="1200" u="sng" dirty="0">
                <a:hlinkClick r:id="rId24"/>
              </a:rPr>
              <a:t>Levine AJ</a:t>
            </a:r>
            <a:r>
              <a:rPr lang="en-US" altLang="ko-KR" sz="1200" dirty="0"/>
              <a:t>, </a:t>
            </a:r>
            <a:r>
              <a:rPr lang="en-US" altLang="ko-KR" sz="1200" u="sng" dirty="0" err="1">
                <a:hlinkClick r:id="rId25"/>
              </a:rPr>
              <a:t>Bernardini</a:t>
            </a:r>
            <a:r>
              <a:rPr lang="en-US" altLang="ko-KR" sz="1200" u="sng" dirty="0">
                <a:hlinkClick r:id="rId25"/>
              </a:rPr>
              <a:t> S</a:t>
            </a:r>
            <a:r>
              <a:rPr lang="en-US" altLang="ko-KR" sz="1200" dirty="0"/>
              <a:t>, </a:t>
            </a:r>
            <a:r>
              <a:rPr lang="en-US" altLang="ko-KR" sz="1200" u="sng" dirty="0" err="1">
                <a:hlinkClick r:id="rId26"/>
              </a:rPr>
              <a:t>Garabadgiu</a:t>
            </a:r>
            <a:r>
              <a:rPr lang="en-US" altLang="ko-KR" sz="1200" u="sng" dirty="0">
                <a:hlinkClick r:id="rId26"/>
              </a:rPr>
              <a:t> AV</a:t>
            </a:r>
            <a:r>
              <a:rPr lang="en-US" altLang="ko-KR" sz="1200" dirty="0"/>
              <a:t>, </a:t>
            </a:r>
            <a:r>
              <a:rPr lang="en-US" altLang="ko-KR" sz="1200" u="sng" dirty="0" err="1">
                <a:hlinkClick r:id="rId27"/>
              </a:rPr>
              <a:t>Melino</a:t>
            </a:r>
            <a:r>
              <a:rPr lang="en-US" altLang="ko-KR" sz="1200" u="sng" dirty="0">
                <a:hlinkClick r:id="rId27"/>
              </a:rPr>
              <a:t> G</a:t>
            </a:r>
            <a:r>
              <a:rPr lang="en-US" altLang="ko-KR" sz="1200" dirty="0"/>
              <a:t>, </a:t>
            </a:r>
            <a:r>
              <a:rPr lang="en-US" altLang="ko-KR" sz="1200" u="sng" dirty="0" err="1">
                <a:hlinkClick r:id="rId28"/>
              </a:rPr>
              <a:t>Candi</a:t>
            </a:r>
            <a:r>
              <a:rPr lang="en-US" altLang="ko-KR" sz="1200" u="sng" dirty="0">
                <a:hlinkClick r:id="rId28"/>
              </a:rPr>
              <a:t> E</a:t>
            </a:r>
            <a:r>
              <a:rPr lang="en-US" altLang="ko-KR" sz="1200" dirty="0"/>
              <a:t>.</a:t>
            </a:r>
          </a:p>
          <a:p>
            <a:r>
              <a:rPr lang="en-US" altLang="ko-KR" sz="1200" b="1" dirty="0"/>
              <a:t>Source</a:t>
            </a:r>
          </a:p>
          <a:p>
            <a:r>
              <a:rPr lang="en-US" altLang="ko-KR" sz="1200" dirty="0"/>
              <a:t>1] University of Tor </a:t>
            </a:r>
            <a:r>
              <a:rPr lang="en-US" altLang="ko-KR" sz="1200" dirty="0" err="1"/>
              <a:t>Vergata</a:t>
            </a:r>
            <a:r>
              <a:rPr lang="en-US" altLang="ko-KR" sz="1200" dirty="0"/>
              <a:t>, Department Experimental Medicine and Surgery, Rome, Italy [2] IDI-IRCCS, Rome, Italy.</a:t>
            </a:r>
          </a:p>
        </p:txBody>
      </p:sp>
      <p:sp>
        <p:nvSpPr>
          <p:cNvPr id="5" name="직사각형 4"/>
          <p:cNvSpPr/>
          <p:nvPr/>
        </p:nvSpPr>
        <p:spPr>
          <a:xfrm>
            <a:off x="4559521" y="620688"/>
            <a:ext cx="4572000" cy="1200329"/>
          </a:xfrm>
          <a:prstGeom prst="rect">
            <a:avLst/>
          </a:prstGeom>
        </p:spPr>
        <p:txBody>
          <a:bodyPr>
            <a:spAutoFit/>
          </a:bodyPr>
          <a:lstStyle/>
          <a:p>
            <a:r>
              <a:rPr lang="en-US" altLang="ko-KR" sz="1200" b="1" u="sng" dirty="0" err="1">
                <a:hlinkClick r:id="rId29"/>
              </a:rPr>
              <a:t>Prohibitin</a:t>
            </a:r>
            <a:r>
              <a:rPr lang="en-US" altLang="ko-KR" sz="1200" b="1" u="sng" dirty="0">
                <a:hlinkClick r:id="rId29"/>
              </a:rPr>
              <a:t> is required for transcriptional repression by the WT1-BASP1 complex.</a:t>
            </a:r>
            <a:endParaRPr lang="en-US" altLang="ko-KR" sz="1200" b="1" dirty="0"/>
          </a:p>
          <a:p>
            <a:r>
              <a:rPr lang="en-US" altLang="ko-KR" sz="1200" u="sng" dirty="0" err="1">
                <a:hlinkClick r:id="rId30"/>
              </a:rPr>
              <a:t>Toska</a:t>
            </a:r>
            <a:r>
              <a:rPr lang="en-US" altLang="ko-KR" sz="1200" u="sng" dirty="0">
                <a:hlinkClick r:id="rId30"/>
              </a:rPr>
              <a:t> E</a:t>
            </a:r>
            <a:r>
              <a:rPr lang="en-US" altLang="ko-KR" sz="1200" dirty="0"/>
              <a:t>, </a:t>
            </a:r>
            <a:r>
              <a:rPr lang="en-US" altLang="ko-KR" sz="1200" u="sng" dirty="0" err="1">
                <a:hlinkClick r:id="rId31"/>
              </a:rPr>
              <a:t>Shandilya</a:t>
            </a:r>
            <a:r>
              <a:rPr lang="en-US" altLang="ko-KR" sz="1200" u="sng" dirty="0">
                <a:hlinkClick r:id="rId31"/>
              </a:rPr>
              <a:t> J</a:t>
            </a:r>
            <a:r>
              <a:rPr lang="en-US" altLang="ko-KR" sz="1200" dirty="0"/>
              <a:t>, </a:t>
            </a:r>
            <a:r>
              <a:rPr lang="en-US" altLang="ko-KR" sz="1200" u="sng" dirty="0" err="1">
                <a:hlinkClick r:id="rId32"/>
              </a:rPr>
              <a:t>Goodfellow</a:t>
            </a:r>
            <a:r>
              <a:rPr lang="en-US" altLang="ko-KR" sz="1200" u="sng" dirty="0">
                <a:hlinkClick r:id="rId32"/>
              </a:rPr>
              <a:t> SJ</a:t>
            </a:r>
            <a:r>
              <a:rPr lang="en-US" altLang="ko-KR" sz="1200" dirty="0"/>
              <a:t>, </a:t>
            </a:r>
            <a:r>
              <a:rPr lang="en-US" altLang="ko-KR" sz="1200" u="sng" dirty="0" err="1">
                <a:hlinkClick r:id="rId33"/>
              </a:rPr>
              <a:t>Medler</a:t>
            </a:r>
            <a:r>
              <a:rPr lang="en-US" altLang="ko-KR" sz="1200" u="sng" dirty="0">
                <a:hlinkClick r:id="rId33"/>
              </a:rPr>
              <a:t> KF</a:t>
            </a:r>
            <a:r>
              <a:rPr lang="en-US" altLang="ko-KR" sz="1200" dirty="0"/>
              <a:t>, </a:t>
            </a:r>
            <a:r>
              <a:rPr lang="en-US" altLang="ko-KR" sz="1200" u="sng" dirty="0">
                <a:hlinkClick r:id="rId34"/>
              </a:rPr>
              <a:t>Roberts SG</a:t>
            </a:r>
            <a:r>
              <a:rPr lang="en-US" altLang="ko-KR" sz="1200" dirty="0"/>
              <a:t>.</a:t>
            </a:r>
          </a:p>
          <a:p>
            <a:r>
              <a:rPr lang="en-US" altLang="ko-KR" sz="1200" b="1" dirty="0"/>
              <a:t>Source</a:t>
            </a:r>
          </a:p>
          <a:p>
            <a:r>
              <a:rPr lang="en-US" altLang="ko-KR" sz="1200" dirty="0"/>
              <a:t>Department of Biological Sciences, University at Buffalo, Buffalo, NY, USA.</a:t>
            </a:r>
          </a:p>
        </p:txBody>
      </p:sp>
      <p:sp>
        <p:nvSpPr>
          <p:cNvPr id="6" name="직사각형 5"/>
          <p:cNvSpPr/>
          <p:nvPr/>
        </p:nvSpPr>
        <p:spPr>
          <a:xfrm>
            <a:off x="4559521" y="1821017"/>
            <a:ext cx="4572000" cy="2123658"/>
          </a:xfrm>
          <a:prstGeom prst="rect">
            <a:avLst/>
          </a:prstGeom>
        </p:spPr>
        <p:txBody>
          <a:bodyPr>
            <a:spAutoFit/>
          </a:bodyPr>
          <a:lstStyle/>
          <a:p>
            <a:r>
              <a:rPr lang="en-US" altLang="ko-KR" sz="1200" b="1" u="sng" dirty="0">
                <a:hlinkClick r:id="rId35"/>
              </a:rPr>
              <a:t>SS18-SSX fusion protein-induced Wnt/</a:t>
            </a:r>
            <a:r>
              <a:rPr lang="el-GR" altLang="ko-KR" sz="1200" b="1" u="sng" dirty="0">
                <a:hlinkClick r:id="rId35"/>
              </a:rPr>
              <a:t>β-</a:t>
            </a:r>
            <a:r>
              <a:rPr lang="en-US" altLang="ko-KR" sz="1200" b="1" u="sng" dirty="0">
                <a:hlinkClick r:id="rId35"/>
              </a:rPr>
              <a:t>catenin signaling is a therapeutic target in synovial sarcoma.</a:t>
            </a:r>
            <a:endParaRPr lang="en-US" altLang="ko-KR" sz="1200" b="1" dirty="0"/>
          </a:p>
          <a:p>
            <a:r>
              <a:rPr lang="en-US" altLang="ko-KR" sz="1200" u="sng" dirty="0" err="1">
                <a:hlinkClick r:id="rId36"/>
              </a:rPr>
              <a:t>Trautmann</a:t>
            </a:r>
            <a:r>
              <a:rPr lang="en-US" altLang="ko-KR" sz="1200" u="sng" dirty="0">
                <a:hlinkClick r:id="rId36"/>
              </a:rPr>
              <a:t> M</a:t>
            </a:r>
            <a:r>
              <a:rPr lang="en-US" altLang="ko-KR" sz="1200" dirty="0"/>
              <a:t>, </a:t>
            </a:r>
            <a:r>
              <a:rPr lang="en-US" altLang="ko-KR" sz="1200" u="sng" dirty="0" err="1">
                <a:hlinkClick r:id="rId37"/>
              </a:rPr>
              <a:t>Sievers</a:t>
            </a:r>
            <a:r>
              <a:rPr lang="en-US" altLang="ko-KR" sz="1200" u="sng" dirty="0">
                <a:hlinkClick r:id="rId37"/>
              </a:rPr>
              <a:t> E</a:t>
            </a:r>
            <a:r>
              <a:rPr lang="en-US" altLang="ko-KR" sz="1200" dirty="0"/>
              <a:t>, </a:t>
            </a:r>
            <a:r>
              <a:rPr lang="en-US" altLang="ko-KR" sz="1200" u="sng" dirty="0" err="1">
                <a:hlinkClick r:id="rId38"/>
              </a:rPr>
              <a:t>Aretz</a:t>
            </a:r>
            <a:r>
              <a:rPr lang="en-US" altLang="ko-KR" sz="1200" u="sng" dirty="0">
                <a:hlinkClick r:id="rId38"/>
              </a:rPr>
              <a:t> S</a:t>
            </a:r>
            <a:r>
              <a:rPr lang="en-US" altLang="ko-KR" sz="1200" dirty="0"/>
              <a:t>, </a:t>
            </a:r>
            <a:r>
              <a:rPr lang="en-US" altLang="ko-KR" sz="1200" u="sng" dirty="0">
                <a:hlinkClick r:id="rId39"/>
              </a:rPr>
              <a:t>Kindler D</a:t>
            </a:r>
            <a:r>
              <a:rPr lang="en-US" altLang="ko-KR" sz="1200" dirty="0"/>
              <a:t>, </a:t>
            </a:r>
            <a:r>
              <a:rPr lang="en-US" altLang="ko-KR" sz="1200" u="sng" dirty="0" err="1">
                <a:hlinkClick r:id="rId40"/>
              </a:rPr>
              <a:t>Michels</a:t>
            </a:r>
            <a:r>
              <a:rPr lang="en-US" altLang="ko-KR" sz="1200" u="sng" dirty="0">
                <a:hlinkClick r:id="rId40"/>
              </a:rPr>
              <a:t> S</a:t>
            </a:r>
            <a:r>
              <a:rPr lang="en-US" altLang="ko-KR" sz="1200" dirty="0"/>
              <a:t>, </a:t>
            </a:r>
            <a:r>
              <a:rPr lang="en-US" altLang="ko-KR" sz="1200" u="sng" dirty="0" err="1">
                <a:hlinkClick r:id="rId41"/>
              </a:rPr>
              <a:t>Friedrichs</a:t>
            </a:r>
            <a:r>
              <a:rPr lang="en-US" altLang="ko-KR" sz="1200" u="sng" dirty="0">
                <a:hlinkClick r:id="rId41"/>
              </a:rPr>
              <a:t> N</a:t>
            </a:r>
            <a:r>
              <a:rPr lang="en-US" altLang="ko-KR" sz="1200" dirty="0"/>
              <a:t>, </a:t>
            </a:r>
            <a:r>
              <a:rPr lang="en-US" altLang="ko-KR" sz="1200" u="sng" dirty="0">
                <a:hlinkClick r:id="rId42"/>
              </a:rPr>
              <a:t>Renner M</a:t>
            </a:r>
            <a:r>
              <a:rPr lang="en-US" altLang="ko-KR" sz="1200" dirty="0"/>
              <a:t>, </a:t>
            </a:r>
            <a:r>
              <a:rPr lang="en-US" altLang="ko-KR" sz="1200" u="sng" dirty="0" err="1">
                <a:hlinkClick r:id="rId43"/>
              </a:rPr>
              <a:t>Kirfel</a:t>
            </a:r>
            <a:r>
              <a:rPr lang="en-US" altLang="ko-KR" sz="1200" u="sng" dirty="0">
                <a:hlinkClick r:id="rId43"/>
              </a:rPr>
              <a:t> J</a:t>
            </a:r>
            <a:r>
              <a:rPr lang="en-US" altLang="ko-KR" sz="1200" dirty="0"/>
              <a:t>, </a:t>
            </a:r>
            <a:r>
              <a:rPr lang="en-US" altLang="ko-KR" sz="1200" u="sng" dirty="0">
                <a:hlinkClick r:id="rId44"/>
              </a:rPr>
              <a:t>Steiner S</a:t>
            </a:r>
            <a:r>
              <a:rPr lang="en-US" altLang="ko-KR" sz="1200" dirty="0"/>
              <a:t>, </a:t>
            </a:r>
            <a:r>
              <a:rPr lang="en-US" altLang="ko-KR" sz="1200" u="sng" dirty="0">
                <a:hlinkClick r:id="rId45"/>
              </a:rPr>
              <a:t>Huss S</a:t>
            </a:r>
            <a:r>
              <a:rPr lang="en-US" altLang="ko-KR" sz="1200" dirty="0"/>
              <a:t>, </a:t>
            </a:r>
            <a:r>
              <a:rPr lang="en-US" altLang="ko-KR" sz="1200" u="sng" dirty="0">
                <a:hlinkClick r:id="rId46"/>
              </a:rPr>
              <a:t>Koch </a:t>
            </a:r>
            <a:r>
              <a:rPr lang="en-US" altLang="ko-KR" sz="1200" u="sng" dirty="0" err="1">
                <a:hlinkClick r:id="rId46"/>
              </a:rPr>
              <a:t>A</a:t>
            </a:r>
            <a:r>
              <a:rPr lang="en-US" altLang="ko-KR" sz="1200" dirty="0" err="1"/>
              <a:t>,</a:t>
            </a:r>
            <a:r>
              <a:rPr lang="en-US" altLang="ko-KR" sz="1200" u="sng" dirty="0" err="1">
                <a:hlinkClick r:id="rId47"/>
              </a:rPr>
              <a:t>Penzel</a:t>
            </a:r>
            <a:r>
              <a:rPr lang="en-US" altLang="ko-KR" sz="1200" u="sng" dirty="0">
                <a:hlinkClick r:id="rId47"/>
              </a:rPr>
              <a:t> R</a:t>
            </a:r>
            <a:r>
              <a:rPr lang="en-US" altLang="ko-KR" sz="1200" dirty="0"/>
              <a:t>, </a:t>
            </a:r>
            <a:r>
              <a:rPr lang="en-US" altLang="ko-KR" sz="1200" u="sng" dirty="0">
                <a:hlinkClick r:id="rId48"/>
              </a:rPr>
              <a:t>Larsson O</a:t>
            </a:r>
            <a:r>
              <a:rPr lang="en-US" altLang="ko-KR" sz="1200" dirty="0"/>
              <a:t>, </a:t>
            </a:r>
            <a:r>
              <a:rPr lang="en-US" altLang="ko-KR" sz="1200" u="sng" dirty="0">
                <a:hlinkClick r:id="rId49"/>
              </a:rPr>
              <a:t>Kawai A</a:t>
            </a:r>
            <a:r>
              <a:rPr lang="en-US" altLang="ko-KR" sz="1200" dirty="0"/>
              <a:t>, </a:t>
            </a:r>
            <a:r>
              <a:rPr lang="en-US" altLang="ko-KR" sz="1200" u="sng" dirty="0">
                <a:hlinkClick r:id="rId50"/>
              </a:rPr>
              <a:t>Tanaka S</a:t>
            </a:r>
            <a:r>
              <a:rPr lang="en-US" altLang="ko-KR" sz="1200" dirty="0"/>
              <a:t>, </a:t>
            </a:r>
            <a:r>
              <a:rPr lang="en-US" altLang="ko-KR" sz="1200" u="sng" dirty="0" err="1">
                <a:hlinkClick r:id="rId51"/>
              </a:rPr>
              <a:t>Sonobe</a:t>
            </a:r>
            <a:r>
              <a:rPr lang="en-US" altLang="ko-KR" sz="1200" u="sng" dirty="0">
                <a:hlinkClick r:id="rId51"/>
              </a:rPr>
              <a:t> H</a:t>
            </a:r>
            <a:r>
              <a:rPr lang="en-US" altLang="ko-KR" sz="1200" dirty="0"/>
              <a:t>, </a:t>
            </a:r>
            <a:r>
              <a:rPr lang="en-US" altLang="ko-KR" sz="1200" u="sng" dirty="0" err="1">
                <a:hlinkClick r:id="rId52"/>
              </a:rPr>
              <a:t>Waha</a:t>
            </a:r>
            <a:r>
              <a:rPr lang="en-US" altLang="ko-KR" sz="1200" u="sng" dirty="0">
                <a:hlinkClick r:id="rId52"/>
              </a:rPr>
              <a:t> A</a:t>
            </a:r>
            <a:r>
              <a:rPr lang="en-US" altLang="ko-KR" sz="1200" dirty="0"/>
              <a:t>, </a:t>
            </a:r>
            <a:r>
              <a:rPr lang="en-US" altLang="ko-KR" sz="1200" u="sng" dirty="0" err="1">
                <a:hlinkClick r:id="rId53"/>
              </a:rPr>
              <a:t>Schirmacher</a:t>
            </a:r>
            <a:r>
              <a:rPr lang="en-US" altLang="ko-KR" sz="1200" u="sng" dirty="0">
                <a:hlinkClick r:id="rId53"/>
              </a:rPr>
              <a:t> P</a:t>
            </a:r>
            <a:r>
              <a:rPr lang="en-US" altLang="ko-KR" sz="1200" dirty="0"/>
              <a:t>, </a:t>
            </a:r>
            <a:r>
              <a:rPr lang="en-US" altLang="ko-KR" sz="1200" u="sng" dirty="0" err="1">
                <a:hlinkClick r:id="rId54"/>
              </a:rPr>
              <a:t>Mechtersheimer</a:t>
            </a:r>
            <a:r>
              <a:rPr lang="en-US" altLang="ko-KR" sz="1200" u="sng" dirty="0">
                <a:hlinkClick r:id="rId54"/>
              </a:rPr>
              <a:t> G</a:t>
            </a:r>
            <a:r>
              <a:rPr lang="en-US" altLang="ko-KR" sz="1200" dirty="0"/>
              <a:t>, </a:t>
            </a:r>
            <a:r>
              <a:rPr lang="en-US" altLang="ko-KR" sz="1200" u="sng" dirty="0" err="1">
                <a:hlinkClick r:id="rId55"/>
              </a:rPr>
              <a:t>Wardelmann</a:t>
            </a:r>
            <a:r>
              <a:rPr lang="en-US" altLang="ko-KR" sz="1200" u="sng" dirty="0">
                <a:hlinkClick r:id="rId55"/>
              </a:rPr>
              <a:t> </a:t>
            </a:r>
            <a:r>
              <a:rPr lang="en-US" altLang="ko-KR" sz="1200" u="sng" dirty="0" err="1">
                <a:hlinkClick r:id="rId55"/>
              </a:rPr>
              <a:t>E</a:t>
            </a:r>
            <a:r>
              <a:rPr lang="en-US" altLang="ko-KR" sz="1200" dirty="0" err="1"/>
              <a:t>,</a:t>
            </a:r>
            <a:r>
              <a:rPr lang="en-US" altLang="ko-KR" sz="1200" u="sng" dirty="0" err="1">
                <a:hlinkClick r:id="rId56"/>
              </a:rPr>
              <a:t>Büttner</a:t>
            </a:r>
            <a:r>
              <a:rPr lang="en-US" altLang="ko-KR" sz="1200" u="sng" dirty="0">
                <a:hlinkClick r:id="rId56"/>
              </a:rPr>
              <a:t> R</a:t>
            </a:r>
            <a:r>
              <a:rPr lang="en-US" altLang="ko-KR" sz="1200" dirty="0"/>
              <a:t>, </a:t>
            </a:r>
            <a:r>
              <a:rPr lang="en-US" altLang="ko-KR" sz="1200" u="sng" dirty="0">
                <a:hlinkClick r:id="rId57"/>
              </a:rPr>
              <a:t>Hartmann W</a:t>
            </a:r>
            <a:r>
              <a:rPr lang="en-US" altLang="ko-KR" sz="1200" dirty="0"/>
              <a:t>.</a:t>
            </a:r>
          </a:p>
          <a:p>
            <a:r>
              <a:rPr lang="en-US" altLang="ko-KR" sz="1200" b="1" dirty="0"/>
              <a:t>Source</a:t>
            </a:r>
          </a:p>
          <a:p>
            <a:r>
              <a:rPr lang="en-US" altLang="ko-KR" sz="1200" dirty="0"/>
              <a:t>1] Department of Pathology, University Hospital Cologne, Cologne, Germany [2] Department of Pathology, University Hospital Bonn, Bonn, Germany.</a:t>
            </a:r>
          </a:p>
        </p:txBody>
      </p:sp>
      <p:sp>
        <p:nvSpPr>
          <p:cNvPr id="7" name="직사각형 6"/>
          <p:cNvSpPr/>
          <p:nvPr/>
        </p:nvSpPr>
        <p:spPr>
          <a:xfrm>
            <a:off x="4559521" y="3944675"/>
            <a:ext cx="4572000" cy="1754326"/>
          </a:xfrm>
          <a:prstGeom prst="rect">
            <a:avLst/>
          </a:prstGeom>
        </p:spPr>
        <p:txBody>
          <a:bodyPr>
            <a:spAutoFit/>
          </a:bodyPr>
          <a:lstStyle/>
          <a:p>
            <a:r>
              <a:rPr lang="en-US" altLang="ko-KR" sz="1200" b="1" u="sng" dirty="0">
                <a:hlinkClick r:id="rId58"/>
              </a:rPr>
              <a:t>A gene signature of bone metastatic colonization sensitizes for tumor-induced </a:t>
            </a:r>
            <a:r>
              <a:rPr lang="en-US" altLang="ko-KR" sz="1200" b="1" u="sng" dirty="0" err="1">
                <a:hlinkClick r:id="rId58"/>
              </a:rPr>
              <a:t>osteolysis</a:t>
            </a:r>
            <a:r>
              <a:rPr lang="en-US" altLang="ko-KR" sz="1200" b="1" u="sng" dirty="0">
                <a:hlinkClick r:id="rId58"/>
              </a:rPr>
              <a:t> and predicts survival in lung cancer.</a:t>
            </a:r>
            <a:endParaRPr lang="en-US" altLang="ko-KR" sz="1200" b="1" dirty="0"/>
          </a:p>
          <a:p>
            <a:r>
              <a:rPr lang="en-US" altLang="ko-KR" sz="1200" u="sng" dirty="0">
                <a:hlinkClick r:id="rId59"/>
              </a:rPr>
              <a:t>Luis-</a:t>
            </a:r>
            <a:r>
              <a:rPr lang="en-US" altLang="ko-KR" sz="1200" u="sng" dirty="0" err="1">
                <a:hlinkClick r:id="rId59"/>
              </a:rPr>
              <a:t>Ravelo</a:t>
            </a:r>
            <a:r>
              <a:rPr lang="en-US" altLang="ko-KR" sz="1200" u="sng" dirty="0">
                <a:hlinkClick r:id="rId59"/>
              </a:rPr>
              <a:t> D</a:t>
            </a:r>
            <a:r>
              <a:rPr lang="en-US" altLang="ko-KR" sz="1200" dirty="0"/>
              <a:t>, </a:t>
            </a:r>
            <a:r>
              <a:rPr lang="en-US" altLang="ko-KR" sz="1200" u="sng" dirty="0" err="1">
                <a:hlinkClick r:id="rId60"/>
              </a:rPr>
              <a:t>Antón</a:t>
            </a:r>
            <a:r>
              <a:rPr lang="en-US" altLang="ko-KR" sz="1200" u="sng" dirty="0">
                <a:hlinkClick r:id="rId60"/>
              </a:rPr>
              <a:t> I</a:t>
            </a:r>
            <a:r>
              <a:rPr lang="en-US" altLang="ko-KR" sz="1200" dirty="0"/>
              <a:t>, </a:t>
            </a:r>
            <a:r>
              <a:rPr lang="en-US" altLang="ko-KR" sz="1200" u="sng" dirty="0" err="1">
                <a:hlinkClick r:id="rId61"/>
              </a:rPr>
              <a:t>Zandueta</a:t>
            </a:r>
            <a:r>
              <a:rPr lang="en-US" altLang="ko-KR" sz="1200" u="sng" dirty="0">
                <a:hlinkClick r:id="rId61"/>
              </a:rPr>
              <a:t> C</a:t>
            </a:r>
            <a:r>
              <a:rPr lang="en-US" altLang="ko-KR" sz="1200" dirty="0"/>
              <a:t>, </a:t>
            </a:r>
            <a:r>
              <a:rPr lang="en-US" altLang="ko-KR" sz="1200" u="sng" dirty="0">
                <a:hlinkClick r:id="rId62"/>
              </a:rPr>
              <a:t>Valencia K</a:t>
            </a:r>
            <a:r>
              <a:rPr lang="en-US" altLang="ko-KR" sz="1200" dirty="0"/>
              <a:t>, </a:t>
            </a:r>
            <a:r>
              <a:rPr lang="en-US" altLang="ko-KR" sz="1200" u="sng" dirty="0" err="1">
                <a:hlinkClick r:id="rId63"/>
              </a:rPr>
              <a:t>Ormazábal</a:t>
            </a:r>
            <a:r>
              <a:rPr lang="en-US" altLang="ko-KR" sz="1200" u="sng" dirty="0">
                <a:hlinkClick r:id="rId63"/>
              </a:rPr>
              <a:t> C</a:t>
            </a:r>
            <a:r>
              <a:rPr lang="en-US" altLang="ko-KR" sz="1200" dirty="0"/>
              <a:t>, </a:t>
            </a:r>
            <a:r>
              <a:rPr lang="en-US" altLang="ko-KR" sz="1200" u="sng" dirty="0" err="1">
                <a:hlinkClick r:id="rId64"/>
              </a:rPr>
              <a:t>Martínez</a:t>
            </a:r>
            <a:r>
              <a:rPr lang="en-US" altLang="ko-KR" sz="1200" u="sng" dirty="0">
                <a:hlinkClick r:id="rId64"/>
              </a:rPr>
              <a:t>-Canarias S</a:t>
            </a:r>
            <a:r>
              <a:rPr lang="en-US" altLang="ko-KR" sz="1200" dirty="0"/>
              <a:t>, </a:t>
            </a:r>
            <a:r>
              <a:rPr lang="en-US" altLang="ko-KR" sz="1200" u="sng" dirty="0" err="1">
                <a:hlinkClick r:id="rId65"/>
              </a:rPr>
              <a:t>Guruceaga</a:t>
            </a:r>
            <a:r>
              <a:rPr lang="en-US" altLang="ko-KR" sz="1200" u="sng" dirty="0">
                <a:hlinkClick r:id="rId65"/>
              </a:rPr>
              <a:t> E</a:t>
            </a:r>
            <a:r>
              <a:rPr lang="en-US" altLang="ko-KR" sz="1200" dirty="0"/>
              <a:t>, </a:t>
            </a:r>
            <a:r>
              <a:rPr lang="en-US" altLang="ko-KR" sz="1200" u="sng" dirty="0" err="1">
                <a:hlinkClick r:id="rId66"/>
              </a:rPr>
              <a:t>Perurena</a:t>
            </a:r>
            <a:r>
              <a:rPr lang="en-US" altLang="ko-KR" sz="1200" u="sng" dirty="0">
                <a:hlinkClick r:id="rId66"/>
              </a:rPr>
              <a:t> N</a:t>
            </a:r>
            <a:r>
              <a:rPr lang="en-US" altLang="ko-KR" sz="1200" dirty="0"/>
              <a:t>, </a:t>
            </a:r>
            <a:r>
              <a:rPr lang="en-US" altLang="ko-KR" sz="1200" u="sng" dirty="0" err="1">
                <a:hlinkClick r:id="rId67"/>
              </a:rPr>
              <a:t>Vicent</a:t>
            </a:r>
            <a:r>
              <a:rPr lang="en-US" altLang="ko-KR" sz="1200" u="sng" dirty="0">
                <a:hlinkClick r:id="rId67"/>
              </a:rPr>
              <a:t> S</a:t>
            </a:r>
            <a:r>
              <a:rPr lang="en-US" altLang="ko-KR" sz="1200" dirty="0"/>
              <a:t>, </a:t>
            </a:r>
            <a:r>
              <a:rPr lang="en-US" altLang="ko-KR" sz="1200" u="sng" dirty="0">
                <a:hlinkClick r:id="rId68"/>
              </a:rPr>
              <a:t>De Las Rivas J</a:t>
            </a:r>
            <a:r>
              <a:rPr lang="en-US" altLang="ko-KR" sz="1200" dirty="0"/>
              <a:t>, </a:t>
            </a:r>
            <a:r>
              <a:rPr lang="en-US" altLang="ko-KR" sz="1200" u="sng" dirty="0" err="1">
                <a:hlinkClick r:id="rId69"/>
              </a:rPr>
              <a:t>Lecanda</a:t>
            </a:r>
            <a:r>
              <a:rPr lang="en-US" altLang="ko-KR" sz="1200" u="sng" dirty="0">
                <a:hlinkClick r:id="rId69"/>
              </a:rPr>
              <a:t> F</a:t>
            </a:r>
            <a:r>
              <a:rPr lang="en-US" altLang="ko-KR" sz="1200" dirty="0"/>
              <a:t>.</a:t>
            </a:r>
          </a:p>
          <a:p>
            <a:r>
              <a:rPr lang="en-US" altLang="ko-KR" sz="1200" b="1" dirty="0"/>
              <a:t>Source</a:t>
            </a:r>
          </a:p>
          <a:p>
            <a:r>
              <a:rPr lang="en-US" altLang="ko-KR" sz="1200" dirty="0"/>
              <a:t>Division of Oncology, Adhesion and Metastasis Laboratory, University of Navarra, Pamplona, Spain.</a:t>
            </a:r>
          </a:p>
        </p:txBody>
      </p:sp>
      <p:sp>
        <p:nvSpPr>
          <p:cNvPr id="8" name="TextBox 7"/>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9" name="Slide Number Placeholder 8"/>
          <p:cNvSpPr>
            <a:spLocks noGrp="1"/>
          </p:cNvSpPr>
          <p:nvPr>
            <p:ph type="sldNum" sz="quarter" idx="12"/>
          </p:nvPr>
        </p:nvSpPr>
        <p:spPr/>
        <p:txBody>
          <a:bodyPr/>
          <a:lstStyle/>
          <a:p>
            <a:fld id="{B4875810-5F8C-DD4A-9FDB-A21C6847FBEA}" type="slidenum">
              <a:rPr lang="en-US" smtClean="0"/>
              <a:t>26</a:t>
            </a:fld>
            <a:endParaRPr lang="en-US"/>
          </a:p>
        </p:txBody>
      </p:sp>
    </p:spTree>
    <p:extLst>
      <p:ext uri="{BB962C8B-B14F-4D97-AF65-F5344CB8AC3E}">
        <p14:creationId xmlns:p14="http://schemas.microsoft.com/office/powerpoint/2010/main" val="102658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8376" y="4826956"/>
            <a:ext cx="9144000" cy="504056"/>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직사각형 4"/>
          <p:cNvSpPr/>
          <p:nvPr/>
        </p:nvSpPr>
        <p:spPr>
          <a:xfrm>
            <a:off x="0" y="287116"/>
            <a:ext cx="9144000" cy="504056"/>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p:cNvSpPr txBox="1"/>
          <p:nvPr/>
        </p:nvSpPr>
        <p:spPr>
          <a:xfrm>
            <a:off x="231112" y="291608"/>
            <a:ext cx="8805384" cy="6109365"/>
          </a:xfrm>
          <a:prstGeom prst="rect">
            <a:avLst/>
          </a:prstGeom>
          <a:noFill/>
        </p:spPr>
        <p:txBody>
          <a:bodyPr wrap="square" rtlCol="0">
            <a:spAutoFit/>
          </a:bodyPr>
          <a:lstStyle/>
          <a:p>
            <a:pPr marL="217805" indent="-189865" algn="just"/>
            <a:r>
              <a:rPr lang="en-US" altLang="ko-KR" sz="2800" b="1" kern="100" cap="all" dirty="0">
                <a:solidFill>
                  <a:schemeClr val="bg1"/>
                </a:solidFill>
                <a:latin typeface="Verdana"/>
                <a:cs typeface="Times New Roman"/>
              </a:rPr>
              <a:t>EDITORIALS</a:t>
            </a:r>
            <a:endParaRPr lang="ko-KR" altLang="ko-KR" sz="3600" b="1" kern="100" dirty="0">
              <a:solidFill>
                <a:schemeClr val="bg1"/>
              </a:solidFill>
              <a:cs typeface="Times New Roman"/>
            </a:endParaRPr>
          </a:p>
          <a:p>
            <a:pPr>
              <a:spcAft>
                <a:spcPts val="0"/>
              </a:spcAft>
            </a:pPr>
            <a:r>
              <a:rPr lang="en-US" altLang="ko-KR" sz="1600" b="1" dirty="0" smtClean="0">
                <a:solidFill>
                  <a:srgbClr val="000000"/>
                </a:solidFill>
                <a:latin typeface="Verdana"/>
                <a:cs typeface="굴림"/>
              </a:rPr>
              <a:t>The nucleolus fine-tunes the orchestration of an early </a:t>
            </a:r>
            <a:r>
              <a:rPr lang="en-US" altLang="ko-KR" sz="1600" b="1" dirty="0" err="1" smtClean="0">
                <a:solidFill>
                  <a:srgbClr val="000000"/>
                </a:solidFill>
                <a:latin typeface="Verdana"/>
                <a:cs typeface="굴림"/>
              </a:rPr>
              <a:t>neuroprotection</a:t>
            </a:r>
            <a:r>
              <a:rPr lang="en-US" altLang="ko-KR" sz="1600" b="1" dirty="0" smtClean="0">
                <a:solidFill>
                  <a:srgbClr val="000000"/>
                </a:solidFill>
                <a:latin typeface="Verdana"/>
                <a:cs typeface="굴림"/>
              </a:rPr>
              <a:t> response in </a:t>
            </a:r>
            <a:r>
              <a:rPr lang="en-US" altLang="ko-KR" sz="1600" b="1" dirty="0" err="1" smtClean="0">
                <a:solidFill>
                  <a:srgbClr val="000000"/>
                </a:solidFill>
                <a:latin typeface="Verdana"/>
                <a:cs typeface="굴림"/>
              </a:rPr>
              <a:t>neurodegeneration</a:t>
            </a:r>
            <a:endParaRPr lang="ko-KR" altLang="ko-KR" sz="7200" b="1" dirty="0" smtClean="0">
              <a:latin typeface="굴림"/>
              <a:cs typeface="굴림"/>
            </a:endParaRPr>
          </a:p>
          <a:p>
            <a:pPr>
              <a:spcAft>
                <a:spcPts val="0"/>
              </a:spcAft>
            </a:pPr>
            <a:r>
              <a:rPr lang="en-US" altLang="ko-KR" sz="1600" dirty="0" smtClean="0">
                <a:solidFill>
                  <a:srgbClr val="000000"/>
                </a:solidFill>
                <a:latin typeface="Verdana"/>
                <a:cs typeface="굴림"/>
              </a:rPr>
              <a:t>J D Erickson and N G </a:t>
            </a:r>
            <a:r>
              <a:rPr lang="en-US" altLang="ko-KR" sz="1600" dirty="0" err="1" smtClean="0">
                <a:solidFill>
                  <a:srgbClr val="000000"/>
                </a:solidFill>
                <a:latin typeface="Verdana"/>
                <a:cs typeface="굴림"/>
              </a:rPr>
              <a:t>Bazan</a:t>
            </a:r>
            <a:endParaRPr lang="ko-KR" altLang="ko-KR" sz="7200" dirty="0" smtClean="0">
              <a:latin typeface="굴림"/>
              <a:cs typeface="굴림"/>
            </a:endParaRPr>
          </a:p>
          <a:p>
            <a:pPr>
              <a:spcBef>
                <a:spcPts val="240"/>
              </a:spcBef>
              <a:spcAft>
                <a:spcPts val="240"/>
              </a:spcAft>
            </a:pPr>
            <a:r>
              <a:rPr lang="en-US" altLang="ko-KR" sz="1600" dirty="0" smtClean="0">
                <a:solidFill>
                  <a:srgbClr val="000000"/>
                </a:solidFill>
                <a:latin typeface="Verdana"/>
                <a:cs typeface="굴림"/>
              </a:rPr>
              <a:t>Cell Death Differ 20: 1435-1437; doi:10.1038/cdd.2013.107</a:t>
            </a:r>
            <a:endParaRPr lang="ko-KR" altLang="ko-KR" sz="7200" dirty="0" smtClean="0">
              <a:latin typeface="굴림"/>
              <a:cs typeface="굴림"/>
            </a:endParaRPr>
          </a:p>
          <a:p>
            <a:pPr>
              <a:spcAft>
                <a:spcPts val="0"/>
              </a:spcAft>
            </a:pPr>
            <a:r>
              <a:rPr lang="en-US" altLang="ko-KR" sz="1600" b="1" dirty="0" smtClean="0">
                <a:solidFill>
                  <a:srgbClr val="000000"/>
                </a:solidFill>
                <a:latin typeface="Verdana"/>
                <a:cs typeface="굴림"/>
              </a:rPr>
              <a:t> </a:t>
            </a:r>
            <a:endParaRPr lang="ko-KR" altLang="ko-KR" sz="7200" b="1" dirty="0" smtClean="0">
              <a:latin typeface="굴림"/>
              <a:cs typeface="굴림"/>
            </a:endParaRPr>
          </a:p>
          <a:p>
            <a:pPr>
              <a:spcAft>
                <a:spcPts val="0"/>
              </a:spcAft>
            </a:pPr>
            <a:r>
              <a:rPr lang="en-US" altLang="ko-KR" sz="1600" b="1" dirty="0" smtClean="0">
                <a:solidFill>
                  <a:srgbClr val="000000"/>
                </a:solidFill>
                <a:latin typeface="Verdana"/>
                <a:cs typeface="굴림"/>
              </a:rPr>
              <a:t>p53 talks to PARP: the increasing complexity of p53-induced cell death</a:t>
            </a:r>
            <a:endParaRPr lang="ko-KR" altLang="ko-KR" sz="7200" b="1" dirty="0" smtClean="0">
              <a:latin typeface="굴림"/>
              <a:cs typeface="굴림"/>
            </a:endParaRPr>
          </a:p>
          <a:p>
            <a:pPr>
              <a:spcAft>
                <a:spcPts val="0"/>
              </a:spcAft>
            </a:pPr>
            <a:r>
              <a:rPr lang="en-US" altLang="ko-KR" sz="1600" dirty="0" smtClean="0">
                <a:solidFill>
                  <a:srgbClr val="000000"/>
                </a:solidFill>
                <a:latin typeface="Verdana"/>
                <a:cs typeface="굴림"/>
              </a:rPr>
              <a:t>K G </a:t>
            </a:r>
            <a:r>
              <a:rPr lang="en-US" altLang="ko-KR" sz="1600" dirty="0" err="1" smtClean="0">
                <a:solidFill>
                  <a:srgbClr val="000000"/>
                </a:solidFill>
                <a:latin typeface="Verdana"/>
                <a:cs typeface="굴림"/>
              </a:rPr>
              <a:t>Wiman</a:t>
            </a:r>
            <a:endParaRPr lang="ko-KR" altLang="ko-KR" sz="7200" dirty="0" smtClean="0">
              <a:latin typeface="굴림"/>
              <a:cs typeface="굴림"/>
            </a:endParaRPr>
          </a:p>
          <a:p>
            <a:pPr>
              <a:spcBef>
                <a:spcPts val="240"/>
              </a:spcBef>
              <a:spcAft>
                <a:spcPts val="240"/>
              </a:spcAft>
            </a:pPr>
            <a:r>
              <a:rPr lang="en-US" altLang="ko-KR" sz="1600" dirty="0" smtClean="0">
                <a:solidFill>
                  <a:srgbClr val="000000"/>
                </a:solidFill>
                <a:latin typeface="Verdana"/>
                <a:cs typeface="굴림"/>
              </a:rPr>
              <a:t>Cell Death Differ 20: 1438-1439; doi:10.1038/cdd.2013.111</a:t>
            </a:r>
            <a:endParaRPr lang="ko-KR" altLang="ko-KR" sz="7200" dirty="0" smtClean="0">
              <a:latin typeface="굴림"/>
              <a:cs typeface="굴림"/>
            </a:endParaRPr>
          </a:p>
          <a:p>
            <a:pPr>
              <a:spcAft>
                <a:spcPts val="0"/>
              </a:spcAft>
            </a:pPr>
            <a:r>
              <a:rPr lang="en-US" altLang="ko-KR" sz="1600" b="1" dirty="0" smtClean="0">
                <a:solidFill>
                  <a:srgbClr val="000000"/>
                </a:solidFill>
                <a:latin typeface="Verdana"/>
                <a:cs typeface="굴림"/>
              </a:rPr>
              <a:t> </a:t>
            </a:r>
            <a:endParaRPr lang="ko-KR" altLang="ko-KR" sz="7200" b="1" dirty="0" smtClean="0">
              <a:latin typeface="굴림"/>
              <a:cs typeface="굴림"/>
            </a:endParaRPr>
          </a:p>
          <a:p>
            <a:pPr>
              <a:spcAft>
                <a:spcPts val="0"/>
              </a:spcAft>
            </a:pPr>
            <a:r>
              <a:rPr lang="en-US" altLang="ko-KR" sz="1600" b="1" dirty="0" smtClean="0">
                <a:solidFill>
                  <a:srgbClr val="000000"/>
                </a:solidFill>
                <a:latin typeface="Verdana"/>
                <a:cs typeface="굴림"/>
              </a:rPr>
              <a:t>Seeking a MCL-1 inhibitor</a:t>
            </a:r>
            <a:endParaRPr lang="ko-KR" altLang="ko-KR" sz="7200" b="1" dirty="0" smtClean="0">
              <a:latin typeface="굴림"/>
              <a:cs typeface="굴림"/>
            </a:endParaRPr>
          </a:p>
          <a:p>
            <a:pPr>
              <a:spcAft>
                <a:spcPts val="0"/>
              </a:spcAft>
            </a:pPr>
            <a:r>
              <a:rPr lang="en-US" altLang="ko-KR" sz="1600" dirty="0" smtClean="0">
                <a:solidFill>
                  <a:srgbClr val="000000"/>
                </a:solidFill>
                <a:latin typeface="Verdana"/>
                <a:cs typeface="굴림"/>
              </a:rPr>
              <a:t>G </a:t>
            </a:r>
            <a:r>
              <a:rPr lang="en-US" altLang="ko-KR" sz="1600" dirty="0" err="1" smtClean="0">
                <a:solidFill>
                  <a:srgbClr val="000000"/>
                </a:solidFill>
                <a:latin typeface="Verdana"/>
                <a:cs typeface="굴림"/>
              </a:rPr>
              <a:t>Brumatti</a:t>
            </a:r>
            <a:r>
              <a:rPr lang="en-US" altLang="ko-KR" sz="1600" dirty="0" smtClean="0">
                <a:solidFill>
                  <a:srgbClr val="000000"/>
                </a:solidFill>
                <a:latin typeface="Verdana"/>
                <a:cs typeface="굴림"/>
              </a:rPr>
              <a:t> and P G </a:t>
            </a:r>
            <a:r>
              <a:rPr lang="en-US" altLang="ko-KR" sz="1600" dirty="0" err="1" smtClean="0">
                <a:solidFill>
                  <a:srgbClr val="000000"/>
                </a:solidFill>
                <a:latin typeface="Verdana"/>
                <a:cs typeface="굴림"/>
              </a:rPr>
              <a:t>Ekert</a:t>
            </a:r>
            <a:endParaRPr lang="ko-KR" altLang="ko-KR" sz="7200" dirty="0" smtClean="0">
              <a:latin typeface="굴림"/>
              <a:cs typeface="굴림"/>
            </a:endParaRPr>
          </a:p>
          <a:p>
            <a:pPr>
              <a:spcBef>
                <a:spcPts val="240"/>
              </a:spcBef>
              <a:spcAft>
                <a:spcPts val="240"/>
              </a:spcAft>
            </a:pPr>
            <a:r>
              <a:rPr lang="en-US" altLang="ko-KR" sz="1600" dirty="0" smtClean="0">
                <a:solidFill>
                  <a:srgbClr val="000000"/>
                </a:solidFill>
                <a:latin typeface="Verdana"/>
                <a:cs typeface="굴림"/>
              </a:rPr>
              <a:t>Cell Death Differ 20: 1440-1441; doi:10.1038/cdd.2013.114</a:t>
            </a:r>
            <a:endParaRPr lang="ko-KR" altLang="ko-KR" sz="7200" dirty="0" smtClean="0">
              <a:latin typeface="굴림"/>
              <a:cs typeface="굴림"/>
            </a:endParaRPr>
          </a:p>
          <a:p>
            <a:pPr>
              <a:spcAft>
                <a:spcPts val="0"/>
              </a:spcAft>
            </a:pPr>
            <a:r>
              <a:rPr lang="en-US" altLang="ko-KR" sz="1600" b="1" dirty="0" smtClean="0">
                <a:solidFill>
                  <a:srgbClr val="000000"/>
                </a:solidFill>
                <a:latin typeface="Verdana"/>
                <a:cs typeface="굴림"/>
              </a:rPr>
              <a:t> </a:t>
            </a:r>
            <a:endParaRPr lang="ko-KR" altLang="ko-KR" sz="7200" b="1" dirty="0" smtClean="0">
              <a:latin typeface="굴림"/>
              <a:cs typeface="굴림"/>
            </a:endParaRPr>
          </a:p>
          <a:p>
            <a:pPr>
              <a:spcAft>
                <a:spcPts val="0"/>
              </a:spcAft>
            </a:pPr>
            <a:r>
              <a:rPr lang="en-US" altLang="ko-KR" sz="1600" b="1" dirty="0" smtClean="0">
                <a:solidFill>
                  <a:srgbClr val="000000"/>
                </a:solidFill>
                <a:latin typeface="Verdana"/>
                <a:cs typeface="굴림"/>
              </a:rPr>
              <a:t>In the race for protection, ARF comes second</a:t>
            </a:r>
            <a:endParaRPr lang="ko-KR" altLang="ko-KR" sz="7200" b="1" dirty="0" smtClean="0">
              <a:latin typeface="굴림"/>
              <a:cs typeface="굴림"/>
            </a:endParaRPr>
          </a:p>
          <a:p>
            <a:pPr>
              <a:spcAft>
                <a:spcPts val="0"/>
              </a:spcAft>
            </a:pPr>
            <a:r>
              <a:rPr lang="en-US" altLang="ko-KR" sz="1600" dirty="0" smtClean="0">
                <a:solidFill>
                  <a:srgbClr val="000000"/>
                </a:solidFill>
                <a:latin typeface="Verdana"/>
                <a:cs typeface="굴림"/>
              </a:rPr>
              <a:t>L </a:t>
            </a:r>
            <a:r>
              <a:rPr lang="en-US" altLang="ko-KR" sz="1600" dirty="0" err="1" smtClean="0">
                <a:solidFill>
                  <a:srgbClr val="000000"/>
                </a:solidFill>
                <a:latin typeface="Verdana"/>
                <a:cs typeface="굴림"/>
              </a:rPr>
              <a:t>Golomb</a:t>
            </a:r>
            <a:r>
              <a:rPr lang="en-US" altLang="ko-KR" sz="1600" dirty="0" smtClean="0">
                <a:solidFill>
                  <a:srgbClr val="000000"/>
                </a:solidFill>
                <a:latin typeface="Verdana"/>
                <a:cs typeface="굴림"/>
              </a:rPr>
              <a:t> and M Oren</a:t>
            </a:r>
            <a:endParaRPr lang="ko-KR" altLang="ko-KR" sz="7200" dirty="0" smtClean="0">
              <a:latin typeface="굴림"/>
              <a:cs typeface="굴림"/>
            </a:endParaRPr>
          </a:p>
          <a:p>
            <a:pPr>
              <a:spcBef>
                <a:spcPts val="240"/>
              </a:spcBef>
              <a:spcAft>
                <a:spcPts val="240"/>
              </a:spcAft>
            </a:pPr>
            <a:r>
              <a:rPr lang="en-US" altLang="ko-KR" sz="1600" dirty="0" smtClean="0">
                <a:solidFill>
                  <a:srgbClr val="000000"/>
                </a:solidFill>
                <a:latin typeface="Verdana"/>
                <a:cs typeface="굴림"/>
              </a:rPr>
              <a:t>Cell Death Differ 20: 1442-1443; doi:10.1038/cdd.2013.117</a:t>
            </a:r>
            <a:endParaRPr lang="ko-KR" altLang="ko-KR" sz="7200" dirty="0" smtClean="0">
              <a:latin typeface="굴림"/>
              <a:cs typeface="굴림"/>
            </a:endParaRPr>
          </a:p>
          <a:p>
            <a:pPr marL="222885" indent="-189865" algn="just"/>
            <a:r>
              <a:rPr lang="en-US" altLang="ko-KR" sz="2800" b="1" kern="100" cap="all" dirty="0" smtClean="0">
                <a:solidFill>
                  <a:schemeClr val="bg1"/>
                </a:solidFill>
                <a:latin typeface="Verdana"/>
                <a:cs typeface="Times New Roman"/>
              </a:rPr>
              <a:t>REVIEW</a:t>
            </a:r>
            <a:endParaRPr lang="ko-KR" altLang="ko-KR" sz="3600" b="1" kern="100" dirty="0">
              <a:solidFill>
                <a:schemeClr val="bg1"/>
              </a:solidFill>
              <a:cs typeface="Times New Roman"/>
            </a:endParaRPr>
          </a:p>
          <a:p>
            <a:pPr>
              <a:spcAft>
                <a:spcPts val="0"/>
              </a:spcAft>
            </a:pPr>
            <a:r>
              <a:rPr lang="en-US" altLang="ko-KR" sz="1600" b="1" dirty="0" err="1" smtClean="0">
                <a:solidFill>
                  <a:srgbClr val="000000"/>
                </a:solidFill>
                <a:latin typeface="Verdana"/>
                <a:cs typeface="굴림"/>
              </a:rPr>
              <a:t>Autophagy</a:t>
            </a:r>
            <a:r>
              <a:rPr lang="en-US" altLang="ko-KR" sz="1600" b="1" dirty="0" smtClean="0">
                <a:solidFill>
                  <a:srgbClr val="000000"/>
                </a:solidFill>
                <a:latin typeface="Verdana"/>
                <a:cs typeface="굴림"/>
              </a:rPr>
              <a:t> and genomic integrity</a:t>
            </a:r>
            <a:r>
              <a:rPr lang="en-US" altLang="ko-KR" sz="1600" b="1" dirty="0" smtClean="0">
                <a:solidFill>
                  <a:srgbClr val="CC0033"/>
                </a:solidFill>
                <a:latin typeface="Verdana"/>
                <a:cs typeface="굴림"/>
              </a:rPr>
              <a:t> </a:t>
            </a:r>
            <a:endParaRPr lang="ko-KR" altLang="ko-KR" sz="7200" b="1" dirty="0" smtClean="0">
              <a:latin typeface="굴림"/>
              <a:cs typeface="굴림"/>
            </a:endParaRPr>
          </a:p>
          <a:p>
            <a:pPr>
              <a:spcAft>
                <a:spcPts val="0"/>
              </a:spcAft>
            </a:pPr>
            <a:r>
              <a:rPr lang="en-US" altLang="ko-KR" sz="1600" dirty="0" smtClean="0">
                <a:solidFill>
                  <a:srgbClr val="000000"/>
                </a:solidFill>
                <a:latin typeface="Verdana"/>
                <a:cs typeface="굴림"/>
              </a:rPr>
              <a:t>A T </a:t>
            </a:r>
            <a:r>
              <a:rPr lang="en-US" altLang="ko-KR" sz="1600" dirty="0" err="1" smtClean="0">
                <a:solidFill>
                  <a:srgbClr val="000000"/>
                </a:solidFill>
                <a:latin typeface="Verdana"/>
                <a:cs typeface="굴림"/>
              </a:rPr>
              <a:t>Vessoni</a:t>
            </a:r>
            <a:r>
              <a:rPr lang="en-US" altLang="ko-KR" sz="1600" dirty="0" smtClean="0">
                <a:solidFill>
                  <a:srgbClr val="000000"/>
                </a:solidFill>
                <a:latin typeface="Verdana"/>
                <a:cs typeface="굴림"/>
              </a:rPr>
              <a:t>, E C </a:t>
            </a:r>
            <a:r>
              <a:rPr lang="en-US" altLang="ko-KR" sz="1600" dirty="0" err="1" smtClean="0">
                <a:solidFill>
                  <a:srgbClr val="000000"/>
                </a:solidFill>
                <a:latin typeface="Verdana"/>
                <a:cs typeface="굴림"/>
              </a:rPr>
              <a:t>Filippi-Chiela</a:t>
            </a:r>
            <a:r>
              <a:rPr lang="en-US" altLang="ko-KR" sz="1600" dirty="0" smtClean="0">
                <a:solidFill>
                  <a:srgbClr val="000000"/>
                </a:solidFill>
                <a:latin typeface="Verdana"/>
                <a:cs typeface="굴림"/>
              </a:rPr>
              <a:t>, C FM </a:t>
            </a:r>
            <a:r>
              <a:rPr lang="en-US" altLang="ko-KR" sz="1600" dirty="0" err="1" smtClean="0">
                <a:solidFill>
                  <a:srgbClr val="000000"/>
                </a:solidFill>
                <a:latin typeface="Verdana"/>
                <a:cs typeface="굴림"/>
              </a:rPr>
              <a:t>Menck</a:t>
            </a:r>
            <a:r>
              <a:rPr lang="en-US" altLang="ko-KR" sz="1600" dirty="0" smtClean="0">
                <a:solidFill>
                  <a:srgbClr val="000000"/>
                </a:solidFill>
                <a:latin typeface="Verdana"/>
                <a:cs typeface="굴림"/>
              </a:rPr>
              <a:t> and G Lenz</a:t>
            </a:r>
            <a:endParaRPr lang="ko-KR" altLang="ko-KR" sz="7200" dirty="0" smtClean="0">
              <a:latin typeface="굴림"/>
              <a:cs typeface="굴림"/>
            </a:endParaRPr>
          </a:p>
          <a:p>
            <a:pPr>
              <a:spcBef>
                <a:spcPts val="240"/>
              </a:spcBef>
              <a:spcAft>
                <a:spcPts val="240"/>
              </a:spcAft>
            </a:pPr>
            <a:r>
              <a:rPr lang="en-US" altLang="ko-KR" sz="1600" dirty="0" smtClean="0">
                <a:solidFill>
                  <a:srgbClr val="000000"/>
                </a:solidFill>
                <a:latin typeface="Verdana"/>
                <a:cs typeface="굴림"/>
              </a:rPr>
              <a:t>Cell Death Differ 20: 1444-1454; advance online publication, August 9, 2013; doi:10.1038/cdd.2013.103</a:t>
            </a:r>
            <a:endParaRPr lang="ko-KR" altLang="ko-KR" sz="7200" dirty="0" smtClean="0">
              <a:latin typeface="굴림"/>
              <a:cs typeface="굴림"/>
            </a:endParaRPr>
          </a:p>
        </p:txBody>
      </p:sp>
      <p:pic>
        <p:nvPicPr>
          <p:cNvPr id="1026" name="Picture 2"/>
          <p:cNvPicPr>
            <a:picLocks noChangeAspect="1" noChangeArrowheads="1"/>
          </p:cNvPicPr>
          <p:nvPr/>
        </p:nvPicPr>
        <p:blipFill>
          <a:blip r:embed="rId2" cstate="print"/>
          <a:srcRect/>
          <a:stretch>
            <a:fillRect/>
          </a:stretch>
        </p:blipFill>
        <p:spPr bwMode="auto">
          <a:xfrm>
            <a:off x="7524328" y="274717"/>
            <a:ext cx="1619672" cy="531951"/>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B4875810-5F8C-DD4A-9FDB-A21C6847FBEA}" type="slidenum">
              <a:rPr lang="en-US" smtClean="0"/>
              <a:t>27</a:t>
            </a:fld>
            <a:endParaRPr lang="en-US"/>
          </a:p>
        </p:txBody>
      </p:sp>
    </p:spTree>
    <p:extLst>
      <p:ext uri="{BB962C8B-B14F-4D97-AF65-F5344CB8AC3E}">
        <p14:creationId xmlns:p14="http://schemas.microsoft.com/office/powerpoint/2010/main" val="298565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130699"/>
            <a:ext cx="9144000" cy="504056"/>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직사각형 3"/>
          <p:cNvSpPr/>
          <p:nvPr/>
        </p:nvSpPr>
        <p:spPr>
          <a:xfrm>
            <a:off x="213429" y="116632"/>
            <a:ext cx="3998531" cy="523220"/>
          </a:xfrm>
          <a:prstGeom prst="rect">
            <a:avLst/>
          </a:prstGeom>
        </p:spPr>
        <p:txBody>
          <a:bodyPr wrap="none">
            <a:spAutoFit/>
          </a:bodyPr>
          <a:lstStyle/>
          <a:p>
            <a:pPr marL="213995" indent="-189865" algn="just"/>
            <a:r>
              <a:rPr lang="en-US" altLang="ko-KR" sz="2800" b="1" kern="100" cap="all" dirty="0" smtClean="0">
                <a:solidFill>
                  <a:schemeClr val="bg1"/>
                </a:solidFill>
                <a:latin typeface="Verdana"/>
                <a:cs typeface="Times New Roman"/>
              </a:rPr>
              <a:t>ORIGINAL PAPERS</a:t>
            </a:r>
            <a:endParaRPr lang="ko-KR" altLang="ko-KR" sz="3600" b="1" kern="100" dirty="0">
              <a:solidFill>
                <a:schemeClr val="bg1"/>
              </a:solidFill>
              <a:cs typeface="Times New Roman"/>
            </a:endParaRPr>
          </a:p>
        </p:txBody>
      </p:sp>
      <p:pic>
        <p:nvPicPr>
          <p:cNvPr id="6" name="Picture 2"/>
          <p:cNvPicPr>
            <a:picLocks noChangeAspect="1" noChangeArrowheads="1"/>
          </p:cNvPicPr>
          <p:nvPr/>
        </p:nvPicPr>
        <p:blipFill>
          <a:blip r:embed="rId2" cstate="print"/>
          <a:srcRect/>
          <a:stretch>
            <a:fillRect/>
          </a:stretch>
        </p:blipFill>
        <p:spPr bwMode="auto">
          <a:xfrm>
            <a:off x="7568200" y="116632"/>
            <a:ext cx="1547664" cy="508302"/>
          </a:xfrm>
          <a:prstGeom prst="rect">
            <a:avLst/>
          </a:prstGeom>
          <a:noFill/>
          <a:ln w="9525">
            <a:noFill/>
            <a:miter lim="800000"/>
            <a:headEnd/>
            <a:tailEnd/>
          </a:ln>
        </p:spPr>
      </p:pic>
      <p:sp>
        <p:nvSpPr>
          <p:cNvPr id="7" name="TextBox 6"/>
          <p:cNvSpPr txBox="1"/>
          <p:nvPr/>
        </p:nvSpPr>
        <p:spPr>
          <a:xfrm>
            <a:off x="323528" y="648824"/>
            <a:ext cx="8640960" cy="6801862"/>
          </a:xfrm>
          <a:prstGeom prst="rect">
            <a:avLst/>
          </a:prstGeom>
          <a:noFill/>
        </p:spPr>
        <p:txBody>
          <a:bodyPr wrap="square" rtlCol="0">
            <a:spAutoFit/>
          </a:bodyPr>
          <a:lstStyle/>
          <a:p>
            <a:pPr latinLnBrk="0">
              <a:buFont typeface="Arial" pitchFamily="34" charset="0"/>
              <a:buChar char="•"/>
            </a:pPr>
            <a:r>
              <a:rPr lang="en-US" altLang="ko-KR" b="1" dirty="0"/>
              <a:t>A </a:t>
            </a:r>
            <a:r>
              <a:rPr lang="en-US" altLang="ko-KR" b="1" dirty="0" err="1"/>
              <a:t>neuroprotective</a:t>
            </a:r>
            <a:r>
              <a:rPr lang="en-US" altLang="ko-KR" b="1" dirty="0"/>
              <a:t> phase precedes </a:t>
            </a:r>
            <a:r>
              <a:rPr lang="en-US" altLang="ko-KR" b="1" dirty="0" err="1"/>
              <a:t>striatal</a:t>
            </a:r>
            <a:r>
              <a:rPr lang="en-US" altLang="ko-KR" b="1" dirty="0"/>
              <a:t> degeneration upon </a:t>
            </a:r>
            <a:r>
              <a:rPr lang="en-US" altLang="ko-KR" b="1" dirty="0" err="1"/>
              <a:t>nucleolar</a:t>
            </a:r>
            <a:r>
              <a:rPr lang="en-US" altLang="ko-KR" b="1" dirty="0"/>
              <a:t> stress</a:t>
            </a:r>
            <a:endParaRPr lang="ko-KR" altLang="ko-KR" dirty="0"/>
          </a:p>
          <a:p>
            <a:pPr latinLnBrk="0"/>
            <a:r>
              <a:rPr lang="en-US" altLang="ko-KR" sz="1400" dirty="0"/>
              <a:t>G </a:t>
            </a:r>
            <a:r>
              <a:rPr lang="en-US" altLang="ko-KR" sz="1400" dirty="0" err="1"/>
              <a:t>Kreiner</a:t>
            </a:r>
            <a:r>
              <a:rPr lang="en-US" altLang="ko-KR" sz="1400" dirty="0"/>
              <a:t>, H </a:t>
            </a:r>
            <a:r>
              <a:rPr lang="en-US" altLang="ko-KR" sz="1400" dirty="0" err="1"/>
              <a:t>Bierhoff</a:t>
            </a:r>
            <a:r>
              <a:rPr lang="en-US" altLang="ko-KR" sz="1400" dirty="0"/>
              <a:t>, M </a:t>
            </a:r>
            <a:r>
              <a:rPr lang="en-US" altLang="ko-KR" sz="1400" dirty="0" err="1"/>
              <a:t>Armentano</a:t>
            </a:r>
            <a:r>
              <a:rPr lang="en-US" altLang="ko-KR" sz="1400" dirty="0"/>
              <a:t>, J Rodriguez-</a:t>
            </a:r>
            <a:r>
              <a:rPr lang="en-US" altLang="ko-KR" sz="1400" dirty="0" err="1"/>
              <a:t>Parkitna</a:t>
            </a:r>
            <a:r>
              <a:rPr lang="en-US" altLang="ko-KR" sz="1400" dirty="0"/>
              <a:t>, K </a:t>
            </a:r>
            <a:r>
              <a:rPr lang="en-US" altLang="ko-KR" sz="1400" dirty="0" err="1"/>
              <a:t>Sowodniok</a:t>
            </a:r>
            <a:r>
              <a:rPr lang="en-US" altLang="ko-KR" sz="1400" dirty="0"/>
              <a:t>, J R </a:t>
            </a:r>
            <a:r>
              <a:rPr lang="en-US" altLang="ko-KR" sz="1400" dirty="0" err="1"/>
              <a:t>Naranjo</a:t>
            </a:r>
            <a:r>
              <a:rPr lang="en-US" altLang="ko-KR" sz="1400" dirty="0"/>
              <a:t>, L </a:t>
            </a:r>
            <a:r>
              <a:rPr lang="en-US" altLang="ko-KR" sz="1400" dirty="0" err="1"/>
              <a:t>Bonfanti</a:t>
            </a:r>
            <a:r>
              <a:rPr lang="en-US" altLang="ko-KR" sz="1400" dirty="0"/>
              <a:t>, B </a:t>
            </a:r>
            <a:r>
              <a:rPr lang="en-US" altLang="ko-KR" sz="1400" dirty="0" err="1"/>
              <a:t>Liss</a:t>
            </a:r>
            <a:r>
              <a:rPr lang="en-US" altLang="ko-KR" sz="1400" dirty="0"/>
              <a:t>, G </a:t>
            </a:r>
            <a:r>
              <a:rPr lang="en-US" altLang="ko-KR" sz="1400" dirty="0" err="1"/>
              <a:t>Schütz</a:t>
            </a:r>
            <a:r>
              <a:rPr lang="en-US" altLang="ko-KR" sz="1400" dirty="0"/>
              <a:t>, I </a:t>
            </a:r>
            <a:r>
              <a:rPr lang="en-US" altLang="ko-KR" sz="1400" dirty="0" err="1"/>
              <a:t>Grummt</a:t>
            </a:r>
            <a:r>
              <a:rPr lang="en-US" altLang="ko-KR" sz="1400" dirty="0"/>
              <a:t> and R </a:t>
            </a:r>
            <a:r>
              <a:rPr lang="en-US" altLang="ko-KR" sz="1400" dirty="0" err="1"/>
              <a:t>Parlato</a:t>
            </a:r>
            <a:endParaRPr lang="ko-KR" altLang="ko-KR" sz="1400" dirty="0"/>
          </a:p>
          <a:p>
            <a:pPr latinLnBrk="0"/>
            <a:r>
              <a:rPr lang="en-US" altLang="ko-KR" sz="1400" dirty="0"/>
              <a:t>Cell Death Differ 20: 1455-1464; advance online publication, June 14, 2013; </a:t>
            </a:r>
            <a:r>
              <a:rPr lang="en-US" altLang="ko-KR" sz="1400" dirty="0" smtClean="0"/>
              <a:t>doi:10.1038/cdd.2013.66</a:t>
            </a:r>
            <a:endParaRPr lang="en-US" altLang="ko-KR" b="1" dirty="0" smtClean="0"/>
          </a:p>
          <a:p>
            <a:pPr latinLnBrk="0">
              <a:buFont typeface="Arial" pitchFamily="34" charset="0"/>
              <a:buChar char="•"/>
            </a:pPr>
            <a:r>
              <a:rPr lang="en-US" altLang="ko-KR" b="1" dirty="0" smtClean="0"/>
              <a:t>p53 </a:t>
            </a:r>
            <a:r>
              <a:rPr lang="en-US" altLang="ko-KR" b="1" dirty="0"/>
              <a:t>regulates a non-apoptotic death induced by ROS </a:t>
            </a:r>
            <a:endParaRPr lang="ko-KR" altLang="ko-KR" dirty="0"/>
          </a:p>
          <a:p>
            <a:pPr latinLnBrk="0"/>
            <a:r>
              <a:rPr lang="en-US" altLang="ko-KR" sz="1400" dirty="0"/>
              <a:t>J Montero, C </a:t>
            </a:r>
            <a:r>
              <a:rPr lang="en-US" altLang="ko-KR" sz="1400" dirty="0" err="1"/>
              <a:t>Dutta</a:t>
            </a:r>
            <a:r>
              <a:rPr lang="en-US" altLang="ko-KR" sz="1400" dirty="0"/>
              <a:t>, D van </a:t>
            </a:r>
            <a:r>
              <a:rPr lang="en-US" altLang="ko-KR" sz="1400" dirty="0" err="1"/>
              <a:t>Bodegom</a:t>
            </a:r>
            <a:r>
              <a:rPr lang="en-US" altLang="ko-KR" sz="1400" dirty="0"/>
              <a:t>, D </a:t>
            </a:r>
            <a:r>
              <a:rPr lang="en-US" altLang="ko-KR" sz="1400" dirty="0" err="1"/>
              <a:t>Weinstock</a:t>
            </a:r>
            <a:r>
              <a:rPr lang="en-US" altLang="ko-KR" sz="1400" dirty="0"/>
              <a:t> and A </a:t>
            </a:r>
            <a:r>
              <a:rPr lang="en-US" altLang="ko-KR" sz="1400" dirty="0" err="1"/>
              <a:t>Letai</a:t>
            </a:r>
            <a:endParaRPr lang="ko-KR" altLang="ko-KR" sz="1400" dirty="0"/>
          </a:p>
          <a:p>
            <a:pPr latinLnBrk="0"/>
            <a:r>
              <a:rPr lang="en-US" altLang="ko-KR" sz="1400" dirty="0"/>
              <a:t>Cell Death Differ 20: 1465-1474; advance online publication, May 24, 2013; </a:t>
            </a:r>
            <a:r>
              <a:rPr lang="en-US" altLang="ko-KR" sz="1400" dirty="0" smtClean="0"/>
              <a:t>doi:10.1038/cdd.2013.52</a:t>
            </a:r>
            <a:endParaRPr lang="en-US" altLang="ko-KR" b="1" dirty="0" smtClean="0"/>
          </a:p>
          <a:p>
            <a:pPr latinLnBrk="0">
              <a:buFont typeface="Arial" pitchFamily="34" charset="0"/>
              <a:buChar char="•"/>
            </a:pPr>
            <a:r>
              <a:rPr lang="en-US" altLang="ko-KR" b="1" dirty="0" smtClean="0"/>
              <a:t>Evaluation </a:t>
            </a:r>
            <a:r>
              <a:rPr lang="en-US" altLang="ko-KR" b="1" dirty="0"/>
              <a:t>and critical assessment of putative MCL-1 inhibitors</a:t>
            </a:r>
            <a:endParaRPr lang="ko-KR" altLang="ko-KR" dirty="0"/>
          </a:p>
          <a:p>
            <a:pPr latinLnBrk="0"/>
            <a:r>
              <a:rPr lang="en-US" altLang="ko-KR" sz="1400" dirty="0"/>
              <a:t>S </a:t>
            </a:r>
            <a:r>
              <a:rPr lang="en-US" altLang="ko-KR" sz="1400" dirty="0" err="1"/>
              <a:t>Varadarajan</a:t>
            </a:r>
            <a:r>
              <a:rPr lang="en-US" altLang="ko-KR" sz="1400" dirty="0"/>
              <a:t>, M </a:t>
            </a:r>
            <a:r>
              <a:rPr lang="en-US" altLang="ko-KR" sz="1400" dirty="0" err="1"/>
              <a:t>Vogler</a:t>
            </a:r>
            <a:r>
              <a:rPr lang="en-US" altLang="ko-KR" sz="1400" dirty="0"/>
              <a:t>, M Butterworth, D </a:t>
            </a:r>
            <a:r>
              <a:rPr lang="en-US" altLang="ko-KR" sz="1400" dirty="0" err="1"/>
              <a:t>Dinsdale</a:t>
            </a:r>
            <a:r>
              <a:rPr lang="en-US" altLang="ko-KR" sz="1400" dirty="0"/>
              <a:t>, L D </a:t>
            </a:r>
            <a:r>
              <a:rPr lang="en-US" altLang="ko-KR" sz="1400" dirty="0" err="1"/>
              <a:t>Walensky</a:t>
            </a:r>
            <a:r>
              <a:rPr lang="en-US" altLang="ko-KR" sz="1400" dirty="0"/>
              <a:t> and G M Cohen</a:t>
            </a:r>
            <a:endParaRPr lang="ko-KR" altLang="ko-KR" sz="1400" dirty="0"/>
          </a:p>
          <a:p>
            <a:pPr latinLnBrk="0"/>
            <a:r>
              <a:rPr lang="en-US" altLang="ko-KR" sz="1400" dirty="0"/>
              <a:t>Cell Death Differ 20: 1475-1484; advance online publication, July 5, 2013; </a:t>
            </a:r>
            <a:r>
              <a:rPr lang="en-US" altLang="ko-KR" sz="1400" dirty="0" smtClean="0"/>
              <a:t>doi:10.1038/cdd.2013.79</a:t>
            </a:r>
            <a:endParaRPr lang="ko-KR" altLang="ko-KR" sz="1400" dirty="0"/>
          </a:p>
          <a:p>
            <a:pPr latinLnBrk="0">
              <a:buFont typeface="Arial" pitchFamily="34" charset="0"/>
              <a:buChar char="•"/>
            </a:pPr>
            <a:r>
              <a:rPr lang="en-US" altLang="ko-KR" b="1" dirty="0"/>
              <a:t>The DNA damage checkpoint precedes activation of ARF in response to escalating </a:t>
            </a:r>
            <a:r>
              <a:rPr lang="en-US" altLang="ko-KR" b="1" dirty="0" err="1"/>
              <a:t>oncogenic</a:t>
            </a:r>
            <a:r>
              <a:rPr lang="en-US" altLang="ko-KR" b="1" dirty="0"/>
              <a:t> stress during </a:t>
            </a:r>
            <a:r>
              <a:rPr lang="en-US" altLang="ko-KR" b="1" dirty="0" err="1"/>
              <a:t>tumorigenesis</a:t>
            </a:r>
            <a:endParaRPr lang="ko-KR" altLang="ko-KR" dirty="0"/>
          </a:p>
          <a:p>
            <a:pPr latinLnBrk="0"/>
            <a:r>
              <a:rPr lang="en-US" altLang="ko-KR" sz="1400" dirty="0"/>
              <a:t>K </a:t>
            </a:r>
            <a:r>
              <a:rPr lang="en-US" altLang="ko-KR" sz="1400" dirty="0" err="1"/>
              <a:t>Evangelou</a:t>
            </a:r>
            <a:r>
              <a:rPr lang="en-US" altLang="ko-KR" sz="1400" dirty="0"/>
              <a:t>, J </a:t>
            </a:r>
            <a:r>
              <a:rPr lang="en-US" altLang="ko-KR" sz="1400" dirty="0" err="1"/>
              <a:t>Bartkova</a:t>
            </a:r>
            <a:r>
              <a:rPr lang="en-US" altLang="ko-KR" sz="1400" dirty="0"/>
              <a:t>, A </a:t>
            </a:r>
            <a:r>
              <a:rPr lang="en-US" altLang="ko-KR" sz="1400" dirty="0" err="1"/>
              <a:t>Kotsinas</a:t>
            </a:r>
            <a:r>
              <a:rPr lang="en-US" altLang="ko-KR" sz="1400" dirty="0"/>
              <a:t>, I S </a:t>
            </a:r>
            <a:r>
              <a:rPr lang="en-US" altLang="ko-KR" sz="1400" dirty="0" err="1"/>
              <a:t>Pateras</a:t>
            </a:r>
            <a:r>
              <a:rPr lang="en-US" altLang="ko-KR" sz="1400" dirty="0"/>
              <a:t>, M </a:t>
            </a:r>
            <a:r>
              <a:rPr lang="en-US" altLang="ko-KR" sz="1400" dirty="0" err="1"/>
              <a:t>Liontos</a:t>
            </a:r>
            <a:r>
              <a:rPr lang="en-US" altLang="ko-KR" sz="1400" dirty="0"/>
              <a:t>, G </a:t>
            </a:r>
            <a:r>
              <a:rPr lang="en-US" altLang="ko-KR" sz="1400" dirty="0" err="1"/>
              <a:t>Velimezi</a:t>
            </a:r>
            <a:r>
              <a:rPr lang="en-US" altLang="ko-KR" sz="1400" dirty="0"/>
              <a:t>, M </a:t>
            </a:r>
            <a:r>
              <a:rPr lang="en-US" altLang="ko-KR" sz="1400" dirty="0" err="1"/>
              <a:t>Kosar</a:t>
            </a:r>
            <a:r>
              <a:rPr lang="en-US" altLang="ko-KR" sz="1400" dirty="0"/>
              <a:t>, T </a:t>
            </a:r>
            <a:r>
              <a:rPr lang="en-US" altLang="ko-KR" sz="1400" dirty="0" err="1"/>
              <a:t>Liloglou</a:t>
            </a:r>
            <a:r>
              <a:rPr lang="en-US" altLang="ko-KR" sz="1400" dirty="0"/>
              <a:t>, I P </a:t>
            </a:r>
            <a:r>
              <a:rPr lang="en-US" altLang="ko-KR" sz="1400" dirty="0" err="1"/>
              <a:t>Trougakos</a:t>
            </a:r>
            <a:r>
              <a:rPr lang="en-US" altLang="ko-KR" sz="1400" dirty="0"/>
              <a:t>, L </a:t>
            </a:r>
            <a:r>
              <a:rPr lang="en-US" altLang="ko-KR" sz="1400" dirty="0" err="1"/>
              <a:t>Dyrskjot</a:t>
            </a:r>
            <a:r>
              <a:rPr lang="en-US" altLang="ko-KR" sz="1400" dirty="0"/>
              <a:t>, C L Andersen, M </a:t>
            </a:r>
            <a:r>
              <a:rPr lang="en-US" altLang="ko-KR" sz="1400" dirty="0" err="1"/>
              <a:t>Papaioannou</a:t>
            </a:r>
            <a:r>
              <a:rPr lang="en-US" altLang="ko-KR" sz="1400" dirty="0"/>
              <a:t>, Y </a:t>
            </a:r>
            <a:r>
              <a:rPr lang="en-US" altLang="ko-KR" sz="1400" dirty="0" err="1"/>
              <a:t>Drosos</a:t>
            </a:r>
            <a:r>
              <a:rPr lang="en-US" altLang="ko-KR" sz="1400" dirty="0"/>
              <a:t>, G </a:t>
            </a:r>
            <a:r>
              <a:rPr lang="en-US" altLang="ko-KR" sz="1400" dirty="0" err="1"/>
              <a:t>Papafotiou</a:t>
            </a:r>
            <a:r>
              <a:rPr lang="en-US" altLang="ko-KR" sz="1400" dirty="0"/>
              <a:t>, Z </a:t>
            </a:r>
            <a:r>
              <a:rPr lang="en-US" altLang="ko-KR" sz="1400" dirty="0" err="1"/>
              <a:t>Hodny</a:t>
            </a:r>
            <a:r>
              <a:rPr lang="en-US" altLang="ko-KR" sz="1400" dirty="0"/>
              <a:t>, B Sosa-Pineda, X-R Wu, A </a:t>
            </a:r>
            <a:r>
              <a:rPr lang="en-US" altLang="ko-KR" sz="1400" dirty="0" err="1"/>
              <a:t>Klinakis</a:t>
            </a:r>
            <a:r>
              <a:rPr lang="en-US" altLang="ko-KR" sz="1400" dirty="0"/>
              <a:t>, T </a:t>
            </a:r>
            <a:r>
              <a:rPr lang="en-US" altLang="ko-KR" sz="1400" dirty="0" err="1"/>
              <a:t>Ørntoft</a:t>
            </a:r>
            <a:r>
              <a:rPr lang="en-US" altLang="ko-KR" sz="1400" dirty="0"/>
              <a:t>, J Lukas, J </a:t>
            </a:r>
            <a:r>
              <a:rPr lang="en-US" altLang="ko-KR" sz="1400" dirty="0" err="1"/>
              <a:t>Bartek</a:t>
            </a:r>
            <a:r>
              <a:rPr lang="en-US" altLang="ko-KR" sz="1400" dirty="0"/>
              <a:t> and V G </a:t>
            </a:r>
            <a:r>
              <a:rPr lang="en-US" altLang="ko-KR" sz="1400" dirty="0" err="1"/>
              <a:t>Gorgoulis</a:t>
            </a:r>
            <a:endParaRPr lang="ko-KR" altLang="ko-KR" sz="1400" dirty="0"/>
          </a:p>
          <a:p>
            <a:pPr latinLnBrk="0"/>
            <a:r>
              <a:rPr lang="en-US" altLang="ko-KR" sz="1400" dirty="0"/>
              <a:t>Cell Death Differ 20: 1485-1497; advance online publication, July 12, 2013; </a:t>
            </a:r>
            <a:r>
              <a:rPr lang="en-US" altLang="ko-KR" sz="1400" dirty="0" smtClean="0"/>
              <a:t>doi:10.1038/cdd.2013.76</a:t>
            </a:r>
            <a:endParaRPr lang="ko-KR" altLang="ko-KR" sz="1400" dirty="0"/>
          </a:p>
          <a:p>
            <a:pPr latinLnBrk="0">
              <a:buFont typeface="Arial" pitchFamily="34" charset="0"/>
              <a:buChar char="•"/>
            </a:pPr>
            <a:r>
              <a:rPr lang="en-US" altLang="ko-KR" b="1" dirty="0"/>
              <a:t>ATM </a:t>
            </a:r>
            <a:r>
              <a:rPr lang="en-US" altLang="ko-KR" b="1" dirty="0" err="1"/>
              <a:t>kinase</a:t>
            </a:r>
            <a:r>
              <a:rPr lang="en-US" altLang="ko-KR" b="1" dirty="0"/>
              <a:t> enables the functional axis of YAP, PML and p53 to ameliorate loss of Werner protein-mediated </a:t>
            </a:r>
            <a:r>
              <a:rPr lang="en-US" altLang="ko-KR" b="1" dirty="0" err="1"/>
              <a:t>oncogenic</a:t>
            </a:r>
            <a:r>
              <a:rPr lang="en-US" altLang="ko-KR" b="1" dirty="0"/>
              <a:t> senescence</a:t>
            </a:r>
            <a:endParaRPr lang="ko-KR" altLang="ko-KR" dirty="0"/>
          </a:p>
          <a:p>
            <a:pPr latinLnBrk="0"/>
            <a:r>
              <a:rPr lang="en-US" altLang="ko-KR" sz="1400" dirty="0"/>
              <a:t>F </a:t>
            </a:r>
            <a:r>
              <a:rPr lang="en-US" altLang="ko-KR" sz="1400" dirty="0" err="1"/>
              <a:t>Fausti</a:t>
            </a:r>
            <a:r>
              <a:rPr lang="en-US" altLang="ko-KR" sz="1400" dirty="0"/>
              <a:t>, S Di </a:t>
            </a:r>
            <a:r>
              <a:rPr lang="en-US" altLang="ko-KR" sz="1400" dirty="0" err="1"/>
              <a:t>Agostino</a:t>
            </a:r>
            <a:r>
              <a:rPr lang="en-US" altLang="ko-KR" sz="1400" dirty="0"/>
              <a:t>, M </a:t>
            </a:r>
            <a:r>
              <a:rPr lang="en-US" altLang="ko-KR" sz="1400" dirty="0" err="1"/>
              <a:t>Cioce</a:t>
            </a:r>
            <a:r>
              <a:rPr lang="en-US" altLang="ko-KR" sz="1400" dirty="0"/>
              <a:t>, P </a:t>
            </a:r>
            <a:r>
              <a:rPr lang="en-US" altLang="ko-KR" sz="1400" dirty="0" err="1"/>
              <a:t>Bielli</a:t>
            </a:r>
            <a:r>
              <a:rPr lang="en-US" altLang="ko-KR" sz="1400" dirty="0"/>
              <a:t>, C </a:t>
            </a:r>
            <a:r>
              <a:rPr lang="en-US" altLang="ko-KR" sz="1400" dirty="0" err="1"/>
              <a:t>Sette</a:t>
            </a:r>
            <a:r>
              <a:rPr lang="en-US" altLang="ko-KR" sz="1400" dirty="0"/>
              <a:t>, P </a:t>
            </a:r>
            <a:r>
              <a:rPr lang="en-US" altLang="ko-KR" sz="1400" dirty="0" err="1"/>
              <a:t>P</a:t>
            </a:r>
            <a:r>
              <a:rPr lang="en-US" altLang="ko-KR" sz="1400" dirty="0"/>
              <a:t> </a:t>
            </a:r>
            <a:r>
              <a:rPr lang="en-US" altLang="ko-KR" sz="1400" dirty="0" err="1"/>
              <a:t>Pandolfi</a:t>
            </a:r>
            <a:r>
              <a:rPr lang="en-US" altLang="ko-KR" sz="1400" dirty="0"/>
              <a:t>, M Oren, M </a:t>
            </a:r>
            <a:r>
              <a:rPr lang="en-US" altLang="ko-KR" sz="1400" dirty="0" err="1"/>
              <a:t>Sudol</a:t>
            </a:r>
            <a:r>
              <a:rPr lang="en-US" altLang="ko-KR" sz="1400" dirty="0"/>
              <a:t>, S </a:t>
            </a:r>
            <a:r>
              <a:rPr lang="en-US" altLang="ko-KR" sz="1400" dirty="0" err="1"/>
              <a:t>Strano</a:t>
            </a:r>
            <a:r>
              <a:rPr lang="en-US" altLang="ko-KR" sz="1400" dirty="0"/>
              <a:t> and G </a:t>
            </a:r>
            <a:r>
              <a:rPr lang="en-US" altLang="ko-KR" sz="1400" dirty="0" err="1"/>
              <a:t>Blandino</a:t>
            </a:r>
            <a:endParaRPr lang="ko-KR" altLang="ko-KR" sz="1400" dirty="0"/>
          </a:p>
          <a:p>
            <a:pPr latinLnBrk="0"/>
            <a:r>
              <a:rPr lang="en-US" altLang="ko-KR" sz="1400" dirty="0"/>
              <a:t>Cell Death Differ 20: 1498-1509; advance online publication, August 9, 2013; </a:t>
            </a:r>
            <a:r>
              <a:rPr lang="en-US" altLang="ko-KR" sz="1400" dirty="0" smtClean="0"/>
              <a:t>doi:10.1038/cdd.2013.101</a:t>
            </a:r>
          </a:p>
          <a:p>
            <a:pPr latinLnBrk="0">
              <a:buFont typeface="Arial" pitchFamily="34" charset="0"/>
              <a:buChar char="•"/>
            </a:pPr>
            <a:r>
              <a:rPr lang="en-US" altLang="ko-KR" b="1" dirty="0" smtClean="0"/>
              <a:t>Apaf1 apoptotic function critically limits Sonic hedgehog signaling during craniofacial development</a:t>
            </a:r>
            <a:endParaRPr lang="ko-KR" altLang="ko-KR" dirty="0" smtClean="0"/>
          </a:p>
          <a:p>
            <a:pPr latinLnBrk="0"/>
            <a:r>
              <a:rPr lang="en-US" altLang="ko-KR" sz="1400" dirty="0" smtClean="0"/>
              <a:t>A B Long, W J Kaiser, E S </a:t>
            </a:r>
            <a:r>
              <a:rPr lang="en-US" altLang="ko-KR" sz="1400" dirty="0" err="1" smtClean="0"/>
              <a:t>Mocarski</a:t>
            </a:r>
            <a:r>
              <a:rPr lang="en-US" altLang="ko-KR" sz="1400" dirty="0" smtClean="0"/>
              <a:t> and T </a:t>
            </a:r>
            <a:r>
              <a:rPr lang="en-US" altLang="ko-KR" sz="1400" dirty="0" err="1" smtClean="0"/>
              <a:t>Caspary</a:t>
            </a:r>
            <a:endParaRPr lang="ko-KR" altLang="ko-KR" sz="1400" dirty="0" smtClean="0"/>
          </a:p>
          <a:p>
            <a:pPr latinLnBrk="0"/>
            <a:r>
              <a:rPr lang="en-US" altLang="ko-KR" sz="1400" dirty="0" smtClean="0"/>
              <a:t>Cell Death Differ 20: 1510-1520; advance online publication, July 26, 2013; doi:10.1038/cdd.2013.97</a:t>
            </a:r>
            <a:endParaRPr lang="ko-KR" altLang="ko-KR" sz="1400" dirty="0" smtClean="0"/>
          </a:p>
          <a:p>
            <a:pPr latinLnBrk="0"/>
            <a:endParaRPr lang="ko-KR" altLang="ko-KR" sz="1400" dirty="0"/>
          </a:p>
          <a:p>
            <a:endParaRPr lang="ko-KR" altLang="en-US" dirty="0"/>
          </a:p>
        </p:txBody>
      </p:sp>
      <p:sp>
        <p:nvSpPr>
          <p:cNvPr id="2" name="Slide Number Placeholder 1"/>
          <p:cNvSpPr>
            <a:spLocks noGrp="1"/>
          </p:cNvSpPr>
          <p:nvPr>
            <p:ph type="sldNum" sz="quarter" idx="12"/>
          </p:nvPr>
        </p:nvSpPr>
        <p:spPr/>
        <p:txBody>
          <a:bodyPr/>
          <a:lstStyle/>
          <a:p>
            <a:fld id="{B4875810-5F8C-DD4A-9FDB-A21C6847FBEA}" type="slidenum">
              <a:rPr lang="en-US" smtClean="0"/>
              <a:t>28</a:t>
            </a:fld>
            <a:endParaRPr lang="en-US"/>
          </a:p>
        </p:txBody>
      </p:sp>
    </p:spTree>
    <p:extLst>
      <p:ext uri="{BB962C8B-B14F-4D97-AF65-F5344CB8AC3E}">
        <p14:creationId xmlns:p14="http://schemas.microsoft.com/office/powerpoint/2010/main" val="4075201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188640"/>
            <a:ext cx="8820472" cy="6863417"/>
          </a:xfrm>
          <a:prstGeom prst="rect">
            <a:avLst/>
          </a:prstGeom>
          <a:noFill/>
        </p:spPr>
        <p:txBody>
          <a:bodyPr wrap="square" rtlCol="0">
            <a:spAutoFit/>
          </a:bodyPr>
          <a:lstStyle/>
          <a:p>
            <a:pPr latinLnBrk="0">
              <a:buFont typeface="Arial" pitchFamily="34" charset="0"/>
              <a:buChar char="•"/>
            </a:pPr>
            <a:r>
              <a:rPr lang="en-US" altLang="ko-KR" b="1" dirty="0" smtClean="0"/>
              <a:t>Systems </a:t>
            </a:r>
            <a:r>
              <a:rPr lang="en-US" altLang="ko-KR" b="1" dirty="0"/>
              <a:t>analysis of apoptosis protein expression allows the case-specific prediction of cell death responsiveness of melanoma cells</a:t>
            </a:r>
            <a:endParaRPr lang="ko-KR" altLang="ko-KR" dirty="0"/>
          </a:p>
          <a:p>
            <a:pPr latinLnBrk="0"/>
            <a:r>
              <a:rPr lang="en-US" altLang="ko-KR" sz="1400" dirty="0"/>
              <a:t>E </a:t>
            </a:r>
            <a:r>
              <a:rPr lang="en-US" altLang="ko-KR" sz="1400" dirty="0" err="1"/>
              <a:t>Passante</a:t>
            </a:r>
            <a:r>
              <a:rPr lang="en-US" altLang="ko-KR" sz="1400" dirty="0"/>
              <a:t>, M L </a:t>
            </a:r>
            <a:r>
              <a:rPr lang="en-US" altLang="ko-KR" sz="1400" dirty="0" err="1"/>
              <a:t>Würstle</a:t>
            </a:r>
            <a:r>
              <a:rPr lang="en-US" altLang="ko-KR" sz="1400" dirty="0"/>
              <a:t>, C T </a:t>
            </a:r>
            <a:r>
              <a:rPr lang="en-US" altLang="ko-KR" sz="1400" dirty="0" err="1"/>
              <a:t>Hellwig</a:t>
            </a:r>
            <a:r>
              <a:rPr lang="en-US" altLang="ko-KR" sz="1400" dirty="0"/>
              <a:t>, M </a:t>
            </a:r>
            <a:r>
              <a:rPr lang="en-US" altLang="ko-KR" sz="1400" dirty="0" err="1"/>
              <a:t>Leverkus</a:t>
            </a:r>
            <a:r>
              <a:rPr lang="en-US" altLang="ko-KR" sz="1400" dirty="0"/>
              <a:t> and M </a:t>
            </a:r>
            <a:r>
              <a:rPr lang="en-US" altLang="ko-KR" sz="1400" dirty="0" err="1"/>
              <a:t>Rehm</a:t>
            </a:r>
            <a:endParaRPr lang="ko-KR" altLang="ko-KR" sz="1400" dirty="0"/>
          </a:p>
          <a:p>
            <a:pPr latinLnBrk="0"/>
            <a:r>
              <a:rPr lang="en-US" altLang="ko-KR" sz="1400" dirty="0"/>
              <a:t>Cell Death Differ 20: 1521-1531; advance online publication, August 9, 2013; </a:t>
            </a:r>
            <a:r>
              <a:rPr lang="en-US" altLang="ko-KR" sz="1400" dirty="0" smtClean="0"/>
              <a:t>doi:10.1038/cdd.2013.106</a:t>
            </a:r>
            <a:endParaRPr lang="ko-KR" altLang="ko-KR" dirty="0"/>
          </a:p>
          <a:p>
            <a:pPr latinLnBrk="0">
              <a:buFont typeface="Arial" pitchFamily="34" charset="0"/>
              <a:buChar char="•"/>
            </a:pPr>
            <a:r>
              <a:rPr lang="en-US" altLang="ko-KR" b="1" dirty="0"/>
              <a:t>Characterization of novel MPS1 inhibitors with preclinical anticancer activity</a:t>
            </a:r>
            <a:endParaRPr lang="ko-KR" altLang="ko-KR" dirty="0"/>
          </a:p>
          <a:p>
            <a:pPr latinLnBrk="0"/>
            <a:r>
              <a:rPr lang="en-US" altLang="ko-KR" sz="1400" dirty="0"/>
              <a:t>M </a:t>
            </a:r>
            <a:r>
              <a:rPr lang="en-US" altLang="ko-KR" sz="1400" dirty="0" err="1"/>
              <a:t>Jemaà</a:t>
            </a:r>
            <a:r>
              <a:rPr lang="en-US" altLang="ko-KR" sz="1400" dirty="0"/>
              <a:t>, L </a:t>
            </a:r>
            <a:r>
              <a:rPr lang="en-US" altLang="ko-KR" sz="1400" dirty="0" err="1"/>
              <a:t>Galluzzi</a:t>
            </a:r>
            <a:r>
              <a:rPr lang="en-US" altLang="ko-KR" sz="1400" dirty="0"/>
              <a:t>, O </a:t>
            </a:r>
            <a:r>
              <a:rPr lang="en-US" altLang="ko-KR" sz="1400" dirty="0" err="1"/>
              <a:t>Kepp</a:t>
            </a:r>
            <a:r>
              <a:rPr lang="en-US" altLang="ko-KR" sz="1400" dirty="0"/>
              <a:t>, L </a:t>
            </a:r>
            <a:r>
              <a:rPr lang="en-US" altLang="ko-KR" sz="1400" dirty="0" err="1"/>
              <a:t>Senovilla</a:t>
            </a:r>
            <a:r>
              <a:rPr lang="en-US" altLang="ko-KR" sz="1400" dirty="0"/>
              <a:t>, M Brands, U </a:t>
            </a:r>
            <a:r>
              <a:rPr lang="en-US" altLang="ko-KR" sz="1400" dirty="0" err="1"/>
              <a:t>Boemer</a:t>
            </a:r>
            <a:r>
              <a:rPr lang="en-US" altLang="ko-KR" sz="1400" dirty="0"/>
              <a:t>, M </a:t>
            </a:r>
            <a:r>
              <a:rPr lang="en-US" altLang="ko-KR" sz="1400" dirty="0" err="1"/>
              <a:t>Koppitz</a:t>
            </a:r>
            <a:r>
              <a:rPr lang="en-US" altLang="ko-KR" sz="1400" dirty="0"/>
              <a:t>, P </a:t>
            </a:r>
            <a:r>
              <a:rPr lang="en-US" altLang="ko-KR" sz="1400" dirty="0" err="1"/>
              <a:t>Lienau</a:t>
            </a:r>
            <a:r>
              <a:rPr lang="en-US" altLang="ko-KR" sz="1400" dirty="0"/>
              <a:t>, S </a:t>
            </a:r>
            <a:r>
              <a:rPr lang="en-US" altLang="ko-KR" sz="1400" dirty="0" err="1"/>
              <a:t>Prechtl</a:t>
            </a:r>
            <a:r>
              <a:rPr lang="en-US" altLang="ko-KR" sz="1400" dirty="0"/>
              <a:t>, V Schulze, G </a:t>
            </a:r>
            <a:r>
              <a:rPr lang="en-US" altLang="ko-KR" sz="1400" dirty="0" err="1"/>
              <a:t>Siemeister</a:t>
            </a:r>
            <a:r>
              <a:rPr lang="en-US" altLang="ko-KR" sz="1400" dirty="0"/>
              <a:t>, A M </a:t>
            </a:r>
            <a:r>
              <a:rPr lang="en-US" altLang="ko-KR" sz="1400" dirty="0" err="1"/>
              <a:t>Wengner</a:t>
            </a:r>
            <a:r>
              <a:rPr lang="en-US" altLang="ko-KR" sz="1400" dirty="0"/>
              <a:t>, D </a:t>
            </a:r>
            <a:r>
              <a:rPr lang="en-US" altLang="ko-KR" sz="1400" dirty="0" err="1"/>
              <a:t>Mumberg</a:t>
            </a:r>
            <a:r>
              <a:rPr lang="en-US" altLang="ko-KR" sz="1400" dirty="0"/>
              <a:t>, K </a:t>
            </a:r>
            <a:r>
              <a:rPr lang="en-US" altLang="ko-KR" sz="1400" dirty="0" err="1"/>
              <a:t>Ziegelbauer</a:t>
            </a:r>
            <a:r>
              <a:rPr lang="en-US" altLang="ko-KR" sz="1400" dirty="0"/>
              <a:t>, A </a:t>
            </a:r>
            <a:r>
              <a:rPr lang="en-US" altLang="ko-KR" sz="1400" dirty="0" err="1"/>
              <a:t>Abrieu</a:t>
            </a:r>
            <a:r>
              <a:rPr lang="en-US" altLang="ko-KR" sz="1400" dirty="0"/>
              <a:t>, M </a:t>
            </a:r>
            <a:r>
              <a:rPr lang="en-US" altLang="ko-KR" sz="1400" dirty="0" err="1"/>
              <a:t>Castedo</a:t>
            </a:r>
            <a:r>
              <a:rPr lang="en-US" altLang="ko-KR" sz="1400" dirty="0"/>
              <a:t>, I Vitale and G </a:t>
            </a:r>
            <a:r>
              <a:rPr lang="en-US" altLang="ko-KR" sz="1400" dirty="0" err="1"/>
              <a:t>Kroemer</a:t>
            </a:r>
            <a:endParaRPr lang="ko-KR" altLang="ko-KR" sz="1400" dirty="0"/>
          </a:p>
          <a:p>
            <a:pPr latinLnBrk="0"/>
            <a:r>
              <a:rPr lang="en-US" altLang="ko-KR" sz="1400" dirty="0"/>
              <a:t>Cell Death Differ 20: 1532-1545; advance online publication, August 9, 2013; </a:t>
            </a:r>
            <a:r>
              <a:rPr lang="en-US" altLang="ko-KR" sz="1400" dirty="0" smtClean="0"/>
              <a:t>doi:10.1038/cdd.2013.105</a:t>
            </a:r>
            <a:endParaRPr lang="ko-KR" altLang="ko-KR" dirty="0"/>
          </a:p>
          <a:p>
            <a:pPr latinLnBrk="0">
              <a:buFont typeface="Arial" pitchFamily="34" charset="0"/>
              <a:buChar char="•"/>
            </a:pPr>
            <a:r>
              <a:rPr lang="en-US" altLang="ko-KR" b="1" dirty="0"/>
              <a:t>Potent and multiple regulatory actions of </a:t>
            </a:r>
            <a:r>
              <a:rPr lang="en-US" altLang="ko-KR" b="1" dirty="0" err="1"/>
              <a:t>microglial</a:t>
            </a:r>
            <a:r>
              <a:rPr lang="en-US" altLang="ko-KR" b="1" dirty="0"/>
              <a:t> </a:t>
            </a:r>
            <a:r>
              <a:rPr lang="en-US" altLang="ko-KR" b="1" dirty="0" err="1"/>
              <a:t>glucocorticoid</a:t>
            </a:r>
            <a:r>
              <a:rPr lang="en-US" altLang="ko-KR" b="1" dirty="0"/>
              <a:t> receptors during CNS inflammation</a:t>
            </a:r>
            <a:endParaRPr lang="ko-KR" altLang="ko-KR" dirty="0"/>
          </a:p>
          <a:p>
            <a:pPr latinLnBrk="0"/>
            <a:r>
              <a:rPr lang="en-US" altLang="ko-KR" sz="1400" dirty="0"/>
              <a:t>M Á Carrillo-de </a:t>
            </a:r>
            <a:r>
              <a:rPr lang="en-US" altLang="ko-KR" sz="1400" dirty="0" err="1"/>
              <a:t>Sauvage</a:t>
            </a:r>
            <a:r>
              <a:rPr lang="en-US" altLang="ko-KR" sz="1400" dirty="0"/>
              <a:t>, L </a:t>
            </a:r>
            <a:r>
              <a:rPr lang="en-US" altLang="ko-KR" sz="1400" dirty="0" err="1"/>
              <a:t>Maatouk</a:t>
            </a:r>
            <a:r>
              <a:rPr lang="en-US" altLang="ko-KR" sz="1400" dirty="0"/>
              <a:t>, I </a:t>
            </a:r>
            <a:r>
              <a:rPr lang="en-US" altLang="ko-KR" sz="1400" dirty="0" err="1"/>
              <a:t>Arnoux</a:t>
            </a:r>
            <a:r>
              <a:rPr lang="en-US" altLang="ko-KR" sz="1400" dirty="0"/>
              <a:t>, M Pasco, A </a:t>
            </a:r>
            <a:r>
              <a:rPr lang="en-US" altLang="ko-KR" sz="1400" dirty="0" err="1"/>
              <a:t>Sanz</a:t>
            </a:r>
            <a:r>
              <a:rPr lang="en-US" altLang="ko-KR" sz="1400" dirty="0"/>
              <a:t> </a:t>
            </a:r>
            <a:r>
              <a:rPr lang="en-US" altLang="ko-KR" sz="1400" dirty="0" err="1"/>
              <a:t>Diez</a:t>
            </a:r>
            <a:r>
              <a:rPr lang="en-US" altLang="ko-KR" sz="1400" dirty="0"/>
              <a:t>, M </a:t>
            </a:r>
            <a:r>
              <a:rPr lang="en-US" altLang="ko-KR" sz="1400" dirty="0" err="1"/>
              <a:t>Delahaye</a:t>
            </a:r>
            <a:r>
              <a:rPr lang="en-US" altLang="ko-KR" sz="1400" dirty="0"/>
              <a:t>, M T </a:t>
            </a:r>
            <a:r>
              <a:rPr lang="en-US" altLang="ko-KR" sz="1400" dirty="0" err="1"/>
              <a:t>Herrero</a:t>
            </a:r>
            <a:r>
              <a:rPr lang="en-US" altLang="ko-KR" sz="1400" dirty="0"/>
              <a:t>, T A Newman, C F </a:t>
            </a:r>
            <a:r>
              <a:rPr lang="en-US" altLang="ko-KR" sz="1400" dirty="0" err="1"/>
              <a:t>Calvo</a:t>
            </a:r>
            <a:r>
              <a:rPr lang="en-US" altLang="ko-KR" sz="1400" dirty="0"/>
              <a:t>, E </a:t>
            </a:r>
            <a:r>
              <a:rPr lang="en-US" altLang="ko-KR" sz="1400" dirty="0" err="1"/>
              <a:t>Audinat</a:t>
            </a:r>
            <a:r>
              <a:rPr lang="en-US" altLang="ko-KR" sz="1400" dirty="0"/>
              <a:t>, F </a:t>
            </a:r>
            <a:r>
              <a:rPr lang="en-US" altLang="ko-KR" sz="1400" dirty="0" err="1"/>
              <a:t>Tronche</a:t>
            </a:r>
            <a:r>
              <a:rPr lang="en-US" altLang="ko-KR" sz="1400" dirty="0"/>
              <a:t> and S </a:t>
            </a:r>
            <a:r>
              <a:rPr lang="en-US" altLang="ko-KR" sz="1400" dirty="0" err="1"/>
              <a:t>Vyas</a:t>
            </a:r>
            <a:endParaRPr lang="ko-KR" altLang="ko-KR" sz="1400" dirty="0"/>
          </a:p>
          <a:p>
            <a:pPr latinLnBrk="0"/>
            <a:r>
              <a:rPr lang="en-US" altLang="ko-KR" sz="1400" dirty="0"/>
              <a:t>Cell Death Differ 20: 1546-1557; advance online publication, September 6, 2013; </a:t>
            </a:r>
            <a:r>
              <a:rPr lang="en-US" altLang="ko-KR" sz="1400" dirty="0" smtClean="0"/>
              <a:t>doi:10.1038/cdd.2013.108</a:t>
            </a:r>
            <a:endParaRPr lang="ko-KR" altLang="ko-KR" dirty="0"/>
          </a:p>
          <a:p>
            <a:pPr latinLnBrk="0">
              <a:buFont typeface="Arial" pitchFamily="34" charset="0"/>
              <a:buChar char="•"/>
            </a:pPr>
            <a:r>
              <a:rPr lang="en-US" altLang="ko-KR" b="1" dirty="0"/>
              <a:t>Negative regulation of </a:t>
            </a:r>
            <a:r>
              <a:rPr lang="en-US" altLang="ko-KR" b="1" dirty="0" err="1"/>
              <a:t>lncRNA</a:t>
            </a:r>
            <a:r>
              <a:rPr lang="en-US" altLang="ko-KR" b="1" dirty="0"/>
              <a:t> GAS5 by miR-21</a:t>
            </a:r>
            <a:endParaRPr lang="ko-KR" altLang="ko-KR" dirty="0"/>
          </a:p>
          <a:p>
            <a:pPr latinLnBrk="0"/>
            <a:r>
              <a:rPr lang="en-US" altLang="ko-KR" sz="1400" dirty="0"/>
              <a:t>Z Zhang, Z Zhu, K </a:t>
            </a:r>
            <a:r>
              <a:rPr lang="en-US" altLang="ko-KR" sz="1400" dirty="0" err="1"/>
              <a:t>Watabe</a:t>
            </a:r>
            <a:r>
              <a:rPr lang="en-US" altLang="ko-KR" sz="1400" dirty="0"/>
              <a:t>, X Zhang, C </a:t>
            </a:r>
            <a:r>
              <a:rPr lang="en-US" altLang="ko-KR" sz="1400" dirty="0" err="1"/>
              <a:t>Bai</a:t>
            </a:r>
            <a:r>
              <a:rPr lang="en-US" altLang="ko-KR" sz="1400" dirty="0"/>
              <a:t>, M </a:t>
            </a:r>
            <a:r>
              <a:rPr lang="en-US" altLang="ko-KR" sz="1400" dirty="0" err="1"/>
              <a:t>Xu</a:t>
            </a:r>
            <a:r>
              <a:rPr lang="en-US" altLang="ko-KR" sz="1400" dirty="0"/>
              <a:t>, F Wu and Y-Y Mo</a:t>
            </a:r>
            <a:endParaRPr lang="ko-KR" altLang="ko-KR" sz="1400" dirty="0"/>
          </a:p>
          <a:p>
            <a:pPr latinLnBrk="0"/>
            <a:r>
              <a:rPr lang="en-US" altLang="ko-KR" sz="1400" dirty="0"/>
              <a:t>Cell Death Differ 20: 1558-1568; advance online publication, August 9, 2013; doi:10.1038/cdd.2013.110</a:t>
            </a:r>
            <a:endParaRPr lang="ko-KR" altLang="ko-KR" sz="1400" dirty="0"/>
          </a:p>
          <a:p>
            <a:pPr latinLnBrk="0">
              <a:buFont typeface="Arial" pitchFamily="34" charset="0"/>
              <a:buChar char="•"/>
            </a:pPr>
            <a:r>
              <a:rPr lang="en-US" altLang="ko-KR" b="1" dirty="0"/>
              <a:t>Mechanisms of </a:t>
            </a:r>
            <a:r>
              <a:rPr lang="en-US" altLang="ko-KR" b="1" dirty="0" err="1"/>
              <a:t>haptoglobin</a:t>
            </a:r>
            <a:r>
              <a:rPr lang="en-US" altLang="ko-KR" b="1" dirty="0"/>
              <a:t> protection against hemoglobin </a:t>
            </a:r>
            <a:r>
              <a:rPr lang="en-US" altLang="ko-KR" b="1" dirty="0" err="1"/>
              <a:t>peroxidation</a:t>
            </a:r>
            <a:r>
              <a:rPr lang="en-US" altLang="ko-KR" b="1" dirty="0"/>
              <a:t> triggered endothelial </a:t>
            </a:r>
            <a:r>
              <a:rPr lang="en-US" altLang="ko-KR" b="1" dirty="0" smtClean="0"/>
              <a:t>damage</a:t>
            </a:r>
            <a:endParaRPr lang="ko-KR" altLang="ko-KR" dirty="0"/>
          </a:p>
          <a:p>
            <a:pPr latinLnBrk="0"/>
            <a:r>
              <a:rPr lang="en-US" altLang="ko-KR" sz="1400" dirty="0"/>
              <a:t>C A </a:t>
            </a:r>
            <a:r>
              <a:rPr lang="en-US" altLang="ko-KR" sz="1400" dirty="0" err="1"/>
              <a:t>Schaer</a:t>
            </a:r>
            <a:r>
              <a:rPr lang="en-US" altLang="ko-KR" sz="1400" dirty="0"/>
              <a:t>, J W Deuel, A G </a:t>
            </a:r>
            <a:r>
              <a:rPr lang="en-US" altLang="ko-KR" sz="1400" dirty="0" err="1"/>
              <a:t>Bittermann</a:t>
            </a:r>
            <a:r>
              <a:rPr lang="en-US" altLang="ko-KR" sz="1400" dirty="0"/>
              <a:t>, I G Rubio, G </a:t>
            </a:r>
            <a:r>
              <a:rPr lang="en-US" altLang="ko-KR" sz="1400" dirty="0" err="1"/>
              <a:t>Schoedon</a:t>
            </a:r>
            <a:r>
              <a:rPr lang="en-US" altLang="ko-KR" sz="1400" dirty="0"/>
              <a:t>, D R </a:t>
            </a:r>
            <a:r>
              <a:rPr lang="en-US" altLang="ko-KR" sz="1400" dirty="0" err="1"/>
              <a:t>Spahn</a:t>
            </a:r>
            <a:r>
              <a:rPr lang="en-US" altLang="ko-KR" sz="1400" dirty="0"/>
              <a:t>, R A </a:t>
            </a:r>
            <a:r>
              <a:rPr lang="en-US" altLang="ko-KR" sz="1400" dirty="0" err="1"/>
              <a:t>Wepf</a:t>
            </a:r>
            <a:r>
              <a:rPr lang="en-US" altLang="ko-KR" sz="1400" dirty="0"/>
              <a:t>, F </a:t>
            </a:r>
            <a:r>
              <a:rPr lang="en-US" altLang="ko-KR" sz="1400" dirty="0" err="1"/>
              <a:t>Vallelian</a:t>
            </a:r>
            <a:r>
              <a:rPr lang="en-US" altLang="ko-KR" sz="1400" dirty="0"/>
              <a:t> and D J </a:t>
            </a:r>
            <a:r>
              <a:rPr lang="en-US" altLang="ko-KR" sz="1400" dirty="0" err="1"/>
              <a:t>Schaer</a:t>
            </a:r>
            <a:endParaRPr lang="ko-KR" altLang="ko-KR" sz="1400" dirty="0"/>
          </a:p>
          <a:p>
            <a:pPr latinLnBrk="0"/>
            <a:r>
              <a:rPr lang="en-US" altLang="ko-KR" sz="1400" dirty="0"/>
              <a:t>Cell Death Differ 20: 1569-1579; advance online publication, August 30, 2013; </a:t>
            </a:r>
            <a:r>
              <a:rPr lang="en-US" altLang="ko-KR" sz="1400" dirty="0" smtClean="0"/>
              <a:t>doi:10.1038/cdd.2013.113</a:t>
            </a:r>
            <a:endParaRPr lang="ko-KR" altLang="ko-KR" dirty="0"/>
          </a:p>
          <a:p>
            <a:pPr latinLnBrk="0">
              <a:buFont typeface="Arial" pitchFamily="34" charset="0"/>
              <a:buChar char="•"/>
            </a:pPr>
            <a:r>
              <a:rPr lang="en-US" altLang="ko-KR" b="1" dirty="0"/>
              <a:t>TNFR1 determines progression of chronic liver injury in the </a:t>
            </a:r>
            <a:r>
              <a:rPr lang="en-US" altLang="ko-KR" b="1" dirty="0" err="1"/>
              <a:t>IKK</a:t>
            </a:r>
            <a:r>
              <a:rPr lang="en-US" altLang="ko-KR" b="1" i="1" dirty="0" err="1"/>
              <a:t>γ</a:t>
            </a:r>
            <a:r>
              <a:rPr lang="en-US" altLang="ko-KR" b="1" dirty="0"/>
              <a:t>/</a:t>
            </a:r>
            <a:r>
              <a:rPr lang="en-US" altLang="ko-KR" b="1" dirty="0" err="1"/>
              <a:t>Nemo</a:t>
            </a:r>
            <a:r>
              <a:rPr lang="en-US" altLang="ko-KR" b="1" dirty="0"/>
              <a:t> genetic model</a:t>
            </a:r>
            <a:endParaRPr lang="ko-KR" altLang="ko-KR" dirty="0"/>
          </a:p>
          <a:p>
            <a:pPr latinLnBrk="0"/>
            <a:r>
              <a:rPr lang="en-US" altLang="ko-KR" sz="1400" dirty="0"/>
              <a:t>F J </a:t>
            </a:r>
            <a:r>
              <a:rPr lang="en-US" altLang="ko-KR" sz="1400" dirty="0" err="1"/>
              <a:t>Cubero</a:t>
            </a:r>
            <a:r>
              <a:rPr lang="en-US" altLang="ko-KR" sz="1400" dirty="0"/>
              <a:t>, A Singh, E </a:t>
            </a:r>
            <a:r>
              <a:rPr lang="en-US" altLang="ko-KR" sz="1400" dirty="0" err="1"/>
              <a:t>Borkham-Kamphorst</a:t>
            </a:r>
            <a:r>
              <a:rPr lang="en-US" altLang="ko-KR" sz="1400" dirty="0"/>
              <a:t>, Y A </a:t>
            </a:r>
            <a:r>
              <a:rPr lang="en-US" altLang="ko-KR" sz="1400" dirty="0" err="1"/>
              <a:t>Nevzorova</a:t>
            </a:r>
            <a:r>
              <a:rPr lang="en-US" altLang="ko-KR" sz="1400" dirty="0"/>
              <a:t>, M Al </a:t>
            </a:r>
            <a:r>
              <a:rPr lang="en-US" altLang="ko-KR" sz="1400" dirty="0" err="1"/>
              <a:t>Masaoudi</a:t>
            </a:r>
            <a:r>
              <a:rPr lang="en-US" altLang="ko-KR" sz="1400" dirty="0"/>
              <a:t>, U Haas, M V </a:t>
            </a:r>
            <a:r>
              <a:rPr lang="en-US" altLang="ko-KR" sz="1400" dirty="0" err="1"/>
              <a:t>Boekschoten</a:t>
            </a:r>
            <a:r>
              <a:rPr lang="en-US" altLang="ko-KR" sz="1400" dirty="0"/>
              <a:t>, N </a:t>
            </a:r>
            <a:r>
              <a:rPr lang="en-US" altLang="ko-KR" sz="1400" dirty="0" err="1"/>
              <a:t>Gassler</a:t>
            </a:r>
            <a:r>
              <a:rPr lang="en-US" altLang="ko-KR" sz="1400" dirty="0"/>
              <a:t>, R </a:t>
            </a:r>
            <a:r>
              <a:rPr lang="en-US" altLang="ko-KR" sz="1400" dirty="0" err="1"/>
              <a:t>Weiskirchen</a:t>
            </a:r>
            <a:r>
              <a:rPr lang="en-US" altLang="ko-KR" sz="1400" dirty="0"/>
              <a:t>, M Muller, C </a:t>
            </a:r>
            <a:r>
              <a:rPr lang="en-US" altLang="ko-KR" sz="1400" dirty="0" err="1"/>
              <a:t>Liedtke</a:t>
            </a:r>
            <a:r>
              <a:rPr lang="en-US" altLang="ko-KR" sz="1400" dirty="0"/>
              <a:t> and C </a:t>
            </a:r>
            <a:r>
              <a:rPr lang="en-US" altLang="ko-KR" sz="1400" dirty="0" err="1"/>
              <a:t>Trautwein</a:t>
            </a:r>
            <a:endParaRPr lang="ko-KR" altLang="ko-KR" sz="1400" dirty="0"/>
          </a:p>
          <a:p>
            <a:pPr latinLnBrk="0"/>
            <a:r>
              <a:rPr lang="en-US" altLang="ko-KR" sz="1400" dirty="0"/>
              <a:t>Cell Death Differ 20: 1580-1592; advance online publication, August 9, 2013; doi:10.1038/cdd.2013.112</a:t>
            </a:r>
            <a:endParaRPr lang="ko-KR" altLang="ko-KR" sz="1400" dirty="0"/>
          </a:p>
          <a:p>
            <a:r>
              <a:rPr lang="en-US" altLang="ko-KR" dirty="0"/>
              <a:t> </a:t>
            </a:r>
            <a:endParaRPr lang="ko-KR" altLang="ko-KR" dirty="0"/>
          </a:p>
          <a:p>
            <a:endParaRPr lang="ko-KR" altLang="en-US" dirty="0"/>
          </a:p>
        </p:txBody>
      </p:sp>
      <p:sp>
        <p:nvSpPr>
          <p:cNvPr id="2" name="Slide Number Placeholder 1"/>
          <p:cNvSpPr>
            <a:spLocks noGrp="1"/>
          </p:cNvSpPr>
          <p:nvPr>
            <p:ph type="sldNum" sz="quarter" idx="12"/>
          </p:nvPr>
        </p:nvSpPr>
        <p:spPr/>
        <p:txBody>
          <a:bodyPr/>
          <a:lstStyle/>
          <a:p>
            <a:fld id="{B4875810-5F8C-DD4A-9FDB-A21C6847FBEA}" type="slidenum">
              <a:rPr lang="en-US" smtClean="0"/>
              <a:t>29</a:t>
            </a:fld>
            <a:endParaRPr lang="en-US"/>
          </a:p>
        </p:txBody>
      </p:sp>
    </p:spTree>
    <p:extLst>
      <p:ext uri="{BB962C8B-B14F-4D97-AF65-F5344CB8AC3E}">
        <p14:creationId xmlns:p14="http://schemas.microsoft.com/office/powerpoint/2010/main" val="3575842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307677"/>
            <a:ext cx="8748464" cy="6001643"/>
          </a:xfrm>
          <a:prstGeom prst="rect">
            <a:avLst/>
          </a:prstGeom>
          <a:noFill/>
        </p:spPr>
        <p:txBody>
          <a:bodyPr wrap="square" rtlCol="0">
            <a:spAutoFit/>
          </a:bodyPr>
          <a:lstStyle/>
          <a:p>
            <a:r>
              <a:rPr lang="en-US" altLang="ko-KR" sz="1200" i="1" dirty="0"/>
              <a:t>Cell Death and Differentiation</a:t>
            </a:r>
            <a:r>
              <a:rPr lang="en-US" altLang="ko-KR" sz="1200" dirty="0"/>
              <a:t> (2013) </a:t>
            </a:r>
            <a:r>
              <a:rPr lang="en-US" altLang="ko-KR" sz="1200" b="1" dirty="0"/>
              <a:t>20,</a:t>
            </a:r>
            <a:r>
              <a:rPr lang="en-US" altLang="ko-KR" sz="1200" dirty="0"/>
              <a:t> 1465–1474; doi:10.1038/cdd.2013.52; published online 24 May 2013</a:t>
            </a:r>
          </a:p>
          <a:p>
            <a:r>
              <a:rPr lang="en-US" altLang="ko-KR" sz="2000" b="1" dirty="0"/>
              <a:t>p53 regulates a non-apoptotic death induced by ROS</a:t>
            </a:r>
          </a:p>
          <a:p>
            <a:r>
              <a:rPr lang="en-US" altLang="ko-KR" sz="1400" dirty="0"/>
              <a:t>J Montero</a:t>
            </a:r>
            <a:r>
              <a:rPr lang="en-US" altLang="ko-KR" sz="1400" baseline="30000" dirty="0">
                <a:hlinkClick r:id="rId2" tooltip="affiliated with 1"/>
              </a:rPr>
              <a:t>1</a:t>
            </a:r>
            <a:r>
              <a:rPr lang="en-US" altLang="ko-KR" sz="1400" dirty="0"/>
              <a:t>, C Dutta</a:t>
            </a:r>
            <a:r>
              <a:rPr lang="en-US" altLang="ko-KR" sz="1400" baseline="30000" dirty="0">
                <a:hlinkClick r:id="rId2" tooltip="affiliated with 1"/>
              </a:rPr>
              <a:t>1</a:t>
            </a:r>
            <a:r>
              <a:rPr lang="en-US" altLang="ko-KR" sz="1400" dirty="0"/>
              <a:t>, D van Bodegom</a:t>
            </a:r>
            <a:r>
              <a:rPr lang="en-US" altLang="ko-KR" sz="1400" baseline="30000" dirty="0">
                <a:hlinkClick r:id="rId2" tooltip="affiliated with 1"/>
              </a:rPr>
              <a:t>1</a:t>
            </a:r>
            <a:r>
              <a:rPr lang="en-US" altLang="ko-KR" sz="1400" dirty="0"/>
              <a:t>, D Weinstock</a:t>
            </a:r>
            <a:r>
              <a:rPr lang="en-US" altLang="ko-KR" sz="1400" baseline="30000" dirty="0">
                <a:hlinkClick r:id="rId2" tooltip="affiliated with 1"/>
              </a:rPr>
              <a:t>1</a:t>
            </a:r>
            <a:r>
              <a:rPr lang="en-US" altLang="ko-KR" sz="1400" dirty="0"/>
              <a:t> and A Letai</a:t>
            </a:r>
            <a:r>
              <a:rPr lang="en-US" altLang="ko-KR" sz="1400" baseline="30000" dirty="0">
                <a:hlinkClick r:id="rId2" tooltip="affiliated with 1"/>
              </a:rPr>
              <a:t>1</a:t>
            </a:r>
            <a:r>
              <a:rPr lang="en-US" altLang="ko-KR" sz="1400" baseline="30000" dirty="0"/>
              <a:t>,</a:t>
            </a:r>
            <a:r>
              <a:rPr lang="en-US" altLang="ko-KR" sz="1400" baseline="30000" dirty="0">
                <a:hlinkClick r:id="rId2" tooltip="affiliated with 2"/>
              </a:rPr>
              <a:t>2</a:t>
            </a:r>
            <a:endParaRPr lang="en-US" altLang="ko-KR" sz="1400" dirty="0"/>
          </a:p>
          <a:p>
            <a:r>
              <a:rPr lang="en-US" altLang="ko-KR" sz="1400" baseline="30000" dirty="0"/>
              <a:t>1</a:t>
            </a:r>
            <a:r>
              <a:rPr lang="en-US" altLang="ko-KR" sz="1400" dirty="0"/>
              <a:t>Department of Medical Oncology, Dana-Farber Cancer Institute, 450 Brookline Avenue, Boston, MA 02115, USA</a:t>
            </a:r>
          </a:p>
          <a:p>
            <a:r>
              <a:rPr lang="en-US" altLang="ko-KR" sz="1400" baseline="30000" dirty="0"/>
              <a:t>2</a:t>
            </a:r>
            <a:r>
              <a:rPr lang="en-US" altLang="ko-KR" sz="1400" dirty="0"/>
              <a:t>Department of Biological Chemistry and Molecular Pharmacology, Harvard Medical School, Boston, MA 02115, USA</a:t>
            </a:r>
          </a:p>
          <a:p>
            <a:r>
              <a:rPr lang="en-US" altLang="ko-KR" sz="1400" dirty="0"/>
              <a:t>Correspondence: A </a:t>
            </a:r>
            <a:r>
              <a:rPr lang="en-US" altLang="ko-KR" sz="1400" dirty="0" err="1"/>
              <a:t>Letai</a:t>
            </a:r>
            <a:r>
              <a:rPr lang="en-US" altLang="ko-KR" sz="1400" dirty="0"/>
              <a:t>, Department of Medical Oncology, Dana-Farber Cancer Institute, 450 Brookline Avenue, Boston, MA 02215, USA. Tel: 617 632 2348; Fax: 617 582 8160; E-</a:t>
            </a:r>
            <a:r>
              <a:rPr lang="en-US" altLang="ko-KR" sz="1400" dirty="0" err="1"/>
              <a:t>mail:</a:t>
            </a:r>
            <a:r>
              <a:rPr lang="en-US" altLang="ko-KR" sz="1400" dirty="0" err="1">
                <a:hlinkClick r:id="rId3"/>
              </a:rPr>
              <a:t>Anthony_letai@dfci.harvard.edu</a:t>
            </a:r>
            <a:endParaRPr lang="en-US" altLang="ko-KR" sz="1400" dirty="0"/>
          </a:p>
          <a:p>
            <a:r>
              <a:rPr lang="en-US" altLang="ko-KR" sz="1400" dirty="0"/>
              <a:t>Received 1 November 2012; Revised 28 March 2013; Accepted 11 April 2013</a:t>
            </a:r>
            <a:br>
              <a:rPr lang="en-US" altLang="ko-KR" sz="1400" dirty="0"/>
            </a:br>
            <a:r>
              <a:rPr lang="en-US" altLang="ko-KR" sz="1400" dirty="0"/>
              <a:t>Advance online publication 24 May 2013</a:t>
            </a:r>
          </a:p>
          <a:p>
            <a:r>
              <a:rPr lang="en-US" altLang="ko-KR" b="1" dirty="0" smtClean="0"/>
              <a:t>Abstract</a:t>
            </a:r>
            <a:endParaRPr lang="en-US" altLang="ko-KR" b="1" dirty="0"/>
          </a:p>
          <a:p>
            <a:r>
              <a:rPr lang="en-US" altLang="ko-KR" sz="1600" dirty="0"/>
              <a:t>DNA damage induced by reactive oxygen species and several chemotherapeutic agents promotes both p53 and poly (ADP-ribose) polymerase (PARP) activation. p53 activation is well known to regulate apoptotic cell death, whereas robust activation of PARP-1 has been shown to promote a necrotic cell death associated with energetic collapse. Here we identify a novel role for p53 in modulating PARP enzymatic activity to regulate necrotic cell death. In mouse embryonic fibroblasts, human colorectal and human breast cancer cell lines, loss of p53 function promotes resistance to necrotic, PARP-mediated cell death. We therefore demonstrate that p53 can regulate both necrotic and apoptotic cell death, mutations or deletions in this tumor-suppressor protein may be selected by cancer cells to provide not only their resistance to apoptosis but also to necrosis, and explain resistance to chemotherapy and radiation even when it kills via non-apoptotic mechanisms.</a:t>
            </a:r>
          </a:p>
          <a:p>
            <a:endParaRPr lang="ko-KR" altLang="en-US" dirty="0"/>
          </a:p>
        </p:txBody>
      </p:sp>
      <p:sp>
        <p:nvSpPr>
          <p:cNvPr id="2" name="Slide Number Placeholder 1"/>
          <p:cNvSpPr>
            <a:spLocks noGrp="1"/>
          </p:cNvSpPr>
          <p:nvPr>
            <p:ph type="sldNum" sz="quarter" idx="12"/>
          </p:nvPr>
        </p:nvSpPr>
        <p:spPr/>
        <p:txBody>
          <a:bodyPr/>
          <a:lstStyle/>
          <a:p>
            <a:fld id="{B4875810-5F8C-DD4A-9FDB-A21C6847FBEA}" type="slidenum">
              <a:rPr lang="en-US" smtClean="0"/>
              <a:t>30</a:t>
            </a:fld>
            <a:endParaRPr lang="en-US"/>
          </a:p>
        </p:txBody>
      </p:sp>
    </p:spTree>
    <p:extLst>
      <p:ext uri="{BB962C8B-B14F-4D97-AF65-F5344CB8AC3E}">
        <p14:creationId xmlns:p14="http://schemas.microsoft.com/office/powerpoint/2010/main" val="20847556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438</Words>
  <Application>Microsoft Office PowerPoint</Application>
  <PresentationFormat>On-screen Show (4:3)</PresentationFormat>
  <Paragraphs>178</Paragraphs>
  <Slides>30</Slides>
  <Notes>5</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Sushil Devkota</dc:creator>
  <cp:lastModifiedBy>Ali</cp:lastModifiedBy>
  <cp:revision>6</cp:revision>
  <dcterms:created xsi:type="dcterms:W3CDTF">2013-11-02T00:02:26Z</dcterms:created>
  <dcterms:modified xsi:type="dcterms:W3CDTF">2013-11-04T22:55:10Z</dcterms:modified>
</cp:coreProperties>
</file>