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Lst>
  <p:sldSz cx="9144000" cy="6858000" type="screen4x3"/>
  <p:notesSz cx="6735763" cy="9866313"/>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howGuides="1">
      <p:cViewPr varScale="1">
        <p:scale>
          <a:sx n="83" d="100"/>
          <a:sy n="83" d="100"/>
        </p:scale>
        <p:origin x="-1506"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날짜 개체 틀 3"/>
          <p:cNvSpPr>
            <a:spLocks noGrp="1"/>
          </p:cNvSpPr>
          <p:nvPr>
            <p:ph type="dt" sz="half" idx="10"/>
          </p:nvPr>
        </p:nvSpPr>
        <p:spPr/>
        <p:txBody>
          <a:bodyPr/>
          <a:lstStyle/>
          <a:p>
            <a:fld id="{91FCADB9-7425-47E9-8FD8-B31B359C43A4}" type="datetimeFigureOut">
              <a:rPr lang="ko-KR" altLang="en-US" smtClean="0"/>
              <a:pPr/>
              <a:t>2014-02-03</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5D5DA504-DAA4-4B96-AFD4-6040C5CD4B77}" type="slidenum">
              <a:rPr lang="ko-KR" altLang="en-US" smtClean="0"/>
              <a:pPr/>
              <a:t>‹#›</a:t>
            </a:fld>
            <a:endParaRPr lang="ko-KR"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91FCADB9-7425-47E9-8FD8-B31B359C43A4}" type="datetimeFigureOut">
              <a:rPr lang="ko-KR" altLang="en-US" smtClean="0"/>
              <a:pPr/>
              <a:t>2014-02-03</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5D5DA504-DAA4-4B96-AFD4-6040C5CD4B77}" type="slidenum">
              <a:rPr lang="ko-KR" altLang="en-US" smtClean="0"/>
              <a:pPr/>
              <a:t>‹#›</a:t>
            </a:fld>
            <a:endParaRPr lang="ko-KR"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fld id="{91FCADB9-7425-47E9-8FD8-B31B359C43A4}" type="datetimeFigureOut">
              <a:rPr lang="ko-KR" altLang="en-US" smtClean="0"/>
              <a:pPr/>
              <a:t>2014-02-03</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5D5DA504-DAA4-4B96-AFD4-6040C5CD4B77}" type="slidenum">
              <a:rPr lang="ko-KR" altLang="en-US" smtClean="0"/>
              <a:pPr/>
              <a:t>‹#›</a:t>
            </a:fld>
            <a:endParaRPr lang="ko-KR"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4"/>
          <p:cNvSpPr>
            <a:spLocks noGrp="1"/>
          </p:cNvSpPr>
          <p:nvPr>
            <p:ph type="dt" sz="half" idx="10"/>
          </p:nvPr>
        </p:nvSpPr>
        <p:spPr/>
        <p:txBody>
          <a:bodyPr/>
          <a:lstStyle/>
          <a:p>
            <a:fld id="{91FCADB9-7425-47E9-8FD8-B31B359C43A4}" type="datetimeFigureOut">
              <a:rPr lang="ko-KR" altLang="en-US" smtClean="0"/>
              <a:pPr/>
              <a:t>2014-02-03</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5D5DA504-DAA4-4B96-AFD4-6040C5CD4B77}" type="slidenum">
              <a:rPr lang="ko-KR" altLang="en-US" smtClean="0"/>
              <a:pPr/>
              <a:t>‹#›</a:t>
            </a:fld>
            <a:endParaRPr lang="ko-KR"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fld id="{91FCADB9-7425-47E9-8FD8-B31B359C43A4}" type="datetimeFigureOut">
              <a:rPr lang="ko-KR" altLang="en-US" smtClean="0"/>
              <a:pPr/>
              <a:t>2014-02-03</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5D5DA504-DAA4-4B96-AFD4-6040C5CD4B77}" type="slidenum">
              <a:rPr lang="ko-KR" altLang="en-US" smtClean="0"/>
              <a:pPr/>
              <a:t>‹#›</a:t>
            </a:fld>
            <a:endParaRPr lang="ko-KR"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fld id="{91FCADB9-7425-47E9-8FD8-B31B359C43A4}" type="datetimeFigureOut">
              <a:rPr lang="ko-KR" altLang="en-US" smtClean="0"/>
              <a:pPr/>
              <a:t>2014-02-03</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5D5DA504-DAA4-4B96-AFD4-6040C5CD4B77}" type="slidenum">
              <a:rPr lang="ko-KR" altLang="en-US" smtClean="0"/>
              <a:pPr/>
              <a:t>‹#›</a:t>
            </a:fld>
            <a:endParaRPr lang="ko-KR"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91FCADB9-7425-47E9-8FD8-B31B359C43A4}" type="datetimeFigureOut">
              <a:rPr lang="ko-KR" altLang="en-US" smtClean="0"/>
              <a:pPr/>
              <a:t>2014-02-03</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5D5DA504-DAA4-4B96-AFD4-6040C5CD4B77}" type="slidenum">
              <a:rPr lang="ko-KR" altLang="en-US" smtClean="0"/>
              <a:pPr/>
              <a:t>‹#›</a:t>
            </a:fld>
            <a:endParaRPr lang="ko-KR"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91FCADB9-7425-47E9-8FD8-B31B359C43A4}" type="datetimeFigureOut">
              <a:rPr lang="ko-KR" altLang="en-US" smtClean="0"/>
              <a:pPr/>
              <a:t>2014-02-03</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5D5DA504-DAA4-4B96-AFD4-6040C5CD4B77}" type="slidenum">
              <a:rPr lang="ko-KR" altLang="en-US" smtClean="0"/>
              <a:pPr/>
              <a:t>‹#›</a:t>
            </a:fld>
            <a:endParaRPr lang="ko-KR"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91FCADB9-7425-47E9-8FD8-B31B359C43A4}" type="datetimeFigureOut">
              <a:rPr lang="ko-KR" altLang="en-US" smtClean="0"/>
              <a:pPr/>
              <a:t>2014-02-03</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5D5DA504-DAA4-4B96-AFD4-6040C5CD4B77}" type="slidenum">
              <a:rPr lang="ko-KR" altLang="en-US" smtClean="0"/>
              <a:pPr/>
              <a:t>‹#›</a:t>
            </a:fld>
            <a:endParaRPr lang="ko-KR"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91FCADB9-7425-47E9-8FD8-B31B359C43A4}" type="datetimeFigureOut">
              <a:rPr lang="ko-KR" altLang="en-US" smtClean="0"/>
              <a:pPr/>
              <a:t>2014-02-03</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5D5DA504-DAA4-4B96-AFD4-6040C5CD4B77}" type="slidenum">
              <a:rPr lang="ko-KR" altLang="en-US" smtClean="0"/>
              <a:pPr/>
              <a:t>‹#›</a:t>
            </a:fld>
            <a:endParaRPr lang="ko-KR"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91FCADB9-7425-47E9-8FD8-B31B359C43A4}" type="datetimeFigureOut">
              <a:rPr lang="ko-KR" altLang="en-US" smtClean="0"/>
              <a:pPr/>
              <a:t>2014-02-03</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5D5DA504-DAA4-4B96-AFD4-6040C5CD4B77}" type="slidenum">
              <a:rPr lang="ko-KR" altLang="en-US" smtClean="0"/>
              <a:pPr/>
              <a:t>‹#›</a:t>
            </a:fld>
            <a:endParaRPr lang="ko-KR"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1FCADB9-7425-47E9-8FD8-B31B359C43A4}" type="datetimeFigureOut">
              <a:rPr lang="ko-KR" altLang="en-US" smtClean="0"/>
              <a:pPr/>
              <a:t>2014-02-03</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5DA504-DAA4-4B96-AFD4-6040C5CD4B77}" type="slidenum">
              <a:rPr lang="ko-KR" altLang="en-US" smtClean="0"/>
              <a:pPr/>
              <a:t>‹#›</a:t>
            </a:fld>
            <a:endParaRPr lang="ko-KR"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www.plosone.org/article/info:doi/10.1371/journal.pone.0087078" TargetMode="External"/><Relationship Id="rId13" Type="http://schemas.openxmlformats.org/officeDocument/2006/relationships/hyperlink" Target="http://www.plosone.org/article/info:doi/10.1371/journal.pone.0088020" TargetMode="External"/><Relationship Id="rId18" Type="http://schemas.openxmlformats.org/officeDocument/2006/relationships/hyperlink" Target="http://www.plosone.org/article/info:doi/10.1371/journal.pone.0087520" TargetMode="External"/><Relationship Id="rId3" Type="http://schemas.openxmlformats.org/officeDocument/2006/relationships/hyperlink" Target="http://www.plosone.org/article/info:doi/10.1371/journal.pone.0086994" TargetMode="External"/><Relationship Id="rId21" Type="http://schemas.openxmlformats.org/officeDocument/2006/relationships/hyperlink" Target="http://www.plosone.org/article/info:doi/10.1371/journal.pone.0086561" TargetMode="External"/><Relationship Id="rId7" Type="http://schemas.openxmlformats.org/officeDocument/2006/relationships/hyperlink" Target="http://www.plosone.org/article/info:doi/10.1371/journal.pone.0087052" TargetMode="External"/><Relationship Id="rId12" Type="http://schemas.openxmlformats.org/officeDocument/2006/relationships/hyperlink" Target="http://www.plosone.org/article/info:doi/10.1371/journal.pone.0087405" TargetMode="External"/><Relationship Id="rId17" Type="http://schemas.openxmlformats.org/officeDocument/2006/relationships/hyperlink" Target="http://www.plosone.org/article/info:doi/10.1371/journal.pone.0087386" TargetMode="External"/><Relationship Id="rId2" Type="http://schemas.openxmlformats.org/officeDocument/2006/relationships/image" Target="../media/image1.png"/><Relationship Id="rId16" Type="http://schemas.openxmlformats.org/officeDocument/2006/relationships/hyperlink" Target="http://www.plosone.org/article/info:doi/10.1371/journal.pone.0087368" TargetMode="External"/><Relationship Id="rId20" Type="http://schemas.openxmlformats.org/officeDocument/2006/relationships/hyperlink" Target="http://www.plosone.org/article/info:doi/10.1371/journal.pone.0087363" TargetMode="External"/><Relationship Id="rId1" Type="http://schemas.openxmlformats.org/officeDocument/2006/relationships/slideLayout" Target="../slideLayouts/slideLayout1.xml"/><Relationship Id="rId6" Type="http://schemas.openxmlformats.org/officeDocument/2006/relationships/hyperlink" Target="http://www.plosone.org/article/info:doi/10.1371/journal.pone.0086847" TargetMode="External"/><Relationship Id="rId11" Type="http://schemas.openxmlformats.org/officeDocument/2006/relationships/hyperlink" Target="http://www.plosone.org/article/info:doi/10.1371/journal.pone.0087354" TargetMode="External"/><Relationship Id="rId5" Type="http://schemas.openxmlformats.org/officeDocument/2006/relationships/hyperlink" Target="http://www.plosone.org/article/info:doi/10.1371/journal.pone.0087276" TargetMode="External"/><Relationship Id="rId15" Type="http://schemas.openxmlformats.org/officeDocument/2006/relationships/hyperlink" Target="http://www.plosone.org/article/info:doi/10.1371/journal.pone.0087260" TargetMode="External"/><Relationship Id="rId10" Type="http://schemas.openxmlformats.org/officeDocument/2006/relationships/hyperlink" Target="http://www.plosone.org/article/info:doi/10.1371/journal.pone.0087382" TargetMode="External"/><Relationship Id="rId19" Type="http://schemas.openxmlformats.org/officeDocument/2006/relationships/hyperlink" Target="http://www.plosone.org/article/info:doi/10.1371/journal.pone.0087387" TargetMode="External"/><Relationship Id="rId4" Type="http://schemas.openxmlformats.org/officeDocument/2006/relationships/hyperlink" Target="http://www.plosone.org/article/info:doi/10.1371/journal.pone.0087202" TargetMode="External"/><Relationship Id="rId9" Type="http://schemas.openxmlformats.org/officeDocument/2006/relationships/hyperlink" Target="http://www.plosone.org/article/info:doi/10.1371/journal.pone.0087344" TargetMode="External"/><Relationship Id="rId14" Type="http://schemas.openxmlformats.org/officeDocument/2006/relationships/hyperlink" Target="http://www.plosone.org/article/info:doi/10.1371/journal.pone.0087268" TargetMode="External"/><Relationship Id="rId22" Type="http://schemas.openxmlformats.org/officeDocument/2006/relationships/hyperlink" Target="http://www.plosone.org/article/info:doi/10.1371/journal.pone.0086309"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3" Type="http://schemas.openxmlformats.org/officeDocument/2006/relationships/hyperlink" Target="http://www.ncbi.nlm.nih.gov/pubmed?term=Masri%20A%5bAuthor%5d&amp;cauthor=true&amp;cauthor_uid=24482476" TargetMode="External"/><Relationship Id="rId18" Type="http://schemas.openxmlformats.org/officeDocument/2006/relationships/hyperlink" Target="http://www.ncbi.nlm.nih.gov/pubmed?term=Kara%20M%5bAuthor%5d&amp;cauthor=true&amp;cauthor_uid=24482476" TargetMode="External"/><Relationship Id="rId26" Type="http://schemas.openxmlformats.org/officeDocument/2006/relationships/hyperlink" Target="http://www.ncbi.nlm.nih.gov/pubmed?term=Benomar%20A%5bAuthor%5d&amp;cauthor=true&amp;cauthor_uid=24482476" TargetMode="External"/><Relationship Id="rId39" Type="http://schemas.openxmlformats.org/officeDocument/2006/relationships/hyperlink" Target="http://www.ncbi.nlm.nih.gov/pubmed?term=Tolun%20A%5bAuthor%5d&amp;cauthor=true&amp;cauthor_uid=24482476" TargetMode="External"/><Relationship Id="rId3" Type="http://schemas.openxmlformats.org/officeDocument/2006/relationships/hyperlink" Target="http://www.ncbi.nlm.nih.gov/pubmed?term=Novarino%20G%5bAuthor%5d&amp;cauthor=true&amp;cauthor_uid=24482476" TargetMode="External"/><Relationship Id="rId21" Type="http://schemas.openxmlformats.org/officeDocument/2006/relationships/hyperlink" Target="http://www.ncbi.nlm.nih.gov/pubmed?term=Ben-Omran%20T%5bAuthor%5d&amp;cauthor=true&amp;cauthor_uid=24482476" TargetMode="External"/><Relationship Id="rId34" Type="http://schemas.openxmlformats.org/officeDocument/2006/relationships/hyperlink" Target="http://www.ncbi.nlm.nih.gov/pubmed?term=Bindu%20PS%5bAuthor%5d&amp;cauthor=true&amp;cauthor_uid=24482476" TargetMode="External"/><Relationship Id="rId42" Type="http://schemas.openxmlformats.org/officeDocument/2006/relationships/hyperlink" Target="http://www.ncbi.nlm.nih.gov/pubmed?term=Spencer%20EG%5bAuthor%5d&amp;cauthor=true&amp;cauthor_uid=24482476" TargetMode="External"/><Relationship Id="rId47" Type="http://schemas.openxmlformats.org/officeDocument/2006/relationships/hyperlink" Target="http://www.ncbi.nlm.nih.gov/pubmed?term=Koh%20AA%5bAuthor%5d&amp;cauthor=true&amp;cauthor_uid=24482476" TargetMode="External"/><Relationship Id="rId50" Type="http://schemas.openxmlformats.org/officeDocument/2006/relationships/hyperlink" Target="http://www.ncbi.nlm.nih.gov/pubmed?term=Brice%20A%5bAuthor%5d&amp;cauthor=true&amp;cauthor_uid=24482476" TargetMode="External"/><Relationship Id="rId7" Type="http://schemas.openxmlformats.org/officeDocument/2006/relationships/hyperlink" Target="http://www.ncbi.nlm.nih.gov/pubmed?term=Silhavy%20JL%5bAuthor%5d&amp;cauthor=true&amp;cauthor_uid=24482476" TargetMode="External"/><Relationship Id="rId12" Type="http://schemas.openxmlformats.org/officeDocument/2006/relationships/hyperlink" Target="http://www.ncbi.nlm.nih.gov/pubmed?term=Mansour%20L%5bAuthor%5d&amp;cauthor=true&amp;cauthor_uid=24482476" TargetMode="External"/><Relationship Id="rId17" Type="http://schemas.openxmlformats.org/officeDocument/2006/relationships/hyperlink" Target="http://www.ncbi.nlm.nih.gov/pubmed?term=Karminejad%20A%5bAuthor%5d&amp;cauthor=true&amp;cauthor_uid=24482476" TargetMode="External"/><Relationship Id="rId25" Type="http://schemas.openxmlformats.org/officeDocument/2006/relationships/hyperlink" Target="http://www.ncbi.nlm.nih.gov/pubmed?term=Bouhouche%20A%5bAuthor%5d&amp;cauthor=true&amp;cauthor_uid=24482476" TargetMode="External"/><Relationship Id="rId33" Type="http://schemas.openxmlformats.org/officeDocument/2006/relationships/hyperlink" Target="http://www.ncbi.nlm.nih.gov/pubmed?term=Al-Allawi%20N%5bAuthor%5d&amp;cauthor=true&amp;cauthor_uid=24482476" TargetMode="External"/><Relationship Id="rId38" Type="http://schemas.openxmlformats.org/officeDocument/2006/relationships/hyperlink" Target="http://www.ncbi.nlm.nih.gov/pubmed?term=Bilguvar%20K%5bAuthor%5d&amp;cauthor=true&amp;cauthor_uid=24482476" TargetMode="External"/><Relationship Id="rId46" Type="http://schemas.openxmlformats.org/officeDocument/2006/relationships/hyperlink" Target="http://www.ncbi.nlm.nih.gov/pubmed?term=Johansen%20A%5bAuthor%5d&amp;cauthor=true&amp;cauthor_uid=24482476" TargetMode="External"/><Relationship Id="rId2" Type="http://schemas.openxmlformats.org/officeDocument/2006/relationships/hyperlink" Target="http://www.ncbi.nlm.nih.gov/pubmed/?term=Exome+Sequencing+Links+Corticospinal+Motor+Neuron+Disease+to+Common+Neurodegenerative+Disorders" TargetMode="External"/><Relationship Id="rId16" Type="http://schemas.openxmlformats.org/officeDocument/2006/relationships/hyperlink" Target="http://www.ncbi.nlm.nih.gov/pubmed?term=Abdel-Salam%20GM%5bAuthor%5d&amp;cauthor=true&amp;cauthor_uid=24482476" TargetMode="External"/><Relationship Id="rId20" Type="http://schemas.openxmlformats.org/officeDocument/2006/relationships/hyperlink" Target="http://www.ncbi.nlm.nih.gov/pubmed?term=Bozorgmehri%20B%5bAuthor%5d&amp;cauthor=true&amp;cauthor_uid=24482476" TargetMode="External"/><Relationship Id="rId29" Type="http://schemas.openxmlformats.org/officeDocument/2006/relationships/hyperlink" Target="http://www.ncbi.nlm.nih.gov/pubmed?term=Forlani%20S%5bAuthor%5d&amp;cauthor=true&amp;cauthor_uid=24482476" TargetMode="External"/><Relationship Id="rId41" Type="http://schemas.openxmlformats.org/officeDocument/2006/relationships/hyperlink" Target="http://www.ncbi.nlm.nih.gov/pubmed?term=Schroth%20J%5bAuthor%5d&amp;cauthor=true&amp;cauthor_uid=24482476" TargetMode="External"/><Relationship Id="rId54" Type="http://schemas.openxmlformats.org/officeDocument/2006/relationships/hyperlink" Target="http://www.ncbi.nlm.nih.gov/pubmed?term=Gleeson%20JG%5bAuthor%5d&amp;cauthor=true&amp;cauthor_uid=24482476" TargetMode="External"/><Relationship Id="rId1" Type="http://schemas.openxmlformats.org/officeDocument/2006/relationships/slideLayout" Target="../slideLayouts/slideLayout2.xml"/><Relationship Id="rId6" Type="http://schemas.openxmlformats.org/officeDocument/2006/relationships/hyperlink" Target="http://www.ncbi.nlm.nih.gov/pubmed?term=Hofree%20M%5bAuthor%5d&amp;cauthor=true&amp;cauthor_uid=24482476" TargetMode="External"/><Relationship Id="rId11" Type="http://schemas.openxmlformats.org/officeDocument/2006/relationships/hyperlink" Target="http://www.ncbi.nlm.nih.gov/pubmed?term=Scott%20E%5bAuthor%5d&amp;cauthor=true&amp;cauthor_uid=24482476" TargetMode="External"/><Relationship Id="rId24" Type="http://schemas.openxmlformats.org/officeDocument/2006/relationships/hyperlink" Target="http://www.ncbi.nlm.nih.gov/pubmed?term=Bouslam%20N%5bAuthor%5d&amp;cauthor=true&amp;cauthor_uid=24482476" TargetMode="External"/><Relationship Id="rId32" Type="http://schemas.openxmlformats.org/officeDocument/2006/relationships/hyperlink" Target="http://www.ncbi.nlm.nih.gov/pubmed?term=Shehata%20N%5bAuthor%5d&amp;cauthor=true&amp;cauthor_uid=24482476" TargetMode="External"/><Relationship Id="rId37" Type="http://schemas.openxmlformats.org/officeDocument/2006/relationships/hyperlink" Target="http://www.ncbi.nlm.nih.gov/pubmed?term=Caglayan%20A%5bAuthor%5d&amp;cauthor=true&amp;cauthor_uid=24482476" TargetMode="External"/><Relationship Id="rId40" Type="http://schemas.openxmlformats.org/officeDocument/2006/relationships/hyperlink" Target="http://www.ncbi.nlm.nih.gov/pubmed?term=Issa%20MY%5bAuthor%5d&amp;cauthor=true&amp;cauthor_uid=24482476" TargetMode="External"/><Relationship Id="rId45" Type="http://schemas.openxmlformats.org/officeDocument/2006/relationships/hyperlink" Target="http://www.ncbi.nlm.nih.gov/pubmed?term=Vaux%20KK%5bAuthor%5d&amp;cauthor=true&amp;cauthor_uid=24482476" TargetMode="External"/><Relationship Id="rId53" Type="http://schemas.openxmlformats.org/officeDocument/2006/relationships/hyperlink" Target="http://www.ncbi.nlm.nih.gov/pubmed?term=Ideker%20T%5bAuthor%5d&amp;cauthor=true&amp;cauthor_uid=24482476" TargetMode="External"/><Relationship Id="rId5" Type="http://schemas.openxmlformats.org/officeDocument/2006/relationships/hyperlink" Target="http://www.ncbi.nlm.nih.gov/pubmed?term=Zaki%20MS%5bAuthor%5d&amp;cauthor=true&amp;cauthor_uid=24482476" TargetMode="External"/><Relationship Id="rId15" Type="http://schemas.openxmlformats.org/officeDocument/2006/relationships/hyperlink" Target="http://www.ncbi.nlm.nih.gov/pubmed?term=Al-Aama%20JY%5bAuthor%5d&amp;cauthor=true&amp;cauthor_uid=24482476" TargetMode="External"/><Relationship Id="rId23" Type="http://schemas.openxmlformats.org/officeDocument/2006/relationships/hyperlink" Target="http://www.ncbi.nlm.nih.gov/pubmed?term=Mahmoud%20IG%5bAuthor%5d&amp;cauthor=true&amp;cauthor_uid=24482476" TargetMode="External"/><Relationship Id="rId28" Type="http://schemas.openxmlformats.org/officeDocument/2006/relationships/hyperlink" Target="http://www.ncbi.nlm.nih.gov/pubmed?term=Raymond%20L%5bAuthor%5d&amp;cauthor=true&amp;cauthor_uid=24482476" TargetMode="External"/><Relationship Id="rId36" Type="http://schemas.openxmlformats.org/officeDocument/2006/relationships/hyperlink" Target="http://www.ncbi.nlm.nih.gov/pubmed?term=Gunel%20M%5bAuthor%5d&amp;cauthor=true&amp;cauthor_uid=24482476" TargetMode="External"/><Relationship Id="rId49" Type="http://schemas.openxmlformats.org/officeDocument/2006/relationships/hyperlink" Target="http://www.ncbi.nlm.nih.gov/pubmed?term=Durr%20A%5bAuthor%5d&amp;cauthor=true&amp;cauthor_uid=24482476" TargetMode="External"/><Relationship Id="rId10" Type="http://schemas.openxmlformats.org/officeDocument/2006/relationships/hyperlink" Target="http://www.ncbi.nlm.nih.gov/pubmed?term=Rosti%20B%5bAuthor%5d&amp;cauthor=true&amp;cauthor_uid=24482476" TargetMode="External"/><Relationship Id="rId19" Type="http://schemas.openxmlformats.org/officeDocument/2006/relationships/hyperlink" Target="http://www.ncbi.nlm.nih.gov/pubmed?term=Kara%20B%5bAuthor%5d&amp;cauthor=true&amp;cauthor_uid=24482476" TargetMode="External"/><Relationship Id="rId31" Type="http://schemas.openxmlformats.org/officeDocument/2006/relationships/hyperlink" Target="http://www.ncbi.nlm.nih.gov/pubmed?term=Selim%20L%5bAuthor%5d&amp;cauthor=true&amp;cauthor_uid=24482476" TargetMode="External"/><Relationship Id="rId44" Type="http://schemas.openxmlformats.org/officeDocument/2006/relationships/hyperlink" Target="http://www.ncbi.nlm.nih.gov/pubmed?term=Akizu%20N%5bAuthor%5d&amp;cauthor=true&amp;cauthor_uid=24482476" TargetMode="External"/><Relationship Id="rId52" Type="http://schemas.openxmlformats.org/officeDocument/2006/relationships/hyperlink" Target="http://www.ncbi.nlm.nih.gov/pubmed?term=Gabriel%20SB%5bAuthor%5d&amp;cauthor=true&amp;cauthor_uid=24482476" TargetMode="External"/><Relationship Id="rId4" Type="http://schemas.openxmlformats.org/officeDocument/2006/relationships/hyperlink" Target="http://www.ncbi.nlm.nih.gov/pubmed?term=Fenstermaker%20AG%5bAuthor%5d&amp;cauthor=true&amp;cauthor_uid=24482476" TargetMode="External"/><Relationship Id="rId9" Type="http://schemas.openxmlformats.org/officeDocument/2006/relationships/hyperlink" Target="http://www.ncbi.nlm.nih.gov/pubmed?term=Abdellateef%20M%5bAuthor%5d&amp;cauthor=true&amp;cauthor_uid=24482476" TargetMode="External"/><Relationship Id="rId14" Type="http://schemas.openxmlformats.org/officeDocument/2006/relationships/hyperlink" Target="http://www.ncbi.nlm.nih.gov/pubmed?term=Kayserili%20H%5bAuthor%5d&amp;cauthor=true&amp;cauthor_uid=24482476" TargetMode="External"/><Relationship Id="rId22" Type="http://schemas.openxmlformats.org/officeDocument/2006/relationships/hyperlink" Target="http://www.ncbi.nlm.nih.gov/pubmed?term=Mojahedi%20F%5bAuthor%5d&amp;cauthor=true&amp;cauthor_uid=24482476" TargetMode="External"/><Relationship Id="rId27" Type="http://schemas.openxmlformats.org/officeDocument/2006/relationships/hyperlink" Target="http://www.ncbi.nlm.nih.gov/pubmed?term=Hanein%20S%5bAuthor%5d&amp;cauthor=true&amp;cauthor_uid=24482476" TargetMode="External"/><Relationship Id="rId30" Type="http://schemas.openxmlformats.org/officeDocument/2006/relationships/hyperlink" Target="http://www.ncbi.nlm.nih.gov/pubmed?term=Mascaro%20M%5bAuthor%5d&amp;cauthor=true&amp;cauthor_uid=24482476" TargetMode="External"/><Relationship Id="rId35" Type="http://schemas.openxmlformats.org/officeDocument/2006/relationships/hyperlink" Target="http://www.ncbi.nlm.nih.gov/pubmed?term=Azam%20M%5bAuthor%5d&amp;cauthor=true&amp;cauthor_uid=24482476" TargetMode="External"/><Relationship Id="rId43" Type="http://schemas.openxmlformats.org/officeDocument/2006/relationships/hyperlink" Target="http://www.ncbi.nlm.nih.gov/pubmed?term=Rosti%20RO%5bAuthor%5d&amp;cauthor=true&amp;cauthor_uid=24482476" TargetMode="External"/><Relationship Id="rId48" Type="http://schemas.openxmlformats.org/officeDocument/2006/relationships/hyperlink" Target="http://www.ncbi.nlm.nih.gov/pubmed?term=Megahed%20H%5bAuthor%5d&amp;cauthor=true&amp;cauthor_uid=24482476" TargetMode="External"/><Relationship Id="rId8" Type="http://schemas.openxmlformats.org/officeDocument/2006/relationships/hyperlink" Target="http://www.ncbi.nlm.nih.gov/pubmed?term=Heiberg%20AD%5bAuthor%5d&amp;cauthor=true&amp;cauthor_uid=24482476" TargetMode="External"/><Relationship Id="rId51" Type="http://schemas.openxmlformats.org/officeDocument/2006/relationships/hyperlink" Target="http://www.ncbi.nlm.nih.gov/pubmed?term=Stevanin%20G%5bAuthor%5d&amp;cauthor=true&amp;cauthor_uid=24482476" TargetMode="External"/></Relationships>
</file>

<file path=ppt/slides/_rels/slide5.xml.rels><?xml version="1.0" encoding="UTF-8" standalone="yes"?>
<Relationships xmlns="http://schemas.openxmlformats.org/package/2006/relationships"><Relationship Id="rId8" Type="http://schemas.openxmlformats.org/officeDocument/2006/relationships/hyperlink" Target="http://www.ncbi.nlm.nih.gov/pubmed?term=Huang%20J%5bAuthor%5d&amp;cauthor=true&amp;cauthor_uid=24482483" TargetMode="External"/><Relationship Id="rId3" Type="http://schemas.openxmlformats.org/officeDocument/2006/relationships/hyperlink" Target="http://www.ncbi.nlm.nih.gov/pubmed?term=Sun%20B%5bAuthor%5d&amp;cauthor=true&amp;cauthor_uid=24482483" TargetMode="External"/><Relationship Id="rId7" Type="http://schemas.openxmlformats.org/officeDocument/2006/relationships/hyperlink" Target="http://www.ncbi.nlm.nih.gov/pubmed?term=Gan%20ES%5bAuthor%5d&amp;cauthor=true&amp;cauthor_uid=24482483" TargetMode="External"/><Relationship Id="rId2" Type="http://schemas.openxmlformats.org/officeDocument/2006/relationships/hyperlink" Target="http://www.ncbi.nlm.nih.gov/pubmed/?term=Timing+Mechanism+Dependent+on+Cell+Division+Is+Invoked+by+Polycomb+Eviction+in+Plant+Stem+Cells" TargetMode="External"/><Relationship Id="rId1" Type="http://schemas.openxmlformats.org/officeDocument/2006/relationships/slideLayout" Target="../slideLayouts/slideLayout2.xml"/><Relationship Id="rId6" Type="http://schemas.openxmlformats.org/officeDocument/2006/relationships/hyperlink" Target="http://www.ncbi.nlm.nih.gov/pubmed?term=He%20Z%5bAuthor%5d&amp;cauthor=true&amp;cauthor_uid=24482483" TargetMode="External"/><Relationship Id="rId11" Type="http://schemas.openxmlformats.org/officeDocument/2006/relationships/hyperlink" Target="http://www.ncbi.nlm.nih.gov/pubmed?term=Ito%20T%5bAuthor%5d&amp;cauthor=true&amp;cauthor_uid=24482483" TargetMode="External"/><Relationship Id="rId5" Type="http://schemas.openxmlformats.org/officeDocument/2006/relationships/hyperlink" Target="http://www.ncbi.nlm.nih.gov/pubmed?term=Guo%20S%5bAuthor%5d&amp;cauthor=true&amp;cauthor_uid=24482483" TargetMode="External"/><Relationship Id="rId10" Type="http://schemas.openxmlformats.org/officeDocument/2006/relationships/hyperlink" Target="http://www.ncbi.nlm.nih.gov/pubmed?term=Wee%20WY%5bAuthor%5d&amp;cauthor=true&amp;cauthor_uid=24482483" TargetMode="External"/><Relationship Id="rId4" Type="http://schemas.openxmlformats.org/officeDocument/2006/relationships/hyperlink" Target="http://www.ncbi.nlm.nih.gov/pubmed?term=Looi%20LS%5bAuthor%5d&amp;cauthor=true&amp;cauthor_uid=24482483" TargetMode="External"/><Relationship Id="rId9" Type="http://schemas.openxmlformats.org/officeDocument/2006/relationships/hyperlink" Target="http://www.ncbi.nlm.nih.gov/pubmed?term=Xu%20Y%5bAuthor%5d&amp;cauthor=true&amp;cauthor_uid=24482483" TargetMode="External"/></Relationships>
</file>

<file path=ppt/slides/_rels/slide6.xml.rels><?xml version="1.0" encoding="UTF-8" standalone="yes"?>
<Relationships xmlns="http://schemas.openxmlformats.org/package/2006/relationships"><Relationship Id="rId8" Type="http://schemas.openxmlformats.org/officeDocument/2006/relationships/hyperlink" Target="http://www.ncbi.nlm.nih.gov/pubmed?term=Amamoto%20R%5bAuthor%5d&amp;cauthor=true&amp;cauthor_uid=24482482" TargetMode="External"/><Relationship Id="rId3" Type="http://schemas.openxmlformats.org/officeDocument/2006/relationships/hyperlink" Target="http://www.ncbi.nlm.nih.gov/pubmed?term=Bolcun-Filas%20E%5bAuthor%5d&amp;cauthor=true&amp;cauthor_uid=24482479" TargetMode="External"/><Relationship Id="rId7" Type="http://schemas.openxmlformats.org/officeDocument/2006/relationships/hyperlink" Target="http://www.ncbi.nlm.nih.gov/pubmed/?term=Development-Inspired+Reprogramming+of+the+Mammalian+Central+Nervous+System+Ryoji+Amamoto+and+Paola+Arlotta+Science+31+January+2014:+1239882" TargetMode="External"/><Relationship Id="rId2" Type="http://schemas.openxmlformats.org/officeDocument/2006/relationships/hyperlink" Target="http://www.ncbi.nlm.nih.gov/pubmed/?term=Reversal+of+Female+Infertility+by+Chk2+Ablation+Reveals+the+Oocyte+DNA+Damage+Checkpoint+Pathway" TargetMode="External"/><Relationship Id="rId1" Type="http://schemas.openxmlformats.org/officeDocument/2006/relationships/slideLayout" Target="../slideLayouts/slideLayout2.xml"/><Relationship Id="rId6" Type="http://schemas.openxmlformats.org/officeDocument/2006/relationships/hyperlink" Target="http://www.ncbi.nlm.nih.gov/pubmed?term=Schimenti%20JC%5bAuthor%5d&amp;cauthor=true&amp;cauthor_uid=24482479" TargetMode="External"/><Relationship Id="rId5" Type="http://schemas.openxmlformats.org/officeDocument/2006/relationships/hyperlink" Target="http://www.ncbi.nlm.nih.gov/pubmed?term=White%20ME%5bAuthor%5d&amp;cauthor=true&amp;cauthor_uid=24482479" TargetMode="External"/><Relationship Id="rId4" Type="http://schemas.openxmlformats.org/officeDocument/2006/relationships/hyperlink" Target="http://www.ncbi.nlm.nih.gov/pubmed?term=Rinaldi%20VD%5bAuthor%5d&amp;cauthor=true&amp;cauthor_uid=24482479" TargetMode="External"/><Relationship Id="rId9" Type="http://schemas.openxmlformats.org/officeDocument/2006/relationships/hyperlink" Target="http://www.ncbi.nlm.nih.gov/pubmed?term=Arlotta%20P%5bAuthor%5d&amp;cauthor=true&amp;cauthor_uid=24482482"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hyperlink" Target="http://www.ncbi.nlm.nih.gov/pubmed?term=Bergo%20MO%5bAuthor%5d&amp;cauthor=true&amp;cauthor_uid=24477002" TargetMode="External"/><Relationship Id="rId3" Type="http://schemas.openxmlformats.org/officeDocument/2006/relationships/hyperlink" Target="http://www.ncbi.nlm.nih.gov/pubmed?term=Sayin%20VI%5bAuthor%5d&amp;cauthor=true&amp;cauthor_uid=24477002" TargetMode="External"/><Relationship Id="rId7" Type="http://schemas.openxmlformats.org/officeDocument/2006/relationships/hyperlink" Target="http://www.ncbi.nlm.nih.gov/pubmed?term=Lindahl%20P%5bAuthor%5d&amp;cauthor=true&amp;cauthor_uid=24477002" TargetMode="External"/><Relationship Id="rId2" Type="http://schemas.openxmlformats.org/officeDocument/2006/relationships/hyperlink" Target="http://www.ncbi.nlm.nih.gov/pubmed/?term=Antioxidants+Accelerate+Lung+Cancer+Progression+in+Mice" TargetMode="External"/><Relationship Id="rId1" Type="http://schemas.openxmlformats.org/officeDocument/2006/relationships/slideLayout" Target="../slideLayouts/slideLayout2.xml"/><Relationship Id="rId6" Type="http://schemas.openxmlformats.org/officeDocument/2006/relationships/hyperlink" Target="http://www.ncbi.nlm.nih.gov/pubmed?term=Nilsson%20JA%5bAuthor%5d&amp;cauthor=true&amp;cauthor_uid=24477002" TargetMode="External"/><Relationship Id="rId5" Type="http://schemas.openxmlformats.org/officeDocument/2006/relationships/hyperlink" Target="http://www.ncbi.nlm.nih.gov/pubmed?term=Larsson%20E%5bAuthor%5d&amp;cauthor=true&amp;cauthor_uid=24477002" TargetMode="External"/><Relationship Id="rId4" Type="http://schemas.openxmlformats.org/officeDocument/2006/relationships/hyperlink" Target="http://www.ncbi.nlm.nih.gov/pubmed?term=Ibrahim%20MX%5bAuthor%5d&amp;cauthor=true&amp;cauthor_uid=24477002"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srcRect/>
          <a:stretch>
            <a:fillRect/>
          </a:stretch>
        </p:blipFill>
        <p:spPr bwMode="auto">
          <a:xfrm>
            <a:off x="0" y="0"/>
            <a:ext cx="1990725" cy="666750"/>
          </a:xfrm>
          <a:prstGeom prst="rect">
            <a:avLst/>
          </a:prstGeom>
          <a:noFill/>
          <a:ln w="9525">
            <a:noFill/>
            <a:miter lim="800000"/>
            <a:headEnd/>
            <a:tailEnd/>
          </a:ln>
          <a:effectLst/>
        </p:spPr>
      </p:pic>
      <p:pic>
        <p:nvPicPr>
          <p:cNvPr id="3" name="Picture 3"/>
          <p:cNvPicPr>
            <a:picLocks noChangeAspect="1" noChangeArrowheads="1"/>
          </p:cNvPicPr>
          <p:nvPr/>
        </p:nvPicPr>
        <p:blipFill>
          <a:blip r:embed="rId3"/>
          <a:srcRect/>
          <a:stretch>
            <a:fillRect/>
          </a:stretch>
        </p:blipFill>
        <p:spPr bwMode="auto">
          <a:xfrm>
            <a:off x="0" y="571480"/>
            <a:ext cx="8515350" cy="1457325"/>
          </a:xfrm>
          <a:prstGeom prst="rect">
            <a:avLst/>
          </a:prstGeom>
          <a:noFill/>
          <a:ln w="9525">
            <a:noFill/>
            <a:miter lim="800000"/>
            <a:headEnd/>
            <a:tailEnd/>
          </a:ln>
          <a:effectLst/>
        </p:spPr>
      </p:pic>
      <p:sp>
        <p:nvSpPr>
          <p:cNvPr id="8" name="직사각형 7"/>
          <p:cNvSpPr/>
          <p:nvPr/>
        </p:nvSpPr>
        <p:spPr>
          <a:xfrm>
            <a:off x="0" y="2000240"/>
            <a:ext cx="9144000" cy="292388"/>
          </a:xfrm>
          <a:prstGeom prst="rect">
            <a:avLst/>
          </a:prstGeom>
        </p:spPr>
        <p:txBody>
          <a:bodyPr wrap="square">
            <a:spAutoFit/>
          </a:bodyPr>
          <a:lstStyle/>
          <a:p>
            <a:r>
              <a:rPr lang="en-US" sz="1300" dirty="0" smtClean="0"/>
              <a:t>Institute of Pathology, University of Munich, Munich, Germany </a:t>
            </a:r>
            <a:endParaRPr lang="en-US" sz="1300" dirty="0"/>
          </a:p>
        </p:txBody>
      </p:sp>
      <p:sp>
        <p:nvSpPr>
          <p:cNvPr id="9" name="직사각형 8"/>
          <p:cNvSpPr/>
          <p:nvPr/>
        </p:nvSpPr>
        <p:spPr>
          <a:xfrm>
            <a:off x="0" y="2428868"/>
            <a:ext cx="9144000" cy="2693045"/>
          </a:xfrm>
          <a:prstGeom prst="rect">
            <a:avLst/>
          </a:prstGeom>
        </p:spPr>
        <p:txBody>
          <a:bodyPr wrap="square">
            <a:spAutoFit/>
          </a:bodyPr>
          <a:lstStyle/>
          <a:p>
            <a:r>
              <a:rPr lang="en-US" sz="1300" b="1" dirty="0" smtClean="0"/>
              <a:t>Abstract</a:t>
            </a:r>
          </a:p>
          <a:p>
            <a:r>
              <a:rPr lang="en-US" sz="1300" dirty="0" smtClean="0"/>
              <a:t>Tumor cells are stressed by unfavorable environmental conditions like hypoxia or starvation. Driven by the resulting cellular stress tumor cells undergo epithelial-</a:t>
            </a:r>
            <a:r>
              <a:rPr lang="en-US" sz="1300" dirty="0" err="1" smtClean="0"/>
              <a:t>mesenchymal</a:t>
            </a:r>
            <a:r>
              <a:rPr lang="en-US" sz="1300" dirty="0" smtClean="0"/>
              <a:t> transition. Additionally, cellular stress is accompanied by endoplasmic reticulum-stress which induces an unfolded protein response. It is unknown if epithelial-</a:t>
            </a:r>
            <a:r>
              <a:rPr lang="en-US" sz="1300" dirty="0" err="1" smtClean="0"/>
              <a:t>mesenchymal</a:t>
            </a:r>
            <a:r>
              <a:rPr lang="en-US" sz="1300" dirty="0" smtClean="0"/>
              <a:t> transition and endoplasmic reticulum-stress are occurring as independent parallel events or if an interrelationship exists between both of them. Here, we show that in colorectal cancer cells endoplasmic reticulum-stress depends on the induction of ZEB-1, which is a main factor of epithelial-</a:t>
            </a:r>
            <a:r>
              <a:rPr lang="en-US" sz="1300" dirty="0" err="1" smtClean="0"/>
              <a:t>mesenchymal</a:t>
            </a:r>
            <a:r>
              <a:rPr lang="en-US" sz="1300" dirty="0" smtClean="0"/>
              <a:t> transition. In the absence of ZEB-1 colorectal cancer cells cannot mount endoplasmic reticulum-stress as a reaction on cellular stress situations like hypoxia or starvation. Thus, our data suggest that there is a hierarchy in the development of cellular stress which starts with the presence of environmental stress that induces epithelial-</a:t>
            </a:r>
            <a:r>
              <a:rPr lang="en-US" sz="1300" dirty="0" err="1" smtClean="0"/>
              <a:t>mesenchymal</a:t>
            </a:r>
            <a:r>
              <a:rPr lang="en-US" sz="1300" dirty="0" smtClean="0"/>
              <a:t> transition which allows finally endoplasmic reticulum-stress. This finding highlights the central role of epithelial-</a:t>
            </a:r>
            <a:r>
              <a:rPr lang="en-US" sz="1300" dirty="0" err="1" smtClean="0"/>
              <a:t>mesenchymal</a:t>
            </a:r>
            <a:r>
              <a:rPr lang="en-US" sz="1300" dirty="0" smtClean="0"/>
              <a:t> transition during the process of </a:t>
            </a:r>
            <a:r>
              <a:rPr lang="en-US" sz="1300" dirty="0" err="1" smtClean="0"/>
              <a:t>tumorigenesis</a:t>
            </a:r>
            <a:r>
              <a:rPr lang="en-US" sz="1300" dirty="0" smtClean="0"/>
              <a:t> as epithelial-</a:t>
            </a:r>
            <a:r>
              <a:rPr lang="en-US" sz="1300" dirty="0" err="1" smtClean="0"/>
              <a:t>mesenchymal</a:t>
            </a:r>
            <a:r>
              <a:rPr lang="en-US" sz="1300" dirty="0" smtClean="0"/>
              <a:t> transition is also associated with </a:t>
            </a:r>
            <a:r>
              <a:rPr lang="en-US" sz="1300" dirty="0" err="1" smtClean="0"/>
              <a:t>chemoresistance</a:t>
            </a:r>
            <a:r>
              <a:rPr lang="en-US" sz="1300" dirty="0" smtClean="0"/>
              <a:t> and cancer </a:t>
            </a:r>
            <a:r>
              <a:rPr lang="en-US" sz="1300" dirty="0" err="1" smtClean="0"/>
              <a:t>stemness</a:t>
            </a:r>
            <a:r>
              <a:rPr lang="en-US" sz="1300" dirty="0" smtClean="0"/>
              <a:t>. Consequently, endoplasmic reticulum-stress might be a well suited target for chemotherapy of colorectal cancers.</a:t>
            </a:r>
            <a:endParaRPr lang="en-US" sz="13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srcRect/>
          <a:stretch>
            <a:fillRect/>
          </a:stretch>
        </p:blipFill>
        <p:spPr bwMode="auto">
          <a:xfrm>
            <a:off x="0" y="0"/>
            <a:ext cx="1990725" cy="666750"/>
          </a:xfrm>
          <a:prstGeom prst="rect">
            <a:avLst/>
          </a:prstGeom>
          <a:noFill/>
          <a:ln w="9525">
            <a:noFill/>
            <a:miter lim="800000"/>
            <a:headEnd/>
            <a:tailEnd/>
          </a:ln>
          <a:effectLst/>
        </p:spPr>
      </p:pic>
      <p:sp>
        <p:nvSpPr>
          <p:cNvPr id="6" name="직사각형 5"/>
          <p:cNvSpPr/>
          <p:nvPr/>
        </p:nvSpPr>
        <p:spPr>
          <a:xfrm>
            <a:off x="0" y="642918"/>
            <a:ext cx="4572000" cy="430887"/>
          </a:xfrm>
          <a:prstGeom prst="rect">
            <a:avLst/>
          </a:prstGeom>
        </p:spPr>
        <p:txBody>
          <a:bodyPr>
            <a:spAutoFit/>
          </a:bodyPr>
          <a:lstStyle/>
          <a:p>
            <a:r>
              <a:rPr lang="en-US" sz="1100" b="1" dirty="0" smtClean="0">
                <a:hlinkClick r:id="rId3" action="ppaction://hlinkfile" tooltip="Galectin-1 in Early Acute Myocardial Infarction"/>
              </a:rPr>
              <a:t>Galectin-1 in Early Acute Myocardial Infarction</a:t>
            </a:r>
            <a:r>
              <a:rPr lang="en-US" sz="1100" b="1" dirty="0" smtClean="0"/>
              <a:t> </a:t>
            </a:r>
          </a:p>
          <a:p>
            <a:r>
              <a:rPr lang="en-US" sz="1100" dirty="0" err="1" smtClean="0"/>
              <a:t>Suhail</a:t>
            </a:r>
            <a:r>
              <a:rPr lang="en-US" sz="1100" dirty="0" smtClean="0"/>
              <a:t> Al-Salam, </a:t>
            </a:r>
            <a:r>
              <a:rPr lang="en-US" sz="1100" dirty="0" err="1" smtClean="0"/>
              <a:t>Satwat</a:t>
            </a:r>
            <a:r>
              <a:rPr lang="en-US" sz="1100" dirty="0" smtClean="0"/>
              <a:t> </a:t>
            </a:r>
            <a:r>
              <a:rPr lang="en-US" sz="1100" dirty="0" err="1" smtClean="0"/>
              <a:t>Hashmi</a:t>
            </a:r>
            <a:endParaRPr lang="en-US" sz="1100" dirty="0"/>
          </a:p>
        </p:txBody>
      </p:sp>
      <p:sp>
        <p:nvSpPr>
          <p:cNvPr id="7" name="직사각형 6"/>
          <p:cNvSpPr/>
          <p:nvPr/>
        </p:nvSpPr>
        <p:spPr>
          <a:xfrm>
            <a:off x="0" y="1071546"/>
            <a:ext cx="4572000" cy="600164"/>
          </a:xfrm>
          <a:prstGeom prst="rect">
            <a:avLst/>
          </a:prstGeom>
        </p:spPr>
        <p:txBody>
          <a:bodyPr>
            <a:spAutoFit/>
          </a:bodyPr>
          <a:lstStyle/>
          <a:p>
            <a:r>
              <a:rPr lang="en-US" sz="1100" b="1" dirty="0" smtClean="0">
                <a:hlinkClick r:id="rId4" action="ppaction://hlinkfile" tooltip="Evaluating the X Chromosome-Specific Diversity of Colombian Populations Using Insertion/Deletion Polymorphisms"/>
              </a:rPr>
              <a:t>Evaluating the X Chromosome-Specific Diversity of Colombian Populations Using Insertion/Deletion Polymorphisms</a:t>
            </a:r>
            <a:r>
              <a:rPr lang="en-US" sz="1100" b="1" dirty="0" smtClean="0"/>
              <a:t> </a:t>
            </a:r>
          </a:p>
          <a:p>
            <a:r>
              <a:rPr lang="en-US" sz="1100" dirty="0" smtClean="0"/>
              <a:t>Adriana Ibarra, </a:t>
            </a:r>
            <a:r>
              <a:rPr lang="en-US" sz="1100" dirty="0" err="1" smtClean="0"/>
              <a:t>Tomás</a:t>
            </a:r>
            <a:r>
              <a:rPr lang="en-US" sz="1100" dirty="0" smtClean="0"/>
              <a:t> </a:t>
            </a:r>
            <a:r>
              <a:rPr lang="en-US" sz="1100" dirty="0" err="1" smtClean="0"/>
              <a:t>Restrepo</a:t>
            </a:r>
            <a:r>
              <a:rPr lang="en-US" sz="1100" dirty="0" smtClean="0"/>
              <a:t>, [...], Leonor </a:t>
            </a:r>
            <a:r>
              <a:rPr lang="en-US" sz="1100" dirty="0" err="1" smtClean="0"/>
              <a:t>Gusmão</a:t>
            </a:r>
            <a:endParaRPr lang="en-US" sz="1100" dirty="0"/>
          </a:p>
        </p:txBody>
      </p:sp>
      <p:sp>
        <p:nvSpPr>
          <p:cNvPr id="8" name="직사각형 7"/>
          <p:cNvSpPr/>
          <p:nvPr/>
        </p:nvSpPr>
        <p:spPr>
          <a:xfrm>
            <a:off x="0" y="1643050"/>
            <a:ext cx="4572000" cy="600164"/>
          </a:xfrm>
          <a:prstGeom prst="rect">
            <a:avLst/>
          </a:prstGeom>
        </p:spPr>
        <p:txBody>
          <a:bodyPr>
            <a:spAutoFit/>
          </a:bodyPr>
          <a:lstStyle/>
          <a:p>
            <a:r>
              <a:rPr lang="en-US" sz="1100" b="1" dirty="0" smtClean="0">
                <a:hlinkClick r:id="rId5" action="ppaction://hlinkfile" tooltip="Transcriptional Profiling of &lt;i&gt;ParA&lt;/i&gt; and &lt;i&gt;ParB&lt;/i&gt; Mutants in Actively Dividing Cells of an Opportunistic Human Pathogen &lt;i&gt;Pseudomonas aeruginosa&lt;/i&gt;"/>
              </a:rPr>
              <a:t>Transcriptional Profiling of </a:t>
            </a:r>
            <a:r>
              <a:rPr lang="en-US" sz="1100" b="1" i="1" dirty="0" err="1" smtClean="0">
                <a:hlinkClick r:id="rId5" action="ppaction://hlinkfile" tooltip="Transcriptional Profiling of &lt;i&gt;ParA&lt;/i&gt; and &lt;i&gt;ParB&lt;/i&gt; Mutants in Actively Dividing Cells of an Opportunistic Human Pathogen &lt;i&gt;Pseudomonas aeruginosa&lt;/i&gt;"/>
              </a:rPr>
              <a:t>ParA</a:t>
            </a:r>
            <a:r>
              <a:rPr lang="en-US" sz="1100" b="1" dirty="0" smtClean="0">
                <a:hlinkClick r:id="rId5" action="ppaction://hlinkfile" tooltip="Transcriptional Profiling of &lt;i&gt;ParA&lt;/i&gt; and &lt;i&gt;ParB&lt;/i&gt; Mutants in Actively Dividing Cells of an Opportunistic Human Pathogen &lt;i&gt;Pseudomonas aeruginosa&lt;/i&gt;"/>
              </a:rPr>
              <a:t> and </a:t>
            </a:r>
            <a:r>
              <a:rPr lang="en-US" sz="1100" b="1" i="1" dirty="0" err="1" smtClean="0">
                <a:hlinkClick r:id="rId5" action="ppaction://hlinkfile" tooltip="Transcriptional Profiling of &lt;i&gt;ParA&lt;/i&gt; and &lt;i&gt;ParB&lt;/i&gt; Mutants in Actively Dividing Cells of an Opportunistic Human Pathogen &lt;i&gt;Pseudomonas aeruginosa&lt;/i&gt;"/>
              </a:rPr>
              <a:t>ParB</a:t>
            </a:r>
            <a:r>
              <a:rPr lang="en-US" sz="1100" b="1" dirty="0" smtClean="0">
                <a:hlinkClick r:id="rId5" action="ppaction://hlinkfile" tooltip="Transcriptional Profiling of &lt;i&gt;ParA&lt;/i&gt; and &lt;i&gt;ParB&lt;/i&gt; Mutants in Actively Dividing Cells of an Opportunistic Human Pathogen &lt;i&gt;Pseudomonas aeruginosa&lt;/i&gt;"/>
              </a:rPr>
              <a:t> Mutants in Actively Dividing Cells of an Opportunistic...</a:t>
            </a:r>
            <a:r>
              <a:rPr lang="en-US" sz="1100" b="1" dirty="0" smtClean="0"/>
              <a:t> </a:t>
            </a:r>
          </a:p>
          <a:p>
            <a:r>
              <a:rPr lang="en-US" sz="1100" dirty="0" err="1" smtClean="0"/>
              <a:t>Aneta</a:t>
            </a:r>
            <a:r>
              <a:rPr lang="en-US" sz="1100" dirty="0" smtClean="0"/>
              <a:t> A. </a:t>
            </a:r>
            <a:r>
              <a:rPr lang="en-US" sz="1100" dirty="0" err="1" smtClean="0"/>
              <a:t>Bartosik</a:t>
            </a:r>
            <a:r>
              <a:rPr lang="en-US" sz="1100" dirty="0" smtClean="0"/>
              <a:t>, Krzysztof </a:t>
            </a:r>
            <a:r>
              <a:rPr lang="en-US" sz="1100" dirty="0" err="1" smtClean="0"/>
              <a:t>Glabski</a:t>
            </a:r>
            <a:r>
              <a:rPr lang="en-US" sz="1100" dirty="0" smtClean="0"/>
              <a:t>, [...], </a:t>
            </a:r>
            <a:r>
              <a:rPr lang="en-US" sz="1100" dirty="0" err="1" smtClean="0"/>
              <a:t>Grazyna</a:t>
            </a:r>
            <a:r>
              <a:rPr lang="en-US" sz="1100" dirty="0" smtClean="0"/>
              <a:t> </a:t>
            </a:r>
            <a:r>
              <a:rPr lang="en-US" sz="1100" dirty="0" err="1" smtClean="0"/>
              <a:t>Jagura-Burdzy</a:t>
            </a:r>
            <a:endParaRPr lang="en-US" sz="1100" dirty="0"/>
          </a:p>
        </p:txBody>
      </p:sp>
      <p:sp>
        <p:nvSpPr>
          <p:cNvPr id="9" name="직사각형 8"/>
          <p:cNvSpPr/>
          <p:nvPr/>
        </p:nvSpPr>
        <p:spPr>
          <a:xfrm>
            <a:off x="0" y="2214554"/>
            <a:ext cx="4572000" cy="430887"/>
          </a:xfrm>
          <a:prstGeom prst="rect">
            <a:avLst/>
          </a:prstGeom>
        </p:spPr>
        <p:txBody>
          <a:bodyPr>
            <a:spAutoFit/>
          </a:bodyPr>
          <a:lstStyle/>
          <a:p>
            <a:r>
              <a:rPr lang="en-US" sz="1100" b="1" dirty="0" err="1" smtClean="0">
                <a:hlinkClick r:id="rId6" action="ppaction://hlinkfile" tooltip="Lysosome Transport as a Function of Lysosome Diameter"/>
              </a:rPr>
              <a:t>Lysosome</a:t>
            </a:r>
            <a:r>
              <a:rPr lang="en-US" sz="1100" b="1" dirty="0" smtClean="0">
                <a:hlinkClick r:id="rId6" action="ppaction://hlinkfile" tooltip="Lysosome Transport as a Function of Lysosome Diameter"/>
              </a:rPr>
              <a:t> Transport as a Function of </a:t>
            </a:r>
            <a:r>
              <a:rPr lang="en-US" sz="1100" b="1" dirty="0" err="1" smtClean="0">
                <a:hlinkClick r:id="rId6" action="ppaction://hlinkfile" tooltip="Lysosome Transport as a Function of Lysosome Diameter"/>
              </a:rPr>
              <a:t>Lysosome</a:t>
            </a:r>
            <a:r>
              <a:rPr lang="en-US" sz="1100" b="1" dirty="0" smtClean="0">
                <a:hlinkClick r:id="rId6" action="ppaction://hlinkfile" tooltip="Lysosome Transport as a Function of Lysosome Diameter"/>
              </a:rPr>
              <a:t> Diameter</a:t>
            </a:r>
            <a:r>
              <a:rPr lang="en-US" sz="1100" b="1" dirty="0" smtClean="0"/>
              <a:t> </a:t>
            </a:r>
          </a:p>
          <a:p>
            <a:r>
              <a:rPr lang="en-US" sz="1100" dirty="0" err="1" smtClean="0"/>
              <a:t>Debjyoti</a:t>
            </a:r>
            <a:r>
              <a:rPr lang="en-US" sz="1100" dirty="0" smtClean="0"/>
              <a:t> </a:t>
            </a:r>
            <a:r>
              <a:rPr lang="en-US" sz="1100" dirty="0" err="1" smtClean="0"/>
              <a:t>Bandyopadhyay</a:t>
            </a:r>
            <a:r>
              <a:rPr lang="en-US" sz="1100" dirty="0" smtClean="0"/>
              <a:t>, Austin </a:t>
            </a:r>
            <a:r>
              <a:rPr lang="en-US" sz="1100" dirty="0" err="1" smtClean="0"/>
              <a:t>Cyphersmith</a:t>
            </a:r>
            <a:r>
              <a:rPr lang="en-US" sz="1100" dirty="0" smtClean="0"/>
              <a:t>, [...], Christine K. Payne</a:t>
            </a:r>
            <a:endParaRPr lang="en-US" sz="1100" dirty="0"/>
          </a:p>
        </p:txBody>
      </p:sp>
      <p:sp>
        <p:nvSpPr>
          <p:cNvPr id="10" name="직사각형 9"/>
          <p:cNvSpPr/>
          <p:nvPr/>
        </p:nvSpPr>
        <p:spPr>
          <a:xfrm>
            <a:off x="0" y="2643182"/>
            <a:ext cx="4572000" cy="600164"/>
          </a:xfrm>
          <a:prstGeom prst="rect">
            <a:avLst/>
          </a:prstGeom>
        </p:spPr>
        <p:txBody>
          <a:bodyPr>
            <a:spAutoFit/>
          </a:bodyPr>
          <a:lstStyle/>
          <a:p>
            <a:r>
              <a:rPr lang="en-US" sz="1100" b="1" dirty="0" smtClean="0">
                <a:hlinkClick r:id="rId7" action="ppaction://hlinkfile" tooltip="Cell Surface Area and Membrane Folding in Glioblastoma Cell Lines Differing in &lt;i&gt;PTEN&lt;/i&gt; and &lt;i&gt;p53&lt;/i&gt; Status"/>
              </a:rPr>
              <a:t>Cell Surface Area and Membrane Folding in </a:t>
            </a:r>
            <a:r>
              <a:rPr lang="en-US" sz="1100" b="1" dirty="0" err="1" smtClean="0">
                <a:hlinkClick r:id="rId7" action="ppaction://hlinkfile" tooltip="Cell Surface Area and Membrane Folding in Glioblastoma Cell Lines Differing in &lt;i&gt;PTEN&lt;/i&gt; and &lt;i&gt;p53&lt;/i&gt; Status"/>
              </a:rPr>
              <a:t>Glioblastoma</a:t>
            </a:r>
            <a:r>
              <a:rPr lang="en-US" sz="1100" b="1" dirty="0" smtClean="0">
                <a:hlinkClick r:id="rId7" action="ppaction://hlinkfile" tooltip="Cell Surface Area and Membrane Folding in Glioblastoma Cell Lines Differing in &lt;i&gt;PTEN&lt;/i&gt; and &lt;i&gt;p53&lt;/i&gt; Status"/>
              </a:rPr>
              <a:t> Cell Lines Differing in </a:t>
            </a:r>
            <a:r>
              <a:rPr lang="en-US" sz="1100" b="1" i="1" dirty="0" smtClean="0">
                <a:hlinkClick r:id="rId7" action="ppaction://hlinkfile" tooltip="Cell Surface Area and Membrane Folding in Glioblastoma Cell Lines Differing in &lt;i&gt;PTEN&lt;/i&gt; and &lt;i&gt;p53&lt;/i&gt; Status"/>
              </a:rPr>
              <a:t>PTEN</a:t>
            </a:r>
            <a:r>
              <a:rPr lang="en-US" sz="1100" b="1" dirty="0" smtClean="0">
                <a:hlinkClick r:id="rId7" action="ppaction://hlinkfile" tooltip="Cell Surface Area and Membrane Folding in Glioblastoma Cell Lines Differing in &lt;i&gt;PTEN&lt;/i&gt; and &lt;i&gt;p53&lt;/i&gt; Status"/>
              </a:rPr>
              <a:t> and </a:t>
            </a:r>
            <a:r>
              <a:rPr lang="en-US" sz="1100" b="1" i="1" dirty="0" smtClean="0">
                <a:hlinkClick r:id="rId7" action="ppaction://hlinkfile" tooltip="Cell Surface Area and Membrane Folding in Glioblastoma Cell Lines Differing in &lt;i&gt;PTEN&lt;/i&gt; and &lt;i&gt;p53&lt;/i&gt; Status"/>
              </a:rPr>
              <a:t>p53</a:t>
            </a:r>
            <a:r>
              <a:rPr lang="en-US" sz="1100" b="1" dirty="0" smtClean="0">
                <a:hlinkClick r:id="rId7" action="ppaction://hlinkfile" tooltip="Cell Surface Area and Membrane Folding in Glioblastoma Cell Lines Differing in &lt;i&gt;PTEN&lt;/i&gt; and &lt;i&gt;p53&lt;/i&gt; Status"/>
              </a:rPr>
              <a:t> Status</a:t>
            </a:r>
            <a:r>
              <a:rPr lang="en-US" sz="1100" b="1" dirty="0" smtClean="0"/>
              <a:t> </a:t>
            </a:r>
          </a:p>
          <a:p>
            <a:r>
              <a:rPr lang="en-US" sz="1100" dirty="0" smtClean="0"/>
              <a:t>Simon </a:t>
            </a:r>
            <a:r>
              <a:rPr lang="en-US" sz="1100" dirty="0" err="1" smtClean="0"/>
              <a:t>Memmel</a:t>
            </a:r>
            <a:r>
              <a:rPr lang="en-US" sz="1100" dirty="0" smtClean="0"/>
              <a:t>, Vladimir L. </a:t>
            </a:r>
            <a:r>
              <a:rPr lang="en-US" sz="1100" dirty="0" err="1" smtClean="0"/>
              <a:t>Sukhorukov</a:t>
            </a:r>
            <a:r>
              <a:rPr lang="en-US" sz="1100" dirty="0" smtClean="0"/>
              <a:t>, [...], </a:t>
            </a:r>
            <a:r>
              <a:rPr lang="en-US" sz="1100" dirty="0" err="1" smtClean="0"/>
              <a:t>Cholpon</a:t>
            </a:r>
            <a:r>
              <a:rPr lang="en-US" sz="1100" dirty="0" smtClean="0"/>
              <a:t> S. </a:t>
            </a:r>
            <a:r>
              <a:rPr lang="en-US" sz="1100" dirty="0" err="1" smtClean="0"/>
              <a:t>Djuzenova</a:t>
            </a:r>
            <a:endParaRPr lang="en-US" sz="1100" dirty="0"/>
          </a:p>
        </p:txBody>
      </p:sp>
      <p:sp>
        <p:nvSpPr>
          <p:cNvPr id="11" name="직사각형 10"/>
          <p:cNvSpPr/>
          <p:nvPr/>
        </p:nvSpPr>
        <p:spPr>
          <a:xfrm>
            <a:off x="0" y="3286124"/>
            <a:ext cx="4572000" cy="600164"/>
          </a:xfrm>
          <a:prstGeom prst="rect">
            <a:avLst/>
          </a:prstGeom>
        </p:spPr>
        <p:txBody>
          <a:bodyPr>
            <a:spAutoFit/>
          </a:bodyPr>
          <a:lstStyle/>
          <a:p>
            <a:r>
              <a:rPr lang="en-US" sz="1100" b="1" dirty="0" smtClean="0">
                <a:hlinkClick r:id="rId8" action="ppaction://hlinkfile" tooltip="Opposite Modulation of Brain Functional Networks Implicated at Low vs. High Demand of Attention and Working Memory"/>
              </a:rPr>
              <a:t>Opposite Modulation of Brain Functional Networks Implicated at Low vs. High Demand of Attention and Working Memory</a:t>
            </a:r>
            <a:r>
              <a:rPr lang="en-US" sz="1100" b="1" dirty="0" smtClean="0"/>
              <a:t> </a:t>
            </a:r>
          </a:p>
          <a:p>
            <a:r>
              <a:rPr lang="en-US" sz="1100" dirty="0" err="1" smtClean="0"/>
              <a:t>Jiansong</a:t>
            </a:r>
            <a:r>
              <a:rPr lang="en-US" sz="1100" dirty="0" smtClean="0"/>
              <a:t> </a:t>
            </a:r>
            <a:r>
              <a:rPr lang="en-US" sz="1100" dirty="0" err="1" smtClean="0"/>
              <a:t>Xu</a:t>
            </a:r>
            <a:r>
              <a:rPr lang="en-US" sz="1100" dirty="0" smtClean="0"/>
              <a:t>, Vince D. Calhoun, [...], Marc N. Potenza</a:t>
            </a:r>
            <a:endParaRPr lang="en-US" sz="1100" dirty="0"/>
          </a:p>
        </p:txBody>
      </p:sp>
      <p:sp>
        <p:nvSpPr>
          <p:cNvPr id="12" name="직사각형 11"/>
          <p:cNvSpPr/>
          <p:nvPr/>
        </p:nvSpPr>
        <p:spPr>
          <a:xfrm>
            <a:off x="0" y="3929066"/>
            <a:ext cx="4572000" cy="600164"/>
          </a:xfrm>
          <a:prstGeom prst="rect">
            <a:avLst/>
          </a:prstGeom>
        </p:spPr>
        <p:txBody>
          <a:bodyPr>
            <a:spAutoFit/>
          </a:bodyPr>
          <a:lstStyle/>
          <a:p>
            <a:r>
              <a:rPr lang="en-US" sz="1100" b="1" dirty="0" smtClean="0">
                <a:hlinkClick r:id="rId9" action="ppaction://hlinkfile" tooltip="Enhanced HBsAg Synthesis Correlates with Increased Severity of Fibrosis in Chronic Hepatitis B Patients"/>
              </a:rPr>
              <a:t>Enhanced </a:t>
            </a:r>
            <a:r>
              <a:rPr lang="en-US" sz="1100" b="1" dirty="0" err="1" smtClean="0">
                <a:hlinkClick r:id="rId9" action="ppaction://hlinkfile" tooltip="Enhanced HBsAg Synthesis Correlates with Increased Severity of Fibrosis in Chronic Hepatitis B Patients"/>
              </a:rPr>
              <a:t>HBsAg</a:t>
            </a:r>
            <a:r>
              <a:rPr lang="en-US" sz="1100" b="1" dirty="0" smtClean="0">
                <a:hlinkClick r:id="rId9" action="ppaction://hlinkfile" tooltip="Enhanced HBsAg Synthesis Correlates with Increased Severity of Fibrosis in Chronic Hepatitis B Patients"/>
              </a:rPr>
              <a:t> Synthesis Correlates with Increased Severity of Fibrosis in Chronic Hepatitis B Patients</a:t>
            </a:r>
            <a:r>
              <a:rPr lang="en-US" sz="1100" b="1" dirty="0" smtClean="0"/>
              <a:t> </a:t>
            </a:r>
          </a:p>
          <a:p>
            <a:r>
              <a:rPr lang="en-US" sz="1100" dirty="0" smtClean="0"/>
              <a:t>Mei-Zhu Hong, </a:t>
            </a:r>
            <a:r>
              <a:rPr lang="en-US" sz="1100" dirty="0" err="1" smtClean="0"/>
              <a:t>Wen-Qi</a:t>
            </a:r>
            <a:r>
              <a:rPr lang="en-US" sz="1100" dirty="0" smtClean="0"/>
              <a:t> Huang, [...], Jin-</a:t>
            </a:r>
            <a:r>
              <a:rPr lang="en-US" sz="1100" dirty="0" err="1" smtClean="0"/>
              <a:t>Shui</a:t>
            </a:r>
            <a:r>
              <a:rPr lang="en-US" sz="1100" dirty="0" smtClean="0"/>
              <a:t> Pan</a:t>
            </a:r>
            <a:endParaRPr lang="en-US" sz="1100" dirty="0"/>
          </a:p>
        </p:txBody>
      </p:sp>
      <p:sp>
        <p:nvSpPr>
          <p:cNvPr id="16" name="직사각형 15"/>
          <p:cNvSpPr/>
          <p:nvPr/>
        </p:nvSpPr>
        <p:spPr>
          <a:xfrm>
            <a:off x="0" y="4500570"/>
            <a:ext cx="4572000" cy="600164"/>
          </a:xfrm>
          <a:prstGeom prst="rect">
            <a:avLst/>
          </a:prstGeom>
        </p:spPr>
        <p:txBody>
          <a:bodyPr>
            <a:spAutoFit/>
          </a:bodyPr>
          <a:lstStyle/>
          <a:p>
            <a:r>
              <a:rPr lang="en-US" sz="1100" b="1" dirty="0" smtClean="0">
                <a:hlinkClick r:id="rId10" action="ppaction://hlinkfile" tooltip="Using Highly Detailed Administrative Data to Predict Pneumonia Mortality"/>
              </a:rPr>
              <a:t>Using Highly Detailed Administrative Data to Predict Pneumonia Mortality</a:t>
            </a:r>
            <a:r>
              <a:rPr lang="en-US" sz="1100" b="1" dirty="0" smtClean="0"/>
              <a:t> </a:t>
            </a:r>
          </a:p>
          <a:p>
            <a:r>
              <a:rPr lang="en-US" sz="1100" dirty="0" smtClean="0"/>
              <a:t>Michael B. Rothberg, Penelope S. </a:t>
            </a:r>
            <a:r>
              <a:rPr lang="en-US" sz="1100" dirty="0" err="1" smtClean="0"/>
              <a:t>Pekow</a:t>
            </a:r>
            <a:r>
              <a:rPr lang="en-US" sz="1100" dirty="0" smtClean="0"/>
              <a:t>, [...], Peter K. </a:t>
            </a:r>
            <a:r>
              <a:rPr lang="en-US" sz="1100" dirty="0" err="1" smtClean="0"/>
              <a:t>Lindenauer</a:t>
            </a:r>
            <a:endParaRPr lang="en-US" sz="1100" dirty="0"/>
          </a:p>
        </p:txBody>
      </p:sp>
      <p:sp>
        <p:nvSpPr>
          <p:cNvPr id="17" name="직사각형 16"/>
          <p:cNvSpPr/>
          <p:nvPr/>
        </p:nvSpPr>
        <p:spPr>
          <a:xfrm>
            <a:off x="0" y="5072074"/>
            <a:ext cx="4572000" cy="600164"/>
          </a:xfrm>
          <a:prstGeom prst="rect">
            <a:avLst/>
          </a:prstGeom>
        </p:spPr>
        <p:txBody>
          <a:bodyPr>
            <a:spAutoFit/>
          </a:bodyPr>
          <a:lstStyle/>
          <a:p>
            <a:r>
              <a:rPr lang="en-US" sz="1100" b="1" dirty="0" smtClean="0">
                <a:hlinkClick r:id="rId11" action="ppaction://hlinkfile" tooltip="β-Hairpin-Mediated Formation of Structurally Distinct Multimers of Neurotoxic Prion Peptides"/>
              </a:rPr>
              <a:t>β-Hairpin-Mediated Formation of Structurally Distinct </a:t>
            </a:r>
            <a:r>
              <a:rPr lang="en-US" sz="1100" b="1" dirty="0" err="1" smtClean="0">
                <a:hlinkClick r:id="rId11" action="ppaction://hlinkfile" tooltip="β-Hairpin-Mediated Formation of Structurally Distinct Multimers of Neurotoxic Prion Peptides"/>
              </a:rPr>
              <a:t>Multimers</a:t>
            </a:r>
            <a:r>
              <a:rPr lang="en-US" sz="1100" b="1" dirty="0" smtClean="0">
                <a:hlinkClick r:id="rId11" action="ppaction://hlinkfile" tooltip="β-Hairpin-Mediated Formation of Structurally Distinct Multimers of Neurotoxic Prion Peptides"/>
              </a:rPr>
              <a:t> of </a:t>
            </a:r>
            <a:r>
              <a:rPr lang="en-US" sz="1100" b="1" dirty="0" err="1" smtClean="0">
                <a:hlinkClick r:id="rId11" action="ppaction://hlinkfile" tooltip="β-Hairpin-Mediated Formation of Structurally Distinct Multimers of Neurotoxic Prion Peptides"/>
              </a:rPr>
              <a:t>Neurotoxic</a:t>
            </a:r>
            <a:r>
              <a:rPr lang="en-US" sz="1100" b="1" dirty="0" smtClean="0">
                <a:hlinkClick r:id="rId11" action="ppaction://hlinkfile" tooltip="β-Hairpin-Mediated Formation of Structurally Distinct Multimers of Neurotoxic Prion Peptides"/>
              </a:rPr>
              <a:t> </a:t>
            </a:r>
            <a:r>
              <a:rPr lang="en-US" sz="1100" b="1" dirty="0" err="1" smtClean="0">
                <a:hlinkClick r:id="rId11" action="ppaction://hlinkfile" tooltip="β-Hairpin-Mediated Formation of Structurally Distinct Multimers of Neurotoxic Prion Peptides"/>
              </a:rPr>
              <a:t>Prion</a:t>
            </a:r>
            <a:r>
              <a:rPr lang="en-US" sz="1100" b="1" dirty="0" smtClean="0">
                <a:hlinkClick r:id="rId11" action="ppaction://hlinkfile" tooltip="β-Hairpin-Mediated Formation of Structurally Distinct Multimers of Neurotoxic Prion Peptides"/>
              </a:rPr>
              <a:t> Peptides</a:t>
            </a:r>
            <a:r>
              <a:rPr lang="en-US" sz="1100" b="1" dirty="0" smtClean="0"/>
              <a:t> </a:t>
            </a:r>
          </a:p>
          <a:p>
            <a:r>
              <a:rPr lang="en-US" sz="1100" dirty="0" smtClean="0"/>
              <a:t>Andrew C. Gill</a:t>
            </a:r>
            <a:endParaRPr lang="en-US" sz="1100" dirty="0"/>
          </a:p>
        </p:txBody>
      </p:sp>
      <p:sp>
        <p:nvSpPr>
          <p:cNvPr id="18" name="직사각형 17"/>
          <p:cNvSpPr/>
          <p:nvPr/>
        </p:nvSpPr>
        <p:spPr>
          <a:xfrm>
            <a:off x="0" y="5643578"/>
            <a:ext cx="4572000" cy="600164"/>
          </a:xfrm>
          <a:prstGeom prst="rect">
            <a:avLst/>
          </a:prstGeom>
        </p:spPr>
        <p:txBody>
          <a:bodyPr>
            <a:spAutoFit/>
          </a:bodyPr>
          <a:lstStyle/>
          <a:p>
            <a:r>
              <a:rPr lang="en-US" sz="1100" b="1" dirty="0" smtClean="0">
                <a:hlinkClick r:id="rId12" action="ppaction://hlinkfile" tooltip="Sex Differences in Thermogenesis Structure Behavior and Contact within Huddles of Infant Mice"/>
              </a:rPr>
              <a:t>Sex Differences in </a:t>
            </a:r>
            <a:r>
              <a:rPr lang="en-US" sz="1100" b="1" dirty="0" err="1" smtClean="0">
                <a:hlinkClick r:id="rId12" action="ppaction://hlinkfile" tooltip="Sex Differences in Thermogenesis Structure Behavior and Contact within Huddles of Infant Mice"/>
              </a:rPr>
              <a:t>Thermogenesis</a:t>
            </a:r>
            <a:r>
              <a:rPr lang="en-US" sz="1100" b="1" dirty="0" smtClean="0">
                <a:hlinkClick r:id="rId12" action="ppaction://hlinkfile" tooltip="Sex Differences in Thermogenesis Structure Behavior and Contact within Huddles of Infant Mice"/>
              </a:rPr>
              <a:t> Structure Behavior and Contact within Huddles of Infant Mice</a:t>
            </a:r>
            <a:r>
              <a:rPr lang="en-US" sz="1100" b="1" dirty="0" smtClean="0"/>
              <a:t> </a:t>
            </a:r>
          </a:p>
          <a:p>
            <a:r>
              <a:rPr lang="en-US" sz="1100" dirty="0" smtClean="0"/>
              <a:t>Christopher </a:t>
            </a:r>
            <a:r>
              <a:rPr lang="en-US" sz="1100" dirty="0" err="1" smtClean="0"/>
              <a:t>Harshaw</a:t>
            </a:r>
            <a:r>
              <a:rPr lang="en-US" sz="1100" dirty="0" smtClean="0"/>
              <a:t>, Jay J. </a:t>
            </a:r>
            <a:r>
              <a:rPr lang="en-US" sz="1100" dirty="0" err="1" smtClean="0"/>
              <a:t>Culligan</a:t>
            </a:r>
            <a:r>
              <a:rPr lang="en-US" sz="1100" dirty="0" smtClean="0"/>
              <a:t>, Jeffrey R. </a:t>
            </a:r>
            <a:r>
              <a:rPr lang="en-US" sz="1100" dirty="0" err="1" smtClean="0"/>
              <a:t>Alberts</a:t>
            </a:r>
            <a:endParaRPr lang="en-US" sz="1100" dirty="0"/>
          </a:p>
        </p:txBody>
      </p:sp>
      <p:sp>
        <p:nvSpPr>
          <p:cNvPr id="19" name="직사각형 18"/>
          <p:cNvSpPr/>
          <p:nvPr/>
        </p:nvSpPr>
        <p:spPr>
          <a:xfrm>
            <a:off x="4572000" y="714356"/>
            <a:ext cx="4572000" cy="600164"/>
          </a:xfrm>
          <a:prstGeom prst="rect">
            <a:avLst/>
          </a:prstGeom>
        </p:spPr>
        <p:txBody>
          <a:bodyPr>
            <a:spAutoFit/>
          </a:bodyPr>
          <a:lstStyle/>
          <a:p>
            <a:r>
              <a:rPr lang="en-US" sz="1100" b="1" dirty="0" smtClean="0">
                <a:hlinkClick r:id="rId13" action="ppaction://hlinkfile" tooltip="Rho1 GTPase and PKC Ortholog Pck1 Are Upstream Activators of the Cell Integrity MAPK Pathway in Fission Yeast"/>
              </a:rPr>
              <a:t>Rho1 </a:t>
            </a:r>
            <a:r>
              <a:rPr lang="en-US" sz="1100" b="1" dirty="0" err="1" smtClean="0">
                <a:hlinkClick r:id="rId13" action="ppaction://hlinkfile" tooltip="Rho1 GTPase and PKC Ortholog Pck1 Are Upstream Activators of the Cell Integrity MAPK Pathway in Fission Yeast"/>
              </a:rPr>
              <a:t>GTPase</a:t>
            </a:r>
            <a:r>
              <a:rPr lang="en-US" sz="1100" b="1" dirty="0" smtClean="0">
                <a:hlinkClick r:id="rId13" action="ppaction://hlinkfile" tooltip="Rho1 GTPase and PKC Ortholog Pck1 Are Upstream Activators of the Cell Integrity MAPK Pathway in Fission Yeast"/>
              </a:rPr>
              <a:t> and PKC </a:t>
            </a:r>
            <a:r>
              <a:rPr lang="en-US" sz="1100" b="1" dirty="0" err="1" smtClean="0">
                <a:hlinkClick r:id="rId13" action="ppaction://hlinkfile" tooltip="Rho1 GTPase and PKC Ortholog Pck1 Are Upstream Activators of the Cell Integrity MAPK Pathway in Fission Yeast"/>
              </a:rPr>
              <a:t>Ortholog</a:t>
            </a:r>
            <a:r>
              <a:rPr lang="en-US" sz="1100" b="1" dirty="0" smtClean="0">
                <a:hlinkClick r:id="rId13" action="ppaction://hlinkfile" tooltip="Rho1 GTPase and PKC Ortholog Pck1 Are Upstream Activators of the Cell Integrity MAPK Pathway in Fission Yeast"/>
              </a:rPr>
              <a:t> Pck1 Are Upstream Activators of the Cell Integrity MAPK Pathway in Fission Yeast</a:t>
            </a:r>
            <a:r>
              <a:rPr lang="en-US" sz="1100" b="1" dirty="0" smtClean="0"/>
              <a:t> </a:t>
            </a:r>
          </a:p>
          <a:p>
            <a:r>
              <a:rPr lang="en-US" sz="1100" dirty="0" smtClean="0"/>
              <a:t>Laura </a:t>
            </a:r>
            <a:r>
              <a:rPr lang="en-US" sz="1100" dirty="0" err="1" smtClean="0"/>
              <a:t>Sánchez</a:t>
            </a:r>
            <a:r>
              <a:rPr lang="en-US" sz="1100" dirty="0" smtClean="0"/>
              <a:t>-Mir, Teresa Soto, [...], José </a:t>
            </a:r>
            <a:r>
              <a:rPr lang="en-US" sz="1100" dirty="0" err="1" smtClean="0"/>
              <a:t>Cansado</a:t>
            </a:r>
            <a:endParaRPr lang="en-US" sz="1100" dirty="0"/>
          </a:p>
        </p:txBody>
      </p:sp>
      <p:sp>
        <p:nvSpPr>
          <p:cNvPr id="23" name="직사각형 22"/>
          <p:cNvSpPr/>
          <p:nvPr/>
        </p:nvSpPr>
        <p:spPr>
          <a:xfrm>
            <a:off x="4572000" y="1285860"/>
            <a:ext cx="4572000" cy="600164"/>
          </a:xfrm>
          <a:prstGeom prst="rect">
            <a:avLst/>
          </a:prstGeom>
        </p:spPr>
        <p:txBody>
          <a:bodyPr>
            <a:spAutoFit/>
          </a:bodyPr>
          <a:lstStyle/>
          <a:p>
            <a:r>
              <a:rPr lang="en-US" sz="1100" b="1" dirty="0" smtClean="0">
                <a:hlinkClick r:id="rId14" action="ppaction://hlinkfile" tooltip="Global Gene Expression Analysis Reveals a Link between NDRG1 and Vesicle Transport"/>
              </a:rPr>
              <a:t>Global Gene Expression Analysis Reveals a Link between NDRG1 and Vesicle Transport</a:t>
            </a:r>
            <a:r>
              <a:rPr lang="en-US" sz="1100" b="1" dirty="0" smtClean="0"/>
              <a:t> </a:t>
            </a:r>
          </a:p>
          <a:p>
            <a:r>
              <a:rPr lang="en-US" sz="1100" dirty="0" smtClean="0"/>
              <a:t>Hanne A. </a:t>
            </a:r>
            <a:r>
              <a:rPr lang="en-US" sz="1100" dirty="0" err="1" smtClean="0"/>
              <a:t>Askautrud</a:t>
            </a:r>
            <a:r>
              <a:rPr lang="en-US" sz="1100" dirty="0" smtClean="0"/>
              <a:t>, </a:t>
            </a:r>
            <a:r>
              <a:rPr lang="en-US" sz="1100" dirty="0" err="1" smtClean="0"/>
              <a:t>Elisabet</a:t>
            </a:r>
            <a:r>
              <a:rPr lang="en-US" sz="1100" dirty="0" smtClean="0"/>
              <a:t> </a:t>
            </a:r>
            <a:r>
              <a:rPr lang="en-US" sz="1100" dirty="0" err="1" smtClean="0"/>
              <a:t>Gjernes</a:t>
            </a:r>
            <a:r>
              <a:rPr lang="en-US" sz="1100" dirty="0" smtClean="0"/>
              <a:t>, [...], </a:t>
            </a:r>
            <a:r>
              <a:rPr lang="en-US" sz="1100" dirty="0" err="1" smtClean="0"/>
              <a:t>Eirik</a:t>
            </a:r>
            <a:r>
              <a:rPr lang="en-US" sz="1100" dirty="0" smtClean="0"/>
              <a:t> </a:t>
            </a:r>
            <a:r>
              <a:rPr lang="en-US" sz="1100" dirty="0" err="1" smtClean="0"/>
              <a:t>Frengen</a:t>
            </a:r>
            <a:endParaRPr lang="en-US" sz="1100" dirty="0"/>
          </a:p>
        </p:txBody>
      </p:sp>
      <p:sp>
        <p:nvSpPr>
          <p:cNvPr id="24" name="직사각형 23"/>
          <p:cNvSpPr/>
          <p:nvPr/>
        </p:nvSpPr>
        <p:spPr>
          <a:xfrm>
            <a:off x="4572000" y="1857364"/>
            <a:ext cx="4572000" cy="600164"/>
          </a:xfrm>
          <a:prstGeom prst="rect">
            <a:avLst/>
          </a:prstGeom>
        </p:spPr>
        <p:txBody>
          <a:bodyPr>
            <a:spAutoFit/>
          </a:bodyPr>
          <a:lstStyle/>
          <a:p>
            <a:r>
              <a:rPr lang="en-US" sz="1100" b="1" dirty="0" err="1" smtClean="0">
                <a:hlinkClick r:id="rId15" action="ppaction://hlinkfile" tooltip="Fluphenazine Reduces Proteotoxicity in &lt;i&gt;C. elegans&lt;/i&gt; and Mammalian Models of Alpha-1-Antitrypsin Deficiency"/>
              </a:rPr>
              <a:t>Fluphenazine</a:t>
            </a:r>
            <a:r>
              <a:rPr lang="en-US" sz="1100" b="1" dirty="0" smtClean="0">
                <a:hlinkClick r:id="rId15" action="ppaction://hlinkfile" tooltip="Fluphenazine Reduces Proteotoxicity in &lt;i&gt;C. elegans&lt;/i&gt; and Mammalian Models of Alpha-1-Antitrypsin Deficiency"/>
              </a:rPr>
              <a:t> Reduces </a:t>
            </a:r>
            <a:r>
              <a:rPr lang="en-US" sz="1100" b="1" dirty="0" err="1" smtClean="0">
                <a:hlinkClick r:id="rId15" action="ppaction://hlinkfile" tooltip="Fluphenazine Reduces Proteotoxicity in &lt;i&gt;C. elegans&lt;/i&gt; and Mammalian Models of Alpha-1-Antitrypsin Deficiency"/>
              </a:rPr>
              <a:t>Proteotoxicity</a:t>
            </a:r>
            <a:r>
              <a:rPr lang="en-US" sz="1100" b="1" dirty="0" smtClean="0">
                <a:hlinkClick r:id="rId15" action="ppaction://hlinkfile" tooltip="Fluphenazine Reduces Proteotoxicity in &lt;i&gt;C. elegans&lt;/i&gt; and Mammalian Models of Alpha-1-Antitrypsin Deficiency"/>
              </a:rPr>
              <a:t> in </a:t>
            </a:r>
            <a:r>
              <a:rPr lang="en-US" sz="1100" b="1" i="1" dirty="0" smtClean="0">
                <a:hlinkClick r:id="rId15" action="ppaction://hlinkfile" tooltip="Fluphenazine Reduces Proteotoxicity in &lt;i&gt;C. elegans&lt;/i&gt; and Mammalian Models of Alpha-1-Antitrypsin Deficiency"/>
              </a:rPr>
              <a:t>C. </a:t>
            </a:r>
            <a:r>
              <a:rPr lang="en-US" sz="1100" b="1" i="1" dirty="0" err="1" smtClean="0">
                <a:hlinkClick r:id="rId15" action="ppaction://hlinkfile" tooltip="Fluphenazine Reduces Proteotoxicity in &lt;i&gt;C. elegans&lt;/i&gt; and Mammalian Models of Alpha-1-Antitrypsin Deficiency"/>
              </a:rPr>
              <a:t>elegans</a:t>
            </a:r>
            <a:r>
              <a:rPr lang="en-US" sz="1100" b="1" dirty="0" smtClean="0">
                <a:hlinkClick r:id="rId15" action="ppaction://hlinkfile" tooltip="Fluphenazine Reduces Proteotoxicity in &lt;i&gt;C. elegans&lt;/i&gt; and Mammalian Models of Alpha-1-Antitrypsin Deficiency"/>
              </a:rPr>
              <a:t> and Mammalian Models of Alpha-1-Antitrypsin Deficiency</a:t>
            </a:r>
            <a:r>
              <a:rPr lang="en-US" sz="1100" b="1" dirty="0" smtClean="0"/>
              <a:t> </a:t>
            </a:r>
          </a:p>
          <a:p>
            <a:r>
              <a:rPr lang="en-US" sz="1100" dirty="0" err="1" smtClean="0"/>
              <a:t>Jie</a:t>
            </a:r>
            <a:r>
              <a:rPr lang="en-US" sz="1100" dirty="0" smtClean="0"/>
              <a:t> Li, Stephen C. Pak, [...], David H. </a:t>
            </a:r>
            <a:r>
              <a:rPr lang="en-US" sz="1100" dirty="0" err="1" smtClean="0"/>
              <a:t>Perlmutter</a:t>
            </a:r>
            <a:endParaRPr lang="en-US" sz="1100" dirty="0"/>
          </a:p>
        </p:txBody>
      </p:sp>
      <p:sp>
        <p:nvSpPr>
          <p:cNvPr id="25" name="직사각형 24"/>
          <p:cNvSpPr/>
          <p:nvPr/>
        </p:nvSpPr>
        <p:spPr>
          <a:xfrm>
            <a:off x="4572000" y="2428868"/>
            <a:ext cx="4572000" cy="600164"/>
          </a:xfrm>
          <a:prstGeom prst="rect">
            <a:avLst/>
          </a:prstGeom>
        </p:spPr>
        <p:txBody>
          <a:bodyPr>
            <a:spAutoFit/>
          </a:bodyPr>
          <a:lstStyle/>
          <a:p>
            <a:r>
              <a:rPr lang="en-US" sz="1100" b="1" dirty="0" smtClean="0">
                <a:hlinkClick r:id="rId16" action="ppaction://hlinkfile" tooltip="Air Exposure Induced Characteristics of Dry Eye in Conjunctival Tissue Culture"/>
              </a:rPr>
              <a:t>Air Exposure Induced Characteristics of Dry Eye in </a:t>
            </a:r>
            <a:r>
              <a:rPr lang="en-US" sz="1100" b="1" dirty="0" err="1" smtClean="0">
                <a:hlinkClick r:id="rId16" action="ppaction://hlinkfile" tooltip="Air Exposure Induced Characteristics of Dry Eye in Conjunctival Tissue Culture"/>
              </a:rPr>
              <a:t>Conjunctival</a:t>
            </a:r>
            <a:r>
              <a:rPr lang="en-US" sz="1100" b="1" dirty="0" smtClean="0">
                <a:hlinkClick r:id="rId16" action="ppaction://hlinkfile" tooltip="Air Exposure Induced Characteristics of Dry Eye in Conjunctival Tissue Culture"/>
              </a:rPr>
              <a:t> Tissue Culture</a:t>
            </a:r>
            <a:r>
              <a:rPr lang="en-US" sz="1100" b="1" dirty="0" smtClean="0"/>
              <a:t> </a:t>
            </a:r>
          </a:p>
          <a:p>
            <a:r>
              <a:rPr lang="en-US" sz="1100" dirty="0" err="1" smtClean="0"/>
              <a:t>Hui</a:t>
            </a:r>
            <a:r>
              <a:rPr lang="en-US" sz="1100" dirty="0" smtClean="0"/>
              <a:t> Lin, </a:t>
            </a:r>
            <a:r>
              <a:rPr lang="en-US" sz="1100" dirty="0" err="1" smtClean="0"/>
              <a:t>Yangluowa</a:t>
            </a:r>
            <a:r>
              <a:rPr lang="en-US" sz="1100" dirty="0" smtClean="0"/>
              <a:t> </a:t>
            </a:r>
            <a:r>
              <a:rPr lang="en-US" sz="1100" dirty="0" err="1" smtClean="0"/>
              <a:t>Qu</a:t>
            </a:r>
            <a:r>
              <a:rPr lang="en-US" sz="1100" dirty="0" smtClean="0"/>
              <a:t>, [...], Wei Li</a:t>
            </a:r>
            <a:endParaRPr lang="en-US" sz="1100" dirty="0"/>
          </a:p>
        </p:txBody>
      </p:sp>
      <p:sp>
        <p:nvSpPr>
          <p:cNvPr id="26" name="직사각형 25"/>
          <p:cNvSpPr/>
          <p:nvPr/>
        </p:nvSpPr>
        <p:spPr>
          <a:xfrm>
            <a:off x="4572000" y="3071810"/>
            <a:ext cx="4572000" cy="600164"/>
          </a:xfrm>
          <a:prstGeom prst="rect">
            <a:avLst/>
          </a:prstGeom>
        </p:spPr>
        <p:txBody>
          <a:bodyPr>
            <a:spAutoFit/>
          </a:bodyPr>
          <a:lstStyle/>
          <a:p>
            <a:r>
              <a:rPr lang="en-US" sz="1100" b="1" dirty="0" smtClean="0">
                <a:hlinkClick r:id="rId17" action="ppaction://hlinkfile" tooltip="Epithelial-Mesenchymal Transition Induces Endoplasmic-Reticulum-Stress Response in Human Colorectal Tumor Cells"/>
              </a:rPr>
              <a:t>Epithelial-</a:t>
            </a:r>
            <a:r>
              <a:rPr lang="en-US" sz="1100" b="1" dirty="0" err="1" smtClean="0">
                <a:hlinkClick r:id="rId17" action="ppaction://hlinkfile" tooltip="Epithelial-Mesenchymal Transition Induces Endoplasmic-Reticulum-Stress Response in Human Colorectal Tumor Cells"/>
              </a:rPr>
              <a:t>Mesenchymal</a:t>
            </a:r>
            <a:r>
              <a:rPr lang="en-US" sz="1100" b="1" dirty="0" smtClean="0">
                <a:hlinkClick r:id="rId17" action="ppaction://hlinkfile" tooltip="Epithelial-Mesenchymal Transition Induces Endoplasmic-Reticulum-Stress Response in Human Colorectal Tumor Cells"/>
              </a:rPr>
              <a:t> Transition Induces Endoplasmic-Reticulum-Stress Response in Human Colorectal Tumor Cells</a:t>
            </a:r>
            <a:r>
              <a:rPr lang="en-US" sz="1100" b="1" dirty="0" smtClean="0"/>
              <a:t> </a:t>
            </a:r>
          </a:p>
          <a:p>
            <a:r>
              <a:rPr lang="en-US" sz="1100" dirty="0" smtClean="0"/>
              <a:t>Evelyn </a:t>
            </a:r>
            <a:r>
              <a:rPr lang="en-US" sz="1100" dirty="0" err="1" smtClean="0"/>
              <a:t>Zeindl-Eberhart</a:t>
            </a:r>
            <a:r>
              <a:rPr lang="en-US" sz="1100" dirty="0" smtClean="0"/>
              <a:t>, Lydia </a:t>
            </a:r>
            <a:r>
              <a:rPr lang="en-US" sz="1100" dirty="0" err="1" smtClean="0"/>
              <a:t>Brandl</a:t>
            </a:r>
            <a:r>
              <a:rPr lang="en-US" sz="1100" dirty="0" smtClean="0"/>
              <a:t>, [...], Andreas Jung</a:t>
            </a:r>
            <a:endParaRPr lang="en-US" sz="1100" dirty="0"/>
          </a:p>
        </p:txBody>
      </p:sp>
      <p:sp>
        <p:nvSpPr>
          <p:cNvPr id="30" name="직사각형 29"/>
          <p:cNvSpPr/>
          <p:nvPr/>
        </p:nvSpPr>
        <p:spPr>
          <a:xfrm>
            <a:off x="4572000" y="3643314"/>
            <a:ext cx="4572000" cy="600164"/>
          </a:xfrm>
          <a:prstGeom prst="rect">
            <a:avLst/>
          </a:prstGeom>
        </p:spPr>
        <p:txBody>
          <a:bodyPr>
            <a:spAutoFit/>
          </a:bodyPr>
          <a:lstStyle/>
          <a:p>
            <a:r>
              <a:rPr lang="en-US" sz="1100" b="1" dirty="0" smtClean="0">
                <a:hlinkClick r:id="rId18" action="ppaction://hlinkfile" tooltip="New Insights into the &lt;i&gt;In Silico&lt;/i&gt; Prediction of HIV Protease Resistance to Nelfinavir"/>
              </a:rPr>
              <a:t>New Insights into the </a:t>
            </a:r>
            <a:r>
              <a:rPr lang="en-US" sz="1100" b="1" i="1" dirty="0" smtClean="0">
                <a:hlinkClick r:id="rId18" action="ppaction://hlinkfile" tooltip="New Insights into the &lt;i&gt;In Silico&lt;/i&gt; Prediction of HIV Protease Resistance to Nelfinavir"/>
              </a:rPr>
              <a:t>In </a:t>
            </a:r>
            <a:r>
              <a:rPr lang="en-US" sz="1100" b="1" i="1" dirty="0" err="1" smtClean="0">
                <a:hlinkClick r:id="rId18" action="ppaction://hlinkfile" tooltip="New Insights into the &lt;i&gt;In Silico&lt;/i&gt; Prediction of HIV Protease Resistance to Nelfinavir"/>
              </a:rPr>
              <a:t>Silico</a:t>
            </a:r>
            <a:r>
              <a:rPr lang="en-US" sz="1100" b="1" dirty="0" smtClean="0">
                <a:hlinkClick r:id="rId18" action="ppaction://hlinkfile" tooltip="New Insights into the &lt;i&gt;In Silico&lt;/i&gt; Prediction of HIV Protease Resistance to Nelfinavir"/>
              </a:rPr>
              <a:t> Prediction of HIV Protease Resistance to </a:t>
            </a:r>
            <a:r>
              <a:rPr lang="en-US" sz="1100" b="1" dirty="0" err="1" smtClean="0">
                <a:hlinkClick r:id="rId18" action="ppaction://hlinkfile" tooltip="New Insights into the &lt;i&gt;In Silico&lt;/i&gt; Prediction of HIV Protease Resistance to Nelfinavir"/>
              </a:rPr>
              <a:t>Nelfinavir</a:t>
            </a:r>
            <a:r>
              <a:rPr lang="en-US" sz="1100" b="1" dirty="0" smtClean="0"/>
              <a:t> </a:t>
            </a:r>
          </a:p>
          <a:p>
            <a:r>
              <a:rPr lang="en-US" sz="1100" dirty="0" err="1" smtClean="0"/>
              <a:t>Dinler</a:t>
            </a:r>
            <a:r>
              <a:rPr lang="en-US" sz="1100" dirty="0" smtClean="0"/>
              <a:t> A. </a:t>
            </a:r>
            <a:r>
              <a:rPr lang="en-US" sz="1100" dirty="0" err="1" smtClean="0"/>
              <a:t>Antunes</a:t>
            </a:r>
            <a:r>
              <a:rPr lang="en-US" sz="1100" dirty="0" smtClean="0"/>
              <a:t>, </a:t>
            </a:r>
            <a:r>
              <a:rPr lang="en-US" sz="1100" dirty="0" err="1" smtClean="0"/>
              <a:t>Maurício</a:t>
            </a:r>
            <a:r>
              <a:rPr lang="en-US" sz="1100" dirty="0" smtClean="0"/>
              <a:t> M. </a:t>
            </a:r>
            <a:r>
              <a:rPr lang="en-US" sz="1100" dirty="0" err="1" smtClean="0"/>
              <a:t>Rigo</a:t>
            </a:r>
            <a:r>
              <a:rPr lang="en-US" sz="1100" dirty="0" smtClean="0"/>
              <a:t>, [...], Gustavo F. Vieira</a:t>
            </a:r>
            <a:endParaRPr lang="en-US" sz="1100" dirty="0"/>
          </a:p>
        </p:txBody>
      </p:sp>
      <p:sp>
        <p:nvSpPr>
          <p:cNvPr id="31" name="직사각형 30"/>
          <p:cNvSpPr/>
          <p:nvPr/>
        </p:nvSpPr>
        <p:spPr>
          <a:xfrm>
            <a:off x="4572000" y="4286256"/>
            <a:ext cx="4572000" cy="600164"/>
          </a:xfrm>
          <a:prstGeom prst="rect">
            <a:avLst/>
          </a:prstGeom>
        </p:spPr>
        <p:txBody>
          <a:bodyPr>
            <a:spAutoFit/>
          </a:bodyPr>
          <a:lstStyle/>
          <a:p>
            <a:r>
              <a:rPr lang="en-US" sz="1100" b="1" dirty="0" smtClean="0">
                <a:hlinkClick r:id="rId19" action="ppaction://hlinkfile" tooltip="Diagnosis of Breast Masses from Dynamic Contrast-Enhanced and Diffusion-Weighted MR: A Machine Learning Approach"/>
              </a:rPr>
              <a:t>Diagnosis of Breast Masses from Dynamic Contrast-Enhanced and Diffusion-Weighted MR: A Machine Learning Approach</a:t>
            </a:r>
            <a:r>
              <a:rPr lang="en-US" sz="1100" b="1" dirty="0" smtClean="0"/>
              <a:t> </a:t>
            </a:r>
          </a:p>
          <a:p>
            <a:r>
              <a:rPr lang="en-US" sz="1100" dirty="0" err="1" smtClean="0"/>
              <a:t>Hongmin</a:t>
            </a:r>
            <a:r>
              <a:rPr lang="en-US" sz="1100" dirty="0" smtClean="0"/>
              <a:t> </a:t>
            </a:r>
            <a:r>
              <a:rPr lang="en-US" sz="1100" dirty="0" err="1" smtClean="0"/>
              <a:t>Cai</a:t>
            </a:r>
            <a:r>
              <a:rPr lang="en-US" sz="1100" dirty="0" smtClean="0"/>
              <a:t>, </a:t>
            </a:r>
            <a:r>
              <a:rPr lang="en-US" sz="1100" dirty="0" err="1" smtClean="0"/>
              <a:t>Yanxia</a:t>
            </a:r>
            <a:r>
              <a:rPr lang="en-US" sz="1100" dirty="0" smtClean="0"/>
              <a:t> </a:t>
            </a:r>
            <a:r>
              <a:rPr lang="en-US" sz="1100" dirty="0" err="1" smtClean="0"/>
              <a:t>Peng</a:t>
            </a:r>
            <a:r>
              <a:rPr lang="en-US" sz="1100" dirty="0" smtClean="0"/>
              <a:t>, [...], Li </a:t>
            </a:r>
            <a:r>
              <a:rPr lang="en-US" sz="1100" dirty="0" err="1" smtClean="0"/>
              <a:t>Li</a:t>
            </a:r>
            <a:endParaRPr lang="en-US" sz="1100" dirty="0"/>
          </a:p>
        </p:txBody>
      </p:sp>
      <p:sp>
        <p:nvSpPr>
          <p:cNvPr id="32" name="직사각형 31"/>
          <p:cNvSpPr/>
          <p:nvPr/>
        </p:nvSpPr>
        <p:spPr>
          <a:xfrm>
            <a:off x="4572000" y="4857760"/>
            <a:ext cx="4572000" cy="600164"/>
          </a:xfrm>
          <a:prstGeom prst="rect">
            <a:avLst/>
          </a:prstGeom>
        </p:spPr>
        <p:txBody>
          <a:bodyPr>
            <a:spAutoFit/>
          </a:bodyPr>
          <a:lstStyle/>
          <a:p>
            <a:r>
              <a:rPr lang="en-US" sz="1100" b="1" dirty="0" smtClean="0">
                <a:hlinkClick r:id="rId20" action="ppaction://hlinkfile" tooltip="Association of HLA-DPB1 with Scleroderma and Its Clinical Features in Chinese Population"/>
              </a:rPr>
              <a:t>Association of HLA-DPB1 with Scleroderma and Its Clinical Features in Chinese Population</a:t>
            </a:r>
            <a:r>
              <a:rPr lang="en-US" sz="1100" b="1" dirty="0" smtClean="0"/>
              <a:t> </a:t>
            </a:r>
          </a:p>
          <a:p>
            <a:r>
              <a:rPr lang="en-US" sz="1100" dirty="0" err="1" smtClean="0"/>
              <a:t>Jiucun</a:t>
            </a:r>
            <a:r>
              <a:rPr lang="en-US" sz="1100" dirty="0" smtClean="0"/>
              <a:t> Wang, </a:t>
            </a:r>
            <a:r>
              <a:rPr lang="en-US" sz="1100" dirty="0" err="1" smtClean="0"/>
              <a:t>Xinjian</a:t>
            </a:r>
            <a:r>
              <a:rPr lang="en-US" sz="1100" dirty="0" smtClean="0"/>
              <a:t> </a:t>
            </a:r>
            <a:r>
              <a:rPr lang="en-US" sz="1100" dirty="0" err="1" smtClean="0"/>
              <a:t>Guo</a:t>
            </a:r>
            <a:r>
              <a:rPr lang="en-US" sz="1100" dirty="0" smtClean="0"/>
              <a:t>, [...], </a:t>
            </a:r>
            <a:r>
              <a:rPr lang="en-US" sz="1100" dirty="0" err="1" smtClean="0"/>
              <a:t>Xiaodong</a:t>
            </a:r>
            <a:r>
              <a:rPr lang="en-US" sz="1100" dirty="0" smtClean="0"/>
              <a:t> Zhou</a:t>
            </a:r>
            <a:endParaRPr lang="en-US" sz="1100" dirty="0"/>
          </a:p>
        </p:txBody>
      </p:sp>
      <p:sp>
        <p:nvSpPr>
          <p:cNvPr id="33" name="직사각형 32"/>
          <p:cNvSpPr/>
          <p:nvPr/>
        </p:nvSpPr>
        <p:spPr>
          <a:xfrm>
            <a:off x="4572000" y="5500702"/>
            <a:ext cx="4572000" cy="600164"/>
          </a:xfrm>
          <a:prstGeom prst="rect">
            <a:avLst/>
          </a:prstGeom>
        </p:spPr>
        <p:txBody>
          <a:bodyPr>
            <a:spAutoFit/>
          </a:bodyPr>
          <a:lstStyle/>
          <a:p>
            <a:r>
              <a:rPr lang="en-US" sz="1100" b="1" dirty="0" smtClean="0">
                <a:hlinkClick r:id="rId21" action="ppaction://hlinkfile" tooltip="Small Changes in Climate Can Profoundly Alter the Dynamics and Ecosystem Services of Tropical Crater Lakes"/>
              </a:rPr>
              <a:t>Small Changes in Climate Can Profoundly Alter the Dynamics and Ecosystem Services of Tropical Crater Lakes</a:t>
            </a:r>
            <a:r>
              <a:rPr lang="en-US" sz="1100" b="1" dirty="0" smtClean="0"/>
              <a:t> </a:t>
            </a:r>
          </a:p>
          <a:p>
            <a:r>
              <a:rPr lang="en-US" sz="1100" dirty="0" err="1" smtClean="0"/>
              <a:t>Émilie</a:t>
            </a:r>
            <a:r>
              <a:rPr lang="en-US" sz="1100" dirty="0" smtClean="0"/>
              <a:t> </a:t>
            </a:r>
            <a:r>
              <a:rPr lang="en-US" sz="1100" dirty="0" err="1" smtClean="0"/>
              <a:t>Saulnier</a:t>
            </a:r>
            <a:r>
              <a:rPr lang="en-US" sz="1100" dirty="0" smtClean="0"/>
              <a:t>-Talbot, Irene Gregory-Eaves, [...], Lauren J. Chapman</a:t>
            </a:r>
            <a:endParaRPr lang="en-US" sz="1100" dirty="0"/>
          </a:p>
        </p:txBody>
      </p:sp>
      <p:sp>
        <p:nvSpPr>
          <p:cNvPr id="34" name="직사각형 33"/>
          <p:cNvSpPr/>
          <p:nvPr/>
        </p:nvSpPr>
        <p:spPr>
          <a:xfrm>
            <a:off x="4572000" y="6072206"/>
            <a:ext cx="4572000" cy="600164"/>
          </a:xfrm>
          <a:prstGeom prst="rect">
            <a:avLst/>
          </a:prstGeom>
        </p:spPr>
        <p:txBody>
          <a:bodyPr>
            <a:spAutoFit/>
          </a:bodyPr>
          <a:lstStyle/>
          <a:p>
            <a:r>
              <a:rPr lang="en-US" sz="1100" b="1" dirty="0" smtClean="0">
                <a:hlinkClick r:id="rId22" action="ppaction://hlinkfile" tooltip="Integrative Gene Network Construction to Analyze Cancer Recurrence Using Semi-Supervised Learning"/>
              </a:rPr>
              <a:t>Integrative Gene Network Construction to Analyze Cancer Recurrence Using Semi-Supervised Learning</a:t>
            </a:r>
            <a:r>
              <a:rPr lang="en-US" sz="1100" b="1" dirty="0" smtClean="0"/>
              <a:t> </a:t>
            </a:r>
          </a:p>
          <a:p>
            <a:r>
              <a:rPr lang="en-US" sz="1100" dirty="0" err="1" smtClean="0"/>
              <a:t>Chihyun</a:t>
            </a:r>
            <a:r>
              <a:rPr lang="en-US" sz="1100" dirty="0" smtClean="0"/>
              <a:t> Park, </a:t>
            </a:r>
            <a:r>
              <a:rPr lang="en-US" sz="1100" dirty="0" err="1" smtClean="0"/>
              <a:t>Jaegyoon</a:t>
            </a:r>
            <a:r>
              <a:rPr lang="en-US" sz="1100" dirty="0" smtClean="0"/>
              <a:t> </a:t>
            </a:r>
            <a:r>
              <a:rPr lang="en-US" sz="1100" dirty="0" err="1" smtClean="0"/>
              <a:t>Ahn</a:t>
            </a:r>
            <a:r>
              <a:rPr lang="en-US" sz="1100" dirty="0" smtClean="0"/>
              <a:t>, [...], </a:t>
            </a:r>
            <a:r>
              <a:rPr lang="en-US" sz="1100" dirty="0" err="1" smtClean="0"/>
              <a:t>Sanghyun</a:t>
            </a:r>
            <a:r>
              <a:rPr lang="en-US" sz="1100" dirty="0" smtClean="0"/>
              <a:t> Park</a:t>
            </a:r>
            <a:endParaRPr lang="en-US" sz="11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31 JANUARY 2014 VOL 343, ISSUE 6170</a:t>
            </a:r>
          </a:p>
        </p:txBody>
      </p:sp>
      <p:sp>
        <p:nvSpPr>
          <p:cNvPr id="9" name="직사각형 8"/>
          <p:cNvSpPr/>
          <p:nvPr/>
        </p:nvSpPr>
        <p:spPr>
          <a:xfrm>
            <a:off x="93856" y="1340768"/>
            <a:ext cx="3470032" cy="4524315"/>
          </a:xfrm>
          <a:prstGeom prst="rect">
            <a:avLst/>
          </a:prstGeom>
          <a:ln w="19050">
            <a:solidFill>
              <a:schemeClr val="tx2"/>
            </a:solidFill>
          </a:ln>
        </p:spPr>
        <p:txBody>
          <a:bodyPr wrap="square">
            <a:spAutoFit/>
          </a:bodyPr>
          <a:lstStyle/>
          <a:p>
            <a:pPr fontAlgn="base"/>
            <a:r>
              <a:rPr lang="en-US" altLang="ko-KR" sz="1400" b="1" dirty="0" smtClean="0"/>
              <a:t>Mating Induces Shrinking and Death in </a:t>
            </a:r>
            <a:r>
              <a:rPr lang="en-US" altLang="ko-KR" sz="1400" b="1" i="1" dirty="0" err="1" smtClean="0"/>
              <a:t>Caenorhabditis</a:t>
            </a:r>
            <a:r>
              <a:rPr lang="en-US" altLang="ko-KR" sz="1400" b="1" dirty="0" smtClean="0"/>
              <a:t> Mothers</a:t>
            </a:r>
          </a:p>
          <a:p>
            <a:pPr fontAlgn="base"/>
            <a:r>
              <a:rPr lang="en-US" altLang="ko-KR" sz="1000" dirty="0" smtClean="0">
                <a:solidFill>
                  <a:schemeClr val="tx2"/>
                </a:solidFill>
              </a:rPr>
              <a:t>Cheng Shi and  Coleen T. Murphy</a:t>
            </a:r>
          </a:p>
          <a:p>
            <a:pPr fontAlgn="base"/>
            <a:r>
              <a:rPr lang="en-US" altLang="ko-KR" sz="1000" dirty="0" smtClean="0">
                <a:solidFill>
                  <a:schemeClr val="tx2"/>
                </a:solidFill>
              </a:rPr>
              <a:t>Sperm and seminal fluid </a:t>
            </a:r>
            <a:r>
              <a:rPr lang="en-US" altLang="ko-KR" sz="1200" dirty="0" smtClean="0"/>
              <a:t>cause </a:t>
            </a:r>
            <a:r>
              <a:rPr lang="en-US" altLang="ko-KR" sz="1200" i="1" dirty="0" err="1" smtClean="0"/>
              <a:t>Caenorhabditis</a:t>
            </a:r>
            <a:r>
              <a:rPr lang="en-US" altLang="ko-KR" sz="1200" dirty="0" smtClean="0"/>
              <a:t> mothers to die shortly after they produce offspring.</a:t>
            </a:r>
          </a:p>
          <a:p>
            <a:pPr fontAlgn="base"/>
            <a:endParaRPr lang="en-US" altLang="ko-KR" sz="1200" b="1" dirty="0" smtClean="0"/>
          </a:p>
          <a:p>
            <a:pPr fontAlgn="base"/>
            <a:r>
              <a:rPr lang="en-US" altLang="ko-KR" sz="1400" b="1" dirty="0" smtClean="0"/>
              <a:t>Males Shorten the Life Span of </a:t>
            </a:r>
            <a:r>
              <a:rPr lang="en-US" altLang="ko-KR" sz="1400" b="1" i="1" dirty="0" smtClean="0"/>
              <a:t>C. </a:t>
            </a:r>
            <a:r>
              <a:rPr lang="en-US" altLang="ko-KR" sz="1400" b="1" i="1" dirty="0" err="1" smtClean="0"/>
              <a:t>elegans</a:t>
            </a:r>
            <a:r>
              <a:rPr lang="en-US" altLang="ko-KR" sz="1400" b="1" dirty="0" smtClean="0"/>
              <a:t> Hermaphrodites via Secreted Compounds</a:t>
            </a:r>
          </a:p>
          <a:p>
            <a:pPr fontAlgn="base"/>
            <a:r>
              <a:rPr lang="en-US" altLang="ko-KR" sz="1000" dirty="0" smtClean="0">
                <a:solidFill>
                  <a:schemeClr val="tx2"/>
                </a:solidFill>
              </a:rPr>
              <a:t>Travis J. </a:t>
            </a:r>
            <a:r>
              <a:rPr lang="en-US" altLang="ko-KR" sz="1000" dirty="0" err="1" smtClean="0">
                <a:solidFill>
                  <a:schemeClr val="tx2"/>
                </a:solidFill>
              </a:rPr>
              <a:t>Maures</a:t>
            </a:r>
            <a:r>
              <a:rPr lang="en-US" altLang="ko-KR" sz="1000" dirty="0" smtClean="0">
                <a:solidFill>
                  <a:schemeClr val="tx2"/>
                </a:solidFill>
              </a:rPr>
              <a:t>, Lauren N. Booth, </a:t>
            </a:r>
            <a:r>
              <a:rPr lang="en-US" altLang="ko-KR" sz="1000" dirty="0" err="1" smtClean="0">
                <a:solidFill>
                  <a:schemeClr val="tx2"/>
                </a:solidFill>
              </a:rPr>
              <a:t>Bérénice</a:t>
            </a:r>
            <a:r>
              <a:rPr lang="en-US" altLang="ko-KR" sz="1000" dirty="0" smtClean="0">
                <a:solidFill>
                  <a:schemeClr val="tx2"/>
                </a:solidFill>
              </a:rPr>
              <a:t> A. </a:t>
            </a:r>
            <a:r>
              <a:rPr lang="en-US" altLang="ko-KR" sz="1000" dirty="0" err="1" smtClean="0">
                <a:solidFill>
                  <a:schemeClr val="tx2"/>
                </a:solidFill>
              </a:rPr>
              <a:t>Benayoun</a:t>
            </a:r>
            <a:r>
              <a:rPr lang="en-US" altLang="ko-KR" sz="1000" dirty="0" smtClean="0">
                <a:solidFill>
                  <a:schemeClr val="tx2"/>
                </a:solidFill>
              </a:rPr>
              <a:t>, </a:t>
            </a:r>
            <a:r>
              <a:rPr lang="en-US" altLang="ko-KR" sz="1000" dirty="0" err="1" smtClean="0">
                <a:solidFill>
                  <a:schemeClr val="tx2"/>
                </a:solidFill>
              </a:rPr>
              <a:t>Yevgeniy</a:t>
            </a:r>
            <a:r>
              <a:rPr lang="en-US" altLang="ko-KR" sz="1000" dirty="0" smtClean="0">
                <a:solidFill>
                  <a:schemeClr val="tx2"/>
                </a:solidFill>
              </a:rPr>
              <a:t> </a:t>
            </a:r>
            <a:r>
              <a:rPr lang="en-US" altLang="ko-KR" sz="1000" dirty="0" err="1" smtClean="0">
                <a:solidFill>
                  <a:schemeClr val="tx2"/>
                </a:solidFill>
              </a:rPr>
              <a:t>Izrayelit</a:t>
            </a:r>
            <a:r>
              <a:rPr lang="en-US" altLang="ko-KR" sz="1000" dirty="0" smtClean="0">
                <a:solidFill>
                  <a:schemeClr val="tx2"/>
                </a:solidFill>
              </a:rPr>
              <a:t>, Frank C. Schroeder, and Anne Brunet</a:t>
            </a:r>
          </a:p>
          <a:p>
            <a:pPr fontAlgn="base"/>
            <a:r>
              <a:rPr lang="en-US" altLang="ko-KR" sz="1200" dirty="0" smtClean="0"/>
              <a:t>Male nematodes produce a soluble signal that shortens the life span of worms of the opposite sex.</a:t>
            </a:r>
          </a:p>
          <a:p>
            <a:pPr fontAlgn="base"/>
            <a:endParaRPr lang="en-US" altLang="ko-KR" sz="1200" i="1" dirty="0" smtClean="0"/>
          </a:p>
          <a:p>
            <a:pPr fontAlgn="base"/>
            <a:r>
              <a:rPr lang="en-US" altLang="ko-KR" sz="1400" b="1" i="1" dirty="0" smtClean="0"/>
              <a:t>Drosophila</a:t>
            </a:r>
            <a:r>
              <a:rPr lang="en-US" altLang="ko-KR" sz="1400" b="1" dirty="0" smtClean="0"/>
              <a:t> Life Span and Physiology Are Modulated by Sexual Perception and Reward</a:t>
            </a:r>
          </a:p>
          <a:p>
            <a:pPr fontAlgn="base"/>
            <a:r>
              <a:rPr lang="en-US" altLang="ko-KR" sz="1000" dirty="0" smtClean="0">
                <a:solidFill>
                  <a:schemeClr val="tx2"/>
                </a:solidFill>
              </a:rPr>
              <a:t>Christi M. </a:t>
            </a:r>
            <a:r>
              <a:rPr lang="en-US" altLang="ko-KR" sz="1000" dirty="0" err="1" smtClean="0">
                <a:solidFill>
                  <a:schemeClr val="tx2"/>
                </a:solidFill>
              </a:rPr>
              <a:t>Gendron</a:t>
            </a:r>
            <a:r>
              <a:rPr lang="en-US" altLang="ko-KR" sz="1000" dirty="0" smtClean="0">
                <a:solidFill>
                  <a:schemeClr val="tx2"/>
                </a:solidFill>
              </a:rPr>
              <a:t>, </a:t>
            </a:r>
            <a:r>
              <a:rPr lang="en-US" altLang="ko-KR" sz="1000" dirty="0" err="1" smtClean="0">
                <a:solidFill>
                  <a:schemeClr val="tx2"/>
                </a:solidFill>
              </a:rPr>
              <a:t>Tsung</a:t>
            </a:r>
            <a:r>
              <a:rPr lang="en-US" altLang="ko-KR" sz="1000" dirty="0" smtClean="0">
                <a:solidFill>
                  <a:schemeClr val="tx2"/>
                </a:solidFill>
              </a:rPr>
              <a:t>-Han </a:t>
            </a:r>
            <a:r>
              <a:rPr lang="en-US" altLang="ko-KR" sz="1000" dirty="0" err="1" smtClean="0">
                <a:solidFill>
                  <a:schemeClr val="tx2"/>
                </a:solidFill>
              </a:rPr>
              <a:t>Kuo</a:t>
            </a:r>
            <a:r>
              <a:rPr lang="en-US" altLang="ko-KR" sz="1000" dirty="0" smtClean="0">
                <a:solidFill>
                  <a:schemeClr val="tx2"/>
                </a:solidFill>
              </a:rPr>
              <a:t>, Zachary M. </a:t>
            </a:r>
            <a:r>
              <a:rPr lang="en-US" altLang="ko-KR" sz="1000" dirty="0" err="1" smtClean="0">
                <a:solidFill>
                  <a:schemeClr val="tx2"/>
                </a:solidFill>
              </a:rPr>
              <a:t>Harvanek</a:t>
            </a:r>
            <a:r>
              <a:rPr lang="en-US" altLang="ko-KR" sz="1000" dirty="0" smtClean="0">
                <a:solidFill>
                  <a:schemeClr val="tx2"/>
                </a:solidFill>
              </a:rPr>
              <a:t>, Brian Y. Chung, Joanne Y. Yew, Herman A. </a:t>
            </a:r>
            <a:r>
              <a:rPr lang="en-US" altLang="ko-KR" sz="1000" dirty="0" err="1" smtClean="0">
                <a:solidFill>
                  <a:schemeClr val="tx2"/>
                </a:solidFill>
              </a:rPr>
              <a:t>Dierick</a:t>
            </a:r>
            <a:r>
              <a:rPr lang="en-US" altLang="ko-KR" sz="1000" dirty="0" smtClean="0">
                <a:solidFill>
                  <a:schemeClr val="tx2"/>
                </a:solidFill>
              </a:rPr>
              <a:t>, and Scott D. </a:t>
            </a:r>
            <a:r>
              <a:rPr lang="en-US" altLang="ko-KR" sz="1000" dirty="0" err="1" smtClean="0">
                <a:solidFill>
                  <a:schemeClr val="tx2"/>
                </a:solidFill>
              </a:rPr>
              <a:t>Pletcher</a:t>
            </a:r>
            <a:endParaRPr lang="en-US" altLang="ko-KR" sz="1000" dirty="0" smtClean="0">
              <a:solidFill>
                <a:schemeClr val="tx2"/>
              </a:solidFill>
            </a:endParaRPr>
          </a:p>
          <a:p>
            <a:pPr fontAlgn="base"/>
            <a:r>
              <a:rPr lang="en-US" altLang="ko-KR" sz="1200" dirty="0" smtClean="0"/>
              <a:t>Female pheromones are bad for male flies.</a:t>
            </a:r>
            <a:endParaRPr lang="en-US" altLang="ko-KR" sz="1200" dirty="0"/>
          </a:p>
        </p:txBody>
      </p:sp>
      <p:pic>
        <p:nvPicPr>
          <p:cNvPr id="1026" name="Picture 2"/>
          <p:cNvPicPr>
            <a:picLocks noChangeAspect="1" noChangeArrowheads="1"/>
          </p:cNvPicPr>
          <p:nvPr/>
        </p:nvPicPr>
        <p:blipFill>
          <a:blip r:embed="rId2" cstate="print"/>
          <a:srcRect b="13197"/>
          <a:stretch>
            <a:fillRect/>
          </a:stretch>
        </p:blipFill>
        <p:spPr bwMode="auto">
          <a:xfrm>
            <a:off x="3635896" y="1368152"/>
            <a:ext cx="5406250" cy="3789040"/>
          </a:xfrm>
          <a:prstGeom prst="rect">
            <a:avLst/>
          </a:prstGeom>
          <a:noFill/>
          <a:ln w="9525">
            <a:noFill/>
            <a:miter lim="800000"/>
            <a:headEnd/>
            <a:tailEnd/>
          </a:ln>
        </p:spPr>
      </p:pic>
      <p:sp>
        <p:nvSpPr>
          <p:cNvPr id="6" name="직사각형 5"/>
          <p:cNvSpPr/>
          <p:nvPr/>
        </p:nvSpPr>
        <p:spPr>
          <a:xfrm>
            <a:off x="93856" y="404664"/>
            <a:ext cx="8999984" cy="830997"/>
          </a:xfrm>
          <a:prstGeom prst="rect">
            <a:avLst/>
          </a:prstGeom>
          <a:ln w="19050">
            <a:solidFill>
              <a:schemeClr val="tx2"/>
            </a:solidFill>
          </a:ln>
        </p:spPr>
        <p:txBody>
          <a:bodyPr wrap="square">
            <a:spAutoFit/>
          </a:bodyPr>
          <a:lstStyle/>
          <a:p>
            <a:pPr fontAlgn="base"/>
            <a:r>
              <a:rPr lang="en-US" altLang="ko-KR" sz="1200" b="1" dirty="0" smtClean="0"/>
              <a:t>Perspectives – </a:t>
            </a:r>
            <a:r>
              <a:rPr lang="en-US" altLang="ko-KR" sz="1200" cap="all" dirty="0" smtClean="0"/>
              <a:t>DEVELOPMENT</a:t>
            </a:r>
          </a:p>
          <a:p>
            <a:pPr fontAlgn="base"/>
            <a:r>
              <a:rPr lang="en-US" altLang="ko-KR" sz="1400" b="1" dirty="0" smtClean="0"/>
              <a:t>Chemical Warfare in the Battle of the Sexes</a:t>
            </a:r>
          </a:p>
          <a:p>
            <a:pPr fontAlgn="base"/>
            <a:r>
              <a:rPr lang="en-US" altLang="ko-KR" sz="1000" dirty="0" smtClean="0">
                <a:solidFill>
                  <a:schemeClr val="tx2"/>
                </a:solidFill>
              </a:rPr>
              <a:t>Daniel E. L. </a:t>
            </a:r>
            <a:r>
              <a:rPr lang="en-US" altLang="ko-KR" sz="1000" dirty="0" err="1" smtClean="0">
                <a:solidFill>
                  <a:schemeClr val="tx2"/>
                </a:solidFill>
              </a:rPr>
              <a:t>Promislow</a:t>
            </a:r>
            <a:r>
              <a:rPr lang="en-US" altLang="ko-KR" sz="1000" dirty="0" smtClean="0">
                <a:solidFill>
                  <a:schemeClr val="tx2"/>
                </a:solidFill>
              </a:rPr>
              <a:t> and  Matt </a:t>
            </a:r>
            <a:r>
              <a:rPr lang="en-US" altLang="ko-KR" sz="1000" dirty="0" err="1" smtClean="0">
                <a:solidFill>
                  <a:schemeClr val="tx2"/>
                </a:solidFill>
              </a:rPr>
              <a:t>Kaeberlein</a:t>
            </a:r>
            <a:endParaRPr lang="en-US" altLang="ko-KR" sz="1000" dirty="0" smtClean="0">
              <a:solidFill>
                <a:schemeClr val="tx2"/>
              </a:solidFill>
            </a:endParaRPr>
          </a:p>
          <a:p>
            <a:pPr fontAlgn="base"/>
            <a:r>
              <a:rPr lang="en-US" altLang="ko-KR" sz="1200" dirty="0" smtClean="0"/>
              <a:t>Merely perceiving the opposite sex can shorten an animal's life span.</a:t>
            </a:r>
            <a:endParaRPr lang="en-US" altLang="ko-KR" sz="1200" i="1" dirty="0" smtClean="0"/>
          </a:p>
        </p:txBody>
      </p:sp>
      <p:sp>
        <p:nvSpPr>
          <p:cNvPr id="7" name="직사각형 6"/>
          <p:cNvSpPr/>
          <p:nvPr/>
        </p:nvSpPr>
        <p:spPr>
          <a:xfrm>
            <a:off x="3635896" y="5157192"/>
            <a:ext cx="5508104" cy="1200329"/>
          </a:xfrm>
          <a:prstGeom prst="rect">
            <a:avLst/>
          </a:prstGeom>
        </p:spPr>
        <p:txBody>
          <a:bodyPr wrap="square">
            <a:spAutoFit/>
          </a:bodyPr>
          <a:lstStyle/>
          <a:p>
            <a:r>
              <a:rPr lang="en-US" altLang="ko-KR" sz="1200" b="1" dirty="0" smtClean="0"/>
              <a:t>Mating and mortality. </a:t>
            </a:r>
          </a:p>
          <a:p>
            <a:r>
              <a:rPr lang="en-US" altLang="ko-KR" sz="1200" dirty="0" smtClean="0"/>
              <a:t>(A) Female fruit flies can shorten the life span of males through a pheromone pathway and unknown downstream mechanisms. </a:t>
            </a:r>
          </a:p>
          <a:p>
            <a:r>
              <a:rPr lang="en-US" altLang="ko-KR" sz="1200" dirty="0" smtClean="0"/>
              <a:t>(B) Signals from male worms can shorten the life span of</a:t>
            </a:r>
          </a:p>
          <a:p>
            <a:r>
              <a:rPr lang="en-US" altLang="ko-KR" sz="1200" dirty="0" smtClean="0"/>
              <a:t>recipient hermaphroditic worms through various pathways that are not yet fully understood</a:t>
            </a:r>
            <a:endParaRPr lang="ko-KR" altLang="en-US" sz="1200" dirty="0"/>
          </a:p>
        </p:txBody>
      </p:sp>
    </p:spTree>
    <p:extLst>
      <p:ext uri="{BB962C8B-B14F-4D97-AF65-F5344CB8AC3E}">
        <p14:creationId xmlns:p14="http://schemas.microsoft.com/office/powerpoint/2010/main" val="94102550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31 JANUARY 2014 VOL 343, ISSUE 6170</a:t>
            </a:r>
          </a:p>
        </p:txBody>
      </p:sp>
      <p:sp>
        <p:nvSpPr>
          <p:cNvPr id="9" name="직사각형 8"/>
          <p:cNvSpPr/>
          <p:nvPr/>
        </p:nvSpPr>
        <p:spPr>
          <a:xfrm>
            <a:off x="52912" y="391017"/>
            <a:ext cx="8999984" cy="4401205"/>
          </a:xfrm>
          <a:prstGeom prst="rect">
            <a:avLst/>
          </a:prstGeom>
          <a:ln w="19050">
            <a:solidFill>
              <a:schemeClr val="tx2"/>
            </a:solidFill>
          </a:ln>
        </p:spPr>
        <p:txBody>
          <a:bodyPr wrap="square">
            <a:spAutoFit/>
          </a:bodyPr>
          <a:lstStyle/>
          <a:p>
            <a:pPr fontAlgn="base"/>
            <a:r>
              <a:rPr lang="en-US" altLang="ko-KR" sz="1200" b="1" dirty="0" smtClean="0"/>
              <a:t>Perspectives-</a:t>
            </a:r>
            <a:r>
              <a:rPr lang="en-US" altLang="ko-KR" sz="1200" cap="all" dirty="0" smtClean="0"/>
              <a:t>GENETICS</a:t>
            </a:r>
          </a:p>
          <a:p>
            <a:pPr fontAlgn="base"/>
            <a:r>
              <a:rPr lang="en-US" altLang="ko-KR" sz="1400" b="1" dirty="0" smtClean="0"/>
              <a:t>A Unified Process for Neurological Disease</a:t>
            </a:r>
          </a:p>
          <a:p>
            <a:pPr fontAlgn="base"/>
            <a:r>
              <a:rPr lang="en-US" altLang="ko-KR" sz="1000" dirty="0" smtClean="0">
                <a:solidFill>
                  <a:schemeClr val="tx2"/>
                </a:solidFill>
              </a:rPr>
              <a:t>Andrew B. Singleton</a:t>
            </a:r>
          </a:p>
          <a:p>
            <a:pPr fontAlgn="base"/>
            <a:r>
              <a:rPr lang="en-US" altLang="ko-KR" sz="1200" dirty="0" smtClean="0"/>
              <a:t>The discovery of mutations associated with disease pathogenesis does not have to rest solely on genetic evidence</a:t>
            </a:r>
          </a:p>
          <a:p>
            <a:pPr fontAlgn="base"/>
            <a:endParaRPr lang="en-US" altLang="ko-KR" sz="1200" i="1" dirty="0" smtClean="0"/>
          </a:p>
          <a:p>
            <a:pPr fontAlgn="base"/>
            <a:endParaRPr lang="en-US" altLang="ko-KR" sz="1200" i="1" dirty="0" smtClean="0"/>
          </a:p>
          <a:p>
            <a:r>
              <a:rPr lang="en-US" altLang="ko-KR" sz="1200" u="sng" dirty="0" smtClean="0">
                <a:hlinkClick r:id="rId2" tooltip="Science (New York, N.Y.)."/>
              </a:rPr>
              <a:t>Science.</a:t>
            </a:r>
            <a:r>
              <a:rPr lang="en-US" altLang="ko-KR" sz="1200" dirty="0" smtClean="0"/>
              <a:t> 2014 Jan 31;343(6170):506-11. </a:t>
            </a:r>
            <a:r>
              <a:rPr lang="en-US" altLang="ko-KR" sz="1200" dirty="0" err="1" smtClean="0"/>
              <a:t>doi</a:t>
            </a:r>
            <a:r>
              <a:rPr lang="en-US" altLang="ko-KR" sz="1200" dirty="0" smtClean="0"/>
              <a:t>: 10.1126/science.1247363.</a:t>
            </a:r>
          </a:p>
          <a:p>
            <a:r>
              <a:rPr lang="en-US" altLang="ko-KR" sz="1400" b="1" dirty="0" err="1" smtClean="0"/>
              <a:t>Exome</a:t>
            </a:r>
            <a:r>
              <a:rPr lang="en-US" altLang="ko-KR" sz="1400" b="1" dirty="0" smtClean="0"/>
              <a:t> sequencing links </a:t>
            </a:r>
            <a:r>
              <a:rPr lang="en-US" altLang="ko-KR" sz="1400" b="1" dirty="0" err="1" smtClean="0"/>
              <a:t>corticospinal</a:t>
            </a:r>
            <a:r>
              <a:rPr lang="en-US" altLang="ko-KR" sz="1400" b="1" dirty="0" smtClean="0"/>
              <a:t> motor neuron disease to common neurodegenerative disorders.</a:t>
            </a:r>
          </a:p>
          <a:p>
            <a:r>
              <a:rPr lang="en-US" altLang="ko-KR" sz="1000" u="sng" dirty="0" err="1" smtClean="0">
                <a:solidFill>
                  <a:schemeClr val="tx2"/>
                </a:solidFill>
                <a:hlinkClick r:id="rId3"/>
              </a:rPr>
              <a:t>Novarino</a:t>
            </a:r>
            <a:r>
              <a:rPr lang="en-US" altLang="ko-KR" sz="1000" u="sng" dirty="0" smtClean="0">
                <a:solidFill>
                  <a:schemeClr val="tx2"/>
                </a:solidFill>
                <a:hlinkClick r:id="rId3"/>
              </a:rPr>
              <a:t> G</a:t>
            </a:r>
            <a:r>
              <a:rPr lang="en-US" altLang="ko-KR" sz="1000" dirty="0" smtClean="0">
                <a:solidFill>
                  <a:schemeClr val="tx2"/>
                </a:solidFill>
              </a:rPr>
              <a:t>, </a:t>
            </a:r>
            <a:r>
              <a:rPr lang="en-US" altLang="ko-KR" sz="1000" u="sng" dirty="0" err="1" smtClean="0">
                <a:solidFill>
                  <a:schemeClr val="tx2"/>
                </a:solidFill>
                <a:hlinkClick r:id="rId4"/>
              </a:rPr>
              <a:t>Fenstermaker</a:t>
            </a:r>
            <a:r>
              <a:rPr lang="en-US" altLang="ko-KR" sz="1000" u="sng" dirty="0" smtClean="0">
                <a:solidFill>
                  <a:schemeClr val="tx2"/>
                </a:solidFill>
                <a:hlinkClick r:id="rId4"/>
              </a:rPr>
              <a:t> AG</a:t>
            </a:r>
            <a:r>
              <a:rPr lang="en-US" altLang="ko-KR" sz="1000" dirty="0" smtClean="0">
                <a:solidFill>
                  <a:schemeClr val="tx2"/>
                </a:solidFill>
              </a:rPr>
              <a:t>, </a:t>
            </a:r>
            <a:r>
              <a:rPr lang="en-US" altLang="ko-KR" sz="1000" u="sng" dirty="0" err="1" smtClean="0">
                <a:solidFill>
                  <a:schemeClr val="tx2"/>
                </a:solidFill>
                <a:hlinkClick r:id="rId5"/>
              </a:rPr>
              <a:t>Zaki</a:t>
            </a:r>
            <a:r>
              <a:rPr lang="en-US" altLang="ko-KR" sz="1000" u="sng" dirty="0" smtClean="0">
                <a:solidFill>
                  <a:schemeClr val="tx2"/>
                </a:solidFill>
                <a:hlinkClick r:id="rId5"/>
              </a:rPr>
              <a:t> MS</a:t>
            </a:r>
            <a:r>
              <a:rPr lang="en-US" altLang="ko-KR" sz="1000" dirty="0" smtClean="0">
                <a:solidFill>
                  <a:schemeClr val="tx2"/>
                </a:solidFill>
              </a:rPr>
              <a:t>, </a:t>
            </a:r>
            <a:r>
              <a:rPr lang="en-US" altLang="ko-KR" sz="1000" u="sng" dirty="0" err="1" smtClean="0">
                <a:solidFill>
                  <a:schemeClr val="tx2"/>
                </a:solidFill>
                <a:hlinkClick r:id="rId6"/>
              </a:rPr>
              <a:t>Hofree</a:t>
            </a:r>
            <a:r>
              <a:rPr lang="en-US" altLang="ko-KR" sz="1000" u="sng" dirty="0" smtClean="0">
                <a:solidFill>
                  <a:schemeClr val="tx2"/>
                </a:solidFill>
                <a:hlinkClick r:id="rId6"/>
              </a:rPr>
              <a:t> M</a:t>
            </a:r>
            <a:r>
              <a:rPr lang="en-US" altLang="ko-KR" sz="1000" dirty="0" smtClean="0">
                <a:solidFill>
                  <a:schemeClr val="tx2"/>
                </a:solidFill>
              </a:rPr>
              <a:t>, </a:t>
            </a:r>
            <a:r>
              <a:rPr lang="en-US" altLang="ko-KR" sz="1000" u="sng" dirty="0" err="1" smtClean="0">
                <a:solidFill>
                  <a:schemeClr val="tx2"/>
                </a:solidFill>
                <a:hlinkClick r:id="rId7"/>
              </a:rPr>
              <a:t>Silhavy</a:t>
            </a:r>
            <a:r>
              <a:rPr lang="en-US" altLang="ko-KR" sz="1000" u="sng" dirty="0" smtClean="0">
                <a:solidFill>
                  <a:schemeClr val="tx2"/>
                </a:solidFill>
                <a:hlinkClick r:id="rId7"/>
              </a:rPr>
              <a:t> JL</a:t>
            </a:r>
            <a:r>
              <a:rPr lang="en-US" altLang="ko-KR" sz="1000" dirty="0" smtClean="0">
                <a:solidFill>
                  <a:schemeClr val="tx2"/>
                </a:solidFill>
              </a:rPr>
              <a:t>, </a:t>
            </a:r>
            <a:r>
              <a:rPr lang="en-US" altLang="ko-KR" sz="1000" u="sng" dirty="0" smtClean="0">
                <a:solidFill>
                  <a:schemeClr val="tx2"/>
                </a:solidFill>
                <a:hlinkClick r:id="rId8"/>
              </a:rPr>
              <a:t>Heiberg AD</a:t>
            </a:r>
            <a:r>
              <a:rPr lang="en-US" altLang="ko-KR" sz="1000" dirty="0" smtClean="0">
                <a:solidFill>
                  <a:schemeClr val="tx2"/>
                </a:solidFill>
              </a:rPr>
              <a:t>, </a:t>
            </a:r>
            <a:r>
              <a:rPr lang="en-US" altLang="ko-KR" sz="1000" u="sng" dirty="0" err="1" smtClean="0">
                <a:solidFill>
                  <a:schemeClr val="tx2"/>
                </a:solidFill>
                <a:hlinkClick r:id="rId9"/>
              </a:rPr>
              <a:t>Abdellateef</a:t>
            </a:r>
            <a:r>
              <a:rPr lang="en-US" altLang="ko-KR" sz="1000" u="sng" dirty="0" smtClean="0">
                <a:solidFill>
                  <a:schemeClr val="tx2"/>
                </a:solidFill>
                <a:hlinkClick r:id="rId9"/>
              </a:rPr>
              <a:t> M</a:t>
            </a:r>
            <a:r>
              <a:rPr lang="en-US" altLang="ko-KR" sz="1000" dirty="0" smtClean="0">
                <a:solidFill>
                  <a:schemeClr val="tx2"/>
                </a:solidFill>
              </a:rPr>
              <a:t>, </a:t>
            </a:r>
            <a:r>
              <a:rPr lang="en-US" altLang="ko-KR" sz="1000" u="sng" dirty="0" err="1" smtClean="0">
                <a:solidFill>
                  <a:schemeClr val="tx2"/>
                </a:solidFill>
                <a:hlinkClick r:id="rId10"/>
              </a:rPr>
              <a:t>Rosti</a:t>
            </a:r>
            <a:r>
              <a:rPr lang="en-US" altLang="ko-KR" sz="1000" u="sng" dirty="0" smtClean="0">
                <a:solidFill>
                  <a:schemeClr val="tx2"/>
                </a:solidFill>
                <a:hlinkClick r:id="rId10"/>
              </a:rPr>
              <a:t> B</a:t>
            </a:r>
            <a:r>
              <a:rPr lang="en-US" altLang="ko-KR" sz="1000" dirty="0" smtClean="0">
                <a:solidFill>
                  <a:schemeClr val="tx2"/>
                </a:solidFill>
              </a:rPr>
              <a:t>, </a:t>
            </a:r>
            <a:r>
              <a:rPr lang="en-US" altLang="ko-KR" sz="1000" u="sng" dirty="0" smtClean="0">
                <a:solidFill>
                  <a:schemeClr val="tx2"/>
                </a:solidFill>
                <a:hlinkClick r:id="rId11"/>
              </a:rPr>
              <a:t>Scott E</a:t>
            </a:r>
            <a:r>
              <a:rPr lang="en-US" altLang="ko-KR" sz="1000" dirty="0" smtClean="0">
                <a:solidFill>
                  <a:schemeClr val="tx2"/>
                </a:solidFill>
              </a:rPr>
              <a:t>, </a:t>
            </a:r>
            <a:r>
              <a:rPr lang="en-US" altLang="ko-KR" sz="1000" u="sng" dirty="0" err="1" smtClean="0">
                <a:solidFill>
                  <a:schemeClr val="tx2"/>
                </a:solidFill>
                <a:hlinkClick r:id="rId12"/>
              </a:rPr>
              <a:t>Mansour</a:t>
            </a:r>
            <a:r>
              <a:rPr lang="en-US" altLang="ko-KR" sz="1000" u="sng" dirty="0" smtClean="0">
                <a:solidFill>
                  <a:schemeClr val="tx2"/>
                </a:solidFill>
                <a:hlinkClick r:id="rId12"/>
              </a:rPr>
              <a:t> L</a:t>
            </a:r>
            <a:r>
              <a:rPr lang="en-US" altLang="ko-KR" sz="1000" dirty="0" smtClean="0">
                <a:solidFill>
                  <a:schemeClr val="tx2"/>
                </a:solidFill>
              </a:rPr>
              <a:t>, </a:t>
            </a:r>
            <a:r>
              <a:rPr lang="en-US" altLang="ko-KR" sz="1000" u="sng" dirty="0" err="1" smtClean="0">
                <a:solidFill>
                  <a:schemeClr val="tx2"/>
                </a:solidFill>
                <a:hlinkClick r:id="rId13"/>
              </a:rPr>
              <a:t>Masri</a:t>
            </a:r>
            <a:r>
              <a:rPr lang="en-US" altLang="ko-KR" sz="1000" u="sng" dirty="0" smtClean="0">
                <a:solidFill>
                  <a:schemeClr val="tx2"/>
                </a:solidFill>
                <a:hlinkClick r:id="rId13"/>
              </a:rPr>
              <a:t> A</a:t>
            </a:r>
            <a:r>
              <a:rPr lang="en-US" altLang="ko-KR" sz="1000" dirty="0" smtClean="0">
                <a:solidFill>
                  <a:schemeClr val="tx2"/>
                </a:solidFill>
              </a:rPr>
              <a:t>, </a:t>
            </a:r>
            <a:r>
              <a:rPr lang="en-US" altLang="ko-KR" sz="1000" u="sng" dirty="0" err="1" smtClean="0">
                <a:solidFill>
                  <a:schemeClr val="tx2"/>
                </a:solidFill>
                <a:hlinkClick r:id="rId14"/>
              </a:rPr>
              <a:t>Kayserili</a:t>
            </a:r>
            <a:r>
              <a:rPr lang="en-US" altLang="ko-KR" sz="1000" u="sng" dirty="0" smtClean="0">
                <a:solidFill>
                  <a:schemeClr val="tx2"/>
                </a:solidFill>
                <a:hlinkClick r:id="rId14"/>
              </a:rPr>
              <a:t> H</a:t>
            </a:r>
            <a:r>
              <a:rPr lang="en-US" altLang="ko-KR" sz="1000" dirty="0" smtClean="0">
                <a:solidFill>
                  <a:schemeClr val="tx2"/>
                </a:solidFill>
              </a:rPr>
              <a:t>, </a:t>
            </a:r>
            <a:r>
              <a:rPr lang="en-US" altLang="ko-KR" sz="1000" u="sng" dirty="0" smtClean="0">
                <a:solidFill>
                  <a:schemeClr val="tx2"/>
                </a:solidFill>
                <a:hlinkClick r:id="rId15"/>
              </a:rPr>
              <a:t>Al-</a:t>
            </a:r>
            <a:r>
              <a:rPr lang="en-US" altLang="ko-KR" sz="1000" u="sng" dirty="0" err="1" smtClean="0">
                <a:solidFill>
                  <a:schemeClr val="tx2"/>
                </a:solidFill>
                <a:hlinkClick r:id="rId15"/>
              </a:rPr>
              <a:t>Aama</a:t>
            </a:r>
            <a:r>
              <a:rPr lang="en-US" altLang="ko-KR" sz="1000" u="sng" dirty="0" smtClean="0">
                <a:solidFill>
                  <a:schemeClr val="tx2"/>
                </a:solidFill>
                <a:hlinkClick r:id="rId15"/>
              </a:rPr>
              <a:t> </a:t>
            </a:r>
            <a:r>
              <a:rPr lang="en-US" altLang="ko-KR" sz="1000" u="sng" dirty="0" err="1" smtClean="0">
                <a:solidFill>
                  <a:schemeClr val="tx2"/>
                </a:solidFill>
                <a:hlinkClick r:id="rId15"/>
              </a:rPr>
              <a:t>JY</a:t>
            </a:r>
            <a:r>
              <a:rPr lang="en-US" altLang="ko-KR" sz="1000" dirty="0" err="1" smtClean="0">
                <a:solidFill>
                  <a:schemeClr val="tx2"/>
                </a:solidFill>
              </a:rPr>
              <a:t>,</a:t>
            </a:r>
            <a:r>
              <a:rPr lang="en-US" altLang="ko-KR" sz="1000" u="sng" dirty="0" err="1" smtClean="0">
                <a:solidFill>
                  <a:schemeClr val="tx2"/>
                </a:solidFill>
                <a:hlinkClick r:id="rId16"/>
              </a:rPr>
              <a:t>Abdel</a:t>
            </a:r>
            <a:r>
              <a:rPr lang="en-US" altLang="ko-KR" sz="1000" u="sng" dirty="0" smtClean="0">
                <a:solidFill>
                  <a:schemeClr val="tx2"/>
                </a:solidFill>
                <a:hlinkClick r:id="rId16"/>
              </a:rPr>
              <a:t>-Salam GM</a:t>
            </a:r>
            <a:r>
              <a:rPr lang="en-US" altLang="ko-KR" sz="1000" dirty="0" smtClean="0">
                <a:solidFill>
                  <a:schemeClr val="tx2"/>
                </a:solidFill>
              </a:rPr>
              <a:t>, </a:t>
            </a:r>
            <a:r>
              <a:rPr lang="en-US" altLang="ko-KR" sz="1000" u="sng" dirty="0" err="1" smtClean="0">
                <a:solidFill>
                  <a:schemeClr val="tx2"/>
                </a:solidFill>
                <a:hlinkClick r:id="rId17"/>
              </a:rPr>
              <a:t>Karminejad</a:t>
            </a:r>
            <a:r>
              <a:rPr lang="en-US" altLang="ko-KR" sz="1000" u="sng" dirty="0" smtClean="0">
                <a:solidFill>
                  <a:schemeClr val="tx2"/>
                </a:solidFill>
                <a:hlinkClick r:id="rId17"/>
              </a:rPr>
              <a:t> A</a:t>
            </a:r>
            <a:r>
              <a:rPr lang="en-US" altLang="ko-KR" sz="1000" dirty="0" smtClean="0">
                <a:solidFill>
                  <a:schemeClr val="tx2"/>
                </a:solidFill>
              </a:rPr>
              <a:t>, </a:t>
            </a:r>
            <a:r>
              <a:rPr lang="en-US" altLang="ko-KR" sz="1000" u="sng" dirty="0" smtClean="0">
                <a:solidFill>
                  <a:schemeClr val="tx2"/>
                </a:solidFill>
                <a:hlinkClick r:id="rId18"/>
              </a:rPr>
              <a:t>Kara M</a:t>
            </a:r>
            <a:r>
              <a:rPr lang="en-US" altLang="ko-KR" sz="1000" dirty="0" smtClean="0">
                <a:solidFill>
                  <a:schemeClr val="tx2"/>
                </a:solidFill>
              </a:rPr>
              <a:t>, </a:t>
            </a:r>
            <a:r>
              <a:rPr lang="en-US" altLang="ko-KR" sz="1000" u="sng" dirty="0" smtClean="0">
                <a:solidFill>
                  <a:schemeClr val="tx2"/>
                </a:solidFill>
                <a:hlinkClick r:id="rId19"/>
              </a:rPr>
              <a:t>Kara B</a:t>
            </a:r>
            <a:r>
              <a:rPr lang="en-US" altLang="ko-KR" sz="1000" dirty="0" smtClean="0">
                <a:solidFill>
                  <a:schemeClr val="tx2"/>
                </a:solidFill>
              </a:rPr>
              <a:t>, </a:t>
            </a:r>
            <a:r>
              <a:rPr lang="en-US" altLang="ko-KR" sz="1000" u="sng" dirty="0" err="1" smtClean="0">
                <a:solidFill>
                  <a:schemeClr val="tx2"/>
                </a:solidFill>
                <a:hlinkClick r:id="rId20"/>
              </a:rPr>
              <a:t>Bozorgmehri</a:t>
            </a:r>
            <a:r>
              <a:rPr lang="en-US" altLang="ko-KR" sz="1000" u="sng" dirty="0" smtClean="0">
                <a:solidFill>
                  <a:schemeClr val="tx2"/>
                </a:solidFill>
                <a:hlinkClick r:id="rId20"/>
              </a:rPr>
              <a:t> B</a:t>
            </a:r>
            <a:r>
              <a:rPr lang="en-US" altLang="ko-KR" sz="1000" dirty="0" smtClean="0">
                <a:solidFill>
                  <a:schemeClr val="tx2"/>
                </a:solidFill>
              </a:rPr>
              <a:t>, </a:t>
            </a:r>
            <a:r>
              <a:rPr lang="en-US" altLang="ko-KR" sz="1000" u="sng" dirty="0" smtClean="0">
                <a:solidFill>
                  <a:schemeClr val="tx2"/>
                </a:solidFill>
                <a:hlinkClick r:id="rId21"/>
              </a:rPr>
              <a:t>Ben-</a:t>
            </a:r>
            <a:r>
              <a:rPr lang="en-US" altLang="ko-KR" sz="1000" u="sng" dirty="0" err="1" smtClean="0">
                <a:solidFill>
                  <a:schemeClr val="tx2"/>
                </a:solidFill>
                <a:hlinkClick r:id="rId21"/>
              </a:rPr>
              <a:t>Omran</a:t>
            </a:r>
            <a:r>
              <a:rPr lang="en-US" altLang="ko-KR" sz="1000" u="sng" dirty="0" smtClean="0">
                <a:solidFill>
                  <a:schemeClr val="tx2"/>
                </a:solidFill>
                <a:hlinkClick r:id="rId21"/>
              </a:rPr>
              <a:t> T</a:t>
            </a:r>
            <a:r>
              <a:rPr lang="en-US" altLang="ko-KR" sz="1000" dirty="0" smtClean="0">
                <a:solidFill>
                  <a:schemeClr val="tx2"/>
                </a:solidFill>
              </a:rPr>
              <a:t>, </a:t>
            </a:r>
            <a:r>
              <a:rPr lang="en-US" altLang="ko-KR" sz="1000" u="sng" dirty="0" err="1" smtClean="0">
                <a:solidFill>
                  <a:schemeClr val="tx2"/>
                </a:solidFill>
                <a:hlinkClick r:id="rId22"/>
              </a:rPr>
              <a:t>Mojahedi</a:t>
            </a:r>
            <a:r>
              <a:rPr lang="en-US" altLang="ko-KR" sz="1000" u="sng" dirty="0" smtClean="0">
                <a:solidFill>
                  <a:schemeClr val="tx2"/>
                </a:solidFill>
                <a:hlinkClick r:id="rId22"/>
              </a:rPr>
              <a:t> F</a:t>
            </a:r>
            <a:r>
              <a:rPr lang="en-US" altLang="ko-KR" sz="1000" dirty="0" smtClean="0">
                <a:solidFill>
                  <a:schemeClr val="tx2"/>
                </a:solidFill>
              </a:rPr>
              <a:t>, </a:t>
            </a:r>
            <a:r>
              <a:rPr lang="en-US" altLang="ko-KR" sz="1000" u="sng" dirty="0" err="1" smtClean="0">
                <a:solidFill>
                  <a:schemeClr val="tx2"/>
                </a:solidFill>
                <a:hlinkClick r:id="rId23"/>
              </a:rPr>
              <a:t>Mahmoud</a:t>
            </a:r>
            <a:r>
              <a:rPr lang="en-US" altLang="ko-KR" sz="1000" u="sng" dirty="0" smtClean="0">
                <a:solidFill>
                  <a:schemeClr val="tx2"/>
                </a:solidFill>
                <a:hlinkClick r:id="rId23"/>
              </a:rPr>
              <a:t> IG</a:t>
            </a:r>
            <a:r>
              <a:rPr lang="en-US" altLang="ko-KR" sz="1000" dirty="0" smtClean="0">
                <a:solidFill>
                  <a:schemeClr val="tx2"/>
                </a:solidFill>
              </a:rPr>
              <a:t>, </a:t>
            </a:r>
            <a:r>
              <a:rPr lang="en-US" altLang="ko-KR" sz="1000" u="sng" dirty="0" err="1" smtClean="0">
                <a:solidFill>
                  <a:schemeClr val="tx2"/>
                </a:solidFill>
                <a:hlinkClick r:id="rId24"/>
              </a:rPr>
              <a:t>Bouslam</a:t>
            </a:r>
            <a:r>
              <a:rPr lang="en-US" altLang="ko-KR" sz="1000" u="sng" dirty="0" smtClean="0">
                <a:solidFill>
                  <a:schemeClr val="tx2"/>
                </a:solidFill>
                <a:hlinkClick r:id="rId24"/>
              </a:rPr>
              <a:t> N</a:t>
            </a:r>
            <a:r>
              <a:rPr lang="en-US" altLang="ko-KR" sz="1000" dirty="0" smtClean="0">
                <a:solidFill>
                  <a:schemeClr val="tx2"/>
                </a:solidFill>
              </a:rPr>
              <a:t>, </a:t>
            </a:r>
            <a:r>
              <a:rPr lang="en-US" altLang="ko-KR" sz="1000" u="sng" dirty="0" err="1" smtClean="0">
                <a:solidFill>
                  <a:schemeClr val="tx2"/>
                </a:solidFill>
                <a:hlinkClick r:id="rId25"/>
              </a:rPr>
              <a:t>Bouhouche</a:t>
            </a:r>
            <a:r>
              <a:rPr lang="en-US" altLang="ko-KR" sz="1000" u="sng" dirty="0" smtClean="0">
                <a:solidFill>
                  <a:schemeClr val="tx2"/>
                </a:solidFill>
                <a:hlinkClick r:id="rId25"/>
              </a:rPr>
              <a:t> A</a:t>
            </a:r>
            <a:r>
              <a:rPr lang="en-US" altLang="ko-KR" sz="1000" dirty="0" smtClean="0">
                <a:solidFill>
                  <a:schemeClr val="tx2"/>
                </a:solidFill>
              </a:rPr>
              <a:t>, </a:t>
            </a:r>
            <a:r>
              <a:rPr lang="en-US" altLang="ko-KR" sz="1000" u="sng" dirty="0" err="1" smtClean="0">
                <a:solidFill>
                  <a:schemeClr val="tx2"/>
                </a:solidFill>
                <a:hlinkClick r:id="rId26"/>
              </a:rPr>
              <a:t>Benomar</a:t>
            </a:r>
            <a:r>
              <a:rPr lang="en-US" altLang="ko-KR" sz="1000" u="sng" dirty="0" smtClean="0">
                <a:solidFill>
                  <a:schemeClr val="tx2"/>
                </a:solidFill>
                <a:hlinkClick r:id="rId26"/>
              </a:rPr>
              <a:t> A</a:t>
            </a:r>
            <a:r>
              <a:rPr lang="en-US" altLang="ko-KR" sz="1000" dirty="0" smtClean="0">
                <a:solidFill>
                  <a:schemeClr val="tx2"/>
                </a:solidFill>
              </a:rPr>
              <a:t>, </a:t>
            </a:r>
            <a:r>
              <a:rPr lang="en-US" altLang="ko-KR" sz="1000" u="sng" dirty="0" err="1" smtClean="0">
                <a:solidFill>
                  <a:schemeClr val="tx2"/>
                </a:solidFill>
                <a:hlinkClick r:id="rId27"/>
              </a:rPr>
              <a:t>Hanein</a:t>
            </a:r>
            <a:r>
              <a:rPr lang="en-US" altLang="ko-KR" sz="1000" u="sng" dirty="0" smtClean="0">
                <a:solidFill>
                  <a:schemeClr val="tx2"/>
                </a:solidFill>
                <a:hlinkClick r:id="rId27"/>
              </a:rPr>
              <a:t> </a:t>
            </a:r>
            <a:r>
              <a:rPr lang="en-US" altLang="ko-KR" sz="1000" u="sng" dirty="0" err="1" smtClean="0">
                <a:solidFill>
                  <a:schemeClr val="tx2"/>
                </a:solidFill>
                <a:hlinkClick r:id="rId27"/>
              </a:rPr>
              <a:t>S</a:t>
            </a:r>
            <a:r>
              <a:rPr lang="en-US" altLang="ko-KR" sz="1000" dirty="0" err="1" smtClean="0">
                <a:solidFill>
                  <a:schemeClr val="tx2"/>
                </a:solidFill>
              </a:rPr>
              <a:t>,</a:t>
            </a:r>
            <a:r>
              <a:rPr lang="en-US" altLang="ko-KR" sz="1000" u="sng" dirty="0" err="1" smtClean="0">
                <a:solidFill>
                  <a:schemeClr val="tx2"/>
                </a:solidFill>
                <a:hlinkClick r:id="rId28"/>
              </a:rPr>
              <a:t>Raymond</a:t>
            </a:r>
            <a:r>
              <a:rPr lang="en-US" altLang="ko-KR" sz="1000" u="sng" dirty="0" smtClean="0">
                <a:solidFill>
                  <a:schemeClr val="tx2"/>
                </a:solidFill>
                <a:hlinkClick r:id="rId28"/>
              </a:rPr>
              <a:t> L</a:t>
            </a:r>
            <a:r>
              <a:rPr lang="en-US" altLang="ko-KR" sz="1000" dirty="0" smtClean="0">
                <a:solidFill>
                  <a:schemeClr val="tx2"/>
                </a:solidFill>
              </a:rPr>
              <a:t>, </a:t>
            </a:r>
            <a:r>
              <a:rPr lang="en-US" altLang="ko-KR" sz="1000" u="sng" dirty="0" err="1" smtClean="0">
                <a:solidFill>
                  <a:schemeClr val="tx2"/>
                </a:solidFill>
                <a:hlinkClick r:id="rId29"/>
              </a:rPr>
              <a:t>Forlani</a:t>
            </a:r>
            <a:r>
              <a:rPr lang="en-US" altLang="ko-KR" sz="1000" u="sng" dirty="0" smtClean="0">
                <a:solidFill>
                  <a:schemeClr val="tx2"/>
                </a:solidFill>
                <a:hlinkClick r:id="rId29"/>
              </a:rPr>
              <a:t> S</a:t>
            </a:r>
            <a:r>
              <a:rPr lang="en-US" altLang="ko-KR" sz="1000" dirty="0" smtClean="0">
                <a:solidFill>
                  <a:schemeClr val="tx2"/>
                </a:solidFill>
              </a:rPr>
              <a:t>, </a:t>
            </a:r>
            <a:r>
              <a:rPr lang="en-US" altLang="ko-KR" sz="1000" u="sng" dirty="0" err="1" smtClean="0">
                <a:solidFill>
                  <a:schemeClr val="tx2"/>
                </a:solidFill>
                <a:hlinkClick r:id="rId30"/>
              </a:rPr>
              <a:t>Mascaro</a:t>
            </a:r>
            <a:r>
              <a:rPr lang="en-US" altLang="ko-KR" sz="1000" u="sng" dirty="0" smtClean="0">
                <a:solidFill>
                  <a:schemeClr val="tx2"/>
                </a:solidFill>
                <a:hlinkClick r:id="rId30"/>
              </a:rPr>
              <a:t> M</a:t>
            </a:r>
            <a:r>
              <a:rPr lang="en-US" altLang="ko-KR" sz="1000" dirty="0" smtClean="0">
                <a:solidFill>
                  <a:schemeClr val="tx2"/>
                </a:solidFill>
              </a:rPr>
              <a:t>, </a:t>
            </a:r>
            <a:r>
              <a:rPr lang="en-US" altLang="ko-KR" sz="1000" u="sng" dirty="0" err="1" smtClean="0">
                <a:solidFill>
                  <a:schemeClr val="tx2"/>
                </a:solidFill>
                <a:hlinkClick r:id="rId31"/>
              </a:rPr>
              <a:t>Selim</a:t>
            </a:r>
            <a:r>
              <a:rPr lang="en-US" altLang="ko-KR" sz="1000" u="sng" dirty="0" smtClean="0">
                <a:solidFill>
                  <a:schemeClr val="tx2"/>
                </a:solidFill>
                <a:hlinkClick r:id="rId31"/>
              </a:rPr>
              <a:t> L</a:t>
            </a:r>
            <a:r>
              <a:rPr lang="en-US" altLang="ko-KR" sz="1000" dirty="0" smtClean="0">
                <a:solidFill>
                  <a:schemeClr val="tx2"/>
                </a:solidFill>
              </a:rPr>
              <a:t>, </a:t>
            </a:r>
            <a:r>
              <a:rPr lang="en-US" altLang="ko-KR" sz="1000" u="sng" dirty="0" err="1" smtClean="0">
                <a:solidFill>
                  <a:schemeClr val="tx2"/>
                </a:solidFill>
                <a:hlinkClick r:id="rId32"/>
              </a:rPr>
              <a:t>Shehata</a:t>
            </a:r>
            <a:r>
              <a:rPr lang="en-US" altLang="ko-KR" sz="1000" u="sng" dirty="0" smtClean="0">
                <a:solidFill>
                  <a:schemeClr val="tx2"/>
                </a:solidFill>
                <a:hlinkClick r:id="rId32"/>
              </a:rPr>
              <a:t> N</a:t>
            </a:r>
            <a:r>
              <a:rPr lang="en-US" altLang="ko-KR" sz="1000" dirty="0" smtClean="0">
                <a:solidFill>
                  <a:schemeClr val="tx2"/>
                </a:solidFill>
              </a:rPr>
              <a:t>, </a:t>
            </a:r>
            <a:r>
              <a:rPr lang="en-US" altLang="ko-KR" sz="1000" u="sng" dirty="0" smtClean="0">
                <a:solidFill>
                  <a:schemeClr val="tx2"/>
                </a:solidFill>
                <a:hlinkClick r:id="rId33"/>
              </a:rPr>
              <a:t>Al-</a:t>
            </a:r>
            <a:r>
              <a:rPr lang="en-US" altLang="ko-KR" sz="1000" u="sng" dirty="0" err="1" smtClean="0">
                <a:solidFill>
                  <a:schemeClr val="tx2"/>
                </a:solidFill>
                <a:hlinkClick r:id="rId33"/>
              </a:rPr>
              <a:t>Allawi</a:t>
            </a:r>
            <a:r>
              <a:rPr lang="en-US" altLang="ko-KR" sz="1000" u="sng" dirty="0" smtClean="0">
                <a:solidFill>
                  <a:schemeClr val="tx2"/>
                </a:solidFill>
                <a:hlinkClick r:id="rId33"/>
              </a:rPr>
              <a:t> N</a:t>
            </a:r>
            <a:r>
              <a:rPr lang="en-US" altLang="ko-KR" sz="1000" dirty="0" smtClean="0">
                <a:solidFill>
                  <a:schemeClr val="tx2"/>
                </a:solidFill>
              </a:rPr>
              <a:t>, </a:t>
            </a:r>
            <a:r>
              <a:rPr lang="en-US" altLang="ko-KR" sz="1000" u="sng" dirty="0" err="1" smtClean="0">
                <a:solidFill>
                  <a:schemeClr val="tx2"/>
                </a:solidFill>
                <a:hlinkClick r:id="rId34"/>
              </a:rPr>
              <a:t>Bindu</a:t>
            </a:r>
            <a:r>
              <a:rPr lang="en-US" altLang="ko-KR" sz="1000" u="sng" dirty="0" smtClean="0">
                <a:solidFill>
                  <a:schemeClr val="tx2"/>
                </a:solidFill>
                <a:hlinkClick r:id="rId34"/>
              </a:rPr>
              <a:t> PS</a:t>
            </a:r>
            <a:r>
              <a:rPr lang="en-US" altLang="ko-KR" sz="1000" dirty="0" smtClean="0">
                <a:solidFill>
                  <a:schemeClr val="tx2"/>
                </a:solidFill>
              </a:rPr>
              <a:t>, </a:t>
            </a:r>
            <a:r>
              <a:rPr lang="en-US" altLang="ko-KR" sz="1000" u="sng" dirty="0" err="1" smtClean="0">
                <a:solidFill>
                  <a:schemeClr val="tx2"/>
                </a:solidFill>
                <a:hlinkClick r:id="rId35"/>
              </a:rPr>
              <a:t>Azam</a:t>
            </a:r>
            <a:r>
              <a:rPr lang="en-US" altLang="ko-KR" sz="1000" u="sng" dirty="0" smtClean="0">
                <a:solidFill>
                  <a:schemeClr val="tx2"/>
                </a:solidFill>
                <a:hlinkClick r:id="rId35"/>
              </a:rPr>
              <a:t> M</a:t>
            </a:r>
            <a:r>
              <a:rPr lang="en-US" altLang="ko-KR" sz="1000" dirty="0" smtClean="0">
                <a:solidFill>
                  <a:schemeClr val="tx2"/>
                </a:solidFill>
              </a:rPr>
              <a:t>, </a:t>
            </a:r>
            <a:r>
              <a:rPr lang="en-US" altLang="ko-KR" sz="1000" u="sng" dirty="0" err="1" smtClean="0">
                <a:solidFill>
                  <a:schemeClr val="tx2"/>
                </a:solidFill>
                <a:hlinkClick r:id="rId36"/>
              </a:rPr>
              <a:t>Gunel</a:t>
            </a:r>
            <a:r>
              <a:rPr lang="en-US" altLang="ko-KR" sz="1000" u="sng" dirty="0" smtClean="0">
                <a:solidFill>
                  <a:schemeClr val="tx2"/>
                </a:solidFill>
                <a:hlinkClick r:id="rId36"/>
              </a:rPr>
              <a:t> M</a:t>
            </a:r>
            <a:r>
              <a:rPr lang="en-US" altLang="ko-KR" sz="1000" dirty="0" smtClean="0">
                <a:solidFill>
                  <a:schemeClr val="tx2"/>
                </a:solidFill>
              </a:rPr>
              <a:t>, </a:t>
            </a:r>
            <a:r>
              <a:rPr lang="en-US" altLang="ko-KR" sz="1000" u="sng" dirty="0" err="1" smtClean="0">
                <a:solidFill>
                  <a:schemeClr val="tx2"/>
                </a:solidFill>
                <a:hlinkClick r:id="rId37"/>
              </a:rPr>
              <a:t>Caglayan</a:t>
            </a:r>
            <a:r>
              <a:rPr lang="en-US" altLang="ko-KR" sz="1000" u="sng" dirty="0" smtClean="0">
                <a:solidFill>
                  <a:schemeClr val="tx2"/>
                </a:solidFill>
                <a:hlinkClick r:id="rId37"/>
              </a:rPr>
              <a:t> A</a:t>
            </a:r>
            <a:r>
              <a:rPr lang="en-US" altLang="ko-KR" sz="1000" dirty="0" smtClean="0">
                <a:solidFill>
                  <a:schemeClr val="tx2"/>
                </a:solidFill>
              </a:rPr>
              <a:t>, </a:t>
            </a:r>
            <a:r>
              <a:rPr lang="en-US" altLang="ko-KR" sz="1000" u="sng" dirty="0" err="1" smtClean="0">
                <a:solidFill>
                  <a:schemeClr val="tx2"/>
                </a:solidFill>
                <a:hlinkClick r:id="rId38"/>
              </a:rPr>
              <a:t>Bilguvar</a:t>
            </a:r>
            <a:r>
              <a:rPr lang="en-US" altLang="ko-KR" sz="1000" u="sng" dirty="0" smtClean="0">
                <a:solidFill>
                  <a:schemeClr val="tx2"/>
                </a:solidFill>
                <a:hlinkClick r:id="rId38"/>
              </a:rPr>
              <a:t> K</a:t>
            </a:r>
            <a:r>
              <a:rPr lang="en-US" altLang="ko-KR" sz="1000" dirty="0" smtClean="0">
                <a:solidFill>
                  <a:schemeClr val="tx2"/>
                </a:solidFill>
              </a:rPr>
              <a:t>, </a:t>
            </a:r>
            <a:r>
              <a:rPr lang="en-US" altLang="ko-KR" sz="1000" u="sng" dirty="0" err="1" smtClean="0">
                <a:solidFill>
                  <a:schemeClr val="tx2"/>
                </a:solidFill>
                <a:hlinkClick r:id="rId39"/>
              </a:rPr>
              <a:t>Tolun</a:t>
            </a:r>
            <a:r>
              <a:rPr lang="en-US" altLang="ko-KR" sz="1000" u="sng" dirty="0" smtClean="0">
                <a:solidFill>
                  <a:schemeClr val="tx2"/>
                </a:solidFill>
                <a:hlinkClick r:id="rId39"/>
              </a:rPr>
              <a:t> A</a:t>
            </a:r>
            <a:r>
              <a:rPr lang="en-US" altLang="ko-KR" sz="1000" dirty="0" smtClean="0">
                <a:solidFill>
                  <a:schemeClr val="tx2"/>
                </a:solidFill>
              </a:rPr>
              <a:t>, </a:t>
            </a:r>
            <a:r>
              <a:rPr lang="en-US" altLang="ko-KR" sz="1000" u="sng" dirty="0" err="1" smtClean="0">
                <a:solidFill>
                  <a:schemeClr val="tx2"/>
                </a:solidFill>
                <a:hlinkClick r:id="rId40"/>
              </a:rPr>
              <a:t>Issa</a:t>
            </a:r>
            <a:r>
              <a:rPr lang="en-US" altLang="ko-KR" sz="1000" u="sng" dirty="0" smtClean="0">
                <a:solidFill>
                  <a:schemeClr val="tx2"/>
                </a:solidFill>
                <a:hlinkClick r:id="rId40"/>
              </a:rPr>
              <a:t> MY</a:t>
            </a:r>
            <a:r>
              <a:rPr lang="en-US" altLang="ko-KR" sz="1000" dirty="0" smtClean="0">
                <a:solidFill>
                  <a:schemeClr val="tx2"/>
                </a:solidFill>
              </a:rPr>
              <a:t>, </a:t>
            </a:r>
            <a:r>
              <a:rPr lang="en-US" altLang="ko-KR" sz="1000" u="sng" dirty="0" err="1" smtClean="0">
                <a:solidFill>
                  <a:schemeClr val="tx2"/>
                </a:solidFill>
                <a:hlinkClick r:id="rId41"/>
              </a:rPr>
              <a:t>Schroth</a:t>
            </a:r>
            <a:r>
              <a:rPr lang="en-US" altLang="ko-KR" sz="1000" u="sng" dirty="0" smtClean="0">
                <a:solidFill>
                  <a:schemeClr val="tx2"/>
                </a:solidFill>
                <a:hlinkClick r:id="rId41"/>
              </a:rPr>
              <a:t> </a:t>
            </a:r>
            <a:r>
              <a:rPr lang="en-US" altLang="ko-KR" sz="1000" u="sng" dirty="0" err="1" smtClean="0">
                <a:solidFill>
                  <a:schemeClr val="tx2"/>
                </a:solidFill>
                <a:hlinkClick r:id="rId41"/>
              </a:rPr>
              <a:t>J</a:t>
            </a:r>
            <a:r>
              <a:rPr lang="en-US" altLang="ko-KR" sz="1000" dirty="0" err="1" smtClean="0">
                <a:solidFill>
                  <a:schemeClr val="tx2"/>
                </a:solidFill>
              </a:rPr>
              <a:t>,</a:t>
            </a:r>
            <a:r>
              <a:rPr lang="en-US" altLang="ko-KR" sz="1000" u="sng" dirty="0" err="1" smtClean="0">
                <a:solidFill>
                  <a:schemeClr val="tx2"/>
                </a:solidFill>
                <a:hlinkClick r:id="rId42"/>
              </a:rPr>
              <a:t>Spencer</a:t>
            </a:r>
            <a:r>
              <a:rPr lang="en-US" altLang="ko-KR" sz="1000" u="sng" dirty="0" smtClean="0">
                <a:solidFill>
                  <a:schemeClr val="tx2"/>
                </a:solidFill>
                <a:hlinkClick r:id="rId42"/>
              </a:rPr>
              <a:t> EG</a:t>
            </a:r>
            <a:r>
              <a:rPr lang="en-US" altLang="ko-KR" sz="1000" dirty="0" smtClean="0">
                <a:solidFill>
                  <a:schemeClr val="tx2"/>
                </a:solidFill>
              </a:rPr>
              <a:t>, </a:t>
            </a:r>
            <a:r>
              <a:rPr lang="en-US" altLang="ko-KR" sz="1000" u="sng" dirty="0" err="1" smtClean="0">
                <a:solidFill>
                  <a:schemeClr val="tx2"/>
                </a:solidFill>
                <a:hlinkClick r:id="rId43"/>
              </a:rPr>
              <a:t>Rosti</a:t>
            </a:r>
            <a:r>
              <a:rPr lang="en-US" altLang="ko-KR" sz="1000" u="sng" dirty="0" smtClean="0">
                <a:solidFill>
                  <a:schemeClr val="tx2"/>
                </a:solidFill>
                <a:hlinkClick r:id="rId43"/>
              </a:rPr>
              <a:t> RO</a:t>
            </a:r>
            <a:r>
              <a:rPr lang="en-US" altLang="ko-KR" sz="1000" dirty="0" smtClean="0">
                <a:solidFill>
                  <a:schemeClr val="tx2"/>
                </a:solidFill>
              </a:rPr>
              <a:t>, </a:t>
            </a:r>
            <a:r>
              <a:rPr lang="en-US" altLang="ko-KR" sz="1000" u="sng" dirty="0" err="1" smtClean="0">
                <a:solidFill>
                  <a:schemeClr val="tx2"/>
                </a:solidFill>
                <a:hlinkClick r:id="rId44"/>
              </a:rPr>
              <a:t>Akizu</a:t>
            </a:r>
            <a:r>
              <a:rPr lang="en-US" altLang="ko-KR" sz="1000" u="sng" dirty="0" smtClean="0">
                <a:solidFill>
                  <a:schemeClr val="tx2"/>
                </a:solidFill>
                <a:hlinkClick r:id="rId44"/>
              </a:rPr>
              <a:t> N</a:t>
            </a:r>
            <a:r>
              <a:rPr lang="en-US" altLang="ko-KR" sz="1000" dirty="0" smtClean="0">
                <a:solidFill>
                  <a:schemeClr val="tx2"/>
                </a:solidFill>
              </a:rPr>
              <a:t>, </a:t>
            </a:r>
            <a:r>
              <a:rPr lang="en-US" altLang="ko-KR" sz="1000" u="sng" dirty="0" smtClean="0">
                <a:solidFill>
                  <a:schemeClr val="tx2"/>
                </a:solidFill>
                <a:hlinkClick r:id="rId45"/>
              </a:rPr>
              <a:t>Vaux KK</a:t>
            </a:r>
            <a:r>
              <a:rPr lang="en-US" altLang="ko-KR" sz="1000" dirty="0" smtClean="0">
                <a:solidFill>
                  <a:schemeClr val="tx2"/>
                </a:solidFill>
              </a:rPr>
              <a:t>, </a:t>
            </a:r>
            <a:r>
              <a:rPr lang="en-US" altLang="ko-KR" sz="1000" u="sng" dirty="0" smtClean="0">
                <a:solidFill>
                  <a:schemeClr val="tx2"/>
                </a:solidFill>
                <a:hlinkClick r:id="rId46"/>
              </a:rPr>
              <a:t>Johansen A</a:t>
            </a:r>
            <a:r>
              <a:rPr lang="en-US" altLang="ko-KR" sz="1000" dirty="0" smtClean="0">
                <a:solidFill>
                  <a:schemeClr val="tx2"/>
                </a:solidFill>
              </a:rPr>
              <a:t>, </a:t>
            </a:r>
            <a:r>
              <a:rPr lang="en-US" altLang="ko-KR" sz="1000" u="sng" dirty="0" err="1" smtClean="0">
                <a:solidFill>
                  <a:schemeClr val="tx2"/>
                </a:solidFill>
                <a:hlinkClick r:id="rId47"/>
              </a:rPr>
              <a:t>Koh</a:t>
            </a:r>
            <a:r>
              <a:rPr lang="en-US" altLang="ko-KR" sz="1000" u="sng" dirty="0" smtClean="0">
                <a:solidFill>
                  <a:schemeClr val="tx2"/>
                </a:solidFill>
                <a:hlinkClick r:id="rId47"/>
              </a:rPr>
              <a:t> AA</a:t>
            </a:r>
            <a:r>
              <a:rPr lang="en-US" altLang="ko-KR" sz="1000" dirty="0" smtClean="0">
                <a:solidFill>
                  <a:schemeClr val="tx2"/>
                </a:solidFill>
              </a:rPr>
              <a:t>, </a:t>
            </a:r>
            <a:r>
              <a:rPr lang="en-US" altLang="ko-KR" sz="1000" u="sng" dirty="0" err="1" smtClean="0">
                <a:solidFill>
                  <a:schemeClr val="tx2"/>
                </a:solidFill>
                <a:hlinkClick r:id="rId48"/>
              </a:rPr>
              <a:t>Megahed</a:t>
            </a:r>
            <a:r>
              <a:rPr lang="en-US" altLang="ko-KR" sz="1000" u="sng" dirty="0" smtClean="0">
                <a:solidFill>
                  <a:schemeClr val="tx2"/>
                </a:solidFill>
                <a:hlinkClick r:id="rId48"/>
              </a:rPr>
              <a:t> H</a:t>
            </a:r>
            <a:r>
              <a:rPr lang="en-US" altLang="ko-KR" sz="1000" dirty="0" smtClean="0">
                <a:solidFill>
                  <a:schemeClr val="tx2"/>
                </a:solidFill>
              </a:rPr>
              <a:t>, </a:t>
            </a:r>
            <a:r>
              <a:rPr lang="en-US" altLang="ko-KR" sz="1000" u="sng" dirty="0" err="1" smtClean="0">
                <a:solidFill>
                  <a:schemeClr val="tx2"/>
                </a:solidFill>
                <a:hlinkClick r:id="rId49"/>
              </a:rPr>
              <a:t>Durr</a:t>
            </a:r>
            <a:r>
              <a:rPr lang="en-US" altLang="ko-KR" sz="1000" u="sng" dirty="0" smtClean="0">
                <a:solidFill>
                  <a:schemeClr val="tx2"/>
                </a:solidFill>
                <a:hlinkClick r:id="rId49"/>
              </a:rPr>
              <a:t> A</a:t>
            </a:r>
            <a:r>
              <a:rPr lang="en-US" altLang="ko-KR" sz="1000" dirty="0" smtClean="0">
                <a:solidFill>
                  <a:schemeClr val="tx2"/>
                </a:solidFill>
              </a:rPr>
              <a:t>, </a:t>
            </a:r>
            <a:r>
              <a:rPr lang="en-US" altLang="ko-KR" sz="1000" u="sng" dirty="0" smtClean="0">
                <a:solidFill>
                  <a:schemeClr val="tx2"/>
                </a:solidFill>
                <a:hlinkClick r:id="rId50"/>
              </a:rPr>
              <a:t>Brice A</a:t>
            </a:r>
            <a:r>
              <a:rPr lang="en-US" altLang="ko-KR" sz="1000" dirty="0" smtClean="0">
                <a:solidFill>
                  <a:schemeClr val="tx2"/>
                </a:solidFill>
              </a:rPr>
              <a:t>, </a:t>
            </a:r>
            <a:r>
              <a:rPr lang="en-US" altLang="ko-KR" sz="1000" u="sng" dirty="0" err="1" smtClean="0">
                <a:solidFill>
                  <a:schemeClr val="tx2"/>
                </a:solidFill>
                <a:hlinkClick r:id="rId51"/>
              </a:rPr>
              <a:t>Stevanin</a:t>
            </a:r>
            <a:r>
              <a:rPr lang="en-US" altLang="ko-KR" sz="1000" u="sng" dirty="0" smtClean="0">
                <a:solidFill>
                  <a:schemeClr val="tx2"/>
                </a:solidFill>
                <a:hlinkClick r:id="rId51"/>
              </a:rPr>
              <a:t> G</a:t>
            </a:r>
            <a:r>
              <a:rPr lang="en-US" altLang="ko-KR" sz="1000" dirty="0" smtClean="0">
                <a:solidFill>
                  <a:schemeClr val="tx2"/>
                </a:solidFill>
              </a:rPr>
              <a:t>, </a:t>
            </a:r>
            <a:r>
              <a:rPr lang="en-US" altLang="ko-KR" sz="1000" u="sng" dirty="0" smtClean="0">
                <a:solidFill>
                  <a:schemeClr val="tx2"/>
                </a:solidFill>
                <a:hlinkClick r:id="rId52"/>
              </a:rPr>
              <a:t>Gabriel SB</a:t>
            </a:r>
            <a:r>
              <a:rPr lang="en-US" altLang="ko-KR" sz="1000" dirty="0" smtClean="0">
                <a:solidFill>
                  <a:schemeClr val="tx2"/>
                </a:solidFill>
              </a:rPr>
              <a:t>, </a:t>
            </a:r>
            <a:r>
              <a:rPr lang="en-US" altLang="ko-KR" sz="1000" u="sng" dirty="0" err="1" smtClean="0">
                <a:solidFill>
                  <a:schemeClr val="tx2"/>
                </a:solidFill>
                <a:hlinkClick r:id="rId53"/>
              </a:rPr>
              <a:t>Ideker</a:t>
            </a:r>
            <a:r>
              <a:rPr lang="en-US" altLang="ko-KR" sz="1000" u="sng" dirty="0" smtClean="0">
                <a:solidFill>
                  <a:schemeClr val="tx2"/>
                </a:solidFill>
                <a:hlinkClick r:id="rId53"/>
              </a:rPr>
              <a:t> T</a:t>
            </a:r>
            <a:r>
              <a:rPr lang="en-US" altLang="ko-KR" sz="1000" dirty="0" smtClean="0">
                <a:solidFill>
                  <a:schemeClr val="tx2"/>
                </a:solidFill>
              </a:rPr>
              <a:t>, </a:t>
            </a:r>
            <a:r>
              <a:rPr lang="en-US" altLang="ko-KR" sz="1000" u="sng" dirty="0" smtClean="0">
                <a:solidFill>
                  <a:schemeClr val="tx2"/>
                </a:solidFill>
                <a:hlinkClick r:id="rId54"/>
              </a:rPr>
              <a:t>Gleeson JG</a:t>
            </a:r>
            <a:r>
              <a:rPr lang="en-US" altLang="ko-KR" sz="1000" dirty="0" smtClean="0">
                <a:solidFill>
                  <a:schemeClr val="tx2"/>
                </a:solidFill>
              </a:rPr>
              <a:t>.</a:t>
            </a:r>
          </a:p>
          <a:p>
            <a:r>
              <a:rPr lang="en-US" altLang="ko-KR" sz="1000" dirty="0" smtClean="0">
                <a:solidFill>
                  <a:schemeClr val="tx2"/>
                </a:solidFill>
              </a:rPr>
              <a:t>Howard Hughes Medical Institute, University of California, San Diego, La Jolla, CA 92093, USA.</a:t>
            </a:r>
          </a:p>
          <a:p>
            <a:endParaRPr lang="en-US" altLang="ko-KR" sz="1200" b="1" dirty="0" smtClean="0"/>
          </a:p>
          <a:p>
            <a:r>
              <a:rPr lang="en-US" altLang="ko-KR" sz="1200" b="1" dirty="0" smtClean="0"/>
              <a:t>Abstract</a:t>
            </a:r>
          </a:p>
          <a:p>
            <a:r>
              <a:rPr lang="en-US" altLang="ko-KR" sz="1200" dirty="0" smtClean="0"/>
              <a:t>Hereditary spastic paraplegias (HSPs) are neurodegenerative motor neuron diseases characterized by progressive age-dependent loss </a:t>
            </a:r>
            <a:r>
              <a:rPr lang="en-US" altLang="ko-KR" sz="1200" dirty="0" err="1" smtClean="0"/>
              <a:t>ofcorticospinal</a:t>
            </a:r>
            <a:r>
              <a:rPr lang="en-US" altLang="ko-KR" sz="1200" dirty="0" smtClean="0"/>
              <a:t> motor tract function. Although the genetic basis is partly understood, only a fraction of cases can receive a genetic diagnosis, and a global view of HSP is lacking. By using whole-</a:t>
            </a:r>
            <a:r>
              <a:rPr lang="en-US" altLang="ko-KR" sz="1200" dirty="0" err="1" smtClean="0"/>
              <a:t>exome</a:t>
            </a:r>
            <a:r>
              <a:rPr lang="en-US" altLang="ko-KR" sz="1200" dirty="0" smtClean="0"/>
              <a:t> sequencing in combination with network analysis, we identified 18 previously unknown putative HSP genes and validated nearly all of these genes functionally or genetically. The pathways highlighted by these mutations link HSP to cellular transport, nucleotide metabolism, and synapse and axon development. Network analysis revealed a host of further candidate genes, of which three were mutated in our cohort. Our analysis links HSP to other neurodegenerative disorders and can facilitate gene discovery and mechanistic understanding of disease.</a:t>
            </a:r>
          </a:p>
          <a:p>
            <a:pPr fontAlgn="base"/>
            <a:endParaRPr lang="en-US" altLang="ko-KR" sz="1200" dirty="0"/>
          </a:p>
        </p:txBody>
      </p:sp>
    </p:spTree>
    <p:extLst>
      <p:ext uri="{BB962C8B-B14F-4D97-AF65-F5344CB8AC3E}">
        <p14:creationId xmlns:p14="http://schemas.microsoft.com/office/powerpoint/2010/main" val="169469940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31 JANUARY 2014 VOL 343, ISSUE 6170</a:t>
            </a:r>
          </a:p>
        </p:txBody>
      </p:sp>
      <p:sp>
        <p:nvSpPr>
          <p:cNvPr id="9" name="직사각형 8"/>
          <p:cNvSpPr/>
          <p:nvPr/>
        </p:nvSpPr>
        <p:spPr>
          <a:xfrm>
            <a:off x="52912" y="391017"/>
            <a:ext cx="8999984" cy="3570208"/>
          </a:xfrm>
          <a:prstGeom prst="rect">
            <a:avLst/>
          </a:prstGeom>
          <a:ln w="19050">
            <a:solidFill>
              <a:schemeClr val="tx2"/>
            </a:solidFill>
          </a:ln>
        </p:spPr>
        <p:txBody>
          <a:bodyPr wrap="square">
            <a:spAutoFit/>
          </a:bodyPr>
          <a:lstStyle/>
          <a:p>
            <a:pPr fontAlgn="base"/>
            <a:r>
              <a:rPr lang="en-US" altLang="ko-KR" sz="1200" b="1" dirty="0" smtClean="0"/>
              <a:t>Perspectives-</a:t>
            </a:r>
            <a:r>
              <a:rPr lang="en-US" altLang="ko-KR" sz="1200" cap="all" dirty="0" smtClean="0"/>
              <a:t>PLANT SCIENCE</a:t>
            </a:r>
          </a:p>
          <a:p>
            <a:pPr fontAlgn="base"/>
            <a:r>
              <a:rPr lang="en-US" altLang="ko-KR" sz="1400" b="1" dirty="0" smtClean="0"/>
              <a:t>Delayed Gratification—Waiting to Terminate Stem Cell Identity</a:t>
            </a:r>
          </a:p>
          <a:p>
            <a:pPr fontAlgn="base"/>
            <a:r>
              <a:rPr lang="en-US" altLang="ko-KR" sz="1000" dirty="0" err="1" smtClean="0">
                <a:solidFill>
                  <a:schemeClr val="tx2"/>
                </a:solidFill>
              </a:rPr>
              <a:t>Xiaoyu</a:t>
            </a:r>
            <a:r>
              <a:rPr lang="en-US" altLang="ko-KR" sz="1000" dirty="0" smtClean="0">
                <a:solidFill>
                  <a:schemeClr val="tx2"/>
                </a:solidFill>
              </a:rPr>
              <a:t> Zhang</a:t>
            </a:r>
          </a:p>
          <a:p>
            <a:pPr fontAlgn="base"/>
            <a:r>
              <a:rPr lang="en-US" altLang="ko-KR" sz="1200" dirty="0" smtClean="0"/>
              <a:t>A cell-cycle timing mechanism in </a:t>
            </a:r>
            <a:r>
              <a:rPr lang="en-US" altLang="ko-KR" sz="1200" i="1" dirty="0" smtClean="0"/>
              <a:t>Arabidopsis</a:t>
            </a:r>
            <a:r>
              <a:rPr lang="en-US" altLang="ko-KR" sz="1200" dirty="0" smtClean="0"/>
              <a:t> is critical for flower development through the staggered expression of two transcription factors.</a:t>
            </a:r>
          </a:p>
          <a:p>
            <a:pPr fontAlgn="base"/>
            <a:endParaRPr lang="en-US" altLang="ko-KR" sz="1200" i="1" dirty="0" smtClean="0"/>
          </a:p>
          <a:p>
            <a:r>
              <a:rPr lang="en-US" altLang="ko-KR" sz="1200" u="sng" dirty="0" smtClean="0">
                <a:hlinkClick r:id="rId2" tooltip="Science (New York, N.Y.)."/>
              </a:rPr>
              <a:t>Science.</a:t>
            </a:r>
            <a:r>
              <a:rPr lang="en-US" altLang="ko-KR" sz="1200" dirty="0" smtClean="0"/>
              <a:t> 2014 Jan 31;343(6170):1248559. </a:t>
            </a:r>
            <a:r>
              <a:rPr lang="en-US" altLang="ko-KR" sz="1200" dirty="0" err="1" smtClean="0"/>
              <a:t>doi</a:t>
            </a:r>
            <a:r>
              <a:rPr lang="en-US" altLang="ko-KR" sz="1200" dirty="0" smtClean="0"/>
              <a:t>: 10.1126/science.1248559.</a:t>
            </a:r>
          </a:p>
          <a:p>
            <a:r>
              <a:rPr lang="en-US" altLang="ko-KR" sz="1400" b="1" dirty="0" smtClean="0"/>
              <a:t>Timing mechanism dependent on cell division is invoked by </a:t>
            </a:r>
            <a:r>
              <a:rPr lang="en-US" altLang="ko-KR" sz="1400" b="1" dirty="0" err="1" smtClean="0"/>
              <a:t>Polycomb</a:t>
            </a:r>
            <a:r>
              <a:rPr lang="en-US" altLang="ko-KR" sz="1400" b="1" dirty="0" smtClean="0"/>
              <a:t> eviction in plant stem cells.</a:t>
            </a:r>
          </a:p>
          <a:p>
            <a:r>
              <a:rPr lang="en-US" altLang="ko-KR" sz="1000" u="sng" dirty="0" smtClean="0">
                <a:solidFill>
                  <a:schemeClr val="tx2"/>
                </a:solidFill>
                <a:hlinkClick r:id="rId3"/>
              </a:rPr>
              <a:t>Sun B</a:t>
            </a:r>
            <a:r>
              <a:rPr lang="en-US" altLang="ko-KR" sz="1000" dirty="0" smtClean="0">
                <a:solidFill>
                  <a:schemeClr val="tx2"/>
                </a:solidFill>
              </a:rPr>
              <a:t>, </a:t>
            </a:r>
            <a:r>
              <a:rPr lang="en-US" altLang="ko-KR" sz="1000" u="sng" dirty="0" err="1" smtClean="0">
                <a:solidFill>
                  <a:schemeClr val="tx2"/>
                </a:solidFill>
                <a:hlinkClick r:id="rId4"/>
              </a:rPr>
              <a:t>Looi</a:t>
            </a:r>
            <a:r>
              <a:rPr lang="en-US" altLang="ko-KR" sz="1000" u="sng" dirty="0" smtClean="0">
                <a:solidFill>
                  <a:schemeClr val="tx2"/>
                </a:solidFill>
                <a:hlinkClick r:id="rId4"/>
              </a:rPr>
              <a:t> LS</a:t>
            </a:r>
            <a:r>
              <a:rPr lang="en-US" altLang="ko-KR" sz="1000" dirty="0" smtClean="0">
                <a:solidFill>
                  <a:schemeClr val="tx2"/>
                </a:solidFill>
              </a:rPr>
              <a:t>, </a:t>
            </a:r>
            <a:r>
              <a:rPr lang="en-US" altLang="ko-KR" sz="1000" u="sng" dirty="0" err="1" smtClean="0">
                <a:solidFill>
                  <a:schemeClr val="tx2"/>
                </a:solidFill>
                <a:hlinkClick r:id="rId5"/>
              </a:rPr>
              <a:t>Guo</a:t>
            </a:r>
            <a:r>
              <a:rPr lang="en-US" altLang="ko-KR" sz="1000" u="sng" dirty="0" smtClean="0">
                <a:solidFill>
                  <a:schemeClr val="tx2"/>
                </a:solidFill>
                <a:hlinkClick r:id="rId5"/>
              </a:rPr>
              <a:t> S</a:t>
            </a:r>
            <a:r>
              <a:rPr lang="en-US" altLang="ko-KR" sz="1000" dirty="0" smtClean="0">
                <a:solidFill>
                  <a:schemeClr val="tx2"/>
                </a:solidFill>
              </a:rPr>
              <a:t>, </a:t>
            </a:r>
            <a:r>
              <a:rPr lang="en-US" altLang="ko-KR" sz="1000" u="sng" dirty="0" smtClean="0">
                <a:solidFill>
                  <a:schemeClr val="tx2"/>
                </a:solidFill>
                <a:hlinkClick r:id="rId6"/>
              </a:rPr>
              <a:t>He Z</a:t>
            </a:r>
            <a:r>
              <a:rPr lang="en-US" altLang="ko-KR" sz="1000" dirty="0" smtClean="0">
                <a:solidFill>
                  <a:schemeClr val="tx2"/>
                </a:solidFill>
              </a:rPr>
              <a:t>, </a:t>
            </a:r>
            <a:r>
              <a:rPr lang="en-US" altLang="ko-KR" sz="1000" u="sng" dirty="0" err="1" smtClean="0">
                <a:solidFill>
                  <a:schemeClr val="tx2"/>
                </a:solidFill>
                <a:hlinkClick r:id="rId7"/>
              </a:rPr>
              <a:t>Gan</a:t>
            </a:r>
            <a:r>
              <a:rPr lang="en-US" altLang="ko-KR" sz="1000" u="sng" dirty="0" smtClean="0">
                <a:solidFill>
                  <a:schemeClr val="tx2"/>
                </a:solidFill>
                <a:hlinkClick r:id="rId7"/>
              </a:rPr>
              <a:t> ES</a:t>
            </a:r>
            <a:r>
              <a:rPr lang="en-US" altLang="ko-KR" sz="1000" dirty="0" smtClean="0">
                <a:solidFill>
                  <a:schemeClr val="tx2"/>
                </a:solidFill>
              </a:rPr>
              <a:t>, </a:t>
            </a:r>
            <a:r>
              <a:rPr lang="en-US" altLang="ko-KR" sz="1000" u="sng" dirty="0" smtClean="0">
                <a:solidFill>
                  <a:schemeClr val="tx2"/>
                </a:solidFill>
                <a:hlinkClick r:id="rId8"/>
              </a:rPr>
              <a:t>Huang J</a:t>
            </a:r>
            <a:r>
              <a:rPr lang="en-US" altLang="ko-KR" sz="1000" dirty="0" smtClean="0">
                <a:solidFill>
                  <a:schemeClr val="tx2"/>
                </a:solidFill>
              </a:rPr>
              <a:t>, </a:t>
            </a:r>
            <a:r>
              <a:rPr lang="en-US" altLang="ko-KR" sz="1000" u="sng" dirty="0" err="1" smtClean="0">
                <a:solidFill>
                  <a:schemeClr val="tx2"/>
                </a:solidFill>
                <a:hlinkClick r:id="rId9"/>
              </a:rPr>
              <a:t>Xu</a:t>
            </a:r>
            <a:r>
              <a:rPr lang="en-US" altLang="ko-KR" sz="1000" u="sng" dirty="0" smtClean="0">
                <a:solidFill>
                  <a:schemeClr val="tx2"/>
                </a:solidFill>
                <a:hlinkClick r:id="rId9"/>
              </a:rPr>
              <a:t> Y</a:t>
            </a:r>
            <a:r>
              <a:rPr lang="en-US" altLang="ko-KR" sz="1000" dirty="0" smtClean="0">
                <a:solidFill>
                  <a:schemeClr val="tx2"/>
                </a:solidFill>
              </a:rPr>
              <a:t>, </a:t>
            </a:r>
            <a:r>
              <a:rPr lang="en-US" altLang="ko-KR" sz="1000" u="sng" dirty="0" smtClean="0">
                <a:solidFill>
                  <a:schemeClr val="tx2"/>
                </a:solidFill>
                <a:hlinkClick r:id="rId10"/>
              </a:rPr>
              <a:t>Wee WY</a:t>
            </a:r>
            <a:r>
              <a:rPr lang="en-US" altLang="ko-KR" sz="1000" dirty="0" smtClean="0">
                <a:solidFill>
                  <a:schemeClr val="tx2"/>
                </a:solidFill>
              </a:rPr>
              <a:t>, </a:t>
            </a:r>
            <a:r>
              <a:rPr lang="en-US" altLang="ko-KR" sz="1000" u="sng" dirty="0" smtClean="0">
                <a:solidFill>
                  <a:schemeClr val="tx2"/>
                </a:solidFill>
                <a:hlinkClick r:id="rId11"/>
              </a:rPr>
              <a:t>Ito T</a:t>
            </a:r>
            <a:r>
              <a:rPr lang="en-US" altLang="ko-KR" sz="1000" dirty="0" smtClean="0">
                <a:solidFill>
                  <a:schemeClr val="tx2"/>
                </a:solidFill>
              </a:rPr>
              <a:t>.</a:t>
            </a:r>
          </a:p>
          <a:p>
            <a:r>
              <a:rPr lang="en-US" altLang="ko-KR" sz="1000" dirty="0" err="1" smtClean="0">
                <a:solidFill>
                  <a:schemeClr val="tx2"/>
                </a:solidFill>
              </a:rPr>
              <a:t>Temasek</a:t>
            </a:r>
            <a:r>
              <a:rPr lang="en-US" altLang="ko-KR" sz="1000" dirty="0" smtClean="0">
                <a:solidFill>
                  <a:schemeClr val="tx2"/>
                </a:solidFill>
              </a:rPr>
              <a:t> Life Sciences Laboratory, 1 Research Link, National University of Singapore, Singapore 117604, Republic of Singapore.</a:t>
            </a:r>
          </a:p>
          <a:p>
            <a:endParaRPr lang="en-US" altLang="ko-KR" sz="1200" b="1" dirty="0" smtClean="0"/>
          </a:p>
          <a:p>
            <a:r>
              <a:rPr lang="en-US" altLang="ko-KR" sz="1200" b="1" dirty="0" smtClean="0"/>
              <a:t>Abstract</a:t>
            </a:r>
          </a:p>
          <a:p>
            <a:r>
              <a:rPr lang="en-US" altLang="ko-KR" sz="1200" dirty="0" smtClean="0"/>
              <a:t>Plant floral stem cells divide a limited number of times before they stop and terminally differentiate, but the mechanisms that control this </a:t>
            </a:r>
            <a:r>
              <a:rPr lang="en-US" altLang="ko-KR" sz="1200" dirty="0" err="1" smtClean="0"/>
              <a:t>timingremain</a:t>
            </a:r>
            <a:r>
              <a:rPr lang="en-US" altLang="ko-KR" sz="1200" dirty="0" smtClean="0"/>
              <a:t> unclear. The precise temporal induction of the Arabidopsis zinc finger repressor KNUCKLES (KNU) is essential for the coordinated growth and differentiation of floral stem cells. We identify an epigenetic mechanism in which the floral </a:t>
            </a:r>
            <a:r>
              <a:rPr lang="en-US" altLang="ko-KR" sz="1200" dirty="0" err="1" smtClean="0"/>
              <a:t>homeotic</a:t>
            </a:r>
            <a:r>
              <a:rPr lang="en-US" altLang="ko-KR" sz="1200" dirty="0" smtClean="0"/>
              <a:t> protein AGAMOUS (AG) induces KNU at ~2 days of delay. AG binding sites </a:t>
            </a:r>
            <a:r>
              <a:rPr lang="en-US" altLang="ko-KR" sz="1200" dirty="0" err="1" smtClean="0"/>
              <a:t>colocalize</a:t>
            </a:r>
            <a:r>
              <a:rPr lang="en-US" altLang="ko-KR" sz="1200" dirty="0" smtClean="0"/>
              <a:t> with a </a:t>
            </a:r>
            <a:r>
              <a:rPr lang="en-US" altLang="ko-KR" sz="1200" dirty="0" err="1" smtClean="0"/>
              <a:t>Polycomb</a:t>
            </a:r>
            <a:r>
              <a:rPr lang="en-US" altLang="ko-KR" sz="1200" dirty="0" smtClean="0"/>
              <a:t> response element in the KNU upstream region. AG binding to the KNU promoter causes the eviction of the </a:t>
            </a:r>
            <a:r>
              <a:rPr lang="en-US" altLang="ko-KR" sz="1200" dirty="0" err="1" smtClean="0"/>
              <a:t>Polycomb</a:t>
            </a:r>
            <a:r>
              <a:rPr lang="en-US" altLang="ko-KR" sz="1200" dirty="0" smtClean="0"/>
              <a:t> group proteins from the locus, leading to cell division-dependent induction. These analyses demonstrate that floral stem cells measure developmental timing by a division-dependent epigenetic timer triggered by </a:t>
            </a:r>
            <a:r>
              <a:rPr lang="en-US" altLang="ko-KR" sz="1200" dirty="0" err="1" smtClean="0"/>
              <a:t>Polycomb</a:t>
            </a:r>
            <a:r>
              <a:rPr lang="en-US" altLang="ko-KR" sz="1200" dirty="0" smtClean="0"/>
              <a:t> eviction.</a:t>
            </a:r>
            <a:endParaRPr lang="en-US" altLang="ko-KR" sz="1200" dirty="0"/>
          </a:p>
        </p:txBody>
      </p:sp>
    </p:spTree>
    <p:extLst>
      <p:ext uri="{BB962C8B-B14F-4D97-AF65-F5344CB8AC3E}">
        <p14:creationId xmlns:p14="http://schemas.microsoft.com/office/powerpoint/2010/main" val="112500711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31 JANUARY 2014 VOL 343, ISSUE 6170</a:t>
            </a:r>
          </a:p>
        </p:txBody>
      </p:sp>
      <p:sp>
        <p:nvSpPr>
          <p:cNvPr id="9" name="직사각형 8"/>
          <p:cNvSpPr/>
          <p:nvPr/>
        </p:nvSpPr>
        <p:spPr>
          <a:xfrm>
            <a:off x="52912" y="391017"/>
            <a:ext cx="8999984" cy="2708434"/>
          </a:xfrm>
          <a:prstGeom prst="rect">
            <a:avLst/>
          </a:prstGeom>
          <a:ln w="19050">
            <a:solidFill>
              <a:schemeClr val="tx2"/>
            </a:solidFill>
          </a:ln>
        </p:spPr>
        <p:txBody>
          <a:bodyPr wrap="square">
            <a:spAutoFit/>
          </a:bodyPr>
          <a:lstStyle/>
          <a:p>
            <a:r>
              <a:rPr lang="en-US" altLang="ko-KR" sz="1200" u="sng" dirty="0" smtClean="0">
                <a:hlinkClick r:id="rId2" tooltip="Science (New York, N.Y.)."/>
              </a:rPr>
              <a:t>Science.</a:t>
            </a:r>
            <a:r>
              <a:rPr lang="en-US" altLang="ko-KR" sz="1200" dirty="0" smtClean="0"/>
              <a:t> 2014 Jan 31;343(6170):533-6. </a:t>
            </a:r>
            <a:r>
              <a:rPr lang="en-US" altLang="ko-KR" sz="1200" dirty="0" err="1" smtClean="0"/>
              <a:t>doi</a:t>
            </a:r>
            <a:r>
              <a:rPr lang="en-US" altLang="ko-KR" sz="1200" dirty="0" smtClean="0"/>
              <a:t>: 10.1126/science.1247671.</a:t>
            </a:r>
          </a:p>
          <a:p>
            <a:r>
              <a:rPr lang="en-US" altLang="ko-KR" sz="1400" b="1" dirty="0" smtClean="0"/>
              <a:t>Reversal of female infertility by Chk2 ablation reveals the </a:t>
            </a:r>
            <a:r>
              <a:rPr lang="en-US" altLang="ko-KR" sz="1400" b="1" dirty="0" err="1" smtClean="0"/>
              <a:t>oocyte</a:t>
            </a:r>
            <a:r>
              <a:rPr lang="en-US" altLang="ko-KR" sz="1400" b="1" dirty="0" smtClean="0"/>
              <a:t> DNA damage checkpoint pathway.</a:t>
            </a:r>
          </a:p>
          <a:p>
            <a:r>
              <a:rPr lang="en-US" altLang="ko-KR" sz="1000" u="sng" dirty="0" err="1" smtClean="0">
                <a:solidFill>
                  <a:schemeClr val="tx2"/>
                </a:solidFill>
                <a:hlinkClick r:id="rId3"/>
              </a:rPr>
              <a:t>Bolcun-Filas</a:t>
            </a:r>
            <a:r>
              <a:rPr lang="en-US" altLang="ko-KR" sz="1000" u="sng" dirty="0" smtClean="0">
                <a:solidFill>
                  <a:schemeClr val="tx2"/>
                </a:solidFill>
                <a:hlinkClick r:id="rId3"/>
              </a:rPr>
              <a:t> E</a:t>
            </a:r>
            <a:r>
              <a:rPr lang="en-US" altLang="ko-KR" sz="1000" dirty="0" smtClean="0">
                <a:solidFill>
                  <a:schemeClr val="tx2"/>
                </a:solidFill>
              </a:rPr>
              <a:t>, </a:t>
            </a:r>
            <a:r>
              <a:rPr lang="en-US" altLang="ko-KR" sz="1000" u="sng" dirty="0" err="1" smtClean="0">
                <a:solidFill>
                  <a:schemeClr val="tx2"/>
                </a:solidFill>
                <a:hlinkClick r:id="rId4"/>
              </a:rPr>
              <a:t>Rinaldi</a:t>
            </a:r>
            <a:r>
              <a:rPr lang="en-US" altLang="ko-KR" sz="1000" u="sng" dirty="0" smtClean="0">
                <a:solidFill>
                  <a:schemeClr val="tx2"/>
                </a:solidFill>
                <a:hlinkClick r:id="rId4"/>
              </a:rPr>
              <a:t> VD</a:t>
            </a:r>
            <a:r>
              <a:rPr lang="en-US" altLang="ko-KR" sz="1000" dirty="0" smtClean="0">
                <a:solidFill>
                  <a:schemeClr val="tx2"/>
                </a:solidFill>
              </a:rPr>
              <a:t>, </a:t>
            </a:r>
            <a:r>
              <a:rPr lang="en-US" altLang="ko-KR" sz="1000" u="sng" dirty="0" smtClean="0">
                <a:solidFill>
                  <a:schemeClr val="tx2"/>
                </a:solidFill>
                <a:hlinkClick r:id="rId5"/>
              </a:rPr>
              <a:t>White ME</a:t>
            </a:r>
            <a:r>
              <a:rPr lang="en-US" altLang="ko-KR" sz="1000" dirty="0" smtClean="0">
                <a:solidFill>
                  <a:schemeClr val="tx2"/>
                </a:solidFill>
              </a:rPr>
              <a:t>, </a:t>
            </a:r>
            <a:r>
              <a:rPr lang="en-US" altLang="ko-KR" sz="1000" u="sng" dirty="0" err="1" smtClean="0">
                <a:solidFill>
                  <a:schemeClr val="tx2"/>
                </a:solidFill>
                <a:hlinkClick r:id="rId6"/>
              </a:rPr>
              <a:t>Schimenti</a:t>
            </a:r>
            <a:r>
              <a:rPr lang="en-US" altLang="ko-KR" sz="1000" u="sng" dirty="0" smtClean="0">
                <a:solidFill>
                  <a:schemeClr val="tx2"/>
                </a:solidFill>
                <a:hlinkClick r:id="rId6"/>
              </a:rPr>
              <a:t> JC</a:t>
            </a:r>
            <a:r>
              <a:rPr lang="en-US" altLang="ko-KR" sz="1000" dirty="0" smtClean="0">
                <a:solidFill>
                  <a:schemeClr val="tx2"/>
                </a:solidFill>
              </a:rPr>
              <a:t>.</a:t>
            </a:r>
          </a:p>
          <a:p>
            <a:r>
              <a:rPr lang="en-US" altLang="ko-KR" sz="1000" dirty="0" smtClean="0">
                <a:solidFill>
                  <a:schemeClr val="tx2"/>
                </a:solidFill>
              </a:rPr>
              <a:t>Department of Biomedical Sciences, Cornell University, Ithaca, NY 14850, USA.</a:t>
            </a:r>
          </a:p>
          <a:p>
            <a:endParaRPr lang="en-US" altLang="ko-KR" sz="1200" b="1" dirty="0" smtClean="0"/>
          </a:p>
          <a:p>
            <a:r>
              <a:rPr lang="en-US" altLang="ko-KR" sz="1200" b="1" dirty="0" smtClean="0"/>
              <a:t>Abstract</a:t>
            </a:r>
          </a:p>
          <a:p>
            <a:r>
              <a:rPr lang="en-US" altLang="ko-KR" sz="1200" dirty="0" smtClean="0"/>
              <a:t>Genetic errors in meiosis can lead to birth defects and spontaneous abortions. Checkpoint mechanisms of hitherto unknown nature eliminate </a:t>
            </a:r>
            <a:r>
              <a:rPr lang="en-US" altLang="ko-KR" sz="1200" dirty="0" err="1" smtClean="0"/>
              <a:t>oocytes</a:t>
            </a:r>
            <a:r>
              <a:rPr lang="en-US" altLang="ko-KR" sz="1200" dirty="0" smtClean="0"/>
              <a:t> with unrepaired DNA damage, causing recombination-defective mutant mice to be sterile. Here, we report that checkpoint </a:t>
            </a:r>
            <a:r>
              <a:rPr lang="en-US" altLang="ko-KR" sz="1200" dirty="0" err="1" smtClean="0"/>
              <a:t>kinase</a:t>
            </a:r>
            <a:r>
              <a:rPr lang="en-US" altLang="ko-KR" sz="1200" dirty="0" smtClean="0"/>
              <a:t> 2 (Chk2or Chek2), is essential for culling mouse </a:t>
            </a:r>
            <a:r>
              <a:rPr lang="en-US" altLang="ko-KR" sz="1200" dirty="0" err="1" smtClean="0"/>
              <a:t>oocytes</a:t>
            </a:r>
            <a:r>
              <a:rPr lang="en-US" altLang="ko-KR" sz="1200" dirty="0" smtClean="0"/>
              <a:t> bearing unrepaired meiotic or induced DNA double-strand breaks (DSBs). Female </a:t>
            </a:r>
            <a:r>
              <a:rPr lang="en-US" altLang="ko-KR" sz="1200" dirty="0" err="1" smtClean="0"/>
              <a:t>infertilitycaused</a:t>
            </a:r>
            <a:r>
              <a:rPr lang="en-US" altLang="ko-KR" sz="1200" dirty="0" smtClean="0"/>
              <a:t> by a meiotic recombination mutation or irradiation was reversed by mutation of Chk2. Both </a:t>
            </a:r>
            <a:r>
              <a:rPr lang="en-US" altLang="ko-KR" sz="1200" dirty="0" err="1" smtClean="0"/>
              <a:t>meiotically</a:t>
            </a:r>
            <a:r>
              <a:rPr lang="en-US" altLang="ko-KR" sz="1200" dirty="0" smtClean="0"/>
              <a:t> programmed and induced DSBs trigger CHK2-dependent activation of TRP53 (p53) and TRP63 (p63), effecting </a:t>
            </a:r>
            <a:r>
              <a:rPr lang="en-US" altLang="ko-KR" sz="1200" dirty="0" err="1" smtClean="0"/>
              <a:t>oocyte</a:t>
            </a:r>
            <a:r>
              <a:rPr lang="en-US" altLang="ko-KR" sz="1200" dirty="0" smtClean="0"/>
              <a:t> elimination. These data establish CHK2 as essential </a:t>
            </a:r>
            <a:r>
              <a:rPr lang="en-US" altLang="ko-KR" sz="1200" dirty="0" err="1" smtClean="0"/>
              <a:t>forDNA</a:t>
            </a:r>
            <a:r>
              <a:rPr lang="en-US" altLang="ko-KR" sz="1200" dirty="0" smtClean="0"/>
              <a:t> damage surveillance in female meiosis and indicate that the </a:t>
            </a:r>
            <a:r>
              <a:rPr lang="en-US" altLang="ko-KR" sz="1200" dirty="0" err="1" smtClean="0"/>
              <a:t>oocyte</a:t>
            </a:r>
            <a:r>
              <a:rPr lang="en-US" altLang="ko-KR" sz="1200" dirty="0" smtClean="0"/>
              <a:t> DSB damage response primarily involves a pathway hierarchy in which ataxia </a:t>
            </a:r>
            <a:r>
              <a:rPr lang="en-US" altLang="ko-KR" sz="1200" dirty="0" err="1" smtClean="0"/>
              <a:t>telangiectasia</a:t>
            </a:r>
            <a:r>
              <a:rPr lang="en-US" altLang="ko-KR" sz="1200" dirty="0" smtClean="0"/>
              <a:t> and Rad3-related (ATR) signals to CHK2, which then activates p53 and p63.</a:t>
            </a:r>
            <a:endParaRPr lang="en-US" altLang="ko-KR" sz="1200" dirty="0"/>
          </a:p>
        </p:txBody>
      </p:sp>
      <p:sp>
        <p:nvSpPr>
          <p:cNvPr id="4" name="직사각형 3"/>
          <p:cNvSpPr/>
          <p:nvPr/>
        </p:nvSpPr>
        <p:spPr>
          <a:xfrm>
            <a:off x="52912" y="3212976"/>
            <a:ext cx="8999984" cy="2462213"/>
          </a:xfrm>
          <a:prstGeom prst="rect">
            <a:avLst/>
          </a:prstGeom>
          <a:ln w="19050">
            <a:solidFill>
              <a:schemeClr val="tx2"/>
            </a:solidFill>
          </a:ln>
        </p:spPr>
        <p:txBody>
          <a:bodyPr wrap="square">
            <a:spAutoFit/>
          </a:bodyPr>
          <a:lstStyle/>
          <a:p>
            <a:r>
              <a:rPr lang="en-US" altLang="ko-KR" sz="1200" u="sng" dirty="0" smtClean="0">
                <a:hlinkClick r:id="rId7" tooltip="Science (New York, N.Y.)."/>
              </a:rPr>
              <a:t>Science.</a:t>
            </a:r>
            <a:r>
              <a:rPr lang="en-US" altLang="ko-KR" sz="1200" dirty="0" smtClean="0"/>
              <a:t> 2014 Jan 31;343(6170):1239882. </a:t>
            </a:r>
            <a:r>
              <a:rPr lang="en-US" altLang="ko-KR" sz="1200" dirty="0" err="1" smtClean="0"/>
              <a:t>doi</a:t>
            </a:r>
            <a:r>
              <a:rPr lang="en-US" altLang="ko-KR" sz="1200" dirty="0" smtClean="0"/>
              <a:t>: 10.1126/science.1239882.</a:t>
            </a:r>
          </a:p>
          <a:p>
            <a:r>
              <a:rPr lang="en-US" altLang="ko-KR" sz="1400" b="1" dirty="0" smtClean="0"/>
              <a:t>Development-inspired reprogramming of the mammalian central nervous system.</a:t>
            </a:r>
          </a:p>
          <a:p>
            <a:r>
              <a:rPr lang="en-US" altLang="ko-KR" sz="1000" u="sng" dirty="0" err="1" smtClean="0">
                <a:solidFill>
                  <a:schemeClr val="tx2"/>
                </a:solidFill>
                <a:hlinkClick r:id="rId8"/>
              </a:rPr>
              <a:t>Amamoto</a:t>
            </a:r>
            <a:r>
              <a:rPr lang="en-US" altLang="ko-KR" sz="1000" u="sng" dirty="0" smtClean="0">
                <a:solidFill>
                  <a:schemeClr val="tx2"/>
                </a:solidFill>
                <a:hlinkClick r:id="rId8"/>
              </a:rPr>
              <a:t> R</a:t>
            </a:r>
            <a:r>
              <a:rPr lang="en-US" altLang="ko-KR" sz="1000" dirty="0" smtClean="0">
                <a:solidFill>
                  <a:schemeClr val="tx2"/>
                </a:solidFill>
              </a:rPr>
              <a:t>, </a:t>
            </a:r>
            <a:r>
              <a:rPr lang="en-US" altLang="ko-KR" sz="1000" u="sng" dirty="0" err="1" smtClean="0">
                <a:solidFill>
                  <a:schemeClr val="tx2"/>
                </a:solidFill>
                <a:hlinkClick r:id="rId9"/>
              </a:rPr>
              <a:t>Arlotta</a:t>
            </a:r>
            <a:r>
              <a:rPr lang="en-US" altLang="ko-KR" sz="1000" u="sng" dirty="0" smtClean="0">
                <a:solidFill>
                  <a:schemeClr val="tx2"/>
                </a:solidFill>
                <a:hlinkClick r:id="rId9"/>
              </a:rPr>
              <a:t> P</a:t>
            </a:r>
            <a:r>
              <a:rPr lang="en-US" altLang="ko-KR" sz="1000" dirty="0" smtClean="0">
                <a:solidFill>
                  <a:schemeClr val="tx2"/>
                </a:solidFill>
              </a:rPr>
              <a:t>.</a:t>
            </a:r>
          </a:p>
          <a:p>
            <a:r>
              <a:rPr lang="en-US" altLang="ko-KR" sz="1000" dirty="0" smtClean="0">
                <a:solidFill>
                  <a:schemeClr val="tx2"/>
                </a:solidFill>
              </a:rPr>
              <a:t>Department of Stem Cell and Regenerative Biology, Sherman Fairchild Building, 7 Divinity Avenue, Harvard University, Cambridge, MA 02138, USA.</a:t>
            </a:r>
          </a:p>
          <a:p>
            <a:endParaRPr lang="en-US" altLang="ko-KR" sz="1200" b="1" dirty="0" smtClean="0"/>
          </a:p>
          <a:p>
            <a:r>
              <a:rPr lang="en-US" altLang="ko-KR" sz="1200" b="1" dirty="0" smtClean="0"/>
              <a:t>Abstract</a:t>
            </a:r>
          </a:p>
          <a:p>
            <a:r>
              <a:rPr lang="en-US" altLang="ko-KR" sz="1200" dirty="0" smtClean="0"/>
              <a:t>In 2012, John Gurdon and Shinya Yamanaka shared the Nobel Prize for the demonstration that the identity of differentiated cells is not irreversibly determined but can be changed back to a </a:t>
            </a:r>
            <a:r>
              <a:rPr lang="en-US" altLang="ko-KR" sz="1200" dirty="0" err="1" smtClean="0"/>
              <a:t>pluripotent</a:t>
            </a:r>
            <a:r>
              <a:rPr lang="en-US" altLang="ko-KR" sz="1200" dirty="0" smtClean="0"/>
              <a:t> state under appropriate instructive signals. The principle that differentiated cells can revert to an embryonic state and even be converted directly from one cell type into another not only turns fundamental principles of development on their heads but also has profound implications for regenerative medicine. Replacement of diseased tissue with newly reprogrammed cells and modeling of human disease are concrete opportunities. Here, we focus on the central nervous system to consider whether and how reprogramming of cell identity may affect regeneration and modeling of a system historically considered immutable and hardwired.</a:t>
            </a:r>
            <a:endParaRPr lang="en-US" altLang="ko-KR" sz="1200" dirty="0"/>
          </a:p>
        </p:txBody>
      </p:sp>
    </p:spTree>
    <p:extLst>
      <p:ext uri="{BB962C8B-B14F-4D97-AF65-F5344CB8AC3E}">
        <p14:creationId xmlns:p14="http://schemas.microsoft.com/office/powerpoint/2010/main" val="390043419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31 JANUARY 2014 VOL 343, ISSUE 6170</a:t>
            </a:r>
          </a:p>
        </p:txBody>
      </p:sp>
      <p:sp>
        <p:nvSpPr>
          <p:cNvPr id="9" name="직사각형 8"/>
          <p:cNvSpPr/>
          <p:nvPr/>
        </p:nvSpPr>
        <p:spPr>
          <a:xfrm>
            <a:off x="52912" y="391017"/>
            <a:ext cx="8999984" cy="4024179"/>
          </a:xfrm>
          <a:prstGeom prst="rect">
            <a:avLst/>
          </a:prstGeom>
          <a:ln w="19050">
            <a:solidFill>
              <a:schemeClr val="tx2"/>
            </a:solidFill>
          </a:ln>
        </p:spPr>
        <p:txBody>
          <a:bodyPr wrap="square">
            <a:spAutoFit/>
          </a:bodyPr>
          <a:lstStyle/>
          <a:p>
            <a:pPr fontAlgn="base"/>
            <a:r>
              <a:rPr lang="en-US" altLang="ko-KR" sz="1400" b="1" dirty="0" smtClean="0"/>
              <a:t>A </a:t>
            </a:r>
            <a:r>
              <a:rPr lang="en-US" altLang="ko-KR" sz="1400" b="1" dirty="0" err="1" smtClean="0"/>
              <a:t>Mechanosensory</a:t>
            </a:r>
            <a:r>
              <a:rPr lang="en-US" altLang="ko-KR" sz="1400" b="1" dirty="0" smtClean="0"/>
              <a:t> Pathway to the </a:t>
            </a:r>
            <a:r>
              <a:rPr lang="en-US" altLang="ko-KR" sz="1400" b="1" i="1" dirty="0" smtClean="0"/>
              <a:t>Drosophila</a:t>
            </a:r>
            <a:r>
              <a:rPr lang="en-US" altLang="ko-KR" sz="1400" b="1" dirty="0" smtClean="0"/>
              <a:t> Circadian Clock</a:t>
            </a:r>
          </a:p>
          <a:p>
            <a:pPr fontAlgn="base"/>
            <a:r>
              <a:rPr lang="en-US" altLang="ko-KR" sz="1000" dirty="0" err="1" smtClean="0">
                <a:solidFill>
                  <a:schemeClr val="tx2"/>
                </a:solidFill>
              </a:rPr>
              <a:t>Alekos</a:t>
            </a:r>
            <a:r>
              <a:rPr lang="en-US" altLang="ko-KR" sz="1000" dirty="0" smtClean="0">
                <a:solidFill>
                  <a:schemeClr val="tx2"/>
                </a:solidFill>
              </a:rPr>
              <a:t> </a:t>
            </a:r>
            <a:r>
              <a:rPr lang="en-US" altLang="ko-KR" sz="1000" dirty="0" err="1" smtClean="0">
                <a:solidFill>
                  <a:schemeClr val="tx2"/>
                </a:solidFill>
              </a:rPr>
              <a:t>Simoni</a:t>
            </a:r>
            <a:r>
              <a:rPr lang="en-US" altLang="ko-KR" sz="1000" dirty="0" smtClean="0">
                <a:solidFill>
                  <a:schemeClr val="tx2"/>
                </a:solidFill>
              </a:rPr>
              <a:t>, Werner Wolfgang, Matthew P. Topping, Ryan G. </a:t>
            </a:r>
            <a:r>
              <a:rPr lang="en-US" altLang="ko-KR" sz="1000" dirty="0" err="1" smtClean="0">
                <a:solidFill>
                  <a:schemeClr val="tx2"/>
                </a:solidFill>
              </a:rPr>
              <a:t>Kavlie</a:t>
            </a:r>
            <a:r>
              <a:rPr lang="en-US" altLang="ko-KR" sz="1000" dirty="0" smtClean="0">
                <a:solidFill>
                  <a:schemeClr val="tx2"/>
                </a:solidFill>
              </a:rPr>
              <a:t>, Ralf </a:t>
            </a:r>
            <a:r>
              <a:rPr lang="en-US" altLang="ko-KR" sz="1000" dirty="0" err="1" smtClean="0">
                <a:solidFill>
                  <a:schemeClr val="tx2"/>
                </a:solidFill>
              </a:rPr>
              <a:t>Stanewsky</a:t>
            </a:r>
            <a:r>
              <a:rPr lang="en-US" altLang="ko-KR" sz="1000" dirty="0" smtClean="0">
                <a:solidFill>
                  <a:schemeClr val="tx2"/>
                </a:solidFill>
              </a:rPr>
              <a:t>, and </a:t>
            </a:r>
            <a:r>
              <a:rPr lang="en-US" altLang="ko-KR" sz="1000" dirty="0" err="1" smtClean="0">
                <a:solidFill>
                  <a:schemeClr val="tx2"/>
                </a:solidFill>
              </a:rPr>
              <a:t>Joerg</a:t>
            </a:r>
            <a:r>
              <a:rPr lang="en-US" altLang="ko-KR" sz="1000" dirty="0" smtClean="0">
                <a:solidFill>
                  <a:schemeClr val="tx2"/>
                </a:solidFill>
              </a:rPr>
              <a:t> T. Albert</a:t>
            </a:r>
          </a:p>
          <a:p>
            <a:pPr fontAlgn="base"/>
            <a:r>
              <a:rPr lang="en-US" altLang="ko-KR" sz="1200" dirty="0" smtClean="0"/>
              <a:t>Flies use a </a:t>
            </a:r>
            <a:r>
              <a:rPr lang="en-US" altLang="ko-KR" sz="1200" dirty="0" err="1" smtClean="0"/>
              <a:t>mechanosensory</a:t>
            </a:r>
            <a:r>
              <a:rPr lang="en-US" altLang="ko-KR" sz="1200" dirty="0" smtClean="0"/>
              <a:t> organ to sense a low-frequency vibration and reset the brain’s biological clock.</a:t>
            </a:r>
          </a:p>
          <a:p>
            <a:pPr fontAlgn="base"/>
            <a:endParaRPr lang="en-US" altLang="ko-KR" sz="1200" b="1" dirty="0" smtClean="0"/>
          </a:p>
          <a:p>
            <a:pPr fontAlgn="base"/>
            <a:r>
              <a:rPr lang="en-US" altLang="ko-KR" sz="1400" b="1" dirty="0" smtClean="0"/>
              <a:t>Marine Tubeworm Metamorphosis Induced by Arrays of Bacterial Phage Tail–Like Structures</a:t>
            </a:r>
          </a:p>
          <a:p>
            <a:pPr fontAlgn="base"/>
            <a:r>
              <a:rPr lang="en-US" altLang="ko-KR" sz="1000" dirty="0" smtClean="0">
                <a:solidFill>
                  <a:schemeClr val="tx2"/>
                </a:solidFill>
              </a:rPr>
              <a:t>Nicholas J. </a:t>
            </a:r>
            <a:r>
              <a:rPr lang="en-US" altLang="ko-KR" sz="1000" dirty="0" err="1" smtClean="0">
                <a:solidFill>
                  <a:schemeClr val="tx2"/>
                </a:solidFill>
              </a:rPr>
              <a:t>Shikuma</a:t>
            </a:r>
            <a:r>
              <a:rPr lang="en-US" altLang="ko-KR" sz="1000" dirty="0" smtClean="0">
                <a:solidFill>
                  <a:schemeClr val="tx2"/>
                </a:solidFill>
              </a:rPr>
              <a:t>, Martin </a:t>
            </a:r>
            <a:r>
              <a:rPr lang="en-US" altLang="ko-KR" sz="1000" dirty="0" err="1" smtClean="0">
                <a:solidFill>
                  <a:schemeClr val="tx2"/>
                </a:solidFill>
              </a:rPr>
              <a:t>Pilhofer</a:t>
            </a:r>
            <a:r>
              <a:rPr lang="en-US" altLang="ko-KR" sz="1000" dirty="0" smtClean="0">
                <a:solidFill>
                  <a:schemeClr val="tx2"/>
                </a:solidFill>
              </a:rPr>
              <a:t>, </a:t>
            </a:r>
            <a:r>
              <a:rPr lang="en-US" altLang="ko-KR" sz="1000" dirty="0" err="1" smtClean="0">
                <a:solidFill>
                  <a:schemeClr val="tx2"/>
                </a:solidFill>
              </a:rPr>
              <a:t>Gregor</a:t>
            </a:r>
            <a:r>
              <a:rPr lang="en-US" altLang="ko-KR" sz="1000" dirty="0" smtClean="0">
                <a:solidFill>
                  <a:schemeClr val="tx2"/>
                </a:solidFill>
              </a:rPr>
              <a:t> L. Weiss, Michael G. Hadfield, Grant J. Jensen, and Dianne K. Newman</a:t>
            </a:r>
          </a:p>
          <a:p>
            <a:pPr fontAlgn="base"/>
            <a:r>
              <a:rPr lang="en-US" altLang="ko-KR" sz="1200" dirty="0" smtClean="0"/>
              <a:t>Benthic marine larval development is triggered by a bacterially expressed structure of phage origin.</a:t>
            </a:r>
          </a:p>
          <a:p>
            <a:pPr fontAlgn="base"/>
            <a:endParaRPr lang="en-US" altLang="ko-KR" sz="1200" b="1" dirty="0" smtClean="0"/>
          </a:p>
          <a:p>
            <a:pPr fontAlgn="base"/>
            <a:r>
              <a:rPr lang="en-US" altLang="ko-KR" sz="1400" b="1" dirty="0" smtClean="0"/>
              <a:t>Savanna Vegetation-Fire-Climate Relationships Differ Among Continents</a:t>
            </a:r>
          </a:p>
          <a:p>
            <a:pPr fontAlgn="base"/>
            <a:r>
              <a:rPr lang="en-US" altLang="ko-KR" sz="1000" dirty="0" smtClean="0">
                <a:solidFill>
                  <a:schemeClr val="tx2"/>
                </a:solidFill>
              </a:rPr>
              <a:t>Caroline E. R. Lehmann, T. Michael Anderson, Mahesh </a:t>
            </a:r>
            <a:r>
              <a:rPr lang="en-US" altLang="ko-KR" sz="1000" dirty="0" err="1" smtClean="0">
                <a:solidFill>
                  <a:schemeClr val="tx2"/>
                </a:solidFill>
              </a:rPr>
              <a:t>Sankaran</a:t>
            </a:r>
            <a:r>
              <a:rPr lang="en-US" altLang="ko-KR" sz="1000" dirty="0" smtClean="0">
                <a:solidFill>
                  <a:schemeClr val="tx2"/>
                </a:solidFill>
              </a:rPr>
              <a:t>, Steven I. Higgins, Sally Archibald, William A. </a:t>
            </a:r>
            <a:r>
              <a:rPr lang="en-US" altLang="ko-KR" sz="1000" dirty="0" err="1" smtClean="0">
                <a:solidFill>
                  <a:schemeClr val="tx2"/>
                </a:solidFill>
              </a:rPr>
              <a:t>Hoffmann,Niall</a:t>
            </a:r>
            <a:r>
              <a:rPr lang="en-US" altLang="ko-KR" sz="1000" dirty="0" smtClean="0">
                <a:solidFill>
                  <a:schemeClr val="tx2"/>
                </a:solidFill>
              </a:rPr>
              <a:t> P. </a:t>
            </a:r>
            <a:r>
              <a:rPr lang="en-US" altLang="ko-KR" sz="1000" dirty="0" err="1" smtClean="0">
                <a:solidFill>
                  <a:schemeClr val="tx2"/>
                </a:solidFill>
              </a:rPr>
              <a:t>anan</a:t>
            </a:r>
            <a:r>
              <a:rPr lang="en-US" altLang="ko-KR" sz="1000" dirty="0" smtClean="0">
                <a:solidFill>
                  <a:schemeClr val="tx2"/>
                </a:solidFill>
              </a:rPr>
              <a:t>, Richard J. Williams, Roderick J. </a:t>
            </a:r>
            <a:r>
              <a:rPr lang="en-US" altLang="ko-KR" sz="1000" dirty="0" err="1" smtClean="0">
                <a:solidFill>
                  <a:schemeClr val="tx2"/>
                </a:solidFill>
              </a:rPr>
              <a:t>Fensham</a:t>
            </a:r>
            <a:r>
              <a:rPr lang="en-US" altLang="ko-KR" sz="1000" dirty="0" smtClean="0">
                <a:solidFill>
                  <a:schemeClr val="tx2"/>
                </a:solidFill>
              </a:rPr>
              <a:t>, Jeanine </a:t>
            </a:r>
            <a:r>
              <a:rPr lang="en-US" altLang="ko-KR" sz="1000" dirty="0" err="1" smtClean="0">
                <a:solidFill>
                  <a:schemeClr val="tx2"/>
                </a:solidFill>
              </a:rPr>
              <a:t>Felfili</a:t>
            </a:r>
            <a:r>
              <a:rPr lang="en-US" altLang="ko-KR" sz="1000" dirty="0" smtClean="0">
                <a:solidFill>
                  <a:schemeClr val="tx2"/>
                </a:solidFill>
              </a:rPr>
              <a:t>, Lindsay B. </a:t>
            </a:r>
            <a:r>
              <a:rPr lang="en-US" altLang="ko-KR" sz="1000" dirty="0" err="1" smtClean="0">
                <a:solidFill>
                  <a:schemeClr val="tx2"/>
                </a:solidFill>
              </a:rPr>
              <a:t>Hutley</a:t>
            </a:r>
            <a:r>
              <a:rPr lang="en-US" altLang="ko-KR" sz="1000" dirty="0" smtClean="0">
                <a:solidFill>
                  <a:schemeClr val="tx2"/>
                </a:solidFill>
              </a:rPr>
              <a:t>, </a:t>
            </a:r>
            <a:r>
              <a:rPr lang="en-US" altLang="ko-KR" sz="1000" dirty="0" err="1" smtClean="0">
                <a:solidFill>
                  <a:schemeClr val="tx2"/>
                </a:solidFill>
              </a:rPr>
              <a:t>Jayashree</a:t>
            </a:r>
            <a:r>
              <a:rPr lang="en-US" altLang="ko-KR" sz="1000" dirty="0" smtClean="0">
                <a:solidFill>
                  <a:schemeClr val="tx2"/>
                </a:solidFill>
              </a:rPr>
              <a:t> </a:t>
            </a:r>
            <a:r>
              <a:rPr lang="en-US" altLang="ko-KR" sz="1000" dirty="0" err="1" smtClean="0">
                <a:solidFill>
                  <a:schemeClr val="tx2"/>
                </a:solidFill>
              </a:rPr>
              <a:t>Ratnam</a:t>
            </a:r>
            <a:r>
              <a:rPr lang="en-US" altLang="ko-KR" sz="1000" dirty="0" smtClean="0">
                <a:solidFill>
                  <a:schemeClr val="tx2"/>
                </a:solidFill>
              </a:rPr>
              <a:t>, Jose San </a:t>
            </a:r>
            <a:r>
              <a:rPr lang="en-US" altLang="ko-KR" sz="1000" dirty="0" err="1" smtClean="0">
                <a:solidFill>
                  <a:schemeClr val="tx2"/>
                </a:solidFill>
              </a:rPr>
              <a:t>Jose,Ruben</a:t>
            </a:r>
            <a:r>
              <a:rPr lang="en-US" altLang="ko-KR" sz="1000" dirty="0" smtClean="0">
                <a:solidFill>
                  <a:schemeClr val="tx2"/>
                </a:solidFill>
              </a:rPr>
              <a:t> </a:t>
            </a:r>
            <a:r>
              <a:rPr lang="en-US" altLang="ko-KR" sz="1000" dirty="0" err="1" smtClean="0">
                <a:solidFill>
                  <a:schemeClr val="tx2"/>
                </a:solidFill>
              </a:rPr>
              <a:t>ontes</a:t>
            </a:r>
            <a:r>
              <a:rPr lang="en-US" altLang="ko-KR" sz="1000" dirty="0" smtClean="0">
                <a:solidFill>
                  <a:schemeClr val="tx2"/>
                </a:solidFill>
              </a:rPr>
              <a:t>, Don Franklin, Jeremy Russell-Smith, Casey M. Ryan, </a:t>
            </a:r>
            <a:r>
              <a:rPr lang="en-US" altLang="ko-KR" sz="1000" dirty="0" err="1" smtClean="0">
                <a:solidFill>
                  <a:schemeClr val="tx2"/>
                </a:solidFill>
              </a:rPr>
              <a:t>Giselda</a:t>
            </a:r>
            <a:r>
              <a:rPr lang="en-US" altLang="ko-KR" sz="1000" dirty="0" smtClean="0">
                <a:solidFill>
                  <a:schemeClr val="tx2"/>
                </a:solidFill>
              </a:rPr>
              <a:t> </a:t>
            </a:r>
            <a:r>
              <a:rPr lang="en-US" altLang="ko-KR" sz="1000" dirty="0" err="1" smtClean="0">
                <a:solidFill>
                  <a:schemeClr val="tx2"/>
                </a:solidFill>
              </a:rPr>
              <a:t>Durigan</a:t>
            </a:r>
            <a:r>
              <a:rPr lang="en-US" altLang="ko-KR" sz="1000" dirty="0" smtClean="0">
                <a:solidFill>
                  <a:schemeClr val="tx2"/>
                </a:solidFill>
              </a:rPr>
              <a:t>, Pierre </a:t>
            </a:r>
            <a:r>
              <a:rPr lang="en-US" altLang="ko-KR" sz="1000" dirty="0" err="1" smtClean="0">
                <a:solidFill>
                  <a:schemeClr val="tx2"/>
                </a:solidFill>
              </a:rPr>
              <a:t>Hiernaux</a:t>
            </a:r>
            <a:r>
              <a:rPr lang="en-US" altLang="ko-KR" sz="1000" dirty="0" smtClean="0">
                <a:solidFill>
                  <a:schemeClr val="tx2"/>
                </a:solidFill>
              </a:rPr>
              <a:t>, Ricardo </a:t>
            </a:r>
            <a:r>
              <a:rPr lang="en-US" altLang="ko-KR" sz="1000" dirty="0" err="1" smtClean="0">
                <a:solidFill>
                  <a:schemeClr val="tx2"/>
                </a:solidFill>
              </a:rPr>
              <a:t>Haidar,David</a:t>
            </a:r>
            <a:r>
              <a:rPr lang="en-US" altLang="ko-KR" sz="1000" dirty="0" smtClean="0">
                <a:solidFill>
                  <a:schemeClr val="tx2"/>
                </a:solidFill>
              </a:rPr>
              <a:t> M. J. S. </a:t>
            </a:r>
            <a:r>
              <a:rPr lang="en-US" altLang="ko-KR" sz="1000" dirty="0" err="1" smtClean="0">
                <a:solidFill>
                  <a:schemeClr val="tx2"/>
                </a:solidFill>
              </a:rPr>
              <a:t>owman</a:t>
            </a:r>
            <a:r>
              <a:rPr lang="en-US" altLang="ko-KR" sz="1000" dirty="0" smtClean="0">
                <a:solidFill>
                  <a:schemeClr val="tx2"/>
                </a:solidFill>
              </a:rPr>
              <a:t>, and William J. Bond</a:t>
            </a:r>
          </a:p>
          <a:p>
            <a:pPr fontAlgn="base"/>
            <a:r>
              <a:rPr lang="en-US" altLang="ko-KR" sz="1200" dirty="0" smtClean="0"/>
              <a:t>Evolution cannot be overlooked when aiming to predict the potential global impacts on savanna dynamics in a warming world.</a:t>
            </a:r>
          </a:p>
          <a:p>
            <a:pPr fontAlgn="base"/>
            <a:endParaRPr lang="en-US" altLang="ko-KR" sz="1200" b="1" dirty="0" smtClean="0"/>
          </a:p>
          <a:p>
            <a:pPr fontAlgn="base"/>
            <a:r>
              <a:rPr lang="en-US" altLang="ko-KR" sz="1400" b="1" dirty="0" err="1" smtClean="0"/>
              <a:t>Effector</a:t>
            </a:r>
            <a:r>
              <a:rPr lang="en-US" altLang="ko-KR" sz="1400" b="1" dirty="0" smtClean="0"/>
              <a:t> Specialization in a Lineage of the Irish Potato Famine Pathogen</a:t>
            </a:r>
          </a:p>
          <a:p>
            <a:pPr fontAlgn="base"/>
            <a:r>
              <a:rPr lang="en-US" altLang="ko-KR" sz="1000" dirty="0" err="1" smtClean="0">
                <a:solidFill>
                  <a:schemeClr val="tx2"/>
                </a:solidFill>
              </a:rPr>
              <a:t>Suomeng</a:t>
            </a:r>
            <a:r>
              <a:rPr lang="en-US" altLang="ko-KR" sz="1000" dirty="0" smtClean="0">
                <a:solidFill>
                  <a:schemeClr val="tx2"/>
                </a:solidFill>
              </a:rPr>
              <a:t> Dong, </a:t>
            </a:r>
            <a:r>
              <a:rPr lang="en-US" altLang="ko-KR" sz="1000" dirty="0" err="1" smtClean="0">
                <a:solidFill>
                  <a:schemeClr val="tx2"/>
                </a:solidFill>
              </a:rPr>
              <a:t>Remco</a:t>
            </a:r>
            <a:r>
              <a:rPr lang="en-US" altLang="ko-KR" sz="1000" dirty="0" smtClean="0">
                <a:solidFill>
                  <a:schemeClr val="tx2"/>
                </a:solidFill>
              </a:rPr>
              <a:t> </a:t>
            </a:r>
            <a:r>
              <a:rPr lang="en-US" altLang="ko-KR" sz="1000" dirty="0" err="1" smtClean="0">
                <a:solidFill>
                  <a:schemeClr val="tx2"/>
                </a:solidFill>
              </a:rPr>
              <a:t>Stam</a:t>
            </a:r>
            <a:r>
              <a:rPr lang="en-US" altLang="ko-KR" sz="1000" dirty="0" smtClean="0">
                <a:solidFill>
                  <a:schemeClr val="tx2"/>
                </a:solidFill>
              </a:rPr>
              <a:t>, </a:t>
            </a:r>
            <a:r>
              <a:rPr lang="en-US" altLang="ko-KR" sz="1000" dirty="0" err="1" smtClean="0">
                <a:solidFill>
                  <a:schemeClr val="tx2"/>
                </a:solidFill>
              </a:rPr>
              <a:t>Liliana</a:t>
            </a:r>
            <a:r>
              <a:rPr lang="en-US" altLang="ko-KR" sz="1000" dirty="0" smtClean="0">
                <a:solidFill>
                  <a:schemeClr val="tx2"/>
                </a:solidFill>
              </a:rPr>
              <a:t> M. Cano, Jing Song, Jan </a:t>
            </a:r>
            <a:r>
              <a:rPr lang="en-US" altLang="ko-KR" sz="1000" dirty="0" err="1" smtClean="0">
                <a:solidFill>
                  <a:schemeClr val="tx2"/>
                </a:solidFill>
              </a:rPr>
              <a:t>Sklenar</a:t>
            </a:r>
            <a:r>
              <a:rPr lang="en-US" altLang="ko-KR" sz="1000" dirty="0" smtClean="0">
                <a:solidFill>
                  <a:schemeClr val="tx2"/>
                </a:solidFill>
              </a:rPr>
              <a:t>, </a:t>
            </a:r>
            <a:r>
              <a:rPr lang="en-US" altLang="ko-KR" sz="1000" dirty="0" err="1" smtClean="0">
                <a:solidFill>
                  <a:schemeClr val="tx2"/>
                </a:solidFill>
              </a:rPr>
              <a:t>Kentaro</a:t>
            </a:r>
            <a:r>
              <a:rPr lang="en-US" altLang="ko-KR" sz="1000" dirty="0" smtClean="0">
                <a:solidFill>
                  <a:schemeClr val="tx2"/>
                </a:solidFill>
              </a:rPr>
              <a:t> Yoshida, </a:t>
            </a:r>
            <a:r>
              <a:rPr lang="en-US" altLang="ko-KR" sz="1000" dirty="0" err="1" smtClean="0">
                <a:solidFill>
                  <a:schemeClr val="tx2"/>
                </a:solidFill>
              </a:rPr>
              <a:t>Tolga</a:t>
            </a:r>
            <a:r>
              <a:rPr lang="en-US" altLang="ko-KR" sz="1000" dirty="0" smtClean="0">
                <a:solidFill>
                  <a:schemeClr val="tx2"/>
                </a:solidFill>
              </a:rPr>
              <a:t> O. </a:t>
            </a:r>
            <a:r>
              <a:rPr lang="en-US" altLang="ko-KR" sz="1000" dirty="0" err="1" smtClean="0">
                <a:solidFill>
                  <a:schemeClr val="tx2"/>
                </a:solidFill>
              </a:rPr>
              <a:t>Bozkurt</a:t>
            </a:r>
            <a:r>
              <a:rPr lang="en-US" altLang="ko-KR" sz="1000" dirty="0" smtClean="0">
                <a:solidFill>
                  <a:schemeClr val="tx2"/>
                </a:solidFill>
              </a:rPr>
              <a:t>, Ricardo </a:t>
            </a:r>
            <a:r>
              <a:rPr lang="en-US" altLang="ko-KR" sz="1000" dirty="0" err="1" smtClean="0">
                <a:solidFill>
                  <a:schemeClr val="tx2"/>
                </a:solidFill>
              </a:rPr>
              <a:t>Oliva,Zhenyu</a:t>
            </a:r>
            <a:r>
              <a:rPr lang="en-US" altLang="ko-KR" sz="1000" dirty="0" smtClean="0">
                <a:solidFill>
                  <a:schemeClr val="tx2"/>
                </a:solidFill>
              </a:rPr>
              <a:t> </a:t>
            </a:r>
            <a:r>
              <a:rPr lang="en-US" altLang="ko-KR" sz="1000" dirty="0" err="1" smtClean="0">
                <a:solidFill>
                  <a:schemeClr val="tx2"/>
                </a:solidFill>
              </a:rPr>
              <a:t>iu</a:t>
            </a:r>
            <a:r>
              <a:rPr lang="en-US" altLang="ko-KR" sz="1000" dirty="0" smtClean="0">
                <a:solidFill>
                  <a:schemeClr val="tx2"/>
                </a:solidFill>
              </a:rPr>
              <a:t>, </a:t>
            </a:r>
            <a:r>
              <a:rPr lang="en-US" altLang="ko-KR" sz="1000" dirty="0" err="1" smtClean="0">
                <a:solidFill>
                  <a:schemeClr val="tx2"/>
                </a:solidFill>
              </a:rPr>
              <a:t>Miaoying</a:t>
            </a:r>
            <a:r>
              <a:rPr lang="en-US" altLang="ko-KR" sz="1000" dirty="0" smtClean="0">
                <a:solidFill>
                  <a:schemeClr val="tx2"/>
                </a:solidFill>
              </a:rPr>
              <a:t> </a:t>
            </a:r>
            <a:r>
              <a:rPr lang="en-US" altLang="ko-KR" sz="1000" dirty="0" err="1" smtClean="0">
                <a:solidFill>
                  <a:schemeClr val="tx2"/>
                </a:solidFill>
              </a:rPr>
              <a:t>Tian</a:t>
            </a:r>
            <a:r>
              <a:rPr lang="en-US" altLang="ko-KR" sz="1000" dirty="0" smtClean="0">
                <a:solidFill>
                  <a:schemeClr val="tx2"/>
                </a:solidFill>
              </a:rPr>
              <a:t>, Joe Win, Mark J. </a:t>
            </a:r>
            <a:r>
              <a:rPr lang="en-US" altLang="ko-KR" sz="1000" dirty="0" err="1" smtClean="0">
                <a:solidFill>
                  <a:schemeClr val="tx2"/>
                </a:solidFill>
              </a:rPr>
              <a:t>Banfield</a:t>
            </a:r>
            <a:r>
              <a:rPr lang="en-US" altLang="ko-KR" sz="1000" dirty="0" smtClean="0">
                <a:solidFill>
                  <a:schemeClr val="tx2"/>
                </a:solidFill>
              </a:rPr>
              <a:t>, Alexandra M. E. Jones, </a:t>
            </a:r>
            <a:r>
              <a:rPr lang="en-US" altLang="ko-KR" sz="1000" dirty="0" err="1" smtClean="0">
                <a:solidFill>
                  <a:schemeClr val="tx2"/>
                </a:solidFill>
              </a:rPr>
              <a:t>Renier</a:t>
            </a:r>
            <a:r>
              <a:rPr lang="en-US" altLang="ko-KR" sz="1000" dirty="0" smtClean="0">
                <a:solidFill>
                  <a:schemeClr val="tx2"/>
                </a:solidFill>
              </a:rPr>
              <a:t> A. L. van </a:t>
            </a:r>
            <a:r>
              <a:rPr lang="en-US" altLang="ko-KR" sz="1000" dirty="0" err="1" smtClean="0">
                <a:solidFill>
                  <a:schemeClr val="tx2"/>
                </a:solidFill>
              </a:rPr>
              <a:t>der</a:t>
            </a:r>
            <a:r>
              <a:rPr lang="en-US" altLang="ko-KR" sz="1000" dirty="0" smtClean="0">
                <a:solidFill>
                  <a:schemeClr val="tx2"/>
                </a:solidFill>
              </a:rPr>
              <a:t> Hoorn, and </a:t>
            </a:r>
            <a:r>
              <a:rPr lang="en-US" altLang="ko-KR" sz="1000" dirty="0" err="1" smtClean="0">
                <a:solidFill>
                  <a:schemeClr val="tx2"/>
                </a:solidFill>
              </a:rPr>
              <a:t>Sophien</a:t>
            </a:r>
            <a:r>
              <a:rPr lang="en-US" altLang="ko-KR" sz="1000" dirty="0" smtClean="0">
                <a:solidFill>
                  <a:schemeClr val="tx2"/>
                </a:solidFill>
              </a:rPr>
              <a:t> </a:t>
            </a:r>
            <a:r>
              <a:rPr lang="en-US" altLang="ko-KR" sz="1000" dirty="0" err="1" smtClean="0">
                <a:solidFill>
                  <a:schemeClr val="tx2"/>
                </a:solidFill>
              </a:rPr>
              <a:t>Kamoun</a:t>
            </a:r>
            <a:endParaRPr lang="en-US" altLang="ko-KR" sz="1000" dirty="0" smtClean="0">
              <a:solidFill>
                <a:schemeClr val="tx2"/>
              </a:solidFill>
            </a:endParaRPr>
          </a:p>
          <a:p>
            <a:pPr fontAlgn="base"/>
            <a:r>
              <a:rPr lang="en-US" altLang="ko-KR" sz="1200" dirty="0" smtClean="0"/>
              <a:t>A potato pathogen has changed one of its protease inhibitors that targets its new host plant protease.</a:t>
            </a:r>
          </a:p>
          <a:p>
            <a:pPr fontAlgn="base"/>
            <a:endParaRPr lang="en-US" altLang="ko-KR" sz="1200" b="1" dirty="0" smtClean="0"/>
          </a:p>
          <a:p>
            <a:pPr fontAlgn="base"/>
            <a:endParaRPr lang="en-US" altLang="ko-KR" sz="1200" b="1" dirty="0" smtClean="0"/>
          </a:p>
          <a:p>
            <a:pPr fontAlgn="base"/>
            <a:endParaRPr lang="en-US" altLang="ko-KR" sz="1200" dirty="0"/>
          </a:p>
        </p:txBody>
      </p:sp>
    </p:spTree>
    <p:extLst>
      <p:ext uri="{BB962C8B-B14F-4D97-AF65-F5344CB8AC3E}">
        <p14:creationId xmlns:p14="http://schemas.microsoft.com/office/powerpoint/2010/main" val="295469268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Signaling] 28 JANUARY 2014 VOL 7, ISSUE 310</a:t>
            </a:r>
          </a:p>
        </p:txBody>
      </p:sp>
      <p:pic>
        <p:nvPicPr>
          <p:cNvPr id="3074" name="Picture 2"/>
          <p:cNvPicPr>
            <a:picLocks noChangeAspect="1" noChangeArrowheads="1"/>
          </p:cNvPicPr>
          <p:nvPr/>
        </p:nvPicPr>
        <p:blipFill>
          <a:blip r:embed="rId2" cstate="print"/>
          <a:srcRect l="2063" t="35437" r="33555" b="26173"/>
          <a:stretch>
            <a:fillRect/>
          </a:stretch>
        </p:blipFill>
        <p:spPr bwMode="auto">
          <a:xfrm>
            <a:off x="35496" y="404664"/>
            <a:ext cx="9026871" cy="3229551"/>
          </a:xfrm>
          <a:prstGeom prst="rect">
            <a:avLst/>
          </a:prstGeom>
          <a:noFill/>
          <a:ln w="9525">
            <a:noFill/>
            <a:miter lim="800000"/>
            <a:headEnd/>
            <a:tailEnd/>
          </a:ln>
        </p:spPr>
      </p:pic>
    </p:spTree>
    <p:extLst>
      <p:ext uri="{BB962C8B-B14F-4D97-AF65-F5344CB8AC3E}">
        <p14:creationId xmlns:p14="http://schemas.microsoft.com/office/powerpoint/2010/main" val="297744844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Translational Medicine] 29 JANUARY 2014 VOL 6, ISSUE 221</a:t>
            </a:r>
          </a:p>
        </p:txBody>
      </p:sp>
      <p:sp>
        <p:nvSpPr>
          <p:cNvPr id="4" name="직사각형 3"/>
          <p:cNvSpPr/>
          <p:nvPr/>
        </p:nvSpPr>
        <p:spPr>
          <a:xfrm>
            <a:off x="52912" y="391016"/>
            <a:ext cx="8999984" cy="3539430"/>
          </a:xfrm>
          <a:prstGeom prst="rect">
            <a:avLst/>
          </a:prstGeom>
          <a:ln w="19050">
            <a:solidFill>
              <a:schemeClr val="tx2"/>
            </a:solidFill>
          </a:ln>
        </p:spPr>
        <p:txBody>
          <a:bodyPr wrap="square">
            <a:spAutoFit/>
          </a:bodyPr>
          <a:lstStyle/>
          <a:p>
            <a:r>
              <a:rPr lang="en-US" altLang="ko-KR" sz="1200" u="sng" dirty="0" err="1" smtClean="0">
                <a:hlinkClick r:id="rId2" tooltip="Science translational medicine."/>
              </a:rPr>
              <a:t>Sci</a:t>
            </a:r>
            <a:r>
              <a:rPr lang="en-US" altLang="ko-KR" sz="1200" u="sng" dirty="0" smtClean="0">
                <a:hlinkClick r:id="rId2" tooltip="Science translational medicine."/>
              </a:rPr>
              <a:t> </a:t>
            </a:r>
            <a:r>
              <a:rPr lang="en-US" altLang="ko-KR" sz="1200" u="sng" dirty="0" err="1" smtClean="0">
                <a:hlinkClick r:id="rId2" tooltip="Science translational medicine."/>
              </a:rPr>
              <a:t>Transl</a:t>
            </a:r>
            <a:r>
              <a:rPr lang="en-US" altLang="ko-KR" sz="1200" u="sng" dirty="0" smtClean="0">
                <a:hlinkClick r:id="rId2" tooltip="Science translational medicine."/>
              </a:rPr>
              <a:t> Med.</a:t>
            </a:r>
            <a:r>
              <a:rPr lang="en-US" altLang="ko-KR" sz="1200" dirty="0" smtClean="0"/>
              <a:t> 2014 Jan 29;6(221):221ra15. </a:t>
            </a:r>
            <a:r>
              <a:rPr lang="en-US" altLang="ko-KR" sz="1200" dirty="0" err="1" smtClean="0"/>
              <a:t>doi</a:t>
            </a:r>
            <a:r>
              <a:rPr lang="en-US" altLang="ko-KR" sz="1200" dirty="0" smtClean="0"/>
              <a:t>: 10.1126/scitranslmed.3007653.</a:t>
            </a:r>
          </a:p>
          <a:p>
            <a:r>
              <a:rPr lang="en-US" altLang="ko-KR" sz="1400" b="1" dirty="0" smtClean="0"/>
              <a:t>Antioxidants accelerate lung cancer progression in mice.</a:t>
            </a:r>
          </a:p>
          <a:p>
            <a:r>
              <a:rPr lang="en-US" altLang="ko-KR" sz="1000" u="sng" dirty="0" err="1" smtClean="0">
                <a:solidFill>
                  <a:schemeClr val="tx2"/>
                </a:solidFill>
                <a:hlinkClick r:id="rId3"/>
              </a:rPr>
              <a:t>Sayin</a:t>
            </a:r>
            <a:r>
              <a:rPr lang="en-US" altLang="ko-KR" sz="1000" u="sng" dirty="0" smtClean="0">
                <a:solidFill>
                  <a:schemeClr val="tx2"/>
                </a:solidFill>
                <a:hlinkClick r:id="rId3"/>
              </a:rPr>
              <a:t> VI</a:t>
            </a:r>
            <a:r>
              <a:rPr lang="en-US" altLang="ko-KR" sz="1000" dirty="0" smtClean="0">
                <a:solidFill>
                  <a:schemeClr val="tx2"/>
                </a:solidFill>
              </a:rPr>
              <a:t>, </a:t>
            </a:r>
            <a:r>
              <a:rPr lang="en-US" altLang="ko-KR" sz="1000" u="sng" dirty="0" smtClean="0">
                <a:solidFill>
                  <a:schemeClr val="tx2"/>
                </a:solidFill>
                <a:hlinkClick r:id="rId4"/>
              </a:rPr>
              <a:t>Ibrahim MX</a:t>
            </a:r>
            <a:r>
              <a:rPr lang="en-US" altLang="ko-KR" sz="1000" dirty="0" smtClean="0">
                <a:solidFill>
                  <a:schemeClr val="tx2"/>
                </a:solidFill>
              </a:rPr>
              <a:t>, </a:t>
            </a:r>
            <a:r>
              <a:rPr lang="en-US" altLang="ko-KR" sz="1000" u="sng" dirty="0" smtClean="0">
                <a:solidFill>
                  <a:schemeClr val="tx2"/>
                </a:solidFill>
                <a:hlinkClick r:id="rId5"/>
              </a:rPr>
              <a:t>Larsson E</a:t>
            </a:r>
            <a:r>
              <a:rPr lang="en-US" altLang="ko-KR" sz="1000" dirty="0" smtClean="0">
                <a:solidFill>
                  <a:schemeClr val="tx2"/>
                </a:solidFill>
              </a:rPr>
              <a:t>, </a:t>
            </a:r>
            <a:r>
              <a:rPr lang="en-US" altLang="ko-KR" sz="1000" u="sng" dirty="0" smtClean="0">
                <a:solidFill>
                  <a:schemeClr val="tx2"/>
                </a:solidFill>
                <a:hlinkClick r:id="rId6"/>
              </a:rPr>
              <a:t>Nilsson JA</a:t>
            </a:r>
            <a:r>
              <a:rPr lang="en-US" altLang="ko-KR" sz="1000" dirty="0" smtClean="0">
                <a:solidFill>
                  <a:schemeClr val="tx2"/>
                </a:solidFill>
              </a:rPr>
              <a:t>, </a:t>
            </a:r>
            <a:r>
              <a:rPr lang="en-US" altLang="ko-KR" sz="1000" u="sng" dirty="0" err="1" smtClean="0">
                <a:solidFill>
                  <a:schemeClr val="tx2"/>
                </a:solidFill>
                <a:hlinkClick r:id="rId7"/>
              </a:rPr>
              <a:t>Lindahl</a:t>
            </a:r>
            <a:r>
              <a:rPr lang="en-US" altLang="ko-KR" sz="1000" u="sng" dirty="0" smtClean="0">
                <a:solidFill>
                  <a:schemeClr val="tx2"/>
                </a:solidFill>
                <a:hlinkClick r:id="rId7"/>
              </a:rPr>
              <a:t> P</a:t>
            </a:r>
            <a:r>
              <a:rPr lang="en-US" altLang="ko-KR" sz="1000" dirty="0" smtClean="0">
                <a:solidFill>
                  <a:schemeClr val="tx2"/>
                </a:solidFill>
              </a:rPr>
              <a:t>, </a:t>
            </a:r>
            <a:r>
              <a:rPr lang="en-US" altLang="ko-KR" sz="1000" u="sng" dirty="0" err="1" smtClean="0">
                <a:solidFill>
                  <a:schemeClr val="tx2"/>
                </a:solidFill>
                <a:hlinkClick r:id="rId8"/>
              </a:rPr>
              <a:t>Bergo</a:t>
            </a:r>
            <a:r>
              <a:rPr lang="en-US" altLang="ko-KR" sz="1000" u="sng" dirty="0" smtClean="0">
                <a:solidFill>
                  <a:schemeClr val="tx2"/>
                </a:solidFill>
                <a:hlinkClick r:id="rId8"/>
              </a:rPr>
              <a:t> MO</a:t>
            </a:r>
            <a:r>
              <a:rPr lang="en-US" altLang="ko-KR" sz="1000" dirty="0" smtClean="0">
                <a:solidFill>
                  <a:schemeClr val="tx2"/>
                </a:solidFill>
              </a:rPr>
              <a:t>.</a:t>
            </a:r>
          </a:p>
          <a:p>
            <a:r>
              <a:rPr lang="en-US" altLang="ko-KR" sz="1000" dirty="0" err="1" smtClean="0">
                <a:solidFill>
                  <a:schemeClr val="tx2"/>
                </a:solidFill>
              </a:rPr>
              <a:t>Sahlgrenska</a:t>
            </a:r>
            <a:r>
              <a:rPr lang="en-US" altLang="ko-KR" sz="1000" dirty="0" smtClean="0">
                <a:solidFill>
                  <a:schemeClr val="tx2"/>
                </a:solidFill>
              </a:rPr>
              <a:t> Cancer Center, Department of Molecular and Clinical Medicine, Institute of Medicine, University of Gothenburg, SE-405 30 Gothenburg, Sweden.</a:t>
            </a:r>
          </a:p>
          <a:p>
            <a:endParaRPr lang="en-US" altLang="ko-KR" sz="1200" b="1" dirty="0" smtClean="0"/>
          </a:p>
          <a:p>
            <a:r>
              <a:rPr lang="en-US" altLang="ko-KR" sz="1200" b="1" dirty="0" smtClean="0"/>
              <a:t>Abstract</a:t>
            </a:r>
          </a:p>
          <a:p>
            <a:r>
              <a:rPr lang="en-US" altLang="ko-KR" sz="1200" dirty="0" smtClean="0"/>
              <a:t>Antioxidants are widely used to protect cells from damage induced by reactive oxygen species (ROS). The concept that antioxidants can help </a:t>
            </a:r>
            <a:r>
              <a:rPr lang="en-US" altLang="ko-KR" sz="1200" dirty="0" err="1" smtClean="0"/>
              <a:t>fightcancer</a:t>
            </a:r>
            <a:r>
              <a:rPr lang="en-US" altLang="ko-KR" sz="1200" dirty="0" smtClean="0"/>
              <a:t> is deeply rooted in the general population, promoted by the food supplement industry, and supported by some scientific studies. However, clinical trials have reported inconsistent results. We show that supplementing the diet with the antioxidants N-</a:t>
            </a:r>
            <a:r>
              <a:rPr lang="en-US" altLang="ko-KR" sz="1200" dirty="0" err="1" smtClean="0"/>
              <a:t>acetylcysteine</a:t>
            </a:r>
            <a:r>
              <a:rPr lang="en-US" altLang="ko-KR" sz="1200" dirty="0" smtClean="0"/>
              <a:t> (NAC) and vitamin E markedly increases tumor progression and reduces survival in mouse models of B-RAF- and K-RAS-induced lung cancer. RNA sequencing revealed that NAC and vitamin E, which are structurally unrelated, produce highly coordinated changes in tumor </a:t>
            </a:r>
            <a:r>
              <a:rPr lang="en-US" altLang="ko-KR" sz="1200" dirty="0" err="1" smtClean="0"/>
              <a:t>transcriptome</a:t>
            </a:r>
            <a:r>
              <a:rPr lang="en-US" altLang="ko-KR" sz="1200" dirty="0" smtClean="0"/>
              <a:t> profiles, dominated by reduced expression of endogenous antioxidant genes. NAC and vitamin E increase tumor cell proliferation by reducing ROS, DNA damage, and p53 expression in mouse and human lung tumor cells. Inactivation of p53 increases tumor growth to a similar degree as antioxidants and abolishes the antioxidant effect. Thus, antioxidants accelerate tumor growth by disrupting the ROS-p53 axis. Because somatic mutations in p53 occur late in tumor progression, antioxidants may accelerate the growth of early tumors or precancerous lesions in high-risk populations such as smokers and patients with chronic obstructive pulmonary disease who receive NAC to relieve mucus production.</a:t>
            </a:r>
            <a:endParaRPr lang="en-US" altLang="ko-KR" sz="1200" dirty="0"/>
          </a:p>
        </p:txBody>
      </p:sp>
    </p:spTree>
    <p:extLst>
      <p:ext uri="{BB962C8B-B14F-4D97-AF65-F5344CB8AC3E}">
        <p14:creationId xmlns:p14="http://schemas.microsoft.com/office/powerpoint/2010/main" val="37514256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Translational Medicine] 29 JANUARY 2014 VOL 6, ISSUE 221</a:t>
            </a:r>
          </a:p>
        </p:txBody>
      </p:sp>
      <p:pic>
        <p:nvPicPr>
          <p:cNvPr id="6" name="Picture 3"/>
          <p:cNvPicPr>
            <a:picLocks noChangeAspect="1" noChangeArrowheads="1"/>
          </p:cNvPicPr>
          <p:nvPr/>
        </p:nvPicPr>
        <p:blipFill>
          <a:blip r:embed="rId2" cstate="print"/>
          <a:srcRect l="10631" t="19687" r="30307" b="37985"/>
          <a:stretch>
            <a:fillRect/>
          </a:stretch>
        </p:blipFill>
        <p:spPr bwMode="auto">
          <a:xfrm>
            <a:off x="251473" y="476672"/>
            <a:ext cx="8641007" cy="3715654"/>
          </a:xfrm>
          <a:prstGeom prst="rect">
            <a:avLst/>
          </a:prstGeom>
          <a:noFill/>
          <a:ln w="9525">
            <a:noFill/>
            <a:miter lim="800000"/>
            <a:headEnd/>
            <a:tailEnd/>
          </a:ln>
        </p:spPr>
      </p:pic>
    </p:spTree>
    <p:extLst>
      <p:ext uri="{BB962C8B-B14F-4D97-AF65-F5344CB8AC3E}">
        <p14:creationId xmlns:p14="http://schemas.microsoft.com/office/powerpoint/2010/main" val="29945593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172400" y="404664"/>
            <a:ext cx="432048" cy="369332"/>
          </a:xfrm>
          <a:prstGeom prst="rect">
            <a:avLst/>
          </a:prstGeom>
          <a:noFill/>
        </p:spPr>
        <p:txBody>
          <a:bodyPr wrap="square" rtlCol="0">
            <a:spAutoFit/>
          </a:bodyPr>
          <a:lstStyle/>
          <a:p>
            <a:r>
              <a:rPr lang="en-US" altLang="ko-KR" dirty="0" smtClean="0"/>
              <a:t>KJ</a:t>
            </a:r>
            <a:endParaRPr lang="ko-KR" altLang="en-US" dirty="0"/>
          </a:p>
        </p:txBody>
      </p:sp>
      <p:pic>
        <p:nvPicPr>
          <p:cNvPr id="6" name="Picture 2"/>
          <p:cNvPicPr>
            <a:picLocks noChangeAspect="1" noChangeArrowheads="1"/>
          </p:cNvPicPr>
          <p:nvPr/>
        </p:nvPicPr>
        <p:blipFill>
          <a:blip r:embed="rId2" cstate="print"/>
          <a:srcRect l="21372" t="32846" r="35429" b="59234"/>
          <a:stretch>
            <a:fillRect/>
          </a:stretch>
        </p:blipFill>
        <p:spPr bwMode="auto">
          <a:xfrm>
            <a:off x="0" y="0"/>
            <a:ext cx="6912768" cy="764704"/>
          </a:xfrm>
          <a:prstGeom prst="rect">
            <a:avLst/>
          </a:prstGeom>
          <a:noFill/>
          <a:ln w="9525">
            <a:noFill/>
            <a:miter lim="800000"/>
            <a:headEnd/>
            <a:tailEnd/>
          </a:ln>
        </p:spPr>
      </p:pic>
      <p:sp>
        <p:nvSpPr>
          <p:cNvPr id="7" name="TextBox 6"/>
          <p:cNvSpPr txBox="1"/>
          <p:nvPr/>
        </p:nvSpPr>
        <p:spPr>
          <a:xfrm>
            <a:off x="0" y="984205"/>
            <a:ext cx="9144000" cy="5416868"/>
          </a:xfrm>
          <a:prstGeom prst="rect">
            <a:avLst/>
          </a:prstGeom>
          <a:noFill/>
        </p:spPr>
        <p:txBody>
          <a:bodyPr wrap="square" rtlCol="0">
            <a:spAutoFit/>
          </a:bodyPr>
          <a:lstStyle/>
          <a:p>
            <a:r>
              <a:rPr lang="en-US" altLang="ko-KR" b="1" dirty="0" smtClean="0"/>
              <a:t>HSF1 Protects Neurons through a Novel </a:t>
            </a:r>
            <a:r>
              <a:rPr lang="en-US" altLang="ko-KR" b="1" dirty="0" err="1" smtClean="0"/>
              <a:t>Trimerization</a:t>
            </a:r>
            <a:r>
              <a:rPr lang="en-US" altLang="ko-KR" b="1" dirty="0" smtClean="0"/>
              <a:t>- and HSP-Independent Mechanism</a:t>
            </a:r>
          </a:p>
          <a:p>
            <a:pPr algn="just"/>
            <a:endParaRPr lang="en-US" altLang="ko-KR" sz="1100" dirty="0" smtClean="0"/>
          </a:p>
          <a:p>
            <a:pPr algn="just"/>
            <a:r>
              <a:rPr lang="en-US" altLang="ko-KR" sz="1100" dirty="0" err="1" smtClean="0"/>
              <a:t>Pragya</a:t>
            </a:r>
            <a:r>
              <a:rPr lang="en-US" altLang="ko-KR" sz="1100" dirty="0" smtClean="0"/>
              <a:t> </a:t>
            </a:r>
            <a:r>
              <a:rPr lang="en-US" altLang="ko-KR" sz="1100" dirty="0" err="1" smtClean="0"/>
              <a:t>Verma</a:t>
            </a:r>
            <a:r>
              <a:rPr lang="en-US" altLang="ko-KR" sz="1100" dirty="0" smtClean="0"/>
              <a:t>, Jason A. </a:t>
            </a:r>
            <a:r>
              <a:rPr lang="en-US" altLang="ko-KR" sz="1100" dirty="0" err="1" smtClean="0"/>
              <a:t>Pfister</a:t>
            </a:r>
            <a:r>
              <a:rPr lang="en-US" altLang="ko-KR" sz="1100" dirty="0" smtClean="0"/>
              <a:t>, </a:t>
            </a:r>
            <a:r>
              <a:rPr lang="en-US" altLang="ko-KR" sz="1100" dirty="0" err="1" smtClean="0"/>
              <a:t>Sathi</a:t>
            </a:r>
            <a:r>
              <a:rPr lang="en-US" altLang="ko-KR" sz="1100" dirty="0" smtClean="0"/>
              <a:t> </a:t>
            </a:r>
            <a:r>
              <a:rPr lang="en-US" altLang="ko-KR" sz="1100" dirty="0" err="1" smtClean="0"/>
              <a:t>Mallick</a:t>
            </a:r>
            <a:r>
              <a:rPr lang="en-US" altLang="ko-KR" sz="1100" dirty="0" smtClean="0"/>
              <a:t>, and </a:t>
            </a:r>
            <a:r>
              <a:rPr lang="en-US" altLang="ko-KR" sz="1100" dirty="0" err="1" smtClean="0"/>
              <a:t>Santosh</a:t>
            </a:r>
            <a:r>
              <a:rPr lang="en-US" altLang="ko-KR" sz="1100" dirty="0" smtClean="0"/>
              <a:t> R. </a:t>
            </a:r>
            <a:r>
              <a:rPr lang="en-US" altLang="ko-KR" sz="1100" dirty="0" err="1" smtClean="0"/>
              <a:t>D'Mello</a:t>
            </a:r>
            <a:r>
              <a:rPr lang="en-US" altLang="ko-KR" sz="1100" dirty="0" smtClean="0"/>
              <a:t> </a:t>
            </a:r>
          </a:p>
          <a:p>
            <a:pPr algn="just"/>
            <a:r>
              <a:rPr lang="en-US" altLang="ko-KR" sz="1100" dirty="0" smtClean="0"/>
              <a:t>Department of Molecular and Cell Biology, University of Texas at Dallas, Richardson, Texas </a:t>
            </a:r>
          </a:p>
          <a:p>
            <a:pPr algn="just"/>
            <a:endParaRPr lang="en-US" altLang="ko-KR" sz="1200" dirty="0" smtClean="0"/>
          </a:p>
          <a:p>
            <a:pPr algn="just"/>
            <a:r>
              <a:rPr lang="en-US" altLang="ko-KR" sz="1300" b="1" dirty="0" smtClean="0"/>
              <a:t>Abstract</a:t>
            </a:r>
          </a:p>
          <a:p>
            <a:pPr algn="just"/>
            <a:r>
              <a:rPr lang="en-US" altLang="ko-KR" sz="1400" dirty="0" smtClean="0"/>
              <a:t>Heat shock factor 1 (HSF1) protects neurons from death caused by the accumulation of </a:t>
            </a:r>
            <a:r>
              <a:rPr lang="en-US" altLang="ko-KR" sz="1400" dirty="0" err="1" smtClean="0"/>
              <a:t>misfolded</a:t>
            </a:r>
            <a:r>
              <a:rPr lang="en-US" altLang="ko-KR" sz="1400" dirty="0" smtClean="0"/>
              <a:t> proteins. It is believed that this protective effect is mediated by the transcriptional stimulation of genes encoding heat shock proteins (HSPs), a family of chaperones that refold or degrade </a:t>
            </a:r>
            <a:r>
              <a:rPr lang="en-US" altLang="ko-KR" sz="1400" dirty="0" err="1" smtClean="0"/>
              <a:t>misfolded</a:t>
            </a:r>
            <a:r>
              <a:rPr lang="en-US" altLang="ko-KR" sz="1400" dirty="0" smtClean="0"/>
              <a:t> proteins. Whether HSF1 is protective when neuronal death is not caused by protein </a:t>
            </a:r>
            <a:r>
              <a:rPr lang="en-US" altLang="ko-KR" sz="1400" dirty="0" err="1" smtClean="0"/>
              <a:t>misfolding</a:t>
            </a:r>
            <a:r>
              <a:rPr lang="en-US" altLang="ko-KR" sz="1400" dirty="0" smtClean="0"/>
              <a:t> has not been studied. Here, we report that HSF1 expression is necessary for the survival of rat neurons and that HSF1 mRNA and protein expression is reduced in neurons primed to die. Knock-down of HSF1 induces death of otherwise healthy neurons, whereas reestablishment of elevated levels of HSF1 protects neurons even when death is not due to accumulation of </a:t>
            </a:r>
            <a:r>
              <a:rPr lang="en-US" altLang="ko-KR" sz="1400" dirty="0" err="1" smtClean="0"/>
              <a:t>misfolded</a:t>
            </a:r>
            <a:r>
              <a:rPr lang="en-US" altLang="ko-KR" sz="1400" dirty="0" smtClean="0"/>
              <a:t> proteins. </a:t>
            </a:r>
            <a:r>
              <a:rPr lang="en-US" altLang="ko-KR" sz="1400" dirty="0" err="1" smtClean="0"/>
              <a:t>Neuroprotection</a:t>
            </a:r>
            <a:r>
              <a:rPr lang="en-US" altLang="ko-KR" sz="1400" dirty="0" smtClean="0"/>
              <a:t> by HSF1 does not require its </a:t>
            </a:r>
            <a:r>
              <a:rPr lang="en-US" altLang="ko-KR" sz="1400" dirty="0" err="1" smtClean="0"/>
              <a:t>trimerization</a:t>
            </a:r>
            <a:r>
              <a:rPr lang="en-US" altLang="ko-KR" sz="1400" dirty="0" smtClean="0"/>
              <a:t>, an event obligatory for the binding of HSF1 to heat shock elements within HSP gene promoters. Moreover, knock-down of HSP70 or blockade of HSP90 signaling does not reduce </a:t>
            </a:r>
            <a:r>
              <a:rPr lang="en-US" altLang="ko-KR" sz="1400" dirty="0" err="1" smtClean="0"/>
              <a:t>neuroprotection</a:t>
            </a:r>
            <a:r>
              <a:rPr lang="en-US" altLang="ko-KR" sz="1400" dirty="0" smtClean="0"/>
              <a:t> by HSF1. Although several </a:t>
            </a:r>
            <a:r>
              <a:rPr lang="en-US" altLang="ko-KR" sz="1400" dirty="0" err="1" smtClean="0"/>
              <a:t>neuroprotective</a:t>
            </a:r>
            <a:r>
              <a:rPr lang="en-US" altLang="ko-KR" sz="1400" dirty="0" smtClean="0"/>
              <a:t> molecules and signaling pathways, including </a:t>
            </a:r>
            <a:r>
              <a:rPr lang="en-US" altLang="ko-KR" sz="1400" dirty="0" err="1" smtClean="0"/>
              <a:t>CaMK</a:t>
            </a:r>
            <a:r>
              <a:rPr lang="en-US" altLang="ko-KR" sz="1400" dirty="0" smtClean="0"/>
              <a:t>, PKA, Casein </a:t>
            </a:r>
            <a:r>
              <a:rPr lang="en-US" altLang="ko-KR" sz="1400" dirty="0" err="1" smtClean="0"/>
              <a:t>kinase</a:t>
            </a:r>
            <a:r>
              <a:rPr lang="en-US" altLang="ko-KR" sz="1400" dirty="0" smtClean="0"/>
              <a:t>-II, and the </a:t>
            </a:r>
            <a:r>
              <a:rPr lang="en-US" altLang="ko-KR" sz="1400" dirty="0" err="1" smtClean="0"/>
              <a:t>Raf</a:t>
            </a:r>
            <a:r>
              <a:rPr lang="en-US" altLang="ko-KR" sz="1400" dirty="0" smtClean="0"/>
              <a:t>-MEK-ERK and PI-3K-Akt pathways, are not required for HSF1-mediated </a:t>
            </a:r>
            <a:r>
              <a:rPr lang="en-US" altLang="ko-KR" sz="1400" dirty="0" err="1" smtClean="0"/>
              <a:t>neuroprotection</a:t>
            </a:r>
            <a:r>
              <a:rPr lang="en-US" altLang="ko-KR" sz="1400" dirty="0" smtClean="0"/>
              <a:t>, protection is abrogated by inhibition of classical </a:t>
            </a:r>
            <a:r>
              <a:rPr lang="en-US" altLang="ko-KR" sz="1400" dirty="0" err="1" smtClean="0"/>
              <a:t>histone</a:t>
            </a:r>
            <a:r>
              <a:rPr lang="en-US" altLang="ko-KR" sz="1400" dirty="0" smtClean="0"/>
              <a:t> </a:t>
            </a:r>
            <a:r>
              <a:rPr lang="en-US" altLang="ko-KR" sz="1400" dirty="0" err="1" smtClean="0"/>
              <a:t>deacetylases</a:t>
            </a:r>
            <a:r>
              <a:rPr lang="en-US" altLang="ko-KR" sz="1400" dirty="0" smtClean="0"/>
              <a:t> (HDACs). We report that the novel mechanism of </a:t>
            </a:r>
            <a:r>
              <a:rPr lang="en-US" altLang="ko-KR" sz="1400" dirty="0" err="1" smtClean="0"/>
              <a:t>neuroprotection</a:t>
            </a:r>
            <a:r>
              <a:rPr lang="en-US" altLang="ko-KR" sz="1400" dirty="0" smtClean="0"/>
              <a:t> by HSF1 involves cooperation with SIRT1, an HDAC with well documented </a:t>
            </a:r>
            <a:r>
              <a:rPr lang="en-US" altLang="ko-KR" sz="1400" dirty="0" err="1" smtClean="0"/>
              <a:t>neuroprotective</a:t>
            </a:r>
            <a:r>
              <a:rPr lang="en-US" altLang="ko-KR" sz="1400" dirty="0" smtClean="0"/>
              <a:t> effects. Using a cell culture model of Huntington's disease, we show that HSF1 </a:t>
            </a:r>
            <a:r>
              <a:rPr lang="en-US" altLang="ko-KR" sz="1400" dirty="0" err="1" smtClean="0"/>
              <a:t>trimerization</a:t>
            </a:r>
            <a:r>
              <a:rPr lang="en-US" altLang="ko-KR" sz="1400" dirty="0" smtClean="0"/>
              <a:t> is not required for protection against mutant </a:t>
            </a:r>
            <a:r>
              <a:rPr lang="en-US" altLang="ko-KR" sz="1400" dirty="0" err="1" smtClean="0"/>
              <a:t>huntingtin</a:t>
            </a:r>
            <a:r>
              <a:rPr lang="en-US" altLang="ko-KR" sz="1400" dirty="0" smtClean="0"/>
              <a:t>-induced neurotoxicity, suggesting that HSF1 can protect neurons against both </a:t>
            </a:r>
            <a:r>
              <a:rPr lang="en-US" altLang="ko-KR" sz="1400" dirty="0" err="1" smtClean="0"/>
              <a:t>proteinopathic</a:t>
            </a:r>
            <a:r>
              <a:rPr lang="en-US" altLang="ko-KR" sz="1400" dirty="0" smtClean="0"/>
              <a:t> and </a:t>
            </a:r>
            <a:r>
              <a:rPr lang="en-US" altLang="ko-KR" sz="1400" dirty="0" err="1" smtClean="0"/>
              <a:t>nonproteinopathic</a:t>
            </a:r>
            <a:r>
              <a:rPr lang="en-US" altLang="ko-KR" sz="1400" dirty="0" smtClean="0"/>
              <a:t> death through a </a:t>
            </a:r>
            <a:r>
              <a:rPr lang="en-US" altLang="ko-KR" sz="1400" dirty="0" err="1" smtClean="0"/>
              <a:t>noncanonical</a:t>
            </a:r>
            <a:r>
              <a:rPr lang="en-US" altLang="ko-KR" sz="1400" dirty="0" smtClean="0"/>
              <a:t> pathway. </a:t>
            </a:r>
          </a:p>
          <a:p>
            <a:pPr algn="just"/>
            <a:endParaRPr lang="en-US" altLang="ko-KR" sz="1400" dirty="0" smtClean="0"/>
          </a:p>
        </p:txBody>
      </p:sp>
    </p:spTree>
    <p:extLst>
      <p:ext uri="{BB962C8B-B14F-4D97-AF65-F5344CB8AC3E}">
        <p14:creationId xmlns:p14="http://schemas.microsoft.com/office/powerpoint/2010/main" val="79956045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172400" y="404664"/>
            <a:ext cx="432048" cy="369332"/>
          </a:xfrm>
          <a:prstGeom prst="rect">
            <a:avLst/>
          </a:prstGeom>
          <a:noFill/>
        </p:spPr>
        <p:txBody>
          <a:bodyPr wrap="square" rtlCol="0">
            <a:spAutoFit/>
          </a:bodyPr>
          <a:lstStyle/>
          <a:p>
            <a:r>
              <a:rPr lang="en-US" altLang="ko-KR" dirty="0" smtClean="0"/>
              <a:t>KJ</a:t>
            </a:r>
            <a:endParaRPr lang="ko-KR" altLang="en-US" dirty="0"/>
          </a:p>
        </p:txBody>
      </p:sp>
      <p:pic>
        <p:nvPicPr>
          <p:cNvPr id="1026" name="Picture 2"/>
          <p:cNvPicPr>
            <a:picLocks noChangeAspect="1" noChangeArrowheads="1"/>
          </p:cNvPicPr>
          <p:nvPr/>
        </p:nvPicPr>
        <p:blipFill>
          <a:blip r:embed="rId2" cstate="print"/>
          <a:srcRect l="21372" t="32846" r="35429" b="59234"/>
          <a:stretch>
            <a:fillRect/>
          </a:stretch>
        </p:blipFill>
        <p:spPr bwMode="auto">
          <a:xfrm>
            <a:off x="0" y="0"/>
            <a:ext cx="6912768" cy="764704"/>
          </a:xfrm>
          <a:prstGeom prst="rect">
            <a:avLst/>
          </a:prstGeom>
          <a:noFill/>
          <a:ln w="9525">
            <a:noFill/>
            <a:miter lim="800000"/>
            <a:headEnd/>
            <a:tailEnd/>
          </a:ln>
        </p:spPr>
      </p:pic>
      <p:pic>
        <p:nvPicPr>
          <p:cNvPr id="3" name="Picture 2"/>
          <p:cNvPicPr>
            <a:picLocks noChangeAspect="1" noChangeArrowheads="1"/>
          </p:cNvPicPr>
          <p:nvPr/>
        </p:nvPicPr>
        <p:blipFill>
          <a:blip r:embed="rId3" cstate="print"/>
          <a:srcRect l="14959" t="16480" r="37792" b="14641"/>
          <a:stretch>
            <a:fillRect/>
          </a:stretch>
        </p:blipFill>
        <p:spPr bwMode="auto">
          <a:xfrm>
            <a:off x="1413528" y="830512"/>
            <a:ext cx="6297459" cy="5737685"/>
          </a:xfrm>
          <a:prstGeom prst="rect">
            <a:avLst/>
          </a:prstGeom>
          <a:noFill/>
          <a:ln w="9525">
            <a:noFill/>
            <a:miter lim="800000"/>
            <a:headEnd/>
            <a:tailEnd/>
          </a:ln>
        </p:spPr>
      </p:pic>
    </p:spTree>
    <p:extLst>
      <p:ext uri="{BB962C8B-B14F-4D97-AF65-F5344CB8AC3E}">
        <p14:creationId xmlns:p14="http://schemas.microsoft.com/office/powerpoint/2010/main" val="400965018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172400" y="404664"/>
            <a:ext cx="432048" cy="369332"/>
          </a:xfrm>
          <a:prstGeom prst="rect">
            <a:avLst/>
          </a:prstGeom>
          <a:noFill/>
        </p:spPr>
        <p:txBody>
          <a:bodyPr wrap="square" rtlCol="0">
            <a:spAutoFit/>
          </a:bodyPr>
          <a:lstStyle/>
          <a:p>
            <a:r>
              <a:rPr lang="en-US" altLang="ko-KR" dirty="0" smtClean="0"/>
              <a:t>KJ</a:t>
            </a:r>
            <a:endParaRPr lang="ko-KR" altLang="en-US" dirty="0"/>
          </a:p>
        </p:txBody>
      </p:sp>
      <p:pic>
        <p:nvPicPr>
          <p:cNvPr id="6" name="Picture 2"/>
          <p:cNvPicPr>
            <a:picLocks noChangeAspect="1" noChangeArrowheads="1"/>
          </p:cNvPicPr>
          <p:nvPr/>
        </p:nvPicPr>
        <p:blipFill>
          <a:blip r:embed="rId2" cstate="print"/>
          <a:srcRect l="21372" t="32846" r="35429" b="59234"/>
          <a:stretch>
            <a:fillRect/>
          </a:stretch>
        </p:blipFill>
        <p:spPr bwMode="auto">
          <a:xfrm>
            <a:off x="0" y="0"/>
            <a:ext cx="6912768" cy="764704"/>
          </a:xfrm>
          <a:prstGeom prst="rect">
            <a:avLst/>
          </a:prstGeom>
          <a:noFill/>
          <a:ln w="9525">
            <a:noFill/>
            <a:miter lim="800000"/>
            <a:headEnd/>
            <a:tailEnd/>
          </a:ln>
        </p:spPr>
      </p:pic>
      <p:pic>
        <p:nvPicPr>
          <p:cNvPr id="2050" name="Picture 2"/>
          <p:cNvPicPr>
            <a:picLocks noChangeAspect="1" noChangeArrowheads="1"/>
          </p:cNvPicPr>
          <p:nvPr/>
        </p:nvPicPr>
        <p:blipFill>
          <a:blip r:embed="rId3" cstate="print"/>
          <a:srcRect l="14959" t="16480" r="37267" b="6241"/>
          <a:stretch>
            <a:fillRect/>
          </a:stretch>
        </p:blipFill>
        <p:spPr bwMode="auto">
          <a:xfrm>
            <a:off x="1541976" y="764704"/>
            <a:ext cx="6027064" cy="6093296"/>
          </a:xfrm>
          <a:prstGeom prst="rect">
            <a:avLst/>
          </a:prstGeom>
          <a:noFill/>
          <a:ln w="9525">
            <a:noFill/>
            <a:miter lim="800000"/>
            <a:headEnd/>
            <a:tailEnd/>
          </a:ln>
        </p:spPr>
      </p:pic>
    </p:spTree>
    <p:extLst>
      <p:ext uri="{BB962C8B-B14F-4D97-AF65-F5344CB8AC3E}">
        <p14:creationId xmlns:p14="http://schemas.microsoft.com/office/powerpoint/2010/main" val="427412347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172400" y="404664"/>
            <a:ext cx="432048" cy="369332"/>
          </a:xfrm>
          <a:prstGeom prst="rect">
            <a:avLst/>
          </a:prstGeom>
          <a:noFill/>
        </p:spPr>
        <p:txBody>
          <a:bodyPr wrap="square" rtlCol="0">
            <a:spAutoFit/>
          </a:bodyPr>
          <a:lstStyle/>
          <a:p>
            <a:r>
              <a:rPr lang="en-US" altLang="ko-KR" dirty="0" smtClean="0"/>
              <a:t>KJ</a:t>
            </a:r>
            <a:endParaRPr lang="ko-KR" altLang="en-US" dirty="0"/>
          </a:p>
        </p:txBody>
      </p:sp>
      <p:pic>
        <p:nvPicPr>
          <p:cNvPr id="6" name="Picture 2"/>
          <p:cNvPicPr>
            <a:picLocks noChangeAspect="1" noChangeArrowheads="1"/>
          </p:cNvPicPr>
          <p:nvPr/>
        </p:nvPicPr>
        <p:blipFill>
          <a:blip r:embed="rId2" cstate="print"/>
          <a:srcRect l="21372" t="32846" r="35429" b="59234"/>
          <a:stretch>
            <a:fillRect/>
          </a:stretch>
        </p:blipFill>
        <p:spPr bwMode="auto">
          <a:xfrm>
            <a:off x="0" y="0"/>
            <a:ext cx="6912768" cy="764704"/>
          </a:xfrm>
          <a:prstGeom prst="rect">
            <a:avLst/>
          </a:prstGeom>
          <a:noFill/>
          <a:ln w="9525">
            <a:noFill/>
            <a:miter lim="800000"/>
            <a:headEnd/>
            <a:tailEnd/>
          </a:ln>
        </p:spPr>
      </p:pic>
      <p:pic>
        <p:nvPicPr>
          <p:cNvPr id="3074" name="Picture 2"/>
          <p:cNvPicPr>
            <a:picLocks noChangeAspect="1" noChangeArrowheads="1"/>
          </p:cNvPicPr>
          <p:nvPr/>
        </p:nvPicPr>
        <p:blipFill>
          <a:blip r:embed="rId3" cstate="print"/>
          <a:srcRect l="14959" t="18160" r="37267" b="16321"/>
          <a:stretch>
            <a:fillRect/>
          </a:stretch>
        </p:blipFill>
        <p:spPr bwMode="auto">
          <a:xfrm>
            <a:off x="1295636" y="908720"/>
            <a:ext cx="6552728" cy="5616624"/>
          </a:xfrm>
          <a:prstGeom prst="rect">
            <a:avLst/>
          </a:prstGeom>
          <a:noFill/>
          <a:ln w="9525">
            <a:noFill/>
            <a:miter lim="800000"/>
            <a:headEnd/>
            <a:tailEnd/>
          </a:ln>
        </p:spPr>
      </p:pic>
    </p:spTree>
    <p:extLst>
      <p:ext uri="{BB962C8B-B14F-4D97-AF65-F5344CB8AC3E}">
        <p14:creationId xmlns:p14="http://schemas.microsoft.com/office/powerpoint/2010/main" val="202579226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172400" y="404664"/>
            <a:ext cx="432048" cy="369332"/>
          </a:xfrm>
          <a:prstGeom prst="rect">
            <a:avLst/>
          </a:prstGeom>
          <a:noFill/>
        </p:spPr>
        <p:txBody>
          <a:bodyPr wrap="square" rtlCol="0">
            <a:spAutoFit/>
          </a:bodyPr>
          <a:lstStyle/>
          <a:p>
            <a:r>
              <a:rPr lang="en-US" altLang="ko-KR" dirty="0" smtClean="0"/>
              <a:t>KJ</a:t>
            </a:r>
            <a:endParaRPr lang="ko-KR" altLang="en-US" dirty="0"/>
          </a:p>
        </p:txBody>
      </p:sp>
      <p:pic>
        <p:nvPicPr>
          <p:cNvPr id="6" name="Picture 2"/>
          <p:cNvPicPr>
            <a:picLocks noChangeAspect="1" noChangeArrowheads="1"/>
          </p:cNvPicPr>
          <p:nvPr/>
        </p:nvPicPr>
        <p:blipFill>
          <a:blip r:embed="rId2" cstate="print"/>
          <a:srcRect l="21372" t="32846" r="35429" b="59234"/>
          <a:stretch>
            <a:fillRect/>
          </a:stretch>
        </p:blipFill>
        <p:spPr bwMode="auto">
          <a:xfrm>
            <a:off x="0" y="0"/>
            <a:ext cx="6912768" cy="764704"/>
          </a:xfrm>
          <a:prstGeom prst="rect">
            <a:avLst/>
          </a:prstGeom>
          <a:noFill/>
          <a:ln w="9525">
            <a:noFill/>
            <a:miter lim="800000"/>
            <a:headEnd/>
            <a:tailEnd/>
          </a:ln>
        </p:spPr>
      </p:pic>
      <p:pic>
        <p:nvPicPr>
          <p:cNvPr id="2" name="Picture 2"/>
          <p:cNvPicPr>
            <a:picLocks noChangeAspect="1" noChangeArrowheads="1"/>
          </p:cNvPicPr>
          <p:nvPr/>
        </p:nvPicPr>
        <p:blipFill>
          <a:blip r:embed="rId3" cstate="print"/>
          <a:srcRect l="14959" t="24040" r="38842" b="8761"/>
          <a:stretch>
            <a:fillRect/>
          </a:stretch>
        </p:blipFill>
        <p:spPr bwMode="auto">
          <a:xfrm>
            <a:off x="1403648" y="888960"/>
            <a:ext cx="6336704" cy="5760640"/>
          </a:xfrm>
          <a:prstGeom prst="rect">
            <a:avLst/>
          </a:prstGeom>
          <a:noFill/>
          <a:ln w="9525">
            <a:noFill/>
            <a:miter lim="800000"/>
            <a:headEnd/>
            <a:tailEnd/>
          </a:ln>
        </p:spPr>
      </p:pic>
    </p:spTree>
    <p:extLst>
      <p:ext uri="{BB962C8B-B14F-4D97-AF65-F5344CB8AC3E}">
        <p14:creationId xmlns:p14="http://schemas.microsoft.com/office/powerpoint/2010/main" val="14011126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118</TotalTime>
  <Words>1216</Words>
  <Application>Microsoft Office PowerPoint</Application>
  <PresentationFormat>화면 슬라이드 쇼(4:3)</PresentationFormat>
  <Paragraphs>144</Paragraphs>
  <Slides>15</Slides>
  <Notes>0</Notes>
  <HiddenSlides>0</HiddenSlides>
  <MMClips>0</MMClips>
  <ScaleCrop>false</ScaleCrop>
  <HeadingPairs>
    <vt:vector size="4" baseType="variant">
      <vt:variant>
        <vt:lpstr>테마</vt:lpstr>
      </vt:variant>
      <vt:variant>
        <vt:i4>1</vt:i4>
      </vt:variant>
      <vt:variant>
        <vt:lpstr>슬라이드 제목</vt:lpstr>
      </vt:variant>
      <vt:variant>
        <vt:i4>15</vt:i4>
      </vt:variant>
    </vt:vector>
  </HeadingPairs>
  <TitlesOfParts>
    <vt:vector size="16" baseType="lpstr">
      <vt:lpstr>Office 테마</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슬라이드 1</dc:title>
  <dc:creator>Manhyung</dc:creator>
  <cp:lastModifiedBy>Name</cp:lastModifiedBy>
  <cp:revision>15</cp:revision>
  <dcterms:created xsi:type="dcterms:W3CDTF">2014-01-26T08:05:44Z</dcterms:created>
  <dcterms:modified xsi:type="dcterms:W3CDTF">2014-02-02T22:30:48Z</dcterms:modified>
</cp:coreProperties>
</file>