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63" r:id="rId2"/>
    <p:sldId id="264" r:id="rId3"/>
    <p:sldId id="265" r:id="rId4"/>
    <p:sldId id="266" r:id="rId5"/>
    <p:sldId id="267" r:id="rId6"/>
    <p:sldId id="268" r:id="rId7"/>
    <p:sldId id="269" r:id="rId8"/>
    <p:sldId id="270" r:id="rId9"/>
    <p:sldId id="278" r:id="rId10"/>
    <p:sldId id="279" r:id="rId11"/>
    <p:sldId id="280" r:id="rId12"/>
    <p:sldId id="281" r:id="rId13"/>
    <p:sldId id="282" r:id="rId14"/>
    <p:sldId id="283" r:id="rId15"/>
    <p:sldId id="284" r:id="rId16"/>
    <p:sldId id="285" r:id="rId17"/>
    <p:sldId id="273" r:id="rId18"/>
    <p:sldId id="274" r:id="rId19"/>
    <p:sldId id="275" r:id="rId20"/>
    <p:sldId id="276" r:id="rId21"/>
    <p:sldId id="277" r:id="rId22"/>
    <p:sldId id="257" r:id="rId23"/>
    <p:sldId id="258" r:id="rId24"/>
    <p:sldId id="259" r:id="rId25"/>
    <p:sldId id="260" r:id="rId26"/>
    <p:sldId id="261" r:id="rId27"/>
    <p:sldId id="262" r:id="rId28"/>
    <p:sldId id="271" r:id="rId29"/>
    <p:sldId id="272" r:id="rId30"/>
    <p:sldId id="286" r:id="rId31"/>
    <p:sldId id="287" r:id="rId32"/>
    <p:sldId id="288" r:id="rId33"/>
    <p:sldId id="289" r:id="rId34"/>
    <p:sldId id="290" r:id="rId35"/>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1EE643-43F9-4885-93E1-BF4D833DE69C}" type="datetimeFigureOut">
              <a:rPr lang="en-US" smtClean="0"/>
              <a:t>3/9/2014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6BDD02-BA97-4957-A97B-CF58A3071ACD}" type="slidenum">
              <a:rPr lang="en-US" smtClean="0"/>
              <a:t>‹#›</a:t>
            </a:fld>
            <a:endParaRPr lang="en-US"/>
          </a:p>
        </p:txBody>
      </p:sp>
    </p:spTree>
    <p:extLst>
      <p:ext uri="{BB962C8B-B14F-4D97-AF65-F5344CB8AC3E}">
        <p14:creationId xmlns:p14="http://schemas.microsoft.com/office/powerpoint/2010/main" val="2574873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9</a:t>
            </a:fld>
            <a:endParaRPr lang="en-US"/>
          </a:p>
        </p:txBody>
      </p:sp>
    </p:spTree>
    <p:extLst>
      <p:ext uri="{BB962C8B-B14F-4D97-AF65-F5344CB8AC3E}">
        <p14:creationId xmlns:p14="http://schemas.microsoft.com/office/powerpoint/2010/main" val="1687702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10</a:t>
            </a:fld>
            <a:endParaRPr lang="en-US"/>
          </a:p>
        </p:txBody>
      </p:sp>
    </p:spTree>
    <p:extLst>
      <p:ext uri="{BB962C8B-B14F-4D97-AF65-F5344CB8AC3E}">
        <p14:creationId xmlns:p14="http://schemas.microsoft.com/office/powerpoint/2010/main" val="2579094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11</a:t>
            </a:fld>
            <a:endParaRPr lang="en-US"/>
          </a:p>
        </p:txBody>
      </p:sp>
    </p:spTree>
    <p:extLst>
      <p:ext uri="{BB962C8B-B14F-4D97-AF65-F5344CB8AC3E}">
        <p14:creationId xmlns:p14="http://schemas.microsoft.com/office/powerpoint/2010/main" val="49208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12</a:t>
            </a:fld>
            <a:endParaRPr lang="en-US"/>
          </a:p>
        </p:txBody>
      </p:sp>
    </p:spTree>
    <p:extLst>
      <p:ext uri="{BB962C8B-B14F-4D97-AF65-F5344CB8AC3E}">
        <p14:creationId xmlns:p14="http://schemas.microsoft.com/office/powerpoint/2010/main" val="2235161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13</a:t>
            </a:fld>
            <a:endParaRPr lang="en-US"/>
          </a:p>
        </p:txBody>
      </p:sp>
    </p:spTree>
    <p:extLst>
      <p:ext uri="{BB962C8B-B14F-4D97-AF65-F5344CB8AC3E}">
        <p14:creationId xmlns:p14="http://schemas.microsoft.com/office/powerpoint/2010/main" val="33557941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14</a:t>
            </a:fld>
            <a:endParaRPr lang="en-US"/>
          </a:p>
        </p:txBody>
      </p:sp>
    </p:spTree>
    <p:extLst>
      <p:ext uri="{BB962C8B-B14F-4D97-AF65-F5344CB8AC3E}">
        <p14:creationId xmlns:p14="http://schemas.microsoft.com/office/powerpoint/2010/main" val="2076107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15</a:t>
            </a:fld>
            <a:endParaRPr lang="en-US"/>
          </a:p>
        </p:txBody>
      </p:sp>
    </p:spTree>
    <p:extLst>
      <p:ext uri="{BB962C8B-B14F-4D97-AF65-F5344CB8AC3E}">
        <p14:creationId xmlns:p14="http://schemas.microsoft.com/office/powerpoint/2010/main" val="1343864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3A651C8-EB3C-4FBA-9339-865FEDA32BC4}" type="slidenum">
              <a:rPr lang="en-US" smtClean="0"/>
              <a:t>16</a:t>
            </a:fld>
            <a:endParaRPr lang="en-US"/>
          </a:p>
        </p:txBody>
      </p:sp>
    </p:spTree>
    <p:extLst>
      <p:ext uri="{BB962C8B-B14F-4D97-AF65-F5344CB8AC3E}">
        <p14:creationId xmlns:p14="http://schemas.microsoft.com/office/powerpoint/2010/main" val="359093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F11FB5-FB92-4482-B582-4BDCC75B4D94}" type="slidenum">
              <a:rPr lang="en-US" smtClean="0"/>
              <a:t>31</a:t>
            </a:fld>
            <a:endParaRPr lang="en-US"/>
          </a:p>
        </p:txBody>
      </p:sp>
    </p:spTree>
    <p:extLst>
      <p:ext uri="{BB962C8B-B14F-4D97-AF65-F5344CB8AC3E}">
        <p14:creationId xmlns:p14="http://schemas.microsoft.com/office/powerpoint/2010/main" val="3019402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F11FB5-FB92-4482-B582-4BDCC75B4D94}" type="slidenum">
              <a:rPr lang="en-US" smtClean="0"/>
              <a:t>32</a:t>
            </a:fld>
            <a:endParaRPr lang="en-US"/>
          </a:p>
        </p:txBody>
      </p:sp>
    </p:spTree>
    <p:extLst>
      <p:ext uri="{BB962C8B-B14F-4D97-AF65-F5344CB8AC3E}">
        <p14:creationId xmlns:p14="http://schemas.microsoft.com/office/powerpoint/2010/main" val="301940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633131E6-3436-407D-A666-4C85F78CC0B6}" type="datetime1">
              <a:rPr lang="ko-KR" altLang="en-US" smtClean="0"/>
              <a:t>2014-03-09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187B5C9-7498-4FA5-A559-74A2223BAC9B}" type="datetime1">
              <a:rPr lang="ko-KR" altLang="en-US" smtClean="0"/>
              <a:t>2014-03-09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89737D26-7525-4400-8F1D-2225F0081D22}" type="datetime1">
              <a:rPr lang="ko-KR" altLang="en-US" smtClean="0"/>
              <a:t>2014-03-09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CFC92E9-B48A-466C-BE37-D18843C8F0EE}" type="datetime1">
              <a:rPr lang="ko-KR" altLang="en-US" smtClean="0"/>
              <a:t>2014-03-09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7D4E99B-229C-48CD-A0CC-9D1DEA8AE135}" type="datetime1">
              <a:rPr lang="ko-KR" altLang="en-US" smtClean="0"/>
              <a:t>2014-03-09</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3124E91E-7079-4BEB-9161-8E00D625A21A}" type="datetime1">
              <a:rPr lang="ko-KR" altLang="en-US" smtClean="0"/>
              <a:t>2014-03-09</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852507EF-A313-469C-B447-D114535A5027}" type="datetime1">
              <a:rPr lang="ko-KR" altLang="en-US" smtClean="0"/>
              <a:t>2014-03-09</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9E741DB5-F2FB-46D9-AA4E-93A55FB5E601}" type="datetime1">
              <a:rPr lang="ko-KR" altLang="en-US" smtClean="0"/>
              <a:t>2014-03-09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AC1FD14-DEF0-44A9-BF57-0D10F1FBFBA4}" type="datetime1">
              <a:rPr lang="ko-KR" altLang="en-US" smtClean="0"/>
              <a:t>2014-03-09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5EB0B8A6-FC53-4845-ABD9-FAE58892BA34}" type="datetime1">
              <a:rPr lang="ko-KR" altLang="en-US" smtClean="0"/>
              <a:t>2014-03-09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30B3F84-FA61-4EF2-B69A-2BBFA070FF6B}" type="datetime1">
              <a:rPr lang="ko-KR" altLang="en-US" smtClean="0"/>
              <a:t>2014-03-09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6EB8AC9C-4BBE-4BE2-AA9E-CF9B647D9603}"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A9BBA3-C3AC-48C1-BDDE-656BCBD97187}" type="datetime1">
              <a:rPr lang="ko-KR" altLang="en-US" smtClean="0"/>
              <a:t>2014-03-09</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B8AC9C-4BBE-4BE2-AA9E-CF9B647D9603}"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mcb.asm.org/search?author1=Joseph+A.+Burlison&amp;sortspec=date&amp;submit=Submit" TargetMode="External"/><Relationship Id="rId3" Type="http://schemas.openxmlformats.org/officeDocument/2006/relationships/hyperlink" Target="http://mcb.asm.org/search?author1=Guoping+Zhao&amp;sortspec=date&amp;submit=Submit" TargetMode="External"/><Relationship Id="rId7" Type="http://schemas.openxmlformats.org/officeDocument/2006/relationships/hyperlink" Target="http://mcb.asm.org/search?author1=Lynn+DeLeeuw&amp;sortspec=date&amp;submit=Submit" TargetMode="External"/><Relationship Id="rId12" Type="http://schemas.openxmlformats.org/officeDocument/2006/relationships/hyperlink" Target="http://mcb.asm.org/content/34/7/1198.full" TargetMode="Externa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hyperlink" Target="http://mcb.asm.org/search?author1=Yanlong+Liu&amp;sortspec=date&amp;submit=Submit" TargetMode="External"/><Relationship Id="rId11" Type="http://schemas.openxmlformats.org/officeDocument/2006/relationships/hyperlink" Target="http://mcb.asm.org/search?author1=Chi+Li&amp;sortspec=date&amp;submit=Submit" TargetMode="External"/><Relationship Id="rId5" Type="http://schemas.openxmlformats.org/officeDocument/2006/relationships/hyperlink" Target="http://mcb.asm.org/search?author1=Colins+O.+Eno&amp;sortspec=date&amp;submit=Submit" TargetMode="External"/><Relationship Id="rId10" Type="http://schemas.openxmlformats.org/officeDocument/2006/relationships/hyperlink" Target="http://mcb.asm.org/search?author1=John+O.+Trent&amp;sortspec=date&amp;submit=Submit" TargetMode="External"/><Relationship Id="rId4" Type="http://schemas.openxmlformats.org/officeDocument/2006/relationships/hyperlink" Target="http://mcb.asm.org/search?author1=Yanglong+Zhu&amp;sortspec=date&amp;submit=Submit" TargetMode="External"/><Relationship Id="rId9" Type="http://schemas.openxmlformats.org/officeDocument/2006/relationships/hyperlink" Target="http://mcb.asm.org/search?author1=Jonathan+B.+Chaires&amp;sortspec=date&amp;submit=Submit"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mcb.asm.org/search?author1=Carolyn+L.+Smith&amp;sortspec=date&amp;submit=Submit" TargetMode="External"/><Relationship Id="rId3" Type="http://schemas.openxmlformats.org/officeDocument/2006/relationships/hyperlink" Target="http://mcb.asm.org/search?author1=Sudipan+Karmakar&amp;sortspec=date&amp;submit=Submit" TargetMode="External"/><Relationship Id="rId7" Type="http://schemas.openxmlformats.org/officeDocument/2006/relationships/hyperlink" Target="http://mcb.asm.org/search?author1=Wei+Li&amp;sortspec=date&amp;submit=Submit" TargetMode="External"/><Relationship Id="rId2" Type="http://schemas.openxmlformats.org/officeDocument/2006/relationships/hyperlink" Target="http://mcb.asm.org/search?author1=Anbu+Karani+Adikesavan&amp;sortspec=date&amp;submit=Submit" TargetMode="External"/><Relationship Id="rId1" Type="http://schemas.openxmlformats.org/officeDocument/2006/relationships/slideLayout" Target="../slideLayouts/slideLayout7.xml"/><Relationship Id="rId6" Type="http://schemas.openxmlformats.org/officeDocument/2006/relationships/hyperlink" Target="http://mcb.asm.org/search?author1=Shuang+Liu&amp;sortspec=date&amp;submit=Submit" TargetMode="External"/><Relationship Id="rId5" Type="http://schemas.openxmlformats.org/officeDocument/2006/relationships/hyperlink" Target="http://mcb.asm.org/search?author1=Liguo+Wang&amp;sortspec=date&amp;submit=Submit" TargetMode="External"/><Relationship Id="rId4" Type="http://schemas.openxmlformats.org/officeDocument/2006/relationships/hyperlink" Target="http://mcb.asm.org/search?author1=Patricia+Pardo&amp;sortspec=date&amp;submit=Submit"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mcb.asm.org/search?author1=Gustavo+Leone&amp;sortspec=date&amp;submit=Submit" TargetMode="External"/><Relationship Id="rId3" Type="http://schemas.openxmlformats.org/officeDocument/2006/relationships/hyperlink" Target="http://mcb.asm.org/search?author1=Barbara+L.+Wehde&amp;sortspec=date&amp;submit=Submit" TargetMode="External"/><Relationship Id="rId7" Type="http://schemas.openxmlformats.org/officeDocument/2006/relationships/hyperlink" Target="http://mcb.asm.org/search?author1=Philip+N.+Tsichlis&amp;sortspec=date&amp;submit=Submit" TargetMode="External"/><Relationship Id="rId2" Type="http://schemas.openxmlformats.org/officeDocument/2006/relationships/hyperlink" Target="http://mcb.asm.org/search?author1=Jeffrey+W.+Schmidt&amp;sortspec=date&amp;submit=Submit" TargetMode="External"/><Relationship Id="rId1" Type="http://schemas.openxmlformats.org/officeDocument/2006/relationships/slideLayout" Target="../slideLayouts/slideLayout7.xml"/><Relationship Id="rId6" Type="http://schemas.openxmlformats.org/officeDocument/2006/relationships/hyperlink" Target="http://mcb.asm.org/search?author1=Steven+M.+Anderson&amp;sortspec=date&amp;submit=Submit" TargetMode="External"/><Relationship Id="rId5" Type="http://schemas.openxmlformats.org/officeDocument/2006/relationships/hyperlink" Target="http://mcb.asm.org/search?author1=Aleata+A.+Triplett&amp;sortspec=date&amp;submit=Submit" TargetMode="External"/><Relationship Id="rId4" Type="http://schemas.openxmlformats.org/officeDocument/2006/relationships/hyperlink" Target="http://mcb.asm.org/search?author1=Kazuhito+Sakamoto&amp;sortspec=date&amp;submit=Submit" TargetMode="External"/><Relationship Id="rId9" Type="http://schemas.openxmlformats.org/officeDocument/2006/relationships/hyperlink" Target="http://mcb.asm.org/search?author1=Kay-Uwe+Wagner&amp;sortspec=date&amp;submit=Submit"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ncbi.nlm.nih.gov/pubmed?term=Lakshmi%20A%5bAuthor%5d&amp;cauthor=true&amp;cauthor_uid=24599285" TargetMode="External"/><Relationship Id="rId13" Type="http://schemas.openxmlformats.org/officeDocument/2006/relationships/hyperlink" Target="http://www.ncbi.nlm.nih.gov/pubmed?term=Sadasivan%20K%5bAuthor%5d&amp;cauthor=true&amp;cauthor_uid=24599285" TargetMode="External"/><Relationship Id="rId3" Type="http://schemas.openxmlformats.org/officeDocument/2006/relationships/hyperlink" Target="http://www.ncbi.nlm.nih.gov/pubmed?term=Jagadeeshan%20S%5bAuthor%5d&amp;cauthor=true&amp;cauthor_uid=24599285" TargetMode="External"/><Relationship Id="rId7" Type="http://schemas.openxmlformats.org/officeDocument/2006/relationships/hyperlink" Target="http://www.ncbi.nlm.nih.gov/pubmed?term=Mavuluri%20J%5bAuthor%5d&amp;cauthor=true&amp;cauthor_uid=24599285" TargetMode="External"/><Relationship Id="rId12" Type="http://schemas.openxmlformats.org/officeDocument/2006/relationships/hyperlink" Target="http://www.ncbi.nlm.nih.gov/pubmed?term=Joseph%20LD%5bAuthor%5d&amp;cauthor=true&amp;cauthor_uid=24599285" TargetMode="External"/><Relationship Id="rId17" Type="http://schemas.openxmlformats.org/officeDocument/2006/relationships/hyperlink" Target="http://www.ncbi.nlm.nih.gov/pubmed?term=Rayala%20SK%5bAuthor%5d&amp;cauthor=true&amp;cauthor_uid=24599285" TargetMode="External"/><Relationship Id="rId2" Type="http://schemas.openxmlformats.org/officeDocument/2006/relationships/hyperlink" Target="http://www.ncbi.nlm.nih.gov/pubmed/24561527" TargetMode="External"/><Relationship Id="rId16" Type="http://schemas.openxmlformats.org/officeDocument/2006/relationships/hyperlink" Target="http://www.ncbi.nlm.nih.gov/pubmed?term=Venkatraman%20G%5bAuthor%5d&amp;cauthor=true&amp;cauthor_uid=24599285" TargetMode="External"/><Relationship Id="rId1" Type="http://schemas.openxmlformats.org/officeDocument/2006/relationships/slideLayout" Target="../slideLayouts/slideLayout7.xml"/><Relationship Id="rId6" Type="http://schemas.openxmlformats.org/officeDocument/2006/relationships/hyperlink" Target="http://www.ncbi.nlm.nih.gov/pubmed?term=Subramanian%20A%5bAuthor%5d&amp;cauthor=true&amp;cauthor_uid=24599285" TargetMode="External"/><Relationship Id="rId11" Type="http://schemas.openxmlformats.org/officeDocument/2006/relationships/hyperlink" Target="http://www.ncbi.nlm.nih.gov/pubmed?term=Ravi%20M%5bAuthor%5d&amp;cauthor=true&amp;cauthor_uid=24599285" TargetMode="External"/><Relationship Id="rId5" Type="http://schemas.openxmlformats.org/officeDocument/2006/relationships/hyperlink" Target="http://www.ncbi.nlm.nih.gov/pubmed?term=Singhal%20M%5bAuthor%5d&amp;cauthor=true&amp;cauthor_uid=24599285" TargetMode="External"/><Relationship Id="rId15" Type="http://schemas.openxmlformats.org/officeDocument/2006/relationships/hyperlink" Target="http://www.ncbi.nlm.nih.gov/pubmed?term=Nair%20AS%5bAuthor%5d&amp;cauthor=true&amp;cauthor_uid=24599285" TargetMode="External"/><Relationship Id="rId10" Type="http://schemas.openxmlformats.org/officeDocument/2006/relationships/hyperlink" Target="http://www.ncbi.nlm.nih.gov/pubmed?term=Baskar%20G%5bAuthor%5d&amp;cauthor=true&amp;cauthor_uid=24599285" TargetMode="External"/><Relationship Id="rId4" Type="http://schemas.openxmlformats.org/officeDocument/2006/relationships/hyperlink" Target="http://www.ncbi.nlm.nih.gov/pubmed?term=Krishnamoorthy%20YR%5bAuthor%5d&amp;cauthor=true&amp;cauthor_uid=24599285" TargetMode="External"/><Relationship Id="rId9" Type="http://schemas.openxmlformats.org/officeDocument/2006/relationships/hyperlink" Target="http://www.ncbi.nlm.nih.gov/pubmed?term=Roshini%20A%5bAuthor%5d&amp;cauthor=true&amp;cauthor_uid=24599285" TargetMode="External"/><Relationship Id="rId14" Type="http://schemas.openxmlformats.org/officeDocument/2006/relationships/hyperlink" Target="http://www.ncbi.nlm.nih.gov/pubmed?term=Krishnan%20A%5bAuthor%5d&amp;cauthor=true&amp;cauthor_uid=24599285"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www.ncbi.nlm.nih.gov/pubmed" TargetMode="External"/><Relationship Id="rId3" Type="http://schemas.openxmlformats.org/officeDocument/2006/relationships/hyperlink" Target="http://www.ncbi.nlm.nih.gov/pubmed?term=Miyake%20M%5bAuthor%5d&amp;cauthor=true&amp;cauthor_uid=24599285" TargetMode="External"/><Relationship Id="rId7" Type="http://schemas.openxmlformats.org/officeDocument/2006/relationships/hyperlink" Target="http://www.ncbi.nlm.nih.gov/pubmed?term=Rosser%20CJ%5bAuthor%5d&amp;cauthor=true&amp;cauthor_uid=24599285" TargetMode="External"/><Relationship Id="rId2" Type="http://schemas.openxmlformats.org/officeDocument/2006/relationships/hyperlink" Target="http://www.ncbi.nlm.nih.gov/pubmed/24561529" TargetMode="External"/><Relationship Id="rId1" Type="http://schemas.openxmlformats.org/officeDocument/2006/relationships/slideLayout" Target="../slideLayouts/slideLayout7.xml"/><Relationship Id="rId6" Type="http://schemas.openxmlformats.org/officeDocument/2006/relationships/hyperlink" Target="http://www.ncbi.nlm.nih.gov/pubmed?term=Gomes-Giacoia%20E%5bAuthor%5d&amp;cauthor=true&amp;cauthor_uid=24599285" TargetMode="External"/><Relationship Id="rId11" Type="http://schemas.openxmlformats.org/officeDocument/2006/relationships/hyperlink" Target="http://www.ncbi.nlm.nih.gov/pubmed?term=Hetz%20C%5bAuthor%5d&amp;cauthor=true&amp;cauthor_uid=24599285" TargetMode="External"/><Relationship Id="rId5" Type="http://schemas.openxmlformats.org/officeDocument/2006/relationships/hyperlink" Target="http://www.ncbi.nlm.nih.gov/pubmed?term=Lawton%20A%5bAuthor%5d&amp;cauthor=true&amp;cauthor_uid=24599285" TargetMode="External"/><Relationship Id="rId10" Type="http://schemas.openxmlformats.org/officeDocument/2006/relationships/hyperlink" Target="http://www.ncbi.nlm.nih.gov/pubmed?term=Rojas-Rivera%20D%5bAuthor%5d&amp;cauthor=true&amp;cauthor_uid=24599285" TargetMode="External"/><Relationship Id="rId4" Type="http://schemas.openxmlformats.org/officeDocument/2006/relationships/hyperlink" Target="http://www.ncbi.nlm.nih.gov/pubmed?term=Goodison%20S%5bAuthor%5d&amp;cauthor=true&amp;cauthor_uid=24599285" TargetMode="External"/><Relationship Id="rId9" Type="http://schemas.openxmlformats.org/officeDocument/2006/relationships/hyperlink" Target="http://www.ncbi.nlm.nih.gov/pubmed/24561528"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3790950"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3525" y="927695"/>
            <a:ext cx="6076950" cy="538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a:t>
            </a:fld>
            <a:endParaRPr lang="ko-KR" altLang="en-US"/>
          </a:p>
        </p:txBody>
      </p:sp>
    </p:spTree>
    <p:extLst>
      <p:ext uri="{BB962C8B-B14F-4D97-AF65-F5344CB8AC3E}">
        <p14:creationId xmlns:p14="http://schemas.microsoft.com/office/powerpoint/2010/main" val="2870947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3" y="2057400"/>
            <a:ext cx="6086475"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2</a:t>
            </a:fld>
            <a:endParaRPr lang="ko-KR" altLang="en-US"/>
          </a:p>
        </p:txBody>
      </p:sp>
    </p:spTree>
    <p:extLst>
      <p:ext uri="{BB962C8B-B14F-4D97-AF65-F5344CB8AC3E}">
        <p14:creationId xmlns:p14="http://schemas.microsoft.com/office/powerpoint/2010/main" val="37016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0" y="1471910"/>
            <a:ext cx="9144000" cy="5386090"/>
          </a:xfrm>
          <a:prstGeom prst="rect">
            <a:avLst/>
          </a:prstGeom>
        </p:spPr>
        <p:txBody>
          <a:bodyPr wrap="square">
            <a:spAutoFit/>
          </a:bodyPr>
          <a:lstStyle/>
          <a:p>
            <a:r>
              <a:rPr lang="en-US" altLang="ko-KR" b="1" dirty="0" smtClean="0"/>
              <a:t>Ultraviolet-radiation-induced inflammation promotes </a:t>
            </a:r>
            <a:r>
              <a:rPr lang="en-US" altLang="ko-KR" b="1" dirty="0" err="1" smtClean="0"/>
              <a:t>angiotropism</a:t>
            </a:r>
            <a:r>
              <a:rPr lang="en-US" altLang="ko-KR" b="1" dirty="0" smtClean="0"/>
              <a:t> and metastasis in melanoma</a:t>
            </a:r>
          </a:p>
          <a:p>
            <a:r>
              <a:rPr lang="en-US" altLang="ko-KR" sz="1400" dirty="0" smtClean="0"/>
              <a:t>Tobias Bald, Thomas </a:t>
            </a:r>
            <a:r>
              <a:rPr lang="en-US" altLang="ko-KR" sz="1400" dirty="0" err="1" smtClean="0"/>
              <a:t>Quast</a:t>
            </a:r>
            <a:r>
              <a:rPr lang="en-US" altLang="ko-KR" sz="1400" dirty="0" smtClean="0"/>
              <a:t>, Jennifer </a:t>
            </a:r>
            <a:r>
              <a:rPr lang="en-US" altLang="ko-KR" sz="1400" dirty="0" err="1" smtClean="0"/>
              <a:t>Landsberg</a:t>
            </a:r>
            <a:r>
              <a:rPr lang="en-US" altLang="ko-KR" sz="1400" dirty="0" smtClean="0"/>
              <a:t>, et al.</a:t>
            </a:r>
          </a:p>
          <a:p>
            <a:r>
              <a:rPr lang="en-US" altLang="ko-KR" sz="1400" dirty="0" smtClean="0"/>
              <a:t>Nature 507, 109–113 (06 March 2014) doi:10.1038/nature13111</a:t>
            </a:r>
          </a:p>
          <a:p>
            <a:r>
              <a:rPr lang="en-US" altLang="ko-KR" sz="1400" dirty="0" smtClean="0"/>
              <a:t>	Intermittent intense ultraviolet (UV) exposure represents an important </a:t>
            </a:r>
            <a:r>
              <a:rPr lang="en-US" altLang="ko-KR" sz="1400" dirty="0" err="1" smtClean="0"/>
              <a:t>aetiological</a:t>
            </a:r>
            <a:r>
              <a:rPr lang="en-US" altLang="ko-KR" sz="1400" dirty="0" smtClean="0"/>
              <a:t> factor in the development of malignant melanoma1. The ability of UV radiation to cause </a:t>
            </a:r>
            <a:r>
              <a:rPr lang="en-US" altLang="ko-KR" sz="1400" dirty="0" err="1" smtClean="0"/>
              <a:t>tumour</a:t>
            </a:r>
            <a:r>
              <a:rPr lang="en-US" altLang="ko-KR" sz="1400" dirty="0" smtClean="0"/>
              <a:t>-initiating DNA mutations in melanocytes is now firmly established2, but how the </a:t>
            </a:r>
            <a:r>
              <a:rPr lang="en-US" altLang="ko-KR" sz="1400" dirty="0" err="1" smtClean="0"/>
              <a:t>microenvironmental</a:t>
            </a:r>
            <a:r>
              <a:rPr lang="en-US" altLang="ko-KR" sz="1400" dirty="0" smtClean="0"/>
              <a:t> effects of UV radiation3, 4 influence melanoma pathogenesis is not fully understood. Here we report that repetitive UV exposure of primary cutaneous melanomas in a genetically engineered mouse model5 promotes metastatic progression, independent of its </a:t>
            </a:r>
            <a:r>
              <a:rPr lang="en-US" altLang="ko-KR" sz="1400" dirty="0" err="1" smtClean="0"/>
              <a:t>tumour</a:t>
            </a:r>
            <a:r>
              <a:rPr lang="en-US" altLang="ko-KR" sz="1400" dirty="0" smtClean="0"/>
              <a:t>-initiating effects. UV irradiation enhanced the expansion of </a:t>
            </a:r>
            <a:r>
              <a:rPr lang="en-US" altLang="ko-KR" sz="1400" dirty="0" err="1" smtClean="0"/>
              <a:t>tumour</a:t>
            </a:r>
            <a:r>
              <a:rPr lang="en-US" altLang="ko-KR" sz="1400" dirty="0" smtClean="0"/>
              <a:t> cells along </a:t>
            </a:r>
            <a:r>
              <a:rPr lang="en-US" altLang="ko-KR" sz="1400" dirty="0" err="1" smtClean="0"/>
              <a:t>abluminal</a:t>
            </a:r>
            <a:r>
              <a:rPr lang="en-US" altLang="ko-KR" sz="1400" dirty="0" smtClean="0"/>
              <a:t> blood vessel surfaces and increased the number of lung metastases. This effect depended on the recruitment and activation of neutrophils, initiated by the release of high mobility group box 1 (HMGB1) from UV-damaged epidermal keratinocytes and driven by Toll-like receptor 4 (TLR4). The UV-induced </a:t>
            </a:r>
            <a:r>
              <a:rPr lang="en-US" altLang="ko-KR" sz="1400" dirty="0" err="1" smtClean="0"/>
              <a:t>neutrophilic</a:t>
            </a:r>
            <a:r>
              <a:rPr lang="en-US" altLang="ko-KR" sz="1400" dirty="0" smtClean="0"/>
              <a:t> inflammatory response stimulated angiogenesis and promoted the ability of melanoma cells to migrate towards endothelial cells and use selective motility cues on their surfaces. Our results not only reveal how UV irradiation of epidermal keratinocytes is sensed by the innate immune system, but also show that the resulting inflammatory response </a:t>
            </a:r>
            <a:r>
              <a:rPr lang="en-US" altLang="ko-KR" sz="1400" dirty="0" err="1" smtClean="0"/>
              <a:t>catalyses</a:t>
            </a:r>
            <a:r>
              <a:rPr lang="en-US" altLang="ko-KR" sz="1400" dirty="0" smtClean="0"/>
              <a:t> reciprocal melanoma–endothelial cell interactions leading to perivascular invasion, a phenomenon originally described as </a:t>
            </a:r>
            <a:r>
              <a:rPr lang="en-US" altLang="ko-KR" sz="1400" dirty="0" err="1" smtClean="0"/>
              <a:t>angiotropism</a:t>
            </a:r>
            <a:r>
              <a:rPr lang="en-US" altLang="ko-KR" sz="1400" dirty="0" smtClean="0"/>
              <a:t> in human melanomas by histopathologists6. </a:t>
            </a:r>
            <a:r>
              <a:rPr lang="en-US" altLang="ko-KR" sz="1400" dirty="0" err="1" smtClean="0"/>
              <a:t>Angiotropism</a:t>
            </a:r>
            <a:r>
              <a:rPr lang="en-US" altLang="ko-KR" sz="1400" dirty="0" smtClean="0"/>
              <a:t> represents a hitherto underappreciated mechanism of metastasis7 that also increases the likelihood of </a:t>
            </a:r>
            <a:r>
              <a:rPr lang="en-US" altLang="ko-KR" sz="1400" dirty="0" err="1" smtClean="0"/>
              <a:t>intravasation</a:t>
            </a:r>
            <a:r>
              <a:rPr lang="en-US" altLang="ko-KR" sz="1400" dirty="0" smtClean="0"/>
              <a:t> and </a:t>
            </a:r>
            <a:r>
              <a:rPr lang="en-US" altLang="ko-KR" sz="1400" dirty="0" err="1" smtClean="0"/>
              <a:t>haematogenous</a:t>
            </a:r>
            <a:r>
              <a:rPr lang="en-US" altLang="ko-KR" sz="1400" dirty="0" smtClean="0"/>
              <a:t> dissemination. Consistent with our findings, ulcerated primary human melanomas with abundant neutrophils and reactive angiogenesis frequently show </a:t>
            </a:r>
            <a:r>
              <a:rPr lang="en-US" altLang="ko-KR" sz="1400" dirty="0" err="1" smtClean="0"/>
              <a:t>angiotropism</a:t>
            </a:r>
            <a:r>
              <a:rPr lang="en-US" altLang="ko-KR" sz="1400" dirty="0" smtClean="0"/>
              <a:t> and a high risk for metastases. Our work indicates that targeting the inflammation-induced phenotypic plasticity of melanoma cells and their association with endothelial cells represent rational strategies to specifically interfere with metastatic progression.</a:t>
            </a:r>
            <a:endParaRPr lang="ko-KR" altLang="en-US" sz="1400" dirty="0"/>
          </a:p>
        </p:txBody>
      </p:sp>
      <p:sp>
        <p:nvSpPr>
          <p:cNvPr id="4" name="직사각형 3"/>
          <p:cNvSpPr/>
          <p:nvPr/>
        </p:nvSpPr>
        <p:spPr>
          <a:xfrm>
            <a:off x="0" y="0"/>
            <a:ext cx="9144000" cy="1415772"/>
          </a:xfrm>
          <a:prstGeom prst="rect">
            <a:avLst/>
          </a:prstGeom>
        </p:spPr>
        <p:txBody>
          <a:bodyPr wrap="square">
            <a:spAutoFit/>
          </a:bodyPr>
          <a:lstStyle/>
          <a:p>
            <a:r>
              <a:rPr lang="en-US" altLang="ko-KR" sz="1600" b="1" dirty="0" smtClean="0"/>
              <a:t>Cancer: Inflammation lights the way to metastasis</a:t>
            </a:r>
          </a:p>
          <a:p>
            <a:r>
              <a:rPr lang="en-US" altLang="ko-KR" sz="1400" dirty="0" smtClean="0"/>
              <a:t>Seth B. </a:t>
            </a:r>
            <a:r>
              <a:rPr lang="en-US" altLang="ko-KR" sz="1400" dirty="0" err="1" smtClean="0"/>
              <a:t>Coffelt</a:t>
            </a:r>
            <a:r>
              <a:rPr lang="en-US" altLang="ko-KR" sz="1400" dirty="0" smtClean="0"/>
              <a:t> &amp; Karin E. de </a:t>
            </a:r>
            <a:r>
              <a:rPr lang="en-US" altLang="ko-KR" sz="1400" dirty="0" err="1" smtClean="0"/>
              <a:t>Visser</a:t>
            </a:r>
            <a:endParaRPr lang="en-US" altLang="ko-KR" sz="1400" dirty="0" smtClean="0"/>
          </a:p>
          <a:p>
            <a:r>
              <a:rPr lang="en-US" altLang="ko-KR" sz="1400" dirty="0" smtClean="0"/>
              <a:t>Nature 507, 48–49 (06 March 2014) doi:10.1038/nature13062</a:t>
            </a:r>
          </a:p>
          <a:p>
            <a:r>
              <a:rPr lang="en-US" altLang="ko-KR" sz="1400" dirty="0" smtClean="0"/>
              <a:t>	</a:t>
            </a:r>
            <a:r>
              <a:rPr lang="en-US" altLang="ko-KR" sz="1400" dirty="0" err="1" smtClean="0"/>
              <a:t>Tumour</a:t>
            </a:r>
            <a:r>
              <a:rPr lang="en-US" altLang="ko-KR" sz="1400" dirty="0" smtClean="0"/>
              <a:t> spread is the main cause of death in patients with melanoma. Exposure of melanoma to ultraviolet radiation has now been found to cause an inflammatory response that drives the formation of distant metastases. See Letter p.109</a:t>
            </a:r>
            <a:endParaRPr lang="ko-KR" altLang="en-US" sz="1400" dirty="0"/>
          </a:p>
        </p:txBody>
      </p:sp>
      <p:sp>
        <p:nvSpPr>
          <p:cNvPr id="2" name="Slide Number Placeholder 1"/>
          <p:cNvSpPr>
            <a:spLocks noGrp="1"/>
          </p:cNvSpPr>
          <p:nvPr>
            <p:ph type="sldNum" sz="quarter" idx="12"/>
          </p:nvPr>
        </p:nvSpPr>
        <p:spPr/>
        <p:txBody>
          <a:bodyPr/>
          <a:lstStyle/>
          <a:p>
            <a:fld id="{6EB8AC9C-4BBE-4BE2-AA9E-CF9B647D9603}" type="slidenum">
              <a:rPr lang="ko-KR" altLang="en-US" smtClean="0"/>
              <a:pPr/>
              <a:t>3</a:t>
            </a:fld>
            <a:endParaRPr lang="ko-KR" altLang="en-US"/>
          </a:p>
        </p:txBody>
      </p:sp>
    </p:spTree>
    <p:extLst>
      <p:ext uri="{BB962C8B-B14F-4D97-AF65-F5344CB8AC3E}">
        <p14:creationId xmlns:p14="http://schemas.microsoft.com/office/powerpoint/2010/main" val="20622727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9725" y="404664"/>
            <a:ext cx="5924550" cy="217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2924175"/>
            <a:ext cx="6019800" cy="1009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4</a:t>
            </a:fld>
            <a:endParaRPr lang="ko-KR" altLang="en-US"/>
          </a:p>
        </p:txBody>
      </p:sp>
    </p:spTree>
    <p:extLst>
      <p:ext uri="{BB962C8B-B14F-4D97-AF65-F5344CB8AC3E}">
        <p14:creationId xmlns:p14="http://schemas.microsoft.com/office/powerpoint/2010/main" val="1122449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88" y="764704"/>
            <a:ext cx="7972425" cy="1362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164629"/>
            <a:ext cx="1485900"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788" y="395034"/>
            <a:ext cx="2276475"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직사각형 3"/>
          <p:cNvSpPr/>
          <p:nvPr/>
        </p:nvSpPr>
        <p:spPr>
          <a:xfrm>
            <a:off x="634430" y="2276872"/>
            <a:ext cx="7560840" cy="4524315"/>
          </a:xfrm>
          <a:prstGeom prst="rect">
            <a:avLst/>
          </a:prstGeom>
        </p:spPr>
        <p:txBody>
          <a:bodyPr wrap="square">
            <a:spAutoFit/>
          </a:bodyPr>
          <a:lstStyle/>
          <a:p>
            <a:pPr algn="just"/>
            <a:r>
              <a:rPr lang="en-US" altLang="ko-KR" dirty="0"/>
              <a:t>Recent studies indicate that long </a:t>
            </a:r>
            <a:r>
              <a:rPr lang="en-US" altLang="ko-KR" dirty="0" smtClean="0"/>
              <a:t>interspersed nuclear </a:t>
            </a:r>
            <a:r>
              <a:rPr lang="en-US" altLang="ko-KR" dirty="0"/>
              <a:t>element-1 (L1) are mobilized in the </a:t>
            </a:r>
            <a:r>
              <a:rPr lang="en-US" altLang="ko-KR" dirty="0" smtClean="0"/>
              <a:t>genome of </a:t>
            </a:r>
            <a:r>
              <a:rPr lang="en-US" altLang="ko-KR" dirty="0"/>
              <a:t>human neural progenitor cells and enhanced </a:t>
            </a:r>
            <a:r>
              <a:rPr lang="en-US" altLang="ko-KR" dirty="0" smtClean="0"/>
              <a:t>in </a:t>
            </a:r>
            <a:r>
              <a:rPr lang="en-US" altLang="ko-KR" dirty="0" err="1" smtClean="0"/>
              <a:t>Rett</a:t>
            </a:r>
            <a:r>
              <a:rPr lang="en-US" altLang="ko-KR" dirty="0" smtClean="0"/>
              <a:t> </a:t>
            </a:r>
            <a:r>
              <a:rPr lang="en-US" altLang="ko-KR" dirty="0"/>
              <a:t>syndrome and ataxia telangiectasia. However</a:t>
            </a:r>
            <a:r>
              <a:rPr lang="en-US" altLang="ko-KR" dirty="0" smtClean="0"/>
              <a:t>, whether </a:t>
            </a:r>
            <a:r>
              <a:rPr lang="en-US" altLang="ko-KR" dirty="0"/>
              <a:t>aberrant L1 </a:t>
            </a:r>
            <a:r>
              <a:rPr lang="en-US" altLang="ko-KR" dirty="0" err="1"/>
              <a:t>retrotransposition</a:t>
            </a:r>
            <a:r>
              <a:rPr lang="en-US" altLang="ko-KR" dirty="0"/>
              <a:t> occurs </a:t>
            </a:r>
            <a:r>
              <a:rPr lang="en-US" altLang="ko-KR" dirty="0" smtClean="0"/>
              <a:t>in mental </a:t>
            </a:r>
            <a:r>
              <a:rPr lang="en-US" altLang="ko-KR" dirty="0"/>
              <a:t>disorders is unknown. Here, we report </a:t>
            </a:r>
            <a:r>
              <a:rPr lang="en-US" altLang="ko-KR" dirty="0" smtClean="0"/>
              <a:t>high L1 </a:t>
            </a:r>
            <a:r>
              <a:rPr lang="en-US" altLang="ko-KR" dirty="0"/>
              <a:t>copy number in schizophrenia. Increased </a:t>
            </a:r>
            <a:r>
              <a:rPr lang="en-US" altLang="ko-KR" dirty="0" smtClean="0"/>
              <a:t>L1 was </a:t>
            </a:r>
            <a:r>
              <a:rPr lang="en-US" altLang="ko-KR" dirty="0"/>
              <a:t>demonstrated in neurons from prefrontal </a:t>
            </a:r>
            <a:r>
              <a:rPr lang="en-US" altLang="ko-KR" dirty="0" smtClean="0"/>
              <a:t>cortex of </a:t>
            </a:r>
            <a:r>
              <a:rPr lang="en-US" altLang="ko-KR" dirty="0"/>
              <a:t>patients and in induced pluripotent stem (</a:t>
            </a:r>
            <a:r>
              <a:rPr lang="en-US" altLang="ko-KR" dirty="0" err="1"/>
              <a:t>iPS</a:t>
            </a:r>
            <a:r>
              <a:rPr lang="en-US" altLang="ko-KR" dirty="0" smtClean="0"/>
              <a:t>) cell-derived </a:t>
            </a:r>
            <a:r>
              <a:rPr lang="en-US" altLang="ko-KR" dirty="0"/>
              <a:t>neurons containing 22q11 deletions</a:t>
            </a:r>
            <a:r>
              <a:rPr lang="en-US" altLang="ko-KR" dirty="0" smtClean="0"/>
              <a:t>. Whole-genome </a:t>
            </a:r>
            <a:r>
              <a:rPr lang="en-US" altLang="ko-KR" dirty="0"/>
              <a:t>sequencing revealed </a:t>
            </a:r>
            <a:r>
              <a:rPr lang="en-US" altLang="ko-KR" dirty="0" smtClean="0"/>
              <a:t>brain-specific L1 </a:t>
            </a:r>
            <a:r>
              <a:rPr lang="en-US" altLang="ko-KR" dirty="0"/>
              <a:t>insertion in patients localized preferentially </a:t>
            </a:r>
            <a:r>
              <a:rPr lang="en-US" altLang="ko-KR" dirty="0" smtClean="0"/>
              <a:t>to synapse- </a:t>
            </a:r>
            <a:r>
              <a:rPr lang="en-US" altLang="ko-KR" dirty="0"/>
              <a:t>and schizophrenia-related genes. To </a:t>
            </a:r>
            <a:r>
              <a:rPr lang="en-US" altLang="ko-KR" dirty="0" smtClean="0"/>
              <a:t>study the </a:t>
            </a:r>
            <a:r>
              <a:rPr lang="en-US" altLang="ko-KR" dirty="0"/>
              <a:t>mechanism of L1 transposition, we </a:t>
            </a:r>
            <a:r>
              <a:rPr lang="en-US" altLang="ko-KR" dirty="0" smtClean="0"/>
              <a:t>examined perinatal </a:t>
            </a:r>
            <a:r>
              <a:rPr lang="en-US" altLang="ko-KR" dirty="0"/>
              <a:t>environmental risk factors for </a:t>
            </a:r>
            <a:r>
              <a:rPr lang="en-US" altLang="ko-KR" dirty="0" smtClean="0"/>
              <a:t>schizophrenia in </a:t>
            </a:r>
            <a:r>
              <a:rPr lang="en-US" altLang="ko-KR" dirty="0"/>
              <a:t>animal models and observed an </a:t>
            </a:r>
            <a:r>
              <a:rPr lang="en-US" altLang="ko-KR" dirty="0" smtClean="0"/>
              <a:t>increased L1 </a:t>
            </a:r>
            <a:r>
              <a:rPr lang="en-US" altLang="ko-KR" dirty="0"/>
              <a:t>copy number after immune activation by </a:t>
            </a:r>
            <a:r>
              <a:rPr lang="en-US" altLang="ko-KR" dirty="0" smtClean="0"/>
              <a:t>poly-I:C or </a:t>
            </a:r>
            <a:r>
              <a:rPr lang="en-US" altLang="ko-KR" dirty="0"/>
              <a:t>epidermal growth factor. These findings </a:t>
            </a:r>
            <a:r>
              <a:rPr lang="en-US" altLang="ko-KR" dirty="0" smtClean="0"/>
              <a:t>suggest that </a:t>
            </a:r>
            <a:r>
              <a:rPr lang="en-US" altLang="ko-KR" dirty="0"/>
              <a:t>hyperactive </a:t>
            </a:r>
            <a:r>
              <a:rPr lang="en-US" altLang="ko-KR" dirty="0" err="1"/>
              <a:t>retrotransposition</a:t>
            </a:r>
            <a:r>
              <a:rPr lang="en-US" altLang="ko-KR" dirty="0"/>
              <a:t> of L1 in </a:t>
            </a:r>
            <a:r>
              <a:rPr lang="en-US" altLang="ko-KR" dirty="0" smtClean="0"/>
              <a:t>neurons triggered </a:t>
            </a:r>
            <a:r>
              <a:rPr lang="en-US" altLang="ko-KR" dirty="0"/>
              <a:t>by environmental and/or genetic risk </a:t>
            </a:r>
            <a:r>
              <a:rPr lang="en-US" altLang="ko-KR" dirty="0" smtClean="0"/>
              <a:t>factors may </a:t>
            </a:r>
            <a:r>
              <a:rPr lang="en-US" altLang="ko-KR" dirty="0"/>
              <a:t>contribute to the susceptibility and </a:t>
            </a:r>
            <a:r>
              <a:rPr lang="en-US" altLang="ko-KR" dirty="0" smtClean="0"/>
              <a:t>pathophysiology of </a:t>
            </a:r>
            <a:r>
              <a:rPr lang="en-US" altLang="ko-KR" dirty="0"/>
              <a:t>schizophrenia.</a:t>
            </a:r>
            <a:endParaRPr lang="ko-KR" altLang="en-US" dirty="0"/>
          </a:p>
        </p:txBody>
      </p:sp>
      <p:sp>
        <p:nvSpPr>
          <p:cNvPr id="2" name="Slide Number Placeholder 1"/>
          <p:cNvSpPr>
            <a:spLocks noGrp="1"/>
          </p:cNvSpPr>
          <p:nvPr>
            <p:ph type="sldNum" sz="quarter" idx="12"/>
          </p:nvPr>
        </p:nvSpPr>
        <p:spPr/>
        <p:txBody>
          <a:bodyPr/>
          <a:lstStyle/>
          <a:p>
            <a:fld id="{6EB8AC9C-4BBE-4BE2-AA9E-CF9B647D9603}" type="slidenum">
              <a:rPr lang="ko-KR" altLang="en-US" smtClean="0"/>
              <a:pPr/>
              <a:t>5</a:t>
            </a:fld>
            <a:endParaRPr lang="ko-KR" altLang="en-US"/>
          </a:p>
        </p:txBody>
      </p:sp>
    </p:spTree>
    <p:extLst>
      <p:ext uri="{BB962C8B-B14F-4D97-AF65-F5344CB8AC3E}">
        <p14:creationId xmlns:p14="http://schemas.microsoft.com/office/powerpoint/2010/main" val="923491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124744"/>
            <a:ext cx="9144000" cy="5262979"/>
          </a:xfrm>
          <a:prstGeom prst="rect">
            <a:avLst/>
          </a:prstGeom>
        </p:spPr>
        <p:txBody>
          <a:bodyPr wrap="square">
            <a:spAutoFit/>
          </a:bodyPr>
          <a:lstStyle/>
          <a:p>
            <a:pPr algn="just"/>
            <a:r>
              <a:rPr lang="en-US" altLang="ko-KR" sz="1600" b="1" dirty="0">
                <a:latin typeface="Arial" panose="020B0604020202020204" pitchFamily="34" charset="0"/>
                <a:cs typeface="Arial" panose="020B0604020202020204" pitchFamily="34" charset="0"/>
              </a:rPr>
              <a:t>Intestinal epithelial cells: regulators of barrier function and immune homeostasis</a:t>
            </a:r>
          </a:p>
          <a:p>
            <a:pPr algn="just"/>
            <a:r>
              <a:rPr lang="en-US" altLang="ko-KR" sz="1600" dirty="0">
                <a:latin typeface="Arial" panose="020B0604020202020204" pitchFamily="34" charset="0"/>
                <a:cs typeface="Arial" panose="020B0604020202020204" pitchFamily="34" charset="0"/>
              </a:rPr>
              <a:t>Lance W. Peterson &amp; David </a:t>
            </a:r>
            <a:r>
              <a:rPr lang="en-US" altLang="ko-KR" sz="1600" dirty="0" err="1" smtClean="0">
                <a:latin typeface="Arial" panose="020B0604020202020204" pitchFamily="34" charset="0"/>
                <a:cs typeface="Arial" panose="020B0604020202020204" pitchFamily="34" charset="0"/>
              </a:rPr>
              <a:t>Artis</a:t>
            </a:r>
            <a:r>
              <a:rPr lang="en-US" altLang="ko-KR" sz="1600" dirty="0" smtClean="0">
                <a:latin typeface="Arial" panose="020B0604020202020204" pitchFamily="34" charset="0"/>
                <a:cs typeface="Arial" panose="020B0604020202020204" pitchFamily="34" charset="0"/>
              </a:rPr>
              <a:t> p141 </a:t>
            </a:r>
            <a:r>
              <a:rPr lang="en-US" altLang="ko-KR" sz="1600" dirty="0">
                <a:latin typeface="Arial" panose="020B0604020202020204" pitchFamily="34" charset="0"/>
                <a:cs typeface="Arial" panose="020B0604020202020204" pitchFamily="34" charset="0"/>
              </a:rPr>
              <a:t>| doi:10.1038/nri3608</a:t>
            </a:r>
          </a:p>
          <a:p>
            <a:pPr algn="just"/>
            <a:r>
              <a:rPr lang="en-US" altLang="ko-KR" sz="1600" dirty="0" smtClean="0">
                <a:latin typeface="Arial" panose="020B0604020202020204" pitchFamily="34" charset="0"/>
                <a:cs typeface="Arial" panose="020B0604020202020204" pitchFamily="34" charset="0"/>
              </a:rPr>
              <a:t>	Intestinal </a:t>
            </a:r>
            <a:r>
              <a:rPr lang="en-US" altLang="ko-KR" sz="1600" dirty="0">
                <a:latin typeface="Arial" panose="020B0604020202020204" pitchFamily="34" charset="0"/>
                <a:cs typeface="Arial" panose="020B0604020202020204" pitchFamily="34" charset="0"/>
              </a:rPr>
              <a:t>epithelial cells (IECs) promote gut homeostasis by coordinating the segregation and regulation of commensal microorganisms and the host immune system. This Review highlights the diverse and multifaceted roles of IECs in barrier function, and in their regulation of innate and adaptive immune cell function and homeostasis in response to microbial colonization.</a:t>
            </a:r>
          </a:p>
          <a:p>
            <a:pPr algn="just"/>
            <a:endParaRPr lang="en-US" altLang="ko-KR" sz="1600" dirty="0">
              <a:latin typeface="Arial" panose="020B0604020202020204" pitchFamily="34" charset="0"/>
              <a:cs typeface="Arial" panose="020B0604020202020204" pitchFamily="34" charset="0"/>
            </a:endParaRPr>
          </a:p>
          <a:p>
            <a:pPr algn="just"/>
            <a:r>
              <a:rPr lang="en-US" altLang="ko-KR" sz="1600" b="1" dirty="0" smtClean="0">
                <a:latin typeface="Arial" panose="020B0604020202020204" pitchFamily="34" charset="0"/>
                <a:cs typeface="Arial" panose="020B0604020202020204" pitchFamily="34" charset="0"/>
              </a:rPr>
              <a:t>Homeostatic </a:t>
            </a:r>
            <a:r>
              <a:rPr lang="en-US" altLang="ko-KR" sz="1600" b="1" dirty="0">
                <a:latin typeface="Arial" panose="020B0604020202020204" pitchFamily="34" charset="0"/>
                <a:cs typeface="Arial" panose="020B0604020202020204" pitchFamily="34" charset="0"/>
              </a:rPr>
              <a:t>control of regulatory T cell diversity</a:t>
            </a:r>
          </a:p>
          <a:p>
            <a:pPr algn="just"/>
            <a:r>
              <a:rPr lang="en-US" altLang="ko-KR" sz="1600" dirty="0">
                <a:latin typeface="Arial" panose="020B0604020202020204" pitchFamily="34" charset="0"/>
                <a:cs typeface="Arial" panose="020B0604020202020204" pitchFamily="34" charset="0"/>
              </a:rPr>
              <a:t>Adrian Liston &amp; Daniel H. D. </a:t>
            </a:r>
            <a:r>
              <a:rPr lang="en-US" altLang="ko-KR" sz="1600" dirty="0" smtClean="0">
                <a:latin typeface="Arial" panose="020B0604020202020204" pitchFamily="34" charset="0"/>
                <a:cs typeface="Arial" panose="020B0604020202020204" pitchFamily="34" charset="0"/>
              </a:rPr>
              <a:t>Gray p154 </a:t>
            </a:r>
            <a:r>
              <a:rPr lang="en-US" altLang="ko-KR" sz="1600" dirty="0">
                <a:latin typeface="Arial" panose="020B0604020202020204" pitchFamily="34" charset="0"/>
                <a:cs typeface="Arial" panose="020B0604020202020204" pitchFamily="34" charset="0"/>
              </a:rPr>
              <a:t>| doi:10.1038/nri3605</a:t>
            </a:r>
          </a:p>
          <a:p>
            <a:pPr algn="just"/>
            <a:r>
              <a:rPr lang="en-US" altLang="ko-KR" sz="1600" dirty="0" smtClean="0">
                <a:latin typeface="Arial" panose="020B0604020202020204" pitchFamily="34" charset="0"/>
                <a:cs typeface="Arial" panose="020B0604020202020204" pitchFamily="34" charset="0"/>
              </a:rPr>
              <a:t>	Regulatory </a:t>
            </a:r>
            <a:r>
              <a:rPr lang="en-US" altLang="ko-KR" sz="1600" dirty="0">
                <a:latin typeface="Arial" panose="020B0604020202020204" pitchFamily="34" charset="0"/>
                <a:cs typeface="Arial" panose="020B0604020202020204" pitchFamily="34" charset="0"/>
              </a:rPr>
              <a:t>T (</a:t>
            </a:r>
            <a:r>
              <a:rPr lang="en-US" altLang="ko-KR" sz="1600" dirty="0" err="1">
                <a:latin typeface="Arial" panose="020B0604020202020204" pitchFamily="34" charset="0"/>
                <a:cs typeface="Arial" panose="020B0604020202020204" pitchFamily="34" charset="0"/>
              </a:rPr>
              <a:t>TReg</a:t>
            </a:r>
            <a:r>
              <a:rPr lang="en-US" altLang="ko-KR" sz="1600" dirty="0">
                <a:latin typeface="Arial" panose="020B0604020202020204" pitchFamily="34" charset="0"/>
                <a:cs typeface="Arial" panose="020B0604020202020204" pitchFamily="34" charset="0"/>
              </a:rPr>
              <a:t>) cells are crucial for maintaining immune homeostasis in the body, with recent data showing that distinct </a:t>
            </a:r>
            <a:r>
              <a:rPr lang="en-US" altLang="ko-KR" sz="1600" dirty="0" err="1">
                <a:latin typeface="Arial" panose="020B0604020202020204" pitchFamily="34" charset="0"/>
                <a:cs typeface="Arial" panose="020B0604020202020204" pitchFamily="34" charset="0"/>
              </a:rPr>
              <a:t>TReg</a:t>
            </a:r>
            <a:r>
              <a:rPr lang="en-US" altLang="ko-KR" sz="1600" dirty="0">
                <a:latin typeface="Arial" panose="020B0604020202020204" pitchFamily="34" charset="0"/>
                <a:cs typeface="Arial" panose="020B0604020202020204" pitchFamily="34" charset="0"/>
              </a:rPr>
              <a:t> cell subsets become specialized to function in different tissues. Here, Liston and Gray highlight the need to regulate the number and function of the </a:t>
            </a:r>
            <a:r>
              <a:rPr lang="en-US" altLang="ko-KR" sz="1600" dirty="0" err="1">
                <a:latin typeface="Arial" panose="020B0604020202020204" pitchFamily="34" charset="0"/>
                <a:cs typeface="Arial" panose="020B0604020202020204" pitchFamily="34" charset="0"/>
              </a:rPr>
              <a:t>TReg</a:t>
            </a:r>
            <a:r>
              <a:rPr lang="en-US" altLang="ko-KR" sz="1600" dirty="0">
                <a:latin typeface="Arial" panose="020B0604020202020204" pitchFamily="34" charset="0"/>
                <a:cs typeface="Arial" panose="020B0604020202020204" pitchFamily="34" charset="0"/>
              </a:rPr>
              <a:t> cells themselves, and they describe the dynamic processes that achieve this homeostasis and functional specialization of </a:t>
            </a:r>
            <a:r>
              <a:rPr lang="en-US" altLang="ko-KR" sz="1600" dirty="0" err="1">
                <a:latin typeface="Arial" panose="020B0604020202020204" pitchFamily="34" charset="0"/>
                <a:cs typeface="Arial" panose="020B0604020202020204" pitchFamily="34" charset="0"/>
              </a:rPr>
              <a:t>TReg</a:t>
            </a:r>
            <a:r>
              <a:rPr lang="en-US" altLang="ko-KR" sz="1600" dirty="0">
                <a:latin typeface="Arial" panose="020B0604020202020204" pitchFamily="34" charset="0"/>
                <a:cs typeface="Arial" panose="020B0604020202020204" pitchFamily="34" charset="0"/>
              </a:rPr>
              <a:t> cell subsets.</a:t>
            </a:r>
          </a:p>
          <a:p>
            <a:pPr algn="just"/>
            <a:endParaRPr lang="en-US" altLang="ko-KR" sz="1600" dirty="0">
              <a:latin typeface="Arial" panose="020B0604020202020204" pitchFamily="34" charset="0"/>
              <a:cs typeface="Arial" panose="020B0604020202020204" pitchFamily="34" charset="0"/>
            </a:endParaRPr>
          </a:p>
          <a:p>
            <a:pPr algn="just"/>
            <a:r>
              <a:rPr lang="en-US" altLang="ko-KR" sz="1600" b="1" dirty="0" smtClean="0">
                <a:latin typeface="Arial" panose="020B0604020202020204" pitchFamily="34" charset="0"/>
                <a:cs typeface="Arial" panose="020B0604020202020204" pitchFamily="34" charset="0"/>
              </a:rPr>
              <a:t>Apoptotic </a:t>
            </a:r>
            <a:r>
              <a:rPr lang="en-US" altLang="ko-KR" sz="1600" b="1" dirty="0">
                <a:latin typeface="Arial" panose="020B0604020202020204" pitchFamily="34" charset="0"/>
                <a:cs typeface="Arial" panose="020B0604020202020204" pitchFamily="34" charset="0"/>
              </a:rPr>
              <a:t>cell clearance: basic biology and therapeutic potential</a:t>
            </a:r>
          </a:p>
          <a:p>
            <a:pPr algn="just"/>
            <a:r>
              <a:rPr lang="en-US" altLang="ko-KR" sz="1600" dirty="0">
                <a:latin typeface="Arial" panose="020B0604020202020204" pitchFamily="34" charset="0"/>
                <a:cs typeface="Arial" panose="020B0604020202020204" pitchFamily="34" charset="0"/>
              </a:rPr>
              <a:t>Ivan K. H. Poon, Christopher D. Lucas, Adriano G. Rossi &amp; </a:t>
            </a:r>
            <a:r>
              <a:rPr lang="en-US" altLang="ko-KR" sz="1600" dirty="0" err="1">
                <a:latin typeface="Arial" panose="020B0604020202020204" pitchFamily="34" charset="0"/>
                <a:cs typeface="Arial" panose="020B0604020202020204" pitchFamily="34" charset="0"/>
              </a:rPr>
              <a:t>Kodi</a:t>
            </a:r>
            <a:r>
              <a:rPr lang="en-US" altLang="ko-KR" sz="1600" dirty="0">
                <a:latin typeface="Arial" panose="020B0604020202020204" pitchFamily="34" charset="0"/>
                <a:cs typeface="Arial" panose="020B0604020202020204" pitchFamily="34" charset="0"/>
              </a:rPr>
              <a:t> S. </a:t>
            </a:r>
            <a:r>
              <a:rPr lang="en-US" altLang="ko-KR" sz="1600" dirty="0" err="1" smtClean="0">
                <a:latin typeface="Arial" panose="020B0604020202020204" pitchFamily="34" charset="0"/>
                <a:cs typeface="Arial" panose="020B0604020202020204" pitchFamily="34" charset="0"/>
              </a:rPr>
              <a:t>Ravichandran</a:t>
            </a:r>
            <a:r>
              <a:rPr lang="en-US" altLang="ko-KR" sz="1600" dirty="0" smtClean="0">
                <a:latin typeface="Arial" panose="020B0604020202020204" pitchFamily="34" charset="0"/>
                <a:cs typeface="Arial" panose="020B0604020202020204" pitchFamily="34" charset="0"/>
              </a:rPr>
              <a:t> p166</a:t>
            </a:r>
            <a:endParaRPr lang="en-US" altLang="ko-KR" sz="1600" dirty="0">
              <a:latin typeface="Arial" panose="020B0604020202020204" pitchFamily="34" charset="0"/>
              <a:cs typeface="Arial" panose="020B0604020202020204" pitchFamily="34" charset="0"/>
            </a:endParaRPr>
          </a:p>
          <a:p>
            <a:pPr algn="just"/>
            <a:r>
              <a:rPr lang="en-US" altLang="ko-KR" sz="1600" dirty="0" smtClean="0">
                <a:latin typeface="Arial" panose="020B0604020202020204" pitchFamily="34" charset="0"/>
                <a:cs typeface="Arial" panose="020B0604020202020204" pitchFamily="34" charset="0"/>
              </a:rPr>
              <a:t>	The </a:t>
            </a:r>
            <a:r>
              <a:rPr lang="en-US" altLang="ko-KR" sz="1600" dirty="0">
                <a:latin typeface="Arial" panose="020B0604020202020204" pitchFamily="34" charset="0"/>
                <a:cs typeface="Arial" panose="020B0604020202020204" pitchFamily="34" charset="0"/>
              </a:rPr>
              <a:t>removal of apoptotic cells by phagocytes is essential for the maintenance of tissue homeostasis and is usually immunologically silent. However, dysregulation of this process is associated with numerous inflammatory and autoimmune diseases, and thus the therapeutic manipulation of apoptotic cell clearance by phagocytes may be a means to treat these diseases</a:t>
            </a:r>
            <a:r>
              <a:rPr lang="en-US" altLang="ko-KR" sz="1600" dirty="0" smtClean="0">
                <a:latin typeface="Arial" panose="020B0604020202020204" pitchFamily="34" charset="0"/>
                <a:cs typeface="Arial" panose="020B0604020202020204" pitchFamily="34" charset="0"/>
              </a:rPr>
              <a:t>.</a:t>
            </a:r>
            <a:endParaRPr lang="en-US" altLang="ko-KR" sz="1600" dirty="0">
              <a:latin typeface="Arial" panose="020B0604020202020204" pitchFamily="34" charset="0"/>
              <a:cs typeface="Arial" panose="020B060402020202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16632"/>
            <a:ext cx="4514850" cy="89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fld id="{6EB8AC9C-4BBE-4BE2-AA9E-CF9B647D9603}" type="slidenum">
              <a:rPr lang="ko-KR" altLang="en-US" smtClean="0"/>
              <a:pPr/>
              <a:t>6</a:t>
            </a:fld>
            <a:endParaRPr lang="ko-KR" altLang="en-US"/>
          </a:p>
        </p:txBody>
      </p:sp>
    </p:spTree>
    <p:extLst>
      <p:ext uri="{BB962C8B-B14F-4D97-AF65-F5344CB8AC3E}">
        <p14:creationId xmlns:p14="http://schemas.microsoft.com/office/powerpoint/2010/main" val="3897223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613118"/>
            <a:ext cx="9144000" cy="3046988"/>
          </a:xfrm>
          <a:prstGeom prst="rect">
            <a:avLst/>
          </a:prstGeom>
        </p:spPr>
        <p:txBody>
          <a:bodyPr wrap="square">
            <a:spAutoFit/>
          </a:bodyPr>
          <a:lstStyle/>
          <a:p>
            <a:pPr algn="just"/>
            <a:r>
              <a:rPr lang="en-US" altLang="ko-KR" sz="1600" b="1" dirty="0" smtClean="0">
                <a:latin typeface="Arial" panose="020B0604020202020204" pitchFamily="34" charset="0"/>
                <a:cs typeface="Arial" panose="020B0604020202020204" pitchFamily="34" charset="0"/>
              </a:rPr>
              <a:t>Liver </a:t>
            </a:r>
            <a:r>
              <a:rPr lang="en-US" altLang="ko-KR" sz="1600" b="1" dirty="0">
                <a:latin typeface="Arial" panose="020B0604020202020204" pitchFamily="34" charset="0"/>
                <a:cs typeface="Arial" panose="020B0604020202020204" pitchFamily="34" charset="0"/>
              </a:rPr>
              <a:t>fibrosis and repair: immune regulation of wound healing in a solid organ</a:t>
            </a:r>
          </a:p>
          <a:p>
            <a:pPr algn="just"/>
            <a:r>
              <a:rPr lang="en-US" altLang="ko-KR" sz="1600" dirty="0" err="1">
                <a:latin typeface="Arial" panose="020B0604020202020204" pitchFamily="34" charset="0"/>
                <a:cs typeface="Arial" panose="020B0604020202020204" pitchFamily="34" charset="0"/>
              </a:rPr>
              <a:t>Antonella</a:t>
            </a:r>
            <a:r>
              <a:rPr lang="en-US" altLang="ko-KR" sz="1600" dirty="0">
                <a:latin typeface="Arial" panose="020B0604020202020204" pitchFamily="34" charset="0"/>
                <a:cs typeface="Arial" panose="020B0604020202020204" pitchFamily="34" charset="0"/>
              </a:rPr>
              <a:t> </a:t>
            </a:r>
            <a:r>
              <a:rPr lang="en-US" altLang="ko-KR" sz="1600" dirty="0" err="1">
                <a:latin typeface="Arial" panose="020B0604020202020204" pitchFamily="34" charset="0"/>
                <a:cs typeface="Arial" panose="020B0604020202020204" pitchFamily="34" charset="0"/>
              </a:rPr>
              <a:t>Pellicoro</a:t>
            </a:r>
            <a:r>
              <a:rPr lang="en-US" altLang="ko-KR" sz="1600" dirty="0">
                <a:latin typeface="Arial" panose="020B0604020202020204" pitchFamily="34" charset="0"/>
                <a:cs typeface="Arial" panose="020B0604020202020204" pitchFamily="34" charset="0"/>
              </a:rPr>
              <a:t>, Prakash Ramachandran, John P. </a:t>
            </a:r>
            <a:r>
              <a:rPr lang="en-US" altLang="ko-KR" sz="1600" dirty="0" err="1">
                <a:latin typeface="Arial" panose="020B0604020202020204" pitchFamily="34" charset="0"/>
                <a:cs typeface="Arial" panose="020B0604020202020204" pitchFamily="34" charset="0"/>
              </a:rPr>
              <a:t>Iredale</a:t>
            </a:r>
            <a:r>
              <a:rPr lang="en-US" altLang="ko-KR" sz="1600" dirty="0">
                <a:latin typeface="Arial" panose="020B0604020202020204" pitchFamily="34" charset="0"/>
                <a:cs typeface="Arial" panose="020B0604020202020204" pitchFamily="34" charset="0"/>
              </a:rPr>
              <a:t> &amp; Jonathan A. </a:t>
            </a:r>
            <a:r>
              <a:rPr lang="en-US" altLang="ko-KR" sz="1600" dirty="0" err="1" smtClean="0">
                <a:latin typeface="Arial" panose="020B0604020202020204" pitchFamily="34" charset="0"/>
                <a:cs typeface="Arial" panose="020B0604020202020204" pitchFamily="34" charset="0"/>
              </a:rPr>
              <a:t>Fallowfield</a:t>
            </a:r>
            <a:r>
              <a:rPr lang="en-US" altLang="ko-KR" sz="1600" dirty="0" smtClean="0">
                <a:latin typeface="Arial" panose="020B0604020202020204" pitchFamily="34" charset="0"/>
                <a:cs typeface="Arial" panose="020B0604020202020204" pitchFamily="34" charset="0"/>
              </a:rPr>
              <a:t> p181</a:t>
            </a:r>
            <a:endParaRPr lang="en-US" altLang="ko-KR" sz="1600" dirty="0">
              <a:latin typeface="Arial" panose="020B0604020202020204" pitchFamily="34" charset="0"/>
              <a:cs typeface="Arial" panose="020B0604020202020204" pitchFamily="34" charset="0"/>
            </a:endParaRPr>
          </a:p>
          <a:p>
            <a:pPr algn="just"/>
            <a:r>
              <a:rPr lang="en-US" altLang="ko-KR" sz="1600" dirty="0" smtClean="0">
                <a:latin typeface="Arial" panose="020B0604020202020204" pitchFamily="34" charset="0"/>
                <a:cs typeface="Arial" panose="020B0604020202020204" pitchFamily="34" charset="0"/>
              </a:rPr>
              <a:t>	The </a:t>
            </a:r>
            <a:r>
              <a:rPr lang="en-US" altLang="ko-KR" sz="1600" dirty="0">
                <a:latin typeface="Arial" panose="020B0604020202020204" pitchFamily="34" charset="0"/>
                <a:cs typeface="Arial" panose="020B0604020202020204" pitchFamily="34" charset="0"/>
              </a:rPr>
              <a:t>immune regulation of liver fibrosis (particularly the distinct and opposing roles of macrophage subsets) provides an informative model of the endogenous mechanisms that mediate the resolution of fibrosis and the restoration of tissue homeostasis</a:t>
            </a:r>
            <a:r>
              <a:rPr lang="en-US" altLang="ko-KR" sz="1600" dirty="0" smtClean="0">
                <a:latin typeface="Arial" panose="020B0604020202020204" pitchFamily="34" charset="0"/>
                <a:cs typeface="Arial" panose="020B0604020202020204" pitchFamily="34" charset="0"/>
              </a:rPr>
              <a:t>.</a:t>
            </a:r>
          </a:p>
          <a:p>
            <a:pPr algn="just"/>
            <a:endParaRPr lang="en-US" altLang="ko-KR" sz="1600" dirty="0">
              <a:latin typeface="Arial" panose="020B0604020202020204" pitchFamily="34" charset="0"/>
              <a:cs typeface="Arial" panose="020B0604020202020204" pitchFamily="34" charset="0"/>
            </a:endParaRPr>
          </a:p>
          <a:p>
            <a:pPr algn="just"/>
            <a:r>
              <a:rPr lang="en-US" altLang="ko-KR" sz="1600" b="1" dirty="0">
                <a:latin typeface="Arial" panose="020B0604020202020204" pitchFamily="34" charset="0"/>
                <a:cs typeface="Arial" panose="020B0604020202020204" pitchFamily="34" charset="0"/>
              </a:rPr>
              <a:t>Regulation of immune responses by extracellular vesicles</a:t>
            </a:r>
          </a:p>
          <a:p>
            <a:pPr algn="just"/>
            <a:r>
              <a:rPr lang="en-US" altLang="ko-KR" sz="1600" dirty="0">
                <a:latin typeface="Arial" panose="020B0604020202020204" pitchFamily="34" charset="0"/>
                <a:cs typeface="Arial" panose="020B0604020202020204" pitchFamily="34" charset="0"/>
              </a:rPr>
              <a:t>Paul D. Robbins &amp; Adrian E. </a:t>
            </a:r>
            <a:r>
              <a:rPr lang="en-US" altLang="ko-KR" sz="1600" dirty="0" err="1" smtClean="0">
                <a:latin typeface="Arial" panose="020B0604020202020204" pitchFamily="34" charset="0"/>
                <a:cs typeface="Arial" panose="020B0604020202020204" pitchFamily="34" charset="0"/>
              </a:rPr>
              <a:t>Morelli</a:t>
            </a:r>
            <a:r>
              <a:rPr lang="en-US" altLang="ko-KR" sz="1600" dirty="0" smtClean="0">
                <a:latin typeface="Arial" panose="020B0604020202020204" pitchFamily="34" charset="0"/>
                <a:cs typeface="Arial" panose="020B0604020202020204" pitchFamily="34" charset="0"/>
              </a:rPr>
              <a:t> p195</a:t>
            </a:r>
          </a:p>
          <a:p>
            <a:pPr algn="just"/>
            <a:r>
              <a:rPr lang="en-US" altLang="ko-KR" sz="1600" dirty="0">
                <a:latin typeface="Arial" panose="020B0604020202020204" pitchFamily="34" charset="0"/>
                <a:cs typeface="Arial" panose="020B0604020202020204" pitchFamily="34" charset="0"/>
              </a:rPr>
              <a:t>	Extracellular vesicles, including </a:t>
            </a:r>
            <a:r>
              <a:rPr lang="en-US" altLang="ko-KR" sz="1600" dirty="0" err="1">
                <a:latin typeface="Arial" panose="020B0604020202020204" pitchFamily="34" charset="0"/>
                <a:cs typeface="Arial" panose="020B0604020202020204" pitchFamily="34" charset="0"/>
              </a:rPr>
              <a:t>exosomes</a:t>
            </a:r>
            <a:r>
              <a:rPr lang="en-US" altLang="ko-KR" sz="1600" dirty="0">
                <a:latin typeface="Arial" panose="020B0604020202020204" pitchFamily="34" charset="0"/>
                <a:cs typeface="Arial" panose="020B0604020202020204" pitchFamily="34" charset="0"/>
              </a:rPr>
              <a:t>, provide a means of intercellular communication for immune regulation. Here, the authors describe how the proteins, nucleic acids and other molecules that they carry influence immune responses, and explore their potential use in the treatment of inflammatory and autoimmune diseases, and cancer.</a:t>
            </a:r>
            <a:endParaRPr lang="ko-KR" altLang="en-US" sz="1600" dirty="0">
              <a:latin typeface="Arial" panose="020B0604020202020204" pitchFamily="34" charset="0"/>
              <a:cs typeface="Arial" panose="020B0604020202020204" pitchFamily="34"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16632"/>
            <a:ext cx="4514850" cy="89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6EB8AC9C-4BBE-4BE2-AA9E-CF9B647D9603}" type="slidenum">
              <a:rPr lang="ko-KR" altLang="en-US" smtClean="0"/>
              <a:pPr/>
              <a:t>7</a:t>
            </a:fld>
            <a:endParaRPr lang="ko-KR" altLang="en-US"/>
          </a:p>
        </p:txBody>
      </p:sp>
    </p:spTree>
    <p:extLst>
      <p:ext uri="{BB962C8B-B14F-4D97-AF65-F5344CB8AC3E}">
        <p14:creationId xmlns:p14="http://schemas.microsoft.com/office/powerpoint/2010/main" val="3621975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766" y="116632"/>
            <a:ext cx="2924175" cy="1038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3588" y="1556792"/>
            <a:ext cx="5076825" cy="181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3113" y="3750915"/>
            <a:ext cx="5057775"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8</a:t>
            </a:fld>
            <a:endParaRPr lang="ko-KR" altLang="en-US"/>
          </a:p>
        </p:txBody>
      </p:sp>
    </p:spTree>
    <p:extLst>
      <p:ext uri="{BB962C8B-B14F-4D97-AF65-F5344CB8AC3E}">
        <p14:creationId xmlns:p14="http://schemas.microsoft.com/office/powerpoint/2010/main" val="1299739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9" y="0"/>
            <a:ext cx="2160240" cy="699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3525" y="1196752"/>
            <a:ext cx="6076950" cy="4772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9</a:t>
            </a:fld>
            <a:endParaRPr lang="ko-KR" altLang="en-US"/>
          </a:p>
        </p:txBody>
      </p:sp>
    </p:spTree>
    <p:extLst>
      <p:ext uri="{BB962C8B-B14F-4D97-AF65-F5344CB8AC3E}">
        <p14:creationId xmlns:p14="http://schemas.microsoft.com/office/powerpoint/2010/main" val="2546201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88640"/>
            <a:ext cx="5561282" cy="6525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10</a:t>
            </a:fld>
            <a:endParaRPr lang="ko-KR" altLang="en-US"/>
          </a:p>
        </p:txBody>
      </p:sp>
    </p:spTree>
    <p:extLst>
      <p:ext uri="{BB962C8B-B14F-4D97-AF65-F5344CB8AC3E}">
        <p14:creationId xmlns:p14="http://schemas.microsoft.com/office/powerpoint/2010/main" val="262303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4140" y="11038"/>
            <a:ext cx="6165874" cy="6743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11</a:t>
            </a:fld>
            <a:endParaRPr lang="ko-KR" altLang="en-US"/>
          </a:p>
        </p:txBody>
      </p:sp>
    </p:spTree>
    <p:extLst>
      <p:ext uri="{BB962C8B-B14F-4D97-AF65-F5344CB8AC3E}">
        <p14:creationId xmlns:p14="http://schemas.microsoft.com/office/powerpoint/2010/main" val="3861310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963" y="1038225"/>
            <a:ext cx="5934075" cy="4781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12</a:t>
            </a:fld>
            <a:endParaRPr lang="ko-KR" altLang="en-US"/>
          </a:p>
        </p:txBody>
      </p:sp>
    </p:spTree>
    <p:extLst>
      <p:ext uri="{BB962C8B-B14F-4D97-AF65-F5344CB8AC3E}">
        <p14:creationId xmlns:p14="http://schemas.microsoft.com/office/powerpoint/2010/main" val="872090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634491"/>
            <a:ext cx="5572125" cy="25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3761581"/>
            <a:ext cx="5743575" cy="197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13</a:t>
            </a:fld>
            <a:endParaRPr lang="ko-KR" altLang="en-US"/>
          </a:p>
        </p:txBody>
      </p:sp>
    </p:spTree>
    <p:extLst>
      <p:ext uri="{BB962C8B-B14F-4D97-AF65-F5344CB8AC3E}">
        <p14:creationId xmlns:p14="http://schemas.microsoft.com/office/powerpoint/2010/main" val="549644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963" y="566738"/>
            <a:ext cx="5934075" cy="572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14</a:t>
            </a:fld>
            <a:endParaRPr lang="ko-KR" altLang="en-US"/>
          </a:p>
        </p:txBody>
      </p:sp>
    </p:spTree>
    <p:extLst>
      <p:ext uri="{BB962C8B-B14F-4D97-AF65-F5344CB8AC3E}">
        <p14:creationId xmlns:p14="http://schemas.microsoft.com/office/powerpoint/2010/main" val="3865312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923925"/>
            <a:ext cx="5943600" cy="5010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le 1"/>
          <p:cNvSpPr/>
          <p:nvPr/>
        </p:nvSpPr>
        <p:spPr>
          <a:xfrm>
            <a:off x="4572000" y="4509120"/>
            <a:ext cx="1080120" cy="144016"/>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Slide Number Placeholder 2"/>
          <p:cNvSpPr>
            <a:spLocks noGrp="1"/>
          </p:cNvSpPr>
          <p:nvPr>
            <p:ph type="sldNum" sz="quarter" idx="12"/>
          </p:nvPr>
        </p:nvSpPr>
        <p:spPr/>
        <p:txBody>
          <a:bodyPr/>
          <a:lstStyle/>
          <a:p>
            <a:fld id="{6EB8AC9C-4BBE-4BE2-AA9E-CF9B647D9603}" type="slidenum">
              <a:rPr lang="ko-KR" altLang="en-US" smtClean="0"/>
              <a:pPr/>
              <a:t>15</a:t>
            </a:fld>
            <a:endParaRPr lang="ko-KR" altLang="en-US"/>
          </a:p>
        </p:txBody>
      </p:sp>
    </p:spTree>
    <p:extLst>
      <p:ext uri="{BB962C8B-B14F-4D97-AF65-F5344CB8AC3E}">
        <p14:creationId xmlns:p14="http://schemas.microsoft.com/office/powerpoint/2010/main" val="1732940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476672"/>
            <a:ext cx="5753100"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2758" y="3645024"/>
            <a:ext cx="5619750" cy="2686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16</a:t>
            </a:fld>
            <a:endParaRPr lang="ko-KR" altLang="en-US"/>
          </a:p>
        </p:txBody>
      </p:sp>
    </p:spTree>
    <p:extLst>
      <p:ext uri="{BB962C8B-B14F-4D97-AF65-F5344CB8AC3E}">
        <p14:creationId xmlns:p14="http://schemas.microsoft.com/office/powerpoint/2010/main" val="44052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18505" y="0"/>
            <a:ext cx="7372930" cy="6858000"/>
          </a:xfrm>
          <a:prstGeom prst="rect">
            <a:avLst/>
          </a:prstGeom>
        </p:spPr>
      </p:pic>
      <p:sp>
        <p:nvSpPr>
          <p:cNvPr id="5" name="TextBox 4"/>
          <p:cNvSpPr txBox="1"/>
          <p:nvPr/>
        </p:nvSpPr>
        <p:spPr>
          <a:xfrm rot="16200000">
            <a:off x="-181436" y="3299098"/>
            <a:ext cx="1979310" cy="369332"/>
          </a:xfrm>
          <a:prstGeom prst="rect">
            <a:avLst/>
          </a:prstGeom>
          <a:noFill/>
        </p:spPr>
        <p:txBody>
          <a:bodyPr wrap="square" rtlCol="0">
            <a:spAutoFit/>
          </a:bodyPr>
          <a:lstStyle/>
          <a:p>
            <a:r>
              <a:rPr lang="en-US" b="1" dirty="0" smtClean="0"/>
              <a:t>Scientific Reports</a:t>
            </a:r>
            <a:endParaRPr lang="en-US" b="1" dirty="0"/>
          </a:p>
        </p:txBody>
      </p:sp>
      <p:sp>
        <p:nvSpPr>
          <p:cNvPr id="2" name="Slide Number Placeholder 1"/>
          <p:cNvSpPr>
            <a:spLocks noGrp="1"/>
          </p:cNvSpPr>
          <p:nvPr>
            <p:ph type="sldNum" sz="quarter" idx="12"/>
          </p:nvPr>
        </p:nvSpPr>
        <p:spPr/>
        <p:txBody>
          <a:bodyPr/>
          <a:lstStyle/>
          <a:p>
            <a:fld id="{6EB8AC9C-4BBE-4BE2-AA9E-CF9B647D9603}" type="slidenum">
              <a:rPr lang="ko-KR" altLang="en-US" smtClean="0"/>
              <a:pPr/>
              <a:t>17</a:t>
            </a:fld>
            <a:endParaRPr lang="ko-KR" altLang="en-US"/>
          </a:p>
        </p:txBody>
      </p:sp>
    </p:spTree>
    <p:extLst>
      <p:ext uri="{BB962C8B-B14F-4D97-AF65-F5344CB8AC3E}">
        <p14:creationId xmlns:p14="http://schemas.microsoft.com/office/powerpoint/2010/main" val="2695955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6667" y="0"/>
            <a:ext cx="7142010" cy="6858000"/>
          </a:xfrm>
          <a:prstGeom prst="rect">
            <a:avLst/>
          </a:prstGeom>
        </p:spPr>
      </p:pic>
      <p:sp>
        <p:nvSpPr>
          <p:cNvPr id="3" name="Slide Number Placeholder 2"/>
          <p:cNvSpPr>
            <a:spLocks noGrp="1"/>
          </p:cNvSpPr>
          <p:nvPr>
            <p:ph type="sldNum" sz="quarter" idx="12"/>
          </p:nvPr>
        </p:nvSpPr>
        <p:spPr/>
        <p:txBody>
          <a:bodyPr/>
          <a:lstStyle/>
          <a:p>
            <a:fld id="{6EB8AC9C-4BBE-4BE2-AA9E-CF9B647D9603}" type="slidenum">
              <a:rPr lang="ko-KR" altLang="en-US" smtClean="0"/>
              <a:pPr/>
              <a:t>18</a:t>
            </a:fld>
            <a:endParaRPr lang="ko-KR" altLang="en-US"/>
          </a:p>
        </p:txBody>
      </p:sp>
    </p:spTree>
    <p:extLst>
      <p:ext uri="{BB962C8B-B14F-4D97-AF65-F5344CB8AC3E}">
        <p14:creationId xmlns:p14="http://schemas.microsoft.com/office/powerpoint/2010/main" val="2304188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4195" y="131963"/>
            <a:ext cx="6944079" cy="6548709"/>
          </a:xfrm>
          <a:prstGeom prst="rect">
            <a:avLst/>
          </a:prstGeom>
        </p:spPr>
      </p:pic>
      <p:sp>
        <p:nvSpPr>
          <p:cNvPr id="3" name="Slide Number Placeholder 2"/>
          <p:cNvSpPr>
            <a:spLocks noGrp="1"/>
          </p:cNvSpPr>
          <p:nvPr>
            <p:ph type="sldNum" sz="quarter" idx="12"/>
          </p:nvPr>
        </p:nvSpPr>
        <p:spPr/>
        <p:txBody>
          <a:bodyPr/>
          <a:lstStyle/>
          <a:p>
            <a:fld id="{6EB8AC9C-4BBE-4BE2-AA9E-CF9B647D9603}" type="slidenum">
              <a:rPr lang="ko-KR" altLang="en-US" smtClean="0"/>
              <a:pPr/>
              <a:t>19</a:t>
            </a:fld>
            <a:endParaRPr lang="ko-KR" altLang="en-US"/>
          </a:p>
        </p:txBody>
      </p:sp>
    </p:spTree>
    <p:extLst>
      <p:ext uri="{BB962C8B-B14F-4D97-AF65-F5344CB8AC3E}">
        <p14:creationId xmlns:p14="http://schemas.microsoft.com/office/powerpoint/2010/main" val="2022493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1207" y="0"/>
            <a:ext cx="6878101" cy="6858000"/>
          </a:xfrm>
          <a:prstGeom prst="rect">
            <a:avLst/>
          </a:prstGeom>
        </p:spPr>
      </p:pic>
      <p:sp>
        <p:nvSpPr>
          <p:cNvPr id="3" name="Slide Number Placeholder 2"/>
          <p:cNvSpPr>
            <a:spLocks noGrp="1"/>
          </p:cNvSpPr>
          <p:nvPr>
            <p:ph type="sldNum" sz="quarter" idx="12"/>
          </p:nvPr>
        </p:nvSpPr>
        <p:spPr/>
        <p:txBody>
          <a:bodyPr/>
          <a:lstStyle/>
          <a:p>
            <a:fld id="{6EB8AC9C-4BBE-4BE2-AA9E-CF9B647D9603}" type="slidenum">
              <a:rPr lang="ko-KR" altLang="en-US" smtClean="0"/>
              <a:pPr/>
              <a:t>20</a:t>
            </a:fld>
            <a:endParaRPr lang="ko-KR" altLang="en-US"/>
          </a:p>
        </p:txBody>
      </p:sp>
    </p:spTree>
    <p:extLst>
      <p:ext uri="{BB962C8B-B14F-4D97-AF65-F5344CB8AC3E}">
        <p14:creationId xmlns:p14="http://schemas.microsoft.com/office/powerpoint/2010/main" val="372643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9114" y="0"/>
            <a:ext cx="7225540" cy="6807396"/>
          </a:xfrm>
          <a:prstGeom prst="rect">
            <a:avLst/>
          </a:prstGeom>
        </p:spPr>
      </p:pic>
      <p:sp>
        <p:nvSpPr>
          <p:cNvPr id="3" name="Slide Number Placeholder 2"/>
          <p:cNvSpPr>
            <a:spLocks noGrp="1"/>
          </p:cNvSpPr>
          <p:nvPr>
            <p:ph type="sldNum" sz="quarter" idx="12"/>
          </p:nvPr>
        </p:nvSpPr>
        <p:spPr/>
        <p:txBody>
          <a:bodyPr/>
          <a:lstStyle/>
          <a:p>
            <a:fld id="{6EB8AC9C-4BBE-4BE2-AA9E-CF9B647D9603}" type="slidenum">
              <a:rPr lang="ko-KR" altLang="en-US" smtClean="0"/>
              <a:pPr/>
              <a:t>21</a:t>
            </a:fld>
            <a:endParaRPr lang="ko-KR" altLang="en-US"/>
          </a:p>
        </p:txBody>
      </p:sp>
    </p:spTree>
    <p:extLst>
      <p:ext uri="{BB962C8B-B14F-4D97-AF65-F5344CB8AC3E}">
        <p14:creationId xmlns:p14="http://schemas.microsoft.com/office/powerpoint/2010/main" val="3735460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585747" y="0"/>
            <a:ext cx="2558253" cy="692696"/>
          </a:xfrm>
          <a:prstGeom prst="rect">
            <a:avLst/>
          </a:prstGeom>
          <a:noFill/>
          <a:ln w="9525">
            <a:noFill/>
            <a:miter lim="800000"/>
            <a:headEnd/>
            <a:tailEnd/>
          </a:ln>
        </p:spPr>
      </p:pic>
      <p:sp>
        <p:nvSpPr>
          <p:cNvPr id="3" name="TextBox 2"/>
          <p:cNvSpPr txBox="1"/>
          <p:nvPr/>
        </p:nvSpPr>
        <p:spPr>
          <a:xfrm>
            <a:off x="0" y="332656"/>
            <a:ext cx="9144000" cy="6247864"/>
          </a:xfrm>
          <a:prstGeom prst="rect">
            <a:avLst/>
          </a:prstGeom>
          <a:noFill/>
        </p:spPr>
        <p:txBody>
          <a:bodyPr wrap="square" rtlCol="0">
            <a:spAutoFit/>
          </a:bodyPr>
          <a:lstStyle/>
          <a:p>
            <a:r>
              <a:rPr lang="en-US" altLang="ko-KR" sz="1600" b="1" dirty="0" smtClean="0"/>
              <a:t>Activation of the </a:t>
            </a:r>
            <a:r>
              <a:rPr lang="en-US" altLang="ko-KR" sz="1600" b="1" dirty="0" err="1" smtClean="0"/>
              <a:t>Proapoptotic</a:t>
            </a:r>
            <a:r>
              <a:rPr lang="en-US" altLang="ko-KR" sz="1600" b="1" dirty="0" smtClean="0"/>
              <a:t> Bcl-2 Protein </a:t>
            </a:r>
            <a:r>
              <a:rPr lang="en-US" altLang="ko-KR" sz="1600" b="1" dirty="0" err="1" smtClean="0"/>
              <a:t>Bax</a:t>
            </a:r>
            <a:r>
              <a:rPr lang="en-US" altLang="ko-KR" sz="1600" b="1" dirty="0" smtClean="0"/>
              <a:t> by a Small </a:t>
            </a:r>
          </a:p>
          <a:p>
            <a:r>
              <a:rPr lang="en-US" altLang="ko-KR" sz="1600" b="1" dirty="0" smtClean="0"/>
              <a:t>Molecule Induces Tumor Cell Apoptosis </a:t>
            </a:r>
          </a:p>
          <a:p>
            <a:r>
              <a:rPr lang="en-US" altLang="ko-KR" sz="1600" dirty="0" err="1" smtClean="0"/>
              <a:t>Guoping</a:t>
            </a:r>
            <a:r>
              <a:rPr lang="en-US" altLang="ko-KR" sz="1600" dirty="0" smtClean="0"/>
              <a:t> Zhao, </a:t>
            </a:r>
            <a:r>
              <a:rPr lang="en-US" altLang="ko-KR" sz="1600" dirty="0" err="1" smtClean="0"/>
              <a:t>Yanglong</a:t>
            </a:r>
            <a:r>
              <a:rPr lang="en-US" altLang="ko-KR" sz="1600" dirty="0" smtClean="0"/>
              <a:t> Zhu, </a:t>
            </a:r>
            <a:r>
              <a:rPr lang="en-US" altLang="ko-KR" sz="1600" dirty="0" err="1" smtClean="0"/>
              <a:t>Colins</a:t>
            </a:r>
            <a:r>
              <a:rPr lang="en-US" altLang="ko-KR" sz="1600" dirty="0" smtClean="0"/>
              <a:t> O. </a:t>
            </a:r>
            <a:r>
              <a:rPr lang="en-US" altLang="ko-KR" sz="1600" dirty="0" err="1" smtClean="0"/>
              <a:t>Eno</a:t>
            </a:r>
            <a:r>
              <a:rPr lang="en-US" altLang="ko-KR" sz="1600" dirty="0" smtClean="0"/>
              <a:t>, </a:t>
            </a:r>
            <a:r>
              <a:rPr lang="en-US" altLang="ko-KR" sz="1600" dirty="0" err="1" smtClean="0"/>
              <a:t>Yanlong</a:t>
            </a:r>
            <a:r>
              <a:rPr lang="en-US" altLang="ko-KR" sz="1600" dirty="0" smtClean="0"/>
              <a:t> Liu, Lynn </a:t>
            </a:r>
            <a:r>
              <a:rPr lang="en-US" altLang="ko-KR" sz="1600" dirty="0" err="1" smtClean="0"/>
              <a:t>DeLeeuw</a:t>
            </a:r>
            <a:r>
              <a:rPr lang="en-US" altLang="ko-KR" sz="1600" dirty="0" smtClean="0"/>
              <a:t>, Joseph A. </a:t>
            </a:r>
            <a:r>
              <a:rPr lang="en-US" altLang="ko-KR" sz="1600" dirty="0" err="1" smtClean="0"/>
              <a:t>Burlison</a:t>
            </a:r>
            <a:r>
              <a:rPr lang="en-US" altLang="ko-KR" sz="1600" dirty="0" smtClean="0"/>
              <a:t>, </a:t>
            </a:r>
          </a:p>
          <a:p>
            <a:r>
              <a:rPr lang="en-US" altLang="ko-KR" sz="1600" dirty="0" smtClean="0"/>
              <a:t>Jonathan B. </a:t>
            </a:r>
            <a:r>
              <a:rPr lang="en-US" altLang="ko-KR" sz="1600" dirty="0" err="1" smtClean="0"/>
              <a:t>Chaires</a:t>
            </a:r>
            <a:r>
              <a:rPr lang="en-US" altLang="ko-KR" sz="1600" dirty="0" smtClean="0"/>
              <a:t>, John O. Trent, and Chi Li </a:t>
            </a:r>
          </a:p>
          <a:p>
            <a:r>
              <a:rPr lang="en-US" altLang="ko-KR" sz="1600" i="1" dirty="0" smtClean="0"/>
              <a:t>Mol. Cell. Biol. April 2014 34:7 1198-1207; published ahead of print 13 January 2014 , doi:10.1128/MCB.00996-13</a:t>
            </a:r>
            <a:endParaRPr lang="en-US" altLang="ko-KR" sz="1600" dirty="0" smtClean="0"/>
          </a:p>
          <a:p>
            <a:r>
              <a:rPr lang="en-US" altLang="ko-KR" sz="1600" b="1" dirty="0" smtClean="0"/>
              <a:t>Loss of von </a:t>
            </a:r>
            <a:r>
              <a:rPr lang="en-US" altLang="ko-KR" sz="1600" b="1" dirty="0" err="1" smtClean="0"/>
              <a:t>Hippel-Lindau</a:t>
            </a:r>
            <a:r>
              <a:rPr lang="en-US" altLang="ko-KR" sz="1600" b="1" dirty="0" smtClean="0"/>
              <a:t> Protein (VHL) Increases Systemic Cholesterol Levels through Targeting Hypoxia-Inducible Factor 2</a:t>
            </a:r>
            <a:r>
              <a:rPr lang="el-GR" altLang="ko-KR" sz="1600" b="1" dirty="0" smtClean="0"/>
              <a:t>α </a:t>
            </a:r>
            <a:r>
              <a:rPr lang="en-US" altLang="ko-KR" sz="1600" b="1" dirty="0" smtClean="0"/>
              <a:t>and Regulation of Bile Acid Homeostasis </a:t>
            </a:r>
          </a:p>
          <a:p>
            <a:r>
              <a:rPr lang="en-US" altLang="ko-KR" sz="1600" dirty="0" err="1" smtClean="0"/>
              <a:t>Sadeesh</a:t>
            </a:r>
            <a:r>
              <a:rPr lang="en-US" altLang="ko-KR" sz="1600" dirty="0" smtClean="0"/>
              <a:t> K. </a:t>
            </a:r>
            <a:r>
              <a:rPr lang="en-US" altLang="ko-KR" sz="1600" dirty="0" err="1" smtClean="0"/>
              <a:t>Ramakrishnan</a:t>
            </a:r>
            <a:r>
              <a:rPr lang="en-US" altLang="ko-KR" sz="1600" dirty="0" smtClean="0"/>
              <a:t>, Matthew Taylor, </a:t>
            </a:r>
            <a:r>
              <a:rPr lang="en-US" altLang="ko-KR" sz="1600" dirty="0" err="1" smtClean="0"/>
              <a:t>Aijuan</a:t>
            </a:r>
            <a:r>
              <a:rPr lang="en-US" altLang="ko-KR" sz="1600" dirty="0" smtClean="0"/>
              <a:t> </a:t>
            </a:r>
            <a:r>
              <a:rPr lang="en-US" altLang="ko-KR" sz="1600" dirty="0" err="1" smtClean="0"/>
              <a:t>Qu</a:t>
            </a:r>
            <a:r>
              <a:rPr lang="en-US" altLang="ko-KR" sz="1600" dirty="0" smtClean="0"/>
              <a:t>, Sung-</a:t>
            </a:r>
            <a:r>
              <a:rPr lang="en-US" altLang="ko-KR" sz="1600" dirty="0" err="1" smtClean="0"/>
              <a:t>Hoon</a:t>
            </a:r>
            <a:r>
              <a:rPr lang="en-US" altLang="ko-KR" sz="1600" dirty="0" smtClean="0"/>
              <a:t> </a:t>
            </a:r>
            <a:r>
              <a:rPr lang="en-US" altLang="ko-KR" sz="1600" dirty="0" err="1" smtClean="0"/>
              <a:t>Ahn</a:t>
            </a:r>
            <a:r>
              <a:rPr lang="en-US" altLang="ko-KR" sz="1600" dirty="0" smtClean="0"/>
              <a:t>, </a:t>
            </a:r>
            <a:r>
              <a:rPr lang="en-US" altLang="ko-KR" sz="1600" dirty="0" err="1" smtClean="0"/>
              <a:t>Madathilparambil</a:t>
            </a:r>
            <a:r>
              <a:rPr lang="en-US" altLang="ko-KR" sz="1600" dirty="0" smtClean="0"/>
              <a:t> V. </a:t>
            </a:r>
            <a:r>
              <a:rPr lang="en-US" altLang="ko-KR" sz="1600" dirty="0" err="1" smtClean="0"/>
              <a:t>uresh</a:t>
            </a:r>
            <a:r>
              <a:rPr lang="en-US" altLang="ko-KR" sz="1600" dirty="0" smtClean="0"/>
              <a:t>, Krishnan </a:t>
            </a:r>
            <a:r>
              <a:rPr lang="en-US" altLang="ko-KR" sz="1600" dirty="0" err="1" smtClean="0"/>
              <a:t>Raghavendran</a:t>
            </a:r>
            <a:r>
              <a:rPr lang="en-US" altLang="ko-KR" sz="1600" dirty="0" smtClean="0"/>
              <a:t>, Frank J. Gonzalez, and </a:t>
            </a:r>
            <a:r>
              <a:rPr lang="en-US" altLang="ko-KR" sz="1600" dirty="0" err="1" smtClean="0"/>
              <a:t>Yatrik</a:t>
            </a:r>
            <a:r>
              <a:rPr lang="en-US" altLang="ko-KR" sz="1600" dirty="0" smtClean="0"/>
              <a:t> M. Shah </a:t>
            </a:r>
          </a:p>
          <a:p>
            <a:r>
              <a:rPr lang="en-US" altLang="ko-KR" sz="1600" i="1" dirty="0" smtClean="0"/>
              <a:t>Mol. Cell. Biol. April 2014 34:7 1208-1220; published ahead of print 13 January 2014 , doi:10.1128/MCB.01441-13 </a:t>
            </a:r>
            <a:endParaRPr lang="en-US" altLang="ko-KR" sz="1600" dirty="0" smtClean="0"/>
          </a:p>
          <a:p>
            <a:r>
              <a:rPr lang="en-US" altLang="ko-KR" sz="1600" b="1" dirty="0" smtClean="0"/>
              <a:t>S/T </a:t>
            </a:r>
            <a:r>
              <a:rPr lang="en-US" altLang="ko-KR" sz="1600" b="1" dirty="0" err="1" smtClean="0"/>
              <a:t>Phosphorylation</a:t>
            </a:r>
            <a:r>
              <a:rPr lang="en-US" altLang="ko-KR" sz="1600" b="1" dirty="0" smtClean="0"/>
              <a:t> of DLL1 Is Required for Full </a:t>
            </a:r>
            <a:r>
              <a:rPr lang="en-US" altLang="ko-KR" sz="1600" b="1" dirty="0" err="1" smtClean="0"/>
              <a:t>Ligand</a:t>
            </a:r>
            <a:r>
              <a:rPr lang="en-US" altLang="ko-KR" sz="1600" b="1" dirty="0" smtClean="0"/>
              <a:t> Activity </a:t>
            </a:r>
            <a:r>
              <a:rPr lang="en-US" altLang="ko-KR" sz="1600" b="1" i="1" dirty="0" smtClean="0"/>
              <a:t>In Vitro</a:t>
            </a:r>
            <a:r>
              <a:rPr lang="en-US" altLang="ko-KR" sz="1600" b="1" dirty="0" smtClean="0"/>
              <a:t> but Dispensable for DLL1 Function </a:t>
            </a:r>
            <a:r>
              <a:rPr lang="en-US" altLang="ko-KR" sz="1600" b="1" i="1" dirty="0" smtClean="0"/>
              <a:t>In Vivo</a:t>
            </a:r>
            <a:r>
              <a:rPr lang="en-US" altLang="ko-KR" sz="1600" b="1" dirty="0" smtClean="0"/>
              <a:t> during Embryonic Patterning and Marginal Zone B Cell Development </a:t>
            </a:r>
          </a:p>
          <a:p>
            <a:r>
              <a:rPr lang="en-US" altLang="ko-KR" sz="1600" dirty="0" err="1" smtClean="0"/>
              <a:t>Eike</a:t>
            </a:r>
            <a:r>
              <a:rPr lang="en-US" altLang="ko-KR" sz="1600" dirty="0" smtClean="0"/>
              <a:t>-Benjamin </a:t>
            </a:r>
            <a:r>
              <a:rPr lang="en-US" altLang="ko-KR" sz="1600" dirty="0" err="1" smtClean="0"/>
              <a:t>Braune</a:t>
            </a:r>
            <a:r>
              <a:rPr lang="en-US" altLang="ko-KR" sz="1600" dirty="0" smtClean="0"/>
              <a:t>, Karin Schuster-</a:t>
            </a:r>
            <a:r>
              <a:rPr lang="en-US" altLang="ko-KR" sz="1600" dirty="0" err="1" smtClean="0"/>
              <a:t>Gossler</a:t>
            </a:r>
            <a:r>
              <a:rPr lang="en-US" altLang="ko-KR" sz="1600" dirty="0" smtClean="0"/>
              <a:t>, </a:t>
            </a:r>
            <a:r>
              <a:rPr lang="en-US" altLang="ko-KR" sz="1600" dirty="0" err="1" smtClean="0"/>
              <a:t>Marcin</a:t>
            </a:r>
            <a:r>
              <a:rPr lang="en-US" altLang="ko-KR" sz="1600" dirty="0" smtClean="0"/>
              <a:t> </a:t>
            </a:r>
            <a:r>
              <a:rPr lang="en-US" altLang="ko-KR" sz="1600" dirty="0" err="1" smtClean="0"/>
              <a:t>Lyszkiewicz</a:t>
            </a:r>
            <a:r>
              <a:rPr lang="en-US" altLang="ko-KR" sz="1600" dirty="0" smtClean="0"/>
              <a:t>, </a:t>
            </a:r>
            <a:r>
              <a:rPr lang="en-US" altLang="ko-KR" sz="1600" dirty="0" err="1" smtClean="0"/>
              <a:t>Katrin</a:t>
            </a:r>
            <a:r>
              <a:rPr lang="en-US" altLang="ko-KR" sz="1600" dirty="0" smtClean="0"/>
              <a:t> </a:t>
            </a:r>
            <a:r>
              <a:rPr lang="en-US" altLang="ko-KR" sz="1600" dirty="0" err="1" smtClean="0"/>
              <a:t>Serth</a:t>
            </a:r>
            <a:r>
              <a:rPr lang="en-US" altLang="ko-KR" sz="1600" dirty="0" smtClean="0"/>
              <a:t>, Kristina </a:t>
            </a:r>
            <a:r>
              <a:rPr lang="en-US" altLang="ko-KR" sz="1600" dirty="0" err="1" smtClean="0"/>
              <a:t>Preusse</a:t>
            </a:r>
            <a:r>
              <a:rPr lang="en-US" altLang="ko-KR" sz="1600" dirty="0" smtClean="0"/>
              <a:t>, </a:t>
            </a:r>
          </a:p>
          <a:p>
            <a:r>
              <a:rPr lang="en-US" altLang="ko-KR" sz="1600" dirty="0" smtClean="0"/>
              <a:t>Johannes </a:t>
            </a:r>
            <a:r>
              <a:rPr lang="en-US" altLang="ko-KR" sz="1600" dirty="0" err="1" smtClean="0"/>
              <a:t>Madlung</a:t>
            </a:r>
            <a:r>
              <a:rPr lang="en-US" altLang="ko-KR" sz="1600" dirty="0" smtClean="0"/>
              <a:t>, Boris </a:t>
            </a:r>
            <a:r>
              <a:rPr lang="en-US" altLang="ko-KR" sz="1600" dirty="0" err="1" smtClean="0"/>
              <a:t>Macek</a:t>
            </a:r>
            <a:r>
              <a:rPr lang="en-US" altLang="ko-KR" sz="1600" dirty="0" smtClean="0"/>
              <a:t>, Andreas Krueger, and </a:t>
            </a:r>
            <a:r>
              <a:rPr lang="en-US" altLang="ko-KR" sz="1600" dirty="0" err="1" smtClean="0"/>
              <a:t>Achim</a:t>
            </a:r>
            <a:r>
              <a:rPr lang="en-US" altLang="ko-KR" sz="1600" dirty="0" smtClean="0"/>
              <a:t> </a:t>
            </a:r>
            <a:r>
              <a:rPr lang="en-US" altLang="ko-KR" sz="1600" dirty="0" err="1" smtClean="0"/>
              <a:t>Gossler</a:t>
            </a:r>
            <a:r>
              <a:rPr lang="en-US" altLang="ko-KR" sz="1600" dirty="0" smtClean="0"/>
              <a:t> </a:t>
            </a:r>
          </a:p>
          <a:p>
            <a:r>
              <a:rPr lang="en-US" altLang="ko-KR" sz="1600" i="1" dirty="0" smtClean="0"/>
              <a:t>Mol. Cell. Biol. April 2014 34:7 1221-1233; published ahead of print 21 January 2014 , doi:10.1128/MCB.00965-13 </a:t>
            </a:r>
            <a:endParaRPr lang="en-US" altLang="ko-KR" sz="1600" dirty="0" smtClean="0"/>
          </a:p>
          <a:p>
            <a:r>
              <a:rPr lang="en-US" altLang="ko-KR" sz="1600" b="1" dirty="0" err="1" smtClean="0"/>
              <a:t>Ligand</a:t>
            </a:r>
            <a:r>
              <a:rPr lang="en-US" altLang="ko-KR" sz="1600" b="1" dirty="0" smtClean="0"/>
              <a:t> Binding Shifts Highly Mobile Retinoid X Receptor to the Chromatin-Bound State in a </a:t>
            </a:r>
            <a:r>
              <a:rPr lang="en-US" altLang="ko-KR" sz="1600" b="1" dirty="0" err="1" smtClean="0"/>
              <a:t>Coactivator</a:t>
            </a:r>
            <a:r>
              <a:rPr lang="en-US" altLang="ko-KR" sz="1600" b="1" dirty="0" smtClean="0"/>
              <a:t>-Dependent Manner, as Revealed by Single-Cell Imaging </a:t>
            </a:r>
          </a:p>
          <a:p>
            <a:r>
              <a:rPr lang="en-US" altLang="ko-KR" sz="1600" dirty="0" smtClean="0"/>
              <a:t>Peter </a:t>
            </a:r>
            <a:r>
              <a:rPr lang="en-US" altLang="ko-KR" sz="1600" dirty="0" err="1" smtClean="0"/>
              <a:t>Brazda</a:t>
            </a:r>
            <a:r>
              <a:rPr lang="en-US" altLang="ko-KR" sz="1600" dirty="0" smtClean="0"/>
              <a:t>, Jan Krieger, </a:t>
            </a:r>
            <a:r>
              <a:rPr lang="en-US" altLang="ko-KR" sz="1600" dirty="0" err="1" smtClean="0"/>
              <a:t>Bence</a:t>
            </a:r>
            <a:r>
              <a:rPr lang="en-US" altLang="ko-KR" sz="1600" dirty="0" smtClean="0"/>
              <a:t> Daniel, David Jonas, </a:t>
            </a:r>
            <a:r>
              <a:rPr lang="en-US" altLang="ko-KR" sz="1600" dirty="0" err="1" smtClean="0"/>
              <a:t>Tibor</a:t>
            </a:r>
            <a:r>
              <a:rPr lang="en-US" altLang="ko-KR" sz="1600" dirty="0" smtClean="0"/>
              <a:t> </a:t>
            </a:r>
            <a:r>
              <a:rPr lang="en-US" altLang="ko-KR" sz="1600" dirty="0" err="1" smtClean="0"/>
              <a:t>Szekeres</a:t>
            </a:r>
            <a:r>
              <a:rPr lang="en-US" altLang="ko-KR" sz="1600" dirty="0" smtClean="0"/>
              <a:t>, </a:t>
            </a:r>
            <a:r>
              <a:rPr lang="en-US" altLang="ko-KR" sz="1600" dirty="0" err="1" smtClean="0"/>
              <a:t>Katalin</a:t>
            </a:r>
            <a:r>
              <a:rPr lang="en-US" altLang="ko-KR" sz="1600" dirty="0" smtClean="0"/>
              <a:t> </a:t>
            </a:r>
            <a:r>
              <a:rPr lang="en-US" altLang="ko-KR" sz="1600" dirty="0" err="1" smtClean="0"/>
              <a:t>Tóth</a:t>
            </a:r>
            <a:r>
              <a:rPr lang="en-US" altLang="ko-KR" sz="1600" dirty="0" smtClean="0"/>
              <a:t>, Laszlo Nagy, </a:t>
            </a:r>
          </a:p>
          <a:p>
            <a:r>
              <a:rPr lang="en-US" altLang="ko-KR" sz="1600" dirty="0" smtClean="0"/>
              <a:t>and </a:t>
            </a:r>
            <a:r>
              <a:rPr lang="en-US" altLang="ko-KR" sz="1600" dirty="0" err="1" smtClean="0"/>
              <a:t>György</a:t>
            </a:r>
            <a:r>
              <a:rPr lang="en-US" altLang="ko-KR" sz="1600" dirty="0" smtClean="0"/>
              <a:t> </a:t>
            </a:r>
            <a:r>
              <a:rPr lang="en-US" altLang="ko-KR" sz="1600" dirty="0" err="1" smtClean="0"/>
              <a:t>Vámosi</a:t>
            </a:r>
            <a:r>
              <a:rPr lang="en-US" altLang="ko-KR" sz="1600" dirty="0" smtClean="0"/>
              <a:t> </a:t>
            </a:r>
          </a:p>
          <a:p>
            <a:r>
              <a:rPr lang="en-US" altLang="ko-KR" sz="1600" i="1" dirty="0" smtClean="0"/>
              <a:t>Mol. Cell. Biol. April 2014 34:7 1234-1245; published ahead of print 21 January 2014 , doi:10.1128/MCB.01097-13 </a:t>
            </a:r>
            <a:endParaRPr lang="en-US" altLang="ko-KR" sz="1600" dirty="0" smtClean="0"/>
          </a:p>
        </p:txBody>
      </p:sp>
      <p:sp>
        <p:nvSpPr>
          <p:cNvPr id="4" name="Slide Number Placeholder 3"/>
          <p:cNvSpPr>
            <a:spLocks noGrp="1"/>
          </p:cNvSpPr>
          <p:nvPr>
            <p:ph type="sldNum" sz="quarter" idx="12"/>
          </p:nvPr>
        </p:nvSpPr>
        <p:spPr/>
        <p:txBody>
          <a:bodyPr/>
          <a:lstStyle/>
          <a:p>
            <a:fld id="{6EB8AC9C-4BBE-4BE2-AA9E-CF9B647D9603}" type="slidenum">
              <a:rPr lang="ko-KR" altLang="en-US" smtClean="0"/>
              <a:pPr/>
              <a:t>22</a:t>
            </a:fld>
            <a:endParaRPr lang="ko-KR"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32530"/>
          </a:xfrm>
          <a:prstGeom prst="rect">
            <a:avLst/>
          </a:prstGeom>
          <a:noFill/>
        </p:spPr>
        <p:txBody>
          <a:bodyPr wrap="square" rtlCol="0">
            <a:spAutoFit/>
          </a:bodyPr>
          <a:lstStyle/>
          <a:p>
            <a:r>
              <a:rPr lang="en-US" altLang="ko-KR" sz="1600" b="1" dirty="0" smtClean="0"/>
              <a:t>Activation of p53 Transcriptional Activity by SMRT: a </a:t>
            </a:r>
            <a:r>
              <a:rPr lang="en-US" altLang="ko-KR" sz="1600" b="1" dirty="0" err="1" smtClean="0"/>
              <a:t>Histone</a:t>
            </a:r>
            <a:r>
              <a:rPr lang="en-US" altLang="ko-KR" sz="1600" b="1" dirty="0" smtClean="0"/>
              <a:t> </a:t>
            </a:r>
            <a:r>
              <a:rPr lang="en-US" altLang="ko-KR" sz="1600" b="1" dirty="0" err="1" smtClean="0"/>
              <a:t>Deacetylase</a:t>
            </a:r>
            <a:r>
              <a:rPr lang="en-US" altLang="ko-KR" sz="1600" b="1" dirty="0" smtClean="0"/>
              <a:t> 3-Independent Function of a Transcriptional </a:t>
            </a:r>
            <a:r>
              <a:rPr lang="en-US" altLang="ko-KR" sz="1600" b="1" dirty="0" err="1" smtClean="0"/>
              <a:t>Corepressor</a:t>
            </a:r>
            <a:r>
              <a:rPr lang="en-US" altLang="ko-KR" sz="1600" b="1" dirty="0" smtClean="0"/>
              <a:t> </a:t>
            </a:r>
          </a:p>
          <a:p>
            <a:r>
              <a:rPr lang="en-US" altLang="ko-KR" sz="1400" dirty="0" err="1" smtClean="0"/>
              <a:t>Anbu</a:t>
            </a:r>
            <a:r>
              <a:rPr lang="en-US" altLang="ko-KR" sz="1400" dirty="0" smtClean="0"/>
              <a:t> </a:t>
            </a:r>
            <a:r>
              <a:rPr lang="en-US" altLang="ko-KR" sz="1400" dirty="0" err="1" smtClean="0"/>
              <a:t>Karani</a:t>
            </a:r>
            <a:r>
              <a:rPr lang="en-US" altLang="ko-KR" sz="1400" dirty="0" smtClean="0"/>
              <a:t> </a:t>
            </a:r>
            <a:r>
              <a:rPr lang="en-US" altLang="ko-KR" sz="1400" dirty="0" err="1" smtClean="0"/>
              <a:t>Adikesavan</a:t>
            </a:r>
            <a:r>
              <a:rPr lang="en-US" altLang="ko-KR" sz="1400" dirty="0" smtClean="0"/>
              <a:t>, </a:t>
            </a:r>
            <a:r>
              <a:rPr lang="en-US" altLang="ko-KR" sz="1400" dirty="0" err="1" smtClean="0"/>
              <a:t>Sudipan</a:t>
            </a:r>
            <a:r>
              <a:rPr lang="en-US" altLang="ko-KR" sz="1400" dirty="0" smtClean="0"/>
              <a:t> </a:t>
            </a:r>
            <a:r>
              <a:rPr lang="en-US" altLang="ko-KR" sz="1400" dirty="0" err="1" smtClean="0"/>
              <a:t>Karmakar</a:t>
            </a:r>
            <a:r>
              <a:rPr lang="en-US" altLang="ko-KR" sz="1400" dirty="0" smtClean="0"/>
              <a:t>, Patricia </a:t>
            </a:r>
            <a:r>
              <a:rPr lang="en-US" altLang="ko-KR" sz="1400" dirty="0" err="1" smtClean="0"/>
              <a:t>Pardo</a:t>
            </a:r>
            <a:r>
              <a:rPr lang="en-US" altLang="ko-KR" sz="1400" dirty="0" smtClean="0"/>
              <a:t>, </a:t>
            </a:r>
            <a:r>
              <a:rPr lang="en-US" altLang="ko-KR" sz="1400" dirty="0" err="1" smtClean="0"/>
              <a:t>Liguo</a:t>
            </a:r>
            <a:r>
              <a:rPr lang="en-US" altLang="ko-KR" sz="1400" dirty="0" smtClean="0"/>
              <a:t> Wang, </a:t>
            </a:r>
            <a:r>
              <a:rPr lang="en-US" altLang="ko-KR" sz="1400" dirty="0" err="1" smtClean="0"/>
              <a:t>Shuang</a:t>
            </a:r>
            <a:r>
              <a:rPr lang="en-US" altLang="ko-KR" sz="1400" dirty="0" smtClean="0"/>
              <a:t> Liu, Wei Li, </a:t>
            </a:r>
          </a:p>
          <a:p>
            <a:r>
              <a:rPr lang="en-US" altLang="ko-KR" sz="1400" dirty="0" smtClean="0"/>
              <a:t>and Carolyn L. Smith </a:t>
            </a:r>
          </a:p>
          <a:p>
            <a:r>
              <a:rPr lang="en-US" altLang="ko-KR" sz="1400" i="1" dirty="0" smtClean="0"/>
              <a:t>Mol. Cell. Biol. April 2014 34:7 1246-1261; published ahead of print 21 January 2014 , doi:10.1128/MCB.01216-13 </a:t>
            </a:r>
            <a:endParaRPr lang="en-US" altLang="ko-KR" sz="1400" dirty="0" smtClean="0"/>
          </a:p>
          <a:p>
            <a:r>
              <a:rPr lang="en-US" altLang="ko-KR" sz="1600" b="1" dirty="0" smtClean="0"/>
              <a:t>The E3 </a:t>
            </a:r>
            <a:r>
              <a:rPr lang="en-US" altLang="ko-KR" sz="1600" b="1" dirty="0" err="1" smtClean="0"/>
              <a:t>Ubiquitin</a:t>
            </a:r>
            <a:r>
              <a:rPr lang="en-US" altLang="ko-KR" sz="1600" b="1" dirty="0" smtClean="0"/>
              <a:t> </a:t>
            </a:r>
            <a:r>
              <a:rPr lang="en-US" altLang="ko-KR" sz="1600" b="1" dirty="0" err="1" smtClean="0"/>
              <a:t>Ligase</a:t>
            </a:r>
            <a:r>
              <a:rPr lang="en-US" altLang="ko-KR" sz="1600" b="1" dirty="0" smtClean="0"/>
              <a:t> MARCH6 Degrades </a:t>
            </a:r>
            <a:r>
              <a:rPr lang="en-US" altLang="ko-KR" sz="1600" b="1" dirty="0" err="1" smtClean="0"/>
              <a:t>Squalene</a:t>
            </a:r>
            <a:r>
              <a:rPr lang="en-US" altLang="ko-KR" sz="1600" b="1" dirty="0" smtClean="0"/>
              <a:t> </a:t>
            </a:r>
            <a:r>
              <a:rPr lang="en-US" altLang="ko-KR" sz="1600" b="1" dirty="0" err="1" smtClean="0"/>
              <a:t>Monooxygenase</a:t>
            </a:r>
            <a:r>
              <a:rPr lang="en-US" altLang="ko-KR" sz="1600" b="1" dirty="0" smtClean="0"/>
              <a:t> and Affects 3-Hydroxy-3-Methyl-Glutaryl Coenzyme A </a:t>
            </a:r>
            <a:r>
              <a:rPr lang="en-US" altLang="ko-KR" sz="1600" b="1" dirty="0" err="1" smtClean="0"/>
              <a:t>Reductase</a:t>
            </a:r>
            <a:r>
              <a:rPr lang="en-US" altLang="ko-KR" sz="1600" b="1" dirty="0" smtClean="0"/>
              <a:t> and the Cholesterol Synthesis Pathway </a:t>
            </a:r>
          </a:p>
          <a:p>
            <a:r>
              <a:rPr lang="en-US" altLang="ko-KR" sz="1400" dirty="0" smtClean="0"/>
              <a:t>Noam </a:t>
            </a:r>
            <a:r>
              <a:rPr lang="en-US" altLang="ko-KR" sz="1400" dirty="0" err="1" smtClean="0"/>
              <a:t>Zelcer</a:t>
            </a:r>
            <a:r>
              <a:rPr lang="en-US" altLang="ko-KR" sz="1400" dirty="0" smtClean="0"/>
              <a:t>, Laura J. Sharpe, </a:t>
            </a:r>
            <a:r>
              <a:rPr lang="en-US" altLang="ko-KR" sz="1400" dirty="0" err="1" smtClean="0"/>
              <a:t>Anke</a:t>
            </a:r>
            <a:r>
              <a:rPr lang="en-US" altLang="ko-KR" sz="1400" dirty="0" smtClean="0"/>
              <a:t> </a:t>
            </a:r>
            <a:r>
              <a:rPr lang="en-US" altLang="ko-KR" sz="1400" dirty="0" err="1" smtClean="0"/>
              <a:t>Loregger</a:t>
            </a:r>
            <a:r>
              <a:rPr lang="en-US" altLang="ko-KR" sz="1400" dirty="0" smtClean="0"/>
              <a:t>, </a:t>
            </a:r>
            <a:r>
              <a:rPr lang="en-US" altLang="ko-KR" sz="1400" dirty="0" err="1" smtClean="0"/>
              <a:t>Ika</a:t>
            </a:r>
            <a:r>
              <a:rPr lang="en-US" altLang="ko-KR" sz="1400" dirty="0" smtClean="0"/>
              <a:t> </a:t>
            </a:r>
            <a:r>
              <a:rPr lang="en-US" altLang="ko-KR" sz="1400" dirty="0" err="1" smtClean="0"/>
              <a:t>Kristiana</a:t>
            </a:r>
            <a:r>
              <a:rPr lang="en-US" altLang="ko-KR" sz="1400" dirty="0" smtClean="0"/>
              <a:t>, Emma C. L. Cook, Lisa </a:t>
            </a:r>
            <a:r>
              <a:rPr lang="en-US" altLang="ko-KR" sz="1400" dirty="0" err="1" smtClean="0"/>
              <a:t>Phan</a:t>
            </a:r>
            <a:r>
              <a:rPr lang="en-US" altLang="ko-KR" sz="1400" dirty="0" smtClean="0"/>
              <a:t>, Julian Stevenson, and Andrew J. Brown </a:t>
            </a:r>
          </a:p>
          <a:p>
            <a:r>
              <a:rPr lang="en-US" altLang="ko-KR" sz="1400" i="1" dirty="0" smtClean="0"/>
              <a:t>Mol. Cell. Biol. April 2014 34:7 1262-1270; published ahead of print 21 January 2014 , doi:10.1128/MCB.01140-13 </a:t>
            </a:r>
            <a:endParaRPr lang="en-US" altLang="ko-KR" sz="1400" dirty="0" smtClean="0"/>
          </a:p>
          <a:p>
            <a:r>
              <a:rPr lang="en-US" altLang="ko-KR" sz="1600" b="1" dirty="0" smtClean="0"/>
              <a:t>Insulin Stimulates Syntaxin4 SNARE Complex Assembly via a Novel Regulatory Mechanism </a:t>
            </a:r>
          </a:p>
          <a:p>
            <a:r>
              <a:rPr lang="en-US" altLang="ko-KR" sz="1400" dirty="0" err="1" smtClean="0"/>
              <a:t>Dimitrios</a:t>
            </a:r>
            <a:r>
              <a:rPr lang="en-US" altLang="ko-KR" sz="1400" dirty="0" smtClean="0"/>
              <a:t> </a:t>
            </a:r>
            <a:r>
              <a:rPr lang="en-US" altLang="ko-KR" sz="1400" dirty="0" err="1" smtClean="0"/>
              <a:t>Kioumourtzoglou</a:t>
            </a:r>
            <a:r>
              <a:rPr lang="en-US" altLang="ko-KR" sz="1400" dirty="0" smtClean="0"/>
              <a:t>, Gwyn W. Gould, and </a:t>
            </a:r>
            <a:r>
              <a:rPr lang="en-US" altLang="ko-KR" sz="1400" dirty="0" err="1" smtClean="0"/>
              <a:t>Nia</a:t>
            </a:r>
            <a:r>
              <a:rPr lang="en-US" altLang="ko-KR" sz="1400" dirty="0" smtClean="0"/>
              <a:t> J. Bryant </a:t>
            </a:r>
          </a:p>
          <a:p>
            <a:r>
              <a:rPr lang="en-US" altLang="ko-KR" sz="1400" i="1" dirty="0" smtClean="0"/>
              <a:t>Mol. Cell. Biol. April 2014 34:7 1271-1279; published ahead of print 27 January 2014 , doi:10.1128/MCB.01203-13</a:t>
            </a:r>
            <a:r>
              <a:rPr lang="en-US" altLang="ko-KR" sz="1600" i="1" dirty="0" smtClean="0"/>
              <a:t> </a:t>
            </a:r>
            <a:endParaRPr lang="en-US" altLang="ko-KR" sz="1600" dirty="0" smtClean="0"/>
          </a:p>
          <a:p>
            <a:r>
              <a:rPr lang="en-US" altLang="ko-KR" sz="1600" b="1" dirty="0" smtClean="0"/>
              <a:t>Yin Yang 1 Is a Repressor of Glutamate Transporter EAAT2, and It Mediates Manganese-Induced Decrease of EAAT2 Expression in </a:t>
            </a:r>
            <a:r>
              <a:rPr lang="en-US" altLang="ko-KR" sz="1600" b="1" dirty="0" err="1" smtClean="0"/>
              <a:t>Astrocytes</a:t>
            </a:r>
            <a:r>
              <a:rPr lang="en-US" altLang="ko-KR" sz="1600" b="1" dirty="0" smtClean="0"/>
              <a:t> </a:t>
            </a:r>
          </a:p>
          <a:p>
            <a:r>
              <a:rPr lang="en-US" altLang="ko-KR" sz="1400" dirty="0" err="1" smtClean="0"/>
              <a:t>Pratap</a:t>
            </a:r>
            <a:r>
              <a:rPr lang="en-US" altLang="ko-KR" sz="1400" dirty="0" smtClean="0"/>
              <a:t> </a:t>
            </a:r>
            <a:r>
              <a:rPr lang="en-US" altLang="ko-KR" sz="1400" dirty="0" err="1" smtClean="0"/>
              <a:t>Karki</a:t>
            </a:r>
            <a:r>
              <a:rPr lang="en-US" altLang="ko-KR" sz="1400" dirty="0" smtClean="0"/>
              <a:t>, Anton Webb, Keisha Smith, James Johnson Jr., </a:t>
            </a:r>
            <a:r>
              <a:rPr lang="en-US" altLang="ko-KR" sz="1400" dirty="0" err="1" smtClean="0"/>
              <a:t>Kyuwon</a:t>
            </a:r>
            <a:r>
              <a:rPr lang="en-US" altLang="ko-KR" sz="1400" dirty="0" smtClean="0"/>
              <a:t> Lee, </a:t>
            </a:r>
            <a:r>
              <a:rPr lang="en-US" altLang="ko-KR" sz="1400" dirty="0" err="1" smtClean="0"/>
              <a:t>Deok-Soo</a:t>
            </a:r>
            <a:r>
              <a:rPr lang="en-US" altLang="ko-KR" sz="1400" dirty="0" smtClean="0"/>
              <a:t> Son, </a:t>
            </a:r>
          </a:p>
          <a:p>
            <a:r>
              <a:rPr lang="en-US" altLang="ko-KR" sz="1400" dirty="0" smtClean="0"/>
              <a:t>Michael </a:t>
            </a:r>
            <a:r>
              <a:rPr lang="en-US" altLang="ko-KR" sz="1400" dirty="0" err="1" smtClean="0"/>
              <a:t>Aschner</a:t>
            </a:r>
            <a:r>
              <a:rPr lang="en-US" altLang="ko-KR" sz="1400" dirty="0" smtClean="0"/>
              <a:t>, and </a:t>
            </a:r>
            <a:r>
              <a:rPr lang="en-US" altLang="ko-KR" sz="1400" dirty="0" err="1" smtClean="0"/>
              <a:t>Eunsook</a:t>
            </a:r>
            <a:r>
              <a:rPr lang="en-US" altLang="ko-KR" sz="1400" dirty="0" smtClean="0"/>
              <a:t> Lee </a:t>
            </a:r>
          </a:p>
          <a:p>
            <a:r>
              <a:rPr lang="en-US" altLang="ko-KR" sz="1400" i="1" dirty="0" smtClean="0"/>
              <a:t>Mol. Cell. Biol. April 2014 34:7 1280-1289; published ahead of print 27 January 2014 , doi:10.1128/MCB.01176-13 </a:t>
            </a:r>
            <a:endParaRPr lang="en-US" altLang="ko-KR" sz="1400" dirty="0" smtClean="0"/>
          </a:p>
          <a:p>
            <a:r>
              <a:rPr lang="en-US" altLang="ko-KR" sz="1600" b="1" dirty="0" smtClean="0"/>
              <a:t>Deregulation of Pancreas-Specific </a:t>
            </a:r>
            <a:r>
              <a:rPr lang="en-US" altLang="ko-KR" sz="1600" b="1" dirty="0" err="1" smtClean="0"/>
              <a:t>Oxidoreductin</a:t>
            </a:r>
            <a:r>
              <a:rPr lang="en-US" altLang="ko-KR" sz="1600" b="1" dirty="0" smtClean="0"/>
              <a:t> ERO1</a:t>
            </a:r>
            <a:r>
              <a:rPr lang="el-GR" altLang="ko-KR" sz="1600" b="1" dirty="0" smtClean="0"/>
              <a:t>β </a:t>
            </a:r>
            <a:r>
              <a:rPr lang="en-US" altLang="ko-KR" sz="1600" b="1" dirty="0" smtClean="0"/>
              <a:t>in the Pathogenesis of Diabetes Mellitus </a:t>
            </a:r>
          </a:p>
          <a:p>
            <a:r>
              <a:rPr lang="en-US" altLang="ko-KR" sz="1400" dirty="0" err="1" smtClean="0"/>
              <a:t>Motoharu</a:t>
            </a:r>
            <a:r>
              <a:rPr lang="en-US" altLang="ko-KR" sz="1400" dirty="0" smtClean="0"/>
              <a:t> </a:t>
            </a:r>
            <a:r>
              <a:rPr lang="en-US" altLang="ko-KR" sz="1400" dirty="0" err="1" smtClean="0"/>
              <a:t>Awazawa</a:t>
            </a:r>
            <a:r>
              <a:rPr lang="en-US" altLang="ko-KR" sz="1400" dirty="0" smtClean="0"/>
              <a:t>, Takashi </a:t>
            </a:r>
            <a:r>
              <a:rPr lang="en-US" altLang="ko-KR" sz="1400" dirty="0" err="1" smtClean="0"/>
              <a:t>Futami</a:t>
            </a:r>
            <a:r>
              <a:rPr lang="en-US" altLang="ko-KR" sz="1400" dirty="0" smtClean="0"/>
              <a:t>, </a:t>
            </a:r>
            <a:r>
              <a:rPr lang="en-US" altLang="ko-KR" sz="1400" dirty="0" err="1" smtClean="0"/>
              <a:t>Michinori</a:t>
            </a:r>
            <a:r>
              <a:rPr lang="en-US" altLang="ko-KR" sz="1400" dirty="0" smtClean="0"/>
              <a:t> </a:t>
            </a:r>
            <a:r>
              <a:rPr lang="en-US" altLang="ko-KR" sz="1400" dirty="0" err="1" smtClean="0"/>
              <a:t>Sakada</a:t>
            </a:r>
            <a:r>
              <a:rPr lang="en-US" altLang="ko-KR" sz="1400" dirty="0" smtClean="0"/>
              <a:t>, </a:t>
            </a:r>
            <a:r>
              <a:rPr lang="en-US" altLang="ko-KR" sz="1400" dirty="0" err="1" smtClean="0"/>
              <a:t>Kazuma</a:t>
            </a:r>
            <a:r>
              <a:rPr lang="en-US" altLang="ko-KR" sz="1400" dirty="0" smtClean="0"/>
              <a:t> Kaneko, Mitsuru </a:t>
            </a:r>
            <a:r>
              <a:rPr lang="en-US" altLang="ko-KR" sz="1400" dirty="0" err="1" smtClean="0"/>
              <a:t>Ohsugi</a:t>
            </a:r>
            <a:r>
              <a:rPr lang="en-US" altLang="ko-KR" sz="1400" dirty="0" smtClean="0"/>
              <a:t>, </a:t>
            </a:r>
            <a:r>
              <a:rPr lang="en-US" altLang="ko-KR" sz="1400" dirty="0" err="1" smtClean="0"/>
              <a:t>Keizo</a:t>
            </a:r>
            <a:r>
              <a:rPr lang="en-US" altLang="ko-KR" sz="1400" dirty="0" smtClean="0"/>
              <a:t> </a:t>
            </a:r>
            <a:r>
              <a:rPr lang="en-US" altLang="ko-KR" sz="1400" dirty="0" err="1" smtClean="0"/>
              <a:t>Nakaya</a:t>
            </a:r>
            <a:r>
              <a:rPr lang="en-US" altLang="ko-KR" sz="1400" dirty="0" smtClean="0"/>
              <a:t>, Ai </a:t>
            </a:r>
            <a:r>
              <a:rPr lang="en-US" altLang="ko-KR" sz="1400" dirty="0" err="1" smtClean="0"/>
              <a:t>Terai</a:t>
            </a:r>
            <a:r>
              <a:rPr lang="en-US" altLang="ko-KR" sz="1400" dirty="0" smtClean="0"/>
              <a:t>, Ryo Suzuki, Masato Koike, </a:t>
            </a:r>
            <a:r>
              <a:rPr lang="en-US" altLang="ko-KR" sz="1400" dirty="0" err="1" smtClean="0"/>
              <a:t>Yasuo</a:t>
            </a:r>
            <a:r>
              <a:rPr lang="en-US" altLang="ko-KR" sz="1400" dirty="0" smtClean="0"/>
              <a:t> Uchiyama, Takashi </a:t>
            </a:r>
            <a:r>
              <a:rPr lang="en-US" altLang="ko-KR" sz="1400" dirty="0" err="1" smtClean="0"/>
              <a:t>Kadowaki</a:t>
            </a:r>
            <a:r>
              <a:rPr lang="en-US" altLang="ko-KR" sz="1400" dirty="0" smtClean="0"/>
              <a:t>, and </a:t>
            </a:r>
            <a:r>
              <a:rPr lang="en-US" altLang="ko-KR" sz="1400" dirty="0" err="1" smtClean="0"/>
              <a:t>Kohjiro</a:t>
            </a:r>
            <a:r>
              <a:rPr lang="en-US" altLang="ko-KR" sz="1400" dirty="0" smtClean="0"/>
              <a:t> Ueki </a:t>
            </a:r>
          </a:p>
          <a:p>
            <a:r>
              <a:rPr lang="en-US" altLang="ko-KR" sz="1400" i="1" dirty="0" smtClean="0"/>
              <a:t>Mol. Cell. Biol. April 2014 34:7 1290-1299; published ahead of print 27 January 2014 , doi:10.1128/MCB.01647-13 </a:t>
            </a:r>
            <a:endParaRPr lang="en-US" altLang="ko-KR" sz="1400" dirty="0" smtClean="0"/>
          </a:p>
        </p:txBody>
      </p:sp>
      <p:pic>
        <p:nvPicPr>
          <p:cNvPr id="3" name="Picture 2"/>
          <p:cNvPicPr>
            <a:picLocks noChangeAspect="1" noChangeArrowheads="1"/>
          </p:cNvPicPr>
          <p:nvPr/>
        </p:nvPicPr>
        <p:blipFill>
          <a:blip r:embed="rId2" cstate="print"/>
          <a:srcRect/>
          <a:stretch>
            <a:fillRect/>
          </a:stretch>
        </p:blipFill>
        <p:spPr bwMode="auto">
          <a:xfrm>
            <a:off x="6585747" y="6165304"/>
            <a:ext cx="2558253" cy="692696"/>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6EB8AC9C-4BBE-4BE2-AA9E-CF9B647D9603}" type="slidenum">
              <a:rPr lang="ko-KR" altLang="en-US" smtClean="0"/>
              <a:pPr/>
              <a:t>23</a:t>
            </a:fld>
            <a:endParaRPr lang="ko-KR"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7078861"/>
          </a:xfrm>
          <a:prstGeom prst="rect">
            <a:avLst/>
          </a:prstGeom>
          <a:noFill/>
        </p:spPr>
        <p:txBody>
          <a:bodyPr wrap="square" rtlCol="0">
            <a:spAutoFit/>
          </a:bodyPr>
          <a:lstStyle/>
          <a:p>
            <a:r>
              <a:rPr lang="en-US" altLang="ko-KR" sz="1600" b="1" dirty="0" err="1" smtClean="0"/>
              <a:t>Cytoplasmic</a:t>
            </a:r>
            <a:r>
              <a:rPr lang="en-US" altLang="ko-KR" sz="1600" b="1" dirty="0" smtClean="0"/>
              <a:t> Poly(A) Binding Protein C4 Serves a Critical Role in </a:t>
            </a:r>
            <a:r>
              <a:rPr lang="en-US" altLang="ko-KR" sz="1600" b="1" dirty="0" err="1" smtClean="0"/>
              <a:t>Erythroid</a:t>
            </a:r>
            <a:r>
              <a:rPr lang="en-US" altLang="ko-KR" sz="1600" b="1" dirty="0" smtClean="0"/>
              <a:t> Differentiation </a:t>
            </a:r>
          </a:p>
          <a:p>
            <a:r>
              <a:rPr lang="en-US" altLang="ko-KR" sz="1400" dirty="0" err="1" smtClean="0"/>
              <a:t>Hemant</a:t>
            </a:r>
            <a:r>
              <a:rPr lang="en-US" altLang="ko-KR" sz="1400" dirty="0" smtClean="0"/>
              <a:t> K. </a:t>
            </a:r>
            <a:r>
              <a:rPr lang="en-US" altLang="ko-KR" sz="1400" dirty="0" err="1" smtClean="0"/>
              <a:t>Kini</a:t>
            </a:r>
            <a:r>
              <a:rPr lang="en-US" altLang="ko-KR" sz="1400" dirty="0" smtClean="0"/>
              <a:t>, </a:t>
            </a:r>
            <a:r>
              <a:rPr lang="en-US" altLang="ko-KR" sz="1400" dirty="0" err="1" smtClean="0"/>
              <a:t>Jian</a:t>
            </a:r>
            <a:r>
              <a:rPr lang="en-US" altLang="ko-KR" sz="1400" dirty="0" smtClean="0"/>
              <a:t> Kong, and Stephen A. </a:t>
            </a:r>
            <a:r>
              <a:rPr lang="en-US" altLang="ko-KR" sz="1400" dirty="0" err="1" smtClean="0"/>
              <a:t>Liebhaber</a:t>
            </a:r>
            <a:r>
              <a:rPr lang="en-US" altLang="ko-KR" sz="1400" dirty="0" smtClean="0"/>
              <a:t> </a:t>
            </a:r>
            <a:r>
              <a:rPr lang="en-US" altLang="ko-KR" sz="1400" i="1" dirty="0" smtClean="0"/>
              <a:t>Mol. Cell. Biol. April 2014 34:7 1300-1309; published ahead of print 27 January 2014 , doi:10.1128/MCB.01683-13 </a:t>
            </a:r>
            <a:endParaRPr lang="en-US" altLang="ko-KR" sz="1400" dirty="0" smtClean="0"/>
          </a:p>
          <a:p>
            <a:r>
              <a:rPr lang="en-US" altLang="ko-KR" sz="1600" b="1" dirty="0" smtClean="0"/>
              <a:t>Sept6 Is Required for </a:t>
            </a:r>
            <a:r>
              <a:rPr lang="en-US" altLang="ko-KR" sz="1600" b="1" dirty="0" err="1" smtClean="0"/>
              <a:t>Ciliogenesis</a:t>
            </a:r>
            <a:r>
              <a:rPr lang="en-US" altLang="ko-KR" sz="1600" b="1" dirty="0" smtClean="0"/>
              <a:t> in </a:t>
            </a:r>
            <a:r>
              <a:rPr lang="en-US" altLang="ko-KR" sz="1600" b="1" dirty="0" err="1" smtClean="0"/>
              <a:t>Kupffer's</a:t>
            </a:r>
            <a:r>
              <a:rPr lang="en-US" altLang="ko-KR" sz="1600" b="1" dirty="0" smtClean="0"/>
              <a:t> Vesicle, the </a:t>
            </a:r>
            <a:r>
              <a:rPr lang="en-US" altLang="ko-KR" sz="1600" b="1" dirty="0" err="1" smtClean="0"/>
              <a:t>Pronephros</a:t>
            </a:r>
            <a:r>
              <a:rPr lang="en-US" altLang="ko-KR" sz="1600" b="1" dirty="0" smtClean="0"/>
              <a:t>, and the Neural Tube during Early Embryonic Development </a:t>
            </a:r>
          </a:p>
          <a:p>
            <a:r>
              <a:rPr lang="en-US" altLang="ko-KR" sz="1400" dirty="0" smtClean="0"/>
              <a:t>Gang </a:t>
            </a:r>
            <a:r>
              <a:rPr lang="en-US" altLang="ko-KR" sz="1400" dirty="0" err="1" smtClean="0"/>
              <a:t>Zhai</a:t>
            </a:r>
            <a:r>
              <a:rPr lang="en-US" altLang="ko-KR" sz="1400" dirty="0" smtClean="0"/>
              <a:t>, </a:t>
            </a:r>
            <a:r>
              <a:rPr lang="en-US" altLang="ko-KR" sz="1400" dirty="0" err="1" smtClean="0"/>
              <a:t>Qilin</a:t>
            </a:r>
            <a:r>
              <a:rPr lang="en-US" altLang="ko-KR" sz="1400" dirty="0" smtClean="0"/>
              <a:t> </a:t>
            </a:r>
            <a:r>
              <a:rPr lang="en-US" altLang="ko-KR" sz="1400" dirty="0" err="1" smtClean="0"/>
              <a:t>Gu</a:t>
            </a:r>
            <a:r>
              <a:rPr lang="en-US" altLang="ko-KR" sz="1400" dirty="0" smtClean="0"/>
              <a:t>, </a:t>
            </a:r>
            <a:r>
              <a:rPr lang="en-US" altLang="ko-KR" sz="1400" dirty="0" err="1" smtClean="0"/>
              <a:t>Jiangyan</a:t>
            </a:r>
            <a:r>
              <a:rPr lang="en-US" altLang="ko-KR" sz="1400" dirty="0" smtClean="0"/>
              <a:t> He, </a:t>
            </a:r>
            <a:r>
              <a:rPr lang="en-US" altLang="ko-KR" sz="1400" dirty="0" err="1" smtClean="0"/>
              <a:t>Qiyong</a:t>
            </a:r>
            <a:r>
              <a:rPr lang="en-US" altLang="ko-KR" sz="1400" dirty="0" smtClean="0"/>
              <a:t> Lou, </a:t>
            </a:r>
            <a:r>
              <a:rPr lang="en-US" altLang="ko-KR" sz="1400" dirty="0" err="1" smtClean="0"/>
              <a:t>Xiaowen</a:t>
            </a:r>
            <a:r>
              <a:rPr lang="en-US" altLang="ko-KR" sz="1400" dirty="0" smtClean="0"/>
              <a:t> Chen, Xia Jin, </a:t>
            </a:r>
            <a:r>
              <a:rPr lang="en-US" altLang="ko-KR" sz="1400" dirty="0" err="1" smtClean="0"/>
              <a:t>Erfei</a:t>
            </a:r>
            <a:r>
              <a:rPr lang="en-US" altLang="ko-KR" sz="1400" dirty="0" smtClean="0"/>
              <a:t> Bi, and Zhan Yin </a:t>
            </a:r>
          </a:p>
          <a:p>
            <a:r>
              <a:rPr lang="en-US" altLang="ko-KR" sz="1400" i="1" dirty="0" smtClean="0"/>
              <a:t>Mol. Cell. Biol. April 2014 34:7 1310-1321; published ahead of print 27 January 2014 , doi:10.1128/MCB.01409-13 </a:t>
            </a:r>
            <a:endParaRPr lang="en-US" altLang="ko-KR" sz="1400" dirty="0" smtClean="0"/>
          </a:p>
          <a:p>
            <a:r>
              <a:rPr lang="en-US" altLang="ko-KR" sz="1600" b="1" dirty="0" smtClean="0"/>
              <a:t>Mechanism Underlying I</a:t>
            </a:r>
            <a:r>
              <a:rPr lang="el-GR" altLang="ko-KR" sz="1600" b="1" dirty="0" smtClean="0"/>
              <a:t>κ</a:t>
            </a:r>
            <a:r>
              <a:rPr lang="en-US" altLang="ko-KR" sz="1600" b="1" dirty="0" smtClean="0"/>
              <a:t>B </a:t>
            </a:r>
            <a:r>
              <a:rPr lang="en-US" altLang="ko-KR" sz="1600" b="1" dirty="0" err="1" smtClean="0"/>
              <a:t>Kinase</a:t>
            </a:r>
            <a:r>
              <a:rPr lang="en-US" altLang="ko-KR" sz="1600" b="1" dirty="0" smtClean="0"/>
              <a:t> Activation Mediated by the Linear </a:t>
            </a:r>
            <a:r>
              <a:rPr lang="en-US" altLang="ko-KR" sz="1600" b="1" dirty="0" err="1" smtClean="0"/>
              <a:t>Ubiquitin</a:t>
            </a:r>
            <a:r>
              <a:rPr lang="en-US" altLang="ko-KR" sz="1600" b="1" dirty="0" smtClean="0"/>
              <a:t> Chain Assembly Complex </a:t>
            </a:r>
          </a:p>
          <a:p>
            <a:r>
              <a:rPr lang="en-US" altLang="ko-KR" sz="1400" dirty="0" smtClean="0"/>
              <a:t>Hiroaki Fujita, </a:t>
            </a:r>
            <a:r>
              <a:rPr lang="en-US" altLang="ko-KR" sz="1400" dirty="0" err="1" smtClean="0"/>
              <a:t>Simin</a:t>
            </a:r>
            <a:r>
              <a:rPr lang="en-US" altLang="ko-KR" sz="1400" dirty="0" smtClean="0"/>
              <a:t> </a:t>
            </a:r>
            <a:r>
              <a:rPr lang="en-US" altLang="ko-KR" sz="1400" dirty="0" err="1" smtClean="0"/>
              <a:t>Rahighi</a:t>
            </a:r>
            <a:r>
              <a:rPr lang="en-US" altLang="ko-KR" sz="1400" dirty="0" smtClean="0"/>
              <a:t>, Mariko Akita, </a:t>
            </a:r>
            <a:r>
              <a:rPr lang="en-US" altLang="ko-KR" sz="1400" dirty="0" err="1" smtClean="0"/>
              <a:t>Ryuichi</a:t>
            </a:r>
            <a:r>
              <a:rPr lang="en-US" altLang="ko-KR" sz="1400" dirty="0" smtClean="0"/>
              <a:t> Kato, </a:t>
            </a:r>
            <a:r>
              <a:rPr lang="en-US" altLang="ko-KR" sz="1400" dirty="0" err="1" smtClean="0"/>
              <a:t>Yoshiteru</a:t>
            </a:r>
            <a:r>
              <a:rPr lang="en-US" altLang="ko-KR" sz="1400" dirty="0" smtClean="0"/>
              <a:t> Sasaki, </a:t>
            </a:r>
            <a:r>
              <a:rPr lang="en-US" altLang="ko-KR" sz="1400" dirty="0" err="1" smtClean="0"/>
              <a:t>Soichi</a:t>
            </a:r>
            <a:r>
              <a:rPr lang="en-US" altLang="ko-KR" sz="1400" dirty="0" smtClean="0"/>
              <a:t> </a:t>
            </a:r>
            <a:r>
              <a:rPr lang="en-US" altLang="ko-KR" sz="1400" dirty="0" err="1" smtClean="0"/>
              <a:t>Wakatsuki</a:t>
            </a:r>
            <a:r>
              <a:rPr lang="en-US" altLang="ko-KR" sz="1400" dirty="0" smtClean="0"/>
              <a:t>, </a:t>
            </a:r>
          </a:p>
          <a:p>
            <a:r>
              <a:rPr lang="en-US" altLang="ko-KR" sz="1400" dirty="0" smtClean="0"/>
              <a:t>and Kazuhiro Iwai </a:t>
            </a:r>
          </a:p>
          <a:p>
            <a:r>
              <a:rPr lang="en-US" altLang="ko-KR" sz="1400" i="1" dirty="0" smtClean="0"/>
              <a:t>Mol. Cell. Biol. April 2014 34:7 1322-1335; published ahead of print 27 January 2014 , doi:10.1128/MCB.01538-13 </a:t>
            </a:r>
            <a:endParaRPr lang="en-US" altLang="ko-KR" sz="1400" dirty="0" smtClean="0"/>
          </a:p>
          <a:p>
            <a:r>
              <a:rPr lang="en-US" altLang="ko-KR" sz="1600" b="1" dirty="0" err="1" smtClean="0"/>
              <a:t>Proteasome</a:t>
            </a:r>
            <a:r>
              <a:rPr lang="en-US" altLang="ko-KR" sz="1600" b="1" dirty="0" smtClean="0"/>
              <a:t> Failure Promotes Positioning of </a:t>
            </a:r>
            <a:r>
              <a:rPr lang="en-US" altLang="ko-KR" sz="1600" b="1" dirty="0" err="1" smtClean="0"/>
              <a:t>Lysosomes</a:t>
            </a:r>
            <a:r>
              <a:rPr lang="en-US" altLang="ko-KR" sz="1600" b="1" dirty="0" smtClean="0"/>
              <a:t> around the </a:t>
            </a:r>
            <a:r>
              <a:rPr lang="en-US" altLang="ko-KR" sz="1600" b="1" dirty="0" err="1" smtClean="0"/>
              <a:t>Aggresome</a:t>
            </a:r>
            <a:r>
              <a:rPr lang="en-US" altLang="ko-KR" sz="1600" b="1" dirty="0" smtClean="0"/>
              <a:t> via Local Block of Microtubule-Dependent Transport </a:t>
            </a:r>
          </a:p>
          <a:p>
            <a:r>
              <a:rPr lang="en-US" altLang="ko-KR" sz="1400" dirty="0" smtClean="0"/>
              <a:t>Nava </a:t>
            </a:r>
            <a:r>
              <a:rPr lang="en-US" altLang="ko-KR" sz="1400" dirty="0" err="1" smtClean="0"/>
              <a:t>Zaarur</a:t>
            </a:r>
            <a:r>
              <a:rPr lang="en-US" altLang="ko-KR" sz="1400" dirty="0" smtClean="0"/>
              <a:t>, </a:t>
            </a:r>
            <a:r>
              <a:rPr lang="en-US" altLang="ko-KR" sz="1400" dirty="0" err="1" smtClean="0"/>
              <a:t>Anatoli</a:t>
            </a:r>
            <a:r>
              <a:rPr lang="en-US" altLang="ko-KR" sz="1400" dirty="0" smtClean="0"/>
              <a:t> B. </a:t>
            </a:r>
            <a:r>
              <a:rPr lang="en-US" altLang="ko-KR" sz="1400" dirty="0" err="1" smtClean="0"/>
              <a:t>Meriin</a:t>
            </a:r>
            <a:r>
              <a:rPr lang="en-US" altLang="ko-KR" sz="1400" dirty="0" smtClean="0"/>
              <a:t>, </a:t>
            </a:r>
            <a:r>
              <a:rPr lang="en-US" altLang="ko-KR" sz="1400" dirty="0" err="1" smtClean="0"/>
              <a:t>Eloy</a:t>
            </a:r>
            <a:r>
              <a:rPr lang="en-US" altLang="ko-KR" sz="1400" dirty="0" smtClean="0"/>
              <a:t> </a:t>
            </a:r>
            <a:r>
              <a:rPr lang="en-US" altLang="ko-KR" sz="1400" dirty="0" err="1" smtClean="0"/>
              <a:t>Bejarano</a:t>
            </a:r>
            <a:r>
              <a:rPr lang="en-US" altLang="ko-KR" sz="1400" dirty="0" smtClean="0"/>
              <a:t>, </a:t>
            </a:r>
            <a:r>
              <a:rPr lang="en-US" altLang="ko-KR" sz="1400" dirty="0" err="1" smtClean="0"/>
              <a:t>Xiaobin</a:t>
            </a:r>
            <a:r>
              <a:rPr lang="en-US" altLang="ko-KR" sz="1400" dirty="0" smtClean="0"/>
              <a:t> </a:t>
            </a:r>
            <a:r>
              <a:rPr lang="en-US" altLang="ko-KR" sz="1400" dirty="0" err="1" smtClean="0"/>
              <a:t>Xu</a:t>
            </a:r>
            <a:r>
              <a:rPr lang="en-US" altLang="ko-KR" sz="1400" dirty="0" smtClean="0"/>
              <a:t>, Vladimir L. </a:t>
            </a:r>
            <a:r>
              <a:rPr lang="en-US" altLang="ko-KR" sz="1400" dirty="0" err="1" smtClean="0"/>
              <a:t>Gabai</a:t>
            </a:r>
            <a:r>
              <a:rPr lang="en-US" altLang="ko-KR" sz="1400" dirty="0" smtClean="0"/>
              <a:t>, Ana Maria </a:t>
            </a:r>
            <a:r>
              <a:rPr lang="en-US" altLang="ko-KR" sz="1400" dirty="0" err="1" smtClean="0"/>
              <a:t>Cuervo</a:t>
            </a:r>
            <a:r>
              <a:rPr lang="en-US" altLang="ko-KR" sz="1400" dirty="0" smtClean="0"/>
              <a:t>, </a:t>
            </a:r>
          </a:p>
          <a:p>
            <a:r>
              <a:rPr lang="en-US" altLang="ko-KR" sz="1400" dirty="0" smtClean="0"/>
              <a:t>and Michael Y. Sherman </a:t>
            </a:r>
          </a:p>
          <a:p>
            <a:r>
              <a:rPr lang="en-US" altLang="ko-KR" sz="1400" i="1" dirty="0" smtClean="0"/>
              <a:t>Mol. Cell. Biol. April 2014 34:7 1336-1348; published ahead of print 27 January 2014 , doi:10.1128/MCB.00103-14 </a:t>
            </a:r>
            <a:endParaRPr lang="en-US" altLang="ko-KR" sz="1400" dirty="0" smtClean="0"/>
          </a:p>
          <a:p>
            <a:r>
              <a:rPr lang="en-US" altLang="ko-KR" sz="1600" b="1" dirty="0" smtClean="0"/>
              <a:t>TRF2-Tethered TIN2 Can Mediate Telomere Protection by TPP1/POT1 </a:t>
            </a:r>
          </a:p>
          <a:p>
            <a:r>
              <a:rPr lang="en-US" altLang="ko-KR" sz="1400" dirty="0" smtClean="0"/>
              <a:t>David </a:t>
            </a:r>
            <a:r>
              <a:rPr lang="en-US" altLang="ko-KR" sz="1400" dirty="0" err="1" smtClean="0"/>
              <a:t>Frescas</a:t>
            </a:r>
            <a:r>
              <a:rPr lang="en-US" altLang="ko-KR" sz="1400" dirty="0" smtClean="0"/>
              <a:t> and </a:t>
            </a:r>
            <a:r>
              <a:rPr lang="en-US" altLang="ko-KR" sz="1400" dirty="0" err="1" smtClean="0"/>
              <a:t>Titia</a:t>
            </a:r>
            <a:r>
              <a:rPr lang="en-US" altLang="ko-KR" sz="1400" dirty="0" smtClean="0"/>
              <a:t> de Lange </a:t>
            </a:r>
          </a:p>
          <a:p>
            <a:r>
              <a:rPr lang="en-US" altLang="ko-KR" sz="1400" i="1" dirty="0" smtClean="0"/>
              <a:t>Mol. Cell. Biol. April 2014 34:7 1349-1362; published ahead of print 27 January 2014 , doi:10.1128/MCB.01052-13 </a:t>
            </a:r>
            <a:endParaRPr lang="en-US" altLang="ko-KR" sz="1400" dirty="0" smtClean="0"/>
          </a:p>
          <a:p>
            <a:r>
              <a:rPr lang="en-US" altLang="ko-KR" sz="1600" b="1" dirty="0" smtClean="0"/>
              <a:t>Stat5 Regulates the </a:t>
            </a:r>
            <a:r>
              <a:rPr lang="en-US" altLang="ko-KR" sz="1600" b="1" dirty="0" err="1" smtClean="0"/>
              <a:t>Phosphatidylinositol</a:t>
            </a:r>
            <a:r>
              <a:rPr lang="en-US" altLang="ko-KR" sz="1600" b="1" dirty="0" smtClean="0"/>
              <a:t> 3-Kinase/Akt1 Pathway during Mammary Gland Development and </a:t>
            </a:r>
            <a:r>
              <a:rPr lang="en-US" altLang="ko-KR" sz="1600" b="1" dirty="0" err="1" smtClean="0"/>
              <a:t>Tumorigenesis</a:t>
            </a:r>
            <a:r>
              <a:rPr lang="en-US" altLang="ko-KR" sz="1600" b="1" dirty="0" smtClean="0"/>
              <a:t> </a:t>
            </a:r>
          </a:p>
          <a:p>
            <a:r>
              <a:rPr lang="en-US" altLang="ko-KR" sz="1400" dirty="0" smtClean="0"/>
              <a:t>Jeffrey W. Schmidt, Barbara L. </a:t>
            </a:r>
            <a:r>
              <a:rPr lang="en-US" altLang="ko-KR" sz="1400" dirty="0" err="1" smtClean="0"/>
              <a:t>Wehde</a:t>
            </a:r>
            <a:r>
              <a:rPr lang="en-US" altLang="ko-KR" sz="1400" dirty="0" smtClean="0"/>
              <a:t>, </a:t>
            </a:r>
            <a:r>
              <a:rPr lang="en-US" altLang="ko-KR" sz="1400" dirty="0" err="1" smtClean="0"/>
              <a:t>Kazuhito</a:t>
            </a:r>
            <a:r>
              <a:rPr lang="en-US" altLang="ko-KR" sz="1400" dirty="0" smtClean="0"/>
              <a:t> Sakamoto, </a:t>
            </a:r>
            <a:r>
              <a:rPr lang="en-US" altLang="ko-KR" sz="1400" dirty="0" err="1" smtClean="0"/>
              <a:t>Aleata</a:t>
            </a:r>
            <a:r>
              <a:rPr lang="en-US" altLang="ko-KR" sz="1400" dirty="0" smtClean="0"/>
              <a:t> A. Triplett, Steven M. </a:t>
            </a:r>
            <a:r>
              <a:rPr lang="en-US" altLang="ko-KR" sz="1400" dirty="0" err="1" smtClean="0"/>
              <a:t>nderson</a:t>
            </a:r>
            <a:r>
              <a:rPr lang="en-US" altLang="ko-KR" sz="1400" dirty="0" smtClean="0"/>
              <a:t>, </a:t>
            </a:r>
          </a:p>
          <a:p>
            <a:r>
              <a:rPr lang="en-US" altLang="ko-KR" sz="1400" dirty="0" smtClean="0"/>
              <a:t>Philip N. </a:t>
            </a:r>
            <a:r>
              <a:rPr lang="en-US" altLang="ko-KR" sz="1400" dirty="0" err="1" smtClean="0"/>
              <a:t>Tsichlis</a:t>
            </a:r>
            <a:r>
              <a:rPr lang="en-US" altLang="ko-KR" sz="1400" dirty="0" smtClean="0"/>
              <a:t>, Gustavo Leone, and Kay-</a:t>
            </a:r>
            <a:r>
              <a:rPr lang="en-US" altLang="ko-KR" sz="1400" dirty="0" err="1" smtClean="0"/>
              <a:t>Uwe</a:t>
            </a:r>
            <a:r>
              <a:rPr lang="en-US" altLang="ko-KR" sz="1400" dirty="0" smtClean="0"/>
              <a:t> Wagner </a:t>
            </a:r>
          </a:p>
          <a:p>
            <a:r>
              <a:rPr lang="en-US" altLang="ko-KR" sz="1400" i="1" dirty="0" smtClean="0"/>
              <a:t>Mol. Cell. Biol. April 2014 34:7 1363-1377; published ahead of print 27 January 2014 , doi:10.1128/MCB.01220-13 </a:t>
            </a:r>
            <a:endParaRPr lang="en-US" altLang="ko-KR" sz="1400" dirty="0" smtClean="0"/>
          </a:p>
        </p:txBody>
      </p:sp>
      <p:sp>
        <p:nvSpPr>
          <p:cNvPr id="3" name="Slide Number Placeholder 2"/>
          <p:cNvSpPr>
            <a:spLocks noGrp="1"/>
          </p:cNvSpPr>
          <p:nvPr>
            <p:ph type="sldNum" sz="quarter" idx="12"/>
          </p:nvPr>
        </p:nvSpPr>
        <p:spPr/>
        <p:txBody>
          <a:bodyPr/>
          <a:lstStyle/>
          <a:p>
            <a:fld id="{6EB8AC9C-4BBE-4BE2-AA9E-CF9B647D9603}" type="slidenum">
              <a:rPr lang="ko-KR" altLang="en-US" smtClean="0"/>
              <a:pPr/>
              <a:t>24</a:t>
            </a:fld>
            <a:endParaRPr lang="ko-KR"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585747" y="0"/>
            <a:ext cx="2558253" cy="692696"/>
          </a:xfrm>
          <a:prstGeom prst="rect">
            <a:avLst/>
          </a:prstGeom>
          <a:noFill/>
          <a:ln w="9525">
            <a:noFill/>
            <a:miter lim="800000"/>
            <a:headEnd/>
            <a:tailEnd/>
          </a:ln>
        </p:spPr>
      </p:pic>
      <p:sp>
        <p:nvSpPr>
          <p:cNvPr id="3" name="TextBox 2"/>
          <p:cNvSpPr txBox="1"/>
          <p:nvPr/>
        </p:nvSpPr>
        <p:spPr>
          <a:xfrm>
            <a:off x="0" y="476672"/>
            <a:ext cx="9144000" cy="5632311"/>
          </a:xfrm>
          <a:prstGeom prst="rect">
            <a:avLst/>
          </a:prstGeom>
          <a:noFill/>
        </p:spPr>
        <p:txBody>
          <a:bodyPr wrap="square" rtlCol="0">
            <a:spAutoFit/>
          </a:bodyPr>
          <a:lstStyle/>
          <a:p>
            <a:r>
              <a:rPr lang="en-US" altLang="ko-KR" b="1" dirty="0" smtClean="0"/>
              <a:t>Activation of the </a:t>
            </a:r>
            <a:r>
              <a:rPr lang="en-US" altLang="ko-KR" b="1" dirty="0" err="1" smtClean="0"/>
              <a:t>Proapoptotic</a:t>
            </a:r>
            <a:r>
              <a:rPr lang="en-US" altLang="ko-KR" b="1" dirty="0" smtClean="0"/>
              <a:t> Bcl-2 Protein </a:t>
            </a:r>
            <a:r>
              <a:rPr lang="en-US" altLang="ko-KR" b="1" dirty="0" err="1" smtClean="0"/>
              <a:t>Bax</a:t>
            </a:r>
            <a:r>
              <a:rPr lang="en-US" altLang="ko-KR" b="1" dirty="0" smtClean="0"/>
              <a:t> by a Small</a:t>
            </a:r>
          </a:p>
          <a:p>
            <a:r>
              <a:rPr lang="en-US" altLang="ko-KR" b="1" dirty="0" smtClean="0"/>
              <a:t>Molecule Induces Tumor Cell Apoptosis</a:t>
            </a:r>
          </a:p>
          <a:p>
            <a:r>
              <a:rPr lang="en-US" altLang="ko-KR" dirty="0" err="1" smtClean="0">
                <a:hlinkClick r:id="rId3"/>
              </a:rPr>
              <a:t>Guoping</a:t>
            </a:r>
            <a:r>
              <a:rPr lang="en-US" altLang="ko-KR" dirty="0" smtClean="0">
                <a:hlinkClick r:id="rId3"/>
              </a:rPr>
              <a:t> </a:t>
            </a:r>
            <a:r>
              <a:rPr lang="en-US" altLang="ko-KR" dirty="0" err="1" smtClean="0">
                <a:hlinkClick r:id="rId3"/>
              </a:rPr>
              <a:t>Zhao</a:t>
            </a:r>
            <a:r>
              <a:rPr lang="en-US" altLang="ko-KR" baseline="30000" dirty="0" err="1" smtClean="0">
                <a:hlinkClick r:id=""/>
              </a:rPr>
              <a:t>a</a:t>
            </a:r>
            <a:r>
              <a:rPr lang="en-US" altLang="ko-KR" dirty="0" err="1" smtClean="0"/>
              <a:t>,</a:t>
            </a:r>
            <a:r>
              <a:rPr lang="en-US" altLang="ko-KR" baseline="30000" dirty="0" err="1" smtClean="0">
                <a:hlinkClick r:id=""/>
              </a:rPr>
              <a:t>c</a:t>
            </a:r>
            <a:r>
              <a:rPr lang="en-US" altLang="ko-KR" dirty="0" smtClean="0"/>
              <a:t>, </a:t>
            </a:r>
            <a:r>
              <a:rPr lang="en-US" altLang="ko-KR" dirty="0" err="1" smtClean="0">
                <a:hlinkClick r:id="rId4"/>
              </a:rPr>
              <a:t>Yanglong</a:t>
            </a:r>
            <a:r>
              <a:rPr lang="en-US" altLang="ko-KR" dirty="0" smtClean="0">
                <a:hlinkClick r:id="rId4"/>
              </a:rPr>
              <a:t> </a:t>
            </a:r>
            <a:r>
              <a:rPr lang="en-US" altLang="ko-KR" dirty="0" err="1" smtClean="0">
                <a:hlinkClick r:id="rId4"/>
              </a:rPr>
              <a:t>Zhu</a:t>
            </a:r>
            <a:r>
              <a:rPr lang="en-US" altLang="ko-KR" baseline="30000" dirty="0" err="1" smtClean="0">
                <a:hlinkClick r:id=""/>
              </a:rPr>
              <a:t>a</a:t>
            </a:r>
            <a:r>
              <a:rPr lang="en-US" altLang="ko-KR" dirty="0" err="1" smtClean="0"/>
              <a:t>,</a:t>
            </a:r>
            <a:r>
              <a:rPr lang="en-US" altLang="ko-KR" baseline="30000" dirty="0" err="1" smtClean="0">
                <a:hlinkClick r:id=""/>
              </a:rPr>
              <a:t>c</a:t>
            </a:r>
            <a:r>
              <a:rPr lang="en-US" altLang="ko-KR" dirty="0" smtClean="0"/>
              <a:t>, </a:t>
            </a:r>
            <a:r>
              <a:rPr lang="en-US" altLang="ko-KR" dirty="0" err="1" smtClean="0">
                <a:hlinkClick r:id="rId5"/>
              </a:rPr>
              <a:t>Colins</a:t>
            </a:r>
            <a:r>
              <a:rPr lang="en-US" altLang="ko-KR" dirty="0" smtClean="0">
                <a:hlinkClick r:id="rId5"/>
              </a:rPr>
              <a:t> O. </a:t>
            </a:r>
            <a:r>
              <a:rPr lang="en-US" altLang="ko-KR" dirty="0" err="1" smtClean="0">
                <a:hlinkClick r:id="rId5"/>
              </a:rPr>
              <a:t>Eno</a:t>
            </a:r>
            <a:r>
              <a:rPr lang="en-US" altLang="ko-KR" baseline="30000" dirty="0" err="1" smtClean="0">
                <a:hlinkClick r:id=""/>
              </a:rPr>
              <a:t>a</a:t>
            </a:r>
            <a:r>
              <a:rPr lang="en-US" altLang="ko-KR" dirty="0" err="1" smtClean="0"/>
              <a:t>,</a:t>
            </a:r>
            <a:r>
              <a:rPr lang="en-US" altLang="ko-KR" baseline="30000" dirty="0" err="1" smtClean="0">
                <a:hlinkClick r:id=""/>
              </a:rPr>
              <a:t>c</a:t>
            </a:r>
            <a:r>
              <a:rPr lang="en-US" altLang="ko-KR" dirty="0" smtClean="0">
                <a:hlinkClick r:id=""/>
              </a:rPr>
              <a:t>*</a:t>
            </a:r>
            <a:r>
              <a:rPr lang="en-US" altLang="ko-KR" dirty="0" smtClean="0"/>
              <a:t>, </a:t>
            </a:r>
            <a:r>
              <a:rPr lang="en-US" altLang="ko-KR" dirty="0" err="1" smtClean="0">
                <a:hlinkClick r:id="rId6"/>
              </a:rPr>
              <a:t>Yanlong</a:t>
            </a:r>
            <a:r>
              <a:rPr lang="en-US" altLang="ko-KR" dirty="0" smtClean="0">
                <a:hlinkClick r:id="rId6"/>
              </a:rPr>
              <a:t> </a:t>
            </a:r>
            <a:r>
              <a:rPr lang="en-US" altLang="ko-KR" dirty="0" err="1" smtClean="0">
                <a:hlinkClick r:id="rId6"/>
              </a:rPr>
              <a:t>Liu</a:t>
            </a:r>
            <a:r>
              <a:rPr lang="en-US" altLang="ko-KR" baseline="30000" dirty="0" err="1" smtClean="0">
                <a:hlinkClick r:id=""/>
              </a:rPr>
              <a:t>c</a:t>
            </a:r>
            <a:r>
              <a:rPr lang="en-US" altLang="ko-KR" dirty="0" smtClean="0"/>
              <a:t>, </a:t>
            </a:r>
            <a:r>
              <a:rPr lang="en-US" altLang="ko-KR" dirty="0" smtClean="0">
                <a:hlinkClick r:id="rId7"/>
              </a:rPr>
              <a:t>Lynn </a:t>
            </a:r>
            <a:r>
              <a:rPr lang="en-US" altLang="ko-KR" dirty="0" err="1" smtClean="0">
                <a:hlinkClick r:id="rId7"/>
              </a:rPr>
              <a:t>DeLeeuw</a:t>
            </a:r>
            <a:r>
              <a:rPr lang="en-US" altLang="ko-KR" baseline="30000" dirty="0" err="1" smtClean="0">
                <a:hlinkClick r:id=""/>
              </a:rPr>
              <a:t>b</a:t>
            </a:r>
            <a:r>
              <a:rPr lang="en-US" altLang="ko-KR" dirty="0" err="1" smtClean="0"/>
              <a:t>,</a:t>
            </a:r>
            <a:r>
              <a:rPr lang="en-US" altLang="ko-KR" baseline="30000" dirty="0" err="1" smtClean="0">
                <a:hlinkClick r:id=""/>
              </a:rPr>
              <a:t>c</a:t>
            </a:r>
            <a:r>
              <a:rPr lang="en-US" altLang="ko-KR" dirty="0" smtClean="0"/>
              <a:t>, </a:t>
            </a:r>
          </a:p>
          <a:p>
            <a:r>
              <a:rPr lang="en-US" altLang="ko-KR" dirty="0" smtClean="0">
                <a:hlinkClick r:id="rId8"/>
              </a:rPr>
              <a:t>Joseph A. </a:t>
            </a:r>
            <a:r>
              <a:rPr lang="en-US" altLang="ko-KR" dirty="0" err="1" smtClean="0">
                <a:hlinkClick r:id="rId8"/>
              </a:rPr>
              <a:t>Burlison</a:t>
            </a:r>
            <a:r>
              <a:rPr lang="en-US" altLang="ko-KR" baseline="30000" dirty="0" err="1" smtClean="0">
                <a:hlinkClick r:id=""/>
              </a:rPr>
              <a:t>b</a:t>
            </a:r>
            <a:r>
              <a:rPr lang="en-US" altLang="ko-KR" dirty="0" err="1" smtClean="0"/>
              <a:t>,</a:t>
            </a:r>
            <a:r>
              <a:rPr lang="en-US" altLang="ko-KR" baseline="30000" dirty="0" err="1" smtClean="0">
                <a:hlinkClick r:id=""/>
              </a:rPr>
              <a:t>c</a:t>
            </a:r>
            <a:r>
              <a:rPr lang="en-US" altLang="ko-KR" dirty="0" smtClean="0"/>
              <a:t>, </a:t>
            </a:r>
            <a:r>
              <a:rPr lang="en-US" altLang="ko-KR" dirty="0" smtClean="0">
                <a:hlinkClick r:id="rId9"/>
              </a:rPr>
              <a:t>Jonathan B. </a:t>
            </a:r>
            <a:r>
              <a:rPr lang="en-US" altLang="ko-KR" dirty="0" err="1" smtClean="0">
                <a:hlinkClick r:id="rId9"/>
              </a:rPr>
              <a:t>Chaires</a:t>
            </a:r>
            <a:r>
              <a:rPr lang="en-US" altLang="ko-KR" baseline="30000" dirty="0" err="1" smtClean="0">
                <a:hlinkClick r:id=""/>
              </a:rPr>
              <a:t>b</a:t>
            </a:r>
            <a:r>
              <a:rPr lang="en-US" altLang="ko-KR" dirty="0" err="1" smtClean="0"/>
              <a:t>,</a:t>
            </a:r>
            <a:r>
              <a:rPr lang="en-US" altLang="ko-KR" baseline="30000" dirty="0" err="1" smtClean="0">
                <a:hlinkClick r:id=""/>
              </a:rPr>
              <a:t>c</a:t>
            </a:r>
            <a:r>
              <a:rPr lang="en-US" altLang="ko-KR" dirty="0" smtClean="0"/>
              <a:t>, </a:t>
            </a:r>
            <a:r>
              <a:rPr lang="en-US" altLang="ko-KR" dirty="0" smtClean="0">
                <a:hlinkClick r:id="rId10"/>
              </a:rPr>
              <a:t>John O. </a:t>
            </a:r>
            <a:r>
              <a:rPr lang="en-US" altLang="ko-KR" dirty="0" err="1" smtClean="0">
                <a:hlinkClick r:id="rId10"/>
              </a:rPr>
              <a:t>Trent</a:t>
            </a:r>
            <a:r>
              <a:rPr lang="en-US" altLang="ko-KR" baseline="30000" dirty="0" err="1" smtClean="0">
                <a:hlinkClick r:id=""/>
              </a:rPr>
              <a:t>b</a:t>
            </a:r>
            <a:r>
              <a:rPr lang="en-US" altLang="ko-KR" dirty="0" err="1" smtClean="0"/>
              <a:t>,</a:t>
            </a:r>
            <a:r>
              <a:rPr lang="en-US" altLang="ko-KR" baseline="30000" dirty="0" err="1" smtClean="0">
                <a:hlinkClick r:id=""/>
              </a:rPr>
              <a:t>c</a:t>
            </a:r>
            <a:r>
              <a:rPr lang="en-US" altLang="ko-KR" dirty="0" smtClean="0"/>
              <a:t> and </a:t>
            </a:r>
          </a:p>
          <a:p>
            <a:r>
              <a:rPr lang="en-US" altLang="ko-KR" dirty="0" smtClean="0">
                <a:hlinkClick r:id="rId11"/>
              </a:rPr>
              <a:t>Chi </a:t>
            </a:r>
            <a:r>
              <a:rPr lang="en-US" altLang="ko-KR" dirty="0" err="1" smtClean="0">
                <a:hlinkClick r:id="rId11"/>
              </a:rPr>
              <a:t>Li</a:t>
            </a:r>
            <a:r>
              <a:rPr lang="en-US" altLang="ko-KR" baseline="30000" dirty="0" err="1" smtClean="0">
                <a:hlinkClick r:id=""/>
              </a:rPr>
              <a:t>a</a:t>
            </a:r>
            <a:r>
              <a:rPr lang="en-US" altLang="ko-KR" dirty="0" err="1" smtClean="0"/>
              <a:t>,</a:t>
            </a:r>
            <a:r>
              <a:rPr lang="en-US" altLang="ko-KR" baseline="30000" dirty="0" err="1" smtClean="0">
                <a:hlinkClick r:id=""/>
              </a:rPr>
              <a:t>c</a:t>
            </a:r>
            <a:r>
              <a:rPr lang="en-US" altLang="ko-KR" dirty="0" err="1" smtClean="0"/>
              <a:t>,</a:t>
            </a:r>
            <a:r>
              <a:rPr lang="en-US" altLang="ko-KR" baseline="30000" dirty="0" err="1" smtClean="0">
                <a:hlinkClick r:id=""/>
              </a:rPr>
              <a:t>d</a:t>
            </a:r>
            <a:r>
              <a:rPr lang="en-US" altLang="ko-KR" dirty="0" smtClean="0"/>
              <a:t> </a:t>
            </a:r>
            <a:r>
              <a:rPr lang="en-US" altLang="ko-KR" dirty="0" smtClean="0">
                <a:hlinkClick r:id="rId12"/>
              </a:rPr>
              <a:t>+</a:t>
            </a:r>
            <a:endParaRPr lang="en-US" altLang="ko-KR" dirty="0" smtClean="0"/>
          </a:p>
          <a:p>
            <a:r>
              <a:rPr lang="en-US" altLang="ko-KR" b="1" dirty="0" smtClean="0"/>
              <a:t>ABSTRACT</a:t>
            </a:r>
          </a:p>
          <a:p>
            <a:r>
              <a:rPr lang="en-US" altLang="ko-KR" dirty="0" smtClean="0"/>
              <a:t>The </a:t>
            </a:r>
            <a:r>
              <a:rPr lang="en-US" altLang="ko-KR" dirty="0" err="1" smtClean="0"/>
              <a:t>proapoptotic</a:t>
            </a:r>
            <a:r>
              <a:rPr lang="en-US" altLang="ko-KR" dirty="0" smtClean="0"/>
              <a:t> Bcl-2 protein </a:t>
            </a:r>
            <a:r>
              <a:rPr lang="en-US" altLang="ko-KR" dirty="0" err="1" smtClean="0"/>
              <a:t>Bax</a:t>
            </a:r>
            <a:r>
              <a:rPr lang="en-US" altLang="ko-KR" dirty="0" smtClean="0"/>
              <a:t> by itself is sufficient to initiate apoptosis in almost all apoptotic paradigms. Thus, compounds that can facilitate disruptive </a:t>
            </a:r>
            <a:r>
              <a:rPr lang="en-US" altLang="ko-KR" dirty="0" err="1" smtClean="0"/>
              <a:t>Bax</a:t>
            </a:r>
            <a:r>
              <a:rPr lang="en-US" altLang="ko-KR" dirty="0" smtClean="0"/>
              <a:t> insertion into mitochondrial membranes have potential as cancer therapeutics. In our study, we have identified small-molecule compounds predicted to associate with the </a:t>
            </a:r>
            <a:r>
              <a:rPr lang="en-US" altLang="ko-KR" dirty="0" err="1" smtClean="0"/>
              <a:t>Bax</a:t>
            </a:r>
            <a:r>
              <a:rPr lang="en-US" altLang="ko-KR" dirty="0" smtClean="0"/>
              <a:t> hydrophobic groove by a virtual-screen approach. Among these, one lead compound (compound 106) promotes </a:t>
            </a:r>
            <a:r>
              <a:rPr lang="en-US" altLang="ko-KR" dirty="0" err="1" smtClean="0"/>
              <a:t>Bax</a:t>
            </a:r>
            <a:r>
              <a:rPr lang="en-US" altLang="ko-KR" dirty="0" smtClean="0"/>
              <a:t>-dependent but not </a:t>
            </a:r>
            <a:r>
              <a:rPr lang="en-US" altLang="ko-KR" dirty="0" err="1" smtClean="0"/>
              <a:t>Bak</a:t>
            </a:r>
            <a:r>
              <a:rPr lang="en-US" altLang="ko-KR" dirty="0" smtClean="0"/>
              <a:t>-dependent apoptosis. Importantly, this compound alters </a:t>
            </a:r>
            <a:r>
              <a:rPr lang="en-US" altLang="ko-KR" dirty="0" err="1" smtClean="0"/>
              <a:t>Bax</a:t>
            </a:r>
            <a:r>
              <a:rPr lang="en-US" altLang="ko-KR" dirty="0" smtClean="0"/>
              <a:t> protein stability </a:t>
            </a:r>
            <a:r>
              <a:rPr lang="en-US" altLang="ko-KR" i="1" dirty="0" smtClean="0"/>
              <a:t>in vitro</a:t>
            </a:r>
            <a:r>
              <a:rPr lang="en-US" altLang="ko-KR" dirty="0" smtClean="0"/>
              <a:t> and promotes the insertion of </a:t>
            </a:r>
            <a:r>
              <a:rPr lang="en-US" altLang="ko-KR" dirty="0" err="1" smtClean="0"/>
              <a:t>Bax</a:t>
            </a:r>
            <a:r>
              <a:rPr lang="en-US" altLang="ko-KR" dirty="0" smtClean="0"/>
              <a:t> into mitochondria, leading to </a:t>
            </a:r>
            <a:r>
              <a:rPr lang="en-US" altLang="ko-KR" dirty="0" err="1" smtClean="0"/>
              <a:t>Bax</a:t>
            </a:r>
            <a:r>
              <a:rPr lang="en-US" altLang="ko-KR" dirty="0" smtClean="0"/>
              <a:t>-dependent </a:t>
            </a:r>
            <a:r>
              <a:rPr lang="en-US" altLang="ko-KR" dirty="0" err="1" smtClean="0"/>
              <a:t>permeabilization</a:t>
            </a:r>
            <a:r>
              <a:rPr lang="en-US" altLang="ko-KR" dirty="0" smtClean="0"/>
              <a:t> of the mitochondrial outer membrane. Furthermore, as a single agent, compound 106 inhibits the growth of transplanted tumors, probably by inducing apoptosis in tumors. Our study has revealed a compound that activates </a:t>
            </a:r>
            <a:r>
              <a:rPr lang="en-US" altLang="ko-KR" dirty="0" err="1" smtClean="0"/>
              <a:t>Bax</a:t>
            </a:r>
            <a:r>
              <a:rPr lang="en-US" altLang="ko-KR" dirty="0" smtClean="0"/>
              <a:t> and induces </a:t>
            </a:r>
            <a:r>
              <a:rPr lang="en-US" altLang="ko-KR" dirty="0" err="1" smtClean="0"/>
              <a:t>Bax</a:t>
            </a:r>
            <a:r>
              <a:rPr lang="en-US" altLang="ko-KR" dirty="0" smtClean="0"/>
              <a:t>-dependent apoptosis, which may lead to the development of new therapeutic agents for cancer. </a:t>
            </a:r>
          </a:p>
          <a:p>
            <a:endParaRPr lang="ko-KR" altLang="en-US" dirty="0"/>
          </a:p>
        </p:txBody>
      </p:sp>
      <p:sp>
        <p:nvSpPr>
          <p:cNvPr id="4" name="Slide Number Placeholder 3"/>
          <p:cNvSpPr>
            <a:spLocks noGrp="1"/>
          </p:cNvSpPr>
          <p:nvPr>
            <p:ph type="sldNum" sz="quarter" idx="12"/>
          </p:nvPr>
        </p:nvSpPr>
        <p:spPr/>
        <p:txBody>
          <a:bodyPr/>
          <a:lstStyle/>
          <a:p>
            <a:fld id="{6EB8AC9C-4BBE-4BE2-AA9E-CF9B647D9603}" type="slidenum">
              <a:rPr lang="ko-KR" altLang="en-US" smtClean="0"/>
              <a:pPr/>
              <a:t>25</a:t>
            </a:fld>
            <a:endParaRPr lang="ko-KR"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
            <a:ext cx="9144000" cy="6740307"/>
          </a:xfrm>
          <a:prstGeom prst="rect">
            <a:avLst/>
          </a:prstGeom>
        </p:spPr>
        <p:txBody>
          <a:bodyPr wrap="square">
            <a:spAutoFit/>
          </a:bodyPr>
          <a:lstStyle/>
          <a:p>
            <a:r>
              <a:rPr lang="en-US" altLang="ko-KR" b="1" dirty="0" smtClean="0"/>
              <a:t>Activation of p53 Transcriptional Activity by SMRT: a </a:t>
            </a:r>
            <a:r>
              <a:rPr lang="en-US" altLang="ko-KR" b="1" dirty="0" err="1" smtClean="0"/>
              <a:t>Histone</a:t>
            </a:r>
            <a:r>
              <a:rPr lang="en-US" altLang="ko-KR" b="1" dirty="0" smtClean="0"/>
              <a:t> </a:t>
            </a:r>
            <a:r>
              <a:rPr lang="en-US" altLang="ko-KR" b="1" dirty="0" err="1" smtClean="0"/>
              <a:t>Deacetylase</a:t>
            </a:r>
            <a:r>
              <a:rPr lang="en-US" altLang="ko-KR" b="1" dirty="0" smtClean="0"/>
              <a:t> 3-Independent Function of a Transcriptional </a:t>
            </a:r>
            <a:r>
              <a:rPr lang="en-US" altLang="ko-KR" b="1" dirty="0" err="1" smtClean="0"/>
              <a:t>Corepressor</a:t>
            </a:r>
            <a:endParaRPr lang="en-US" altLang="ko-KR" b="1" dirty="0" smtClean="0"/>
          </a:p>
          <a:p>
            <a:r>
              <a:rPr lang="en-US" altLang="ko-KR" dirty="0" err="1" smtClean="0">
                <a:hlinkClick r:id="rId2"/>
              </a:rPr>
              <a:t>Anbu</a:t>
            </a:r>
            <a:r>
              <a:rPr lang="en-US" altLang="ko-KR" dirty="0" smtClean="0">
                <a:hlinkClick r:id="rId2"/>
              </a:rPr>
              <a:t> </a:t>
            </a:r>
            <a:r>
              <a:rPr lang="en-US" altLang="ko-KR" dirty="0" err="1" smtClean="0">
                <a:hlinkClick r:id="rId2"/>
              </a:rPr>
              <a:t>Karani</a:t>
            </a:r>
            <a:r>
              <a:rPr lang="en-US" altLang="ko-KR" dirty="0" smtClean="0">
                <a:hlinkClick r:id="rId2"/>
              </a:rPr>
              <a:t> </a:t>
            </a:r>
            <a:r>
              <a:rPr lang="en-US" altLang="ko-KR" dirty="0" err="1" smtClean="0">
                <a:hlinkClick r:id="rId2"/>
              </a:rPr>
              <a:t>Adikesavan</a:t>
            </a:r>
            <a:r>
              <a:rPr lang="en-US" altLang="ko-KR" baseline="30000" dirty="0" err="1" smtClean="0">
                <a:hlinkClick r:id=""/>
              </a:rPr>
              <a:t>a</a:t>
            </a:r>
            <a:r>
              <a:rPr lang="en-US" altLang="ko-KR" dirty="0" smtClean="0"/>
              <a:t>, </a:t>
            </a:r>
            <a:r>
              <a:rPr lang="en-US" altLang="ko-KR" dirty="0" err="1" smtClean="0">
                <a:hlinkClick r:id="rId3"/>
              </a:rPr>
              <a:t>Sudipan</a:t>
            </a:r>
            <a:r>
              <a:rPr lang="en-US" altLang="ko-KR" dirty="0" smtClean="0">
                <a:hlinkClick r:id="rId3"/>
              </a:rPr>
              <a:t> </a:t>
            </a:r>
            <a:r>
              <a:rPr lang="en-US" altLang="ko-KR" dirty="0" err="1" smtClean="0">
                <a:hlinkClick r:id="rId3"/>
              </a:rPr>
              <a:t>Karmakar</a:t>
            </a:r>
            <a:r>
              <a:rPr lang="en-US" altLang="ko-KR" baseline="30000" dirty="0" err="1" smtClean="0">
                <a:hlinkClick r:id=""/>
              </a:rPr>
              <a:t>a</a:t>
            </a:r>
            <a:r>
              <a:rPr lang="en-US" altLang="ko-KR" dirty="0" smtClean="0">
                <a:hlinkClick r:id=""/>
              </a:rPr>
              <a:t>*</a:t>
            </a:r>
            <a:r>
              <a:rPr lang="en-US" altLang="ko-KR" dirty="0" smtClean="0"/>
              <a:t>, </a:t>
            </a:r>
            <a:r>
              <a:rPr lang="en-US" altLang="ko-KR" dirty="0" smtClean="0">
                <a:hlinkClick r:id="rId4"/>
              </a:rPr>
              <a:t>Patricia </a:t>
            </a:r>
            <a:r>
              <a:rPr lang="en-US" altLang="ko-KR" dirty="0" err="1" smtClean="0">
                <a:hlinkClick r:id="rId4"/>
              </a:rPr>
              <a:t>Pardo</a:t>
            </a:r>
            <a:r>
              <a:rPr lang="en-US" altLang="ko-KR" baseline="30000" dirty="0" err="1" smtClean="0">
                <a:hlinkClick r:id=""/>
              </a:rPr>
              <a:t>a</a:t>
            </a:r>
            <a:r>
              <a:rPr lang="en-US" altLang="ko-KR" dirty="0" smtClean="0"/>
              <a:t>, </a:t>
            </a:r>
            <a:r>
              <a:rPr lang="en-US" altLang="ko-KR" dirty="0" err="1" smtClean="0">
                <a:hlinkClick r:id="rId5"/>
              </a:rPr>
              <a:t>Liguo</a:t>
            </a:r>
            <a:r>
              <a:rPr lang="en-US" altLang="ko-KR" dirty="0" smtClean="0">
                <a:hlinkClick r:id="rId5"/>
              </a:rPr>
              <a:t> </a:t>
            </a:r>
            <a:r>
              <a:rPr lang="en-US" altLang="ko-KR" dirty="0" err="1" smtClean="0">
                <a:hlinkClick r:id="rId5"/>
              </a:rPr>
              <a:t>Wang</a:t>
            </a:r>
            <a:r>
              <a:rPr lang="en-US" altLang="ko-KR" baseline="30000" dirty="0" err="1" smtClean="0">
                <a:hlinkClick r:id=""/>
              </a:rPr>
              <a:t>b</a:t>
            </a:r>
            <a:r>
              <a:rPr lang="en-US" altLang="ko-KR" dirty="0" smtClean="0">
                <a:hlinkClick r:id=""/>
              </a:rPr>
              <a:t>*</a:t>
            </a:r>
            <a:r>
              <a:rPr lang="en-US" altLang="ko-KR" dirty="0" smtClean="0"/>
              <a:t>, </a:t>
            </a:r>
          </a:p>
          <a:p>
            <a:r>
              <a:rPr lang="en-US" altLang="ko-KR" dirty="0" err="1" smtClean="0">
                <a:hlinkClick r:id="rId6"/>
              </a:rPr>
              <a:t>Shuang</a:t>
            </a:r>
            <a:r>
              <a:rPr lang="en-US" altLang="ko-KR" dirty="0" smtClean="0">
                <a:hlinkClick r:id="rId6"/>
              </a:rPr>
              <a:t> </a:t>
            </a:r>
            <a:r>
              <a:rPr lang="en-US" altLang="ko-KR" dirty="0" err="1" smtClean="0">
                <a:hlinkClick r:id="rId6"/>
              </a:rPr>
              <a:t>Liu</a:t>
            </a:r>
            <a:r>
              <a:rPr lang="en-US" altLang="ko-KR" baseline="30000" dirty="0" err="1" smtClean="0">
                <a:hlinkClick r:id=""/>
              </a:rPr>
              <a:t>a</a:t>
            </a:r>
            <a:r>
              <a:rPr lang="en-US" altLang="ko-KR" dirty="0" smtClean="0"/>
              <a:t>, </a:t>
            </a:r>
            <a:r>
              <a:rPr lang="en-US" altLang="ko-KR" dirty="0" smtClean="0">
                <a:hlinkClick r:id="rId7"/>
              </a:rPr>
              <a:t>Wei Li</a:t>
            </a:r>
            <a:r>
              <a:rPr lang="en-US" altLang="ko-KR" baseline="30000" dirty="0" smtClean="0">
                <a:hlinkClick r:id=""/>
              </a:rPr>
              <a:t>b</a:t>
            </a:r>
            <a:r>
              <a:rPr lang="en-US" altLang="ko-KR" dirty="0" smtClean="0"/>
              <a:t> and </a:t>
            </a:r>
            <a:r>
              <a:rPr lang="en-US" altLang="ko-KR" dirty="0" smtClean="0">
                <a:hlinkClick r:id="rId8"/>
              </a:rPr>
              <a:t>Carolyn L. </a:t>
            </a:r>
            <a:r>
              <a:rPr lang="en-US" altLang="ko-KR" dirty="0" err="1" smtClean="0">
                <a:hlinkClick r:id="rId8"/>
              </a:rPr>
              <a:t>Smith</a:t>
            </a:r>
            <a:r>
              <a:rPr lang="en-US" altLang="ko-KR" baseline="30000" dirty="0" err="1" smtClean="0">
                <a:hlinkClick r:id=""/>
              </a:rPr>
              <a:t>a</a:t>
            </a:r>
            <a:r>
              <a:rPr lang="en-US" altLang="ko-KR" dirty="0" smtClean="0"/>
              <a:t> </a:t>
            </a:r>
          </a:p>
          <a:p>
            <a:r>
              <a:rPr lang="en-US" altLang="ko-KR" b="1" dirty="0" smtClean="0"/>
              <a:t>ABSTRACT</a:t>
            </a:r>
          </a:p>
          <a:p>
            <a:r>
              <a:rPr lang="en-US" altLang="ko-KR" dirty="0" smtClean="0"/>
              <a:t>The silencing mediator of retinoic acid and thyroid hormone receptors (SMRT) is an established </a:t>
            </a:r>
            <a:r>
              <a:rPr lang="en-US" altLang="ko-KR" dirty="0" err="1" smtClean="0"/>
              <a:t>histone</a:t>
            </a:r>
            <a:r>
              <a:rPr lang="en-US" altLang="ko-KR" dirty="0" smtClean="0"/>
              <a:t> </a:t>
            </a:r>
            <a:r>
              <a:rPr lang="en-US" altLang="ko-KR" dirty="0" err="1" smtClean="0"/>
              <a:t>deacetylase</a:t>
            </a:r>
            <a:r>
              <a:rPr lang="en-US" altLang="ko-KR" dirty="0" smtClean="0"/>
              <a:t> 3 (HDAC3)-dependent transcriptional </a:t>
            </a:r>
            <a:r>
              <a:rPr lang="en-US" altLang="ko-KR" dirty="0" err="1" smtClean="0"/>
              <a:t>corepressor</a:t>
            </a:r>
            <a:r>
              <a:rPr lang="en-US" altLang="ko-KR" dirty="0" smtClean="0"/>
              <a:t>. Microarray analyses of MCF-7 cells </a:t>
            </a:r>
            <a:r>
              <a:rPr lang="en-US" altLang="ko-KR" dirty="0" err="1" smtClean="0"/>
              <a:t>transfected</a:t>
            </a:r>
            <a:r>
              <a:rPr lang="en-US" altLang="ko-KR" dirty="0" smtClean="0"/>
              <a:t> with control or SMRT small interfering RNA revealed SMRT regulation of genes involved in DNA damage responses, and the levels of the DNA damage marker γH2AX as well as poly(ADP-ribose) polymerase cleavage were elevated in SMRT-depleted cells treated with doxorubicin. A number of these genes are established p53 targets. SMRT knockdown decreased the activity of two p53-dependent reporter genes as well as the expression of p53 target genes, such as </a:t>
            </a:r>
            <a:r>
              <a:rPr lang="en-US" altLang="ko-KR" i="1" dirty="0" smtClean="0"/>
              <a:t>CDKN1A</a:t>
            </a:r>
            <a:r>
              <a:rPr lang="en-US" altLang="ko-KR" dirty="0" smtClean="0"/>
              <a:t> (which encodes p21). SMRT bound directly to p53 and was recruited to p53 binding sites within the p21 promoter. Depletion of GPS2 and TBL1, components of the SMRT </a:t>
            </a:r>
            <a:r>
              <a:rPr lang="en-US" altLang="ko-KR" dirty="0" err="1" smtClean="0"/>
              <a:t>corepressor</a:t>
            </a:r>
            <a:r>
              <a:rPr lang="en-US" altLang="ko-KR" dirty="0" smtClean="0"/>
              <a:t> complex, but not </a:t>
            </a:r>
            <a:r>
              <a:rPr lang="en-US" altLang="ko-KR" dirty="0" err="1" smtClean="0"/>
              <a:t>histone</a:t>
            </a:r>
            <a:r>
              <a:rPr lang="en-US" altLang="ko-KR" dirty="0" smtClean="0"/>
              <a:t> </a:t>
            </a:r>
            <a:r>
              <a:rPr lang="en-US" altLang="ko-KR" dirty="0" err="1" smtClean="0"/>
              <a:t>deacetylase</a:t>
            </a:r>
            <a:r>
              <a:rPr lang="en-US" altLang="ko-KR" dirty="0" smtClean="0"/>
              <a:t> 3 (HDAC3) decreased p21-luciferase activity. p53 bound to the SMRT </a:t>
            </a:r>
            <a:r>
              <a:rPr lang="en-US" altLang="ko-KR" dirty="0" err="1" smtClean="0"/>
              <a:t>deacetylase</a:t>
            </a:r>
            <a:r>
              <a:rPr lang="en-US" altLang="ko-KR" dirty="0" smtClean="0"/>
              <a:t> activation domain (DAD), which mediates HDAC3 binding and activation, and HDAC3 could attenuate p53 binding to the DAD region of SMRT. Moreover, an HDAC3 binding-deficient SMRT DAD mutant </a:t>
            </a:r>
            <a:r>
              <a:rPr lang="en-US" altLang="ko-KR" dirty="0" err="1" smtClean="0"/>
              <a:t>coactivated</a:t>
            </a:r>
            <a:r>
              <a:rPr lang="en-US" altLang="ko-KR" dirty="0" smtClean="0"/>
              <a:t> p53 transcriptional activity. Collectively, these data highlight a biological role for SMRT in mediating DNA damage responses and suggest a model where p53 binding to the DAD limits HDAC3 interaction with this </a:t>
            </a:r>
            <a:r>
              <a:rPr lang="en-US" altLang="ko-KR" dirty="0" err="1" smtClean="0"/>
              <a:t>coregulator</a:t>
            </a:r>
            <a:r>
              <a:rPr lang="en-US" altLang="ko-KR" dirty="0" smtClean="0"/>
              <a:t>, thereby facilitating SMRT </a:t>
            </a:r>
            <a:r>
              <a:rPr lang="en-US" altLang="ko-KR" dirty="0" err="1" smtClean="0"/>
              <a:t>coactivation</a:t>
            </a:r>
            <a:r>
              <a:rPr lang="en-US" altLang="ko-KR" dirty="0" smtClean="0"/>
              <a:t> of p53-dependent gene expression. </a:t>
            </a:r>
            <a:endParaRPr lang="en-US" altLang="ko-KR" dirty="0"/>
          </a:p>
        </p:txBody>
      </p:sp>
      <p:sp>
        <p:nvSpPr>
          <p:cNvPr id="3" name="Slide Number Placeholder 2"/>
          <p:cNvSpPr>
            <a:spLocks noGrp="1"/>
          </p:cNvSpPr>
          <p:nvPr>
            <p:ph type="sldNum" sz="quarter" idx="12"/>
          </p:nvPr>
        </p:nvSpPr>
        <p:spPr/>
        <p:txBody>
          <a:bodyPr/>
          <a:lstStyle/>
          <a:p>
            <a:fld id="{6EB8AC9C-4BBE-4BE2-AA9E-CF9B647D9603}" type="slidenum">
              <a:rPr lang="ko-KR" altLang="en-US" smtClean="0"/>
              <a:pPr/>
              <a:t>26</a:t>
            </a:fld>
            <a:endParaRPr lang="ko-KR"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9144000" cy="6740307"/>
          </a:xfrm>
          <a:prstGeom prst="rect">
            <a:avLst/>
          </a:prstGeom>
        </p:spPr>
        <p:txBody>
          <a:bodyPr wrap="square">
            <a:spAutoFit/>
          </a:bodyPr>
          <a:lstStyle/>
          <a:p>
            <a:r>
              <a:rPr lang="en-US" altLang="ko-KR" b="1" dirty="0" smtClean="0"/>
              <a:t>Stat5 Regulates the </a:t>
            </a:r>
            <a:r>
              <a:rPr lang="en-US" altLang="ko-KR" b="1" dirty="0" err="1" smtClean="0"/>
              <a:t>Phosphatidylinositol</a:t>
            </a:r>
            <a:r>
              <a:rPr lang="en-US" altLang="ko-KR" b="1" dirty="0" smtClean="0"/>
              <a:t> 3-Kinase/Akt1 Pathway during Mammary Gland Development and </a:t>
            </a:r>
            <a:r>
              <a:rPr lang="en-US" altLang="ko-KR" b="1" dirty="0" err="1" smtClean="0"/>
              <a:t>Tumorigenesis</a:t>
            </a:r>
            <a:endParaRPr lang="en-US" altLang="ko-KR" b="1" dirty="0" smtClean="0"/>
          </a:p>
          <a:p>
            <a:r>
              <a:rPr lang="en-US" altLang="ko-KR" dirty="0" smtClean="0">
                <a:hlinkClick r:id="rId2"/>
              </a:rPr>
              <a:t>Jeffrey W. </a:t>
            </a:r>
            <a:r>
              <a:rPr lang="en-US" altLang="ko-KR" dirty="0" err="1" smtClean="0">
                <a:hlinkClick r:id="rId2"/>
              </a:rPr>
              <a:t>Schmidt</a:t>
            </a:r>
            <a:r>
              <a:rPr lang="en-US" altLang="ko-KR" baseline="30000" dirty="0" err="1" smtClean="0">
                <a:hlinkClick r:id=""/>
              </a:rPr>
              <a:t>a</a:t>
            </a:r>
            <a:r>
              <a:rPr lang="en-US" altLang="ko-KR" dirty="0" smtClean="0"/>
              <a:t>, </a:t>
            </a:r>
            <a:r>
              <a:rPr lang="en-US" altLang="ko-KR" dirty="0" smtClean="0">
                <a:hlinkClick r:id="rId3"/>
              </a:rPr>
              <a:t>Barbara L. </a:t>
            </a:r>
            <a:r>
              <a:rPr lang="en-US" altLang="ko-KR" dirty="0" err="1" smtClean="0">
                <a:hlinkClick r:id="rId3"/>
              </a:rPr>
              <a:t>Wehde</a:t>
            </a:r>
            <a:r>
              <a:rPr lang="en-US" altLang="ko-KR" baseline="30000" dirty="0" err="1" smtClean="0">
                <a:hlinkClick r:id=""/>
              </a:rPr>
              <a:t>a</a:t>
            </a:r>
            <a:r>
              <a:rPr lang="en-US" altLang="ko-KR" dirty="0" smtClean="0"/>
              <a:t>, </a:t>
            </a:r>
            <a:r>
              <a:rPr lang="en-US" altLang="ko-KR" dirty="0" err="1" smtClean="0">
                <a:hlinkClick r:id="rId4"/>
              </a:rPr>
              <a:t>Kazuhito</a:t>
            </a:r>
            <a:r>
              <a:rPr lang="en-US" altLang="ko-KR" dirty="0" smtClean="0">
                <a:hlinkClick r:id="rId4"/>
              </a:rPr>
              <a:t> </a:t>
            </a:r>
            <a:r>
              <a:rPr lang="en-US" altLang="ko-KR" dirty="0" err="1" smtClean="0">
                <a:hlinkClick r:id="rId4"/>
              </a:rPr>
              <a:t>Sakamoto</a:t>
            </a:r>
            <a:r>
              <a:rPr lang="en-US" altLang="ko-KR" baseline="30000" dirty="0" err="1" smtClean="0">
                <a:hlinkClick r:id=""/>
              </a:rPr>
              <a:t>a</a:t>
            </a:r>
            <a:r>
              <a:rPr lang="en-US" altLang="ko-KR" dirty="0" smtClean="0"/>
              <a:t>, </a:t>
            </a:r>
            <a:r>
              <a:rPr lang="en-US" altLang="ko-KR" dirty="0" err="1" smtClean="0">
                <a:hlinkClick r:id="rId5"/>
              </a:rPr>
              <a:t>Aleata</a:t>
            </a:r>
            <a:r>
              <a:rPr lang="en-US" altLang="ko-KR" dirty="0" smtClean="0">
                <a:hlinkClick r:id="rId5"/>
              </a:rPr>
              <a:t> A. </a:t>
            </a:r>
            <a:r>
              <a:rPr lang="en-US" altLang="ko-KR" dirty="0" err="1" smtClean="0">
                <a:hlinkClick r:id="rId5"/>
              </a:rPr>
              <a:t>Triplett</a:t>
            </a:r>
            <a:r>
              <a:rPr lang="en-US" altLang="ko-KR" baseline="30000" dirty="0" err="1" smtClean="0">
                <a:hlinkClick r:id=""/>
              </a:rPr>
              <a:t>a</a:t>
            </a:r>
            <a:r>
              <a:rPr lang="en-US" altLang="ko-KR" dirty="0" smtClean="0"/>
              <a:t>, </a:t>
            </a:r>
          </a:p>
          <a:p>
            <a:r>
              <a:rPr lang="en-US" altLang="ko-KR" dirty="0" smtClean="0">
                <a:hlinkClick r:id="rId6"/>
              </a:rPr>
              <a:t>Steven M. </a:t>
            </a:r>
            <a:r>
              <a:rPr lang="en-US" altLang="ko-KR" dirty="0" err="1" smtClean="0">
                <a:hlinkClick r:id="rId6"/>
              </a:rPr>
              <a:t>Anderson</a:t>
            </a:r>
            <a:r>
              <a:rPr lang="en-US" altLang="ko-KR" baseline="30000" dirty="0" err="1" smtClean="0">
                <a:hlinkClick r:id=""/>
              </a:rPr>
              <a:t>b</a:t>
            </a:r>
            <a:r>
              <a:rPr lang="en-US" altLang="ko-KR" dirty="0" smtClean="0"/>
              <a:t>, </a:t>
            </a:r>
            <a:r>
              <a:rPr lang="en-US" altLang="ko-KR" dirty="0" smtClean="0">
                <a:hlinkClick r:id="rId7"/>
              </a:rPr>
              <a:t>Philip N. </a:t>
            </a:r>
            <a:r>
              <a:rPr lang="en-US" altLang="ko-KR" dirty="0" err="1" smtClean="0">
                <a:hlinkClick r:id="rId7"/>
              </a:rPr>
              <a:t>Tsichlis</a:t>
            </a:r>
            <a:r>
              <a:rPr lang="en-US" altLang="ko-KR" baseline="30000" dirty="0" err="1" smtClean="0">
                <a:hlinkClick r:id=""/>
              </a:rPr>
              <a:t>c</a:t>
            </a:r>
            <a:r>
              <a:rPr lang="en-US" altLang="ko-KR" dirty="0" smtClean="0"/>
              <a:t>, </a:t>
            </a:r>
            <a:r>
              <a:rPr lang="en-US" altLang="ko-KR" dirty="0" smtClean="0">
                <a:hlinkClick r:id="rId8"/>
              </a:rPr>
              <a:t>Gustavo </a:t>
            </a:r>
            <a:r>
              <a:rPr lang="en-US" altLang="ko-KR" dirty="0" err="1" smtClean="0">
                <a:hlinkClick r:id="rId8"/>
              </a:rPr>
              <a:t>Leone</a:t>
            </a:r>
            <a:r>
              <a:rPr lang="en-US" altLang="ko-KR" baseline="30000" dirty="0" err="1" smtClean="0">
                <a:hlinkClick r:id=""/>
              </a:rPr>
              <a:t>d</a:t>
            </a:r>
            <a:r>
              <a:rPr lang="en-US" altLang="ko-KR" dirty="0" smtClean="0"/>
              <a:t> and </a:t>
            </a:r>
            <a:r>
              <a:rPr lang="en-US" altLang="ko-KR" dirty="0" smtClean="0">
                <a:hlinkClick r:id="rId9"/>
              </a:rPr>
              <a:t>Kay-</a:t>
            </a:r>
            <a:r>
              <a:rPr lang="en-US" altLang="ko-KR" dirty="0" err="1" smtClean="0">
                <a:hlinkClick r:id="rId9"/>
              </a:rPr>
              <a:t>Uwe</a:t>
            </a:r>
            <a:r>
              <a:rPr lang="en-US" altLang="ko-KR" dirty="0" smtClean="0">
                <a:hlinkClick r:id="rId9"/>
              </a:rPr>
              <a:t> </a:t>
            </a:r>
            <a:r>
              <a:rPr lang="en-US" altLang="ko-KR" dirty="0" err="1" smtClean="0">
                <a:hlinkClick r:id="rId9"/>
              </a:rPr>
              <a:t>Wagner</a:t>
            </a:r>
            <a:r>
              <a:rPr lang="en-US" altLang="ko-KR" baseline="30000" dirty="0" err="1" smtClean="0">
                <a:hlinkClick r:id=""/>
              </a:rPr>
              <a:t>a</a:t>
            </a:r>
            <a:r>
              <a:rPr lang="en-US" altLang="ko-KR" dirty="0" err="1" smtClean="0"/>
              <a:t>,</a:t>
            </a:r>
            <a:r>
              <a:rPr lang="en-US" altLang="ko-KR" baseline="30000" dirty="0" err="1" smtClean="0">
                <a:hlinkClick r:id=""/>
              </a:rPr>
              <a:t>e</a:t>
            </a:r>
            <a:r>
              <a:rPr lang="en-US" altLang="ko-KR" dirty="0" smtClean="0"/>
              <a:t> </a:t>
            </a:r>
          </a:p>
          <a:p>
            <a:r>
              <a:rPr lang="en-US" altLang="ko-KR" b="1" dirty="0" smtClean="0"/>
              <a:t>ABSTRACT</a:t>
            </a:r>
          </a:p>
          <a:p>
            <a:r>
              <a:rPr lang="en-US" altLang="ko-KR" dirty="0" smtClean="0"/>
              <a:t>Stat5 (signal transducer and activator of transcription 5) is an essential mediator of cytokine receptor signaling and plays important roles in the proliferation of alveolar progenitors and the survival of functionally differentiated epithelial cells in the mammary gland. A deregulated expression and activation of Stat5 leads to precocious alveolar development in the absence of pregnancy hormones, impaired mammary gland remodeling following the cessation of lactation, and mammary tumor formation. We reported previously that Stat5 induces the transcription of the </a:t>
            </a:r>
            <a:r>
              <a:rPr lang="en-US" altLang="ko-KR" i="1" dirty="0" smtClean="0"/>
              <a:t>Akt1</a:t>
            </a:r>
            <a:r>
              <a:rPr lang="en-US" altLang="ko-KR" dirty="0" smtClean="0"/>
              <a:t> gene from a novel promoter. In this report, we provide experimental evidence that Akt1 is an essential mediator for the biological function of Stat5 as a survival factor. Additionally, Stat5 controls the expression of the regulatory and catalytic subunits of the </a:t>
            </a:r>
            <a:r>
              <a:rPr lang="en-US" altLang="ko-KR" dirty="0" err="1" smtClean="0"/>
              <a:t>phosphatidylinositol</a:t>
            </a:r>
            <a:r>
              <a:rPr lang="en-US" altLang="ko-KR" dirty="0" smtClean="0"/>
              <a:t> 3-kinase (PI3K) (p85α and p110α), thereby greatly augmenting signaling through the </a:t>
            </a:r>
            <a:r>
              <a:rPr lang="en-US" altLang="ko-KR" dirty="0" err="1" smtClean="0"/>
              <a:t>prosurvival</a:t>
            </a:r>
            <a:r>
              <a:rPr lang="en-US" altLang="ko-KR" dirty="0" smtClean="0"/>
              <a:t> PI3K/</a:t>
            </a:r>
            <a:r>
              <a:rPr lang="en-US" altLang="ko-KR" dirty="0" err="1" smtClean="0"/>
              <a:t>Akt</a:t>
            </a:r>
            <a:r>
              <a:rPr lang="en-US" altLang="ko-KR" dirty="0" smtClean="0"/>
              <a:t> pathway. In agreement with this model, we observed that the constitutive activation of Stat5 cooperates with the loss of function of the tumor suppressor PTEN by accelerating the formation of </a:t>
            </a:r>
            <a:r>
              <a:rPr lang="en-US" altLang="ko-KR" dirty="0" err="1" smtClean="0"/>
              <a:t>preneoplastic</a:t>
            </a:r>
            <a:r>
              <a:rPr lang="en-US" altLang="ko-KR" dirty="0" smtClean="0"/>
              <a:t> lesions and mammary tumors. The mammary gland-specific ablation of Stat5 is sufficient to prevent mammary carcinogenesis in a genuine mouse model for Cowden syndrome. Therefore, targeting the Jak2/Stat5 pathway might be a suitable strategy to prevent breast cancer in patients that carry a mutant </a:t>
            </a:r>
            <a:r>
              <a:rPr lang="en-US" altLang="ko-KR" i="1" dirty="0" smtClean="0"/>
              <a:t>PTEN</a:t>
            </a:r>
            <a:r>
              <a:rPr lang="en-US" altLang="ko-KR" dirty="0" smtClean="0"/>
              <a:t> allele. </a:t>
            </a:r>
            <a:endParaRPr lang="en-US" altLang="ko-KR" dirty="0"/>
          </a:p>
        </p:txBody>
      </p:sp>
      <p:sp>
        <p:nvSpPr>
          <p:cNvPr id="3" name="Slide Number Placeholder 2"/>
          <p:cNvSpPr>
            <a:spLocks noGrp="1"/>
          </p:cNvSpPr>
          <p:nvPr>
            <p:ph type="sldNum" sz="quarter" idx="12"/>
          </p:nvPr>
        </p:nvSpPr>
        <p:spPr/>
        <p:txBody>
          <a:bodyPr/>
          <a:lstStyle/>
          <a:p>
            <a:fld id="{6EB8AC9C-4BBE-4BE2-AA9E-CF9B647D9603}" type="slidenum">
              <a:rPr lang="ko-KR" altLang="en-US" smtClean="0"/>
              <a:pPr/>
              <a:t>27</a:t>
            </a:fld>
            <a:endParaRPr lang="ko-KR"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15979"/>
            <a:ext cx="9144000" cy="6109365"/>
          </a:xfrm>
          <a:prstGeom prst="rect">
            <a:avLst/>
          </a:prstGeom>
          <a:noFill/>
        </p:spPr>
        <p:txBody>
          <a:bodyPr wrap="square" rtlCol="0">
            <a:spAutoFit/>
          </a:bodyPr>
          <a:lstStyle/>
          <a:p>
            <a:r>
              <a:rPr lang="en-US" sz="1700" b="1" u="sng" dirty="0">
                <a:hlinkClick r:id="rId2"/>
              </a:rPr>
              <a:t>Transcriptional regulation of </a:t>
            </a:r>
            <a:r>
              <a:rPr lang="en-US" sz="1700" b="1" u="sng" dirty="0" err="1">
                <a:hlinkClick r:id="rId2"/>
              </a:rPr>
              <a:t>fibronectin</a:t>
            </a:r>
            <a:r>
              <a:rPr lang="en-US" sz="1700" b="1" u="sng" dirty="0">
                <a:hlinkClick r:id="rId2"/>
              </a:rPr>
              <a:t> by p21-activated kinase-1 modulates pancreatic tumorigenesis.</a:t>
            </a:r>
            <a:endParaRPr lang="en-US" sz="1700" b="1" dirty="0"/>
          </a:p>
          <a:p>
            <a:r>
              <a:rPr lang="en-US" sz="1700" u="sng" dirty="0" err="1">
                <a:hlinkClick r:id="rId3"/>
              </a:rPr>
              <a:t>Jagadeeshan</a:t>
            </a:r>
            <a:r>
              <a:rPr lang="en-US" sz="1700" u="sng" dirty="0">
                <a:hlinkClick r:id="rId3"/>
              </a:rPr>
              <a:t> S</a:t>
            </a:r>
            <a:r>
              <a:rPr lang="en-US" sz="1700" baseline="30000" dirty="0"/>
              <a:t>1</a:t>
            </a:r>
            <a:r>
              <a:rPr lang="en-US" sz="1700" dirty="0"/>
              <a:t>, </a:t>
            </a:r>
            <a:r>
              <a:rPr lang="en-US" sz="1700" u="sng" dirty="0" err="1">
                <a:hlinkClick r:id="rId4"/>
              </a:rPr>
              <a:t>Krishnamoorthy</a:t>
            </a:r>
            <a:r>
              <a:rPr lang="en-US" sz="1700" u="sng" dirty="0">
                <a:hlinkClick r:id="rId4"/>
              </a:rPr>
              <a:t> YR</a:t>
            </a:r>
            <a:r>
              <a:rPr lang="en-US" sz="1700" baseline="30000" dirty="0"/>
              <a:t>1</a:t>
            </a:r>
            <a:r>
              <a:rPr lang="en-US" sz="1700" dirty="0"/>
              <a:t>, </a:t>
            </a:r>
            <a:r>
              <a:rPr lang="en-US" sz="1700" u="sng" dirty="0" err="1">
                <a:hlinkClick r:id="rId5"/>
              </a:rPr>
              <a:t>Singhal</a:t>
            </a:r>
            <a:r>
              <a:rPr lang="en-US" sz="1700" u="sng" dirty="0">
                <a:hlinkClick r:id="rId5"/>
              </a:rPr>
              <a:t> M</a:t>
            </a:r>
            <a:r>
              <a:rPr lang="en-US" sz="1700" baseline="30000" dirty="0"/>
              <a:t>1</a:t>
            </a:r>
            <a:r>
              <a:rPr lang="en-US" sz="1700" dirty="0"/>
              <a:t>, </a:t>
            </a:r>
            <a:r>
              <a:rPr lang="en-US" sz="1700" u="sng" dirty="0">
                <a:hlinkClick r:id="rId6"/>
              </a:rPr>
              <a:t>Subramanian A</a:t>
            </a:r>
            <a:r>
              <a:rPr lang="en-US" sz="1700" baseline="30000" dirty="0"/>
              <a:t>1</a:t>
            </a:r>
            <a:r>
              <a:rPr lang="en-US" sz="1700" dirty="0"/>
              <a:t>, </a:t>
            </a:r>
            <a:r>
              <a:rPr lang="en-US" sz="1700" u="sng" dirty="0" err="1">
                <a:hlinkClick r:id="rId7"/>
              </a:rPr>
              <a:t>Mavuluri</a:t>
            </a:r>
            <a:r>
              <a:rPr lang="en-US" sz="1700" u="sng" dirty="0">
                <a:hlinkClick r:id="rId7"/>
              </a:rPr>
              <a:t> J</a:t>
            </a:r>
            <a:r>
              <a:rPr lang="en-US" sz="1700" baseline="30000" dirty="0"/>
              <a:t>1</a:t>
            </a:r>
            <a:r>
              <a:rPr lang="en-US" sz="1700" dirty="0"/>
              <a:t>, </a:t>
            </a:r>
            <a:r>
              <a:rPr lang="en-US" sz="1700" u="sng" dirty="0">
                <a:hlinkClick r:id="rId8"/>
              </a:rPr>
              <a:t>Lakshmi A</a:t>
            </a:r>
            <a:r>
              <a:rPr lang="en-US" sz="1700" baseline="30000" dirty="0"/>
              <a:t>1</a:t>
            </a:r>
            <a:r>
              <a:rPr lang="en-US" sz="1700" dirty="0"/>
              <a:t>, </a:t>
            </a:r>
            <a:r>
              <a:rPr lang="en-US" sz="1700" u="sng" dirty="0" err="1">
                <a:hlinkClick r:id="rId9"/>
              </a:rPr>
              <a:t>Roshini</a:t>
            </a:r>
            <a:r>
              <a:rPr lang="en-US" sz="1700" u="sng" dirty="0">
                <a:hlinkClick r:id="rId9"/>
              </a:rPr>
              <a:t> A</a:t>
            </a:r>
            <a:r>
              <a:rPr lang="en-US" sz="1700" baseline="30000" dirty="0"/>
              <a:t>1</a:t>
            </a:r>
            <a:r>
              <a:rPr lang="en-US" sz="1700" dirty="0"/>
              <a:t>, </a:t>
            </a:r>
            <a:r>
              <a:rPr lang="en-US" sz="1700" u="sng" dirty="0" err="1">
                <a:hlinkClick r:id="rId10"/>
              </a:rPr>
              <a:t>Baskar</a:t>
            </a:r>
            <a:r>
              <a:rPr lang="en-US" sz="1700" u="sng" dirty="0">
                <a:hlinkClick r:id="rId10"/>
              </a:rPr>
              <a:t> G</a:t>
            </a:r>
            <a:r>
              <a:rPr lang="en-US" sz="1700" baseline="30000" dirty="0"/>
              <a:t>2</a:t>
            </a:r>
            <a:r>
              <a:rPr lang="en-US" sz="1700" dirty="0"/>
              <a:t>, </a:t>
            </a:r>
            <a:r>
              <a:rPr lang="en-US" sz="1700" u="sng" dirty="0">
                <a:hlinkClick r:id="rId11"/>
              </a:rPr>
              <a:t>Ravi M</a:t>
            </a:r>
            <a:r>
              <a:rPr lang="en-US" sz="1700" baseline="30000" dirty="0"/>
              <a:t>2</a:t>
            </a:r>
            <a:r>
              <a:rPr lang="en-US" sz="1700" dirty="0"/>
              <a:t>, </a:t>
            </a:r>
            <a:r>
              <a:rPr lang="en-US" sz="1700" u="sng" dirty="0">
                <a:hlinkClick r:id="rId12"/>
              </a:rPr>
              <a:t>Joseph LD</a:t>
            </a:r>
            <a:r>
              <a:rPr lang="en-US" sz="1700" baseline="30000" dirty="0"/>
              <a:t>3</a:t>
            </a:r>
            <a:r>
              <a:rPr lang="en-US" sz="1700" dirty="0"/>
              <a:t>, </a:t>
            </a:r>
            <a:r>
              <a:rPr lang="en-US" sz="1700" u="sng" dirty="0" err="1">
                <a:hlinkClick r:id="rId13"/>
              </a:rPr>
              <a:t>Sadasivan</a:t>
            </a:r>
            <a:r>
              <a:rPr lang="en-US" sz="1700" u="sng" dirty="0">
                <a:hlinkClick r:id="rId13"/>
              </a:rPr>
              <a:t> K</a:t>
            </a:r>
            <a:r>
              <a:rPr lang="en-US" sz="1700" baseline="30000" dirty="0"/>
              <a:t>4</a:t>
            </a:r>
            <a:r>
              <a:rPr lang="en-US" sz="1700" dirty="0"/>
              <a:t>, </a:t>
            </a:r>
            <a:r>
              <a:rPr lang="en-US" sz="1700" u="sng" dirty="0">
                <a:hlinkClick r:id="rId14"/>
              </a:rPr>
              <a:t>Krishnan A</a:t>
            </a:r>
            <a:r>
              <a:rPr lang="en-US" sz="1700" baseline="30000" dirty="0"/>
              <a:t>5</a:t>
            </a:r>
            <a:r>
              <a:rPr lang="en-US" sz="1700" dirty="0"/>
              <a:t>, </a:t>
            </a:r>
            <a:r>
              <a:rPr lang="en-US" sz="1700" u="sng" dirty="0">
                <a:hlinkClick r:id="rId15"/>
              </a:rPr>
              <a:t>Nair AS</a:t>
            </a:r>
            <a:r>
              <a:rPr lang="en-US" sz="1700" baseline="30000" dirty="0"/>
              <a:t>5</a:t>
            </a:r>
            <a:r>
              <a:rPr lang="en-US" sz="1700" dirty="0"/>
              <a:t>, </a:t>
            </a:r>
            <a:r>
              <a:rPr lang="en-US" sz="1700" u="sng" dirty="0" err="1">
                <a:hlinkClick r:id="rId16"/>
              </a:rPr>
              <a:t>Venkatraman</a:t>
            </a:r>
            <a:r>
              <a:rPr lang="en-US" sz="1700" u="sng" dirty="0">
                <a:hlinkClick r:id="rId16"/>
              </a:rPr>
              <a:t> G</a:t>
            </a:r>
            <a:r>
              <a:rPr lang="en-US" sz="1700" baseline="30000" dirty="0"/>
              <a:t>2</a:t>
            </a:r>
            <a:r>
              <a:rPr lang="en-US" sz="1700" dirty="0"/>
              <a:t>, </a:t>
            </a:r>
            <a:r>
              <a:rPr lang="en-US" sz="1700" u="sng" dirty="0" err="1">
                <a:hlinkClick r:id="rId17"/>
              </a:rPr>
              <a:t>Rayala</a:t>
            </a:r>
            <a:r>
              <a:rPr lang="en-US" sz="1700" u="sng" dirty="0">
                <a:hlinkClick r:id="rId17"/>
              </a:rPr>
              <a:t> SK</a:t>
            </a:r>
            <a:r>
              <a:rPr lang="en-US" sz="1700" baseline="30000" dirty="0"/>
              <a:t>1</a:t>
            </a:r>
            <a:r>
              <a:rPr lang="en-US" sz="1700" dirty="0"/>
              <a:t>.</a:t>
            </a:r>
          </a:p>
          <a:p>
            <a:r>
              <a:rPr lang="en-US" sz="1700" baseline="30000" dirty="0" smtClean="0"/>
              <a:t>1</a:t>
            </a:r>
            <a:r>
              <a:rPr lang="en-US" sz="1700" dirty="0" smtClean="0"/>
              <a:t>Department </a:t>
            </a:r>
            <a:r>
              <a:rPr lang="en-US" sz="1700" dirty="0"/>
              <a:t>of Biotechnology, Indian Institute of Technology Madras (IITM), Chennai, India.</a:t>
            </a:r>
          </a:p>
          <a:p>
            <a:r>
              <a:rPr lang="en-US" sz="1700" dirty="0" smtClean="0"/>
              <a:t>Pancreatic </a:t>
            </a:r>
            <a:r>
              <a:rPr lang="en-US" sz="1700" dirty="0"/>
              <a:t>ductal adenocarcinoma (PDAC) is the eighth largest cause of cancer-related mortality across the world, with a median 5-year survival rate of less than 3.5%. This is partly because the molecules and the molecular mechanisms that contribute to PDAC are not well understood. Our goal is to understand the role of p21-activated kinase 1 (Pak1) signaling axis in the progression of PDAC. Pak1, a serine/threonine kinase, is a well-known regulator of cytoskeletal remodeling, cell motility, cell proliferation and cell survival. Recent reports suggest that Pak1 by itself can have an oncogenic role in a wide variety of cancers. In this study, we analyzed the expression of Pak1 in human pancreatic cancer tissues and found that Pak1 levels are significantly </a:t>
            </a:r>
            <a:r>
              <a:rPr lang="en-US" sz="1700" dirty="0" err="1"/>
              <a:t>upregulated</a:t>
            </a:r>
            <a:r>
              <a:rPr lang="en-US" sz="1700" dirty="0"/>
              <a:t> in PDAC samples as compared with adjacent </a:t>
            </a:r>
            <a:r>
              <a:rPr lang="en-US" sz="1700" dirty="0" err="1"/>
              <a:t>normals</a:t>
            </a:r>
            <a:r>
              <a:rPr lang="en-US" sz="1700" dirty="0"/>
              <a:t>. Further, to study the functional role of Pak1 in pancreatic cancer model systems, we developed stable overexpression and </a:t>
            </a:r>
            <a:r>
              <a:rPr lang="en-US" sz="1700" dirty="0" err="1"/>
              <a:t>lentiviral</a:t>
            </a:r>
            <a:r>
              <a:rPr lang="en-US" sz="1700" dirty="0"/>
              <a:t> short hairpin RNA-mediated knockdown (KD) clones of Pak1 and studied the changes in transforming properties of the cells. We also observed that Pak1 KD clones failed to form tumors in nude mice. By adopting a quantitative PCR array-based approach, we identified </a:t>
            </a:r>
            <a:r>
              <a:rPr lang="en-US" sz="1700" dirty="0" err="1"/>
              <a:t>fibronectin</a:t>
            </a:r>
            <a:r>
              <a:rPr lang="en-US" sz="1700" dirty="0"/>
              <a:t>, a component of the extracellular matrix and a mesenchymal marker, as a transcriptional target of Pak1 signaling. The underlying molecular mechanism of Pak1-mediated transformation includes its nuclear import and recruitment to the </a:t>
            </a:r>
            <a:r>
              <a:rPr lang="en-US" sz="1700" dirty="0" err="1"/>
              <a:t>fibronectin</a:t>
            </a:r>
            <a:r>
              <a:rPr lang="en-US" sz="1700" dirty="0"/>
              <a:t> promoter via interaction with nuclear factor-</a:t>
            </a:r>
            <a:r>
              <a:rPr lang="en-US" sz="1700" dirty="0" err="1"/>
              <a:t>κB</a:t>
            </a:r>
            <a:r>
              <a:rPr lang="en-US" sz="1700" dirty="0"/>
              <a:t> (NF-</a:t>
            </a:r>
            <a:r>
              <a:rPr lang="en-US" sz="1700" dirty="0" err="1"/>
              <a:t>κB</a:t>
            </a:r>
            <a:r>
              <a:rPr lang="en-US" sz="1700" dirty="0"/>
              <a:t>)-p65 complex. To our knowledge, this is the first study illustrating Pak1-NF-κB-p65-mediated </a:t>
            </a:r>
            <a:r>
              <a:rPr lang="en-US" sz="1700" dirty="0" err="1"/>
              <a:t>fibronectin</a:t>
            </a:r>
            <a:r>
              <a:rPr lang="en-US" sz="1700" dirty="0"/>
              <a:t> regulation as a potent tumor-promoting mechanism in KRAS intact model</a:t>
            </a:r>
            <a:r>
              <a:rPr lang="en-US" sz="1700" dirty="0" smtClean="0"/>
              <a:t>.</a:t>
            </a:r>
            <a:endParaRPr lang="en-US" sz="1700" dirty="0"/>
          </a:p>
        </p:txBody>
      </p:sp>
      <p:sp>
        <p:nvSpPr>
          <p:cNvPr id="3" name="Slide Number Placeholder 2"/>
          <p:cNvSpPr>
            <a:spLocks noGrp="1"/>
          </p:cNvSpPr>
          <p:nvPr>
            <p:ph type="sldNum" sz="quarter" idx="12"/>
          </p:nvPr>
        </p:nvSpPr>
        <p:spPr/>
        <p:txBody>
          <a:bodyPr/>
          <a:lstStyle/>
          <a:p>
            <a:fld id="{6EB8AC9C-4BBE-4BE2-AA9E-CF9B647D9603}" type="slidenum">
              <a:rPr lang="ko-KR" altLang="en-US" smtClean="0"/>
              <a:pPr/>
              <a:t>28</a:t>
            </a:fld>
            <a:endParaRPr lang="ko-KR" altLang="en-US"/>
          </a:p>
        </p:txBody>
      </p:sp>
    </p:spTree>
    <p:extLst>
      <p:ext uri="{BB962C8B-B14F-4D97-AF65-F5344CB8AC3E}">
        <p14:creationId xmlns:p14="http://schemas.microsoft.com/office/powerpoint/2010/main" val="1797584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2654" y="9525"/>
            <a:ext cx="4572000" cy="1200329"/>
          </a:xfrm>
          <a:prstGeom prst="rect">
            <a:avLst/>
          </a:prstGeom>
        </p:spPr>
        <p:txBody>
          <a:bodyPr>
            <a:spAutoFit/>
          </a:bodyPr>
          <a:lstStyle/>
          <a:p>
            <a:r>
              <a:rPr lang="en-US" sz="1200" b="1" u="sng" dirty="0" err="1">
                <a:hlinkClick r:id="rId2"/>
              </a:rPr>
              <a:t>Angiogenin</a:t>
            </a:r>
            <a:r>
              <a:rPr lang="en-US" sz="1200" b="1" u="sng" dirty="0">
                <a:hlinkClick r:id="rId2"/>
              </a:rPr>
              <a:t> promotes </a:t>
            </a:r>
            <a:r>
              <a:rPr lang="en-US" sz="1200" b="1" u="sng" dirty="0" err="1">
                <a:hlinkClick r:id="rId2"/>
              </a:rPr>
              <a:t>tumoral</a:t>
            </a:r>
            <a:r>
              <a:rPr lang="en-US" sz="1200" b="1" u="sng" dirty="0">
                <a:hlinkClick r:id="rId2"/>
              </a:rPr>
              <a:t> growth and angiogenesis by regulating matrix metallopeptidase-2 expression via the ERK1/2 pathway.</a:t>
            </a:r>
            <a:endParaRPr lang="en-US" sz="1200" b="1" dirty="0"/>
          </a:p>
          <a:p>
            <a:r>
              <a:rPr lang="en-US" sz="1200" u="sng" dirty="0">
                <a:hlinkClick r:id="rId3"/>
              </a:rPr>
              <a:t>Miyake M</a:t>
            </a:r>
            <a:r>
              <a:rPr lang="en-US" sz="1200" baseline="30000" dirty="0"/>
              <a:t>1</a:t>
            </a:r>
            <a:r>
              <a:rPr lang="en-US" sz="1200" dirty="0"/>
              <a:t>, </a:t>
            </a:r>
            <a:r>
              <a:rPr lang="en-US" sz="1200" u="sng" dirty="0" err="1">
                <a:hlinkClick r:id="rId4"/>
              </a:rPr>
              <a:t>Goodison</a:t>
            </a:r>
            <a:r>
              <a:rPr lang="en-US" sz="1200" u="sng" dirty="0">
                <a:hlinkClick r:id="rId4"/>
              </a:rPr>
              <a:t> S</a:t>
            </a:r>
            <a:r>
              <a:rPr lang="en-US" sz="1200" baseline="30000" dirty="0"/>
              <a:t>2</a:t>
            </a:r>
            <a:r>
              <a:rPr lang="en-US" sz="1200" dirty="0"/>
              <a:t>, </a:t>
            </a:r>
            <a:r>
              <a:rPr lang="en-US" sz="1200" u="sng" dirty="0">
                <a:hlinkClick r:id="rId5"/>
              </a:rPr>
              <a:t>Lawton A</a:t>
            </a:r>
            <a:r>
              <a:rPr lang="en-US" sz="1200" baseline="30000" dirty="0"/>
              <a:t>3</a:t>
            </a:r>
            <a:r>
              <a:rPr lang="en-US" sz="1200" dirty="0"/>
              <a:t>, </a:t>
            </a:r>
            <a:r>
              <a:rPr lang="en-US" sz="1200" u="sng" dirty="0">
                <a:hlinkClick r:id="rId6"/>
              </a:rPr>
              <a:t>Gomes-</a:t>
            </a:r>
            <a:r>
              <a:rPr lang="en-US" sz="1200" u="sng" dirty="0" err="1">
                <a:hlinkClick r:id="rId6"/>
              </a:rPr>
              <a:t>Giacoia</a:t>
            </a:r>
            <a:r>
              <a:rPr lang="en-US" sz="1200" u="sng" dirty="0">
                <a:hlinkClick r:id="rId6"/>
              </a:rPr>
              <a:t> E</a:t>
            </a:r>
            <a:r>
              <a:rPr lang="en-US" sz="1200" baseline="30000" dirty="0"/>
              <a:t>1</a:t>
            </a:r>
            <a:r>
              <a:rPr lang="en-US" sz="1200" dirty="0"/>
              <a:t>, </a:t>
            </a:r>
            <a:r>
              <a:rPr lang="en-US" sz="1200" u="sng" dirty="0">
                <a:hlinkClick r:id="rId7"/>
              </a:rPr>
              <a:t>Rosser CJ</a:t>
            </a:r>
            <a:r>
              <a:rPr lang="en-US" sz="1200" baseline="30000" dirty="0"/>
              <a:t>2</a:t>
            </a:r>
            <a:r>
              <a:rPr lang="en-US" sz="1200" dirty="0"/>
              <a:t>.</a:t>
            </a:r>
          </a:p>
          <a:p>
            <a:r>
              <a:rPr lang="en-US" sz="1200" b="1" dirty="0">
                <a:hlinkClick r:id="rId8" tooltip="Open/close author information list"/>
              </a:rPr>
              <a:t>Author information</a:t>
            </a:r>
            <a:endParaRPr lang="en-US" sz="1200" b="1" dirty="0"/>
          </a:p>
          <a:p>
            <a:r>
              <a:rPr lang="en-US" sz="1200" baseline="30000" dirty="0"/>
              <a:t>1</a:t>
            </a:r>
            <a:r>
              <a:rPr lang="en-US" sz="1200" dirty="0"/>
              <a:t>Cancer Research Institute, MD Anderson Cancer Center, Orlando, FL, USA.</a:t>
            </a:r>
          </a:p>
        </p:txBody>
      </p:sp>
      <p:sp>
        <p:nvSpPr>
          <p:cNvPr id="3" name="직사각형 2"/>
          <p:cNvSpPr/>
          <p:nvPr/>
        </p:nvSpPr>
        <p:spPr>
          <a:xfrm>
            <a:off x="-2654" y="1209854"/>
            <a:ext cx="4572000" cy="1384995"/>
          </a:xfrm>
          <a:prstGeom prst="rect">
            <a:avLst/>
          </a:prstGeom>
        </p:spPr>
        <p:txBody>
          <a:bodyPr>
            <a:spAutoFit/>
          </a:bodyPr>
          <a:lstStyle/>
          <a:p>
            <a:r>
              <a:rPr lang="en-US" sz="1200" b="1" u="sng" dirty="0">
                <a:hlinkClick r:id="rId9"/>
              </a:rPr>
              <a:t>TMBIM protein family: ancestral regulators of cell death.</a:t>
            </a:r>
            <a:endParaRPr lang="en-US" sz="1200" b="1" dirty="0"/>
          </a:p>
          <a:p>
            <a:r>
              <a:rPr lang="en-US" sz="1200" u="sng" dirty="0">
                <a:hlinkClick r:id="rId10"/>
              </a:rPr>
              <a:t>Rojas-Rivera D</a:t>
            </a:r>
            <a:r>
              <a:rPr lang="en-US" sz="1200" baseline="30000" dirty="0"/>
              <a:t>1</a:t>
            </a:r>
            <a:r>
              <a:rPr lang="en-US" sz="1200" dirty="0"/>
              <a:t>, </a:t>
            </a:r>
            <a:r>
              <a:rPr lang="en-US" sz="1200" u="sng" dirty="0" err="1">
                <a:hlinkClick r:id="rId11"/>
              </a:rPr>
              <a:t>Hetz</a:t>
            </a:r>
            <a:r>
              <a:rPr lang="en-US" sz="1200" u="sng" dirty="0">
                <a:hlinkClick r:id="rId11"/>
              </a:rPr>
              <a:t> C</a:t>
            </a:r>
            <a:r>
              <a:rPr lang="en-US" sz="1200" baseline="30000" dirty="0"/>
              <a:t>2</a:t>
            </a:r>
            <a:r>
              <a:rPr lang="en-US" sz="1200" dirty="0"/>
              <a:t>.</a:t>
            </a:r>
          </a:p>
          <a:p>
            <a:r>
              <a:rPr lang="en-US" sz="1200" b="1" dirty="0">
                <a:hlinkClick r:id="rId8" tooltip="Open/close author information list"/>
              </a:rPr>
              <a:t>Author information</a:t>
            </a:r>
            <a:endParaRPr lang="en-US" sz="1200" b="1" dirty="0"/>
          </a:p>
          <a:p>
            <a:r>
              <a:rPr lang="en-US" sz="1200" baseline="30000" dirty="0"/>
              <a:t>1</a:t>
            </a:r>
            <a:r>
              <a:rPr lang="en-US" sz="1200" dirty="0"/>
              <a:t>1] Biomedical Neuroscience Institute, Faculty of Medicine, University of Chile, Santiago, Chile [2] Center for Molecular Studies of the Cell, Institute of Biomedical Sciences, Faculty of Medicine, University of Chile, Santiago, Chile.</a:t>
            </a:r>
          </a:p>
        </p:txBody>
      </p:sp>
      <p:sp>
        <p:nvSpPr>
          <p:cNvPr id="4" name="Slide Number Placeholder 3"/>
          <p:cNvSpPr>
            <a:spLocks noGrp="1"/>
          </p:cNvSpPr>
          <p:nvPr>
            <p:ph type="sldNum" sz="quarter" idx="12"/>
          </p:nvPr>
        </p:nvSpPr>
        <p:spPr/>
        <p:txBody>
          <a:bodyPr/>
          <a:lstStyle/>
          <a:p>
            <a:fld id="{6EB8AC9C-4BBE-4BE2-AA9E-CF9B647D9603}" type="slidenum">
              <a:rPr lang="ko-KR" altLang="en-US" smtClean="0"/>
              <a:pPr/>
              <a:t>29</a:t>
            </a:fld>
            <a:endParaRPr lang="ko-KR" altLang="en-US"/>
          </a:p>
        </p:txBody>
      </p:sp>
    </p:spTree>
    <p:extLst>
      <p:ext uri="{BB962C8B-B14F-4D97-AF65-F5344CB8AC3E}">
        <p14:creationId xmlns:p14="http://schemas.microsoft.com/office/powerpoint/2010/main" val="2235005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789" y="928255"/>
            <a:ext cx="8591083"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30</a:t>
            </a:fld>
            <a:endParaRPr lang="ko-KR" altLang="en-US"/>
          </a:p>
        </p:txBody>
      </p:sp>
    </p:spTree>
    <p:extLst>
      <p:ext uri="{BB962C8B-B14F-4D97-AF65-F5344CB8AC3E}">
        <p14:creationId xmlns:p14="http://schemas.microsoft.com/office/powerpoint/2010/main" val="9803310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862" y="990600"/>
            <a:ext cx="8155371" cy="495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31</a:t>
            </a:fld>
            <a:endParaRPr lang="ko-KR" altLang="en-US"/>
          </a:p>
        </p:txBody>
      </p:sp>
    </p:spTree>
    <p:extLst>
      <p:ext uri="{BB962C8B-B14F-4D97-AF65-F5344CB8AC3E}">
        <p14:creationId xmlns:p14="http://schemas.microsoft.com/office/powerpoint/2010/main" val="21170101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862" y="838199"/>
            <a:ext cx="7459538" cy="52965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32</a:t>
            </a:fld>
            <a:endParaRPr lang="ko-KR" altLang="en-US"/>
          </a:p>
        </p:txBody>
      </p:sp>
    </p:spTree>
    <p:extLst>
      <p:ext uri="{BB962C8B-B14F-4D97-AF65-F5344CB8AC3E}">
        <p14:creationId xmlns:p14="http://schemas.microsoft.com/office/powerpoint/2010/main" val="39516606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378" y="847725"/>
            <a:ext cx="6828022" cy="57644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EB8AC9C-4BBE-4BE2-AA9E-CF9B647D9603}" type="slidenum">
              <a:rPr lang="ko-KR" altLang="en-US" smtClean="0"/>
              <a:pPr/>
              <a:t>33</a:t>
            </a:fld>
            <a:endParaRPr lang="ko-KR" altLang="en-US"/>
          </a:p>
        </p:txBody>
      </p:sp>
    </p:spTree>
    <p:extLst>
      <p:ext uri="{BB962C8B-B14F-4D97-AF65-F5344CB8AC3E}">
        <p14:creationId xmlns:p14="http://schemas.microsoft.com/office/powerpoint/2010/main" val="6419999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sp>
        <p:nvSpPr>
          <p:cNvPr id="2" name="Rectangle 1"/>
          <p:cNvSpPr/>
          <p:nvPr/>
        </p:nvSpPr>
        <p:spPr>
          <a:xfrm>
            <a:off x="0" y="838200"/>
            <a:ext cx="8991600" cy="369332"/>
          </a:xfrm>
          <a:prstGeom prst="rect">
            <a:avLst/>
          </a:prstGeom>
        </p:spPr>
        <p:txBody>
          <a:bodyPr wrap="square">
            <a:spAutoFit/>
          </a:bodyPr>
          <a:lstStyle/>
          <a:p>
            <a:r>
              <a:rPr lang="en-US" b="1" dirty="0"/>
              <a:t>Aging: It’s </a:t>
            </a:r>
            <a:r>
              <a:rPr lang="en-US" b="1" dirty="0" err="1"/>
              <a:t>SIRTainly</a:t>
            </a:r>
            <a:r>
              <a:rPr lang="en-US" b="1" dirty="0"/>
              <a:t> Possible to Restore Mitochondrial Dysfunction</a:t>
            </a:r>
            <a:endParaRPr lang="en-US" b="1" dirty="0"/>
          </a:p>
        </p:txBody>
      </p:sp>
      <p:sp>
        <p:nvSpPr>
          <p:cNvPr id="3" name="Rectangle 2"/>
          <p:cNvSpPr/>
          <p:nvPr/>
        </p:nvSpPr>
        <p:spPr>
          <a:xfrm>
            <a:off x="-20782" y="2667000"/>
            <a:ext cx="4821382" cy="2062103"/>
          </a:xfrm>
          <a:prstGeom prst="rect">
            <a:avLst/>
          </a:prstGeom>
        </p:spPr>
        <p:txBody>
          <a:bodyPr wrap="square">
            <a:spAutoFit/>
          </a:bodyPr>
          <a:lstStyle/>
          <a:p>
            <a:r>
              <a:rPr lang="en-US" sz="1600" b="1" dirty="0"/>
              <a:t>Summary</a:t>
            </a:r>
          </a:p>
          <a:p>
            <a:endParaRPr lang="en-US" sz="1600" dirty="0" smtClean="0"/>
          </a:p>
          <a:p>
            <a:r>
              <a:rPr lang="en-US" sz="1600" dirty="0" smtClean="0"/>
              <a:t>Mitochondrial </a:t>
            </a:r>
            <a:r>
              <a:rPr lang="en-US" sz="1600" dirty="0"/>
              <a:t>dysfunction is strongly associated with aging. A recent study shows that reduced nuclear SIRT1 activity initiates age-related mitochondrial decline through a signaling pathway that perturbs expression of genes encoded by mitochondrial DNA. This reversible pathway has potential anti-aging therapeutic value.</a:t>
            </a:r>
            <a:endParaRPr lang="en-US" sz="1500" dirty="0"/>
          </a:p>
        </p:txBody>
      </p:sp>
      <p:sp>
        <p:nvSpPr>
          <p:cNvPr id="11" name="Rectangle 12"/>
          <p:cNvSpPr>
            <a:spLocks noChangeArrowheads="1"/>
          </p:cNvSpPr>
          <p:nvPr/>
        </p:nvSpPr>
        <p:spPr bwMode="auto">
          <a:xfrm>
            <a:off x="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12696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30000" smtClean="0">
                <a:ln>
                  <a:noFill/>
                </a:ln>
                <a:solidFill>
                  <a:schemeClr val="tx1"/>
                </a:solidFill>
                <a:effectLst/>
                <a:latin typeface="Calibri" pitchFamily="34" charset="0"/>
                <a:ea typeface="Times New Roman" pitchFamily="18" charset="0"/>
                <a:cs typeface="Times New Roman" pitchFamily="18"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3"/>
          <p:cNvSpPr>
            <a:spLocks noChangeArrowheads="1"/>
          </p:cNvSpPr>
          <p:nvPr/>
        </p:nvSpPr>
        <p:spPr bwMode="auto">
          <a:xfrm>
            <a:off x="0" y="762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16"/>
          <p:cNvSpPr>
            <a:spLocks noChangeArrowheads="1"/>
          </p:cNvSpPr>
          <p:nvPr/>
        </p:nvSpPr>
        <p:spPr bwMode="auto">
          <a:xfrm>
            <a:off x="55420" y="1473368"/>
            <a:ext cx="847898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1600" b="1" dirty="0">
                <a:solidFill>
                  <a:srgbClr val="0033CC"/>
                </a:solidFill>
              </a:rPr>
              <a:t>Brooke E. </a:t>
            </a:r>
            <a:r>
              <a:rPr lang="en-US" sz="1600" b="1" dirty="0" smtClean="0">
                <a:solidFill>
                  <a:srgbClr val="0033CC"/>
                </a:solidFill>
              </a:rPr>
              <a:t>Christian,  and </a:t>
            </a:r>
            <a:r>
              <a:rPr lang="en-US" sz="1600" b="1" dirty="0">
                <a:solidFill>
                  <a:srgbClr val="0033CC"/>
                </a:solidFill>
              </a:rPr>
              <a:t>Gerald S. </a:t>
            </a:r>
            <a:r>
              <a:rPr lang="en-US" sz="1600" b="1" dirty="0" smtClean="0">
                <a:solidFill>
                  <a:srgbClr val="0033CC"/>
                </a:solidFill>
              </a:rPr>
              <a:t>Shadel1,2</a:t>
            </a:r>
          </a:p>
          <a:p>
            <a:endParaRPr lang="en-US" sz="1000" dirty="0" smtClean="0">
              <a:solidFill>
                <a:srgbClr val="0033CC"/>
              </a:solidFill>
            </a:endParaRPr>
          </a:p>
          <a:p>
            <a:r>
              <a:rPr lang="en-US" sz="1600" dirty="0" smtClean="0">
                <a:solidFill>
                  <a:srgbClr val="0033CC"/>
                </a:solidFill>
              </a:rPr>
              <a:t>College </a:t>
            </a:r>
            <a:r>
              <a:rPr lang="en-US" sz="1600" dirty="0">
                <a:solidFill>
                  <a:srgbClr val="0033CC"/>
                </a:solidFill>
              </a:rPr>
              <a:t>of Medicine, Biological Sciences </a:t>
            </a:r>
            <a:r>
              <a:rPr lang="en-US" sz="1600" dirty="0" smtClean="0">
                <a:solidFill>
                  <a:srgbClr val="0033CC"/>
                </a:solidFill>
              </a:rPr>
              <a:t>and Psychology</a:t>
            </a:r>
            <a:r>
              <a:rPr lang="en-US" sz="1600" dirty="0">
                <a:solidFill>
                  <a:srgbClr val="0033CC"/>
                </a:solidFill>
              </a:rPr>
              <a:t>, Henry </a:t>
            </a:r>
            <a:r>
              <a:rPr lang="en-US" sz="1600" dirty="0" err="1">
                <a:solidFill>
                  <a:srgbClr val="0033CC"/>
                </a:solidFill>
              </a:rPr>
              <a:t>Wellcome</a:t>
            </a:r>
            <a:r>
              <a:rPr lang="en-US" sz="1600" dirty="0">
                <a:solidFill>
                  <a:srgbClr val="0033CC"/>
                </a:solidFill>
              </a:rPr>
              <a:t> Building,</a:t>
            </a:r>
          </a:p>
          <a:p>
            <a:r>
              <a:rPr lang="en-US" sz="1600" dirty="0">
                <a:solidFill>
                  <a:srgbClr val="0033CC"/>
                </a:solidFill>
              </a:rPr>
              <a:t>University of Leicester, LE1 9HN, UK</a:t>
            </a:r>
            <a:r>
              <a:rPr lang="en-US" sz="1600" dirty="0" smtClean="0">
                <a:solidFill>
                  <a:srgbClr val="0033CC"/>
                </a:solidFill>
              </a:rPr>
              <a:t>. E-mail</a:t>
            </a:r>
            <a:r>
              <a:rPr lang="en-US" sz="1600" dirty="0">
                <a:solidFill>
                  <a:srgbClr val="0033CC"/>
                </a:solidFill>
              </a:rPr>
              <a:t>: kbp3@leicester.ac.uk</a:t>
            </a:r>
            <a:endParaRPr kumimoji="0" lang="en-US" altLang="en-US" sz="1500" b="1" i="0" u="none" strike="noStrike" cap="none" normalizeH="0" baseline="0" dirty="0" smtClean="0">
              <a:ln>
                <a:noFill/>
              </a:ln>
              <a:solidFill>
                <a:srgbClr val="0033CC"/>
              </a:solidFill>
              <a:effectLst/>
              <a:latin typeface="Arial" pitchFamily="34" charset="0"/>
              <a:cs typeface="Arial" pitchFamily="34" charset="0"/>
            </a:endParaRPr>
          </a:p>
        </p:txBody>
      </p:sp>
      <p:sp>
        <p:nvSpPr>
          <p:cNvPr id="14" name="Rectangle 17"/>
          <p:cNvSpPr>
            <a:spLocks noChangeArrowheads="1"/>
          </p:cNvSpPr>
          <p:nvPr/>
        </p:nvSpPr>
        <p:spPr bwMode="auto">
          <a:xfrm>
            <a:off x="228600" y="609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30000" smtClean="0">
                <a:ln>
                  <a:noFill/>
                </a:ln>
                <a:solidFill>
                  <a:schemeClr val="tx1"/>
                </a:solidFill>
                <a:effectLst/>
                <a:latin typeface="Calibri" pitchFamily="34" charset="0"/>
                <a:ea typeface="Times New Roman" pitchFamily="18" charset="0"/>
                <a:cs typeface="Times New Roman" pitchFamily="18"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2718002"/>
            <a:ext cx="3276598" cy="3719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6EB8AC9C-4BBE-4BE2-AA9E-CF9B647D9603}" type="slidenum">
              <a:rPr lang="ko-KR" altLang="en-US" smtClean="0"/>
              <a:pPr/>
              <a:t>34</a:t>
            </a:fld>
            <a:endParaRPr lang="ko-KR" altLang="en-US"/>
          </a:p>
        </p:txBody>
      </p:sp>
    </p:spTree>
    <p:extLst>
      <p:ext uri="{BB962C8B-B14F-4D97-AF65-F5344CB8AC3E}">
        <p14:creationId xmlns:p14="http://schemas.microsoft.com/office/powerpoint/2010/main" val="114502972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TotalTime>
  <Words>2145</Words>
  <Application>Microsoft Office PowerPoint</Application>
  <PresentationFormat>On-screen Show (4:3)</PresentationFormat>
  <Paragraphs>169</Paragraphs>
  <Slides>34</Slides>
  <Notes>10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테마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HP</dc:creator>
  <cp:lastModifiedBy>ali</cp:lastModifiedBy>
  <cp:revision>5</cp:revision>
  <dcterms:created xsi:type="dcterms:W3CDTF">2014-04-08T02:52:38Z</dcterms:created>
  <dcterms:modified xsi:type="dcterms:W3CDTF">2014-03-09T10:34:51Z</dcterms:modified>
</cp:coreProperties>
</file>