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60" r:id="rId2"/>
    <p:sldId id="458" r:id="rId3"/>
    <p:sldId id="459" r:id="rId4"/>
    <p:sldId id="461" r:id="rId5"/>
    <p:sldId id="463" r:id="rId6"/>
    <p:sldId id="462" r:id="rId7"/>
    <p:sldId id="447" r:id="rId8"/>
    <p:sldId id="464" r:id="rId9"/>
    <p:sldId id="465" r:id="rId10"/>
    <p:sldId id="466" r:id="rId11"/>
    <p:sldId id="467" r:id="rId12"/>
    <p:sldId id="468" r:id="rId13"/>
    <p:sldId id="469" r:id="rId14"/>
    <p:sldId id="470" r:id="rId15"/>
    <p:sldId id="471" r:id="rId16"/>
    <p:sldId id="472" r:id="rId17"/>
    <p:sldId id="473" r:id="rId18"/>
    <p:sldId id="474" r:id="rId19"/>
    <p:sldId id="475" r:id="rId20"/>
  </p:sldIdLst>
  <p:sldSz cx="9144000" cy="6858000" type="screen4x3"/>
  <p:notesSz cx="6735763" cy="98663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p:cViewPr>
        <p:scale>
          <a:sx n="80" d="100"/>
          <a:sy n="80" d="100"/>
        </p:scale>
        <p:origin x="-1674" y="-318"/>
      </p:cViewPr>
      <p:guideLst>
        <p:guide orient="horz" pos="3702"/>
        <p:guide pos="2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FB30EDBD-1C2D-4C1E-B459-B60219FAB484}" type="datetimeFigureOut">
              <a:rPr lang="ko-KR" altLang="en-US" smtClean="0"/>
              <a:pPr/>
              <a:t>2013-07-15</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4BEDD84E-25D4-4983-8AA1-2863C96F08D9}" type="slidenum">
              <a:rPr lang="ko-KR" altLang="en-US" smtClean="0"/>
              <a:pPr/>
              <a:t>‹#›</a:t>
            </a:fld>
            <a:endParaRPr lang="ko-KR"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30EDBD-1C2D-4C1E-B459-B60219FAB484}" type="datetimeFigureOut">
              <a:rPr lang="ko-KR" altLang="en-US" smtClean="0"/>
              <a:pPr/>
              <a:t>2013-07-15</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DD84E-25D4-4983-8AA1-2863C96F08D9}" type="slidenum">
              <a:rPr lang="ko-KR" altLang="en-US" smtClean="0"/>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ncbi.nlm.nih.gov/pubmed?term=Freedland%20SJ%5bAuthor%5d&amp;cauthor=true&amp;cauthor_uid=23846904" TargetMode="External"/><Relationship Id="rId3" Type="http://schemas.openxmlformats.org/officeDocument/2006/relationships/hyperlink" Target="http://www.ncbi.nlm.nih.gov/pubmed?term=Magnon%20C%5bAuthor%5d&amp;cauthor=true&amp;cauthor_uid=23846904" TargetMode="External"/><Relationship Id="rId7" Type="http://schemas.openxmlformats.org/officeDocument/2006/relationships/hyperlink" Target="http://www.ncbi.nlm.nih.gov/pubmed?term=Gerber%20L%5bAuthor%5d&amp;cauthor=true&amp;cauthor_uid=23846904" TargetMode="External"/><Relationship Id="rId2" Type="http://schemas.openxmlformats.org/officeDocument/2006/relationships/hyperlink" Target="http://www.ncbi.nlm.nih.gov/pubmed/?term=Autonomic+Nerve+Development+Contributes+to+Prostate+Cancer+Progression" TargetMode="External"/><Relationship Id="rId1" Type="http://schemas.openxmlformats.org/officeDocument/2006/relationships/slideLayout" Target="../slideLayouts/slideLayout2.xml"/><Relationship Id="rId6" Type="http://schemas.openxmlformats.org/officeDocument/2006/relationships/hyperlink" Target="http://www.ncbi.nlm.nih.gov/pubmed?term=Xue%20X%5bAuthor%5d&amp;cauthor=true&amp;cauthor_uid=23846904" TargetMode="External"/><Relationship Id="rId5" Type="http://schemas.openxmlformats.org/officeDocument/2006/relationships/hyperlink" Target="http://www.ncbi.nlm.nih.gov/pubmed?term=Lin%20J%5bAuthor%5d&amp;cauthor=true&amp;cauthor_uid=23846904" TargetMode="External"/><Relationship Id="rId10" Type="http://schemas.openxmlformats.org/officeDocument/2006/relationships/image" Target="../media/image1.png"/><Relationship Id="rId4" Type="http://schemas.openxmlformats.org/officeDocument/2006/relationships/hyperlink" Target="http://www.ncbi.nlm.nih.gov/pubmed?term=Hall%20SJ%5bAuthor%5d&amp;cauthor=true&amp;cauthor_uid=23846904" TargetMode="External"/><Relationship Id="rId9" Type="http://schemas.openxmlformats.org/officeDocument/2006/relationships/hyperlink" Target="http://www.ncbi.nlm.nih.gov/pubmed?term=Frenette%20PS%5bAuthor%5d&amp;cauthor=true&amp;cauthor_uid=23846904"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www.ncbi.nlm.nih.gov/pubmed?term=Ozkan%20E%5bAuthor%5d&amp;cauthor=true&amp;cauthor_uid=23722425" TargetMode="External"/><Relationship Id="rId13" Type="http://schemas.openxmlformats.org/officeDocument/2006/relationships/image" Target="../media/image2.png"/><Relationship Id="rId3" Type="http://schemas.openxmlformats.org/officeDocument/2006/relationships/hyperlink" Target="http://www.ncbi.nlm.nih.gov/pubmed?term=Ring%20AM%5bAuthor%5d&amp;cauthor=true&amp;cauthor_uid=23722425" TargetMode="External"/><Relationship Id="rId7" Type="http://schemas.openxmlformats.org/officeDocument/2006/relationships/hyperlink" Target="http://www.ncbi.nlm.nih.gov/pubmed?term=Volkmer%20AK%5bAuthor%5d&amp;cauthor=true&amp;cauthor_uid=23722425" TargetMode="External"/><Relationship Id="rId12" Type="http://schemas.openxmlformats.org/officeDocument/2006/relationships/hyperlink" Target="http://www.ncbi.nlm.nih.gov/pubmed?term=Garcia%20KC%5bAuthor%5d&amp;cauthor=true&amp;cauthor_uid=23722425" TargetMode="External"/><Relationship Id="rId2" Type="http://schemas.openxmlformats.org/officeDocument/2006/relationships/hyperlink" Target="http://www.ncbi.nlm.nih.gov/pubmed?term=Weiskopf%20K%5bAuthor%5d&amp;cauthor=true&amp;cauthor_uid=23722425" TargetMode="External"/><Relationship Id="rId1" Type="http://schemas.openxmlformats.org/officeDocument/2006/relationships/slideLayout" Target="../slideLayouts/slideLayout2.xml"/><Relationship Id="rId6" Type="http://schemas.openxmlformats.org/officeDocument/2006/relationships/hyperlink" Target="http://www.ncbi.nlm.nih.gov/pubmed?term=Levin%20AM%5bAuthor%5d&amp;cauthor=true&amp;cauthor_uid=23722425" TargetMode="External"/><Relationship Id="rId11" Type="http://schemas.openxmlformats.org/officeDocument/2006/relationships/hyperlink" Target="http://www.ncbi.nlm.nih.gov/pubmed?term=Weissman%20IL%5bAuthor%5d&amp;cauthor=true&amp;cauthor_uid=23722425" TargetMode="External"/><Relationship Id="rId5" Type="http://schemas.openxmlformats.org/officeDocument/2006/relationships/hyperlink" Target="http://www.ncbi.nlm.nih.gov/pubmed?term=Volkmer%20JP%5bAuthor%5d&amp;cauthor=true&amp;cauthor_uid=23722425" TargetMode="External"/><Relationship Id="rId10" Type="http://schemas.openxmlformats.org/officeDocument/2006/relationships/hyperlink" Target="http://www.ncbi.nlm.nih.gov/pubmed?term=van%20de%20Rijn%20M%5bAuthor%5d&amp;cauthor=true&amp;cauthor_uid=23722425" TargetMode="External"/><Relationship Id="rId4" Type="http://schemas.openxmlformats.org/officeDocument/2006/relationships/hyperlink" Target="http://www.ncbi.nlm.nih.gov/pubmed?term=Ho%20CC%5bAuthor%5d&amp;cauthor=true&amp;cauthor_uid=23722425" TargetMode="External"/><Relationship Id="rId9" Type="http://schemas.openxmlformats.org/officeDocument/2006/relationships/hyperlink" Target="http://www.ncbi.nlm.nih.gov/pubmed?term=Fernhoff%20NB%5bAuthor%5d&amp;cauthor=true&amp;cauthor_uid=23722425"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www.ncbi.nlm.nih.gov/pubmed?term=Goodman%20AL%5bAuthor%5d&amp;cauthor=true&amp;cauthor_uid=23828941" TargetMode="External"/><Relationship Id="rId13" Type="http://schemas.openxmlformats.org/officeDocument/2006/relationships/hyperlink" Target="http://www.ncbi.nlm.nih.gov/pubmed?term=Rosenbaum%20M%5bAuthor%5d&amp;cauthor=true&amp;cauthor_uid=23828941" TargetMode="External"/><Relationship Id="rId3" Type="http://schemas.openxmlformats.org/officeDocument/2006/relationships/hyperlink" Target="http://www.ncbi.nlm.nih.gov/pubmed?term=Faith%20JJ%5bAuthor%5d&amp;cauthor=true&amp;cauthor_uid=23828941" TargetMode="External"/><Relationship Id="rId7" Type="http://schemas.openxmlformats.org/officeDocument/2006/relationships/hyperlink" Target="http://www.ncbi.nlm.nih.gov/pubmed?term=Seedorf%20H%5bAuthor%5d&amp;cauthor=true&amp;cauthor_uid=23828941" TargetMode="External"/><Relationship Id="rId12" Type="http://schemas.openxmlformats.org/officeDocument/2006/relationships/hyperlink" Target="http://www.ncbi.nlm.nih.gov/pubmed?term=Leibel%20RL%5bAuthor%5d&amp;cauthor=true&amp;cauthor_uid=23828941" TargetMode="External"/><Relationship Id="rId2" Type="http://schemas.openxmlformats.org/officeDocument/2006/relationships/hyperlink" Target="http://www.ncbi.nlm.nih.gov/pubmed/23828941" TargetMode="External"/><Relationship Id="rId1" Type="http://schemas.openxmlformats.org/officeDocument/2006/relationships/slideLayout" Target="../slideLayouts/slideLayout2.xml"/><Relationship Id="rId6" Type="http://schemas.openxmlformats.org/officeDocument/2006/relationships/hyperlink" Target="http://www.ncbi.nlm.nih.gov/pubmed?term=Subramanian%20S%5bAuthor%5d&amp;cauthor=true&amp;cauthor_uid=23828941" TargetMode="External"/><Relationship Id="rId11" Type="http://schemas.openxmlformats.org/officeDocument/2006/relationships/hyperlink" Target="http://www.ncbi.nlm.nih.gov/pubmed?term=Heath%20AC%5bAuthor%5d&amp;cauthor=true&amp;cauthor_uid=23828941" TargetMode="External"/><Relationship Id="rId5" Type="http://schemas.openxmlformats.org/officeDocument/2006/relationships/hyperlink" Target="http://www.ncbi.nlm.nih.gov/pubmed?term=Charbonneau%20M%5bAuthor%5d&amp;cauthor=true&amp;cauthor_uid=23828941" TargetMode="External"/><Relationship Id="rId10" Type="http://schemas.openxmlformats.org/officeDocument/2006/relationships/hyperlink" Target="http://www.ncbi.nlm.nih.gov/pubmed?term=Knight%20R%5bAuthor%5d&amp;cauthor=true&amp;cauthor_uid=23828941" TargetMode="External"/><Relationship Id="rId4" Type="http://schemas.openxmlformats.org/officeDocument/2006/relationships/hyperlink" Target="http://www.ncbi.nlm.nih.gov/pubmed?term=Guruge%20JL%5bAuthor%5d&amp;cauthor=true&amp;cauthor_uid=23828941" TargetMode="External"/><Relationship Id="rId9" Type="http://schemas.openxmlformats.org/officeDocument/2006/relationships/hyperlink" Target="http://www.ncbi.nlm.nih.gov/pubmed?term=Clemente%20JC%5bAuthor%5d&amp;cauthor=true&amp;cauthor_uid=23828941" TargetMode="External"/><Relationship Id="rId14" Type="http://schemas.openxmlformats.org/officeDocument/2006/relationships/hyperlink" Target="http://www.ncbi.nlm.nih.gov/pubmed?term=Gordon%20JI%5bAuthor%5d&amp;cauthor=true&amp;cauthor_uid=23828941"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www.ncbi.nlm.nih.gov/pubmed?term=Tucker-Burden%20C%5bAuthor%5d&amp;cauthor=true&amp;cauthor_uid=23838182" TargetMode="External"/><Relationship Id="rId13" Type="http://schemas.openxmlformats.org/officeDocument/2006/relationships/hyperlink" Target="http://www.ncbi.nlm.nih.gov/pubmed?term=Luo%20H%5bAuthor%5d&amp;cauthor=true&amp;cauthor_uid=23838182" TargetMode="External"/><Relationship Id="rId18" Type="http://schemas.openxmlformats.org/officeDocument/2006/relationships/hyperlink" Target="http://www.ncbi.nlm.nih.gov/pubmed?term=Ye%20K%5bAuthor%5d&amp;cauthor=true&amp;cauthor_uid=23838182" TargetMode="External"/><Relationship Id="rId3" Type="http://schemas.openxmlformats.org/officeDocument/2006/relationships/hyperlink" Target="http://www.ncbi.nlm.nih.gov/pubmed?term=He%20K%5bAuthor%5d&amp;cauthor=true&amp;cauthor_uid=23838182" TargetMode="External"/><Relationship Id="rId7" Type="http://schemas.openxmlformats.org/officeDocument/2006/relationships/hyperlink" Target="http://www.ncbi.nlm.nih.gov/pubmed?term=Liu%20X%5bAuthor%5d&amp;cauthor=true&amp;cauthor_uid=23838182" TargetMode="External"/><Relationship Id="rId12" Type="http://schemas.openxmlformats.org/officeDocument/2006/relationships/hyperlink" Target="http://www.ncbi.nlm.nih.gov/pubmed?term=McDonald%20FE%5bAuthor%5d&amp;cauthor=true&amp;cauthor_uid=23838182" TargetMode="External"/><Relationship Id="rId17" Type="http://schemas.openxmlformats.org/officeDocument/2006/relationships/hyperlink" Target="http://www.ncbi.nlm.nih.gov/pubmed?term=Brat%20DJ%5bAuthor%5d&amp;cauthor=true&amp;cauthor_uid=23838182" TargetMode="External"/><Relationship Id="rId2" Type="http://schemas.openxmlformats.org/officeDocument/2006/relationships/hyperlink" Target="http://www.ncbi.nlm.nih.gov/pubmed/?term=Blockade+of+Glioma+Proliferation+Through+Allosteric+Inhibition+of+JAK2" TargetMode="External"/><Relationship Id="rId16" Type="http://schemas.openxmlformats.org/officeDocument/2006/relationships/hyperlink" Target="http://www.ncbi.nlm.nih.gov/pubmed?term=Sun%20SY%5bAuthor%5d&amp;cauthor=true&amp;cauthor_uid=23838182" TargetMode="External"/><Relationship Id="rId1" Type="http://schemas.openxmlformats.org/officeDocument/2006/relationships/slideLayout" Target="../slideLayouts/slideLayout2.xml"/><Relationship Id="rId6" Type="http://schemas.openxmlformats.org/officeDocument/2006/relationships/hyperlink" Target="http://www.ncbi.nlm.nih.gov/pubmed?term=Xiao%20G%5bAuthor%5d&amp;cauthor=true&amp;cauthor_uid=23838182" TargetMode="External"/><Relationship Id="rId11" Type="http://schemas.openxmlformats.org/officeDocument/2006/relationships/hyperlink" Target="http://www.ncbi.nlm.nih.gov/pubmed?term=Lu%20X%5bAuthor%5d&amp;cauthor=true&amp;cauthor_uid=23838182" TargetMode="External"/><Relationship Id="rId5" Type="http://schemas.openxmlformats.org/officeDocument/2006/relationships/hyperlink" Target="http://www.ncbi.nlm.nih.gov/pubmed?term=Chan%20CB%5bAuthor%5d&amp;cauthor=true&amp;cauthor_uid=23838182" TargetMode="External"/><Relationship Id="rId15" Type="http://schemas.openxmlformats.org/officeDocument/2006/relationships/hyperlink" Target="http://www.ncbi.nlm.nih.gov/pubmed?term=Weiss%20WA%5bAuthor%5d&amp;cauthor=true&amp;cauthor_uid=23838182" TargetMode="External"/><Relationship Id="rId10" Type="http://schemas.openxmlformats.org/officeDocument/2006/relationships/hyperlink" Target="http://www.ncbi.nlm.nih.gov/pubmed?term=Mao%20H%5bAuthor%5d&amp;cauthor=true&amp;cauthor_uid=23838182" TargetMode="External"/><Relationship Id="rId4" Type="http://schemas.openxmlformats.org/officeDocument/2006/relationships/hyperlink" Target="http://www.ncbi.nlm.nih.gov/pubmed?term=Qi%20Q%5bAuthor%5d&amp;cauthor=true&amp;cauthor_uid=23838182" TargetMode="External"/><Relationship Id="rId9" Type="http://schemas.openxmlformats.org/officeDocument/2006/relationships/hyperlink" Target="http://www.ncbi.nlm.nih.gov/pubmed?term=Wang%20L%5bAuthor%5d&amp;cauthor=true&amp;cauthor_uid=23838182" TargetMode="External"/><Relationship Id="rId14" Type="http://schemas.openxmlformats.org/officeDocument/2006/relationships/hyperlink" Target="http://www.ncbi.nlm.nih.gov/pubmed?term=Fan%20QW%5bAuthor%5d&amp;cauthor=true&amp;cauthor_uid=23838182"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tke.sciencemag.org/cgi/content/summary/sigtrans;6/282/ra53" TargetMode="External"/><Relationship Id="rId2" Type="http://schemas.openxmlformats.org/officeDocument/2006/relationships/hyperlink" Target="http://stke.sciencemag.org/cgi/content/summary/sigtrans;6/282/ra5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simona.polo@ifom.eu" TargetMode="External"/><Relationship Id="rId2" Type="http://schemas.openxmlformats.org/officeDocument/2006/relationships/hyperlink" Target="mailto:pierpaolo.difiore@ieo.eu" TargetMode="Externa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hyperlink" Target="mailto:bbassler@princeton.edu"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www.jimmunol.org/content/191/2/527.full.pdf+html"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www.jimmunol.org/content/191/2/670.full.pdf+html" TargetMode="External"/><Relationship Id="rId2" Type="http://schemas.openxmlformats.org/officeDocument/2006/relationships/hyperlink" Target="http://www.jimmunol.org/content/191/2/640.full.pdf+html"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http://www.jimmunol.org/content/191/2/810.full.pdf+html"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hyperlink" Target="http://www.jimmunol.org/search?author1=Linus+Y.+Liu&amp;sortspec=date&amp;submit=Submit" TargetMode="External"/><Relationship Id="rId13" Type="http://schemas.openxmlformats.org/officeDocument/2006/relationships/hyperlink" Target="http://www.jimmunol.org/search?author1=Stefan+Rose-John&amp;sortspec=date&amp;submit=Submit" TargetMode="External"/><Relationship Id="rId3" Type="http://schemas.openxmlformats.org/officeDocument/2006/relationships/hyperlink" Target="http://www.jimmunol.org/content/191/2/837.abstract" TargetMode="External"/><Relationship Id="rId7" Type="http://schemas.openxmlformats.org/officeDocument/2006/relationships/hyperlink" Target="http://www.jimmunol.org/search?author1=Sukhman+S.+Sandhu&amp;sortspec=date&amp;submit=Submit" TargetMode="External"/><Relationship Id="rId12" Type="http://schemas.openxmlformats.org/officeDocument/2006/relationships/hyperlink" Target="http://www.jimmunol.org/search?author1=J%C3%BCrgen+Scheller&amp;sortspec=date&amp;submit=Submit" TargetMode="External"/><Relationship Id="rId2" Type="http://schemas.openxmlformats.org/officeDocument/2006/relationships/hyperlink" Target="http://www.jimmunol.org/search?author1=Martina+E.+Spehlmann&amp;sortspec=date&amp;submit=Submit" TargetMode="External"/><Relationship Id="rId16" Type="http://schemas.openxmlformats.org/officeDocument/2006/relationships/hyperlink" Target="http://www.jimmunol.org/search?author1=Lars+Eckmann&amp;sortspec=date&amp;submit=Submit" TargetMode="External"/><Relationship Id="rId1" Type="http://schemas.openxmlformats.org/officeDocument/2006/relationships/slideLayout" Target="../slideLayouts/slideLayout2.xml"/><Relationship Id="rId6" Type="http://schemas.openxmlformats.org/officeDocument/2006/relationships/hyperlink" Target="http://www.jimmunol.org/search?author1=Elaine+Hanson&amp;sortspec=date&amp;submit=Submit" TargetMode="External"/><Relationship Id="rId11" Type="http://schemas.openxmlformats.org/officeDocument/2006/relationships/hyperlink" Target="http://www.jimmunol.org/search?author1=Kristin+Retzlaff&amp;sortspec=date&amp;submit=Submit" TargetMode="External"/><Relationship Id="rId5" Type="http://schemas.openxmlformats.org/officeDocument/2006/relationships/hyperlink" Target="http://www.jimmunol.org/search?author1=Sara+M.+Dann&amp;sortspec=date&amp;submit=Submit" TargetMode="External"/><Relationship Id="rId15" Type="http://schemas.openxmlformats.org/officeDocument/2006/relationships/hyperlink" Target="http://www.jimmunol.org/search?author1=Jean+Y.+J.+Wang&amp;sortspec=date&amp;submit=Submit" TargetMode="External"/><Relationship Id="rId10" Type="http://schemas.openxmlformats.org/officeDocument/2006/relationships/hyperlink" Target="http://www.jimmunol.org/search?author1=Michaela+A.+Diamanti&amp;sortspec=date&amp;submit=Submit" TargetMode="External"/><Relationship Id="rId4" Type="http://schemas.openxmlformats.org/officeDocument/2006/relationships/hyperlink" Target="http://www.jimmunol.org/search?author1=Carolin+F.+Manthey&amp;sortspec=date&amp;submit=Submit" TargetMode="External"/><Relationship Id="rId9" Type="http://schemas.openxmlformats.org/officeDocument/2006/relationships/hyperlink" Target="http://www.jimmunol.org/search?author1=Farid+K.+Abdelmalak&amp;sortspec=date&amp;submit=Submit" TargetMode="External"/><Relationship Id="rId14" Type="http://schemas.openxmlformats.org/officeDocument/2006/relationships/hyperlink" Target="http://www.jimmunol.org/search?author1=Florian+R.+Greten&amp;sortspec=date&amp;submit=Submit"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12 JULY 2013 VOL 341, ISSUE 6142, PAGES 101-208</a:t>
            </a:r>
          </a:p>
        </p:txBody>
      </p:sp>
      <p:sp>
        <p:nvSpPr>
          <p:cNvPr id="6" name="직사각형 5"/>
          <p:cNvSpPr/>
          <p:nvPr/>
        </p:nvSpPr>
        <p:spPr>
          <a:xfrm>
            <a:off x="59375" y="404664"/>
            <a:ext cx="6456841" cy="5047536"/>
          </a:xfrm>
          <a:prstGeom prst="rect">
            <a:avLst/>
          </a:prstGeom>
          <a:ln w="19050">
            <a:solidFill>
              <a:schemeClr val="tx2"/>
            </a:solidFill>
          </a:ln>
        </p:spPr>
        <p:txBody>
          <a:bodyPr wrap="square">
            <a:spAutoFit/>
          </a:bodyPr>
          <a:lstStyle/>
          <a:p>
            <a:pPr fontAlgn="base"/>
            <a:r>
              <a:rPr lang="en-US" altLang="ko-KR" sz="1000" b="1" dirty="0" smtClean="0"/>
              <a:t>Perspectives - </a:t>
            </a:r>
            <a:r>
              <a:rPr lang="en-US" altLang="ko-KR" sz="1000" cap="all" dirty="0" smtClean="0"/>
              <a:t>CANCER</a:t>
            </a:r>
          </a:p>
          <a:p>
            <a:pPr fontAlgn="base"/>
            <a:r>
              <a:rPr lang="en-US" altLang="ko-KR" sz="1400" b="1" dirty="0" smtClean="0"/>
              <a:t>Prostate Cancer Takes Nerve</a:t>
            </a:r>
          </a:p>
          <a:p>
            <a:pPr fontAlgn="base"/>
            <a:r>
              <a:rPr lang="en-US" altLang="ko-KR" sz="1000" dirty="0" smtClean="0"/>
              <a:t>John T. Isaacs</a:t>
            </a:r>
          </a:p>
          <a:p>
            <a:pPr fontAlgn="base"/>
            <a:r>
              <a:rPr lang="en-US" altLang="ko-KR" sz="1000" dirty="0" smtClean="0"/>
              <a:t>Science 12 July 2013: 134-135.</a:t>
            </a:r>
          </a:p>
          <a:p>
            <a:pPr fontAlgn="base"/>
            <a:r>
              <a:rPr lang="en-US" altLang="ko-KR" sz="1200" dirty="0" smtClean="0"/>
              <a:t>Prostate cancer development and metastasis is driven by invasion of the tumor by the nervous system.</a:t>
            </a:r>
          </a:p>
          <a:p>
            <a:pPr fontAlgn="base"/>
            <a:endParaRPr lang="en-US" altLang="ko-KR" sz="1000" dirty="0" smtClean="0"/>
          </a:p>
          <a:p>
            <a:r>
              <a:rPr lang="en-US" altLang="ko-KR" sz="1000" u="sng" dirty="0" smtClean="0">
                <a:hlinkClick r:id="rId2" tooltip="Science (New York, N.Y.)."/>
              </a:rPr>
              <a:t>Science.</a:t>
            </a:r>
            <a:r>
              <a:rPr lang="en-US" altLang="ko-KR" sz="1000" dirty="0" smtClean="0"/>
              <a:t> 2013 Jul 12;341(6142):1236361.</a:t>
            </a:r>
          </a:p>
          <a:p>
            <a:r>
              <a:rPr lang="en-US" altLang="ko-KR" sz="1400" b="1" dirty="0" smtClean="0"/>
              <a:t>Autonomic Nerve Development Contributes to Prostate Cancer Progression.</a:t>
            </a:r>
          </a:p>
          <a:p>
            <a:r>
              <a:rPr lang="en-US" altLang="ko-KR" sz="1000" u="sng" dirty="0" err="1" smtClean="0">
                <a:hlinkClick r:id="rId3"/>
              </a:rPr>
              <a:t>Magnon</a:t>
            </a:r>
            <a:r>
              <a:rPr lang="en-US" altLang="ko-KR" sz="1000" u="sng" dirty="0" smtClean="0">
                <a:hlinkClick r:id="rId3"/>
              </a:rPr>
              <a:t> C</a:t>
            </a:r>
            <a:r>
              <a:rPr lang="en-US" altLang="ko-KR" sz="1000" dirty="0" smtClean="0"/>
              <a:t>, </a:t>
            </a:r>
            <a:r>
              <a:rPr lang="en-US" altLang="ko-KR" sz="1000" u="sng" dirty="0" smtClean="0">
                <a:hlinkClick r:id="rId4"/>
              </a:rPr>
              <a:t>Hall SJ</a:t>
            </a:r>
            <a:r>
              <a:rPr lang="en-US" altLang="ko-KR" sz="1000" dirty="0" smtClean="0"/>
              <a:t>, </a:t>
            </a:r>
            <a:r>
              <a:rPr lang="en-US" altLang="ko-KR" sz="1000" u="sng" dirty="0" smtClean="0">
                <a:hlinkClick r:id="rId5"/>
              </a:rPr>
              <a:t>Lin J</a:t>
            </a:r>
            <a:r>
              <a:rPr lang="en-US" altLang="ko-KR" sz="1000" dirty="0" smtClean="0"/>
              <a:t>, </a:t>
            </a:r>
            <a:r>
              <a:rPr lang="en-US" altLang="ko-KR" sz="1000" u="sng" dirty="0" smtClean="0">
                <a:hlinkClick r:id="rId6"/>
              </a:rPr>
              <a:t>Xue X</a:t>
            </a:r>
            <a:r>
              <a:rPr lang="en-US" altLang="ko-KR" sz="1000" dirty="0" smtClean="0"/>
              <a:t>, </a:t>
            </a:r>
            <a:r>
              <a:rPr lang="en-US" altLang="ko-KR" sz="1000" u="sng" dirty="0" smtClean="0">
                <a:hlinkClick r:id="rId7"/>
              </a:rPr>
              <a:t>Gerber L</a:t>
            </a:r>
            <a:r>
              <a:rPr lang="en-US" altLang="ko-KR" sz="1000" dirty="0" smtClean="0"/>
              <a:t>, </a:t>
            </a:r>
            <a:r>
              <a:rPr lang="en-US" altLang="ko-KR" sz="1000" u="sng" dirty="0" err="1" smtClean="0">
                <a:hlinkClick r:id="rId8"/>
              </a:rPr>
              <a:t>Freedland</a:t>
            </a:r>
            <a:r>
              <a:rPr lang="en-US" altLang="ko-KR" sz="1000" u="sng" dirty="0" smtClean="0">
                <a:hlinkClick r:id="rId8"/>
              </a:rPr>
              <a:t> SJ</a:t>
            </a:r>
            <a:r>
              <a:rPr lang="en-US" altLang="ko-KR" sz="1000" dirty="0" smtClean="0"/>
              <a:t>, </a:t>
            </a:r>
            <a:r>
              <a:rPr lang="en-US" altLang="ko-KR" sz="1000" u="sng" dirty="0" err="1" smtClean="0">
                <a:hlinkClick r:id="rId9"/>
              </a:rPr>
              <a:t>Frenette</a:t>
            </a:r>
            <a:r>
              <a:rPr lang="en-US" altLang="ko-KR" sz="1000" u="sng" dirty="0" smtClean="0">
                <a:hlinkClick r:id="rId9"/>
              </a:rPr>
              <a:t> PS</a:t>
            </a:r>
            <a:r>
              <a:rPr lang="en-US" altLang="ko-KR" sz="1000" dirty="0" smtClean="0"/>
              <a:t>.</a:t>
            </a:r>
          </a:p>
          <a:p>
            <a:r>
              <a:rPr lang="en-US" altLang="ko-KR" sz="1000" dirty="0" smtClean="0"/>
              <a:t>Ruth L. and David S. </a:t>
            </a:r>
            <a:r>
              <a:rPr lang="en-US" altLang="ko-KR" sz="1000" dirty="0" err="1" smtClean="0"/>
              <a:t>Gottesman</a:t>
            </a:r>
            <a:r>
              <a:rPr lang="en-US" altLang="ko-KR" sz="1000" dirty="0" smtClean="0"/>
              <a:t> Institute for Stem Cell and Regenerative Medicine Research, Albert Einstein College of Medicine, Bronx, NY 10461, USA.</a:t>
            </a:r>
          </a:p>
          <a:p>
            <a:endParaRPr lang="en-US" altLang="ko-KR" sz="1000" b="1" dirty="0" smtClean="0"/>
          </a:p>
          <a:p>
            <a:r>
              <a:rPr lang="en-US" altLang="ko-KR" sz="1200" dirty="0" smtClean="0"/>
              <a:t>Nerves are a common feature of the microenvironment, but their role in tumor growth and progression remains unclear. We found that the formation of autonomic nerve fibers in the prostate gland regulates prostate cancer development and dissemination in mouse models. The early phases of tumor development were prevented by chemical or surgical </a:t>
            </a:r>
            <a:r>
              <a:rPr lang="en-US" altLang="ko-KR" sz="1200" dirty="0" err="1" smtClean="0"/>
              <a:t>sympathectomy</a:t>
            </a:r>
            <a:r>
              <a:rPr lang="en-US" altLang="ko-KR" sz="1200" dirty="0" smtClean="0"/>
              <a:t> and by genetic deletion of </a:t>
            </a:r>
            <a:r>
              <a:rPr lang="en-US" altLang="ko-KR" sz="1200" dirty="0" err="1" smtClean="0"/>
              <a:t>stromal</a:t>
            </a:r>
            <a:r>
              <a:rPr lang="en-US" altLang="ko-KR" sz="1200" dirty="0" smtClean="0"/>
              <a:t> β</a:t>
            </a:r>
            <a:r>
              <a:rPr lang="en-US" altLang="ko-KR" sz="1200" baseline="-25000" dirty="0" smtClean="0"/>
              <a:t>2</a:t>
            </a:r>
            <a:r>
              <a:rPr lang="en-US" altLang="ko-KR" sz="1200" dirty="0" smtClean="0"/>
              <a:t>- and β</a:t>
            </a:r>
            <a:r>
              <a:rPr lang="en-US" altLang="ko-KR" sz="1200" baseline="-25000" dirty="0" smtClean="0"/>
              <a:t>3</a:t>
            </a:r>
            <a:r>
              <a:rPr lang="en-US" altLang="ko-KR" sz="1200" dirty="0" smtClean="0"/>
              <a:t>-adrenergic receptors. Tumors were also infiltrated by parasympathetic cholinergic fibers that promoted cancer dissemination. Cholinergic-induced tumor invasion and metastasis were inhibited by pharmacological blockade or genetic disruption of the </a:t>
            </a:r>
            <a:r>
              <a:rPr lang="en-US" altLang="ko-KR" sz="1200" dirty="0" err="1" smtClean="0"/>
              <a:t>stromal</a:t>
            </a:r>
            <a:r>
              <a:rPr lang="en-US" altLang="ko-KR" sz="1200" dirty="0" smtClean="0"/>
              <a:t> type 1 </a:t>
            </a:r>
            <a:r>
              <a:rPr lang="en-US" altLang="ko-KR" sz="1200" dirty="0" err="1" smtClean="0"/>
              <a:t>muscarinic</a:t>
            </a:r>
            <a:r>
              <a:rPr lang="en-US" altLang="ko-KR" sz="1200" dirty="0" smtClean="0"/>
              <a:t> receptor, leading to improved survival of the mice. A retrospective blinded analysis of prostate </a:t>
            </a:r>
            <a:r>
              <a:rPr lang="en-US" altLang="ko-KR" sz="1200" dirty="0" err="1" smtClean="0"/>
              <a:t>adenocarcinoma</a:t>
            </a:r>
            <a:r>
              <a:rPr lang="en-US" altLang="ko-KR" sz="1200" dirty="0" smtClean="0"/>
              <a:t> specimens from 43 patients revealed that the densities of sympathetic and parasympathetic nerve fibers in tumor and surrounding normal tissue, respectively, were associated with poor clinical outcomes. These findings may lead to novel therapeutic approaches for prostate cancer.</a:t>
            </a:r>
          </a:p>
          <a:p>
            <a:pPr fontAlgn="base"/>
            <a:endParaRPr lang="en-US" altLang="ko-KR" sz="1000" dirty="0" smtClean="0"/>
          </a:p>
        </p:txBody>
      </p:sp>
      <p:pic>
        <p:nvPicPr>
          <p:cNvPr id="1026" name="Picture 2"/>
          <p:cNvPicPr>
            <a:picLocks noChangeAspect="1" noChangeArrowheads="1"/>
          </p:cNvPicPr>
          <p:nvPr/>
        </p:nvPicPr>
        <p:blipFill>
          <a:blip r:embed="rId10" cstate="print"/>
          <a:srcRect/>
          <a:stretch>
            <a:fillRect/>
          </a:stretch>
        </p:blipFill>
        <p:spPr bwMode="auto">
          <a:xfrm>
            <a:off x="6660232" y="332656"/>
            <a:ext cx="2314956" cy="6432804"/>
          </a:xfrm>
          <a:prstGeom prst="rect">
            <a:avLst/>
          </a:prstGeom>
          <a:noFill/>
          <a:ln w="9525">
            <a:noFill/>
            <a:miter lim="800000"/>
            <a:headEnd/>
            <a:tailEnd/>
          </a:ln>
        </p:spPr>
      </p:pic>
      <p:sp>
        <p:nvSpPr>
          <p:cNvPr id="7" name="직사각형 6"/>
          <p:cNvSpPr/>
          <p:nvPr/>
        </p:nvSpPr>
        <p:spPr>
          <a:xfrm>
            <a:off x="539552" y="5517232"/>
            <a:ext cx="6084168" cy="1200329"/>
          </a:xfrm>
          <a:prstGeom prst="rect">
            <a:avLst/>
          </a:prstGeom>
        </p:spPr>
        <p:txBody>
          <a:bodyPr wrap="square">
            <a:spAutoFit/>
          </a:bodyPr>
          <a:lstStyle/>
          <a:p>
            <a:r>
              <a:rPr lang="en-US" altLang="ko-KR" sz="1200" b="1" dirty="0" smtClean="0"/>
              <a:t>Tumor </a:t>
            </a:r>
            <a:r>
              <a:rPr lang="en-US" altLang="ko-KR" sz="1200" b="1" dirty="0" err="1" smtClean="0"/>
              <a:t>innervation</a:t>
            </a:r>
            <a:r>
              <a:rPr lang="en-US" altLang="ko-KR" sz="1200" b="1" dirty="0" smtClean="0"/>
              <a:t>. </a:t>
            </a:r>
          </a:p>
          <a:p>
            <a:r>
              <a:rPr lang="en-US" altLang="ko-KR" sz="1200" dirty="0" smtClean="0"/>
              <a:t>Prostate cancer is initiated by sympathetic nerves that release </a:t>
            </a:r>
            <a:r>
              <a:rPr lang="en-US" altLang="ko-KR" sz="1200" dirty="0" err="1" smtClean="0"/>
              <a:t>norepinephrine</a:t>
            </a:r>
            <a:r>
              <a:rPr lang="en-US" altLang="ko-KR" sz="1200" dirty="0" smtClean="0"/>
              <a:t> (NE), which activates adrenergic receptors (Adrβ2, Adrβ3) on </a:t>
            </a:r>
            <a:r>
              <a:rPr lang="en-US" altLang="ko-KR" sz="1200" dirty="0" err="1" smtClean="0"/>
              <a:t>stromal</a:t>
            </a:r>
            <a:r>
              <a:rPr lang="en-US" altLang="ko-KR" sz="1200" dirty="0" smtClean="0"/>
              <a:t> cells. Parasympathetic nerves release acetylcholine (</a:t>
            </a:r>
            <a:r>
              <a:rPr lang="en-US" altLang="ko-KR" sz="1200" dirty="0" err="1" smtClean="0"/>
              <a:t>ACh</a:t>
            </a:r>
            <a:r>
              <a:rPr lang="en-US" altLang="ko-KR" sz="1200" dirty="0" smtClean="0"/>
              <a:t>), which acts on type 1 </a:t>
            </a:r>
            <a:r>
              <a:rPr lang="en-US" altLang="ko-KR" sz="1200" dirty="0" err="1" smtClean="0"/>
              <a:t>muscarinic</a:t>
            </a:r>
            <a:r>
              <a:rPr lang="en-US" altLang="ko-KR" sz="1200" dirty="0" smtClean="0"/>
              <a:t> receptors on </a:t>
            </a:r>
            <a:r>
              <a:rPr lang="en-US" altLang="ko-KR" sz="1200" dirty="0" err="1" smtClean="0"/>
              <a:t>stromal</a:t>
            </a:r>
            <a:r>
              <a:rPr lang="en-US" altLang="ko-KR" sz="1200" dirty="0" smtClean="0"/>
              <a:t> cells, promoting cancer cell proliferation</a:t>
            </a:r>
          </a:p>
          <a:p>
            <a:r>
              <a:rPr lang="en-US" altLang="ko-KR" sz="1200" dirty="0" smtClean="0"/>
              <a:t>and metastasis.</a:t>
            </a:r>
            <a:endParaRPr lang="ko-KR" altLang="en-US" sz="1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12 JULY 2013 VOL 341, ISSUE 6142, PAGES 101-208</a:t>
            </a:r>
          </a:p>
        </p:txBody>
      </p:sp>
      <p:sp>
        <p:nvSpPr>
          <p:cNvPr id="6" name="직사각형 5"/>
          <p:cNvSpPr/>
          <p:nvPr/>
        </p:nvSpPr>
        <p:spPr>
          <a:xfrm>
            <a:off x="59375" y="404664"/>
            <a:ext cx="8838728" cy="6247864"/>
          </a:xfrm>
          <a:prstGeom prst="rect">
            <a:avLst/>
          </a:prstGeom>
          <a:ln w="19050">
            <a:solidFill>
              <a:schemeClr val="tx2"/>
            </a:solidFill>
          </a:ln>
        </p:spPr>
        <p:txBody>
          <a:bodyPr wrap="square">
            <a:spAutoFit/>
          </a:bodyPr>
          <a:lstStyle/>
          <a:p>
            <a:pPr fontAlgn="base"/>
            <a:r>
              <a:rPr lang="en-US" altLang="ko-KR" sz="1000" b="1" dirty="0" smtClean="0"/>
              <a:t>Perspectives - </a:t>
            </a:r>
            <a:r>
              <a:rPr lang="en-US" altLang="ko-KR" sz="1000" cap="all" dirty="0" smtClean="0"/>
              <a:t>GENETICS</a:t>
            </a:r>
          </a:p>
          <a:p>
            <a:pPr fontAlgn="base"/>
            <a:r>
              <a:rPr lang="en-US" altLang="ko-KR" sz="1200" b="1" dirty="0" smtClean="0"/>
              <a:t>Moving Beyond “Isolated” Gene Patents</a:t>
            </a:r>
          </a:p>
          <a:p>
            <a:pPr fontAlgn="base"/>
            <a:r>
              <a:rPr lang="en-US" altLang="ko-KR" sz="1200" dirty="0" smtClean="0"/>
              <a:t>Science 12 July 2013: 137-138.</a:t>
            </a:r>
            <a:br>
              <a:rPr lang="en-US" altLang="ko-KR" sz="1200" dirty="0" smtClean="0"/>
            </a:br>
            <a:r>
              <a:rPr lang="en-US" altLang="ko-KR" sz="1200" dirty="0" smtClean="0"/>
              <a:t>The U.S. Supreme Court decides that not all gene patents are alike—what does this mean for research, innovation, business, and patients?</a:t>
            </a:r>
          </a:p>
          <a:p>
            <a:pPr fontAlgn="base"/>
            <a:endParaRPr lang="en-US" altLang="ko-KR" sz="1000" b="1" dirty="0" smtClean="0"/>
          </a:p>
          <a:p>
            <a:pPr fontAlgn="base"/>
            <a:r>
              <a:rPr lang="en-US" altLang="ko-KR" sz="1000" b="1" dirty="0" smtClean="0"/>
              <a:t>Reports</a:t>
            </a:r>
          </a:p>
          <a:p>
            <a:pPr fontAlgn="base"/>
            <a:r>
              <a:rPr lang="en-US" altLang="ko-KR" sz="1200" b="1" dirty="0" smtClean="0"/>
              <a:t>Structural Basis for the Counter-Transport Mechanism of a H</a:t>
            </a:r>
            <a:r>
              <a:rPr lang="en-US" altLang="ko-KR" sz="1200" b="1" baseline="30000" dirty="0" smtClean="0"/>
              <a:t>+</a:t>
            </a:r>
            <a:r>
              <a:rPr lang="en-US" altLang="ko-KR" sz="1200" b="1" dirty="0" smtClean="0"/>
              <a:t>/Ca</a:t>
            </a:r>
            <a:r>
              <a:rPr lang="en-US" altLang="ko-KR" sz="1200" b="1" baseline="30000" dirty="0" smtClean="0"/>
              <a:t>2+</a:t>
            </a:r>
            <a:r>
              <a:rPr lang="en-US" altLang="ko-KR" sz="1200" b="1" dirty="0" smtClean="0"/>
              <a:t> Exchanger</a:t>
            </a:r>
          </a:p>
          <a:p>
            <a:pPr fontAlgn="base"/>
            <a:r>
              <a:rPr lang="en-US" altLang="ko-KR" sz="1000" dirty="0" smtClean="0"/>
              <a:t>Science 12 July 2013: 168-172.</a:t>
            </a:r>
            <a:br>
              <a:rPr lang="en-US" altLang="ko-KR" sz="1000" dirty="0" smtClean="0"/>
            </a:br>
            <a:r>
              <a:rPr lang="en-US" altLang="ko-KR" sz="1200" dirty="0" smtClean="0"/>
              <a:t>Membrane proteins that exchange calcium ions for </a:t>
            </a:r>
            <a:r>
              <a:rPr lang="en-US" altLang="ko-KR" sz="1200" dirty="0" err="1" smtClean="0"/>
              <a:t>cations</a:t>
            </a:r>
            <a:r>
              <a:rPr lang="en-US" altLang="ko-KR" sz="1200" dirty="0" smtClean="0"/>
              <a:t> regulate access by sliding their helices around the ions.</a:t>
            </a:r>
            <a:endParaRPr lang="en-US" altLang="ko-KR" sz="1000" dirty="0" smtClean="0"/>
          </a:p>
          <a:p>
            <a:pPr fontAlgn="base"/>
            <a:endParaRPr lang="en-US" altLang="ko-KR" sz="1000" dirty="0" smtClean="0"/>
          </a:p>
          <a:p>
            <a:pPr fontAlgn="base"/>
            <a:r>
              <a:rPr lang="en-US" altLang="ko-KR" sz="1200" b="1" dirty="0" smtClean="0"/>
              <a:t>Crystal Structure of NLRC4 Reveals Its </a:t>
            </a:r>
            <a:r>
              <a:rPr lang="en-US" altLang="ko-KR" sz="1200" b="1" dirty="0" err="1" smtClean="0"/>
              <a:t>Autoinhibition</a:t>
            </a:r>
            <a:r>
              <a:rPr lang="en-US" altLang="ko-KR" sz="1200" b="1" dirty="0" smtClean="0"/>
              <a:t> Mechanism</a:t>
            </a:r>
          </a:p>
          <a:p>
            <a:pPr fontAlgn="base"/>
            <a:r>
              <a:rPr lang="en-US" altLang="ko-KR" sz="1000" dirty="0" smtClean="0"/>
              <a:t>Science 12 July 2013: 172-175.</a:t>
            </a:r>
            <a:br>
              <a:rPr lang="en-US" altLang="ko-KR" sz="1000" dirty="0" smtClean="0"/>
            </a:br>
            <a:r>
              <a:rPr lang="en-US" altLang="ko-KR" sz="1200" dirty="0" smtClean="0"/>
              <a:t>Adenosine </a:t>
            </a:r>
            <a:r>
              <a:rPr lang="en-US" altLang="ko-KR" sz="1200" dirty="0" err="1" smtClean="0"/>
              <a:t>diphosphate</a:t>
            </a:r>
            <a:r>
              <a:rPr lang="en-US" altLang="ko-KR" sz="1200" dirty="0" smtClean="0"/>
              <a:t> binding to the NOD-like receptor keeps it inactive in the absence of </a:t>
            </a:r>
            <a:r>
              <a:rPr lang="en-US" altLang="ko-KR" sz="1200" dirty="0" err="1" smtClean="0"/>
              <a:t>ligands</a:t>
            </a:r>
            <a:r>
              <a:rPr lang="en-US" altLang="ko-KR" sz="1200" dirty="0" smtClean="0"/>
              <a:t>.</a:t>
            </a:r>
            <a:endParaRPr lang="en-US" altLang="ko-KR" sz="1000" dirty="0" smtClean="0"/>
          </a:p>
          <a:p>
            <a:pPr fontAlgn="base"/>
            <a:endParaRPr lang="en-US" altLang="ko-KR" sz="1000" b="1" dirty="0" smtClean="0"/>
          </a:p>
          <a:p>
            <a:pPr fontAlgn="base"/>
            <a:r>
              <a:rPr lang="en-US" altLang="ko-KR" sz="1200" b="1" dirty="0" smtClean="0"/>
              <a:t>Biosynthesis of </a:t>
            </a:r>
            <a:r>
              <a:rPr lang="en-US" altLang="ko-KR" sz="1200" b="1" dirty="0" err="1" smtClean="0"/>
              <a:t>Antinutritional</a:t>
            </a:r>
            <a:r>
              <a:rPr lang="en-US" altLang="ko-KR" sz="1200" b="1" dirty="0" smtClean="0"/>
              <a:t> Alkaloids in </a:t>
            </a:r>
            <a:r>
              <a:rPr lang="en-US" altLang="ko-KR" sz="1200" b="1" dirty="0" err="1" smtClean="0"/>
              <a:t>Solanaceous</a:t>
            </a:r>
            <a:r>
              <a:rPr lang="en-US" altLang="ko-KR" sz="1200" b="1" dirty="0" smtClean="0"/>
              <a:t> Crops Is Mediated by Clustered Genes</a:t>
            </a:r>
          </a:p>
          <a:p>
            <a:pPr fontAlgn="base"/>
            <a:r>
              <a:rPr lang="en-US" altLang="ko-KR" sz="1000" dirty="0" smtClean="0"/>
              <a:t>Science 12 July 2013: 175-179.</a:t>
            </a:r>
            <a:br>
              <a:rPr lang="en-US" altLang="ko-KR" sz="1000" dirty="0" smtClean="0"/>
            </a:br>
            <a:r>
              <a:rPr lang="en-US" altLang="ko-KR" sz="1200" dirty="0" smtClean="0"/>
              <a:t>Some of the chemicals that domestication has reduced in potato and tomato are derived from clusters of biosynthetic genes.</a:t>
            </a:r>
            <a:endParaRPr lang="en-US" altLang="ko-KR" sz="1000" dirty="0" smtClean="0"/>
          </a:p>
          <a:p>
            <a:pPr fontAlgn="base"/>
            <a:endParaRPr lang="en-US" altLang="ko-KR" sz="1000" b="1" dirty="0" smtClean="0"/>
          </a:p>
          <a:p>
            <a:pPr fontAlgn="base"/>
            <a:r>
              <a:rPr lang="en-US" altLang="ko-KR" sz="1200" b="1" dirty="0" smtClean="0"/>
              <a:t>Genome-Wide Comparison of Medieval and Modern </a:t>
            </a:r>
            <a:r>
              <a:rPr lang="en-US" altLang="ko-KR" sz="1200" b="1" i="1" dirty="0" smtClean="0"/>
              <a:t>Mycobacterium </a:t>
            </a:r>
            <a:r>
              <a:rPr lang="en-US" altLang="ko-KR" sz="1200" b="1" i="1" dirty="0" err="1" smtClean="0"/>
              <a:t>leprae</a:t>
            </a:r>
            <a:endParaRPr lang="en-US" altLang="ko-KR" sz="1200" b="1" dirty="0" smtClean="0"/>
          </a:p>
          <a:p>
            <a:pPr fontAlgn="base"/>
            <a:r>
              <a:rPr lang="en-US" altLang="ko-KR" sz="1000" dirty="0" smtClean="0"/>
              <a:t>Science 12 July 2013: 179-183.</a:t>
            </a:r>
          </a:p>
          <a:p>
            <a:pPr fontAlgn="base"/>
            <a:r>
              <a:rPr lang="en-US" altLang="ko-KR" sz="1200" dirty="0" smtClean="0"/>
              <a:t>Five European individuals who lived during the Middle Ages provide a look backward at leprosy.</a:t>
            </a:r>
          </a:p>
          <a:p>
            <a:pPr fontAlgn="base"/>
            <a:endParaRPr lang="en-US" altLang="ko-KR" sz="1000" b="1" dirty="0" smtClean="0"/>
          </a:p>
          <a:p>
            <a:pPr fontAlgn="base"/>
            <a:r>
              <a:rPr lang="en-US" altLang="ko-KR" sz="1200" b="1" dirty="0" smtClean="0"/>
              <a:t>Infectivity, Transmission, and Pathology of Human-Isolated H7N9 Influenza Virus in Ferrets and Pigs</a:t>
            </a:r>
          </a:p>
          <a:p>
            <a:pPr fontAlgn="base"/>
            <a:r>
              <a:rPr lang="en-US" altLang="ko-KR" sz="1000" dirty="0" smtClean="0"/>
              <a:t>Science 12 July 2013: 183-186.</a:t>
            </a:r>
            <a:br>
              <a:rPr lang="en-US" altLang="ko-KR" sz="1000" dirty="0" smtClean="0"/>
            </a:br>
            <a:r>
              <a:rPr lang="en-US" altLang="ko-KR" sz="1200" dirty="0" smtClean="0"/>
              <a:t>An emergent avian influenza virus shows high contact transmissibility but limited capacity for airborne spread between mammals.</a:t>
            </a:r>
          </a:p>
          <a:p>
            <a:pPr fontAlgn="base"/>
            <a:endParaRPr lang="en-US" altLang="ko-KR" sz="1000" b="1" dirty="0" smtClean="0"/>
          </a:p>
          <a:p>
            <a:pPr fontAlgn="base"/>
            <a:r>
              <a:rPr lang="en-US" altLang="ko-KR" sz="1200" b="1" dirty="0" smtClean="0"/>
              <a:t>Mg</a:t>
            </a:r>
            <a:r>
              <a:rPr lang="en-US" altLang="ko-KR" sz="1200" b="1" baseline="30000" dirty="0" smtClean="0"/>
              <a:t>2+</a:t>
            </a:r>
            <a:r>
              <a:rPr lang="en-US" altLang="ko-KR" sz="1200" b="1" dirty="0" smtClean="0"/>
              <a:t> Regulates </a:t>
            </a:r>
            <a:r>
              <a:rPr lang="en-US" altLang="ko-KR" sz="1200" b="1" dirty="0" err="1" smtClean="0"/>
              <a:t>Cytotoxic</a:t>
            </a:r>
            <a:r>
              <a:rPr lang="en-US" altLang="ko-KR" sz="1200" b="1" dirty="0" smtClean="0"/>
              <a:t> Functions of NK and CD8 T Cells in Chronic EBV Infection Through NKG2D</a:t>
            </a:r>
            <a:endParaRPr lang="en-US" altLang="ko-KR" sz="1000" b="1" dirty="0" smtClean="0"/>
          </a:p>
          <a:p>
            <a:pPr fontAlgn="base"/>
            <a:r>
              <a:rPr lang="en-US" altLang="ko-KR" sz="1000" dirty="0" smtClean="0"/>
              <a:t>Science 12 July 2013: 186-191.</a:t>
            </a:r>
          </a:p>
          <a:p>
            <a:pPr fontAlgn="base"/>
            <a:r>
              <a:rPr lang="en-US" altLang="ko-KR" sz="1200" dirty="0" smtClean="0"/>
              <a:t>Magnesium supplementation in patients with a primary immunodeficiency restores immune responses to Epstein-Barr virus.</a:t>
            </a:r>
          </a:p>
          <a:p>
            <a:pPr fontAlgn="base"/>
            <a:endParaRPr lang="en-US" altLang="ko-KR" sz="1000" dirty="0" smtClean="0"/>
          </a:p>
          <a:p>
            <a:pPr fontAlgn="base"/>
            <a:r>
              <a:rPr lang="en-US" altLang="ko-KR" sz="1200" b="1" dirty="0" smtClean="0"/>
              <a:t>Microcircuits for Hierarchical Elaboration of Object Coding Across Primate Temporal Areas</a:t>
            </a:r>
          </a:p>
          <a:p>
            <a:pPr fontAlgn="base"/>
            <a:r>
              <a:rPr lang="en-US" altLang="ko-KR" sz="1000" dirty="0" smtClean="0"/>
              <a:t>Science 12 July 2013: 191-195.</a:t>
            </a:r>
          </a:p>
          <a:p>
            <a:pPr fontAlgn="base"/>
            <a:r>
              <a:rPr lang="en-US" altLang="ko-KR" sz="1200" dirty="0" smtClean="0"/>
              <a:t>Neuronal activity representing novel features emerges in hierarchically lower brain areas earlier than previously thought.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직사각형 4"/>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5 JULY 2013 VOL 341, ISSUE 6141, PAGES 1-100</a:t>
            </a:r>
          </a:p>
        </p:txBody>
      </p:sp>
      <p:sp>
        <p:nvSpPr>
          <p:cNvPr id="6" name="직사각형 5"/>
          <p:cNvSpPr/>
          <p:nvPr/>
        </p:nvSpPr>
        <p:spPr>
          <a:xfrm>
            <a:off x="59375" y="404664"/>
            <a:ext cx="8838728" cy="3108543"/>
          </a:xfrm>
          <a:prstGeom prst="rect">
            <a:avLst/>
          </a:prstGeom>
          <a:ln w="19050">
            <a:solidFill>
              <a:schemeClr val="tx2"/>
            </a:solidFill>
          </a:ln>
        </p:spPr>
        <p:txBody>
          <a:bodyPr wrap="square">
            <a:spAutoFit/>
          </a:bodyPr>
          <a:lstStyle/>
          <a:p>
            <a:pPr fontAlgn="base"/>
            <a:r>
              <a:rPr lang="en-US" altLang="ko-KR" sz="1000" b="1" dirty="0" smtClean="0"/>
              <a:t>Perspectives – </a:t>
            </a:r>
            <a:r>
              <a:rPr lang="en-US" altLang="ko-KR" sz="1000" cap="all" dirty="0" smtClean="0"/>
              <a:t>IMMUNOLOGY</a:t>
            </a:r>
          </a:p>
          <a:p>
            <a:pPr fontAlgn="base"/>
            <a:r>
              <a:rPr lang="en-US" altLang="ko-KR" sz="1200" b="1" dirty="0" smtClean="0"/>
              <a:t>Making Macrophages Eat Cancer</a:t>
            </a:r>
          </a:p>
          <a:p>
            <a:pPr fontAlgn="base"/>
            <a:r>
              <a:rPr lang="en-US" altLang="ko-KR" sz="1200" dirty="0" smtClean="0"/>
              <a:t>Antibody-based therapies to treat cancer may get a boost from an adjuvant that prevents cancer cells from escaping engulfment by macrophages.</a:t>
            </a:r>
          </a:p>
          <a:p>
            <a:pPr fontAlgn="base"/>
            <a:endParaRPr lang="en-US" altLang="ko-KR" sz="1000" dirty="0" smtClean="0"/>
          </a:p>
          <a:p>
            <a:r>
              <a:rPr lang="en-US" altLang="ko-KR" sz="1400" b="1" dirty="0" smtClean="0"/>
              <a:t>Engineered SIRP</a:t>
            </a:r>
            <a:r>
              <a:rPr lang="el-GR" altLang="ko-KR" sz="1400" b="1" dirty="0" smtClean="0"/>
              <a:t>α </a:t>
            </a:r>
            <a:r>
              <a:rPr lang="en-US" altLang="ko-KR" sz="1400" b="1" dirty="0" smtClean="0"/>
              <a:t>variants as immunotherapeutic </a:t>
            </a:r>
            <a:r>
              <a:rPr lang="en-US" altLang="ko-KR" sz="1400" b="1" dirty="0" err="1" smtClean="0"/>
              <a:t>adjuvants</a:t>
            </a:r>
            <a:r>
              <a:rPr lang="en-US" altLang="ko-KR" sz="1400" b="1" dirty="0" smtClean="0"/>
              <a:t> to anticancer antibodies.</a:t>
            </a:r>
          </a:p>
          <a:p>
            <a:r>
              <a:rPr lang="en-US" altLang="ko-KR" sz="1000" u="sng" dirty="0" err="1" smtClean="0">
                <a:hlinkClick r:id="rId2"/>
              </a:rPr>
              <a:t>Weiskopf</a:t>
            </a:r>
            <a:r>
              <a:rPr lang="en-US" altLang="ko-KR" sz="1000" u="sng" dirty="0" smtClean="0">
                <a:hlinkClick r:id="rId2"/>
              </a:rPr>
              <a:t> K</a:t>
            </a:r>
            <a:r>
              <a:rPr lang="en-US" altLang="ko-KR" sz="1000" dirty="0" smtClean="0"/>
              <a:t>, </a:t>
            </a:r>
            <a:r>
              <a:rPr lang="en-US" altLang="ko-KR" sz="1000" u="sng" dirty="0" smtClean="0">
                <a:hlinkClick r:id="rId3"/>
              </a:rPr>
              <a:t>Ring AM</a:t>
            </a:r>
            <a:r>
              <a:rPr lang="en-US" altLang="ko-KR" sz="1000" dirty="0" smtClean="0"/>
              <a:t>, </a:t>
            </a:r>
            <a:r>
              <a:rPr lang="en-US" altLang="ko-KR" sz="1000" u="sng" dirty="0" smtClean="0">
                <a:hlinkClick r:id="rId4"/>
              </a:rPr>
              <a:t>Ho CC</a:t>
            </a:r>
            <a:r>
              <a:rPr lang="en-US" altLang="ko-KR" sz="1000" dirty="0" smtClean="0"/>
              <a:t>, </a:t>
            </a:r>
            <a:r>
              <a:rPr lang="en-US" altLang="ko-KR" sz="1000" u="sng" dirty="0" err="1" smtClean="0">
                <a:hlinkClick r:id="rId5"/>
              </a:rPr>
              <a:t>Volkmer</a:t>
            </a:r>
            <a:r>
              <a:rPr lang="en-US" altLang="ko-KR" sz="1000" u="sng" dirty="0" smtClean="0">
                <a:hlinkClick r:id="rId5"/>
              </a:rPr>
              <a:t> JP</a:t>
            </a:r>
            <a:r>
              <a:rPr lang="en-US" altLang="ko-KR" sz="1000" dirty="0" smtClean="0"/>
              <a:t>, </a:t>
            </a:r>
            <a:r>
              <a:rPr lang="en-US" altLang="ko-KR" sz="1000" u="sng" dirty="0" smtClean="0">
                <a:hlinkClick r:id="rId6"/>
              </a:rPr>
              <a:t>Levin AM</a:t>
            </a:r>
            <a:r>
              <a:rPr lang="en-US" altLang="ko-KR" sz="1000" dirty="0" smtClean="0"/>
              <a:t>, </a:t>
            </a:r>
            <a:r>
              <a:rPr lang="en-US" altLang="ko-KR" sz="1000" u="sng" dirty="0" err="1" smtClean="0">
                <a:hlinkClick r:id="rId7"/>
              </a:rPr>
              <a:t>Volkmer</a:t>
            </a:r>
            <a:r>
              <a:rPr lang="en-US" altLang="ko-KR" sz="1000" u="sng" dirty="0" smtClean="0">
                <a:hlinkClick r:id="rId7"/>
              </a:rPr>
              <a:t> AK</a:t>
            </a:r>
            <a:r>
              <a:rPr lang="en-US" altLang="ko-KR" sz="1000" dirty="0" smtClean="0"/>
              <a:t>, </a:t>
            </a:r>
            <a:r>
              <a:rPr lang="en-US" altLang="ko-KR" sz="1000" u="sng" dirty="0" err="1" smtClean="0">
                <a:hlinkClick r:id="rId8"/>
              </a:rPr>
              <a:t>Ozkan</a:t>
            </a:r>
            <a:r>
              <a:rPr lang="en-US" altLang="ko-KR" sz="1000" u="sng" dirty="0" smtClean="0">
                <a:hlinkClick r:id="rId8"/>
              </a:rPr>
              <a:t> E</a:t>
            </a:r>
            <a:r>
              <a:rPr lang="en-US" altLang="ko-KR" sz="1000" dirty="0" smtClean="0"/>
              <a:t>, </a:t>
            </a:r>
            <a:r>
              <a:rPr lang="en-US" altLang="ko-KR" sz="1000" u="sng" dirty="0" err="1" smtClean="0">
                <a:hlinkClick r:id="rId9"/>
              </a:rPr>
              <a:t>Fernhoff</a:t>
            </a:r>
            <a:r>
              <a:rPr lang="en-US" altLang="ko-KR" sz="1000" u="sng" dirty="0" smtClean="0">
                <a:hlinkClick r:id="rId9"/>
              </a:rPr>
              <a:t> NB</a:t>
            </a:r>
            <a:r>
              <a:rPr lang="en-US" altLang="ko-KR" sz="1000" dirty="0" smtClean="0"/>
              <a:t>, </a:t>
            </a:r>
            <a:r>
              <a:rPr lang="en-US" altLang="ko-KR" sz="1000" u="sng" dirty="0" smtClean="0">
                <a:hlinkClick r:id="rId10"/>
              </a:rPr>
              <a:t>van de Rijn M</a:t>
            </a:r>
            <a:r>
              <a:rPr lang="en-US" altLang="ko-KR" sz="1000" dirty="0" smtClean="0"/>
              <a:t>, </a:t>
            </a:r>
            <a:r>
              <a:rPr lang="en-US" altLang="ko-KR" sz="1000" u="sng" dirty="0" err="1" smtClean="0">
                <a:hlinkClick r:id="rId11"/>
              </a:rPr>
              <a:t>Weissman</a:t>
            </a:r>
            <a:r>
              <a:rPr lang="en-US" altLang="ko-KR" sz="1000" u="sng" dirty="0" smtClean="0">
                <a:hlinkClick r:id="rId11"/>
              </a:rPr>
              <a:t> IL</a:t>
            </a:r>
            <a:r>
              <a:rPr lang="en-US" altLang="ko-KR" sz="1000" dirty="0" smtClean="0"/>
              <a:t>, </a:t>
            </a:r>
            <a:r>
              <a:rPr lang="en-US" altLang="ko-KR" sz="1000" u="sng" dirty="0" smtClean="0">
                <a:hlinkClick r:id="rId12"/>
              </a:rPr>
              <a:t>Garcia KC</a:t>
            </a:r>
            <a:r>
              <a:rPr lang="en-US" altLang="ko-KR" sz="1000" dirty="0" smtClean="0"/>
              <a:t>.</a:t>
            </a:r>
          </a:p>
          <a:p>
            <a:r>
              <a:rPr lang="en-US" altLang="ko-KR" sz="1000" dirty="0" smtClean="0"/>
              <a:t>Institute for Stem Cell Biology and Regenerative Medicine, Stanford University School of Medicine, Stanford, CA 94305, USA.</a:t>
            </a:r>
          </a:p>
          <a:p>
            <a:endParaRPr lang="en-US" altLang="ko-KR" sz="1000" b="1" dirty="0" smtClean="0"/>
          </a:p>
          <a:p>
            <a:r>
              <a:rPr lang="en-US" altLang="ko-KR" sz="1200" dirty="0" smtClean="0"/>
              <a:t>CD47 is an </a:t>
            </a:r>
            <a:r>
              <a:rPr lang="en-US" altLang="ko-KR" sz="1200" dirty="0" err="1" smtClean="0"/>
              <a:t>antiphagocytic</a:t>
            </a:r>
            <a:r>
              <a:rPr lang="en-US" altLang="ko-KR" sz="1200" dirty="0" smtClean="0"/>
              <a:t> signal that cancer cells employ to inhibit macrophage-mediated destruction. Here, we modified the binding domain of human SIRP</a:t>
            </a:r>
            <a:r>
              <a:rPr lang="el-GR" altLang="ko-KR" sz="1200" dirty="0" smtClean="0"/>
              <a:t>α, </a:t>
            </a:r>
            <a:r>
              <a:rPr lang="en-US" altLang="ko-KR" sz="1200" dirty="0" smtClean="0"/>
              <a:t>the receptor for CD47, for use as a CD47 antagonist. We engineered high-affinity SIRP</a:t>
            </a:r>
            <a:r>
              <a:rPr lang="el-GR" altLang="ko-KR" sz="1200" dirty="0" smtClean="0"/>
              <a:t>α </a:t>
            </a:r>
            <a:r>
              <a:rPr lang="en-US" altLang="ko-KR" sz="1200" dirty="0" smtClean="0"/>
              <a:t>variants with about a 50,000-fold increased affinity for human CD47 relative to wild-type SIRP</a:t>
            </a:r>
            <a:r>
              <a:rPr lang="el-GR" altLang="ko-KR" sz="1200" dirty="0" smtClean="0"/>
              <a:t>α. </a:t>
            </a:r>
            <a:r>
              <a:rPr lang="en-US" altLang="ko-KR" sz="1200" dirty="0" smtClean="0"/>
              <a:t>As high-affinity SIRP</a:t>
            </a:r>
            <a:r>
              <a:rPr lang="el-GR" altLang="ko-KR" sz="1200" dirty="0" smtClean="0"/>
              <a:t>α </a:t>
            </a:r>
            <a:r>
              <a:rPr lang="en-US" altLang="ko-KR" sz="1200" dirty="0" smtClean="0"/>
              <a:t>monomers, they potently antagonized CD47 on cancer cells but did not induce macrophage </a:t>
            </a:r>
            <a:r>
              <a:rPr lang="en-US" altLang="ko-KR" sz="1200" dirty="0" err="1" smtClean="0"/>
              <a:t>phagocytosis</a:t>
            </a:r>
            <a:r>
              <a:rPr lang="en-US" altLang="ko-KR" sz="1200" dirty="0" smtClean="0"/>
              <a:t> on their own. Instead, they exhibited remarkable synergy with all tumor-specific </a:t>
            </a:r>
            <a:r>
              <a:rPr lang="en-US" altLang="ko-KR" sz="1200" dirty="0" err="1" smtClean="0"/>
              <a:t>monoclonalantibodies</a:t>
            </a:r>
            <a:r>
              <a:rPr lang="en-US" altLang="ko-KR" sz="1200" dirty="0" smtClean="0"/>
              <a:t> tested by increasing </a:t>
            </a:r>
            <a:r>
              <a:rPr lang="en-US" altLang="ko-KR" sz="1200" dirty="0" err="1" smtClean="0"/>
              <a:t>phagocytosis</a:t>
            </a:r>
            <a:r>
              <a:rPr lang="en-US" altLang="ko-KR" sz="1200" dirty="0" smtClean="0"/>
              <a:t> in vitro and enhancing antitumor responses in vivo. This "one-two punch" directs immune responses against tumor cells while lowering the threshold for macrophage activation, thereby providing a universal method for augmenting the efficacy of therapeutic anticancer antibodies.</a:t>
            </a:r>
            <a:endParaRPr lang="en-US" altLang="ko-KR" sz="1000" dirty="0" smtClean="0"/>
          </a:p>
        </p:txBody>
      </p:sp>
      <p:pic>
        <p:nvPicPr>
          <p:cNvPr id="2050" name="Picture 2"/>
          <p:cNvPicPr>
            <a:picLocks noChangeAspect="1" noChangeArrowheads="1"/>
          </p:cNvPicPr>
          <p:nvPr/>
        </p:nvPicPr>
        <p:blipFill>
          <a:blip r:embed="rId13" cstate="print"/>
          <a:srcRect b="17722"/>
          <a:stretch>
            <a:fillRect/>
          </a:stretch>
        </p:blipFill>
        <p:spPr bwMode="auto">
          <a:xfrm>
            <a:off x="170639" y="3645024"/>
            <a:ext cx="8649833" cy="31683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59375" y="404664"/>
            <a:ext cx="8838728" cy="2400657"/>
          </a:xfrm>
          <a:prstGeom prst="rect">
            <a:avLst/>
          </a:prstGeom>
          <a:ln w="19050">
            <a:solidFill>
              <a:schemeClr val="tx2"/>
            </a:solidFill>
          </a:ln>
        </p:spPr>
        <p:txBody>
          <a:bodyPr wrap="square">
            <a:spAutoFit/>
          </a:bodyPr>
          <a:lstStyle/>
          <a:p>
            <a:r>
              <a:rPr lang="en-US" altLang="ko-KR" sz="1000" u="sng" dirty="0" smtClean="0">
                <a:hlinkClick r:id="rId2" tooltip="Science (New York, N.Y.)."/>
              </a:rPr>
              <a:t>Science.</a:t>
            </a:r>
            <a:r>
              <a:rPr lang="en-US" altLang="ko-KR" sz="1000" dirty="0" smtClean="0"/>
              <a:t> 2013 Jul 5;341(6141):1237439. </a:t>
            </a:r>
            <a:r>
              <a:rPr lang="en-US" altLang="ko-KR" sz="1000" dirty="0" err="1" smtClean="0"/>
              <a:t>doi</a:t>
            </a:r>
            <a:r>
              <a:rPr lang="en-US" altLang="ko-KR" sz="1000" dirty="0" smtClean="0"/>
              <a:t>: 10.1126/science.1237439.</a:t>
            </a:r>
          </a:p>
          <a:p>
            <a:r>
              <a:rPr lang="en-US" altLang="ko-KR" sz="1400" b="1" dirty="0" smtClean="0"/>
              <a:t>The long-term stability of the human gut </a:t>
            </a:r>
            <a:r>
              <a:rPr lang="en-US" altLang="ko-KR" sz="1400" b="1" dirty="0" err="1" smtClean="0"/>
              <a:t>microbiota</a:t>
            </a:r>
            <a:r>
              <a:rPr lang="en-US" altLang="ko-KR" sz="1400" b="1" dirty="0" smtClean="0"/>
              <a:t>.</a:t>
            </a:r>
          </a:p>
          <a:p>
            <a:r>
              <a:rPr lang="en-US" altLang="ko-KR" sz="1000" u="sng" dirty="0" smtClean="0">
                <a:hlinkClick r:id="rId3"/>
              </a:rPr>
              <a:t>Faith JJ</a:t>
            </a:r>
            <a:r>
              <a:rPr lang="en-US" altLang="ko-KR" sz="1000" dirty="0" smtClean="0"/>
              <a:t>, </a:t>
            </a:r>
            <a:r>
              <a:rPr lang="en-US" altLang="ko-KR" sz="1000" u="sng" dirty="0" err="1" smtClean="0">
                <a:hlinkClick r:id="rId4"/>
              </a:rPr>
              <a:t>Guruge</a:t>
            </a:r>
            <a:r>
              <a:rPr lang="en-US" altLang="ko-KR" sz="1000" u="sng" dirty="0" smtClean="0">
                <a:hlinkClick r:id="rId4"/>
              </a:rPr>
              <a:t> JL</a:t>
            </a:r>
            <a:r>
              <a:rPr lang="en-US" altLang="ko-KR" sz="1000" dirty="0" smtClean="0"/>
              <a:t>, </a:t>
            </a:r>
            <a:r>
              <a:rPr lang="en-US" altLang="ko-KR" sz="1000" u="sng" dirty="0" smtClean="0">
                <a:hlinkClick r:id="rId5"/>
              </a:rPr>
              <a:t>Charbonneau M</a:t>
            </a:r>
            <a:r>
              <a:rPr lang="en-US" altLang="ko-KR" sz="1000" dirty="0" smtClean="0"/>
              <a:t>, </a:t>
            </a:r>
            <a:r>
              <a:rPr lang="en-US" altLang="ko-KR" sz="1000" u="sng" dirty="0" smtClean="0">
                <a:hlinkClick r:id="rId6"/>
              </a:rPr>
              <a:t>Subramanian S</a:t>
            </a:r>
            <a:r>
              <a:rPr lang="en-US" altLang="ko-KR" sz="1000" dirty="0" smtClean="0"/>
              <a:t>, </a:t>
            </a:r>
            <a:r>
              <a:rPr lang="en-US" altLang="ko-KR" sz="1000" u="sng" dirty="0" err="1" smtClean="0">
                <a:hlinkClick r:id="rId7"/>
              </a:rPr>
              <a:t>Seedorf</a:t>
            </a:r>
            <a:r>
              <a:rPr lang="en-US" altLang="ko-KR" sz="1000" u="sng" dirty="0" smtClean="0">
                <a:hlinkClick r:id="rId7"/>
              </a:rPr>
              <a:t> H</a:t>
            </a:r>
            <a:r>
              <a:rPr lang="en-US" altLang="ko-KR" sz="1000" dirty="0" smtClean="0"/>
              <a:t>, </a:t>
            </a:r>
            <a:r>
              <a:rPr lang="en-US" altLang="ko-KR" sz="1000" u="sng" dirty="0" smtClean="0">
                <a:hlinkClick r:id="rId8"/>
              </a:rPr>
              <a:t>Goodman AL</a:t>
            </a:r>
            <a:r>
              <a:rPr lang="en-US" altLang="ko-KR" sz="1000" dirty="0" smtClean="0"/>
              <a:t>, </a:t>
            </a:r>
            <a:r>
              <a:rPr lang="en-US" altLang="ko-KR" sz="1000" u="sng" dirty="0" smtClean="0">
                <a:hlinkClick r:id="rId9"/>
              </a:rPr>
              <a:t>Clemente JC</a:t>
            </a:r>
            <a:r>
              <a:rPr lang="en-US" altLang="ko-KR" sz="1000" dirty="0" smtClean="0"/>
              <a:t>, </a:t>
            </a:r>
            <a:r>
              <a:rPr lang="en-US" altLang="ko-KR" sz="1000" u="sng" dirty="0" smtClean="0">
                <a:hlinkClick r:id="rId10"/>
              </a:rPr>
              <a:t>Knight R</a:t>
            </a:r>
            <a:r>
              <a:rPr lang="en-US" altLang="ko-KR" sz="1000" dirty="0" smtClean="0"/>
              <a:t>, </a:t>
            </a:r>
            <a:r>
              <a:rPr lang="en-US" altLang="ko-KR" sz="1000" u="sng" dirty="0" smtClean="0">
                <a:hlinkClick r:id="rId11"/>
              </a:rPr>
              <a:t>Heath AC</a:t>
            </a:r>
            <a:r>
              <a:rPr lang="en-US" altLang="ko-KR" sz="1000" dirty="0" smtClean="0"/>
              <a:t>, </a:t>
            </a:r>
            <a:r>
              <a:rPr lang="en-US" altLang="ko-KR" sz="1000" u="sng" dirty="0" err="1" smtClean="0">
                <a:hlinkClick r:id="rId12"/>
              </a:rPr>
              <a:t>Leibel</a:t>
            </a:r>
            <a:r>
              <a:rPr lang="en-US" altLang="ko-KR" sz="1000" u="sng" dirty="0" smtClean="0">
                <a:hlinkClick r:id="rId12"/>
              </a:rPr>
              <a:t> RL</a:t>
            </a:r>
            <a:r>
              <a:rPr lang="en-US" altLang="ko-KR" sz="1000" dirty="0" smtClean="0"/>
              <a:t>, </a:t>
            </a:r>
            <a:r>
              <a:rPr lang="en-US" altLang="ko-KR" sz="1000" u="sng" dirty="0" smtClean="0">
                <a:hlinkClick r:id="rId13"/>
              </a:rPr>
              <a:t>Rosenbaum M</a:t>
            </a:r>
            <a:r>
              <a:rPr lang="en-US" altLang="ko-KR" sz="1000" dirty="0" smtClean="0"/>
              <a:t>, </a:t>
            </a:r>
            <a:r>
              <a:rPr lang="en-US" altLang="ko-KR" sz="1000" u="sng" dirty="0" smtClean="0">
                <a:hlinkClick r:id="rId14"/>
              </a:rPr>
              <a:t>Gordon JI</a:t>
            </a:r>
            <a:r>
              <a:rPr lang="en-US" altLang="ko-KR" sz="1000" dirty="0" smtClean="0"/>
              <a:t>.</a:t>
            </a:r>
          </a:p>
          <a:p>
            <a:r>
              <a:rPr lang="en-US" altLang="ko-KR" sz="1000" dirty="0" smtClean="0"/>
              <a:t>Center for Genome Sciences and Systems Biology, Washington University School of Medicine, St. Louis, MO 63108, USA.</a:t>
            </a:r>
          </a:p>
          <a:p>
            <a:endParaRPr lang="en-US" altLang="ko-KR" sz="1000" dirty="0" smtClean="0"/>
          </a:p>
          <a:p>
            <a:r>
              <a:rPr lang="en-US" altLang="ko-KR" sz="1200" dirty="0" smtClean="0"/>
              <a:t>A low-error 16S ribosomal RNA </a:t>
            </a:r>
            <a:r>
              <a:rPr lang="en-US" altLang="ko-KR" sz="1200" dirty="0" err="1" smtClean="0"/>
              <a:t>amplicon</a:t>
            </a:r>
            <a:r>
              <a:rPr lang="en-US" altLang="ko-KR" sz="1200" dirty="0" smtClean="0"/>
              <a:t> sequencing method, in combination with whole-genome sequencing of &gt;500 cultured isolates, was used to characterize bacterial strain composition in the fecal </a:t>
            </a:r>
            <a:r>
              <a:rPr lang="en-US" altLang="ko-KR" sz="1200" dirty="0" err="1" smtClean="0"/>
              <a:t>microbiota</a:t>
            </a:r>
            <a:r>
              <a:rPr lang="en-US" altLang="ko-KR" sz="1200" dirty="0" smtClean="0"/>
              <a:t> of 37 U.S. adults sampled for up to 5 years. </a:t>
            </a:r>
            <a:r>
              <a:rPr lang="en-US" altLang="ko-KR" sz="1200" dirty="0" err="1" smtClean="0"/>
              <a:t>Microbiota</a:t>
            </a:r>
            <a:r>
              <a:rPr lang="en-US" altLang="ko-KR" sz="1200" dirty="0" smtClean="0"/>
              <a:t> stability followed a power-law function, which when extrapolated suggests that most strains in an individual are residents for decades. Shared strains were recovered from family members but not from unrelated individuals. Sampling of individuals who consumed a monotonous liquid diet for up to 32 weeks indicated that changes in strain composition were better predicted by changes in weight than by differences in sampling interval. This combination of stability and responsiveness to physiologic change confirms the potential of the gut </a:t>
            </a:r>
            <a:r>
              <a:rPr lang="en-US" altLang="ko-KR" sz="1200" dirty="0" err="1" smtClean="0"/>
              <a:t>microbiota</a:t>
            </a:r>
            <a:r>
              <a:rPr lang="en-US" altLang="ko-KR" sz="1200" dirty="0" smtClean="0"/>
              <a:t> as a diagnostic tool and therapeutic target.</a:t>
            </a:r>
            <a:endParaRPr lang="en-US" altLang="ko-KR" sz="1000" dirty="0"/>
          </a:p>
        </p:txBody>
      </p:sp>
      <p:sp>
        <p:nvSpPr>
          <p:cNvPr id="7" name="직사각형 6"/>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chemeClr val="bg1"/>
                </a:solidFill>
              </a:rPr>
              <a:t>[Science] 5 JULY 2013 VOL 341, ISSUE 6141, PAGES 1-100</a:t>
            </a:r>
          </a:p>
        </p:txBody>
      </p:sp>
      <p:sp>
        <p:nvSpPr>
          <p:cNvPr id="8" name="직사각형 7"/>
          <p:cNvSpPr/>
          <p:nvPr/>
        </p:nvSpPr>
        <p:spPr>
          <a:xfrm>
            <a:off x="59375" y="2924944"/>
            <a:ext cx="8838728" cy="3293209"/>
          </a:xfrm>
          <a:prstGeom prst="rect">
            <a:avLst/>
          </a:prstGeom>
          <a:ln w="19050">
            <a:solidFill>
              <a:schemeClr val="tx2"/>
            </a:solidFill>
          </a:ln>
        </p:spPr>
        <p:txBody>
          <a:bodyPr wrap="square">
            <a:spAutoFit/>
          </a:bodyPr>
          <a:lstStyle/>
          <a:p>
            <a:pPr fontAlgn="base"/>
            <a:r>
              <a:rPr lang="en-US" altLang="ko-KR" sz="1200" b="1" dirty="0" smtClean="0"/>
              <a:t>MiR-200b and miR-429 Function in Mouse Ovulation and Are Essential for Female Fertility</a:t>
            </a:r>
          </a:p>
          <a:p>
            <a:pPr fontAlgn="base"/>
            <a:r>
              <a:rPr lang="en-US" altLang="ko-KR" sz="1000" dirty="0" smtClean="0"/>
              <a:t>Science 5 July 2013: 71-73.</a:t>
            </a:r>
            <a:br>
              <a:rPr lang="en-US" altLang="ko-KR" sz="1000" dirty="0" smtClean="0"/>
            </a:br>
            <a:r>
              <a:rPr lang="en-US" altLang="ko-KR" sz="1200" dirty="0" err="1" smtClean="0"/>
              <a:t>MicroRNAs</a:t>
            </a:r>
            <a:r>
              <a:rPr lang="en-US" altLang="ko-KR" sz="1200" dirty="0" smtClean="0"/>
              <a:t> regulate hormone synthesis in the pituitary and the production of </a:t>
            </a:r>
            <a:r>
              <a:rPr lang="en-US" altLang="ko-KR" sz="1200" dirty="0" err="1" smtClean="0"/>
              <a:t>oocytes</a:t>
            </a:r>
            <a:r>
              <a:rPr lang="en-US" altLang="ko-KR" sz="1200" dirty="0" smtClean="0"/>
              <a:t>.</a:t>
            </a:r>
            <a:endParaRPr lang="en-US" altLang="ko-KR" sz="1000" dirty="0" smtClean="0"/>
          </a:p>
          <a:p>
            <a:pPr fontAlgn="base"/>
            <a:endParaRPr lang="en-US" altLang="ko-KR" sz="1000" b="1" dirty="0" smtClean="0"/>
          </a:p>
          <a:p>
            <a:pPr fontAlgn="base"/>
            <a:r>
              <a:rPr lang="en-US" altLang="ko-KR" sz="1200" b="1" dirty="0" smtClean="0"/>
              <a:t>A Secreted Disulfide Catalyst Controls Extracellular Matrix Composition and Function</a:t>
            </a:r>
          </a:p>
          <a:p>
            <a:pPr fontAlgn="base"/>
            <a:r>
              <a:rPr lang="en-US" altLang="ko-KR" sz="1000" dirty="0" smtClean="0"/>
              <a:t>Science 5 July 2013: 74-76.</a:t>
            </a:r>
            <a:br>
              <a:rPr lang="en-US" altLang="ko-KR" sz="1000" dirty="0" smtClean="0"/>
            </a:br>
            <a:r>
              <a:rPr lang="en-US" altLang="ko-KR" sz="1200" dirty="0" err="1" smtClean="0"/>
              <a:t>Laminin</a:t>
            </a:r>
            <a:r>
              <a:rPr lang="en-US" altLang="ko-KR" sz="1200" dirty="0" smtClean="0"/>
              <a:t> incorporation is promoted by a secreted enzyme, which is important for cell adhesion and migration.</a:t>
            </a:r>
            <a:endParaRPr lang="en-US" altLang="ko-KR" sz="1000" dirty="0" smtClean="0"/>
          </a:p>
          <a:p>
            <a:pPr fontAlgn="base"/>
            <a:endParaRPr lang="en-US" altLang="ko-KR" sz="1000" b="1" dirty="0" smtClean="0"/>
          </a:p>
          <a:p>
            <a:pPr fontAlgn="base"/>
            <a:r>
              <a:rPr lang="en-US" altLang="ko-KR" sz="1200" b="1" dirty="0" smtClean="0"/>
              <a:t>Structure of the Repulsive Guidance Molecule (RGM)–</a:t>
            </a:r>
            <a:r>
              <a:rPr lang="en-US" altLang="ko-KR" sz="1200" b="1" dirty="0" err="1" smtClean="0"/>
              <a:t>Neogenin</a:t>
            </a:r>
            <a:r>
              <a:rPr lang="en-US" altLang="ko-KR" sz="1200" b="1" dirty="0" smtClean="0"/>
              <a:t> Signaling Hub</a:t>
            </a:r>
          </a:p>
          <a:p>
            <a:pPr fontAlgn="base"/>
            <a:r>
              <a:rPr lang="en-US" altLang="ko-KR" sz="1000" dirty="0" smtClean="0"/>
              <a:t>Science 5 July 2013: 77-80.</a:t>
            </a:r>
            <a:br>
              <a:rPr lang="en-US" altLang="ko-KR" sz="1000" dirty="0" smtClean="0"/>
            </a:br>
            <a:r>
              <a:rPr lang="en-US" altLang="ko-KR" sz="1200" dirty="0" smtClean="0"/>
              <a:t>A complex of a guidance molecule and its receptor reveals how signals cross the membrane.</a:t>
            </a:r>
            <a:endParaRPr lang="en-US" altLang="ko-KR" sz="1000" dirty="0" smtClean="0"/>
          </a:p>
          <a:p>
            <a:pPr fontAlgn="base"/>
            <a:endParaRPr lang="en-US" altLang="ko-KR" sz="1000" b="1" dirty="0" smtClean="0"/>
          </a:p>
          <a:p>
            <a:pPr fontAlgn="base"/>
            <a:r>
              <a:rPr lang="en-US" altLang="ko-KR" sz="1200" b="1" dirty="0" smtClean="0"/>
              <a:t>Inhibition of RNA </a:t>
            </a:r>
            <a:r>
              <a:rPr lang="en-US" altLang="ko-KR" sz="1200" b="1" dirty="0" err="1" smtClean="0"/>
              <a:t>Helicase</a:t>
            </a:r>
            <a:r>
              <a:rPr lang="en-US" altLang="ko-KR" sz="1200" b="1" dirty="0" smtClean="0"/>
              <a:t> Brr2 by the C-Terminal Tail of the </a:t>
            </a:r>
            <a:r>
              <a:rPr lang="en-US" altLang="ko-KR" sz="1200" b="1" dirty="0" err="1" smtClean="0"/>
              <a:t>Spliceosomal</a:t>
            </a:r>
            <a:r>
              <a:rPr lang="en-US" altLang="ko-KR" sz="1200" b="1" dirty="0" smtClean="0"/>
              <a:t> Protein Prp8</a:t>
            </a:r>
          </a:p>
          <a:p>
            <a:pPr fontAlgn="base"/>
            <a:r>
              <a:rPr lang="en-US" altLang="ko-KR" sz="1000" dirty="0" smtClean="0"/>
              <a:t>Science 5 July 2013: 80-84.</a:t>
            </a:r>
            <a:br>
              <a:rPr lang="en-US" altLang="ko-KR" sz="1000" dirty="0" smtClean="0"/>
            </a:br>
            <a:r>
              <a:rPr lang="en-US" altLang="ko-KR" sz="1200" dirty="0" smtClean="0"/>
              <a:t>Regulating an RNA </a:t>
            </a:r>
            <a:r>
              <a:rPr lang="en-US" altLang="ko-KR" sz="1200" dirty="0" err="1" smtClean="0"/>
              <a:t>helicase</a:t>
            </a:r>
            <a:r>
              <a:rPr lang="en-US" altLang="ko-KR" sz="1200" dirty="0" smtClean="0"/>
              <a:t> in the eukaryotic splicing reaction involves intermittent blockade of the catalytic tunnel.</a:t>
            </a:r>
            <a:endParaRPr lang="en-US" altLang="ko-KR" sz="1000" dirty="0" smtClean="0"/>
          </a:p>
          <a:p>
            <a:pPr fontAlgn="base"/>
            <a:endParaRPr lang="en-US" altLang="ko-KR" sz="1000" b="1" dirty="0" smtClean="0"/>
          </a:p>
          <a:p>
            <a:pPr fontAlgn="base"/>
            <a:r>
              <a:rPr lang="en-US" altLang="ko-KR" sz="1200" b="1" dirty="0" smtClean="0"/>
              <a:t>Monitoring Drug Target Engagement in Cells and Tissues Using the Cellular Thermal Shift Assay</a:t>
            </a:r>
          </a:p>
          <a:p>
            <a:pPr fontAlgn="base"/>
            <a:r>
              <a:rPr lang="en-US" altLang="ko-KR" sz="1000" dirty="0" smtClean="0"/>
              <a:t>Science 5 July 2013: 84-87.</a:t>
            </a:r>
          </a:p>
          <a:p>
            <a:pPr fontAlgn="base"/>
            <a:r>
              <a:rPr lang="en-US" altLang="ko-KR" sz="1200" dirty="0" smtClean="0"/>
              <a:t>A method to monitor drug binding to proteins in cells may help in target validation and drug optimization.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9 JULY 2013 VOL 6, ISSUE 283</a:t>
            </a:r>
          </a:p>
        </p:txBody>
      </p:sp>
      <p:sp>
        <p:nvSpPr>
          <p:cNvPr id="5" name="직사각형 4"/>
          <p:cNvSpPr/>
          <p:nvPr/>
        </p:nvSpPr>
        <p:spPr>
          <a:xfrm>
            <a:off x="59375" y="404664"/>
            <a:ext cx="8838728" cy="3662541"/>
          </a:xfrm>
          <a:prstGeom prst="rect">
            <a:avLst/>
          </a:prstGeom>
          <a:ln w="19050">
            <a:solidFill>
              <a:schemeClr val="tx2"/>
            </a:solidFill>
          </a:ln>
        </p:spPr>
        <p:txBody>
          <a:bodyPr wrap="square">
            <a:spAutoFit/>
          </a:bodyPr>
          <a:lstStyle/>
          <a:p>
            <a:r>
              <a:rPr lang="en-US" altLang="ko-KR" sz="1000" u="sng" dirty="0" err="1" smtClean="0">
                <a:hlinkClick r:id="rId2" tooltip="Science signaling."/>
              </a:rPr>
              <a:t>Sci</a:t>
            </a:r>
            <a:r>
              <a:rPr lang="en-US" altLang="ko-KR" sz="1000" u="sng" dirty="0" smtClean="0">
                <a:hlinkClick r:id="rId2" tooltip="Science signaling."/>
              </a:rPr>
              <a:t> Signal.</a:t>
            </a:r>
            <a:r>
              <a:rPr lang="en-US" altLang="ko-KR" sz="1000" dirty="0" smtClean="0"/>
              <a:t> 2013 Jul 9;6(283):ra55. </a:t>
            </a:r>
            <a:r>
              <a:rPr lang="en-US" altLang="ko-KR" sz="1000" dirty="0" err="1" smtClean="0"/>
              <a:t>doi</a:t>
            </a:r>
            <a:r>
              <a:rPr lang="en-US" altLang="ko-KR" sz="1000" dirty="0" smtClean="0"/>
              <a:t>: 10.1126/scisignal.2003900.</a:t>
            </a:r>
          </a:p>
          <a:p>
            <a:r>
              <a:rPr lang="en-US" altLang="ko-KR" sz="1400" b="1" dirty="0" smtClean="0"/>
              <a:t>Blockade of </a:t>
            </a:r>
            <a:r>
              <a:rPr lang="en-US" altLang="ko-KR" sz="1400" b="1" dirty="0" err="1" smtClean="0"/>
              <a:t>Glioma</a:t>
            </a:r>
            <a:r>
              <a:rPr lang="en-US" altLang="ko-KR" sz="1400" b="1" dirty="0" smtClean="0"/>
              <a:t> Proliferation Through </a:t>
            </a:r>
            <a:r>
              <a:rPr lang="en-US" altLang="ko-KR" sz="1400" b="1" dirty="0" err="1" smtClean="0"/>
              <a:t>Allosteric</a:t>
            </a:r>
            <a:r>
              <a:rPr lang="en-US" altLang="ko-KR" sz="1400" b="1" dirty="0" smtClean="0"/>
              <a:t> Inhibition of JAK2.</a:t>
            </a:r>
          </a:p>
          <a:p>
            <a:endParaRPr lang="en-US" altLang="ko-KR" sz="1000" u="sng" dirty="0" smtClean="0">
              <a:hlinkClick r:id="rId3"/>
            </a:endParaRPr>
          </a:p>
          <a:p>
            <a:r>
              <a:rPr lang="en-US" altLang="ko-KR" sz="1000" u="sng" dirty="0" smtClean="0">
                <a:hlinkClick r:id="rId3"/>
              </a:rPr>
              <a:t>He K</a:t>
            </a:r>
            <a:r>
              <a:rPr lang="en-US" altLang="ko-KR" sz="1000" dirty="0" smtClean="0"/>
              <a:t>, </a:t>
            </a:r>
            <a:r>
              <a:rPr lang="en-US" altLang="ko-KR" sz="1000" u="sng" dirty="0" err="1" smtClean="0">
                <a:hlinkClick r:id="rId4"/>
              </a:rPr>
              <a:t>Qi</a:t>
            </a:r>
            <a:r>
              <a:rPr lang="en-US" altLang="ko-KR" sz="1000" u="sng" dirty="0" smtClean="0">
                <a:hlinkClick r:id="rId4"/>
              </a:rPr>
              <a:t> Q</a:t>
            </a:r>
            <a:r>
              <a:rPr lang="en-US" altLang="ko-KR" sz="1000" dirty="0" smtClean="0"/>
              <a:t>, </a:t>
            </a:r>
            <a:r>
              <a:rPr lang="en-US" altLang="ko-KR" sz="1000" u="sng" dirty="0" smtClean="0">
                <a:hlinkClick r:id="rId5"/>
              </a:rPr>
              <a:t>Chan CB</a:t>
            </a:r>
            <a:r>
              <a:rPr lang="en-US" altLang="ko-KR" sz="1000" dirty="0" smtClean="0"/>
              <a:t>, </a:t>
            </a:r>
            <a:r>
              <a:rPr lang="en-US" altLang="ko-KR" sz="1000" u="sng" dirty="0" smtClean="0">
                <a:hlinkClick r:id="rId6"/>
              </a:rPr>
              <a:t>Xiao G</a:t>
            </a:r>
            <a:r>
              <a:rPr lang="en-US" altLang="ko-KR" sz="1000" dirty="0" smtClean="0"/>
              <a:t>, </a:t>
            </a:r>
            <a:r>
              <a:rPr lang="en-US" altLang="ko-KR" sz="1000" u="sng" dirty="0" smtClean="0">
                <a:hlinkClick r:id="rId7"/>
              </a:rPr>
              <a:t>Liu X</a:t>
            </a:r>
            <a:r>
              <a:rPr lang="en-US" altLang="ko-KR" sz="1000" dirty="0" smtClean="0"/>
              <a:t>, </a:t>
            </a:r>
            <a:r>
              <a:rPr lang="en-US" altLang="ko-KR" sz="1000" u="sng" dirty="0" smtClean="0">
                <a:hlinkClick r:id="rId8"/>
              </a:rPr>
              <a:t>Tucker-Burden C</a:t>
            </a:r>
            <a:r>
              <a:rPr lang="en-US" altLang="ko-KR" sz="1000" dirty="0" smtClean="0"/>
              <a:t>, </a:t>
            </a:r>
            <a:r>
              <a:rPr lang="en-US" altLang="ko-KR" sz="1000" u="sng" dirty="0" smtClean="0">
                <a:hlinkClick r:id="rId9"/>
              </a:rPr>
              <a:t>Wang L</a:t>
            </a:r>
            <a:r>
              <a:rPr lang="en-US" altLang="ko-KR" sz="1000" dirty="0" smtClean="0"/>
              <a:t>, </a:t>
            </a:r>
            <a:r>
              <a:rPr lang="en-US" altLang="ko-KR" sz="1000" u="sng" dirty="0" smtClean="0">
                <a:hlinkClick r:id="rId10"/>
              </a:rPr>
              <a:t>Mao H</a:t>
            </a:r>
            <a:r>
              <a:rPr lang="en-US" altLang="ko-KR" sz="1000" dirty="0" smtClean="0"/>
              <a:t>, </a:t>
            </a:r>
            <a:r>
              <a:rPr lang="en-US" altLang="ko-KR" sz="1000" u="sng" dirty="0" smtClean="0">
                <a:hlinkClick r:id="rId11"/>
              </a:rPr>
              <a:t>Lu X</a:t>
            </a:r>
            <a:r>
              <a:rPr lang="en-US" altLang="ko-KR" sz="1000" dirty="0" smtClean="0"/>
              <a:t>, </a:t>
            </a:r>
            <a:r>
              <a:rPr lang="en-US" altLang="ko-KR" sz="1000" u="sng" dirty="0" smtClean="0">
                <a:hlinkClick r:id="rId12"/>
              </a:rPr>
              <a:t>McDonald FE</a:t>
            </a:r>
            <a:r>
              <a:rPr lang="en-US" altLang="ko-KR" sz="1000" dirty="0" smtClean="0"/>
              <a:t>, </a:t>
            </a:r>
            <a:r>
              <a:rPr lang="en-US" altLang="ko-KR" sz="1000" u="sng" dirty="0" err="1" smtClean="0">
                <a:hlinkClick r:id="rId13"/>
              </a:rPr>
              <a:t>Luo</a:t>
            </a:r>
            <a:r>
              <a:rPr lang="en-US" altLang="ko-KR" sz="1000" u="sng" dirty="0" smtClean="0">
                <a:hlinkClick r:id="rId13"/>
              </a:rPr>
              <a:t> H</a:t>
            </a:r>
            <a:r>
              <a:rPr lang="en-US" altLang="ko-KR" sz="1000" dirty="0" smtClean="0"/>
              <a:t>, </a:t>
            </a:r>
            <a:r>
              <a:rPr lang="en-US" altLang="ko-KR" sz="1000" u="sng" dirty="0" smtClean="0">
                <a:hlinkClick r:id="rId14"/>
              </a:rPr>
              <a:t>Fan QW</a:t>
            </a:r>
            <a:r>
              <a:rPr lang="en-US" altLang="ko-KR" sz="1000" dirty="0" smtClean="0"/>
              <a:t>, </a:t>
            </a:r>
            <a:r>
              <a:rPr lang="en-US" altLang="ko-KR" sz="1000" u="sng" dirty="0" smtClean="0">
                <a:hlinkClick r:id="rId15"/>
              </a:rPr>
              <a:t>Weiss WA</a:t>
            </a:r>
            <a:r>
              <a:rPr lang="en-US" altLang="ko-KR" sz="1000" dirty="0" smtClean="0"/>
              <a:t>, </a:t>
            </a:r>
            <a:r>
              <a:rPr lang="en-US" altLang="ko-KR" sz="1000" u="sng" dirty="0" smtClean="0">
                <a:hlinkClick r:id="rId16"/>
              </a:rPr>
              <a:t>Sun SY</a:t>
            </a:r>
            <a:r>
              <a:rPr lang="en-US" altLang="ko-KR" sz="1000" dirty="0" smtClean="0"/>
              <a:t>, </a:t>
            </a:r>
            <a:r>
              <a:rPr lang="en-US" altLang="ko-KR" sz="1000" u="sng" dirty="0" smtClean="0">
                <a:hlinkClick r:id="rId17"/>
              </a:rPr>
              <a:t>Brat DJ</a:t>
            </a:r>
            <a:r>
              <a:rPr lang="en-US" altLang="ko-KR" sz="1000" dirty="0" smtClean="0"/>
              <a:t>, </a:t>
            </a:r>
            <a:r>
              <a:rPr lang="en-US" altLang="ko-KR" sz="1000" u="sng" dirty="0" smtClean="0">
                <a:hlinkClick r:id="rId18"/>
              </a:rPr>
              <a:t>Ye K</a:t>
            </a:r>
            <a:r>
              <a:rPr lang="en-US" altLang="ko-KR" sz="1000" dirty="0" smtClean="0"/>
              <a:t>.</a:t>
            </a:r>
          </a:p>
          <a:p>
            <a:r>
              <a:rPr lang="en-US" altLang="ko-KR" sz="1000" dirty="0" smtClean="0"/>
              <a:t>1Department of Pathology and Laboratory Medicine, Emory University School of Medicine, Atlanta, GA 30322, USA.</a:t>
            </a:r>
          </a:p>
          <a:p>
            <a:endParaRPr lang="en-US" altLang="ko-KR" sz="1000" b="1" dirty="0" smtClean="0"/>
          </a:p>
          <a:p>
            <a:r>
              <a:rPr lang="en-US" altLang="ko-KR" sz="1200" dirty="0" smtClean="0"/>
              <a:t>The gene that encodes the epidermal growth factor receptor (EGFR) is frequently </a:t>
            </a:r>
            <a:r>
              <a:rPr lang="en-US" altLang="ko-KR" sz="1200" dirty="0" err="1" smtClean="0"/>
              <a:t>overexpressed</a:t>
            </a:r>
            <a:r>
              <a:rPr lang="en-US" altLang="ko-KR" sz="1200" dirty="0" smtClean="0"/>
              <a:t> or mutated in human cancers, including </a:t>
            </a:r>
            <a:r>
              <a:rPr lang="en-US" altLang="ko-KR" sz="1200" dirty="0" err="1" smtClean="0"/>
              <a:t>glioblastoma</a:t>
            </a:r>
            <a:r>
              <a:rPr lang="en-US" altLang="ko-KR" sz="1200" dirty="0" smtClean="0"/>
              <a:t>. However, the efficacy of EGFR-targeted small-molecule inhibitors or monoclonal antibodies in </a:t>
            </a:r>
            <a:r>
              <a:rPr lang="en-US" altLang="ko-KR" sz="1200" dirty="0" err="1" smtClean="0"/>
              <a:t>glioblastomas</a:t>
            </a:r>
            <a:r>
              <a:rPr lang="en-US" altLang="ko-KR" sz="1200" dirty="0" smtClean="0"/>
              <a:t> that also have mutation or deletion of the gene encoding </a:t>
            </a:r>
            <a:r>
              <a:rPr lang="en-US" altLang="ko-KR" sz="1200" dirty="0" err="1" smtClean="0"/>
              <a:t>phosphatase</a:t>
            </a:r>
            <a:r>
              <a:rPr lang="en-US" altLang="ko-KR" sz="1200" dirty="0" smtClean="0"/>
              <a:t> and </a:t>
            </a:r>
            <a:r>
              <a:rPr lang="en-US" altLang="ko-KR" sz="1200" dirty="0" err="1" smtClean="0"/>
              <a:t>tensin</a:t>
            </a:r>
            <a:r>
              <a:rPr lang="en-US" altLang="ko-KR" sz="1200" dirty="0" smtClean="0"/>
              <a:t> homolog (PTEN) has been modest. We found that EGFR signaling was blocked by a small molecule (G5-7) that selectively inhibited Janus </a:t>
            </a:r>
            <a:r>
              <a:rPr lang="en-US" altLang="ko-KR" sz="1200" dirty="0" err="1" smtClean="0"/>
              <a:t>kinase</a:t>
            </a:r>
            <a:r>
              <a:rPr lang="en-US" altLang="ko-KR" sz="1200" dirty="0" smtClean="0"/>
              <a:t> 2 (JAK2)-mediated phosphorylation and activation of EGFR and STAT3 (signal transducer and activator of transcription 3) by binding to JAK2, thereby decreasing the activity of downstream signaling by </a:t>
            </a:r>
            <a:r>
              <a:rPr lang="en-US" altLang="ko-KR" sz="1200" dirty="0" err="1" smtClean="0"/>
              <a:t>mTOR</a:t>
            </a:r>
            <a:r>
              <a:rPr lang="en-US" altLang="ko-KR" sz="1200" dirty="0" smtClean="0"/>
              <a:t> (mammalian target of </a:t>
            </a:r>
            <a:r>
              <a:rPr lang="en-US" altLang="ko-KR" sz="1200" dirty="0" err="1" smtClean="0"/>
              <a:t>rapamycin</a:t>
            </a:r>
            <a:r>
              <a:rPr lang="en-US" altLang="ko-KR" sz="1200" dirty="0" smtClean="0"/>
              <a:t>) and inducing cell cycle arrest. G5-7 inhibited the proliferation of PTEN-deficient </a:t>
            </a:r>
            <a:r>
              <a:rPr lang="en-US" altLang="ko-KR" sz="1200" dirty="0" err="1" smtClean="0"/>
              <a:t>glioblastoma</a:t>
            </a:r>
            <a:r>
              <a:rPr lang="en-US" altLang="ko-KR" sz="1200" dirty="0" smtClean="0"/>
              <a:t> cell lines harboring a constitutively active variant of EGFR (U87MG/</a:t>
            </a:r>
            <a:r>
              <a:rPr lang="en-US" altLang="ko-KR" sz="1200" dirty="0" err="1" smtClean="0"/>
              <a:t>EGFRvIII</a:t>
            </a:r>
            <a:r>
              <a:rPr lang="en-US" altLang="ko-KR" sz="1200" dirty="0" smtClean="0"/>
              <a:t>) and human </a:t>
            </a:r>
            <a:r>
              <a:rPr lang="en-US" altLang="ko-KR" sz="1200" dirty="0" err="1" smtClean="0"/>
              <a:t>glioblastoma</a:t>
            </a:r>
            <a:r>
              <a:rPr lang="en-US" altLang="ko-KR" sz="1200" dirty="0" smtClean="0"/>
              <a:t> </a:t>
            </a:r>
            <a:r>
              <a:rPr lang="en-US" altLang="ko-KR" sz="1200" dirty="0" err="1" smtClean="0"/>
              <a:t>explant</a:t>
            </a:r>
            <a:r>
              <a:rPr lang="en-US" altLang="ko-KR" sz="1200" dirty="0" smtClean="0"/>
              <a:t> </a:t>
            </a:r>
            <a:r>
              <a:rPr lang="en-US" altLang="ko-KR" sz="1200" dirty="0" err="1" smtClean="0"/>
              <a:t>neurosphere</a:t>
            </a:r>
            <a:r>
              <a:rPr lang="en-US" altLang="ko-KR" sz="1200" dirty="0" smtClean="0"/>
              <a:t> cultures, but the drug only weakly inhibited the proliferation of either </a:t>
            </a:r>
            <a:r>
              <a:rPr lang="en-US" altLang="ko-KR" sz="1200" dirty="0" err="1" smtClean="0"/>
              <a:t>glioblastoma</a:t>
            </a:r>
            <a:r>
              <a:rPr lang="en-US" altLang="ko-KR" sz="1200" dirty="0" smtClean="0"/>
              <a:t> cell lines that were wild type for EGFR and stably </a:t>
            </a:r>
            <a:r>
              <a:rPr lang="en-US" altLang="ko-KR" sz="1200" dirty="0" err="1" smtClean="0"/>
              <a:t>transfected</a:t>
            </a:r>
            <a:r>
              <a:rPr lang="en-US" altLang="ko-KR" sz="1200" dirty="0" smtClean="0"/>
              <a:t> with PTEN (U87MG/PTEN) or normal neural progenitor cells and </a:t>
            </a:r>
            <a:r>
              <a:rPr lang="en-US" altLang="ko-KR" sz="1200" dirty="0" err="1" smtClean="0"/>
              <a:t>astrocytes</a:t>
            </a:r>
            <a:r>
              <a:rPr lang="en-US" altLang="ko-KR" sz="1200" dirty="0" smtClean="0"/>
              <a:t>. Additionally, G5-7 reduced vascular endothelial growth factor (VEGF) secretion and endothelial cell migration and induced apoptosis in </a:t>
            </a:r>
            <a:r>
              <a:rPr lang="en-US" altLang="ko-KR" sz="1200" dirty="0" err="1" smtClean="0"/>
              <a:t>glioblastoma</a:t>
            </a:r>
            <a:r>
              <a:rPr lang="en-US" altLang="ko-KR" sz="1200" dirty="0" smtClean="0"/>
              <a:t> </a:t>
            </a:r>
            <a:r>
              <a:rPr lang="en-US" altLang="ko-KR" sz="1200" dirty="0" err="1" smtClean="0"/>
              <a:t>xenografts</a:t>
            </a:r>
            <a:r>
              <a:rPr lang="en-US" altLang="ko-KR" sz="1200" dirty="0" smtClean="0"/>
              <a:t>, thereby suppressing </a:t>
            </a:r>
            <a:r>
              <a:rPr lang="en-US" altLang="ko-KR" sz="1200" dirty="0" err="1" smtClean="0"/>
              <a:t>glioblastoma</a:t>
            </a:r>
            <a:r>
              <a:rPr lang="en-US" altLang="ko-KR" sz="1200" dirty="0" smtClean="0"/>
              <a:t> growth in vivo. Furthermore, G5-7 was more potent than EGFR or JAK2 inhibitors that interfere with either </a:t>
            </a:r>
            <a:r>
              <a:rPr lang="en-US" altLang="ko-KR" sz="1200" dirty="0" err="1" smtClean="0"/>
              <a:t>ligand</a:t>
            </a:r>
            <a:r>
              <a:rPr lang="en-US" altLang="ko-KR" sz="1200" dirty="0" smtClean="0"/>
              <a:t> or adenosine 5'-triphosphate (ATP) binding at impeding </a:t>
            </a:r>
            <a:r>
              <a:rPr lang="en-US" altLang="ko-KR" sz="1200" dirty="0" err="1" smtClean="0"/>
              <a:t>glioblastoma</a:t>
            </a:r>
            <a:r>
              <a:rPr lang="en-US" altLang="ko-KR" sz="1200" dirty="0" smtClean="0"/>
              <a:t> cell proliferation, demonstrating that this </a:t>
            </a:r>
            <a:r>
              <a:rPr lang="en-US" altLang="ko-KR" sz="1200" dirty="0" err="1" smtClean="0"/>
              <a:t>allosteric</a:t>
            </a:r>
            <a:r>
              <a:rPr lang="en-US" altLang="ko-KR" sz="1200" dirty="0" smtClean="0"/>
              <a:t> JAK2 inhibitor may be an effective clinical strategy.</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2564904"/>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2 JULY 2013 VOL 6, ISSUE 282</a:t>
            </a:r>
          </a:p>
        </p:txBody>
      </p:sp>
      <p:sp>
        <p:nvSpPr>
          <p:cNvPr id="5" name="직사각형 4"/>
          <p:cNvSpPr/>
          <p:nvPr/>
        </p:nvSpPr>
        <p:spPr>
          <a:xfrm>
            <a:off x="59375" y="2969568"/>
            <a:ext cx="8838728" cy="1969770"/>
          </a:xfrm>
          <a:prstGeom prst="rect">
            <a:avLst/>
          </a:prstGeom>
          <a:ln w="19050">
            <a:solidFill>
              <a:schemeClr val="tx2"/>
            </a:solidFill>
          </a:ln>
        </p:spPr>
        <p:txBody>
          <a:bodyPr wrap="square">
            <a:spAutoFit/>
          </a:bodyPr>
          <a:lstStyle/>
          <a:p>
            <a:r>
              <a:rPr lang="en-US" altLang="ko-KR" sz="1000" dirty="0" smtClean="0"/>
              <a:t>Receptor-</a:t>
            </a:r>
            <a:r>
              <a:rPr lang="en-US" altLang="ko-KR" sz="1000" dirty="0" err="1" smtClean="0"/>
              <a:t>Ligand</a:t>
            </a:r>
            <a:r>
              <a:rPr lang="en-US" altLang="ko-KR" sz="1000" dirty="0" smtClean="0"/>
              <a:t> Interactions</a:t>
            </a:r>
            <a:br>
              <a:rPr lang="en-US" altLang="ko-KR" sz="1000" dirty="0" smtClean="0"/>
            </a:br>
            <a:r>
              <a:rPr lang="en-US" altLang="ko-KR" sz="1200" b="1" dirty="0" smtClean="0"/>
              <a:t>The Basis for the Distinct Biological Activities of Vascular Endothelial Growth Factor Receptor–1 </a:t>
            </a:r>
            <a:r>
              <a:rPr lang="en-US" altLang="ko-KR" sz="1200" b="1" dirty="0" err="1" smtClean="0"/>
              <a:t>Ligands</a:t>
            </a:r>
            <a:endParaRPr lang="en-US" altLang="ko-KR" sz="1000" b="1" dirty="0" smtClean="0"/>
          </a:p>
          <a:p>
            <a:r>
              <a:rPr lang="en-US" altLang="ko-KR" sz="1200" dirty="0" smtClean="0"/>
              <a:t>Differences in how two </a:t>
            </a:r>
            <a:r>
              <a:rPr lang="en-US" altLang="ko-KR" sz="1200" dirty="0" err="1" smtClean="0"/>
              <a:t>ligands</a:t>
            </a:r>
            <a:r>
              <a:rPr lang="en-US" altLang="ko-KR" sz="1200" dirty="0" smtClean="0"/>
              <a:t> interact with VEGFR-1 explain why only one </a:t>
            </a:r>
            <a:r>
              <a:rPr lang="en-US" altLang="ko-KR" sz="1200" dirty="0" err="1" smtClean="0"/>
              <a:t>ligand</a:t>
            </a:r>
            <a:r>
              <a:rPr lang="en-US" altLang="ko-KR" sz="1200" dirty="0" smtClean="0"/>
              <a:t> is strongly </a:t>
            </a:r>
            <a:r>
              <a:rPr lang="en-US" altLang="ko-KR" sz="1200" dirty="0" err="1" smtClean="0"/>
              <a:t>angiogenic</a:t>
            </a:r>
            <a:r>
              <a:rPr lang="en-US" altLang="ko-KR" sz="1200" dirty="0" smtClean="0"/>
              <a:t>.</a:t>
            </a:r>
          </a:p>
          <a:p>
            <a:endParaRPr lang="en-US" altLang="ko-KR" sz="1000" b="1" dirty="0" smtClean="0">
              <a:hlinkClick r:id="rId2" tooltip="View the Editor's Summary for this article"/>
            </a:endParaRPr>
          </a:p>
          <a:p>
            <a:r>
              <a:rPr lang="en-US" altLang="ko-KR" sz="1000" dirty="0" smtClean="0"/>
              <a:t>Cancer</a:t>
            </a:r>
            <a:br>
              <a:rPr lang="en-US" altLang="ko-KR" sz="1000" dirty="0" smtClean="0"/>
            </a:br>
            <a:r>
              <a:rPr lang="en-US" altLang="ko-KR" sz="1200" b="1" dirty="0" smtClean="0"/>
              <a:t>Estrogen Alters the Splicing of Type 1 </a:t>
            </a:r>
            <a:r>
              <a:rPr lang="en-US" altLang="ko-KR" sz="1200" b="1" dirty="0" err="1" smtClean="0"/>
              <a:t>Corticotropin</a:t>
            </a:r>
            <a:r>
              <a:rPr lang="en-US" altLang="ko-KR" sz="1200" b="1" dirty="0" smtClean="0"/>
              <a:t>-Releasing Hormone Receptor in Breast Cancer Cells</a:t>
            </a:r>
            <a:endParaRPr lang="en-US" altLang="ko-KR" sz="1000" b="1" dirty="0" smtClean="0"/>
          </a:p>
          <a:p>
            <a:r>
              <a:rPr lang="en-US" altLang="ko-KR" sz="1200" dirty="0" smtClean="0"/>
              <a:t>Altered splicing of a stress hormone receptor correlates with estrogen receptor–positive breast cancer.</a:t>
            </a:r>
          </a:p>
          <a:p>
            <a:endParaRPr lang="en-US" altLang="ko-KR" sz="1000" b="1" dirty="0" smtClean="0">
              <a:hlinkClick r:id="rId3" tooltip="View the Editor's Summary for this article"/>
            </a:endParaRPr>
          </a:p>
          <a:p>
            <a:r>
              <a:rPr lang="en-US" altLang="ko-KR" sz="1000" dirty="0" smtClean="0"/>
              <a:t>Biochemistry</a:t>
            </a:r>
            <a:br>
              <a:rPr lang="en-US" altLang="ko-KR" sz="1000" dirty="0" smtClean="0"/>
            </a:br>
            <a:r>
              <a:rPr lang="en-US" altLang="ko-KR" sz="1200" b="1" dirty="0" smtClean="0"/>
              <a:t>A Kinetic Test Characterizes </a:t>
            </a:r>
            <a:r>
              <a:rPr lang="en-US" altLang="ko-KR" sz="1200" b="1" dirty="0" err="1" smtClean="0"/>
              <a:t>Kinase</a:t>
            </a:r>
            <a:r>
              <a:rPr lang="en-US" altLang="ko-KR" sz="1200" b="1" dirty="0" smtClean="0"/>
              <a:t> </a:t>
            </a:r>
            <a:r>
              <a:rPr lang="en-US" altLang="ko-KR" sz="1200" b="1" dirty="0" err="1" smtClean="0"/>
              <a:t>Intramolecular</a:t>
            </a:r>
            <a:r>
              <a:rPr lang="en-US" altLang="ko-KR" sz="1200" b="1" dirty="0" smtClean="0"/>
              <a:t> and Intermolecular </a:t>
            </a:r>
            <a:r>
              <a:rPr lang="en-US" altLang="ko-KR" sz="1200" b="1" dirty="0" err="1" smtClean="0"/>
              <a:t>Autophosphorylation</a:t>
            </a:r>
            <a:r>
              <a:rPr lang="en-US" altLang="ko-KR" sz="1200" b="1" dirty="0" smtClean="0"/>
              <a:t> Mechanisms</a:t>
            </a:r>
            <a:endParaRPr lang="en-US" altLang="ko-KR" sz="1000" b="1" dirty="0" smtClean="0"/>
          </a:p>
          <a:p>
            <a:r>
              <a:rPr lang="en-US" altLang="ko-KR" sz="1200" dirty="0" smtClean="0"/>
              <a:t>Mathematical analysis of enzyme kinetics reveals different modes of </a:t>
            </a:r>
            <a:r>
              <a:rPr lang="en-US" altLang="ko-KR" sz="1200" dirty="0" err="1" smtClean="0"/>
              <a:t>kinase</a:t>
            </a:r>
            <a:r>
              <a:rPr lang="en-US" altLang="ko-KR" sz="1200" dirty="0" smtClean="0"/>
              <a:t> </a:t>
            </a:r>
            <a:r>
              <a:rPr lang="en-US" altLang="ko-KR" sz="1200" dirty="0" err="1" smtClean="0"/>
              <a:t>autophosphorylation</a:t>
            </a:r>
            <a:r>
              <a:rPr lang="en-US" altLang="ko-KR" sz="1200" dirty="0" smtClean="0"/>
              <a:t>.</a:t>
            </a:r>
          </a:p>
        </p:txBody>
      </p:sp>
      <p:sp>
        <p:nvSpPr>
          <p:cNvPr id="6" name="직사각형 5"/>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Sig] 9 JULY 2013 VOL 6, ISSUE 283</a:t>
            </a:r>
          </a:p>
        </p:txBody>
      </p:sp>
      <p:sp>
        <p:nvSpPr>
          <p:cNvPr id="7" name="직사각형 6"/>
          <p:cNvSpPr/>
          <p:nvPr/>
        </p:nvSpPr>
        <p:spPr>
          <a:xfrm>
            <a:off x="59375" y="404664"/>
            <a:ext cx="8838728" cy="1846659"/>
          </a:xfrm>
          <a:prstGeom prst="rect">
            <a:avLst/>
          </a:prstGeom>
          <a:ln w="19050">
            <a:solidFill>
              <a:schemeClr val="tx2"/>
            </a:solidFill>
          </a:ln>
        </p:spPr>
        <p:txBody>
          <a:bodyPr wrap="square">
            <a:spAutoFit/>
          </a:bodyPr>
          <a:lstStyle/>
          <a:p>
            <a:r>
              <a:rPr lang="en-US" altLang="ko-KR" sz="1000" dirty="0" smtClean="0"/>
              <a:t>Computational Biology</a:t>
            </a:r>
          </a:p>
          <a:p>
            <a:r>
              <a:rPr lang="en-US" altLang="ko-KR" sz="1200" b="1" dirty="0" smtClean="0"/>
              <a:t>Regulators of Calcium Homeostasis Identified by Inference of Kinetic Model Parameters from Live Single Cells Perturbed by </a:t>
            </a:r>
            <a:r>
              <a:rPr lang="en-US" altLang="ko-KR" sz="1200" b="1" dirty="0" err="1" smtClean="0"/>
              <a:t>siRNA</a:t>
            </a:r>
            <a:endParaRPr lang="en-US" altLang="ko-KR" sz="1200" b="1" dirty="0" smtClean="0"/>
          </a:p>
          <a:p>
            <a:r>
              <a:rPr lang="en-US" altLang="ko-KR" sz="1200" dirty="0" smtClean="0"/>
              <a:t>Estimation of parameters in a calcium regulatory network from single-cell data illustrates how this approach can reveal protein function.</a:t>
            </a:r>
          </a:p>
          <a:p>
            <a:endParaRPr lang="en-US" altLang="ko-KR" sz="1000" dirty="0" smtClean="0"/>
          </a:p>
          <a:p>
            <a:r>
              <a:rPr lang="en-US" altLang="ko-KR" sz="1000" dirty="0" smtClean="0"/>
              <a:t>Neuroscience</a:t>
            </a:r>
          </a:p>
          <a:p>
            <a:r>
              <a:rPr lang="en-US" altLang="ko-KR" sz="1200" b="1" dirty="0" smtClean="0"/>
              <a:t>JNK3 Couples the Neuronal Stress Response to Inhibition of </a:t>
            </a:r>
            <a:r>
              <a:rPr lang="en-US" altLang="ko-KR" sz="1200" b="1" dirty="0" err="1" smtClean="0"/>
              <a:t>Secretory</a:t>
            </a:r>
            <a:r>
              <a:rPr lang="en-US" altLang="ko-KR" sz="1200" b="1" dirty="0" smtClean="0"/>
              <a:t> Trafficking</a:t>
            </a:r>
          </a:p>
          <a:p>
            <a:r>
              <a:rPr lang="en-US" altLang="ko-KR" sz="1200" dirty="0" err="1" smtClean="0"/>
              <a:t>Palmitoylated</a:t>
            </a:r>
            <a:r>
              <a:rPr lang="en-US" altLang="ko-KR" sz="1200" dirty="0" smtClean="0"/>
              <a:t> JNK3 sequesters the </a:t>
            </a:r>
            <a:r>
              <a:rPr lang="en-US" altLang="ko-KR" sz="1200" dirty="0" err="1" smtClean="0"/>
              <a:t>phosphatase</a:t>
            </a:r>
            <a:r>
              <a:rPr lang="en-US" altLang="ko-KR" sz="1200" dirty="0" smtClean="0"/>
              <a:t> Sac1 at the Golgi to limit trafficking of glutamate receptors to the cell surface.</a:t>
            </a:r>
            <a:endParaRPr lang="en-US" altLang="ko-KR" sz="1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0" y="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Trans Med] 10 JULY 2013 VOL 5, ISSUE 193</a:t>
            </a:r>
          </a:p>
        </p:txBody>
      </p:sp>
      <p:sp>
        <p:nvSpPr>
          <p:cNvPr id="5" name="직사각형 4"/>
          <p:cNvSpPr/>
          <p:nvPr/>
        </p:nvSpPr>
        <p:spPr>
          <a:xfrm>
            <a:off x="59375" y="404664"/>
            <a:ext cx="8838728" cy="3570208"/>
          </a:xfrm>
          <a:prstGeom prst="rect">
            <a:avLst/>
          </a:prstGeom>
          <a:ln w="19050">
            <a:solidFill>
              <a:schemeClr val="tx2"/>
            </a:solidFill>
          </a:ln>
        </p:spPr>
        <p:txBody>
          <a:bodyPr wrap="square">
            <a:spAutoFit/>
          </a:bodyPr>
          <a:lstStyle/>
          <a:p>
            <a:pPr fontAlgn="base"/>
            <a:r>
              <a:rPr lang="en-US" altLang="ko-KR" sz="1000" cap="all" dirty="0" smtClean="0"/>
              <a:t>BONE</a:t>
            </a:r>
          </a:p>
          <a:p>
            <a:pPr fontAlgn="base"/>
            <a:r>
              <a:rPr lang="en-US" altLang="ko-KR" sz="1200" b="1" dirty="0" smtClean="0"/>
              <a:t>Vitamin D Deficiency Induces Early Signs of Aging in Human Bone, Increasing the Risk of Fracture</a:t>
            </a:r>
          </a:p>
          <a:p>
            <a:pPr fontAlgn="base"/>
            <a:r>
              <a:rPr lang="en-US" altLang="ko-KR" sz="1200" dirty="0" smtClean="0"/>
              <a:t>In addition to decreasing bone mass, vitamin D deficiency causes early aging of the remaining mineralized bone and leads to severe losses in fracture resistance.</a:t>
            </a:r>
          </a:p>
          <a:p>
            <a:pPr fontAlgn="base"/>
            <a:endParaRPr lang="en-US" altLang="ko-KR" sz="1000" cap="all" dirty="0" smtClean="0"/>
          </a:p>
          <a:p>
            <a:pPr fontAlgn="base"/>
            <a:r>
              <a:rPr lang="en-US" altLang="ko-KR" sz="1000" cap="all" dirty="0" smtClean="0"/>
              <a:t>IMMUNE THROMBOCYTOPENIC PURPURA</a:t>
            </a:r>
          </a:p>
          <a:p>
            <a:pPr fontAlgn="base"/>
            <a:r>
              <a:rPr lang="en-US" altLang="ko-KR" sz="1200" b="1" dirty="0" err="1" smtClean="0"/>
              <a:t>Plasmacytoid</a:t>
            </a:r>
            <a:r>
              <a:rPr lang="en-US" altLang="ko-KR" sz="1200" b="1" dirty="0" smtClean="0"/>
              <a:t> </a:t>
            </a:r>
            <a:r>
              <a:rPr lang="en-US" altLang="ko-KR" sz="1200" b="1" dirty="0" err="1" smtClean="0"/>
              <a:t>Dendritic</a:t>
            </a:r>
            <a:r>
              <a:rPr lang="en-US" altLang="ko-KR" sz="1200" b="1" dirty="0" smtClean="0"/>
              <a:t> Cells, Interferon Signaling, and </a:t>
            </a:r>
            <a:r>
              <a:rPr lang="en-US" altLang="ko-KR" sz="1200" b="1" dirty="0" err="1" smtClean="0"/>
              <a:t>Fc</a:t>
            </a:r>
            <a:r>
              <a:rPr lang="el-GR" altLang="ko-KR" sz="1200" b="1" dirty="0" smtClean="0"/>
              <a:t>γ</a:t>
            </a:r>
            <a:r>
              <a:rPr lang="en-US" altLang="ko-KR" sz="1200" b="1" dirty="0" smtClean="0"/>
              <a:t>R Contribute to Pathogenesis and Therapeutic Response in Childhood Immune Thrombocytopenia</a:t>
            </a:r>
            <a:endParaRPr lang="en-US" altLang="ko-KR" sz="1200" dirty="0" smtClean="0"/>
          </a:p>
          <a:p>
            <a:pPr fontAlgn="base"/>
            <a:r>
              <a:rPr lang="en-US" altLang="ko-KR" sz="1200" dirty="0" smtClean="0"/>
              <a:t>Targeting </a:t>
            </a:r>
            <a:r>
              <a:rPr lang="en-US" altLang="ko-KR" sz="1200" dirty="0" err="1" smtClean="0"/>
              <a:t>plasmacytoid</a:t>
            </a:r>
            <a:r>
              <a:rPr lang="en-US" altLang="ko-KR" sz="1200" dirty="0" smtClean="0"/>
              <a:t> </a:t>
            </a:r>
            <a:r>
              <a:rPr lang="en-US" altLang="ko-KR" sz="1200" dirty="0" err="1" smtClean="0"/>
              <a:t>dendritic</a:t>
            </a:r>
            <a:r>
              <a:rPr lang="en-US" altLang="ko-KR" sz="1200" dirty="0" smtClean="0"/>
              <a:t> cells or blockade of interferon response may benefit patients with an autoimmune disease against platelets.</a:t>
            </a:r>
          </a:p>
          <a:p>
            <a:pPr fontAlgn="base"/>
            <a:endParaRPr lang="en-US" altLang="ko-KR" sz="1000" dirty="0" smtClean="0"/>
          </a:p>
          <a:p>
            <a:pPr fontAlgn="base"/>
            <a:r>
              <a:rPr lang="en-US" altLang="ko-KR" sz="1000" cap="all" dirty="0" smtClean="0"/>
              <a:t>INTRACRANIAL HEMORRHAGE</a:t>
            </a:r>
          </a:p>
          <a:p>
            <a:pPr fontAlgn="base"/>
            <a:r>
              <a:rPr lang="en-US" altLang="ko-KR" sz="1200" b="1" dirty="0" err="1" smtClean="0"/>
              <a:t>Overexpression</a:t>
            </a:r>
            <a:r>
              <a:rPr lang="en-US" altLang="ko-KR" sz="1200" b="1" dirty="0" smtClean="0"/>
              <a:t> of Vascular Endothelial Growth Factor in the Germinal Matrix Induces Neurovascular Proteases and </a:t>
            </a:r>
            <a:r>
              <a:rPr lang="en-US" altLang="ko-KR" sz="1200" b="1" dirty="0" err="1" smtClean="0"/>
              <a:t>Intraventricular</a:t>
            </a:r>
            <a:r>
              <a:rPr lang="en-US" altLang="ko-KR" sz="1200" b="1" dirty="0" smtClean="0"/>
              <a:t> Hemorrhage</a:t>
            </a:r>
          </a:p>
          <a:p>
            <a:pPr fontAlgn="base"/>
            <a:r>
              <a:rPr lang="en-US" altLang="ko-KR" sz="1200" dirty="0" smtClean="0"/>
              <a:t>A transgenic mouse model implicates specific neurovascular proteases in the pathogenesis of intracranial hemorrhage in preterm infants.</a:t>
            </a:r>
          </a:p>
          <a:p>
            <a:pPr fontAlgn="base"/>
            <a:endParaRPr lang="en-US" altLang="ko-KR" sz="1000" cap="all" dirty="0" smtClean="0"/>
          </a:p>
          <a:p>
            <a:pPr fontAlgn="base"/>
            <a:r>
              <a:rPr lang="en-US" altLang="ko-KR" sz="1000" cap="all" dirty="0" smtClean="0"/>
              <a:t>HIV</a:t>
            </a:r>
          </a:p>
          <a:p>
            <a:pPr fontAlgn="base"/>
            <a:r>
              <a:rPr lang="en-US" altLang="ko-KR" sz="1200" b="1" dirty="0" err="1" smtClean="0"/>
              <a:t>Dysbiosis</a:t>
            </a:r>
            <a:r>
              <a:rPr lang="en-US" altLang="ko-KR" sz="1200" b="1" dirty="0" smtClean="0"/>
              <a:t> of the Gut </a:t>
            </a:r>
            <a:r>
              <a:rPr lang="en-US" altLang="ko-KR" sz="1200" b="1" dirty="0" err="1" smtClean="0"/>
              <a:t>Microbiota</a:t>
            </a:r>
            <a:r>
              <a:rPr lang="en-US" altLang="ko-KR" sz="1200" b="1" dirty="0" smtClean="0"/>
              <a:t> Is Associated with HIV Disease Progression and Tryptophan Catabolism</a:t>
            </a:r>
          </a:p>
          <a:p>
            <a:pPr fontAlgn="base"/>
            <a:r>
              <a:rPr lang="en-US" altLang="ko-KR" sz="1200" dirty="0" smtClean="0"/>
              <a:t>Gut-resident microbial populations may influence intestinal homeostasis during HIV disease.</a:t>
            </a:r>
            <a:endParaRPr lang="en-US" altLang="ko-KR" sz="1200" dirty="0"/>
          </a:p>
        </p:txBody>
      </p:sp>
      <p:sp>
        <p:nvSpPr>
          <p:cNvPr id="6" name="직사각형 5"/>
          <p:cNvSpPr/>
          <p:nvPr/>
        </p:nvSpPr>
        <p:spPr>
          <a:xfrm>
            <a:off x="0" y="4069610"/>
            <a:ext cx="9144000" cy="307777"/>
          </a:xfrm>
          <a:prstGeom prst="rect">
            <a:avLst/>
          </a:prstGeom>
          <a:solidFill>
            <a:schemeClr val="tx2"/>
          </a:solidFill>
          <a:ln>
            <a:noFill/>
          </a:ln>
          <a:effectLst/>
        </p:spPr>
        <p:txBody>
          <a:bodyPr wrap="square">
            <a:spAutoFit/>
          </a:bodyPr>
          <a:lstStyle/>
          <a:p>
            <a:r>
              <a:rPr lang="en-US" altLang="ko-KR" sz="1400" b="1" dirty="0" smtClean="0">
                <a:solidFill>
                  <a:srgbClr val="FFFFFF"/>
                </a:solidFill>
              </a:rPr>
              <a:t>[Science Trans Med] 3 JULY 2013 VOL 5, ISSUE 192</a:t>
            </a:r>
          </a:p>
        </p:txBody>
      </p:sp>
      <p:sp>
        <p:nvSpPr>
          <p:cNvPr id="7" name="직사각형 6"/>
          <p:cNvSpPr/>
          <p:nvPr/>
        </p:nvSpPr>
        <p:spPr>
          <a:xfrm>
            <a:off x="59375" y="4474274"/>
            <a:ext cx="8838728" cy="2339102"/>
          </a:xfrm>
          <a:prstGeom prst="rect">
            <a:avLst/>
          </a:prstGeom>
          <a:ln w="19050">
            <a:solidFill>
              <a:schemeClr val="tx2"/>
            </a:solidFill>
          </a:ln>
        </p:spPr>
        <p:txBody>
          <a:bodyPr wrap="square">
            <a:spAutoFit/>
          </a:bodyPr>
          <a:lstStyle/>
          <a:p>
            <a:pPr fontAlgn="base"/>
            <a:r>
              <a:rPr lang="en-US" altLang="ko-KR" sz="1000" cap="all" dirty="0" smtClean="0"/>
              <a:t>ANTIBIOTICS</a:t>
            </a:r>
          </a:p>
          <a:p>
            <a:pPr fontAlgn="base"/>
            <a:r>
              <a:rPr lang="en-US" altLang="ko-KR" sz="1200" b="1" dirty="0" smtClean="0"/>
              <a:t>Bactericidal Antibiotics Induce Mitochondrial Dysfunction and Oxidative Damage in Mammalian Cells</a:t>
            </a:r>
          </a:p>
          <a:p>
            <a:pPr fontAlgn="base"/>
            <a:r>
              <a:rPr lang="en-US" altLang="ko-KR" sz="1200" dirty="0" smtClean="0"/>
              <a:t>Mitochondrial dysfunction and oxidative damage induced by bactericidal antibiotics in mammalian cells may be alleviated by an antioxidant or prevented by preferential use of </a:t>
            </a:r>
            <a:r>
              <a:rPr lang="en-US" altLang="ko-KR" sz="1200" dirty="0" err="1" smtClean="0"/>
              <a:t>bacteriostatic</a:t>
            </a:r>
            <a:r>
              <a:rPr lang="en-US" altLang="ko-KR" sz="1200" dirty="0" smtClean="0"/>
              <a:t> antibiotics.</a:t>
            </a:r>
          </a:p>
          <a:p>
            <a:pPr fontAlgn="base"/>
            <a:endParaRPr lang="en-US" altLang="ko-KR" sz="1000" dirty="0" smtClean="0"/>
          </a:p>
          <a:p>
            <a:pPr fontAlgn="base"/>
            <a:r>
              <a:rPr lang="en-US" altLang="ko-KR" sz="1000" cap="all" dirty="0" smtClean="0"/>
              <a:t>GENOMICS</a:t>
            </a:r>
          </a:p>
          <a:p>
            <a:pPr fontAlgn="base"/>
            <a:r>
              <a:rPr lang="en-US" altLang="ko-KR" sz="1200" b="1" dirty="0" smtClean="0"/>
              <a:t>Natural Selection in a Bangladeshi Population from the Cholera-Endemic Ganges River Delta</a:t>
            </a:r>
          </a:p>
          <a:p>
            <a:pPr fontAlgn="base"/>
            <a:r>
              <a:rPr lang="en-US" altLang="ko-KR" sz="1200" dirty="0" smtClean="0"/>
              <a:t>Natural selection in a Bangladeshi population from the cholera-endemic Ganges River Delta has targeted genes associated with cholera resistance and an innate immunity pathway activated by </a:t>
            </a:r>
            <a:r>
              <a:rPr lang="en-US" altLang="ko-KR" sz="1200" i="1" dirty="0" err="1" smtClean="0"/>
              <a:t>Vibrio</a:t>
            </a:r>
            <a:r>
              <a:rPr lang="en-US" altLang="ko-KR" sz="1200" i="1" dirty="0" smtClean="0"/>
              <a:t> </a:t>
            </a:r>
            <a:r>
              <a:rPr lang="en-US" altLang="ko-KR" sz="1200" i="1" dirty="0" err="1" smtClean="0"/>
              <a:t>cholerae</a:t>
            </a:r>
            <a:r>
              <a:rPr lang="en-US" altLang="ko-KR" sz="1200" dirty="0" smtClean="0"/>
              <a:t>.</a:t>
            </a:r>
          </a:p>
          <a:p>
            <a:pPr fontAlgn="base"/>
            <a:endParaRPr lang="en-US" altLang="ko-KR" sz="1000" dirty="0" smtClean="0"/>
          </a:p>
          <a:p>
            <a:pPr fontAlgn="base"/>
            <a:r>
              <a:rPr lang="en-US" altLang="ko-KR" sz="1000" cap="all" dirty="0" smtClean="0"/>
              <a:t>IMMUNOLOGY</a:t>
            </a:r>
          </a:p>
          <a:p>
            <a:pPr fontAlgn="base"/>
            <a:r>
              <a:rPr lang="en-US" altLang="ko-KR" sz="1200" b="1" dirty="0" smtClean="0"/>
              <a:t>TCR-</a:t>
            </a:r>
            <a:r>
              <a:rPr lang="en-US" altLang="ko-KR" sz="1200" b="1" dirty="0" err="1" smtClean="0"/>
              <a:t>Ligand</a:t>
            </a:r>
            <a:r>
              <a:rPr lang="en-US" altLang="ko-KR" sz="1200" b="1" dirty="0" smtClean="0"/>
              <a:t> </a:t>
            </a:r>
            <a:r>
              <a:rPr lang="en-US" altLang="ko-KR" sz="1200" b="1" i="1" dirty="0" err="1" smtClean="0"/>
              <a:t>k</a:t>
            </a:r>
            <a:r>
              <a:rPr lang="en-US" altLang="ko-KR" sz="1200" b="1" baseline="-25000" dirty="0" err="1" smtClean="0"/>
              <a:t>off</a:t>
            </a:r>
            <a:r>
              <a:rPr lang="en-US" altLang="ko-KR" sz="1200" b="1" dirty="0" smtClean="0"/>
              <a:t> Rate Correlates with the Protective Capacity of Antigen-Specific CD8</a:t>
            </a:r>
            <a:r>
              <a:rPr lang="en-US" altLang="ko-KR" sz="1200" b="1" baseline="30000" dirty="0" smtClean="0"/>
              <a:t>+</a:t>
            </a:r>
            <a:r>
              <a:rPr lang="en-US" altLang="ko-KR" sz="1200" b="1" dirty="0" smtClean="0"/>
              <a:t> T Cells for Adoptive Transfer</a:t>
            </a:r>
          </a:p>
          <a:p>
            <a:pPr fontAlgn="base"/>
            <a:r>
              <a:rPr lang="en-US" altLang="ko-KR" sz="1200" dirty="0" smtClean="0"/>
              <a:t>A </a:t>
            </a:r>
            <a:r>
              <a:rPr lang="en-US" altLang="ko-KR" sz="1200" i="1" dirty="0" err="1" smtClean="0"/>
              <a:t>Strep</a:t>
            </a:r>
            <a:r>
              <a:rPr lang="en-US" altLang="ko-KR" sz="1200" dirty="0" err="1" smtClean="0"/>
              <a:t>tamer</a:t>
            </a:r>
            <a:r>
              <a:rPr lang="en-US" altLang="ko-KR" sz="1200" dirty="0" smtClean="0"/>
              <a:t>-based </a:t>
            </a:r>
            <a:r>
              <a:rPr lang="en-US" altLang="ko-KR" sz="1200" i="1" dirty="0" err="1" smtClean="0"/>
              <a:t>k</a:t>
            </a:r>
            <a:r>
              <a:rPr lang="en-US" altLang="ko-KR" sz="1200" baseline="-25000" dirty="0" err="1" smtClean="0"/>
              <a:t>off</a:t>
            </a:r>
            <a:r>
              <a:rPr lang="en-US" altLang="ko-KR" sz="1200" dirty="0" smtClean="0"/>
              <a:t> rate assay identifies T cells with high protective capacity for the adoptive transfer.</a:t>
            </a:r>
            <a:endParaRPr lang="en-US" altLang="ko-KR" sz="12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8604448" cy="7017306"/>
          </a:xfrm>
          <a:prstGeom prst="rect">
            <a:avLst/>
          </a:prstGeom>
        </p:spPr>
        <p:txBody>
          <a:bodyPr wrap="square">
            <a:spAutoFit/>
          </a:bodyPr>
          <a:lstStyle/>
          <a:p>
            <a:pPr fontAlgn="base"/>
            <a:r>
              <a:rPr lang="en-US" altLang="ko-KR" b="1" dirty="0" smtClean="0">
                <a:effectLst/>
              </a:rPr>
              <a:t>Threshold-controlled </a:t>
            </a:r>
            <a:r>
              <a:rPr lang="en-US" altLang="ko-KR" b="1" dirty="0" err="1" smtClean="0">
                <a:effectLst/>
              </a:rPr>
              <a:t>ubiquitination</a:t>
            </a:r>
            <a:r>
              <a:rPr lang="en-US" altLang="ko-KR" b="1" dirty="0" smtClean="0">
                <a:effectLst/>
              </a:rPr>
              <a:t> of the EGFR directs receptor fate</a:t>
            </a:r>
          </a:p>
          <a:p>
            <a:pPr fontAlgn="base"/>
            <a:endParaRPr lang="en-US" altLang="ko-KR" sz="1200" b="1" dirty="0"/>
          </a:p>
          <a:p>
            <a:pPr fontAlgn="base"/>
            <a:r>
              <a:rPr lang="en-US" altLang="ko-KR" sz="1200" dirty="0" smtClean="0">
                <a:effectLst/>
              </a:rPr>
              <a:t>Sara Sigismund</a:t>
            </a:r>
            <a:r>
              <a:rPr lang="en-US" altLang="ko-KR" sz="1200" baseline="30000" dirty="0" smtClean="0">
                <a:effectLst/>
                <a:hlinkClick r:id="" tooltip="affiliated with "/>
              </a:rPr>
              <a:t>1</a:t>
            </a:r>
            <a:r>
              <a:rPr lang="en-US" altLang="ko-KR" sz="1200" dirty="0" smtClean="0">
                <a:effectLst/>
              </a:rPr>
              <a:t>, Veronica Algisi</a:t>
            </a:r>
            <a:r>
              <a:rPr lang="en-US" altLang="ko-KR" sz="1200" baseline="30000" dirty="0" smtClean="0">
                <a:effectLst/>
                <a:hlinkClick r:id="" tooltip="affiliated with "/>
              </a:rPr>
              <a:t>1</a:t>
            </a:r>
            <a:r>
              <a:rPr lang="en-US" altLang="ko-KR" sz="1200" dirty="0" smtClean="0">
                <a:effectLst/>
              </a:rPr>
              <a:t>, Gilda Nappo</a:t>
            </a:r>
            <a:r>
              <a:rPr lang="en-US" altLang="ko-KR" sz="1200" baseline="30000" dirty="0" smtClean="0">
                <a:effectLst/>
                <a:hlinkClick r:id="" tooltip="affiliated with "/>
              </a:rPr>
              <a:t>1</a:t>
            </a:r>
            <a:r>
              <a:rPr lang="en-US" altLang="ko-KR" sz="1200" dirty="0" smtClean="0">
                <a:effectLst/>
              </a:rPr>
              <a:t>, Alexia Conte</a:t>
            </a:r>
            <a:r>
              <a:rPr lang="en-US" altLang="ko-KR" sz="1200" baseline="30000" dirty="0" smtClean="0">
                <a:effectLst/>
                <a:hlinkClick r:id="" tooltip="affiliated with "/>
              </a:rPr>
              <a:t>1</a:t>
            </a:r>
            <a:r>
              <a:rPr lang="en-US" altLang="ko-KR" sz="1200" dirty="0" smtClean="0">
                <a:effectLst/>
              </a:rPr>
              <a:t>, Roberta Pascolutti</a:t>
            </a:r>
            <a:r>
              <a:rPr lang="en-US" altLang="ko-KR" sz="1200" baseline="30000" dirty="0" smtClean="0">
                <a:effectLst/>
                <a:hlinkClick r:id="" tooltip="affiliated with "/>
              </a:rPr>
              <a:t>1</a:t>
            </a:r>
            <a:r>
              <a:rPr lang="en-US" altLang="ko-KR" sz="1200" dirty="0" smtClean="0">
                <a:effectLst/>
              </a:rPr>
              <a:t>, Alessandro Cuomo</a:t>
            </a:r>
            <a:r>
              <a:rPr lang="en-US" altLang="ko-KR" sz="1200" baseline="30000" dirty="0" smtClean="0">
                <a:effectLst/>
                <a:hlinkClick r:id="" tooltip="affiliated with "/>
              </a:rPr>
              <a:t>2</a:t>
            </a:r>
            <a:r>
              <a:rPr lang="en-US" altLang="ko-KR" sz="1200" dirty="0" smtClean="0">
                <a:effectLst/>
              </a:rPr>
              <a:t>, </a:t>
            </a:r>
            <a:r>
              <a:rPr lang="en-US" altLang="ko-KR" sz="1200" dirty="0" err="1" smtClean="0">
                <a:effectLst/>
              </a:rPr>
              <a:t>Tiziana</a:t>
            </a:r>
            <a:r>
              <a:rPr lang="en-US" altLang="ko-KR" sz="1200" dirty="0" smtClean="0">
                <a:effectLst/>
              </a:rPr>
              <a:t> Bonaldi</a:t>
            </a:r>
            <a:r>
              <a:rPr lang="en-US" altLang="ko-KR" sz="1200" baseline="30000" dirty="0" smtClean="0">
                <a:effectLst/>
                <a:hlinkClick r:id="" tooltip="affiliated with "/>
              </a:rPr>
              <a:t>2</a:t>
            </a:r>
            <a:r>
              <a:rPr lang="en-US" altLang="ko-KR" sz="1200" dirty="0" smtClean="0">
                <a:effectLst/>
              </a:rPr>
              <a:t>, </a:t>
            </a:r>
            <a:r>
              <a:rPr lang="en-US" altLang="ko-KR" sz="1200" dirty="0" err="1" smtClean="0">
                <a:effectLst/>
              </a:rPr>
              <a:t>Elisabetta</a:t>
            </a:r>
            <a:r>
              <a:rPr lang="en-US" altLang="ko-KR" sz="1200" dirty="0" smtClean="0">
                <a:effectLst/>
              </a:rPr>
              <a:t> Argenzio</a:t>
            </a:r>
            <a:r>
              <a:rPr lang="en-US" altLang="ko-KR" sz="1200" baseline="30000" dirty="0" smtClean="0">
                <a:effectLst/>
                <a:hlinkClick r:id="" tooltip="affiliated with "/>
              </a:rPr>
              <a:t>1</a:t>
            </a:r>
            <a:r>
              <a:rPr lang="en-US" altLang="ko-KR" sz="1200" baseline="30000" dirty="0" smtClean="0">
                <a:effectLst/>
              </a:rPr>
              <a:t>,</a:t>
            </a:r>
            <a:r>
              <a:rPr lang="en-US" altLang="ko-KR" sz="1200" baseline="30000" dirty="0" smtClean="0">
                <a:effectLst/>
                <a:hlinkClick r:id="" tooltip="author note"/>
              </a:rPr>
              <a:t>4</a:t>
            </a:r>
            <a:r>
              <a:rPr lang="en-US" altLang="ko-KR" sz="1200" dirty="0" smtClean="0">
                <a:effectLst/>
              </a:rPr>
              <a:t>, </a:t>
            </a:r>
            <a:r>
              <a:rPr lang="en-US" altLang="ko-KR" sz="1200" dirty="0" err="1" smtClean="0">
                <a:effectLst/>
              </a:rPr>
              <a:t>Lisette</a:t>
            </a:r>
            <a:r>
              <a:rPr lang="en-US" altLang="ko-KR" sz="1200" dirty="0" smtClean="0">
                <a:effectLst/>
              </a:rPr>
              <a:t> G </a:t>
            </a:r>
            <a:r>
              <a:rPr lang="en-US" altLang="ko-KR" sz="1200" dirty="0" err="1" smtClean="0">
                <a:effectLst/>
              </a:rPr>
              <a:t>G</a:t>
            </a:r>
            <a:r>
              <a:rPr lang="en-US" altLang="ko-KR" sz="1200" dirty="0" smtClean="0">
                <a:effectLst/>
              </a:rPr>
              <a:t> C Verhoef</a:t>
            </a:r>
            <a:r>
              <a:rPr lang="en-US" altLang="ko-KR" sz="1200" baseline="30000" dirty="0" smtClean="0">
                <a:effectLst/>
                <a:hlinkClick r:id="" tooltip="affiliated with "/>
              </a:rPr>
              <a:t>1</a:t>
            </a:r>
            <a:r>
              <a:rPr lang="en-US" altLang="ko-KR" sz="1200" dirty="0" smtClean="0">
                <a:effectLst/>
              </a:rPr>
              <a:t>, Elena Maspero</a:t>
            </a:r>
            <a:r>
              <a:rPr lang="en-US" altLang="ko-KR" sz="1200" baseline="30000" dirty="0" smtClean="0">
                <a:effectLst/>
                <a:hlinkClick r:id="" tooltip="affiliated with "/>
              </a:rPr>
              <a:t>1</a:t>
            </a:r>
            <a:r>
              <a:rPr lang="en-US" altLang="ko-KR" sz="1200" dirty="0" smtClean="0">
                <a:effectLst/>
              </a:rPr>
              <a:t>, </a:t>
            </a:r>
            <a:r>
              <a:rPr lang="en-US" altLang="ko-KR" sz="1200" dirty="0" err="1" smtClean="0">
                <a:effectLst/>
              </a:rPr>
              <a:t>Fabrizio</a:t>
            </a:r>
            <a:r>
              <a:rPr lang="en-US" altLang="ko-KR" sz="1200" dirty="0" smtClean="0">
                <a:effectLst/>
              </a:rPr>
              <a:t> Bianchi</a:t>
            </a:r>
            <a:r>
              <a:rPr lang="en-US" altLang="ko-KR" sz="1200" baseline="30000" dirty="0" smtClean="0">
                <a:effectLst/>
                <a:hlinkClick r:id="" tooltip="affiliated with "/>
              </a:rPr>
              <a:t>2</a:t>
            </a:r>
            <a:r>
              <a:rPr lang="en-US" altLang="ko-KR" sz="1200" dirty="0" smtClean="0">
                <a:effectLst/>
              </a:rPr>
              <a:t>, </a:t>
            </a:r>
            <a:r>
              <a:rPr lang="en-US" altLang="ko-KR" sz="1200" dirty="0" err="1" smtClean="0">
                <a:effectLst/>
              </a:rPr>
              <a:t>Fabrizio</a:t>
            </a:r>
            <a:r>
              <a:rPr lang="en-US" altLang="ko-KR" sz="1200" dirty="0" smtClean="0">
                <a:effectLst/>
              </a:rPr>
              <a:t> Capuani</a:t>
            </a:r>
            <a:r>
              <a:rPr lang="en-US" altLang="ko-KR" sz="1200" baseline="30000" dirty="0" smtClean="0">
                <a:effectLst/>
                <a:hlinkClick r:id="" tooltip="affiliated with "/>
              </a:rPr>
              <a:t>1</a:t>
            </a:r>
            <a:r>
              <a:rPr lang="en-US" altLang="ko-KR" sz="1200" baseline="30000" dirty="0" smtClean="0">
                <a:effectLst/>
              </a:rPr>
              <a:t>,</a:t>
            </a:r>
            <a:r>
              <a:rPr lang="en-US" altLang="ko-KR" sz="1200" baseline="30000" dirty="0" smtClean="0">
                <a:effectLst/>
                <a:hlinkClick r:id="" tooltip="author note"/>
              </a:rPr>
              <a:t>5</a:t>
            </a:r>
            <a:r>
              <a:rPr lang="en-US" altLang="ko-KR" sz="1200" dirty="0" smtClean="0">
                <a:effectLst/>
              </a:rPr>
              <a:t>, Andrea Ciliberto</a:t>
            </a:r>
            <a:r>
              <a:rPr lang="en-US" altLang="ko-KR" sz="1200" baseline="30000" dirty="0" smtClean="0">
                <a:effectLst/>
                <a:hlinkClick r:id="" tooltip="affiliated with "/>
              </a:rPr>
              <a:t>1</a:t>
            </a:r>
            <a:r>
              <a:rPr lang="en-US" altLang="ko-KR" sz="1200" dirty="0" smtClean="0">
                <a:effectLst/>
              </a:rPr>
              <a:t>, </a:t>
            </a:r>
            <a:r>
              <a:rPr lang="en-US" altLang="ko-KR" sz="1200" dirty="0" err="1" smtClean="0">
                <a:effectLst/>
              </a:rPr>
              <a:t>Simona</a:t>
            </a:r>
            <a:r>
              <a:rPr lang="en-US" altLang="ko-KR" sz="1200" dirty="0" smtClean="0">
                <a:effectLst/>
              </a:rPr>
              <a:t> Polo</a:t>
            </a:r>
            <a:r>
              <a:rPr lang="en-US" altLang="ko-KR" sz="1200" baseline="30000" dirty="0" smtClean="0">
                <a:effectLst/>
                <a:hlinkClick r:id="" tooltip="affiliated with "/>
              </a:rPr>
              <a:t>1</a:t>
            </a:r>
            <a:r>
              <a:rPr lang="en-US" altLang="ko-KR" sz="1200" baseline="30000" dirty="0" smtClean="0">
                <a:effectLst/>
              </a:rPr>
              <a:t>,</a:t>
            </a:r>
            <a:r>
              <a:rPr lang="en-US" altLang="ko-KR" sz="1200" baseline="30000" dirty="0" smtClean="0">
                <a:effectLst/>
                <a:hlinkClick r:id="" tooltip="affiliated with "/>
              </a:rPr>
              <a:t>3</a:t>
            </a:r>
            <a:r>
              <a:rPr lang="en-US" altLang="ko-KR" sz="1200" dirty="0" smtClean="0">
                <a:effectLst/>
              </a:rPr>
              <a:t> and Pier Paolo Di Fiore</a:t>
            </a:r>
            <a:r>
              <a:rPr lang="en-US" altLang="ko-KR" sz="1200" baseline="30000" dirty="0" smtClean="0">
                <a:effectLst/>
                <a:hlinkClick r:id="" tooltip="affiliated with "/>
              </a:rPr>
              <a:t>1</a:t>
            </a:r>
            <a:r>
              <a:rPr lang="en-US" altLang="ko-KR" sz="1200" baseline="30000" dirty="0" smtClean="0">
                <a:effectLst/>
              </a:rPr>
              <a:t>,</a:t>
            </a:r>
            <a:r>
              <a:rPr lang="en-US" altLang="ko-KR" sz="1200" baseline="30000" dirty="0" smtClean="0">
                <a:effectLst/>
                <a:hlinkClick r:id="" tooltip="affiliated with "/>
              </a:rPr>
              <a:t>2</a:t>
            </a:r>
            <a:r>
              <a:rPr lang="en-US" altLang="ko-KR" sz="1200" baseline="30000" dirty="0" smtClean="0">
                <a:effectLst/>
              </a:rPr>
              <a:t>,</a:t>
            </a:r>
            <a:r>
              <a:rPr lang="en-US" altLang="ko-KR" sz="1200" baseline="30000" dirty="0" smtClean="0">
                <a:effectLst/>
                <a:hlinkClick r:id="" tooltip="affiliated with "/>
              </a:rPr>
              <a:t>3</a:t>
            </a:r>
            <a:endParaRPr lang="en-US" altLang="ko-KR" sz="1200" dirty="0" smtClean="0">
              <a:effectLst/>
            </a:endParaRPr>
          </a:p>
          <a:p>
            <a:pPr fontAlgn="base"/>
            <a:r>
              <a:rPr lang="en-US" altLang="ko-KR" sz="1200" dirty="0" smtClean="0">
                <a:effectLst/>
              </a:rPr>
              <a:t>IFOM, </a:t>
            </a:r>
            <a:r>
              <a:rPr lang="en-US" altLang="ko-KR" sz="1200" dirty="0" err="1" smtClean="0">
                <a:effectLst/>
              </a:rPr>
              <a:t>Fondazione</a:t>
            </a:r>
            <a:r>
              <a:rPr lang="en-US" altLang="ko-KR" sz="1200" dirty="0" smtClean="0">
                <a:effectLst/>
              </a:rPr>
              <a:t> </a:t>
            </a:r>
            <a:r>
              <a:rPr lang="en-US" altLang="ko-KR" sz="1200" dirty="0" err="1" smtClean="0">
                <a:effectLst/>
              </a:rPr>
              <a:t>Istituto</a:t>
            </a:r>
            <a:r>
              <a:rPr lang="en-US" altLang="ko-KR" sz="1200" dirty="0" smtClean="0">
                <a:effectLst/>
              </a:rPr>
              <a:t> FIRC di </a:t>
            </a:r>
            <a:r>
              <a:rPr lang="en-US" altLang="ko-KR" sz="1200" dirty="0" err="1" smtClean="0">
                <a:effectLst/>
              </a:rPr>
              <a:t>Oncologia</a:t>
            </a:r>
            <a:r>
              <a:rPr lang="en-US" altLang="ko-KR" sz="1200" dirty="0" smtClean="0">
                <a:effectLst/>
              </a:rPr>
              <a:t> </a:t>
            </a:r>
            <a:r>
              <a:rPr lang="en-US" altLang="ko-KR" sz="1200" dirty="0" err="1" smtClean="0">
                <a:effectLst/>
              </a:rPr>
              <a:t>Molecolare</a:t>
            </a:r>
            <a:r>
              <a:rPr lang="en-US" altLang="ko-KR" sz="1200" dirty="0" smtClean="0">
                <a:effectLst/>
              </a:rPr>
              <a:t>, Milan, Italy </a:t>
            </a:r>
          </a:p>
          <a:p>
            <a:pPr fontAlgn="base"/>
            <a:r>
              <a:rPr lang="en-US" altLang="ko-KR" sz="1200" dirty="0" smtClean="0">
                <a:effectLst/>
              </a:rPr>
              <a:t>Department of Experimental Oncology, </a:t>
            </a:r>
            <a:r>
              <a:rPr lang="en-US" altLang="ko-KR" sz="1200" dirty="0" err="1" smtClean="0">
                <a:effectLst/>
              </a:rPr>
              <a:t>Istituto</a:t>
            </a:r>
            <a:r>
              <a:rPr lang="en-US" altLang="ko-KR" sz="1200" dirty="0" smtClean="0">
                <a:effectLst/>
              </a:rPr>
              <a:t> </a:t>
            </a:r>
            <a:r>
              <a:rPr lang="en-US" altLang="ko-KR" sz="1200" dirty="0" err="1" smtClean="0">
                <a:effectLst/>
              </a:rPr>
              <a:t>Europeo</a:t>
            </a:r>
            <a:r>
              <a:rPr lang="en-US" altLang="ko-KR" sz="1200" dirty="0" smtClean="0">
                <a:effectLst/>
              </a:rPr>
              <a:t> di </a:t>
            </a:r>
            <a:r>
              <a:rPr lang="en-US" altLang="ko-KR" sz="1200" dirty="0" err="1" smtClean="0">
                <a:effectLst/>
              </a:rPr>
              <a:t>Oncologia</a:t>
            </a:r>
            <a:r>
              <a:rPr lang="en-US" altLang="ko-KR" sz="1200" dirty="0" smtClean="0">
                <a:effectLst/>
              </a:rPr>
              <a:t>, Milan, Italy </a:t>
            </a:r>
          </a:p>
          <a:p>
            <a:pPr fontAlgn="base"/>
            <a:r>
              <a:rPr lang="en-US" altLang="ko-KR" sz="1200" dirty="0" err="1" smtClean="0">
                <a:effectLst/>
              </a:rPr>
              <a:t>Dipartimento</a:t>
            </a:r>
            <a:r>
              <a:rPr lang="en-US" altLang="ko-KR" sz="1200" dirty="0" smtClean="0">
                <a:effectLst/>
              </a:rPr>
              <a:t> di </a:t>
            </a:r>
            <a:r>
              <a:rPr lang="en-US" altLang="ko-KR" sz="1200" dirty="0" err="1" smtClean="0">
                <a:effectLst/>
              </a:rPr>
              <a:t>Scienze</a:t>
            </a:r>
            <a:r>
              <a:rPr lang="en-US" altLang="ko-KR" sz="1200" dirty="0" smtClean="0">
                <a:effectLst/>
              </a:rPr>
              <a:t> </a:t>
            </a:r>
            <a:r>
              <a:rPr lang="en-US" altLang="ko-KR" sz="1200" dirty="0" err="1" smtClean="0">
                <a:effectLst/>
              </a:rPr>
              <a:t>della</a:t>
            </a:r>
            <a:r>
              <a:rPr lang="en-US" altLang="ko-KR" sz="1200" dirty="0" smtClean="0">
                <a:effectLst/>
              </a:rPr>
              <a:t> Salute, </a:t>
            </a:r>
            <a:r>
              <a:rPr lang="en-US" altLang="ko-KR" sz="1200" dirty="0" err="1" smtClean="0">
                <a:effectLst/>
              </a:rPr>
              <a:t>Università</a:t>
            </a:r>
            <a:r>
              <a:rPr lang="en-US" altLang="ko-KR" sz="1200" dirty="0" smtClean="0">
                <a:effectLst/>
              </a:rPr>
              <a:t> </a:t>
            </a:r>
            <a:r>
              <a:rPr lang="en-US" altLang="ko-KR" sz="1200" dirty="0" err="1" smtClean="0">
                <a:effectLst/>
              </a:rPr>
              <a:t>degli</a:t>
            </a:r>
            <a:r>
              <a:rPr lang="en-US" altLang="ko-KR" sz="1200" dirty="0" smtClean="0">
                <a:effectLst/>
              </a:rPr>
              <a:t> </a:t>
            </a:r>
            <a:r>
              <a:rPr lang="en-US" altLang="ko-KR" sz="1200" dirty="0" err="1" smtClean="0">
                <a:effectLst/>
              </a:rPr>
              <a:t>Studi</a:t>
            </a:r>
            <a:r>
              <a:rPr lang="en-US" altLang="ko-KR" sz="1200" dirty="0" smtClean="0">
                <a:effectLst/>
              </a:rPr>
              <a:t> di Milano, Milan, Italy </a:t>
            </a:r>
          </a:p>
          <a:p>
            <a:pPr fontAlgn="base"/>
            <a:r>
              <a:rPr lang="en-US" altLang="ko-KR" sz="1200" dirty="0" smtClean="0">
                <a:effectLst/>
              </a:rPr>
              <a:t>Correspondence to: </a:t>
            </a:r>
          </a:p>
          <a:p>
            <a:pPr fontAlgn="base"/>
            <a:r>
              <a:rPr lang="en-US" altLang="ko-KR" sz="1200" dirty="0" smtClean="0">
                <a:effectLst/>
              </a:rPr>
              <a:t>Pier Paolo Di Fiore, Department of Experimental Oncology, IEO-European Institute of Oncology, Via </a:t>
            </a:r>
            <a:r>
              <a:rPr lang="en-US" altLang="ko-KR" sz="1200" dirty="0" err="1" smtClean="0">
                <a:effectLst/>
              </a:rPr>
              <a:t>Adamello</a:t>
            </a:r>
            <a:r>
              <a:rPr lang="en-US" altLang="ko-KR" sz="1200" dirty="0" smtClean="0">
                <a:effectLst/>
              </a:rPr>
              <a:t> 16, 20139 Milan, Italy. Tel.:+39 02 574303247; Fax:+39 02 574303231; E-mail: </a:t>
            </a:r>
            <a:r>
              <a:rPr lang="en-US" altLang="ko-KR" sz="1200" dirty="0" smtClean="0">
                <a:effectLst/>
                <a:hlinkClick r:id="rId2"/>
              </a:rPr>
              <a:t>pierpaolo.difiore@ieo.eu</a:t>
            </a:r>
            <a:r>
              <a:rPr lang="en-US" altLang="ko-KR" sz="1200" dirty="0" smtClean="0">
                <a:effectLst/>
              </a:rPr>
              <a:t> </a:t>
            </a:r>
          </a:p>
          <a:p>
            <a:pPr fontAlgn="base"/>
            <a:r>
              <a:rPr lang="en-US" altLang="ko-KR" sz="1200" dirty="0" smtClean="0">
                <a:effectLst/>
              </a:rPr>
              <a:t>or </a:t>
            </a:r>
            <a:r>
              <a:rPr lang="en-US" altLang="ko-KR" sz="1200" dirty="0" err="1" smtClean="0">
                <a:effectLst/>
              </a:rPr>
              <a:t>Simona</a:t>
            </a:r>
            <a:r>
              <a:rPr lang="en-US" altLang="ko-KR" sz="1200" dirty="0" smtClean="0">
                <a:effectLst/>
              </a:rPr>
              <a:t> Polo, Department of Experimental Oncology, IEO-European Institute of Oncology, Via </a:t>
            </a:r>
            <a:r>
              <a:rPr lang="en-US" altLang="ko-KR" sz="1200" dirty="0" err="1" smtClean="0">
                <a:effectLst/>
              </a:rPr>
              <a:t>Adamello</a:t>
            </a:r>
            <a:r>
              <a:rPr lang="en-US" altLang="ko-KR" sz="1200" dirty="0" smtClean="0">
                <a:effectLst/>
              </a:rPr>
              <a:t> 16, 20139 Milan, Italy. Tel.:+39 02 574303242; Fax:+39 02 574303231; E-mail: </a:t>
            </a:r>
            <a:r>
              <a:rPr lang="en-US" altLang="ko-KR" sz="1200" dirty="0" smtClean="0">
                <a:effectLst/>
                <a:hlinkClick r:id="rId3"/>
              </a:rPr>
              <a:t>simona.polo@ifom.eu</a:t>
            </a:r>
            <a:r>
              <a:rPr lang="en-US" altLang="ko-KR" sz="1200" dirty="0" smtClean="0">
                <a:effectLst/>
              </a:rPr>
              <a:t> </a:t>
            </a:r>
          </a:p>
          <a:p>
            <a:pPr fontAlgn="base"/>
            <a:r>
              <a:rPr lang="en-US" altLang="ko-KR" sz="1200" baseline="30000" dirty="0" smtClean="0">
                <a:effectLst/>
              </a:rPr>
              <a:t>4</a:t>
            </a:r>
            <a:r>
              <a:rPr lang="en-US" altLang="ko-KR" sz="1200" dirty="0" smtClean="0">
                <a:effectLst/>
              </a:rPr>
              <a:t>Present address: The Netherlands Cancer Institute, Amsterdam, The Netherlands.</a:t>
            </a:r>
          </a:p>
          <a:p>
            <a:pPr fontAlgn="base"/>
            <a:r>
              <a:rPr lang="en-US" altLang="ko-KR" sz="1200" baseline="30000" dirty="0" smtClean="0">
                <a:effectLst/>
              </a:rPr>
              <a:t>5</a:t>
            </a:r>
            <a:r>
              <a:rPr lang="en-US" altLang="ko-KR" sz="1200" dirty="0" smtClean="0">
                <a:effectLst/>
              </a:rPr>
              <a:t>Present address: </a:t>
            </a:r>
            <a:r>
              <a:rPr lang="en-US" altLang="ko-KR" sz="1200" dirty="0" err="1" smtClean="0">
                <a:effectLst/>
              </a:rPr>
              <a:t>Dipartimento</a:t>
            </a:r>
            <a:r>
              <a:rPr lang="en-US" altLang="ko-KR" sz="1200" dirty="0" smtClean="0">
                <a:effectLst/>
              </a:rPr>
              <a:t> di </a:t>
            </a:r>
            <a:r>
              <a:rPr lang="en-US" altLang="ko-KR" sz="1200" dirty="0" err="1" smtClean="0">
                <a:effectLst/>
              </a:rPr>
              <a:t>Fisica</a:t>
            </a:r>
            <a:r>
              <a:rPr lang="en-US" altLang="ko-KR" sz="1200" dirty="0" smtClean="0">
                <a:effectLst/>
              </a:rPr>
              <a:t>, </a:t>
            </a:r>
            <a:r>
              <a:rPr lang="en-US" altLang="ko-KR" sz="1200" dirty="0" err="1" smtClean="0">
                <a:effectLst/>
              </a:rPr>
              <a:t>Università</a:t>
            </a:r>
            <a:r>
              <a:rPr lang="en-US" altLang="ko-KR" sz="1200" dirty="0" smtClean="0">
                <a:effectLst/>
              </a:rPr>
              <a:t> di Roma La </a:t>
            </a:r>
            <a:r>
              <a:rPr lang="en-US" altLang="ko-KR" sz="1200" dirty="0" err="1" smtClean="0">
                <a:effectLst/>
              </a:rPr>
              <a:t>Sapienza</a:t>
            </a:r>
            <a:r>
              <a:rPr lang="en-US" altLang="ko-KR" sz="1200" dirty="0" smtClean="0">
                <a:effectLst/>
              </a:rPr>
              <a:t>, Rome, Italy.</a:t>
            </a:r>
          </a:p>
          <a:p>
            <a:pPr fontAlgn="base"/>
            <a:r>
              <a:rPr lang="en-US" altLang="ko-KR" sz="1200" dirty="0" smtClean="0">
                <a:effectLst/>
              </a:rPr>
              <a:t>Received 4 January 2013; Accepted 3 June 2013</a:t>
            </a:r>
          </a:p>
          <a:p>
            <a:pPr fontAlgn="base"/>
            <a:endParaRPr lang="en-US" altLang="ko-KR" sz="1200" dirty="0" smtClean="0">
              <a:effectLst/>
            </a:endParaRPr>
          </a:p>
          <a:p>
            <a:pPr fontAlgn="base"/>
            <a:r>
              <a:rPr lang="en-US" altLang="ko-KR" sz="1600" dirty="0" smtClean="0">
                <a:effectLst/>
              </a:rPr>
              <a:t>How the cell converts graded signals into threshold-activated responses is a question of great biological relevance. Here, we uncover a nonlinear modality of epidermal growth factor receptor (EGFR)-activated signal transduction, by demonstrating that the </a:t>
            </a:r>
            <a:r>
              <a:rPr lang="en-US" altLang="ko-KR" sz="1600" dirty="0" err="1" smtClean="0">
                <a:effectLst/>
              </a:rPr>
              <a:t>ubiquitination</a:t>
            </a:r>
            <a:r>
              <a:rPr lang="en-US" altLang="ko-KR" sz="1600" dirty="0" smtClean="0">
                <a:effectLst/>
              </a:rPr>
              <a:t> of the EGFR at the PM is threshold controlled. The </a:t>
            </a:r>
            <a:r>
              <a:rPr lang="en-US" altLang="ko-KR" sz="1600" dirty="0" err="1" smtClean="0">
                <a:effectLst/>
              </a:rPr>
              <a:t>ubiquitination</a:t>
            </a:r>
            <a:r>
              <a:rPr lang="en-US" altLang="ko-KR" sz="1600" dirty="0" smtClean="0">
                <a:effectLst/>
              </a:rPr>
              <a:t> threshold is mechanistically determined by the cooperative recruitment of the E3 ligase </a:t>
            </a:r>
            <a:r>
              <a:rPr lang="en-US" altLang="ko-KR" sz="1600" dirty="0" err="1" smtClean="0">
                <a:effectLst/>
              </a:rPr>
              <a:t>Cbl</a:t>
            </a:r>
            <a:r>
              <a:rPr lang="en-US" altLang="ko-KR" sz="1600" dirty="0" smtClean="0">
                <a:effectLst/>
              </a:rPr>
              <a:t>, in complex with Grb2, to the EGFR. This, in turn, is dependent on the simultaneous presence of two </a:t>
            </a:r>
            <a:r>
              <a:rPr lang="en-US" altLang="ko-KR" sz="1600" dirty="0" err="1" smtClean="0">
                <a:effectLst/>
              </a:rPr>
              <a:t>phosphotyrosines</a:t>
            </a:r>
            <a:r>
              <a:rPr lang="en-US" altLang="ko-KR" sz="1600" dirty="0" smtClean="0">
                <a:effectLst/>
              </a:rPr>
              <a:t>, pY1045 and either one of pY1068 or pY1086, on the same EGFR moiety. The dose–response curve of EGFR </a:t>
            </a:r>
            <a:r>
              <a:rPr lang="en-US" altLang="ko-KR" sz="1600" dirty="0" err="1" smtClean="0">
                <a:effectLst/>
              </a:rPr>
              <a:t>ubiquitination</a:t>
            </a:r>
            <a:r>
              <a:rPr lang="en-US" altLang="ko-KR" sz="1600" dirty="0" smtClean="0">
                <a:effectLst/>
              </a:rPr>
              <a:t> correlate precisely with the non-</a:t>
            </a:r>
            <a:r>
              <a:rPr lang="en-US" altLang="ko-KR" sz="1600" dirty="0" err="1" smtClean="0">
                <a:effectLst/>
              </a:rPr>
              <a:t>clathrin</a:t>
            </a:r>
            <a:r>
              <a:rPr lang="en-US" altLang="ko-KR" sz="1600" dirty="0" smtClean="0">
                <a:effectLst/>
              </a:rPr>
              <a:t> endocytosis (NCE) mode of EGFR internalization. Finally, EGFR-NCE mechanistically depends on EGFR </a:t>
            </a:r>
            <a:r>
              <a:rPr lang="en-US" altLang="ko-KR" sz="1600" dirty="0" err="1" smtClean="0">
                <a:effectLst/>
              </a:rPr>
              <a:t>ubiquitination</a:t>
            </a:r>
            <a:r>
              <a:rPr lang="en-US" altLang="ko-KR" sz="1600" dirty="0" smtClean="0">
                <a:effectLst/>
              </a:rPr>
              <a:t>, as the two events can be simultaneously re-engineered on a phosphorylation/</a:t>
            </a:r>
            <a:r>
              <a:rPr lang="en-US" altLang="ko-KR" sz="1600" dirty="0" err="1" smtClean="0">
                <a:effectLst/>
              </a:rPr>
              <a:t>ubiquitination</a:t>
            </a:r>
            <a:r>
              <a:rPr lang="en-US" altLang="ko-KR" sz="1600" dirty="0" smtClean="0">
                <a:effectLst/>
              </a:rPr>
              <a:t>-incompetent EGFR backbone. Since NCE controls the degradation of the EGFR, our findings have implications for how the cell responds to increasing levels of EGFR </a:t>
            </a:r>
            <a:r>
              <a:rPr lang="en-US" altLang="ko-KR" sz="1600" dirty="0" err="1" smtClean="0">
                <a:effectLst/>
              </a:rPr>
              <a:t>signalling</a:t>
            </a:r>
            <a:r>
              <a:rPr lang="en-US" altLang="ko-KR" sz="1600" dirty="0" smtClean="0">
                <a:effectLst/>
              </a:rPr>
              <a:t>, by varying the balance of receptor </a:t>
            </a:r>
            <a:r>
              <a:rPr lang="en-US" altLang="ko-KR" sz="1600" dirty="0" err="1" smtClean="0">
                <a:effectLst/>
              </a:rPr>
              <a:t>signalling</a:t>
            </a:r>
            <a:r>
              <a:rPr lang="en-US" altLang="ko-KR" sz="1600" dirty="0" smtClean="0">
                <a:effectLst/>
              </a:rPr>
              <a:t> and degradation/attenuation.</a:t>
            </a:r>
            <a:endParaRPr lang="en-US" altLang="ko-KR" sz="1600" dirty="0">
              <a:effectLst/>
            </a:endParaRPr>
          </a:p>
        </p:txBody>
      </p:sp>
      <p:pic>
        <p:nvPicPr>
          <p:cNvPr id="1026" name="Picture 2"/>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l="12922" t="23438" r="71549" b="53125"/>
          <a:stretch/>
        </p:blipFill>
        <p:spPr bwMode="auto">
          <a:xfrm>
            <a:off x="8311526" y="0"/>
            <a:ext cx="832474" cy="70638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212861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2134" y="0"/>
            <a:ext cx="9144000" cy="5940088"/>
          </a:xfrm>
          <a:prstGeom prst="rect">
            <a:avLst/>
          </a:prstGeom>
        </p:spPr>
        <p:txBody>
          <a:bodyPr wrap="square">
            <a:spAutoFit/>
          </a:bodyPr>
          <a:lstStyle/>
          <a:p>
            <a:pPr fontAlgn="base"/>
            <a:r>
              <a:rPr lang="en-US" altLang="ko-KR" b="1" dirty="0" smtClean="0">
                <a:effectLst/>
              </a:rPr>
              <a:t>Functional determinants of the quorum-sensing non-coding RNAs and their roles in target regulation</a:t>
            </a:r>
          </a:p>
          <a:p>
            <a:pPr fontAlgn="base"/>
            <a:endParaRPr lang="en-US" altLang="ko-KR" sz="1200" b="1" dirty="0"/>
          </a:p>
          <a:p>
            <a:pPr fontAlgn="base"/>
            <a:r>
              <a:rPr lang="en-US" altLang="ko-KR" sz="1200" dirty="0" smtClean="0">
                <a:effectLst/>
              </a:rPr>
              <a:t>Yi Shao</a:t>
            </a:r>
            <a:r>
              <a:rPr lang="en-US" altLang="ko-KR" sz="1200" baseline="30000" dirty="0" smtClean="0">
                <a:effectLst/>
                <a:hlinkClick r:id="" tooltip="affiliated with "/>
              </a:rPr>
              <a:t>1</a:t>
            </a:r>
            <a:r>
              <a:rPr lang="en-US" altLang="ko-KR" sz="1200" baseline="30000" dirty="0" smtClean="0">
                <a:effectLst/>
              </a:rPr>
              <a:t>,</a:t>
            </a:r>
            <a:r>
              <a:rPr lang="en-US" altLang="ko-KR" sz="1200" baseline="30000" dirty="0" smtClean="0">
                <a:effectLst/>
                <a:hlinkClick r:id="" tooltip="author note"/>
              </a:rPr>
              <a:t>3</a:t>
            </a:r>
            <a:r>
              <a:rPr lang="en-US" altLang="ko-KR" sz="1200" dirty="0" smtClean="0">
                <a:effectLst/>
              </a:rPr>
              <a:t>, </a:t>
            </a:r>
            <a:r>
              <a:rPr lang="en-US" altLang="ko-KR" sz="1200" dirty="0" err="1" smtClean="0">
                <a:effectLst/>
              </a:rPr>
              <a:t>Lihui</a:t>
            </a:r>
            <a:r>
              <a:rPr lang="en-US" altLang="ko-KR" sz="1200" dirty="0" smtClean="0">
                <a:effectLst/>
              </a:rPr>
              <a:t> Feng</a:t>
            </a:r>
            <a:r>
              <a:rPr lang="en-US" altLang="ko-KR" sz="1200" baseline="30000" dirty="0" smtClean="0">
                <a:effectLst/>
                <a:hlinkClick r:id="" tooltip="affiliated with "/>
              </a:rPr>
              <a:t>1</a:t>
            </a:r>
            <a:r>
              <a:rPr lang="en-US" altLang="ko-KR" sz="1200" baseline="30000" dirty="0" smtClean="0">
                <a:effectLst/>
              </a:rPr>
              <a:t>,</a:t>
            </a:r>
            <a:r>
              <a:rPr lang="en-US" altLang="ko-KR" sz="1200" baseline="30000" dirty="0" smtClean="0">
                <a:effectLst/>
                <a:hlinkClick r:id="" tooltip="author note"/>
              </a:rPr>
              <a:t>3</a:t>
            </a:r>
            <a:r>
              <a:rPr lang="en-US" altLang="ko-KR" sz="1200" dirty="0" smtClean="0">
                <a:effectLst/>
              </a:rPr>
              <a:t>, Steven T Rutherford</a:t>
            </a:r>
            <a:r>
              <a:rPr lang="en-US" altLang="ko-KR" sz="1200" baseline="30000" dirty="0" smtClean="0">
                <a:effectLst/>
                <a:hlinkClick r:id="" tooltip="affiliated with "/>
              </a:rPr>
              <a:t>1</a:t>
            </a:r>
            <a:r>
              <a:rPr lang="en-US" altLang="ko-KR" sz="1200" dirty="0" smtClean="0">
                <a:effectLst/>
              </a:rPr>
              <a:t>, Kai Papenfort</a:t>
            </a:r>
            <a:r>
              <a:rPr lang="en-US" altLang="ko-KR" sz="1200" baseline="30000" dirty="0" smtClean="0">
                <a:effectLst/>
                <a:hlinkClick r:id="" tooltip="affiliated with "/>
              </a:rPr>
              <a:t>1</a:t>
            </a:r>
            <a:r>
              <a:rPr lang="en-US" altLang="ko-KR" sz="1200" dirty="0" smtClean="0">
                <a:effectLst/>
              </a:rPr>
              <a:t> and Bonnie L Bassler</a:t>
            </a:r>
            <a:r>
              <a:rPr lang="en-US" altLang="ko-KR" sz="1200" baseline="30000" dirty="0" smtClean="0">
                <a:effectLst/>
                <a:hlinkClick r:id="" tooltip="affiliated with "/>
              </a:rPr>
              <a:t>1</a:t>
            </a:r>
            <a:r>
              <a:rPr lang="en-US" altLang="ko-KR" sz="1200" baseline="30000" dirty="0" smtClean="0">
                <a:effectLst/>
              </a:rPr>
              <a:t>,</a:t>
            </a:r>
            <a:r>
              <a:rPr lang="en-US" altLang="ko-KR" sz="1200" baseline="30000" dirty="0" smtClean="0">
                <a:effectLst/>
                <a:hlinkClick r:id="" tooltip="affiliated with "/>
              </a:rPr>
              <a:t>2</a:t>
            </a:r>
            <a:endParaRPr lang="en-US" altLang="ko-KR" sz="1200" dirty="0" smtClean="0">
              <a:effectLst/>
            </a:endParaRPr>
          </a:p>
          <a:p>
            <a:pPr fontAlgn="base"/>
            <a:r>
              <a:rPr lang="en-US" altLang="ko-KR" sz="1200" dirty="0" smtClean="0">
                <a:effectLst/>
              </a:rPr>
              <a:t>Department of Molecular Biology, Princeton University, Princeton, NJ, USA </a:t>
            </a:r>
          </a:p>
          <a:p>
            <a:pPr fontAlgn="base"/>
            <a:r>
              <a:rPr lang="en-US" altLang="ko-KR" sz="1200" dirty="0" smtClean="0">
                <a:effectLst/>
              </a:rPr>
              <a:t>Howard Hughes Medical Institute, Chevy Chase, MD, USA </a:t>
            </a:r>
          </a:p>
          <a:p>
            <a:pPr fontAlgn="base"/>
            <a:r>
              <a:rPr lang="en-US" altLang="ko-KR" sz="1200" dirty="0" smtClean="0">
                <a:effectLst/>
              </a:rPr>
              <a:t>Correspondence to: </a:t>
            </a:r>
          </a:p>
          <a:p>
            <a:pPr fontAlgn="base"/>
            <a:r>
              <a:rPr lang="en-US" altLang="ko-KR" sz="1200" dirty="0" smtClean="0">
                <a:effectLst/>
              </a:rPr>
              <a:t>Bonnie L </a:t>
            </a:r>
            <a:r>
              <a:rPr lang="en-US" altLang="ko-KR" sz="1200" dirty="0" err="1" smtClean="0">
                <a:effectLst/>
              </a:rPr>
              <a:t>Bassler</a:t>
            </a:r>
            <a:r>
              <a:rPr lang="en-US" altLang="ko-KR" sz="1200" dirty="0" smtClean="0">
                <a:effectLst/>
              </a:rPr>
              <a:t>, Department of Molecular Biology, Princeton University, 329 Lewis Thomas Labs, Princeton, NJ 08544, USA. Tel.:+1 609 258 2857; Fax:+1 609 258 2957; E-mail: </a:t>
            </a:r>
            <a:r>
              <a:rPr lang="en-US" altLang="ko-KR" sz="1200" dirty="0" smtClean="0">
                <a:effectLst/>
                <a:hlinkClick r:id="rId2"/>
              </a:rPr>
              <a:t>bbassler@princeton.edu</a:t>
            </a:r>
            <a:r>
              <a:rPr lang="en-US" altLang="ko-KR" sz="1200" dirty="0" smtClean="0">
                <a:effectLst/>
              </a:rPr>
              <a:t> </a:t>
            </a:r>
          </a:p>
          <a:p>
            <a:pPr fontAlgn="base"/>
            <a:r>
              <a:rPr lang="en-US" altLang="ko-KR" sz="1200" baseline="30000" dirty="0" smtClean="0">
                <a:effectLst/>
              </a:rPr>
              <a:t>3</a:t>
            </a:r>
            <a:r>
              <a:rPr lang="en-US" altLang="ko-KR" sz="1200" dirty="0" smtClean="0">
                <a:effectLst/>
              </a:rPr>
              <a:t>These authors contributed equally to this work.</a:t>
            </a:r>
          </a:p>
          <a:p>
            <a:pPr fontAlgn="base"/>
            <a:r>
              <a:rPr lang="en-US" altLang="ko-KR" sz="1200" dirty="0" smtClean="0">
                <a:effectLst/>
              </a:rPr>
              <a:t>Received 3 April 2013; Accepted 4 June 2013</a:t>
            </a:r>
          </a:p>
          <a:p>
            <a:pPr fontAlgn="base"/>
            <a:endParaRPr lang="en-US" altLang="ko-KR" sz="1200" dirty="0" smtClean="0">
              <a:effectLst/>
            </a:endParaRPr>
          </a:p>
          <a:p>
            <a:pPr fontAlgn="base"/>
            <a:r>
              <a:rPr lang="en-US" altLang="ko-KR" sz="1600" dirty="0" smtClean="0">
                <a:effectLst/>
              </a:rPr>
              <a:t>Quorum sensing is a chemical communication process that bacteria use to control collective </a:t>
            </a:r>
            <a:r>
              <a:rPr lang="en-US" altLang="ko-KR" sz="1600" dirty="0" err="1" smtClean="0">
                <a:effectLst/>
              </a:rPr>
              <a:t>behaviours</a:t>
            </a:r>
            <a:r>
              <a:rPr lang="en-US" altLang="ko-KR" sz="1600" dirty="0" smtClean="0">
                <a:effectLst/>
              </a:rPr>
              <a:t> including bioluminescence, biofilm formation, and virulence factor production. In </a:t>
            </a:r>
            <a:r>
              <a:rPr lang="en-US" altLang="ko-KR" sz="1600" i="1" dirty="0" smtClean="0">
                <a:effectLst/>
              </a:rPr>
              <a:t>Vibrio </a:t>
            </a:r>
            <a:r>
              <a:rPr lang="en-US" altLang="ko-KR" sz="1600" i="1" dirty="0" err="1" smtClean="0">
                <a:effectLst/>
              </a:rPr>
              <a:t>harveyi</a:t>
            </a:r>
            <a:r>
              <a:rPr lang="en-US" altLang="ko-KR" sz="1600" dirty="0" smtClean="0">
                <a:effectLst/>
              </a:rPr>
              <a:t>, five homologous small RNAs (</a:t>
            </a:r>
            <a:r>
              <a:rPr lang="en-US" altLang="ko-KR" sz="1600" dirty="0" err="1" smtClean="0">
                <a:effectLst/>
              </a:rPr>
              <a:t>sRNAs</a:t>
            </a:r>
            <a:r>
              <a:rPr lang="en-US" altLang="ko-KR" sz="1600" dirty="0" smtClean="0">
                <a:effectLst/>
              </a:rPr>
              <a:t>) called Qrr1–5, control quorum-sensing transitions. Here, we identify 16 new targets of the </a:t>
            </a:r>
            <a:r>
              <a:rPr lang="en-US" altLang="ko-KR" sz="1600" dirty="0" err="1" smtClean="0">
                <a:effectLst/>
              </a:rPr>
              <a:t>Qrr</a:t>
            </a:r>
            <a:r>
              <a:rPr lang="en-US" altLang="ko-KR" sz="1600" dirty="0" smtClean="0">
                <a:effectLst/>
              </a:rPr>
              <a:t> </a:t>
            </a:r>
            <a:r>
              <a:rPr lang="en-US" altLang="ko-KR" sz="1600" dirty="0" err="1" smtClean="0">
                <a:effectLst/>
              </a:rPr>
              <a:t>sRNAs</a:t>
            </a:r>
            <a:r>
              <a:rPr lang="en-US" altLang="ko-KR" sz="1600" dirty="0" smtClean="0">
                <a:effectLst/>
              </a:rPr>
              <a:t>. Mutagenesis reveals that particular sequence differences among the </a:t>
            </a:r>
            <a:r>
              <a:rPr lang="en-US" altLang="ko-KR" sz="1600" dirty="0" err="1" smtClean="0">
                <a:effectLst/>
              </a:rPr>
              <a:t>Qrr</a:t>
            </a:r>
            <a:r>
              <a:rPr lang="en-US" altLang="ko-KR" sz="1600" dirty="0" smtClean="0">
                <a:effectLst/>
              </a:rPr>
              <a:t> </a:t>
            </a:r>
            <a:r>
              <a:rPr lang="en-US" altLang="ko-KR" sz="1600" dirty="0" err="1" smtClean="0">
                <a:effectLst/>
              </a:rPr>
              <a:t>sRNAs</a:t>
            </a:r>
            <a:r>
              <a:rPr lang="en-US" altLang="ko-KR" sz="1600" dirty="0" smtClean="0">
                <a:effectLst/>
              </a:rPr>
              <a:t> determine their target specificities. </a:t>
            </a:r>
            <a:r>
              <a:rPr lang="en-US" altLang="ko-KR" sz="1600" dirty="0" err="1" smtClean="0">
                <a:effectLst/>
              </a:rPr>
              <a:t>Modelling</a:t>
            </a:r>
            <a:r>
              <a:rPr lang="en-US" altLang="ko-KR" sz="1600" dirty="0" smtClean="0">
                <a:effectLst/>
              </a:rPr>
              <a:t> coupled with biochemical and genetic analyses show that all five of the </a:t>
            </a:r>
            <a:r>
              <a:rPr lang="en-US" altLang="ko-KR" sz="1600" dirty="0" err="1" smtClean="0">
                <a:effectLst/>
              </a:rPr>
              <a:t>Qrr</a:t>
            </a:r>
            <a:r>
              <a:rPr lang="en-US" altLang="ko-KR" sz="1600" dirty="0" smtClean="0">
                <a:effectLst/>
              </a:rPr>
              <a:t> </a:t>
            </a:r>
            <a:r>
              <a:rPr lang="en-US" altLang="ko-KR" sz="1600" dirty="0" err="1" smtClean="0">
                <a:effectLst/>
              </a:rPr>
              <a:t>sRNAs</a:t>
            </a:r>
            <a:r>
              <a:rPr lang="en-US" altLang="ko-KR" sz="1600" dirty="0" smtClean="0">
                <a:effectLst/>
              </a:rPr>
              <a:t> possess four stem-loops: the first stem-loop is crucial for base pairing with a subset of targets. This stem-loop also protects the </a:t>
            </a:r>
            <a:r>
              <a:rPr lang="en-US" altLang="ko-KR" sz="1600" dirty="0" err="1" smtClean="0">
                <a:effectLst/>
              </a:rPr>
              <a:t>Qrr</a:t>
            </a:r>
            <a:r>
              <a:rPr lang="en-US" altLang="ko-KR" sz="1600" dirty="0" smtClean="0">
                <a:effectLst/>
              </a:rPr>
              <a:t> </a:t>
            </a:r>
            <a:r>
              <a:rPr lang="en-US" altLang="ko-KR" sz="1600" dirty="0" err="1" smtClean="0">
                <a:effectLst/>
              </a:rPr>
              <a:t>sRNAs</a:t>
            </a:r>
            <a:r>
              <a:rPr lang="en-US" altLang="ko-KR" sz="1600" dirty="0" smtClean="0">
                <a:effectLst/>
              </a:rPr>
              <a:t> from </a:t>
            </a:r>
            <a:r>
              <a:rPr lang="en-US" altLang="ko-KR" sz="1600" dirty="0" err="1" smtClean="0">
                <a:effectLst/>
              </a:rPr>
              <a:t>RNase</a:t>
            </a:r>
            <a:r>
              <a:rPr lang="en-US" altLang="ko-KR" sz="1600" dirty="0" smtClean="0">
                <a:effectLst/>
              </a:rPr>
              <a:t> E-mediated degradation. The second stem-loop contains conserved sequences required for base pairing with the majority of the target mRNAs. The third stem-loop plays an accessory role in base pairing and stability. The fourth stem-loop functions as a rho-independent terminator. In the quorum-sensing </a:t>
            </a:r>
            <a:r>
              <a:rPr lang="en-US" altLang="ko-KR" sz="1600" dirty="0" err="1" smtClean="0">
                <a:effectLst/>
              </a:rPr>
              <a:t>regulon</a:t>
            </a:r>
            <a:r>
              <a:rPr lang="en-US" altLang="ko-KR" sz="1600" dirty="0" smtClean="0">
                <a:effectLst/>
              </a:rPr>
              <a:t>, </a:t>
            </a:r>
            <a:r>
              <a:rPr lang="en-US" altLang="ko-KR" sz="1600" dirty="0" err="1" smtClean="0">
                <a:effectLst/>
              </a:rPr>
              <a:t>Qrr</a:t>
            </a:r>
            <a:r>
              <a:rPr lang="en-US" altLang="ko-KR" sz="1600" dirty="0" smtClean="0">
                <a:effectLst/>
              </a:rPr>
              <a:t> </a:t>
            </a:r>
            <a:r>
              <a:rPr lang="en-US" altLang="ko-KR" sz="1600" dirty="0" err="1" smtClean="0">
                <a:effectLst/>
              </a:rPr>
              <a:t>sRNAs</a:t>
            </a:r>
            <a:r>
              <a:rPr lang="en-US" altLang="ko-KR" sz="1600" dirty="0" smtClean="0">
                <a:effectLst/>
              </a:rPr>
              <a:t>-controlled genes are the most rapid to respond to quorum-sensing </a:t>
            </a:r>
            <a:r>
              <a:rPr lang="en-US" altLang="ko-KR" sz="1600" dirty="0" err="1" smtClean="0">
                <a:effectLst/>
              </a:rPr>
              <a:t>autoinducers</a:t>
            </a:r>
            <a:r>
              <a:rPr lang="en-US" altLang="ko-KR" sz="1600" dirty="0" smtClean="0">
                <a:effectLst/>
              </a:rPr>
              <a:t>. The </a:t>
            </a:r>
            <a:r>
              <a:rPr lang="en-US" altLang="ko-KR" sz="1600" dirty="0" err="1" smtClean="0">
                <a:effectLst/>
              </a:rPr>
              <a:t>Qrr</a:t>
            </a:r>
            <a:r>
              <a:rPr lang="en-US" altLang="ko-KR" sz="1600" dirty="0" smtClean="0">
                <a:effectLst/>
              </a:rPr>
              <a:t> </a:t>
            </a:r>
            <a:r>
              <a:rPr lang="en-US" altLang="ko-KR" sz="1600" dirty="0" err="1" smtClean="0">
                <a:effectLst/>
              </a:rPr>
              <a:t>sRNAs</a:t>
            </a:r>
            <a:r>
              <a:rPr lang="en-US" altLang="ko-KR" sz="1600" dirty="0" smtClean="0">
                <a:effectLst/>
              </a:rPr>
              <a:t> are conserved throughout </a:t>
            </a:r>
            <a:r>
              <a:rPr lang="en-US" altLang="ko-KR" sz="1600" dirty="0" err="1" smtClean="0">
                <a:effectLst/>
              </a:rPr>
              <a:t>vibrios</a:t>
            </a:r>
            <a:r>
              <a:rPr lang="en-US" altLang="ko-KR" sz="1600" dirty="0" smtClean="0">
                <a:effectLst/>
              </a:rPr>
              <a:t>, thus insights from this work could apply generally to </a:t>
            </a:r>
            <a:r>
              <a:rPr lang="en-US" altLang="ko-KR" sz="1600" i="1" dirty="0" smtClean="0">
                <a:effectLst/>
              </a:rPr>
              <a:t>Vibrio</a:t>
            </a:r>
            <a:r>
              <a:rPr lang="en-US" altLang="ko-KR" sz="1600" dirty="0" smtClean="0">
                <a:effectLst/>
              </a:rPr>
              <a:t> quorum sensing.</a:t>
            </a:r>
            <a:endParaRPr lang="en-US" altLang="ko-KR" sz="1600" dirty="0">
              <a:effectLst/>
            </a:endParaRPr>
          </a:p>
        </p:txBody>
      </p:sp>
    </p:spTree>
    <p:extLst>
      <p:ext uri="{BB962C8B-B14F-4D97-AF65-F5344CB8AC3E}">
        <p14:creationId xmlns:p14="http://schemas.microsoft.com/office/powerpoint/2010/main" xmlns="" val="12668985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2"/>
          <p:cNvSpPr/>
          <p:nvPr/>
        </p:nvSpPr>
        <p:spPr>
          <a:xfrm>
            <a:off x="0" y="-27384"/>
            <a:ext cx="4572000" cy="6617196"/>
          </a:xfrm>
          <a:prstGeom prst="rect">
            <a:avLst/>
          </a:prstGeom>
        </p:spPr>
        <p:txBody>
          <a:bodyPr wrap="square">
            <a:spAutoFit/>
          </a:bodyPr>
          <a:lstStyle/>
          <a:p>
            <a:pPr lvl="0" fontAlgn="base">
              <a:spcBef>
                <a:spcPct val="0"/>
              </a:spcBef>
              <a:spcAft>
                <a:spcPct val="0"/>
              </a:spcAft>
              <a:buFontTx/>
              <a:buChar char="•"/>
            </a:pPr>
            <a:r>
              <a:rPr kumimoji="1" lang="ko-KR" altLang="ko-KR" sz="1400" b="0" u="none" strike="noStrike" cap="none" normalizeH="0" baseline="0" dirty="0" smtClean="0">
                <a:ln>
                  <a:noFill/>
                </a:ln>
                <a:solidFill>
                  <a:srgbClr val="005000"/>
                </a:solidFill>
                <a:effectLst/>
                <a:latin typeface="굴림" pitchFamily="50" charset="-127"/>
                <a:ea typeface="굴림" pitchFamily="50" charset="-127"/>
                <a:cs typeface="굴림" pitchFamily="50" charset="-127"/>
              </a:rPr>
              <a:t>12 JULY 2013</a:t>
            </a:r>
            <a:endParaRPr kumimoji="1" lang="ko-KR" altLang="ko-KR" sz="105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buFontTx/>
              <a:buChar char="•"/>
            </a:pP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Compact Parkin only: insights into the structure of an autoinhibited ubiquitin ligase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FREE</a:t>
            </a: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 </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FIVE RECENT STUDIES PROVIDE LONG-AWAITED STRUCTURAL VIEWS OF THE INTRICATE INTERDOMAIN ARRANGEMENTS THAT CONTROL HYBRID RBR FAMILY UBIQUITIN LIGASES.</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R ANDREW BYRD AND ALLAN M WEISSMAN</a:t>
            </a:r>
          </a:p>
          <a:p>
            <a:pPr lvl="0" eaLnBrk="0" fontAlgn="base" latinLnBrk="0" hangingPunct="0">
              <a:spcBef>
                <a:spcPct val="0"/>
              </a:spcBef>
              <a:spcAft>
                <a:spcPct val="0"/>
              </a:spcAft>
            </a:pP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THE EMBO JOURNAL</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 ADVANCE ONLINE PUBLICATION 12 JULY 2013; </a:t>
            </a:r>
            <a:b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b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DOI:10.1038/EMBOJ.2013.158</a:t>
            </a:r>
            <a:endParaRPr kumimoji="1" lang="ko-KR" altLang="ko-KR" sz="9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buFontTx/>
              <a:buChar char="•"/>
            </a:pPr>
            <a:r>
              <a:rPr kumimoji="1" lang="ko-KR" altLang="ko-KR" sz="1400" b="0" u="none" strike="noStrike" cap="none" normalizeH="0" baseline="0" dirty="0" smtClean="0">
                <a:ln>
                  <a:noFill/>
                </a:ln>
                <a:solidFill>
                  <a:srgbClr val="005000"/>
                </a:solidFill>
                <a:effectLst/>
                <a:latin typeface="굴림" pitchFamily="50" charset="-127"/>
                <a:ea typeface="굴림" pitchFamily="50" charset="-127"/>
                <a:cs typeface="굴림" pitchFamily="50" charset="-127"/>
              </a:rPr>
              <a:t>09 JULY 2013</a:t>
            </a:r>
          </a:p>
          <a:p>
            <a:pPr lvl="0" eaLnBrk="0" fontAlgn="base" latinLnBrk="0" hangingPunct="0">
              <a:spcBef>
                <a:spcPct val="0"/>
              </a:spcBef>
              <a:spcAft>
                <a:spcPct val="0"/>
              </a:spcAft>
              <a:buFontTx/>
              <a:buChar char="•"/>
            </a:pP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Functional determinants of the quorum-sensing non-coding RNAs and their roles in target regulation</a:t>
            </a:r>
            <a:r>
              <a:rPr kumimoji="1" lang="ko-KR" altLang="ko-KR" sz="800" b="1" u="none" strike="noStrike" cap="none" normalizeH="0" baseline="0" dirty="0" smtClean="0">
                <a:ln>
                  <a:noFill/>
                </a:ln>
                <a:solidFill>
                  <a:srgbClr val="CC0033"/>
                </a:solidFill>
                <a:effectLst/>
                <a:latin typeface="Arial"/>
                <a:ea typeface="굴림" pitchFamily="50" charset="-127"/>
                <a:cs typeface="굴림" pitchFamily="50" charset="-127"/>
              </a:rPr>
              <a:t>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EMBO</a:t>
            </a:r>
            <a:r>
              <a:rPr kumimoji="1" lang="ko-KR" altLang="ko-KR" sz="800" b="1" u="none" strike="noStrike" cap="none" normalizeH="0" baseline="0" dirty="0" smtClean="0">
                <a:ln>
                  <a:noFill/>
                </a:ln>
                <a:solidFill>
                  <a:srgbClr val="CC0033"/>
                </a:solidFill>
                <a:effectLst/>
                <a:latin typeface="Arial"/>
                <a:ea typeface="굴림" pitchFamily="50" charset="-127"/>
                <a:cs typeface="굴림" pitchFamily="50" charset="-127"/>
              </a:rPr>
              <a:t>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OPEN</a:t>
            </a:r>
            <a:endPar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QUORUM SENSING IN BACTERIA IS CONTROLLED BY FIVE SMALL RNAS, QRR1</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5, WHICH EXERT POST-TRANSCRIPTIONAL CONTROL OF 16 NOVEL TARGET GENES THROUGH FOUR CONSERVED STEM-LOOPS WITH DISTINCT ROLES IN TARGET BINDING AND SRNA STABILITY.</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YI SHAO, LIHUI FENG, STEVEN T RUTHERFORD, KAI PAPENFORT AND BONNIE L BASSLER</a:t>
            </a:r>
          </a:p>
          <a:p>
            <a:pPr lvl="0" eaLnBrk="0" fontAlgn="base" latinLnBrk="0" hangingPunct="0">
              <a:spcBef>
                <a:spcPct val="0"/>
              </a:spcBef>
              <a:spcAft>
                <a:spcPct val="0"/>
              </a:spcAft>
            </a:pP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THE EMBO JOURNAL</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 ADVANCE ONLINE PUBLICATION 09 JULY 2013; </a:t>
            </a:r>
            <a:b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b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DOI:10.1038/EMBOJ.2013.155</a:t>
            </a:r>
            <a:endParaRPr kumimoji="1" lang="ko-KR" altLang="ko-KR" sz="9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buFontTx/>
              <a:buChar char="•"/>
            </a:pPr>
            <a:r>
              <a:rPr kumimoji="1" lang="ko-KR" altLang="ko-KR" sz="1400" b="0" u="none" strike="noStrike" cap="none" normalizeH="0" baseline="0" dirty="0" smtClean="0">
                <a:ln>
                  <a:noFill/>
                </a:ln>
                <a:solidFill>
                  <a:srgbClr val="005000"/>
                </a:solidFill>
                <a:effectLst/>
                <a:latin typeface="굴림" pitchFamily="50" charset="-127"/>
                <a:ea typeface="굴림" pitchFamily="50" charset="-127"/>
                <a:cs typeface="굴림" pitchFamily="50" charset="-127"/>
              </a:rPr>
              <a:t>05 JULY 2013</a:t>
            </a:r>
          </a:p>
          <a:p>
            <a:pPr lvl="0" eaLnBrk="0" fontAlgn="base" latinLnBrk="0" hangingPunct="0">
              <a:spcBef>
                <a:spcPct val="0"/>
              </a:spcBef>
              <a:spcAft>
                <a:spcPct val="0"/>
              </a:spcAft>
              <a:buFontTx/>
              <a:buChar char="•"/>
            </a:pP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Histone deacetylases govern heterochromatin in every phase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FREE</a:t>
            </a: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 </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SIR2-DEPENDENT HISTONE DEACETYLATION RECRUITS THE HISTONE METHYLTRANSFERASE CLR4, SPREADING REPRESSIVE H3K9-METHYLATION DURING CENTROMERIC HETEROCHROMATIN ASSEMBLY.</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YOTA MURAKAMI</a:t>
            </a:r>
          </a:p>
          <a:p>
            <a:pPr lvl="0" eaLnBrk="0" fontAlgn="base" latinLnBrk="0" hangingPunct="0">
              <a:spcBef>
                <a:spcPct val="0"/>
              </a:spcBef>
              <a:spcAft>
                <a:spcPct val="0"/>
              </a:spcAft>
            </a:pP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THE EMBO JOURNAL</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 ADVANCE ONLINE PUBLICATION 05 JULY 2013; </a:t>
            </a:r>
            <a:b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b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DOI:10.1038/EMBOJ.2013.154</a:t>
            </a:r>
            <a:endParaRPr kumimoji="1" lang="ko-KR" altLang="ko-KR" sz="9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buFontTx/>
              <a:buChar char="•"/>
            </a:pPr>
            <a:r>
              <a:rPr kumimoji="1" lang="ko-KR" altLang="ko-KR" sz="1400" b="0" u="none" strike="noStrike" cap="none" normalizeH="0" baseline="0" dirty="0" smtClean="0">
                <a:ln>
                  <a:noFill/>
                </a:ln>
                <a:solidFill>
                  <a:srgbClr val="005000"/>
                </a:solidFill>
                <a:effectLst/>
                <a:latin typeface="굴림" pitchFamily="50" charset="-127"/>
                <a:ea typeface="굴림" pitchFamily="50" charset="-127"/>
                <a:cs typeface="굴림" pitchFamily="50" charset="-127"/>
              </a:rPr>
              <a:t>28 JUNE 2013</a:t>
            </a:r>
            <a:endParaRPr kumimoji="1" lang="ko-KR" altLang="ko-KR" sz="105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buFontTx/>
              <a:buChar char="•"/>
            </a:pP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KIF16B delivers for transcytosis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FREE</a:t>
            </a: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 </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EPITHELIA THAT NATIVELY LACK THE CLATHRIN ADAPTOR AP-1B RECYCLE BASOLATERAL PROTEINS TO THEIR APICAL DOMAIN BY TRANSCYTOSIS. ALTHOUGH MICROTUBULES ARE REQUIRED FOR THIS PROCESS, KIF16B IS THE FIRST KINESIN IDENTIFIED TO BE INVOLVED IN TRANSCYTOSIS.</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ALEJO E RODR</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Í</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GUEZ-FRATICELLI, MANUEL GALVEZ-SANTISTEBAN AND FERNANDO MARTIN-BELMONTE</a:t>
            </a:r>
          </a:p>
          <a:p>
            <a:pPr lvl="0" eaLnBrk="0" fontAlgn="base" latinLnBrk="0" hangingPunct="0">
              <a:spcBef>
                <a:spcPct val="0"/>
              </a:spcBef>
              <a:spcAft>
                <a:spcPct val="0"/>
              </a:spcAft>
            </a:pP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THE EMBO JOURNAL</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 ADVANCE ONLINE PUBLICATION 28 JUNE 2013; </a:t>
            </a:r>
            <a:b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b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DOI:10.1038/EMBOJ.2013.153</a:t>
            </a:r>
            <a:endPar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pP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Ral mediates activity-dependent growth of postsynaptic membranes via recruitment of the exocyst </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POSTSYNAPTIC MEMBRANE REMODELLING REQUIRES VESICLE TRAFFICKING. THE SMALL GTPASE RAL IS ACTIVATED IN RESPONSE TO CALCIUM INFLUX AND REGULATES THE EXOCYST COMPLEX, THEREFORE PROVIDING A LINK BETWEEN SYNAPTIC ACTIVITY AND MEMBRANE TRAFFICKING.</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RITA O TEODORO, GUL</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Ç</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IN PEKKURNAZ, ABDULLAH NASSER, MISAO E HIGASHI-KOVTUN, MARIA BALAKIREVA, IAN G MCLACHLAN, JACQUES CAMONIS AND THOMAS L SCHWARZ</a:t>
            </a:r>
          </a:p>
          <a:p>
            <a:pPr lvl="0" eaLnBrk="0" fontAlgn="base" latinLnBrk="0" hangingPunct="0">
              <a:spcBef>
                <a:spcPct val="0"/>
              </a:spcBef>
              <a:spcAft>
                <a:spcPct val="0"/>
              </a:spcAft>
            </a:pP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THE EMBO JOURNAL</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 ADVANCE ONLINE PUBLICATION 28 JUNE 2013; </a:t>
            </a:r>
            <a:b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b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DOI:10.1038/EMBOJ.2013.147</a:t>
            </a:r>
            <a:endParaRPr kumimoji="1" lang="ko-KR" altLang="ko-KR" sz="9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p:txBody>
      </p:sp>
      <p:sp>
        <p:nvSpPr>
          <p:cNvPr id="4" name="TextBox 3"/>
          <p:cNvSpPr txBox="1"/>
          <p:nvPr/>
        </p:nvSpPr>
        <p:spPr>
          <a:xfrm>
            <a:off x="4543400" y="0"/>
            <a:ext cx="4572000" cy="3262432"/>
          </a:xfrm>
          <a:prstGeom prst="rect">
            <a:avLst/>
          </a:prstGeom>
          <a:noFill/>
        </p:spPr>
        <p:txBody>
          <a:bodyPr wrap="square" rtlCol="0">
            <a:spAutoFit/>
          </a:bodyPr>
          <a:lstStyle/>
          <a:p>
            <a:pPr lvl="0" eaLnBrk="0" fontAlgn="base" latinLnBrk="0" hangingPunct="0">
              <a:spcBef>
                <a:spcPct val="0"/>
              </a:spcBef>
              <a:spcAft>
                <a:spcPct val="0"/>
              </a:spcAft>
              <a:buFontTx/>
              <a:buChar char="•"/>
            </a:pPr>
            <a:r>
              <a:rPr kumimoji="1" lang="ko-KR" altLang="ko-KR" sz="1400" b="0" u="none" strike="noStrike" cap="none" normalizeH="0" baseline="0" dirty="0" smtClean="0">
                <a:ln>
                  <a:noFill/>
                </a:ln>
                <a:solidFill>
                  <a:srgbClr val="005000"/>
                </a:solidFill>
                <a:effectLst/>
                <a:latin typeface="굴림" pitchFamily="50" charset="-127"/>
                <a:ea typeface="굴림" pitchFamily="50" charset="-127"/>
                <a:cs typeface="굴림" pitchFamily="50" charset="-127"/>
              </a:rPr>
              <a:t>25 JUNE 2013</a:t>
            </a:r>
          </a:p>
          <a:p>
            <a:pPr lvl="0" eaLnBrk="0" fontAlgn="base" latinLnBrk="0" hangingPunct="0">
              <a:spcBef>
                <a:spcPct val="0"/>
              </a:spcBef>
              <a:spcAft>
                <a:spcPct val="0"/>
              </a:spcAft>
              <a:buFontTx/>
              <a:buChar char="•"/>
            </a:pP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DNA polymerase κ-dependent DNA synthesis at stalled replication forks is important for CHK1 activation</a:t>
            </a:r>
            <a:r>
              <a:rPr kumimoji="1" lang="ko-KR" altLang="ko-KR" sz="800" b="1" u="none" strike="noStrike" cap="none" normalizeH="0" baseline="0" dirty="0" smtClean="0">
                <a:ln>
                  <a:noFill/>
                </a:ln>
                <a:solidFill>
                  <a:srgbClr val="CC0033"/>
                </a:solidFill>
                <a:effectLst/>
                <a:latin typeface="Arial"/>
                <a:ea typeface="굴림" pitchFamily="50" charset="-127"/>
                <a:cs typeface="굴림" pitchFamily="50" charset="-127"/>
              </a:rPr>
              <a:t>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EMBO</a:t>
            </a:r>
            <a:r>
              <a:rPr kumimoji="1" lang="ko-KR" altLang="ko-KR" sz="800" b="1" u="none" strike="noStrike" cap="none" normalizeH="0" baseline="0" dirty="0" smtClean="0">
                <a:ln>
                  <a:noFill/>
                </a:ln>
                <a:solidFill>
                  <a:srgbClr val="CC0033"/>
                </a:solidFill>
                <a:effectLst/>
                <a:latin typeface="Arial"/>
                <a:ea typeface="굴림" pitchFamily="50" charset="-127"/>
                <a:cs typeface="굴림" pitchFamily="50" charset="-127"/>
              </a:rPr>
              <a:t>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OPEN</a:t>
            </a:r>
            <a:endPar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A VERTEBRATE TRANSLESION SYNTHESIS DNA POLYMERASE BROADLY CONTRIBUTES TO CHECKPOINT-ACTIVATING PRIMER SYNTHESIS AT STALLED REPLICATION FORKS, A ROLE PREVIOUSLY ASCRIBED ONLY TO REPLICATIVE POLYMERASES.</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R</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É</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MY B</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É</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TOUS, MARIE-JEANNE PILLAIRE, LAURA PIERINI, SIEM VAN DER LAAN, B</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É</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N</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É</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DICTE RECOLIN, EMMA OHL-S</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É</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GUY, CAIXIA GUO, NAOKO NIIMI, PETR GR</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Ú</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Z, TAKEHIKO NOHMI, ERROL FRIEDBERG, CHRISTOPHE CAZAUX, DOMENICO MAIORANO AND JEAN-S</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É</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BASTIEN HOFFMANN</a:t>
            </a:r>
          </a:p>
          <a:p>
            <a:pPr lvl="0" eaLnBrk="0" fontAlgn="base" latinLnBrk="0" hangingPunct="0">
              <a:spcBef>
                <a:spcPct val="0"/>
              </a:spcBef>
              <a:spcAft>
                <a:spcPct val="0"/>
              </a:spcAft>
            </a:pP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THE EMBO JOURNAL</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 ADVANCE ONLINE PUBLICATION 25 JUNE 2013; </a:t>
            </a:r>
            <a:b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b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DOI:10.1038/EMBOJ.2013.148</a:t>
            </a:r>
            <a:endParaRPr kumimoji="1" lang="ko-KR" altLang="ko-KR" sz="9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buFontTx/>
              <a:buChar char="•"/>
            </a:pPr>
            <a:r>
              <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rPr>
              <a:t>Threshold-controlled ubiquitination of the EGFR directs receptor fate</a:t>
            </a:r>
            <a:r>
              <a:rPr kumimoji="1" lang="ko-KR" altLang="ko-KR" sz="800" b="1" u="none" strike="noStrike" cap="none" normalizeH="0" baseline="0" dirty="0" smtClean="0">
                <a:ln>
                  <a:noFill/>
                </a:ln>
                <a:solidFill>
                  <a:srgbClr val="CC0033"/>
                </a:solidFill>
                <a:effectLst/>
                <a:latin typeface="Arial"/>
                <a:ea typeface="굴림" pitchFamily="50" charset="-127"/>
                <a:cs typeface="굴림" pitchFamily="50" charset="-127"/>
              </a:rPr>
              <a:t>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EMBO</a:t>
            </a:r>
            <a:r>
              <a:rPr kumimoji="1" lang="ko-KR" altLang="ko-KR" sz="800" b="1" u="none" strike="noStrike" cap="none" normalizeH="0" baseline="0" dirty="0" smtClean="0">
                <a:ln>
                  <a:noFill/>
                </a:ln>
                <a:solidFill>
                  <a:srgbClr val="CC0033"/>
                </a:solidFill>
                <a:effectLst/>
                <a:latin typeface="Arial"/>
                <a:ea typeface="굴림" pitchFamily="50" charset="-127"/>
                <a:cs typeface="굴림" pitchFamily="50" charset="-127"/>
              </a:rPr>
              <a:t> </a:t>
            </a:r>
            <a:r>
              <a:rPr kumimoji="1" lang="ko-KR" altLang="ko-KR" sz="800" b="1" u="none" strike="noStrike" cap="none" normalizeH="0" baseline="0" dirty="0" smtClean="0">
                <a:ln>
                  <a:noFill/>
                </a:ln>
                <a:solidFill>
                  <a:srgbClr val="CC0033"/>
                </a:solidFill>
                <a:effectLst/>
                <a:latin typeface="굴림" pitchFamily="50" charset="-127"/>
                <a:ea typeface="굴림" pitchFamily="50" charset="-127"/>
                <a:cs typeface="굴림" pitchFamily="50" charset="-127"/>
              </a:rPr>
              <a:t>OPEN</a:t>
            </a:r>
            <a:endParaRPr kumimoji="1" lang="ko-KR" altLang="ko-KR" sz="1000" b="0" u="none" strike="noStrike" cap="none" normalizeH="0" baseline="0" dirty="0" smtClean="0">
              <a:ln>
                <a:noFill/>
              </a:ln>
              <a:solidFill>
                <a:schemeClr val="tx1"/>
              </a:solidFill>
              <a:effectLst/>
              <a:latin typeface="굴림" pitchFamily="50" charset="-127"/>
              <a:ea typeface="굴림" pitchFamily="50" charset="-127"/>
              <a:cs typeface="굴림" pitchFamily="50" charset="-127"/>
            </a:endParaRP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THE AMOUNT OF EGF PRESENT FOR BINDING TO ITS RECEPTOR GOVERNS AN ON</a:t>
            </a:r>
            <a:r>
              <a:rPr kumimoji="1" lang="ko-KR" altLang="ko-KR" sz="800" b="0" u="none" strike="noStrike" cap="none" normalizeH="0" baseline="0" dirty="0" smtClean="0">
                <a:ln>
                  <a:noFill/>
                </a:ln>
                <a:solidFill>
                  <a:srgbClr val="999999"/>
                </a:solidFill>
                <a:effectLst/>
                <a:latin typeface="Arial"/>
                <a:ea typeface="굴림" pitchFamily="50" charset="-127"/>
                <a:cs typeface="굴림" pitchFamily="50" charset="-127"/>
              </a:rPr>
              <a:t>–</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OFF SWITCH OF EGFR UBIQUITINATION AND HENCE LIGAND-CONTROLLED NON-CLATHRIN-MEDIATED ENDOCYTOSIS AND EGFR DEGRADATION.</a:t>
            </a:r>
          </a:p>
          <a:p>
            <a:pPr lvl="0" eaLnBrk="0" fontAlgn="base" latinLnBrk="0" hangingPunct="0">
              <a:spcBef>
                <a:spcPct val="0"/>
              </a:spcBef>
              <a:spcAft>
                <a:spcPct val="0"/>
              </a:spcAft>
            </a:pP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SARA SIGISMUND, VERONICA ALGISI, GILDA NAPPO, ALEXIA CONTE, ROBERTA PASCOLUTTI, ALESSANDRO CUOMO, TIZIANA BONALDI, ELISABETTA ARGENZIO, LISETTE G G C VERHOEF, ELENA MASPERO, FABRIZIO BIANCHI, FABRIZIO CAPUANI, ANDREA CILIBERTO, SIMONA POLO AND PIER PAOLO DI FIORE</a:t>
            </a:r>
          </a:p>
          <a:p>
            <a:pPr lvl="0" eaLnBrk="0" fontAlgn="base" latinLnBrk="0" hangingPunct="0">
              <a:spcBef>
                <a:spcPct val="0"/>
              </a:spcBef>
              <a:spcAft>
                <a:spcPct val="0"/>
              </a:spcAft>
            </a:pP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THE EMBO JOURNAL</a:t>
            </a:r>
            <a: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t> ADVANCE ONLINE PUBLICATION 25 JUNE 2013; </a:t>
            </a:r>
            <a:br>
              <a:rPr kumimoji="1" lang="ko-KR" altLang="ko-KR" sz="800" b="0" u="none" strike="noStrike" cap="none" normalizeH="0" baseline="0" dirty="0" smtClean="0">
                <a:ln>
                  <a:noFill/>
                </a:ln>
                <a:solidFill>
                  <a:srgbClr val="999999"/>
                </a:solidFill>
                <a:effectLst/>
                <a:latin typeface="굴림" pitchFamily="50" charset="-127"/>
                <a:ea typeface="굴림" pitchFamily="50" charset="-127"/>
                <a:cs typeface="굴림" pitchFamily="50" charset="-127"/>
              </a:rPr>
            </a:br>
            <a:r>
              <a:rPr kumimoji="1" lang="ko-KR" altLang="ko-KR" sz="800" b="1" u="none" strike="noStrike" cap="none" normalizeH="0" baseline="0" dirty="0" smtClean="0">
                <a:ln>
                  <a:noFill/>
                </a:ln>
                <a:solidFill>
                  <a:srgbClr val="999999"/>
                </a:solidFill>
                <a:effectLst/>
                <a:latin typeface="굴림" pitchFamily="50" charset="-127"/>
                <a:ea typeface="굴림" pitchFamily="50" charset="-127"/>
                <a:cs typeface="굴림" pitchFamily="50" charset="-127"/>
              </a:rPr>
              <a:t>DOI:10.1038/EMBOJ.2013.149</a:t>
            </a:r>
            <a:endParaRPr lang="ko-KR" altLang="en-US" sz="3200" dirty="0"/>
          </a:p>
        </p:txBody>
      </p:sp>
    </p:spTree>
    <p:extLst>
      <p:ext uri="{BB962C8B-B14F-4D97-AF65-F5344CB8AC3E}">
        <p14:creationId xmlns:p14="http://schemas.microsoft.com/office/powerpoint/2010/main" xmlns="" val="37826598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4644008" cy="5816977"/>
          </a:xfrm>
          <a:prstGeom prst="rect">
            <a:avLst/>
          </a:prstGeom>
          <a:noFill/>
        </p:spPr>
        <p:txBody>
          <a:bodyPr wrap="square" rtlCol="0">
            <a:spAutoFit/>
          </a:bodyPr>
          <a:lstStyle/>
          <a:p>
            <a:r>
              <a:rPr lang="en-US" altLang="ko-KR" sz="1200" b="1" dirty="0" smtClean="0">
                <a:latin typeface="Arial" pitchFamily="34" charset="0"/>
                <a:cs typeface="Arial" pitchFamily="34" charset="0"/>
              </a:rPr>
              <a:t>BRIEF REVIEWS</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Immune Regulation in Obesity-Associated Adipose Inflammation </a:t>
            </a:r>
          </a:p>
          <a:p>
            <a:r>
              <a:rPr lang="en-US" altLang="ko-KR" sz="1200" dirty="0" smtClean="0">
                <a:latin typeface="Arial" pitchFamily="34" charset="0"/>
                <a:cs typeface="Arial" pitchFamily="34" charset="0"/>
              </a:rPr>
              <a:t>Jonathan M. Han and</a:t>
            </a:r>
          </a:p>
          <a:p>
            <a:r>
              <a:rPr lang="en-US" altLang="ko-KR" sz="1200" dirty="0" smtClean="0">
                <a:latin typeface="Arial" pitchFamily="34" charset="0"/>
                <a:cs typeface="Arial" pitchFamily="34" charset="0"/>
              </a:rPr>
              <a:t>Megan K. </a:t>
            </a:r>
            <a:r>
              <a:rPr lang="en-US" altLang="ko-KR" sz="1200" dirty="0" err="1" smtClean="0">
                <a:latin typeface="Arial" pitchFamily="34" charset="0"/>
                <a:cs typeface="Arial" pitchFamily="34" charset="0"/>
              </a:rPr>
              <a:t>Levings</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191:527-532; doi:10.4049/jimmunol.1301035 </a:t>
            </a:r>
            <a:endParaRPr lang="en-US" altLang="ko-KR" sz="1200" dirty="0" smtClean="0">
              <a:latin typeface="Arial" pitchFamily="34" charset="0"/>
              <a:cs typeface="Arial" pitchFamily="34" charset="0"/>
            </a:endParaRPr>
          </a:p>
          <a:p>
            <a:r>
              <a:rPr lang="en-US" altLang="ko-KR" sz="1200" dirty="0" smtClean="0">
                <a:latin typeface="Arial" pitchFamily="34" charset="0"/>
                <a:cs typeface="Arial" pitchFamily="34" charset="0"/>
                <a:hlinkClick r:id="rId2"/>
              </a:rPr>
              <a:t> </a:t>
            </a:r>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CUTTING EDGE</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Cutting Edge: ABIN-1 Protects against Psoriasis by Restricting MyD88 Signals in </a:t>
            </a:r>
            <a:r>
              <a:rPr lang="en-US" altLang="ko-KR" sz="1200" b="1" dirty="0" err="1" smtClean="0">
                <a:latin typeface="Arial" pitchFamily="34" charset="0"/>
                <a:cs typeface="Arial" pitchFamily="34" charset="0"/>
              </a:rPr>
              <a:t>Dendritic</a:t>
            </a:r>
            <a:r>
              <a:rPr lang="en-US" altLang="ko-KR" sz="1200" b="1" dirty="0" smtClean="0">
                <a:latin typeface="Arial" pitchFamily="34" charset="0"/>
                <a:cs typeface="Arial" pitchFamily="34" charset="0"/>
              </a:rPr>
              <a:t> Cells </a:t>
            </a:r>
          </a:p>
          <a:p>
            <a:r>
              <a:rPr lang="en-US" altLang="ko-KR" sz="1200" dirty="0" smtClean="0">
                <a:latin typeface="Arial" pitchFamily="34" charset="0"/>
                <a:cs typeface="Arial" pitchFamily="34" charset="0"/>
              </a:rPr>
              <a:t>Joseph A. Callahan, </a:t>
            </a:r>
            <a:r>
              <a:rPr lang="en-US" altLang="ko-KR" sz="1200" dirty="0" err="1" smtClean="0">
                <a:latin typeface="Arial" pitchFamily="34" charset="0"/>
                <a:cs typeface="Arial" pitchFamily="34" charset="0"/>
              </a:rPr>
              <a:t>Gianna</a:t>
            </a:r>
            <a:r>
              <a:rPr lang="en-US" altLang="ko-KR" sz="1200" dirty="0" smtClean="0">
                <a:latin typeface="Arial" pitchFamily="34" charset="0"/>
                <a:cs typeface="Arial" pitchFamily="34" charset="0"/>
              </a:rPr>
              <a:t> E. Hammer, Alexander </a:t>
            </a:r>
            <a:r>
              <a:rPr lang="en-US" altLang="ko-KR" sz="1200" dirty="0" err="1" smtClean="0">
                <a:latin typeface="Arial" pitchFamily="34" charset="0"/>
                <a:cs typeface="Arial" pitchFamily="34" charset="0"/>
              </a:rPr>
              <a:t>Agelides</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Bao</a:t>
            </a:r>
            <a:r>
              <a:rPr lang="en-US" altLang="ko-KR" sz="1200" dirty="0" smtClean="0">
                <a:latin typeface="Arial" pitchFamily="34" charset="0"/>
                <a:cs typeface="Arial" pitchFamily="34" charset="0"/>
              </a:rPr>
              <a:t> H. Duong, Shigeru </a:t>
            </a:r>
            <a:r>
              <a:rPr lang="en-US" altLang="ko-KR" sz="1200" dirty="0" err="1" smtClean="0">
                <a:latin typeface="Arial" pitchFamily="34" charset="0"/>
                <a:cs typeface="Arial" pitchFamily="34" charset="0"/>
              </a:rPr>
              <a:t>Oshima</a:t>
            </a:r>
            <a:r>
              <a:rPr lang="en-US" altLang="ko-KR" sz="1200" dirty="0" smtClean="0">
                <a:latin typeface="Arial" pitchFamily="34" charset="0"/>
                <a:cs typeface="Arial" pitchFamily="34" charset="0"/>
              </a:rPr>
              <a:t>, Jeffrey North, Rommel </a:t>
            </a:r>
            <a:r>
              <a:rPr lang="en-US" altLang="ko-KR" sz="1200" dirty="0" err="1" smtClean="0">
                <a:latin typeface="Arial" pitchFamily="34" charset="0"/>
                <a:cs typeface="Arial" pitchFamily="34" charset="0"/>
              </a:rPr>
              <a:t>Advincula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Nataliya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Shifrin</a:t>
            </a:r>
            <a:r>
              <a:rPr lang="en-US" altLang="ko-KR" sz="1200" dirty="0" smtClean="0">
                <a:latin typeface="Arial" pitchFamily="34" charset="0"/>
                <a:cs typeface="Arial" pitchFamily="34" charset="0"/>
              </a:rPr>
              <a:t>, Hong-An Truong, Jonathan Paw, Julio Barrera, Anthony </a:t>
            </a:r>
            <a:r>
              <a:rPr lang="en-US" altLang="ko-KR" sz="1200" dirty="0" err="1" smtClean="0">
                <a:latin typeface="Arial" pitchFamily="34" charset="0"/>
                <a:cs typeface="Arial" pitchFamily="34" charset="0"/>
              </a:rPr>
              <a:t>DeFranco</a:t>
            </a:r>
            <a:r>
              <a:rPr lang="en-US" altLang="ko-KR" sz="1200" dirty="0" smtClean="0">
                <a:latin typeface="Arial" pitchFamily="34" charset="0"/>
                <a:cs typeface="Arial" pitchFamily="34" charset="0"/>
              </a:rPr>
              <a:t>, Michael D. </a:t>
            </a:r>
            <a:r>
              <a:rPr lang="en-US" altLang="ko-KR" sz="1200" dirty="0" err="1" smtClean="0">
                <a:latin typeface="Arial" pitchFamily="34" charset="0"/>
                <a:cs typeface="Arial" pitchFamily="34" charset="0"/>
              </a:rPr>
              <a:t>Rosenblum</a:t>
            </a:r>
            <a:r>
              <a:rPr lang="en-US" altLang="ko-KR" sz="1200" dirty="0" smtClean="0">
                <a:latin typeface="Arial" pitchFamily="34" charset="0"/>
                <a:cs typeface="Arial" pitchFamily="34" charset="0"/>
              </a:rPr>
              <a:t>, Barbara A. </a:t>
            </a:r>
            <a:r>
              <a:rPr lang="en-US" altLang="ko-KR" sz="1200" dirty="0" err="1" smtClean="0">
                <a:latin typeface="Arial" pitchFamily="34" charset="0"/>
                <a:cs typeface="Arial" pitchFamily="34" charset="0"/>
              </a:rPr>
              <a:t>Malynn</a:t>
            </a:r>
            <a:r>
              <a:rPr lang="en-US" altLang="ko-KR" sz="1200" dirty="0" smtClean="0">
                <a:latin typeface="Arial" pitchFamily="34" charset="0"/>
                <a:cs typeface="Arial" pitchFamily="34" charset="0"/>
              </a:rPr>
              <a:t>, and </a:t>
            </a:r>
            <a:r>
              <a:rPr lang="en-US" altLang="ko-KR" sz="1200" dirty="0" err="1" smtClean="0">
                <a:latin typeface="Arial" pitchFamily="34" charset="0"/>
                <a:cs typeface="Arial" pitchFamily="34" charset="0"/>
              </a:rPr>
              <a:t>Averil</a:t>
            </a:r>
            <a:r>
              <a:rPr lang="en-US" altLang="ko-KR" sz="1200" dirty="0" smtClean="0">
                <a:latin typeface="Arial" pitchFamily="34" charset="0"/>
                <a:cs typeface="Arial" pitchFamily="34" charset="0"/>
              </a:rPr>
              <a:t> Ma</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191:535-539; published ahead of print June 19, 2013, doi:10.4049/jimmunol.1203335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Cutting Edge: Prolonged Exposure to HIV Reinforces a Poised Epigenetic Program for PD-1 Expression in Virus-Specific CD8 T Cells </a:t>
            </a:r>
          </a:p>
          <a:p>
            <a:r>
              <a:rPr lang="en-US" altLang="ko-KR" sz="1200" dirty="0" smtClean="0">
                <a:latin typeface="Arial" pitchFamily="34" charset="0"/>
                <a:cs typeface="Arial" pitchFamily="34" charset="0"/>
              </a:rPr>
              <a:t>Ben Youngblood, Alessandra </a:t>
            </a:r>
            <a:r>
              <a:rPr lang="en-US" altLang="ko-KR" sz="1200" dirty="0" err="1" smtClean="0">
                <a:latin typeface="Arial" pitchFamily="34" charset="0"/>
                <a:cs typeface="Arial" pitchFamily="34" charset="0"/>
              </a:rPr>
              <a:t>Noto</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Filippos</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Porichis</a:t>
            </a:r>
            <a:r>
              <a:rPr lang="en-US" altLang="ko-KR" sz="1200" dirty="0" smtClean="0">
                <a:latin typeface="Arial" pitchFamily="34" charset="0"/>
                <a:cs typeface="Arial" pitchFamily="34" charset="0"/>
              </a:rPr>
              <a:t>, Rama S. </a:t>
            </a:r>
            <a:r>
              <a:rPr lang="en-US" altLang="ko-KR" sz="1200" dirty="0" err="1" smtClean="0">
                <a:latin typeface="Arial" pitchFamily="34" charset="0"/>
                <a:cs typeface="Arial" pitchFamily="34" charset="0"/>
              </a:rPr>
              <a:t>Akondy</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Zaza</a:t>
            </a:r>
            <a:r>
              <a:rPr lang="en-US" altLang="ko-KR" sz="1200" dirty="0" smtClean="0">
                <a:latin typeface="Arial" pitchFamily="34" charset="0"/>
                <a:cs typeface="Arial" pitchFamily="34" charset="0"/>
              </a:rPr>
              <a:t> M. </a:t>
            </a:r>
            <a:r>
              <a:rPr lang="en-US" altLang="ko-KR" sz="1200" dirty="0" err="1" smtClean="0">
                <a:latin typeface="Arial" pitchFamily="34" charset="0"/>
                <a:cs typeface="Arial" pitchFamily="34" charset="0"/>
              </a:rPr>
              <a:t>Ndhlovu</a:t>
            </a:r>
            <a:r>
              <a:rPr lang="en-US" altLang="ko-KR" sz="1200" dirty="0" smtClean="0">
                <a:latin typeface="Arial" pitchFamily="34" charset="0"/>
                <a:cs typeface="Arial" pitchFamily="34" charset="0"/>
              </a:rPr>
              <a:t>, James W. Austin, </a:t>
            </a:r>
            <a:r>
              <a:rPr lang="en-US" altLang="ko-KR" sz="1200" dirty="0" err="1" smtClean="0">
                <a:latin typeface="Arial" pitchFamily="34" charset="0"/>
                <a:cs typeface="Arial" pitchFamily="34" charset="0"/>
              </a:rPr>
              <a:t>Rebeka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Bordi</a:t>
            </a:r>
            <a:r>
              <a:rPr lang="en-US" altLang="ko-KR" sz="1200" dirty="0" smtClean="0">
                <a:latin typeface="Arial" pitchFamily="34" charset="0"/>
                <a:cs typeface="Arial" pitchFamily="34" charset="0"/>
              </a:rPr>
              <a:t>, Francesco A. </a:t>
            </a:r>
            <a:r>
              <a:rPr lang="en-US" altLang="ko-KR" sz="1200" dirty="0" err="1" smtClean="0">
                <a:latin typeface="Arial" pitchFamily="34" charset="0"/>
                <a:cs typeface="Arial" pitchFamily="34" charset="0"/>
              </a:rPr>
              <a:t>Procopio</a:t>
            </a:r>
            <a:r>
              <a:rPr lang="en-US" altLang="ko-KR" sz="1200" dirty="0" smtClean="0">
                <a:latin typeface="Arial" pitchFamily="34" charset="0"/>
                <a:cs typeface="Arial" pitchFamily="34" charset="0"/>
              </a:rPr>
              <a:t>, Toshiyuki Miura, Todd M. Allen, John Sidney, Alessandro </a:t>
            </a:r>
            <a:r>
              <a:rPr lang="en-US" altLang="ko-KR" sz="1200" dirty="0" err="1" smtClean="0">
                <a:latin typeface="Arial" pitchFamily="34" charset="0"/>
                <a:cs typeface="Arial" pitchFamily="34" charset="0"/>
              </a:rPr>
              <a:t>Sette</a:t>
            </a:r>
            <a:r>
              <a:rPr lang="en-US" altLang="ko-KR" sz="1200" dirty="0" smtClean="0">
                <a:latin typeface="Arial" pitchFamily="34" charset="0"/>
                <a:cs typeface="Arial" pitchFamily="34" charset="0"/>
              </a:rPr>
              <a:t>, Bruce D. Walker, </a:t>
            </a:r>
            <a:r>
              <a:rPr lang="en-US" altLang="ko-KR" sz="1200" dirty="0" err="1" smtClean="0">
                <a:latin typeface="Arial" pitchFamily="34" charset="0"/>
                <a:cs typeface="Arial" pitchFamily="34" charset="0"/>
              </a:rPr>
              <a:t>Rafi</a:t>
            </a:r>
            <a:r>
              <a:rPr lang="en-US" altLang="ko-KR" sz="1200" dirty="0" smtClean="0">
                <a:latin typeface="Arial" pitchFamily="34" charset="0"/>
                <a:cs typeface="Arial" pitchFamily="34" charset="0"/>
              </a:rPr>
              <a:t> Ahmed, Jeremy M. Boss, </a:t>
            </a:r>
            <a:r>
              <a:rPr lang="en-US" altLang="ko-KR" sz="1200" dirty="0" err="1" smtClean="0">
                <a:latin typeface="Arial" pitchFamily="34" charset="0"/>
                <a:cs typeface="Arial" pitchFamily="34" charset="0"/>
              </a:rPr>
              <a:t>Rafick</a:t>
            </a:r>
            <a:r>
              <a:rPr lang="en-US" altLang="ko-KR" sz="1200" dirty="0" smtClean="0">
                <a:latin typeface="Arial" pitchFamily="34" charset="0"/>
                <a:cs typeface="Arial" pitchFamily="34" charset="0"/>
              </a:rPr>
              <a:t>-Pierre </a:t>
            </a:r>
            <a:r>
              <a:rPr lang="en-US" altLang="ko-KR" sz="1200" dirty="0" err="1" smtClean="0">
                <a:latin typeface="Arial" pitchFamily="34" charset="0"/>
                <a:cs typeface="Arial" pitchFamily="34" charset="0"/>
              </a:rPr>
              <a:t>Sékaly</a:t>
            </a:r>
            <a:r>
              <a:rPr lang="en-US" altLang="ko-KR" sz="1200" dirty="0" smtClean="0">
                <a:latin typeface="Arial" pitchFamily="34" charset="0"/>
                <a:cs typeface="Arial" pitchFamily="34" charset="0"/>
              </a:rPr>
              <a:t>, and Daniel E. Kaufmann</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191:540-544; published ahead of print June 14, 2013, doi:10.4049/jimmunol.1203161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p:txBody>
      </p:sp>
      <p:sp>
        <p:nvSpPr>
          <p:cNvPr id="5" name="TextBox 4"/>
          <p:cNvSpPr txBox="1"/>
          <p:nvPr/>
        </p:nvSpPr>
        <p:spPr>
          <a:xfrm>
            <a:off x="4644008" y="0"/>
            <a:ext cx="4499992" cy="6740307"/>
          </a:xfrm>
          <a:prstGeom prst="rect">
            <a:avLst/>
          </a:prstGeom>
          <a:noFill/>
        </p:spPr>
        <p:txBody>
          <a:bodyPr wrap="square" rtlCol="0">
            <a:spAutoFit/>
          </a:bodyPr>
          <a:lstStyle/>
          <a:p>
            <a:r>
              <a:rPr lang="en-US" altLang="ko-KR" sz="1200" b="1" dirty="0" smtClean="0">
                <a:latin typeface="Arial" pitchFamily="34" charset="0"/>
                <a:cs typeface="Arial" pitchFamily="34" charset="0"/>
              </a:rPr>
              <a:t>Cutting Edge: Conditional MHC Class II Expression Reveals a Limited Role for B Cell Antigen Presentation in Primary and Secondary CD4 T Cell Responses </a:t>
            </a:r>
          </a:p>
          <a:p>
            <a:r>
              <a:rPr lang="en-US" altLang="ko-KR" sz="1200" dirty="0" smtClean="0">
                <a:latin typeface="Arial" pitchFamily="34" charset="0"/>
                <a:cs typeface="Arial" pitchFamily="34" charset="0"/>
              </a:rPr>
              <a:t>Angela S. </a:t>
            </a:r>
            <a:r>
              <a:rPr lang="en-US" altLang="ko-KR" sz="1200" dirty="0" err="1" smtClean="0">
                <a:latin typeface="Arial" pitchFamily="34" charset="0"/>
                <a:cs typeface="Arial" pitchFamily="34" charset="0"/>
              </a:rPr>
              <a:t>Archambault</a:t>
            </a:r>
            <a:r>
              <a:rPr lang="en-US" altLang="ko-KR" sz="1200" dirty="0" smtClean="0">
                <a:latin typeface="Arial" pitchFamily="34" charset="0"/>
                <a:cs typeface="Arial" pitchFamily="34" charset="0"/>
              </a:rPr>
              <a:t>, Javier A. </a:t>
            </a:r>
            <a:r>
              <a:rPr lang="en-US" altLang="ko-KR" sz="1200" dirty="0" err="1" smtClean="0">
                <a:latin typeface="Arial" pitchFamily="34" charset="0"/>
                <a:cs typeface="Arial" pitchFamily="34" charset="0"/>
              </a:rPr>
              <a:t>Carrero</a:t>
            </a:r>
            <a:r>
              <a:rPr lang="en-US" altLang="ko-KR" sz="1200" dirty="0" smtClean="0">
                <a:latin typeface="Arial" pitchFamily="34" charset="0"/>
                <a:cs typeface="Arial" pitchFamily="34" charset="0"/>
              </a:rPr>
              <a:t>, Lisa G. Barnett, Nigel G. McGee, Julia </a:t>
            </a:r>
            <a:r>
              <a:rPr lang="en-US" altLang="ko-KR" sz="1200" dirty="0" err="1" smtClean="0">
                <a:latin typeface="Arial" pitchFamily="34" charset="0"/>
                <a:cs typeface="Arial" pitchFamily="34" charset="0"/>
              </a:rPr>
              <a:t>Sim</a:t>
            </a:r>
            <a:r>
              <a:rPr lang="en-US" altLang="ko-KR" sz="1200" dirty="0" smtClean="0">
                <a:latin typeface="Arial" pitchFamily="34" charset="0"/>
                <a:cs typeface="Arial" pitchFamily="34" charset="0"/>
              </a:rPr>
              <a:t>, Jonathan O. Wright, Tobias </a:t>
            </a:r>
            <a:r>
              <a:rPr lang="en-US" altLang="ko-KR" sz="1200" dirty="0" err="1" smtClean="0">
                <a:latin typeface="Arial" pitchFamily="34" charset="0"/>
                <a:cs typeface="Arial" pitchFamily="34" charset="0"/>
              </a:rPr>
              <a:t>Raabe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Peiquin</a:t>
            </a:r>
            <a:r>
              <a:rPr lang="en-US" altLang="ko-KR" sz="1200" dirty="0" smtClean="0">
                <a:latin typeface="Arial" pitchFamily="34" charset="0"/>
                <a:cs typeface="Arial" pitchFamily="34" charset="0"/>
              </a:rPr>
              <a:t> Chen, </a:t>
            </a:r>
            <a:r>
              <a:rPr lang="en-US" altLang="ko-KR" sz="1200" dirty="0" err="1" smtClean="0">
                <a:latin typeface="Arial" pitchFamily="34" charset="0"/>
                <a:cs typeface="Arial" pitchFamily="34" charset="0"/>
              </a:rPr>
              <a:t>Hua</a:t>
            </a:r>
            <a:r>
              <a:rPr lang="en-US" altLang="ko-KR" sz="1200" dirty="0" smtClean="0">
                <a:latin typeface="Arial" pitchFamily="34" charset="0"/>
                <a:cs typeface="Arial" pitchFamily="34" charset="0"/>
              </a:rPr>
              <a:t> Ding, Eric J. </a:t>
            </a:r>
            <a:r>
              <a:rPr lang="en-US" altLang="ko-KR" sz="1200" dirty="0" err="1" smtClean="0">
                <a:latin typeface="Arial" pitchFamily="34" charset="0"/>
                <a:cs typeface="Arial" pitchFamily="34" charset="0"/>
              </a:rPr>
              <a:t>Allenspach</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Ioannis</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Dragatsis</a:t>
            </a:r>
            <a:r>
              <a:rPr lang="en-US" altLang="ko-KR" sz="1200" dirty="0" smtClean="0">
                <a:latin typeface="Arial" pitchFamily="34" charset="0"/>
                <a:cs typeface="Arial" pitchFamily="34" charset="0"/>
              </a:rPr>
              <a:t>, Terri M. </a:t>
            </a:r>
            <a:r>
              <a:rPr lang="en-US" altLang="ko-KR" sz="1200" dirty="0" err="1" smtClean="0">
                <a:latin typeface="Arial" pitchFamily="34" charset="0"/>
                <a:cs typeface="Arial" pitchFamily="34" charset="0"/>
              </a:rPr>
              <a:t>Laufer</a:t>
            </a:r>
            <a:r>
              <a:rPr lang="en-US" altLang="ko-KR" sz="1200" dirty="0" smtClean="0">
                <a:latin typeface="Arial" pitchFamily="34" charset="0"/>
                <a:cs typeface="Arial" pitchFamily="34" charset="0"/>
              </a:rPr>
              <a:t>, and Gregory F. Wu</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191:545-550; published ahead of print June 14, 2013, doi:10.4049/jimmunol.1201598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AUTOIMMUNITY</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Different Modulation of </a:t>
            </a:r>
            <a:r>
              <a:rPr lang="en-US" altLang="ko-KR" sz="1200" b="1" i="1" dirty="0" smtClean="0">
                <a:latin typeface="Arial" pitchFamily="34" charset="0"/>
                <a:cs typeface="Arial" pitchFamily="34" charset="0"/>
              </a:rPr>
              <a:t>Ptpn22</a:t>
            </a:r>
            <a:r>
              <a:rPr lang="en-US" altLang="ko-KR" sz="1200" b="1" dirty="0" smtClean="0">
                <a:latin typeface="Arial" pitchFamily="34" charset="0"/>
                <a:cs typeface="Arial" pitchFamily="34" charset="0"/>
              </a:rPr>
              <a:t> in </a:t>
            </a:r>
            <a:r>
              <a:rPr lang="en-US" altLang="ko-KR" sz="1200" b="1" dirty="0" err="1" smtClean="0">
                <a:latin typeface="Arial" pitchFamily="34" charset="0"/>
                <a:cs typeface="Arial" pitchFamily="34" charset="0"/>
              </a:rPr>
              <a:t>Effector</a:t>
            </a:r>
            <a:r>
              <a:rPr lang="en-US" altLang="ko-KR" sz="1200" b="1" dirty="0" smtClean="0">
                <a:latin typeface="Arial" pitchFamily="34" charset="0"/>
                <a:cs typeface="Arial" pitchFamily="34" charset="0"/>
              </a:rPr>
              <a:t> and Regulatory T Cells Leads to Attenuation of Autoimmune Diabetes in Transgenic </a:t>
            </a:r>
            <a:r>
              <a:rPr lang="en-US" altLang="ko-KR" sz="1200" b="1" dirty="0" err="1" smtClean="0">
                <a:latin typeface="Arial" pitchFamily="34" charset="0"/>
                <a:cs typeface="Arial" pitchFamily="34" charset="0"/>
              </a:rPr>
              <a:t>Nonobese</a:t>
            </a:r>
            <a:r>
              <a:rPr lang="en-US" altLang="ko-KR" sz="1200" b="1" dirty="0" smtClean="0">
                <a:latin typeface="Arial" pitchFamily="34" charset="0"/>
                <a:cs typeface="Arial" pitchFamily="34" charset="0"/>
              </a:rPr>
              <a:t> Diabetic Mice </a:t>
            </a:r>
          </a:p>
          <a:p>
            <a:r>
              <a:rPr lang="en-US" altLang="ko-KR" sz="1200" dirty="0" smtClean="0">
                <a:latin typeface="Arial" pitchFamily="34" charset="0"/>
                <a:cs typeface="Arial" pitchFamily="34" charset="0"/>
              </a:rPr>
              <a:t>Li-Tzu </a:t>
            </a:r>
            <a:r>
              <a:rPr lang="en-US" altLang="ko-KR" sz="1200" dirty="0" err="1" smtClean="0">
                <a:latin typeface="Arial" pitchFamily="34" charset="0"/>
                <a:cs typeface="Arial" pitchFamily="34" charset="0"/>
              </a:rPr>
              <a:t>Yeh</a:t>
            </a:r>
            <a:r>
              <a:rPr lang="en-US" altLang="ko-KR" sz="1200" dirty="0" smtClean="0">
                <a:latin typeface="Arial" pitchFamily="34" charset="0"/>
                <a:cs typeface="Arial" pitchFamily="34" charset="0"/>
              </a:rPr>
              <a:t>, Shi-</a:t>
            </a:r>
            <a:r>
              <a:rPr lang="en-US" altLang="ko-KR" sz="1200" dirty="0" err="1" smtClean="0">
                <a:latin typeface="Arial" pitchFamily="34" charset="0"/>
                <a:cs typeface="Arial" pitchFamily="34" charset="0"/>
              </a:rPr>
              <a:t>Chuen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Miaw</a:t>
            </a:r>
            <a:r>
              <a:rPr lang="en-US" altLang="ko-KR" sz="1200" dirty="0" smtClean="0">
                <a:latin typeface="Arial" pitchFamily="34" charset="0"/>
                <a:cs typeface="Arial" pitchFamily="34" charset="0"/>
              </a:rPr>
              <a:t>, Ming-Hong Lin, </a:t>
            </a:r>
            <a:r>
              <a:rPr lang="en-US" altLang="ko-KR" sz="1200" dirty="0" err="1" smtClean="0">
                <a:latin typeface="Arial" pitchFamily="34" charset="0"/>
                <a:cs typeface="Arial" pitchFamily="34" charset="0"/>
              </a:rPr>
              <a:t>Feng</a:t>
            </a:r>
            <a:r>
              <a:rPr lang="en-US" altLang="ko-KR" sz="1200" dirty="0" smtClean="0">
                <a:latin typeface="Arial" pitchFamily="34" charset="0"/>
                <a:cs typeface="Arial" pitchFamily="34" charset="0"/>
              </a:rPr>
              <a:t>-Cheng Chou, </a:t>
            </a:r>
            <a:r>
              <a:rPr lang="en-US" altLang="ko-KR" sz="1200" dirty="0" err="1" smtClean="0">
                <a:latin typeface="Arial" pitchFamily="34" charset="0"/>
                <a:cs typeface="Arial" pitchFamily="34" charset="0"/>
              </a:rPr>
              <a:t>Shing-Jia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Shieh</a:t>
            </a:r>
            <a:r>
              <a:rPr lang="en-US" altLang="ko-KR" sz="1200" dirty="0" smtClean="0">
                <a:latin typeface="Arial" pitchFamily="34" charset="0"/>
                <a:cs typeface="Arial" pitchFamily="34" charset="0"/>
              </a:rPr>
              <a:t>, Yi-Ping Chuang, Shih-</a:t>
            </a:r>
            <a:r>
              <a:rPr lang="en-US" altLang="ko-KR" sz="1200" dirty="0" err="1" smtClean="0">
                <a:latin typeface="Arial" pitchFamily="34" charset="0"/>
                <a:cs typeface="Arial" pitchFamily="34" charset="0"/>
              </a:rPr>
              <a:t>Hua</a:t>
            </a:r>
            <a:r>
              <a:rPr lang="en-US" altLang="ko-KR" sz="1200" dirty="0" smtClean="0">
                <a:latin typeface="Arial" pitchFamily="34" charset="0"/>
                <a:cs typeface="Arial" pitchFamily="34" charset="0"/>
              </a:rPr>
              <a:t> Lin, </a:t>
            </a:r>
            <a:r>
              <a:rPr lang="en-US" altLang="ko-KR" sz="1200" dirty="0" err="1" smtClean="0">
                <a:latin typeface="Arial" pitchFamily="34" charset="0"/>
                <a:cs typeface="Arial" pitchFamily="34" charset="0"/>
              </a:rPr>
              <a:t>Deh</a:t>
            </a:r>
            <a:r>
              <a:rPr lang="en-US" altLang="ko-KR" sz="1200" dirty="0" smtClean="0">
                <a:latin typeface="Arial" pitchFamily="34" charset="0"/>
                <a:cs typeface="Arial" pitchFamily="34" charset="0"/>
              </a:rPr>
              <a:t>-Ming Chang, and Huey-Kang </a:t>
            </a:r>
            <a:r>
              <a:rPr lang="en-US" altLang="ko-KR" sz="1200" dirty="0" err="1" smtClean="0">
                <a:latin typeface="Arial" pitchFamily="34" charset="0"/>
                <a:cs typeface="Arial" pitchFamily="34" charset="0"/>
              </a:rPr>
              <a:t>Sytwu</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191:594-607; published ahead of print June 10, 2013, doi:10.4049/jimmunol.1203380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Different Stages of Primary </a:t>
            </a:r>
            <a:r>
              <a:rPr lang="en-US" altLang="ko-KR" sz="1200" b="1" dirty="0" err="1" smtClean="0">
                <a:latin typeface="Arial" pitchFamily="34" charset="0"/>
                <a:cs typeface="Arial" pitchFamily="34" charset="0"/>
              </a:rPr>
              <a:t>Sjögren’s</a:t>
            </a:r>
            <a:r>
              <a:rPr lang="en-US" altLang="ko-KR" sz="1200" b="1" dirty="0" smtClean="0">
                <a:latin typeface="Arial" pitchFamily="34" charset="0"/>
                <a:cs typeface="Arial" pitchFamily="34" charset="0"/>
              </a:rPr>
              <a:t> Syndrome Involving </a:t>
            </a:r>
            <a:r>
              <a:rPr lang="en-US" altLang="ko-KR" sz="1200" b="1" dirty="0" err="1" smtClean="0">
                <a:latin typeface="Arial" pitchFamily="34" charset="0"/>
                <a:cs typeface="Arial" pitchFamily="34" charset="0"/>
              </a:rPr>
              <a:t>Lymphotoxin</a:t>
            </a:r>
            <a:r>
              <a:rPr lang="en-US" altLang="ko-KR" sz="1200" b="1" dirty="0" smtClean="0">
                <a:latin typeface="Arial" pitchFamily="34" charset="0"/>
                <a:cs typeface="Arial" pitchFamily="34" charset="0"/>
              </a:rPr>
              <a:t> and Type 1 IFN </a:t>
            </a:r>
          </a:p>
          <a:p>
            <a:r>
              <a:rPr lang="en-US" altLang="ko-KR" sz="1200" dirty="0" smtClean="0">
                <a:latin typeface="Arial" pitchFamily="34" charset="0"/>
                <a:cs typeface="Arial" pitchFamily="34" charset="0"/>
              </a:rPr>
              <a:t>Long </a:t>
            </a:r>
            <a:r>
              <a:rPr lang="en-US" altLang="ko-KR" sz="1200" dirty="0" err="1" smtClean="0">
                <a:latin typeface="Arial" pitchFamily="34" charset="0"/>
                <a:cs typeface="Arial" pitchFamily="34" charset="0"/>
              </a:rPr>
              <a:t>Shen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Lakshmanan</a:t>
            </a:r>
            <a:r>
              <a:rPr lang="en-US" altLang="ko-KR" sz="1200" dirty="0" smtClean="0">
                <a:latin typeface="Arial" pitchFamily="34" charset="0"/>
                <a:cs typeface="Arial" pitchFamily="34" charset="0"/>
              </a:rPr>
              <a:t> Suresh, </a:t>
            </a:r>
            <a:r>
              <a:rPr lang="en-US" altLang="ko-KR" sz="1200" dirty="0" err="1" smtClean="0">
                <a:latin typeface="Arial" pitchFamily="34" charset="0"/>
                <a:cs typeface="Arial" pitchFamily="34" charset="0"/>
              </a:rPr>
              <a:t>Kishore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Malyavantham</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Przemek</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Kowal</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Jingxiu</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Xuan</a:t>
            </a:r>
            <a:r>
              <a:rPr lang="en-US" altLang="ko-KR" sz="1200" dirty="0" smtClean="0">
                <a:latin typeface="Arial" pitchFamily="34" charset="0"/>
                <a:cs typeface="Arial" pitchFamily="34" charset="0"/>
              </a:rPr>
              <a:t>, Matthew J. </a:t>
            </a:r>
            <a:r>
              <a:rPr lang="en-US" altLang="ko-KR" sz="1200" dirty="0" err="1" smtClean="0">
                <a:latin typeface="Arial" pitchFamily="34" charset="0"/>
                <a:cs typeface="Arial" pitchFamily="34" charset="0"/>
              </a:rPr>
              <a:t>Lindemann</a:t>
            </a:r>
            <a:r>
              <a:rPr lang="en-US" altLang="ko-KR" sz="1200" dirty="0" smtClean="0">
                <a:latin typeface="Arial" pitchFamily="34" charset="0"/>
                <a:cs typeface="Arial" pitchFamily="34" charset="0"/>
              </a:rPr>
              <a:t>, and Julian L. </a:t>
            </a:r>
            <a:r>
              <a:rPr lang="en-US" altLang="ko-KR" sz="1200" dirty="0" err="1" smtClean="0">
                <a:latin typeface="Arial" pitchFamily="34" charset="0"/>
                <a:cs typeface="Arial" pitchFamily="34" charset="0"/>
              </a:rPr>
              <a:t>Ambrus</a:t>
            </a:r>
            <a:r>
              <a:rPr lang="en-US" altLang="ko-KR" sz="1200" dirty="0" smtClean="0">
                <a:latin typeface="Arial" pitchFamily="34" charset="0"/>
                <a:cs typeface="Arial" pitchFamily="34" charset="0"/>
              </a:rPr>
              <a:t>, Jr.</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191:608-613; published ahead of print June 14, 2013, doi:10.4049/jimmunol.1203440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Systemic Lack of Canonical Histamine Receptor Signaling Results in Increased Resistance to Autoimmune Encephalomyelitis </a:t>
            </a:r>
          </a:p>
          <a:p>
            <a:r>
              <a:rPr lang="en-US" altLang="ko-KR" sz="1200" dirty="0" err="1" smtClean="0">
                <a:latin typeface="Arial" pitchFamily="34" charset="0"/>
                <a:cs typeface="Arial" pitchFamily="34" charset="0"/>
              </a:rPr>
              <a:t>Naresha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Saligrama</a:t>
            </a:r>
            <a:r>
              <a:rPr lang="en-US" altLang="ko-KR" sz="1200" dirty="0" smtClean="0">
                <a:latin typeface="Arial" pitchFamily="34" charset="0"/>
                <a:cs typeface="Arial" pitchFamily="34" charset="0"/>
              </a:rPr>
              <a:t>, Laure K. Case, Roxana del Rio, </a:t>
            </a:r>
            <a:r>
              <a:rPr lang="en-US" altLang="ko-KR" sz="1200" dirty="0" err="1" smtClean="0">
                <a:latin typeface="Arial" pitchFamily="34" charset="0"/>
                <a:cs typeface="Arial" pitchFamily="34" charset="0"/>
              </a:rPr>
              <a:t>Rajkumar</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Noubade</a:t>
            </a:r>
            <a:r>
              <a:rPr lang="en-US" altLang="ko-KR" sz="1200" dirty="0" smtClean="0">
                <a:latin typeface="Arial" pitchFamily="34" charset="0"/>
                <a:cs typeface="Arial" pitchFamily="34" charset="0"/>
              </a:rPr>
              <a:t>, and Cory </a:t>
            </a:r>
            <a:r>
              <a:rPr lang="en-US" altLang="ko-KR" sz="1200" dirty="0" err="1" smtClean="0">
                <a:latin typeface="Arial" pitchFamily="34" charset="0"/>
                <a:cs typeface="Arial" pitchFamily="34" charset="0"/>
              </a:rPr>
              <a:t>Teuscher</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191:614-622; published ahead of print June 14, 2013, doi:10.4049/jimmunol.1203137 </a:t>
            </a:r>
            <a:endParaRPr lang="en-US" altLang="ko-KR" sz="1200" dirty="0" smtClean="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4644008" cy="6186309"/>
          </a:xfrm>
          <a:prstGeom prst="rect">
            <a:avLst/>
          </a:prstGeom>
          <a:noFill/>
        </p:spPr>
        <p:txBody>
          <a:bodyPr wrap="square" rtlCol="0">
            <a:spAutoFit/>
          </a:bodyPr>
          <a:lstStyle/>
          <a:p>
            <a:r>
              <a:rPr lang="en-US" altLang="ko-KR" sz="1200" b="1" dirty="0" smtClean="0">
                <a:latin typeface="Arial" pitchFamily="34" charset="0"/>
                <a:cs typeface="Arial" pitchFamily="34" charset="0"/>
              </a:rPr>
              <a:t>IMMUNE REGULATION</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T Cell Activation Threshold Regulated by E3 </a:t>
            </a:r>
            <a:r>
              <a:rPr lang="en-US" altLang="ko-KR" sz="1200" b="1" dirty="0" err="1" smtClean="0">
                <a:latin typeface="Arial" pitchFamily="34" charset="0"/>
                <a:cs typeface="Arial" pitchFamily="34" charset="0"/>
              </a:rPr>
              <a:t>Ubiquitin</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Ligase</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Cbl</a:t>
            </a:r>
            <a:r>
              <a:rPr lang="en-US" altLang="ko-KR" sz="1200" b="1" dirty="0" smtClean="0">
                <a:latin typeface="Arial" pitchFamily="34" charset="0"/>
                <a:cs typeface="Arial" pitchFamily="34" charset="0"/>
              </a:rPr>
              <a:t>-b Determines Fate of Inducible Regulatory T Cells </a:t>
            </a:r>
          </a:p>
          <a:p>
            <a:r>
              <a:rPr lang="en-US" altLang="ko-KR" sz="1200" dirty="0" smtClean="0">
                <a:latin typeface="Arial" pitchFamily="34" charset="0"/>
                <a:cs typeface="Arial" pitchFamily="34" charset="0"/>
              </a:rPr>
              <a:t>Guilin </a:t>
            </a:r>
            <a:r>
              <a:rPr lang="en-US" altLang="ko-KR" sz="1200" dirty="0" err="1" smtClean="0">
                <a:latin typeface="Arial" pitchFamily="34" charset="0"/>
                <a:cs typeface="Arial" pitchFamily="34" charset="0"/>
              </a:rPr>
              <a:t>Qiao</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Yixia</a:t>
            </a:r>
            <a:r>
              <a:rPr lang="en-US" altLang="ko-KR" sz="1200" dirty="0" smtClean="0">
                <a:latin typeface="Arial" pitchFamily="34" charset="0"/>
                <a:cs typeface="Arial" pitchFamily="34" charset="0"/>
              </a:rPr>
              <a:t> Zhao, </a:t>
            </a:r>
            <a:r>
              <a:rPr lang="en-US" altLang="ko-KR" sz="1200" dirty="0" err="1" smtClean="0">
                <a:latin typeface="Arial" pitchFamily="34" charset="0"/>
                <a:cs typeface="Arial" pitchFamily="34" charset="0"/>
              </a:rPr>
              <a:t>Zhenping</a:t>
            </a:r>
            <a:r>
              <a:rPr lang="en-US" altLang="ko-KR" sz="1200" dirty="0" smtClean="0">
                <a:latin typeface="Arial" pitchFamily="34" charset="0"/>
                <a:cs typeface="Arial" pitchFamily="34" charset="0"/>
              </a:rPr>
              <a:t> Li, Peter Q. Tang, Wallace Y. Langdon, </a:t>
            </a:r>
            <a:r>
              <a:rPr lang="en-US" altLang="ko-KR" sz="1200" dirty="0" err="1" smtClean="0">
                <a:latin typeface="Arial" pitchFamily="34" charset="0"/>
                <a:cs typeface="Arial" pitchFamily="34" charset="0"/>
              </a:rPr>
              <a:t>Tianlan</a:t>
            </a:r>
            <a:r>
              <a:rPr lang="en-US" altLang="ko-KR" sz="1200" dirty="0" smtClean="0">
                <a:latin typeface="Arial" pitchFamily="34" charset="0"/>
                <a:cs typeface="Arial" pitchFamily="34" charset="0"/>
              </a:rPr>
              <a:t> Yang, and </a:t>
            </a:r>
            <a:r>
              <a:rPr lang="en-US" altLang="ko-KR" sz="1200" dirty="0" err="1" smtClean="0">
                <a:latin typeface="Arial" pitchFamily="34" charset="0"/>
                <a:cs typeface="Arial" pitchFamily="34" charset="0"/>
              </a:rPr>
              <a:t>Jian</a:t>
            </a:r>
            <a:r>
              <a:rPr lang="en-US" altLang="ko-KR" sz="1200" dirty="0" smtClean="0">
                <a:latin typeface="Arial" pitchFamily="34" charset="0"/>
                <a:cs typeface="Arial" pitchFamily="34" charset="0"/>
              </a:rPr>
              <a:t> Zhang</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191:632-639; published ahead of print June 7, 2013, doi:10.4049/jimmunol.1202068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err="1" smtClean="0">
                <a:latin typeface="Arial" pitchFamily="34" charset="0"/>
                <a:cs typeface="Arial" pitchFamily="34" charset="0"/>
              </a:rPr>
              <a:t>uR</a:t>
            </a:r>
            <a:r>
              <a:rPr lang="en-US" altLang="ko-KR" sz="1200" b="1" dirty="0" smtClean="0">
                <a:latin typeface="Arial" pitchFamily="34" charset="0"/>
                <a:cs typeface="Arial" pitchFamily="34" charset="0"/>
              </a:rPr>
              <a:t> Is Required for IL-17–Induced Act1-Mediated CXCL1 and CXCL5 mRNA Stabilization </a:t>
            </a:r>
          </a:p>
          <a:p>
            <a:r>
              <a:rPr lang="en-US" altLang="ko-KR" sz="1200" dirty="0" smtClean="0">
                <a:latin typeface="Arial" pitchFamily="34" charset="0"/>
                <a:cs typeface="Arial" pitchFamily="34" charset="0"/>
              </a:rPr>
              <a:t>Tomasz </a:t>
            </a:r>
            <a:r>
              <a:rPr lang="en-US" altLang="ko-KR" sz="1200" dirty="0" err="1" smtClean="0">
                <a:latin typeface="Arial" pitchFamily="34" charset="0"/>
                <a:cs typeface="Arial" pitchFamily="34" charset="0"/>
              </a:rPr>
              <a:t>Herjan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Peng</a:t>
            </a:r>
            <a:r>
              <a:rPr lang="en-US" altLang="ko-KR" sz="1200" dirty="0" smtClean="0">
                <a:latin typeface="Arial" pitchFamily="34" charset="0"/>
                <a:cs typeface="Arial" pitchFamily="34" charset="0"/>
              </a:rPr>
              <a:t> Yao, </a:t>
            </a:r>
            <a:r>
              <a:rPr lang="en-US" altLang="ko-KR" sz="1200" dirty="0" err="1" smtClean="0">
                <a:latin typeface="Arial" pitchFamily="34" charset="0"/>
                <a:cs typeface="Arial" pitchFamily="34" charset="0"/>
              </a:rPr>
              <a:t>Wen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Qian</a:t>
            </a:r>
            <a:r>
              <a:rPr lang="en-US" altLang="ko-KR" sz="1200" dirty="0" smtClean="0">
                <a:latin typeface="Arial" pitchFamily="34" charset="0"/>
                <a:cs typeface="Arial" pitchFamily="34" charset="0"/>
              </a:rPr>
              <a:t>, Xiao Li, </a:t>
            </a:r>
            <a:r>
              <a:rPr lang="en-US" altLang="ko-KR" sz="1200" dirty="0" err="1" smtClean="0">
                <a:latin typeface="Arial" pitchFamily="34" charset="0"/>
                <a:cs typeface="Arial" pitchFamily="34" charset="0"/>
              </a:rPr>
              <a:t>Caini</a:t>
            </a:r>
            <a:r>
              <a:rPr lang="en-US" altLang="ko-KR" sz="1200" dirty="0" smtClean="0">
                <a:latin typeface="Arial" pitchFamily="34" charset="0"/>
                <a:cs typeface="Arial" pitchFamily="34" charset="0"/>
              </a:rPr>
              <a:t> Liu, </a:t>
            </a:r>
            <a:r>
              <a:rPr lang="en-US" altLang="ko-KR" sz="1200" dirty="0" err="1" smtClean="0">
                <a:latin typeface="Arial" pitchFamily="34" charset="0"/>
                <a:cs typeface="Arial" pitchFamily="34" charset="0"/>
              </a:rPr>
              <a:t>Katarzyna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Bulek</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Dongxu</a:t>
            </a:r>
            <a:r>
              <a:rPr lang="en-US" altLang="ko-KR" sz="1200" dirty="0" smtClean="0">
                <a:latin typeface="Arial" pitchFamily="34" charset="0"/>
                <a:cs typeface="Arial" pitchFamily="34" charset="0"/>
              </a:rPr>
              <a:t> Sun, </a:t>
            </a:r>
            <a:r>
              <a:rPr lang="en-US" altLang="ko-KR" sz="1200" dirty="0" err="1" smtClean="0">
                <a:latin typeface="Arial" pitchFamily="34" charset="0"/>
                <a:cs typeface="Arial" pitchFamily="34" charset="0"/>
              </a:rPr>
              <a:t>Wen</a:t>
            </a:r>
            <a:r>
              <a:rPr lang="en-US" altLang="ko-KR" sz="1200" dirty="0" smtClean="0">
                <a:latin typeface="Arial" pitchFamily="34" charset="0"/>
                <a:cs typeface="Arial" pitchFamily="34" charset="0"/>
              </a:rPr>
              <a:t>-Pin Yang, Jun Zhu, </a:t>
            </a:r>
            <a:r>
              <a:rPr lang="en-US" altLang="ko-KR" sz="1200" dirty="0" err="1" smtClean="0">
                <a:latin typeface="Arial" pitchFamily="34" charset="0"/>
                <a:cs typeface="Arial" pitchFamily="34" charset="0"/>
              </a:rPr>
              <a:t>Aiqing</a:t>
            </a:r>
            <a:r>
              <a:rPr lang="en-US" altLang="ko-KR" sz="1200" dirty="0" smtClean="0">
                <a:latin typeface="Arial" pitchFamily="34" charset="0"/>
                <a:cs typeface="Arial" pitchFamily="34" charset="0"/>
              </a:rPr>
              <a:t> He, Julie A. Carman, </a:t>
            </a:r>
            <a:r>
              <a:rPr lang="en-US" altLang="ko-KR" sz="1200" dirty="0" err="1" smtClean="0">
                <a:latin typeface="Arial" pitchFamily="34" charset="0"/>
                <a:cs typeface="Arial" pitchFamily="34" charset="0"/>
              </a:rPr>
              <a:t>Serpil</a:t>
            </a:r>
            <a:r>
              <a:rPr lang="en-US" altLang="ko-KR" sz="1200" dirty="0" smtClean="0">
                <a:latin typeface="Arial" pitchFamily="34" charset="0"/>
                <a:cs typeface="Arial" pitchFamily="34" charset="0"/>
              </a:rPr>
              <a:t> C. Erzurum, Howard D. </a:t>
            </a:r>
            <a:r>
              <a:rPr lang="en-US" altLang="ko-KR" sz="1200" dirty="0" err="1" smtClean="0">
                <a:latin typeface="Arial" pitchFamily="34" charset="0"/>
                <a:cs typeface="Arial" pitchFamily="34" charset="0"/>
              </a:rPr>
              <a:t>Lipshitz</a:t>
            </a:r>
            <a:r>
              <a:rPr lang="en-US" altLang="ko-KR" sz="1200" dirty="0" smtClean="0">
                <a:latin typeface="Arial" pitchFamily="34" charset="0"/>
                <a:cs typeface="Arial" pitchFamily="34" charset="0"/>
              </a:rPr>
              <a:t>, Paul L. Fox, Thomas A. Hamilton, and </a:t>
            </a:r>
            <a:r>
              <a:rPr lang="en-US" altLang="ko-KR" sz="1200" dirty="0" err="1" smtClean="0">
                <a:latin typeface="Arial" pitchFamily="34" charset="0"/>
                <a:cs typeface="Arial" pitchFamily="34" charset="0"/>
              </a:rPr>
              <a:t>Xiaoxia</a:t>
            </a:r>
            <a:r>
              <a:rPr lang="en-US" altLang="ko-KR" sz="1200" dirty="0" smtClean="0">
                <a:latin typeface="Arial" pitchFamily="34" charset="0"/>
                <a:cs typeface="Arial" pitchFamily="34" charset="0"/>
              </a:rPr>
              <a:t> Li</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191:640-649; published ahead of print June 14, 2013, doi:10.4049/jimmunol.1203315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dirty="0" smtClean="0">
                <a:latin typeface="Arial" pitchFamily="34" charset="0"/>
                <a:cs typeface="Arial" pitchFamily="34" charset="0"/>
                <a:hlinkClick r:id="rId2"/>
              </a:rPr>
              <a:t> </a:t>
            </a:r>
            <a:r>
              <a:rPr lang="en-US" altLang="ko-KR" sz="1200" b="1" dirty="0" smtClean="0">
                <a:latin typeface="Arial" pitchFamily="34" charset="0"/>
                <a:cs typeface="Arial" pitchFamily="34" charset="0"/>
              </a:rPr>
              <a:t>Control of T Cell Fates and Immune Tolerance by p38</a:t>
            </a:r>
            <a:r>
              <a:rPr lang="el-GR" altLang="ko-KR" sz="1200" b="1" dirty="0" smtClean="0">
                <a:latin typeface="Arial" pitchFamily="34" charset="0"/>
                <a:cs typeface="Arial" pitchFamily="34" charset="0"/>
              </a:rPr>
              <a:t>α </a:t>
            </a:r>
            <a:r>
              <a:rPr lang="en-US" altLang="ko-KR" sz="1200" b="1" dirty="0" smtClean="0">
                <a:latin typeface="Arial" pitchFamily="34" charset="0"/>
                <a:cs typeface="Arial" pitchFamily="34" charset="0"/>
              </a:rPr>
              <a:t>Signaling in Mucosal CD103</a:t>
            </a:r>
            <a:r>
              <a:rPr lang="en-US" altLang="ko-KR" sz="1200" b="1" baseline="30000" dirty="0" smtClean="0">
                <a:latin typeface="Arial" pitchFamily="34" charset="0"/>
                <a:cs typeface="Arial" pitchFamily="34" charset="0"/>
              </a:rPr>
              <a:t>+</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Dendritic</a:t>
            </a:r>
            <a:r>
              <a:rPr lang="en-US" altLang="ko-KR" sz="1200" b="1" dirty="0" smtClean="0">
                <a:latin typeface="Arial" pitchFamily="34" charset="0"/>
                <a:cs typeface="Arial" pitchFamily="34" charset="0"/>
              </a:rPr>
              <a:t> Cells </a:t>
            </a:r>
          </a:p>
          <a:p>
            <a:r>
              <a:rPr lang="en-US" altLang="ko-KR" sz="1200" dirty="0" err="1" smtClean="0">
                <a:latin typeface="Arial" pitchFamily="34" charset="0"/>
                <a:cs typeface="Arial" pitchFamily="34" charset="0"/>
              </a:rPr>
              <a:t>Gonghua</a:t>
            </a:r>
            <a:r>
              <a:rPr lang="en-US" altLang="ko-KR" sz="1200" dirty="0" smtClean="0">
                <a:latin typeface="Arial" pitchFamily="34" charset="0"/>
                <a:cs typeface="Arial" pitchFamily="34" charset="0"/>
              </a:rPr>
              <a:t> Huang, </a:t>
            </a:r>
            <a:r>
              <a:rPr lang="en-US" altLang="ko-KR" sz="1200" dirty="0" err="1" smtClean="0">
                <a:latin typeface="Arial" pitchFamily="34" charset="0"/>
                <a:cs typeface="Arial" pitchFamily="34" charset="0"/>
              </a:rPr>
              <a:t>Yanyan</a:t>
            </a:r>
            <a:r>
              <a:rPr lang="en-US" altLang="ko-KR" sz="1200" dirty="0" smtClean="0">
                <a:latin typeface="Arial" pitchFamily="34" charset="0"/>
                <a:cs typeface="Arial" pitchFamily="34" charset="0"/>
              </a:rPr>
              <a:t> Wang, and </a:t>
            </a:r>
            <a:r>
              <a:rPr lang="en-US" altLang="ko-KR" sz="1200" dirty="0" err="1" smtClean="0">
                <a:latin typeface="Arial" pitchFamily="34" charset="0"/>
                <a:cs typeface="Arial" pitchFamily="34" charset="0"/>
              </a:rPr>
              <a:t>Hongbo</a:t>
            </a:r>
            <a:r>
              <a:rPr lang="en-US" altLang="ko-KR" sz="1200" dirty="0" smtClean="0">
                <a:latin typeface="Arial" pitchFamily="34" charset="0"/>
                <a:cs typeface="Arial" pitchFamily="34" charset="0"/>
              </a:rPr>
              <a:t> Chi</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191:650-659; published ahead of print June 10, 2013, doi:10.4049/jimmunol.1300398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Human </a:t>
            </a:r>
            <a:r>
              <a:rPr lang="en-US" altLang="ko-KR" sz="1200" b="1" dirty="0" err="1" smtClean="0">
                <a:latin typeface="Arial" pitchFamily="34" charset="0"/>
                <a:cs typeface="Arial" pitchFamily="34" charset="0"/>
              </a:rPr>
              <a:t>Bocavirus</a:t>
            </a:r>
            <a:r>
              <a:rPr lang="en-US" altLang="ko-KR" sz="1200" b="1" dirty="0" smtClean="0">
                <a:latin typeface="Arial" pitchFamily="34" charset="0"/>
                <a:cs typeface="Arial" pitchFamily="34" charset="0"/>
              </a:rPr>
              <a:t> VP2 </a:t>
            </a:r>
            <a:r>
              <a:rPr lang="en-US" altLang="ko-KR" sz="1200" b="1" dirty="0" err="1" smtClean="0">
                <a:latin typeface="Arial" pitchFamily="34" charset="0"/>
                <a:cs typeface="Arial" pitchFamily="34" charset="0"/>
              </a:rPr>
              <a:t>Upregulates</a:t>
            </a:r>
            <a:r>
              <a:rPr lang="en-US" altLang="ko-KR" sz="1200" b="1" dirty="0" smtClean="0">
                <a:latin typeface="Arial" pitchFamily="34" charset="0"/>
                <a:cs typeface="Arial" pitchFamily="34" charset="0"/>
              </a:rPr>
              <a:t> IFN-</a:t>
            </a:r>
            <a:r>
              <a:rPr lang="el-GR" altLang="ko-KR" sz="1200" b="1" dirty="0" smtClean="0">
                <a:latin typeface="Arial" pitchFamily="34" charset="0"/>
                <a:cs typeface="Arial" pitchFamily="34" charset="0"/>
              </a:rPr>
              <a:t>β </a:t>
            </a:r>
            <a:r>
              <a:rPr lang="en-US" altLang="ko-KR" sz="1200" b="1" dirty="0" smtClean="0">
                <a:latin typeface="Arial" pitchFamily="34" charset="0"/>
                <a:cs typeface="Arial" pitchFamily="34" charset="0"/>
              </a:rPr>
              <a:t>Pathway by Inhibiting Ring Finger Protein 125–Mediated </a:t>
            </a:r>
            <a:r>
              <a:rPr lang="en-US" altLang="ko-KR" sz="1200" b="1" dirty="0" err="1" smtClean="0">
                <a:latin typeface="Arial" pitchFamily="34" charset="0"/>
                <a:cs typeface="Arial" pitchFamily="34" charset="0"/>
              </a:rPr>
              <a:t>Ubiquitination</a:t>
            </a:r>
            <a:r>
              <a:rPr lang="en-US" altLang="ko-KR" sz="1200" b="1" dirty="0" smtClean="0">
                <a:latin typeface="Arial" pitchFamily="34" charset="0"/>
                <a:cs typeface="Arial" pitchFamily="34" charset="0"/>
              </a:rPr>
              <a:t> of Retinoic Acid–Inducible Gene-I </a:t>
            </a:r>
          </a:p>
          <a:p>
            <a:r>
              <a:rPr lang="en-US" altLang="ko-KR" sz="1200" dirty="0" err="1" smtClean="0">
                <a:latin typeface="Arial" pitchFamily="34" charset="0"/>
                <a:cs typeface="Arial" pitchFamily="34" charset="0"/>
              </a:rPr>
              <a:t>Huanle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Luo</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Zhenfeng</a:t>
            </a:r>
            <a:r>
              <a:rPr lang="en-US" altLang="ko-KR" sz="1200" dirty="0" smtClean="0">
                <a:latin typeface="Arial" pitchFamily="34" charset="0"/>
                <a:cs typeface="Arial" pitchFamily="34" charset="0"/>
              </a:rPr>
              <a:t> Zhang, </a:t>
            </a:r>
            <a:r>
              <a:rPr lang="en-US" altLang="ko-KR" sz="1200" dirty="0" err="1" smtClean="0">
                <a:latin typeface="Arial" pitchFamily="34" charset="0"/>
                <a:cs typeface="Arial" pitchFamily="34" charset="0"/>
              </a:rPr>
              <a:t>Zhenhua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Zheng</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Xianliang</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Ke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Xiaowei</a:t>
            </a:r>
            <a:r>
              <a:rPr lang="en-US" altLang="ko-KR" sz="1200" dirty="0" smtClean="0">
                <a:latin typeface="Arial" pitchFamily="34" charset="0"/>
                <a:cs typeface="Arial" pitchFamily="34" charset="0"/>
              </a:rPr>
              <a:t> Zhang, </a:t>
            </a:r>
            <a:r>
              <a:rPr lang="en-US" altLang="ko-KR" sz="1200" dirty="0" err="1" smtClean="0">
                <a:latin typeface="Arial" pitchFamily="34" charset="0"/>
                <a:cs typeface="Arial" pitchFamily="34" charset="0"/>
              </a:rPr>
              <a:t>Qian</a:t>
            </a:r>
            <a:r>
              <a:rPr lang="en-US" altLang="ko-KR" sz="1200" dirty="0" smtClean="0">
                <a:latin typeface="Arial" pitchFamily="34" charset="0"/>
                <a:cs typeface="Arial" pitchFamily="34" charset="0"/>
              </a:rPr>
              <a:t> Li, Yan Liu, </a:t>
            </a:r>
            <a:r>
              <a:rPr lang="en-US" altLang="ko-KR" sz="1200" dirty="0" err="1" smtClean="0">
                <a:latin typeface="Arial" pitchFamily="34" charset="0"/>
                <a:cs typeface="Arial" pitchFamily="34" charset="0"/>
              </a:rPr>
              <a:t>Bingke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Bai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Panyong</a:t>
            </a:r>
            <a:r>
              <a:rPr lang="en-US" altLang="ko-KR" sz="1200" dirty="0" smtClean="0">
                <a:latin typeface="Arial" pitchFamily="34" charset="0"/>
                <a:cs typeface="Arial" pitchFamily="34" charset="0"/>
              </a:rPr>
              <a:t> Mao, </a:t>
            </a:r>
            <a:r>
              <a:rPr lang="en-US" altLang="ko-KR" sz="1200" dirty="0" err="1" smtClean="0">
                <a:latin typeface="Arial" pitchFamily="34" charset="0"/>
                <a:cs typeface="Arial" pitchFamily="34" charset="0"/>
              </a:rPr>
              <a:t>Qinxue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Hu</a:t>
            </a:r>
            <a:r>
              <a:rPr lang="en-US" altLang="ko-KR" sz="1200" dirty="0" smtClean="0">
                <a:latin typeface="Arial" pitchFamily="34" charset="0"/>
                <a:cs typeface="Arial" pitchFamily="34" charset="0"/>
              </a:rPr>
              <a:t>, and </a:t>
            </a:r>
            <a:r>
              <a:rPr lang="en-US" altLang="ko-KR" sz="1200" dirty="0" err="1" smtClean="0">
                <a:latin typeface="Arial" pitchFamily="34" charset="0"/>
                <a:cs typeface="Arial" pitchFamily="34" charset="0"/>
              </a:rPr>
              <a:t>Hanzhong</a:t>
            </a:r>
            <a:r>
              <a:rPr lang="en-US" altLang="ko-KR" sz="1200" dirty="0" smtClean="0">
                <a:latin typeface="Arial" pitchFamily="34" charset="0"/>
                <a:cs typeface="Arial" pitchFamily="34" charset="0"/>
              </a:rPr>
              <a:t> Wang</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191:660-669; published ahead of print June 14, 2013, doi:10.4049/jimmunol.1202933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p:txBody>
      </p:sp>
      <p:sp>
        <p:nvSpPr>
          <p:cNvPr id="5" name="TextBox 4"/>
          <p:cNvSpPr txBox="1"/>
          <p:nvPr/>
        </p:nvSpPr>
        <p:spPr>
          <a:xfrm>
            <a:off x="4644008" y="0"/>
            <a:ext cx="4499992" cy="7109639"/>
          </a:xfrm>
          <a:prstGeom prst="rect">
            <a:avLst/>
          </a:prstGeom>
          <a:noFill/>
        </p:spPr>
        <p:txBody>
          <a:bodyPr wrap="square" rtlCol="0">
            <a:spAutoFit/>
          </a:bodyPr>
          <a:lstStyle/>
          <a:p>
            <a:r>
              <a:rPr lang="en-US" altLang="ko-KR" sz="1200" b="1" dirty="0" smtClean="0">
                <a:latin typeface="Arial" pitchFamily="34" charset="0"/>
                <a:cs typeface="Arial" pitchFamily="34" charset="0"/>
              </a:rPr>
              <a:t>IL-4 </a:t>
            </a:r>
            <a:r>
              <a:rPr lang="en-US" altLang="ko-KR" sz="1200" b="1" dirty="0" err="1" smtClean="0">
                <a:latin typeface="Arial" pitchFamily="34" charset="0"/>
                <a:cs typeface="Arial" pitchFamily="34" charset="0"/>
              </a:rPr>
              <a:t>Upregulates</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Ig</a:t>
            </a:r>
            <a:r>
              <a:rPr lang="el-GR" altLang="ko-KR" sz="1200" b="1" dirty="0" smtClean="0">
                <a:latin typeface="Arial" pitchFamily="34" charset="0"/>
                <a:cs typeface="Arial" pitchFamily="34" charset="0"/>
              </a:rPr>
              <a:t>α </a:t>
            </a:r>
            <a:r>
              <a:rPr lang="en-US" altLang="ko-KR" sz="1200" b="1" dirty="0" smtClean="0">
                <a:latin typeface="Arial" pitchFamily="34" charset="0"/>
                <a:cs typeface="Arial" pitchFamily="34" charset="0"/>
              </a:rPr>
              <a:t>and </a:t>
            </a:r>
            <a:r>
              <a:rPr lang="en-US" altLang="ko-KR" sz="1200" b="1" dirty="0" err="1" smtClean="0">
                <a:latin typeface="Arial" pitchFamily="34" charset="0"/>
                <a:cs typeface="Arial" pitchFamily="34" charset="0"/>
              </a:rPr>
              <a:t>Ig</a:t>
            </a:r>
            <a:r>
              <a:rPr lang="el-GR" altLang="ko-KR" sz="1200" b="1" dirty="0" smtClean="0">
                <a:latin typeface="Arial" pitchFamily="34" charset="0"/>
                <a:cs typeface="Arial" pitchFamily="34" charset="0"/>
              </a:rPr>
              <a:t>β </a:t>
            </a:r>
            <a:r>
              <a:rPr lang="en-US" altLang="ko-KR" sz="1200" b="1" dirty="0" smtClean="0">
                <a:latin typeface="Arial" pitchFamily="34" charset="0"/>
                <a:cs typeface="Arial" pitchFamily="34" charset="0"/>
              </a:rPr>
              <a:t>Protein, Resulting in Augmented </a:t>
            </a:r>
            <a:r>
              <a:rPr lang="en-US" altLang="ko-KR" sz="1200" b="1" dirty="0" err="1" smtClean="0">
                <a:latin typeface="Arial" pitchFamily="34" charset="0"/>
                <a:cs typeface="Arial" pitchFamily="34" charset="0"/>
              </a:rPr>
              <a:t>IgM</a:t>
            </a:r>
            <a:r>
              <a:rPr lang="en-US" altLang="ko-KR" sz="1200" b="1" dirty="0" smtClean="0">
                <a:latin typeface="Arial" pitchFamily="34" charset="0"/>
                <a:cs typeface="Arial" pitchFamily="34" charset="0"/>
              </a:rPr>
              <a:t> Maturation and B Cell Receptor–Triggered B Cell Activation </a:t>
            </a:r>
          </a:p>
          <a:p>
            <a:r>
              <a:rPr lang="en-US" altLang="ko-KR" sz="1200" dirty="0" err="1" smtClean="0">
                <a:latin typeface="Arial" pitchFamily="34" charset="0"/>
                <a:cs typeface="Arial" pitchFamily="34" charset="0"/>
              </a:rPr>
              <a:t>Benchang</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Guo</a:t>
            </a:r>
            <a:r>
              <a:rPr lang="en-US" altLang="ko-KR" sz="1200" dirty="0" smtClean="0">
                <a:latin typeface="Arial" pitchFamily="34" charset="0"/>
                <a:cs typeface="Arial" pitchFamily="34" charset="0"/>
              </a:rPr>
              <a:t> and Thomas L. Rothstein</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191:670-677; published ahead of print June 17, 2013, doi:10.4049/jimmunol.1203211 </a:t>
            </a:r>
            <a:endParaRPr lang="en-US" altLang="ko-KR" sz="1200" dirty="0" smtClean="0">
              <a:latin typeface="Arial" pitchFamily="34" charset="0"/>
              <a:cs typeface="Arial" pitchFamily="34" charset="0"/>
            </a:endParaRPr>
          </a:p>
          <a:p>
            <a:r>
              <a:rPr lang="en-US" altLang="ko-KR" sz="1200" dirty="0" smtClean="0">
                <a:latin typeface="Arial" pitchFamily="34" charset="0"/>
                <a:cs typeface="Arial" pitchFamily="34" charset="0"/>
                <a:hlinkClick r:id="rId3"/>
              </a:rPr>
              <a:t> </a:t>
            </a:r>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STAT4 and T-bet Are Required for the Plasticity of IFN-</a:t>
            </a:r>
            <a:r>
              <a:rPr lang="el-GR" altLang="ko-KR" sz="1200" b="1" dirty="0" smtClean="0">
                <a:latin typeface="Arial" pitchFamily="34" charset="0"/>
                <a:cs typeface="Arial" pitchFamily="34" charset="0"/>
              </a:rPr>
              <a:t>γ </a:t>
            </a:r>
            <a:r>
              <a:rPr lang="en-US" altLang="ko-KR" sz="1200" b="1" dirty="0" smtClean="0">
                <a:latin typeface="Arial" pitchFamily="34" charset="0"/>
                <a:cs typeface="Arial" pitchFamily="34" charset="0"/>
              </a:rPr>
              <a:t>Expression across Th2 Ontogeny and Influence Changes in </a:t>
            </a:r>
            <a:r>
              <a:rPr lang="en-US" altLang="ko-KR" sz="1200" b="1" i="1" dirty="0" err="1" smtClean="0">
                <a:latin typeface="Arial" pitchFamily="34" charset="0"/>
                <a:cs typeface="Arial" pitchFamily="34" charset="0"/>
              </a:rPr>
              <a:t>Ifng</a:t>
            </a:r>
            <a:r>
              <a:rPr lang="en-US" altLang="ko-KR" sz="1200" b="1" dirty="0" smtClean="0">
                <a:latin typeface="Arial" pitchFamily="34" charset="0"/>
                <a:cs typeface="Arial" pitchFamily="34" charset="0"/>
              </a:rPr>
              <a:t> Promoter DNA </a:t>
            </a:r>
            <a:r>
              <a:rPr lang="en-US" altLang="ko-KR" sz="1200" b="1" dirty="0" err="1" smtClean="0">
                <a:latin typeface="Arial" pitchFamily="34" charset="0"/>
                <a:cs typeface="Arial" pitchFamily="34" charset="0"/>
              </a:rPr>
              <a:t>Methylation</a:t>
            </a:r>
            <a:r>
              <a:rPr lang="en-US" altLang="ko-KR" sz="1200" b="1" dirty="0" smtClean="0">
                <a:latin typeface="Arial" pitchFamily="34" charset="0"/>
                <a:cs typeface="Arial" pitchFamily="34" charset="0"/>
              </a:rPr>
              <a:t> </a:t>
            </a:r>
          </a:p>
          <a:p>
            <a:r>
              <a:rPr lang="en-US" altLang="ko-KR" sz="1200" dirty="0" smtClean="0">
                <a:latin typeface="Arial" pitchFamily="34" charset="0"/>
                <a:cs typeface="Arial" pitchFamily="34" charset="0"/>
              </a:rPr>
              <a:t>Christopher L. Williams, Marcia M. Schilling, Sung </a:t>
            </a:r>
            <a:r>
              <a:rPr lang="en-US" altLang="ko-KR" sz="1200" dirty="0" err="1" smtClean="0">
                <a:latin typeface="Arial" pitchFamily="34" charset="0"/>
                <a:cs typeface="Arial" pitchFamily="34" charset="0"/>
              </a:rPr>
              <a:t>Hoon</a:t>
            </a:r>
            <a:r>
              <a:rPr lang="en-US" altLang="ko-KR" sz="1200" dirty="0" smtClean="0">
                <a:latin typeface="Arial" pitchFamily="34" charset="0"/>
                <a:cs typeface="Arial" pitchFamily="34" charset="0"/>
              </a:rPr>
              <a:t> Cho, </a:t>
            </a:r>
            <a:r>
              <a:rPr lang="en-US" altLang="ko-KR" sz="1200" dirty="0" err="1" smtClean="0">
                <a:latin typeface="Arial" pitchFamily="34" charset="0"/>
                <a:cs typeface="Arial" pitchFamily="34" charset="0"/>
              </a:rPr>
              <a:t>Keunwook</a:t>
            </a:r>
            <a:r>
              <a:rPr lang="en-US" altLang="ko-KR" sz="1200" dirty="0" smtClean="0">
                <a:latin typeface="Arial" pitchFamily="34" charset="0"/>
                <a:cs typeface="Arial" pitchFamily="34" charset="0"/>
              </a:rPr>
              <a:t> Lee, Mei Wei, </a:t>
            </a:r>
            <a:r>
              <a:rPr lang="en-US" altLang="ko-KR" sz="1200" dirty="0" err="1" smtClean="0">
                <a:latin typeface="Arial" pitchFamily="34" charset="0"/>
                <a:cs typeface="Arial" pitchFamily="34" charset="0"/>
              </a:rPr>
              <a:t>Aditi</a:t>
            </a:r>
            <a:r>
              <a:rPr lang="en-US" altLang="ko-KR" sz="1200" dirty="0" smtClean="0">
                <a:latin typeface="Arial" pitchFamily="34" charset="0"/>
                <a:cs typeface="Arial" pitchFamily="34" charset="0"/>
              </a:rPr>
              <a:t>, and Mark Boothby</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191:678-687; published ahead of print June 12, 2013, doi:10.4049/jimmunol.1203360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Contrasting Effects of Anti-Ly49A Due to MHC Class I </a:t>
            </a:r>
            <a:r>
              <a:rPr lang="en-US" altLang="ko-KR" sz="1200" b="1" i="1" dirty="0" err="1" smtClean="0">
                <a:latin typeface="Arial" pitchFamily="34" charset="0"/>
                <a:cs typeface="Arial" pitchFamily="34" charset="0"/>
              </a:rPr>
              <a:t>cis</a:t>
            </a:r>
            <a:r>
              <a:rPr lang="en-US" altLang="ko-KR" sz="1200" b="1" dirty="0" smtClean="0">
                <a:latin typeface="Arial" pitchFamily="34" charset="0"/>
                <a:cs typeface="Arial" pitchFamily="34" charset="0"/>
              </a:rPr>
              <a:t> Binding on NK Cell–Mediated </a:t>
            </a:r>
            <a:r>
              <a:rPr lang="en-US" altLang="ko-KR" sz="1200" b="1" dirty="0" err="1" smtClean="0">
                <a:latin typeface="Arial" pitchFamily="34" charset="0"/>
                <a:cs typeface="Arial" pitchFamily="34" charset="0"/>
              </a:rPr>
              <a:t>Allogeneic</a:t>
            </a:r>
            <a:r>
              <a:rPr lang="en-US" altLang="ko-KR" sz="1200" b="1" dirty="0" smtClean="0">
                <a:latin typeface="Arial" pitchFamily="34" charset="0"/>
                <a:cs typeface="Arial" pitchFamily="34" charset="0"/>
              </a:rPr>
              <a:t> Bone Marrow Cell Resistance </a:t>
            </a:r>
          </a:p>
          <a:p>
            <a:r>
              <a:rPr lang="en-US" altLang="ko-KR" sz="1200" dirty="0" err="1" smtClean="0">
                <a:latin typeface="Arial" pitchFamily="34" charset="0"/>
                <a:cs typeface="Arial" pitchFamily="34" charset="0"/>
              </a:rPr>
              <a:t>Maite</a:t>
            </a:r>
            <a:r>
              <a:rPr lang="en-US" altLang="ko-KR" sz="1200" dirty="0" smtClean="0">
                <a:latin typeface="Arial" pitchFamily="34" charset="0"/>
                <a:cs typeface="Arial" pitchFamily="34" charset="0"/>
              </a:rPr>
              <a:t> Alvarez, Can M. </a:t>
            </a:r>
            <a:r>
              <a:rPr lang="en-US" altLang="ko-KR" sz="1200" dirty="0" err="1" smtClean="0">
                <a:latin typeface="Arial" pitchFamily="34" charset="0"/>
                <a:cs typeface="Arial" pitchFamily="34" charset="0"/>
              </a:rPr>
              <a:t>Sungur</a:t>
            </a:r>
            <a:r>
              <a:rPr lang="en-US" altLang="ko-KR" sz="1200" dirty="0" smtClean="0">
                <a:latin typeface="Arial" pitchFamily="34" charset="0"/>
                <a:cs typeface="Arial" pitchFamily="34" charset="0"/>
              </a:rPr>
              <a:t>, Erik Ames, Stephen K. Anderson, Claire Pomeroy, and William J. Murphy</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191:688-698; published ahead of print June 10, 2013, doi:10.4049/jimmunol.1300202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Critical Role of the Tumor Suppressor Tuberous Sclerosis Complex 1 in </a:t>
            </a:r>
            <a:r>
              <a:rPr lang="en-US" altLang="ko-KR" sz="1200" b="1" dirty="0" err="1" smtClean="0">
                <a:latin typeface="Arial" pitchFamily="34" charset="0"/>
                <a:cs typeface="Arial" pitchFamily="34" charset="0"/>
              </a:rPr>
              <a:t>Dendritic</a:t>
            </a:r>
            <a:r>
              <a:rPr lang="en-US" altLang="ko-KR" sz="1200" b="1" dirty="0" smtClean="0">
                <a:latin typeface="Arial" pitchFamily="34" charset="0"/>
                <a:cs typeface="Arial" pitchFamily="34" charset="0"/>
              </a:rPr>
              <a:t> Cell Activation of CD4 T Cells by Promoting MHC Class II Expression via IRF4 and CIITA </a:t>
            </a:r>
          </a:p>
          <a:p>
            <a:r>
              <a:rPr lang="en-US" altLang="ko-KR" sz="1200" dirty="0" err="1" smtClean="0">
                <a:latin typeface="Arial" pitchFamily="34" charset="0"/>
                <a:cs typeface="Arial" pitchFamily="34" charset="0"/>
              </a:rPr>
              <a:t>Hongjie</a:t>
            </a:r>
            <a:r>
              <a:rPr lang="en-US" altLang="ko-KR" sz="1200" dirty="0" smtClean="0">
                <a:latin typeface="Arial" pitchFamily="34" charset="0"/>
                <a:cs typeface="Arial" pitchFamily="34" charset="0"/>
              </a:rPr>
              <a:t> Pan, Thomas F. O’Brien, Gabriela Wright, </a:t>
            </a:r>
            <a:r>
              <a:rPr lang="en-US" altLang="ko-KR" sz="1200" dirty="0" err="1" smtClean="0">
                <a:latin typeface="Arial" pitchFamily="34" charset="0"/>
                <a:cs typeface="Arial" pitchFamily="34" charset="0"/>
              </a:rPr>
              <a:t>Jialong</a:t>
            </a:r>
            <a:r>
              <a:rPr lang="en-US" altLang="ko-KR" sz="1200" dirty="0" smtClean="0">
                <a:latin typeface="Arial" pitchFamily="34" charset="0"/>
                <a:cs typeface="Arial" pitchFamily="34" charset="0"/>
              </a:rPr>
              <a:t> Yang, </a:t>
            </a:r>
            <a:r>
              <a:rPr lang="en-US" altLang="ko-KR" sz="1200" dirty="0" err="1" smtClean="0">
                <a:latin typeface="Arial" pitchFamily="34" charset="0"/>
                <a:cs typeface="Arial" pitchFamily="34" charset="0"/>
              </a:rPr>
              <a:t>Jinwook</a:t>
            </a:r>
            <a:r>
              <a:rPr lang="en-US" altLang="ko-KR" sz="1200" dirty="0" smtClean="0">
                <a:latin typeface="Arial" pitchFamily="34" charset="0"/>
                <a:cs typeface="Arial" pitchFamily="34" charset="0"/>
              </a:rPr>
              <a:t> Shin, Kenneth L. Wright, and Xiao-Ping </a:t>
            </a:r>
            <a:r>
              <a:rPr lang="en-US" altLang="ko-KR" sz="1200" dirty="0" err="1" smtClean="0">
                <a:latin typeface="Arial" pitchFamily="34" charset="0"/>
                <a:cs typeface="Arial" pitchFamily="34" charset="0"/>
              </a:rPr>
              <a:t>Zhong</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191:699-707; published ahead of print June 17, 2013, doi:10.4049/jimmunol.1201443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RKIP Contributes to IFN-</a:t>
            </a:r>
            <a:r>
              <a:rPr lang="el-GR" altLang="ko-KR" sz="1200" b="1" dirty="0" smtClean="0">
                <a:latin typeface="Arial" pitchFamily="34" charset="0"/>
                <a:cs typeface="Arial" pitchFamily="34" charset="0"/>
              </a:rPr>
              <a:t>γ </a:t>
            </a:r>
            <a:r>
              <a:rPr lang="en-US" altLang="ko-KR" sz="1200" b="1" dirty="0" smtClean="0">
                <a:latin typeface="Arial" pitchFamily="34" charset="0"/>
                <a:cs typeface="Arial" pitchFamily="34" charset="0"/>
              </a:rPr>
              <a:t>Synthesis by CD8</a:t>
            </a:r>
            <a:r>
              <a:rPr lang="en-US" altLang="ko-KR" sz="1200" b="1" baseline="30000" dirty="0" smtClean="0">
                <a:latin typeface="Arial" pitchFamily="34" charset="0"/>
                <a:cs typeface="Arial" pitchFamily="34" charset="0"/>
              </a:rPr>
              <a:t>+</a:t>
            </a:r>
            <a:r>
              <a:rPr lang="en-US" altLang="ko-KR" sz="1200" b="1" dirty="0" smtClean="0">
                <a:latin typeface="Arial" pitchFamily="34" charset="0"/>
                <a:cs typeface="Arial" pitchFamily="34" charset="0"/>
              </a:rPr>
              <a:t> T Cells after Serial TCR Triggering in Systemic Inflammatory Response Syndrome </a:t>
            </a:r>
          </a:p>
          <a:p>
            <a:r>
              <a:rPr lang="en-US" altLang="ko-KR" sz="1200" dirty="0" smtClean="0">
                <a:latin typeface="Arial" pitchFamily="34" charset="0"/>
                <a:cs typeface="Arial" pitchFamily="34" charset="0"/>
              </a:rPr>
              <a:t>Kyle T. Wright and Anthony T. </a:t>
            </a:r>
            <a:r>
              <a:rPr lang="en-US" altLang="ko-KR" sz="1200" dirty="0" err="1" smtClean="0">
                <a:latin typeface="Arial" pitchFamily="34" charset="0"/>
                <a:cs typeface="Arial" pitchFamily="34" charset="0"/>
              </a:rPr>
              <a:t>Vella</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191:708-716; published ahead of print June 12, 2013, doi:10.4049/jimmunol.1203486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4644008" cy="5632311"/>
          </a:xfrm>
          <a:prstGeom prst="rect">
            <a:avLst/>
          </a:prstGeom>
          <a:noFill/>
        </p:spPr>
        <p:txBody>
          <a:bodyPr wrap="square" rtlCol="0">
            <a:spAutoFit/>
          </a:bodyPr>
          <a:lstStyle/>
          <a:p>
            <a:r>
              <a:rPr lang="en-US" altLang="ko-KR" sz="1200" b="1" dirty="0" smtClean="0">
                <a:latin typeface="Arial" pitchFamily="34" charset="0"/>
                <a:cs typeface="Arial" pitchFamily="34" charset="0"/>
              </a:rPr>
              <a:t>An Alternative Role for Foxp3 As an </a:t>
            </a:r>
            <a:r>
              <a:rPr lang="en-US" altLang="ko-KR" sz="1200" b="1" dirty="0" err="1" smtClean="0">
                <a:latin typeface="Arial" pitchFamily="34" charset="0"/>
                <a:cs typeface="Arial" pitchFamily="34" charset="0"/>
              </a:rPr>
              <a:t>Effector</a:t>
            </a:r>
            <a:r>
              <a:rPr lang="en-US" altLang="ko-KR" sz="1200" b="1" dirty="0" smtClean="0">
                <a:latin typeface="Arial" pitchFamily="34" charset="0"/>
                <a:cs typeface="Arial" pitchFamily="34" charset="0"/>
              </a:rPr>
              <a:t> T Cell Regulator Controlled through CD40 </a:t>
            </a:r>
          </a:p>
          <a:p>
            <a:r>
              <a:rPr lang="en-US" altLang="ko-KR" sz="1200" dirty="0" smtClean="0">
                <a:latin typeface="Arial" pitchFamily="34" charset="0"/>
                <a:cs typeface="Arial" pitchFamily="34" charset="0"/>
              </a:rPr>
              <a:t>Gisela M. </a:t>
            </a:r>
            <a:r>
              <a:rPr lang="en-US" altLang="ko-KR" sz="1200" dirty="0" err="1" smtClean="0">
                <a:latin typeface="Arial" pitchFamily="34" charset="0"/>
                <a:cs typeface="Arial" pitchFamily="34" charset="0"/>
              </a:rPr>
              <a:t>Vaitaitis</a:t>
            </a:r>
            <a:r>
              <a:rPr lang="en-US" altLang="ko-KR" sz="1200" dirty="0" smtClean="0">
                <a:latin typeface="Arial" pitchFamily="34" charset="0"/>
                <a:cs typeface="Arial" pitchFamily="34" charset="0"/>
              </a:rPr>
              <a:t>, Jessica R. Carter, Dan M. </a:t>
            </a:r>
            <a:r>
              <a:rPr lang="en-US" altLang="ko-KR" sz="1200" dirty="0" err="1" smtClean="0">
                <a:latin typeface="Arial" pitchFamily="34" charset="0"/>
                <a:cs typeface="Arial" pitchFamily="34" charset="0"/>
              </a:rPr>
              <a:t>Waid</a:t>
            </a:r>
            <a:r>
              <a:rPr lang="en-US" altLang="ko-KR" sz="1200" dirty="0" smtClean="0">
                <a:latin typeface="Arial" pitchFamily="34" charset="0"/>
                <a:cs typeface="Arial" pitchFamily="34" charset="0"/>
              </a:rPr>
              <a:t>, Michael H. Olmstead, and David H. Wagner, Jr.</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191:717-725; published ahead of print June 17, 2013, doi:10.4049/jimmunol.1300625 </a:t>
            </a:r>
            <a:endParaRPr lang="en-US" altLang="ko-KR" sz="1200" dirty="0" smtClean="0">
              <a:latin typeface="Arial" pitchFamily="34" charset="0"/>
              <a:cs typeface="Arial" pitchFamily="34" charset="0"/>
            </a:endParaRPr>
          </a:p>
          <a:p>
            <a:endParaRPr lang="en-US" altLang="ko-KR" sz="1200" b="1" dirty="0" smtClean="0">
              <a:latin typeface="Arial" pitchFamily="34" charset="0"/>
              <a:cs typeface="Arial" pitchFamily="34" charset="0"/>
            </a:endParaRPr>
          </a:p>
          <a:p>
            <a:r>
              <a:rPr lang="en-US" altLang="ko-KR" sz="1200" b="1" dirty="0" smtClean="0">
                <a:latin typeface="Arial" pitchFamily="34" charset="0"/>
                <a:cs typeface="Arial" pitchFamily="34" charset="0"/>
              </a:rPr>
              <a:t>INFECTIOUS DISEASE AND HOST RESPONSE</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Microenvironments in </a:t>
            </a:r>
            <a:r>
              <a:rPr lang="en-US" altLang="ko-KR" sz="1200" b="1" dirty="0" err="1" smtClean="0">
                <a:latin typeface="Arial" pitchFamily="34" charset="0"/>
                <a:cs typeface="Arial" pitchFamily="34" charset="0"/>
              </a:rPr>
              <a:t>Tuberculous</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Granulomas</a:t>
            </a:r>
            <a:r>
              <a:rPr lang="en-US" altLang="ko-KR" sz="1200" b="1" dirty="0" smtClean="0">
                <a:latin typeface="Arial" pitchFamily="34" charset="0"/>
                <a:cs typeface="Arial" pitchFamily="34" charset="0"/>
              </a:rPr>
              <a:t> Are Delineated by Distinct Populations of Macrophage Subsets and Expression of Nitric Oxide </a:t>
            </a:r>
            <a:r>
              <a:rPr lang="en-US" altLang="ko-KR" sz="1200" b="1" dirty="0" err="1" smtClean="0">
                <a:latin typeface="Arial" pitchFamily="34" charset="0"/>
                <a:cs typeface="Arial" pitchFamily="34" charset="0"/>
              </a:rPr>
              <a:t>Synthase</a:t>
            </a:r>
            <a:r>
              <a:rPr lang="en-US" altLang="ko-KR" sz="1200" b="1" dirty="0" smtClean="0">
                <a:latin typeface="Arial" pitchFamily="34" charset="0"/>
                <a:cs typeface="Arial" pitchFamily="34" charset="0"/>
              </a:rPr>
              <a:t> and </a:t>
            </a:r>
            <a:r>
              <a:rPr lang="en-US" altLang="ko-KR" sz="1200" b="1" dirty="0" err="1" smtClean="0">
                <a:latin typeface="Arial" pitchFamily="34" charset="0"/>
                <a:cs typeface="Arial" pitchFamily="34" charset="0"/>
              </a:rPr>
              <a:t>Arginase</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Isoforms</a:t>
            </a:r>
            <a:r>
              <a:rPr lang="en-US" altLang="ko-KR" sz="1200" b="1" dirty="0" smtClean="0">
                <a:latin typeface="Arial" pitchFamily="34" charset="0"/>
                <a:cs typeface="Arial" pitchFamily="34" charset="0"/>
              </a:rPr>
              <a:t> </a:t>
            </a:r>
          </a:p>
          <a:p>
            <a:r>
              <a:rPr lang="en-US" altLang="ko-KR" sz="1200" dirty="0" smtClean="0">
                <a:latin typeface="Arial" pitchFamily="34" charset="0"/>
                <a:cs typeface="Arial" pitchFamily="34" charset="0"/>
              </a:rPr>
              <a:t>Joshua T. </a:t>
            </a:r>
            <a:r>
              <a:rPr lang="en-US" altLang="ko-KR" sz="1200" dirty="0" err="1" smtClean="0">
                <a:latin typeface="Arial" pitchFamily="34" charset="0"/>
                <a:cs typeface="Arial" pitchFamily="34" charset="0"/>
              </a:rPr>
              <a:t>Mattila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Olabisi</a:t>
            </a:r>
            <a:r>
              <a:rPr lang="en-US" altLang="ko-KR" sz="1200" dirty="0" smtClean="0">
                <a:latin typeface="Arial" pitchFamily="34" charset="0"/>
                <a:cs typeface="Arial" pitchFamily="34" charset="0"/>
              </a:rPr>
              <a:t> O. </a:t>
            </a:r>
            <a:r>
              <a:rPr lang="en-US" altLang="ko-KR" sz="1200" dirty="0" err="1" smtClean="0">
                <a:latin typeface="Arial" pitchFamily="34" charset="0"/>
                <a:cs typeface="Arial" pitchFamily="34" charset="0"/>
              </a:rPr>
              <a:t>Ojo</a:t>
            </a:r>
            <a:r>
              <a:rPr lang="en-US" altLang="ko-KR" sz="1200" dirty="0" smtClean="0">
                <a:latin typeface="Arial" pitchFamily="34" charset="0"/>
                <a:cs typeface="Arial" pitchFamily="34" charset="0"/>
              </a:rPr>
              <a:t>, Diane </a:t>
            </a:r>
            <a:r>
              <a:rPr lang="en-US" altLang="ko-KR" sz="1200" dirty="0" err="1" smtClean="0">
                <a:latin typeface="Arial" pitchFamily="34" charset="0"/>
                <a:cs typeface="Arial" pitchFamily="34" charset="0"/>
              </a:rPr>
              <a:t>Kepka-Lenhart</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Simeone</a:t>
            </a:r>
            <a:r>
              <a:rPr lang="en-US" altLang="ko-KR" sz="1200" dirty="0" smtClean="0">
                <a:latin typeface="Arial" pitchFamily="34" charset="0"/>
                <a:cs typeface="Arial" pitchFamily="34" charset="0"/>
              </a:rPr>
              <a:t> Marino, Jin </a:t>
            </a:r>
            <a:r>
              <a:rPr lang="en-US" altLang="ko-KR" sz="1200" dirty="0" err="1" smtClean="0">
                <a:latin typeface="Arial" pitchFamily="34" charset="0"/>
                <a:cs typeface="Arial" pitchFamily="34" charset="0"/>
              </a:rPr>
              <a:t>Hee</a:t>
            </a:r>
            <a:r>
              <a:rPr lang="en-US" altLang="ko-KR" sz="1200" dirty="0" smtClean="0">
                <a:latin typeface="Arial" pitchFamily="34" charset="0"/>
                <a:cs typeface="Arial" pitchFamily="34" charset="0"/>
              </a:rPr>
              <a:t> Kim, </a:t>
            </a:r>
            <a:r>
              <a:rPr lang="en-US" altLang="ko-KR" sz="1200" dirty="0" err="1" smtClean="0">
                <a:latin typeface="Arial" pitchFamily="34" charset="0"/>
                <a:cs typeface="Arial" pitchFamily="34" charset="0"/>
              </a:rPr>
              <a:t>Seok</a:t>
            </a:r>
            <a:r>
              <a:rPr lang="en-US" altLang="ko-KR" sz="1200" dirty="0" smtClean="0">
                <a:latin typeface="Arial" pitchFamily="34" charset="0"/>
                <a:cs typeface="Arial" pitchFamily="34" charset="0"/>
              </a:rPr>
              <a:t> Yong </a:t>
            </a:r>
            <a:r>
              <a:rPr lang="en-US" altLang="ko-KR" sz="1200" dirty="0" err="1" smtClean="0">
                <a:latin typeface="Arial" pitchFamily="34" charset="0"/>
                <a:cs typeface="Arial" pitchFamily="34" charset="0"/>
              </a:rPr>
              <a:t>Eum</a:t>
            </a:r>
            <a:r>
              <a:rPr lang="en-US" altLang="ko-KR" sz="1200" dirty="0" smtClean="0">
                <a:latin typeface="Arial" pitchFamily="34" charset="0"/>
                <a:cs typeface="Arial" pitchFamily="34" charset="0"/>
              </a:rPr>
              <a:t>, Laura E. Via, Clifton E. Barry III, Edwin Klein, Denise E. </a:t>
            </a:r>
            <a:r>
              <a:rPr lang="en-US" altLang="ko-KR" sz="1200" dirty="0" err="1" smtClean="0">
                <a:latin typeface="Arial" pitchFamily="34" charset="0"/>
                <a:cs typeface="Arial" pitchFamily="34" charset="0"/>
              </a:rPr>
              <a:t>Kirschner</a:t>
            </a:r>
            <a:r>
              <a:rPr lang="en-US" altLang="ko-KR" sz="1200" dirty="0" smtClean="0">
                <a:latin typeface="Arial" pitchFamily="34" charset="0"/>
                <a:cs typeface="Arial" pitchFamily="34" charset="0"/>
              </a:rPr>
              <a:t>, Sidney M. Morris, Jr., </a:t>
            </a:r>
            <a:r>
              <a:rPr lang="en-US" altLang="ko-KR" sz="1200" dirty="0" err="1" smtClean="0">
                <a:latin typeface="Arial" pitchFamily="34" charset="0"/>
                <a:cs typeface="Arial" pitchFamily="34" charset="0"/>
              </a:rPr>
              <a:t>Philana</a:t>
            </a:r>
            <a:r>
              <a:rPr lang="en-US" altLang="ko-KR" sz="1200" dirty="0" smtClean="0">
                <a:latin typeface="Arial" pitchFamily="34" charset="0"/>
                <a:cs typeface="Arial" pitchFamily="34" charset="0"/>
              </a:rPr>
              <a:t> Ling Lin, and JoAnne L. Flynn</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191:773-784; published ahead of print June 7, 2013, doi:10.4049/jimmunol.1300113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Erythrocyte-Binding Antigens of </a:t>
            </a:r>
            <a:r>
              <a:rPr lang="en-US" altLang="ko-KR" sz="1200" b="1" i="1" dirty="0" smtClean="0">
                <a:latin typeface="Arial" pitchFamily="34" charset="0"/>
                <a:cs typeface="Arial" pitchFamily="34" charset="0"/>
              </a:rPr>
              <a:t>Plasmodium </a:t>
            </a:r>
            <a:r>
              <a:rPr lang="en-US" altLang="ko-KR" sz="1200" b="1" i="1" dirty="0" err="1" smtClean="0">
                <a:latin typeface="Arial" pitchFamily="34" charset="0"/>
                <a:cs typeface="Arial" pitchFamily="34" charset="0"/>
              </a:rPr>
              <a:t>falciparum</a:t>
            </a:r>
            <a:r>
              <a:rPr lang="en-US" altLang="ko-KR" sz="1200" b="1" dirty="0" smtClean="0">
                <a:latin typeface="Arial" pitchFamily="34" charset="0"/>
                <a:cs typeface="Arial" pitchFamily="34" charset="0"/>
              </a:rPr>
              <a:t> Are Targets of Human Inhibitory Antibodies and Function To Evade Naturally Acquired Immunity </a:t>
            </a:r>
          </a:p>
          <a:p>
            <a:r>
              <a:rPr lang="en-US" altLang="ko-KR" sz="1200" dirty="0" smtClean="0">
                <a:latin typeface="Arial" pitchFamily="34" charset="0"/>
                <a:cs typeface="Arial" pitchFamily="34" charset="0"/>
              </a:rPr>
              <a:t>Kristina E. M. </a:t>
            </a:r>
            <a:r>
              <a:rPr lang="en-US" altLang="ko-KR" sz="1200" dirty="0" err="1" smtClean="0">
                <a:latin typeface="Arial" pitchFamily="34" charset="0"/>
                <a:cs typeface="Arial" pitchFamily="34" charset="0"/>
              </a:rPr>
              <a:t>Persson</a:t>
            </a:r>
            <a:r>
              <a:rPr lang="en-US" altLang="ko-KR" sz="1200" dirty="0" smtClean="0">
                <a:latin typeface="Arial" pitchFamily="34" charset="0"/>
                <a:cs typeface="Arial" pitchFamily="34" charset="0"/>
              </a:rPr>
              <a:t>, Freya J. I. </a:t>
            </a:r>
            <a:r>
              <a:rPr lang="en-US" altLang="ko-KR" sz="1200" dirty="0" err="1" smtClean="0">
                <a:latin typeface="Arial" pitchFamily="34" charset="0"/>
                <a:cs typeface="Arial" pitchFamily="34" charset="0"/>
              </a:rPr>
              <a:t>Fowkes</a:t>
            </a:r>
            <a:r>
              <a:rPr lang="en-US" altLang="ko-KR" sz="1200" dirty="0" smtClean="0">
                <a:latin typeface="Arial" pitchFamily="34" charset="0"/>
                <a:cs typeface="Arial" pitchFamily="34" charset="0"/>
              </a:rPr>
              <a:t>, Fiona J. McCallum, </a:t>
            </a:r>
            <a:r>
              <a:rPr lang="en-US" altLang="ko-KR" sz="1200" dirty="0" err="1" smtClean="0">
                <a:latin typeface="Arial" pitchFamily="34" charset="0"/>
                <a:cs typeface="Arial" pitchFamily="34" charset="0"/>
              </a:rPr>
              <a:t>Nimmo</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Gicheru</a:t>
            </a:r>
            <a:r>
              <a:rPr lang="en-US" altLang="ko-KR" sz="1200" dirty="0" smtClean="0">
                <a:latin typeface="Arial" pitchFamily="34" charset="0"/>
                <a:cs typeface="Arial" pitchFamily="34" charset="0"/>
              </a:rPr>
              <a:t>, Linda </a:t>
            </a:r>
            <a:r>
              <a:rPr lang="en-US" altLang="ko-KR" sz="1200" dirty="0" err="1" smtClean="0">
                <a:latin typeface="Arial" pitchFamily="34" charset="0"/>
                <a:cs typeface="Arial" pitchFamily="34" charset="0"/>
              </a:rPr>
              <a:t>Reiling</a:t>
            </a:r>
            <a:r>
              <a:rPr lang="en-US" altLang="ko-KR" sz="1200" dirty="0" smtClean="0">
                <a:latin typeface="Arial" pitchFamily="34" charset="0"/>
                <a:cs typeface="Arial" pitchFamily="34" charset="0"/>
              </a:rPr>
              <a:t>, Jack S. Richards, Danny W. Wilson, Sash </a:t>
            </a:r>
            <a:r>
              <a:rPr lang="en-US" altLang="ko-KR" sz="1200" dirty="0" err="1" smtClean="0">
                <a:latin typeface="Arial" pitchFamily="34" charset="0"/>
                <a:cs typeface="Arial" pitchFamily="34" charset="0"/>
              </a:rPr>
              <a:t>Lopaticki</a:t>
            </a:r>
            <a:r>
              <a:rPr lang="en-US" altLang="ko-KR" sz="1200" dirty="0" smtClean="0">
                <a:latin typeface="Arial" pitchFamily="34" charset="0"/>
                <a:cs typeface="Arial" pitchFamily="34" charset="0"/>
              </a:rPr>
              <a:t>, Alan F. Cowman, Kevin Marsh, and James G. Beeson</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191:785-794; published ahead of print June 17, 2013, doi:10.4049/jimmunol.1300444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p:txBody>
      </p:sp>
      <p:sp>
        <p:nvSpPr>
          <p:cNvPr id="5" name="TextBox 4"/>
          <p:cNvSpPr txBox="1"/>
          <p:nvPr/>
        </p:nvSpPr>
        <p:spPr>
          <a:xfrm>
            <a:off x="4644008" y="0"/>
            <a:ext cx="4499992" cy="5816977"/>
          </a:xfrm>
          <a:prstGeom prst="rect">
            <a:avLst/>
          </a:prstGeom>
          <a:noFill/>
        </p:spPr>
        <p:txBody>
          <a:bodyPr wrap="square" rtlCol="0">
            <a:spAutoFit/>
          </a:bodyPr>
          <a:lstStyle/>
          <a:p>
            <a:r>
              <a:rPr lang="en-US" altLang="ko-KR" sz="1200" b="1" dirty="0" smtClean="0">
                <a:latin typeface="Arial" pitchFamily="34" charset="0"/>
                <a:cs typeface="Arial" pitchFamily="34" charset="0"/>
              </a:rPr>
              <a:t>Identification and Prioritization of </a:t>
            </a:r>
            <a:r>
              <a:rPr lang="en-US" altLang="ko-KR" sz="1200" b="1" dirty="0" err="1" smtClean="0">
                <a:latin typeface="Arial" pitchFamily="34" charset="0"/>
                <a:cs typeface="Arial" pitchFamily="34" charset="0"/>
              </a:rPr>
              <a:t>Merozoite</a:t>
            </a:r>
            <a:r>
              <a:rPr lang="en-US" altLang="ko-KR" sz="1200" b="1" dirty="0" smtClean="0">
                <a:latin typeface="Arial" pitchFamily="34" charset="0"/>
                <a:cs typeface="Arial" pitchFamily="34" charset="0"/>
              </a:rPr>
              <a:t> Antigens as Targets of Protective Human Immunity to </a:t>
            </a:r>
            <a:r>
              <a:rPr lang="en-US" altLang="ko-KR" sz="1200" b="1" i="1" dirty="0" smtClean="0">
                <a:latin typeface="Arial" pitchFamily="34" charset="0"/>
                <a:cs typeface="Arial" pitchFamily="34" charset="0"/>
              </a:rPr>
              <a:t>Plasmodium </a:t>
            </a:r>
            <a:r>
              <a:rPr lang="en-US" altLang="ko-KR" sz="1200" b="1" i="1" dirty="0" err="1" smtClean="0">
                <a:latin typeface="Arial" pitchFamily="34" charset="0"/>
                <a:cs typeface="Arial" pitchFamily="34" charset="0"/>
              </a:rPr>
              <a:t>falciparum</a:t>
            </a:r>
            <a:r>
              <a:rPr lang="en-US" altLang="ko-KR" sz="1200" b="1" dirty="0" smtClean="0">
                <a:latin typeface="Arial" pitchFamily="34" charset="0"/>
                <a:cs typeface="Arial" pitchFamily="34" charset="0"/>
              </a:rPr>
              <a:t> Malaria for Vaccine and Biomarker Development </a:t>
            </a:r>
          </a:p>
          <a:p>
            <a:r>
              <a:rPr lang="en-US" altLang="ko-KR" sz="1200" dirty="0" smtClean="0">
                <a:latin typeface="Arial" pitchFamily="34" charset="0"/>
                <a:cs typeface="Arial" pitchFamily="34" charset="0"/>
              </a:rPr>
              <a:t>Jack S. Richards, </a:t>
            </a:r>
            <a:r>
              <a:rPr lang="en-US" altLang="ko-KR" sz="1200" dirty="0" err="1" smtClean="0">
                <a:latin typeface="Arial" pitchFamily="34" charset="0"/>
                <a:cs typeface="Arial" pitchFamily="34" charset="0"/>
              </a:rPr>
              <a:t>Thangavelu</a:t>
            </a:r>
            <a:r>
              <a:rPr lang="en-US" altLang="ko-KR" sz="1200" dirty="0" smtClean="0">
                <a:latin typeface="Arial" pitchFamily="34" charset="0"/>
                <a:cs typeface="Arial" pitchFamily="34" charset="0"/>
              </a:rPr>
              <a:t> U. </a:t>
            </a:r>
            <a:r>
              <a:rPr lang="en-US" altLang="ko-KR" sz="1200" dirty="0" err="1" smtClean="0">
                <a:latin typeface="Arial" pitchFamily="34" charset="0"/>
                <a:cs typeface="Arial" pitchFamily="34" charset="0"/>
              </a:rPr>
              <a:t>Arumugam</a:t>
            </a:r>
            <a:r>
              <a:rPr lang="en-US" altLang="ko-KR" sz="1200" dirty="0" smtClean="0">
                <a:latin typeface="Arial" pitchFamily="34" charset="0"/>
                <a:cs typeface="Arial" pitchFamily="34" charset="0"/>
              </a:rPr>
              <a:t>, Linda </a:t>
            </a:r>
            <a:r>
              <a:rPr lang="en-US" altLang="ko-KR" sz="1200" dirty="0" err="1" smtClean="0">
                <a:latin typeface="Arial" pitchFamily="34" charset="0"/>
                <a:cs typeface="Arial" pitchFamily="34" charset="0"/>
              </a:rPr>
              <a:t>Reiling</a:t>
            </a:r>
            <a:r>
              <a:rPr lang="en-US" altLang="ko-KR" sz="1200" dirty="0" smtClean="0">
                <a:latin typeface="Arial" pitchFamily="34" charset="0"/>
                <a:cs typeface="Arial" pitchFamily="34" charset="0"/>
              </a:rPr>
              <a:t>, Julie Healer, Anthony N. </a:t>
            </a:r>
            <a:r>
              <a:rPr lang="en-US" altLang="ko-KR" sz="1200" dirty="0" err="1" smtClean="0">
                <a:latin typeface="Arial" pitchFamily="34" charset="0"/>
                <a:cs typeface="Arial" pitchFamily="34" charset="0"/>
              </a:rPr>
              <a:t>Hodder</a:t>
            </a:r>
            <a:r>
              <a:rPr lang="en-US" altLang="ko-KR" sz="1200" dirty="0" smtClean="0">
                <a:latin typeface="Arial" pitchFamily="34" charset="0"/>
                <a:cs typeface="Arial" pitchFamily="34" charset="0"/>
              </a:rPr>
              <a:t>, Freya J. I. </a:t>
            </a:r>
            <a:r>
              <a:rPr lang="en-US" altLang="ko-KR" sz="1200" dirty="0" err="1" smtClean="0">
                <a:latin typeface="Arial" pitchFamily="34" charset="0"/>
                <a:cs typeface="Arial" pitchFamily="34" charset="0"/>
              </a:rPr>
              <a:t>Fowkes</a:t>
            </a:r>
            <a:r>
              <a:rPr lang="en-US" altLang="ko-KR" sz="1200" dirty="0" smtClean="0">
                <a:latin typeface="Arial" pitchFamily="34" charset="0"/>
                <a:cs typeface="Arial" pitchFamily="34" charset="0"/>
              </a:rPr>
              <a:t>, Nadia Cross, Christine Langer, Satoru Takeo, Alex D. </a:t>
            </a:r>
            <a:r>
              <a:rPr lang="en-US" altLang="ko-KR" sz="1200" dirty="0" err="1" smtClean="0">
                <a:latin typeface="Arial" pitchFamily="34" charset="0"/>
                <a:cs typeface="Arial" pitchFamily="34" charset="0"/>
              </a:rPr>
              <a:t>Uboldi</a:t>
            </a:r>
            <a:r>
              <a:rPr lang="en-US" altLang="ko-KR" sz="1200" dirty="0" smtClean="0">
                <a:latin typeface="Arial" pitchFamily="34" charset="0"/>
                <a:cs typeface="Arial" pitchFamily="34" charset="0"/>
              </a:rPr>
              <a:t>, Jennifer K. Thompson, Paul R. Gilson, Ross L. </a:t>
            </a:r>
            <a:r>
              <a:rPr lang="en-US" altLang="ko-KR" sz="1200" dirty="0" err="1" smtClean="0">
                <a:latin typeface="Arial" pitchFamily="34" charset="0"/>
                <a:cs typeface="Arial" pitchFamily="34" charset="0"/>
              </a:rPr>
              <a:t>Coppel</a:t>
            </a:r>
            <a:r>
              <a:rPr lang="en-US" altLang="ko-KR" sz="1200" dirty="0" smtClean="0">
                <a:latin typeface="Arial" pitchFamily="34" charset="0"/>
                <a:cs typeface="Arial" pitchFamily="34" charset="0"/>
              </a:rPr>
              <a:t>, Peter M. </a:t>
            </a:r>
            <a:r>
              <a:rPr lang="en-US" altLang="ko-KR" sz="1200" dirty="0" err="1" smtClean="0">
                <a:latin typeface="Arial" pitchFamily="34" charset="0"/>
                <a:cs typeface="Arial" pitchFamily="34" charset="0"/>
              </a:rPr>
              <a:t>Siba</a:t>
            </a:r>
            <a:r>
              <a:rPr lang="en-US" altLang="ko-KR" sz="1200" dirty="0" smtClean="0">
                <a:latin typeface="Arial" pitchFamily="34" charset="0"/>
                <a:cs typeface="Arial" pitchFamily="34" charset="0"/>
              </a:rPr>
              <a:t>, Christopher L. King, </a:t>
            </a:r>
            <a:r>
              <a:rPr lang="en-US" altLang="ko-KR" sz="1200" dirty="0" err="1" smtClean="0">
                <a:latin typeface="Arial" pitchFamily="34" charset="0"/>
                <a:cs typeface="Arial" pitchFamily="34" charset="0"/>
              </a:rPr>
              <a:t>Motomi</a:t>
            </a:r>
            <a:r>
              <a:rPr lang="en-US" altLang="ko-KR" sz="1200" dirty="0" smtClean="0">
                <a:latin typeface="Arial" pitchFamily="34" charset="0"/>
                <a:cs typeface="Arial" pitchFamily="34" charset="0"/>
              </a:rPr>
              <a:t> Torii, </a:t>
            </a:r>
            <a:r>
              <a:rPr lang="en-US" altLang="ko-KR" sz="1200" dirty="0" err="1" smtClean="0">
                <a:latin typeface="Arial" pitchFamily="34" charset="0"/>
                <a:cs typeface="Arial" pitchFamily="34" charset="0"/>
              </a:rPr>
              <a:t>Chetan</a:t>
            </a:r>
            <a:r>
              <a:rPr lang="en-US" altLang="ko-KR" sz="1200" dirty="0" smtClean="0">
                <a:latin typeface="Arial" pitchFamily="34" charset="0"/>
                <a:cs typeface="Arial" pitchFamily="34" charset="0"/>
              </a:rPr>
              <a:t> E. </a:t>
            </a:r>
            <a:r>
              <a:rPr lang="en-US" altLang="ko-KR" sz="1200" dirty="0" err="1" smtClean="0">
                <a:latin typeface="Arial" pitchFamily="34" charset="0"/>
                <a:cs typeface="Arial" pitchFamily="34" charset="0"/>
              </a:rPr>
              <a:t>Chitnis</a:t>
            </a:r>
            <a:r>
              <a:rPr lang="en-US" altLang="ko-KR" sz="1200" dirty="0" smtClean="0">
                <a:latin typeface="Arial" pitchFamily="34" charset="0"/>
                <a:cs typeface="Arial" pitchFamily="34" charset="0"/>
              </a:rPr>
              <a:t>, David L. </a:t>
            </a:r>
            <a:r>
              <a:rPr lang="en-US" altLang="ko-KR" sz="1200" dirty="0" err="1" smtClean="0">
                <a:latin typeface="Arial" pitchFamily="34" charset="0"/>
                <a:cs typeface="Arial" pitchFamily="34" charset="0"/>
              </a:rPr>
              <a:t>Narum</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Ivo</a:t>
            </a:r>
            <a:r>
              <a:rPr lang="en-US" altLang="ko-KR" sz="1200" dirty="0" smtClean="0">
                <a:latin typeface="Arial" pitchFamily="34" charset="0"/>
                <a:cs typeface="Arial" pitchFamily="34" charset="0"/>
              </a:rPr>
              <a:t> Mueller, Brendan S. </a:t>
            </a:r>
            <a:r>
              <a:rPr lang="en-US" altLang="ko-KR" sz="1200" dirty="0" err="1" smtClean="0">
                <a:latin typeface="Arial" pitchFamily="34" charset="0"/>
                <a:cs typeface="Arial" pitchFamily="34" charset="0"/>
              </a:rPr>
              <a:t>Crabb</a:t>
            </a:r>
            <a:r>
              <a:rPr lang="en-US" altLang="ko-KR" sz="1200" dirty="0" smtClean="0">
                <a:latin typeface="Arial" pitchFamily="34" charset="0"/>
                <a:cs typeface="Arial" pitchFamily="34" charset="0"/>
              </a:rPr>
              <a:t>, Alan F. Cowman, </a:t>
            </a:r>
            <a:r>
              <a:rPr lang="en-US" altLang="ko-KR" sz="1200" dirty="0" err="1" smtClean="0">
                <a:latin typeface="Arial" pitchFamily="34" charset="0"/>
                <a:cs typeface="Arial" pitchFamily="34" charset="0"/>
              </a:rPr>
              <a:t>Takafumi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Tsuboi</a:t>
            </a:r>
            <a:r>
              <a:rPr lang="en-US" altLang="ko-KR" sz="1200" dirty="0" smtClean="0">
                <a:latin typeface="Arial" pitchFamily="34" charset="0"/>
                <a:cs typeface="Arial" pitchFamily="34" charset="0"/>
              </a:rPr>
              <a:t>, and James G. Beeson</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191:795-809; published ahead of print June 17, 2013, doi:10.4049/jimmunol.1300778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B Cell–Intrinsic TLR7 Signaling Is Required for Optimal B Cell Responses during Chronic Viral Infection </a:t>
            </a:r>
          </a:p>
          <a:p>
            <a:r>
              <a:rPr lang="en-US" altLang="ko-KR" sz="1200" dirty="0" smtClean="0">
                <a:latin typeface="Arial" pitchFamily="34" charset="0"/>
                <a:cs typeface="Arial" pitchFamily="34" charset="0"/>
              </a:rPr>
              <a:t>Jonathan M. </a:t>
            </a:r>
            <a:r>
              <a:rPr lang="en-US" altLang="ko-KR" sz="1200" dirty="0" err="1" smtClean="0">
                <a:latin typeface="Arial" pitchFamily="34" charset="0"/>
                <a:cs typeface="Arial" pitchFamily="34" charset="0"/>
              </a:rPr>
              <a:t>Clingan</a:t>
            </a:r>
            <a:r>
              <a:rPr lang="en-US" altLang="ko-KR" sz="1200" dirty="0" smtClean="0">
                <a:latin typeface="Arial" pitchFamily="34" charset="0"/>
                <a:cs typeface="Arial" pitchFamily="34" charset="0"/>
              </a:rPr>
              <a:t> and </a:t>
            </a:r>
            <a:r>
              <a:rPr lang="en-US" altLang="ko-KR" sz="1200" dirty="0" err="1" smtClean="0">
                <a:latin typeface="Arial" pitchFamily="34" charset="0"/>
                <a:cs typeface="Arial" pitchFamily="34" charset="0"/>
              </a:rPr>
              <a:t>Mehrdad</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Matloubian</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191:810-818; published ahead of print June 12, 2013, doi:10.4049/jimmunol.1300244 </a:t>
            </a:r>
            <a:endParaRPr lang="en-US" altLang="ko-KR" sz="1200" dirty="0" smtClean="0">
              <a:latin typeface="Arial" pitchFamily="34" charset="0"/>
              <a:cs typeface="Arial" pitchFamily="34" charset="0"/>
            </a:endParaRPr>
          </a:p>
          <a:p>
            <a:r>
              <a:rPr lang="en-US" altLang="ko-KR" sz="1200" dirty="0" smtClean="0">
                <a:latin typeface="Arial" pitchFamily="34" charset="0"/>
                <a:cs typeface="Arial" pitchFamily="34" charset="0"/>
                <a:hlinkClick r:id="rId2"/>
              </a:rPr>
              <a:t> </a:t>
            </a:r>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INNATE IMMUNITY AND INFLAMMATION</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Combined Inhibition of Complement (C5) and CD14 Markedly Attenuates Inflammation, </a:t>
            </a:r>
            <a:r>
              <a:rPr lang="en-US" altLang="ko-KR" sz="1200" b="1" dirty="0" err="1" smtClean="0">
                <a:latin typeface="Arial" pitchFamily="34" charset="0"/>
                <a:cs typeface="Arial" pitchFamily="34" charset="0"/>
              </a:rPr>
              <a:t>Thrombogenicity</a:t>
            </a:r>
            <a:r>
              <a:rPr lang="en-US" altLang="ko-KR" sz="1200" b="1" dirty="0" smtClean="0">
                <a:latin typeface="Arial" pitchFamily="34" charset="0"/>
                <a:cs typeface="Arial" pitchFamily="34" charset="0"/>
              </a:rPr>
              <a:t>, and Hemodynamic Changes in Porcine Sepsis </a:t>
            </a:r>
          </a:p>
          <a:p>
            <a:r>
              <a:rPr lang="en-US" altLang="ko-KR" sz="1200" dirty="0" smtClean="0">
                <a:latin typeface="Arial" pitchFamily="34" charset="0"/>
                <a:cs typeface="Arial" pitchFamily="34" charset="0"/>
              </a:rPr>
              <a:t>Andreas Barratt-Due, </a:t>
            </a:r>
            <a:r>
              <a:rPr lang="en-US" altLang="ko-KR" sz="1200" dirty="0" err="1" smtClean="0">
                <a:latin typeface="Arial" pitchFamily="34" charset="0"/>
                <a:cs typeface="Arial" pitchFamily="34" charset="0"/>
              </a:rPr>
              <a:t>Ebbe</a:t>
            </a:r>
            <a:r>
              <a:rPr lang="en-US" altLang="ko-KR" sz="1200" dirty="0" smtClean="0">
                <a:latin typeface="Arial" pitchFamily="34" charset="0"/>
                <a:cs typeface="Arial" pitchFamily="34" charset="0"/>
              </a:rPr>
              <a:t> B. </a:t>
            </a:r>
            <a:r>
              <a:rPr lang="en-US" altLang="ko-KR" sz="1200" dirty="0" err="1" smtClean="0">
                <a:latin typeface="Arial" pitchFamily="34" charset="0"/>
                <a:cs typeface="Arial" pitchFamily="34" charset="0"/>
              </a:rPr>
              <a:t>Thorgersen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Kjetil</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Egge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Søren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Pischke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Andrey</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Sokolov</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Bernt</a:t>
            </a:r>
            <a:r>
              <a:rPr lang="en-US" altLang="ko-KR" sz="1200" dirty="0" smtClean="0">
                <a:latin typeface="Arial" pitchFamily="34" charset="0"/>
                <a:cs typeface="Arial" pitchFamily="34" charset="0"/>
              </a:rPr>
              <a:t> C. </a:t>
            </a:r>
            <a:r>
              <a:rPr lang="en-US" altLang="ko-KR" sz="1200" dirty="0" err="1" smtClean="0">
                <a:latin typeface="Arial" pitchFamily="34" charset="0"/>
                <a:cs typeface="Arial" pitchFamily="34" charset="0"/>
              </a:rPr>
              <a:t>Hellerud</a:t>
            </a:r>
            <a:r>
              <a:rPr lang="en-US" altLang="ko-KR" sz="1200" dirty="0" smtClean="0">
                <a:latin typeface="Arial" pitchFamily="34" charset="0"/>
                <a:cs typeface="Arial" pitchFamily="34" charset="0"/>
              </a:rPr>
              <a:t>, Julie K. </a:t>
            </a:r>
            <a:r>
              <a:rPr lang="en-US" altLang="ko-KR" sz="1200" dirty="0" err="1" smtClean="0">
                <a:latin typeface="Arial" pitchFamily="34" charset="0"/>
                <a:cs typeface="Arial" pitchFamily="34" charset="0"/>
              </a:rPr>
              <a:t>Lindstad</a:t>
            </a:r>
            <a:r>
              <a:rPr lang="en-US" altLang="ko-KR" sz="1200" dirty="0" smtClean="0">
                <a:latin typeface="Arial" pitchFamily="34" charset="0"/>
                <a:cs typeface="Arial" pitchFamily="34" charset="0"/>
              </a:rPr>
              <a:t>, Anne </a:t>
            </a:r>
            <a:r>
              <a:rPr lang="en-US" altLang="ko-KR" sz="1200" dirty="0" err="1" smtClean="0">
                <a:latin typeface="Arial" pitchFamily="34" charset="0"/>
                <a:cs typeface="Arial" pitchFamily="34" charset="0"/>
              </a:rPr>
              <a:t>Pharo</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Anjan</a:t>
            </a:r>
            <a:r>
              <a:rPr lang="en-US" altLang="ko-KR" sz="1200" dirty="0" smtClean="0">
                <a:latin typeface="Arial" pitchFamily="34" charset="0"/>
                <a:cs typeface="Arial" pitchFamily="34" charset="0"/>
              </a:rPr>
              <a:t> K. </a:t>
            </a:r>
            <a:r>
              <a:rPr lang="en-US" altLang="ko-KR" sz="1200" dirty="0" err="1" smtClean="0">
                <a:latin typeface="Arial" pitchFamily="34" charset="0"/>
                <a:cs typeface="Arial" pitchFamily="34" charset="0"/>
              </a:rPr>
              <a:t>Bongoni</a:t>
            </a:r>
            <a:r>
              <a:rPr lang="en-US" altLang="ko-KR" sz="1200" dirty="0" smtClean="0">
                <a:latin typeface="Arial" pitchFamily="34" charset="0"/>
                <a:cs typeface="Arial" pitchFamily="34" charset="0"/>
              </a:rPr>
              <a:t>, Robert </a:t>
            </a:r>
            <a:r>
              <a:rPr lang="en-US" altLang="ko-KR" sz="1200" dirty="0" err="1" smtClean="0">
                <a:latin typeface="Arial" pitchFamily="34" charset="0"/>
                <a:cs typeface="Arial" pitchFamily="34" charset="0"/>
              </a:rPr>
              <a:t>Rieben</a:t>
            </a:r>
            <a:r>
              <a:rPr lang="en-US" altLang="ko-KR" sz="1200" dirty="0" smtClean="0">
                <a:latin typeface="Arial" pitchFamily="34" charset="0"/>
                <a:cs typeface="Arial" pitchFamily="34" charset="0"/>
              </a:rPr>
              <a:t>, Miles Nunn, </a:t>
            </a:r>
            <a:r>
              <a:rPr lang="en-US" altLang="ko-KR" sz="1200" dirty="0" err="1" smtClean="0">
                <a:latin typeface="Arial" pitchFamily="34" charset="0"/>
                <a:cs typeface="Arial" pitchFamily="34" charset="0"/>
              </a:rPr>
              <a:t>Helge</a:t>
            </a:r>
            <a:r>
              <a:rPr lang="en-US" altLang="ko-KR" sz="1200" dirty="0" smtClean="0">
                <a:latin typeface="Arial" pitchFamily="34" charset="0"/>
                <a:cs typeface="Arial" pitchFamily="34" charset="0"/>
              </a:rPr>
              <a:t> Scott, and Tom E. </a:t>
            </a:r>
            <a:r>
              <a:rPr lang="en-US" altLang="ko-KR" sz="1200" dirty="0" err="1" smtClean="0">
                <a:latin typeface="Arial" pitchFamily="34" charset="0"/>
                <a:cs typeface="Arial" pitchFamily="34" charset="0"/>
              </a:rPr>
              <a:t>Mollnes</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191:819-827; published ahead of print June 12, 2013, doi:10.4049/jimmunol.1201909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4644008" cy="6740307"/>
          </a:xfrm>
          <a:prstGeom prst="rect">
            <a:avLst/>
          </a:prstGeom>
          <a:noFill/>
        </p:spPr>
        <p:txBody>
          <a:bodyPr wrap="square" rtlCol="0">
            <a:spAutoFit/>
          </a:bodyPr>
          <a:lstStyle/>
          <a:p>
            <a:r>
              <a:rPr lang="en-US" altLang="ko-KR" sz="1200" b="1" dirty="0" smtClean="0">
                <a:latin typeface="Arial" pitchFamily="34" charset="0"/>
                <a:cs typeface="Arial" pitchFamily="34" charset="0"/>
              </a:rPr>
              <a:t>CD160 Activation by </a:t>
            </a:r>
            <a:r>
              <a:rPr lang="en-US" altLang="ko-KR" sz="1200" b="1" dirty="0" err="1" smtClean="0">
                <a:latin typeface="Arial" pitchFamily="34" charset="0"/>
                <a:cs typeface="Arial" pitchFamily="34" charset="0"/>
              </a:rPr>
              <a:t>Herpesvirus</a:t>
            </a:r>
            <a:r>
              <a:rPr lang="en-US" altLang="ko-KR" sz="1200" b="1" dirty="0" smtClean="0">
                <a:latin typeface="Arial" pitchFamily="34" charset="0"/>
                <a:cs typeface="Arial" pitchFamily="34" charset="0"/>
              </a:rPr>
              <a:t> Entry Mediator Augments Inflammatory Cytokine Production and </a:t>
            </a:r>
            <a:r>
              <a:rPr lang="en-US" altLang="ko-KR" sz="1200" b="1" dirty="0" err="1" smtClean="0">
                <a:latin typeface="Arial" pitchFamily="34" charset="0"/>
                <a:cs typeface="Arial" pitchFamily="34" charset="0"/>
              </a:rPr>
              <a:t>Cytolytic</a:t>
            </a:r>
            <a:r>
              <a:rPr lang="en-US" altLang="ko-KR" sz="1200" b="1" dirty="0" smtClean="0">
                <a:latin typeface="Arial" pitchFamily="34" charset="0"/>
                <a:cs typeface="Arial" pitchFamily="34" charset="0"/>
              </a:rPr>
              <a:t> Function by NK Cells </a:t>
            </a:r>
          </a:p>
          <a:p>
            <a:r>
              <a:rPr lang="en-US" altLang="ko-KR" sz="1200" dirty="0" smtClean="0">
                <a:latin typeface="Arial" pitchFamily="34" charset="0"/>
                <a:cs typeface="Arial" pitchFamily="34" charset="0"/>
              </a:rPr>
              <a:t>John R. </a:t>
            </a:r>
            <a:r>
              <a:rPr lang="en-US" altLang="ko-KR" sz="1200" dirty="0" err="1" smtClean="0">
                <a:latin typeface="Arial" pitchFamily="34" charset="0"/>
                <a:cs typeface="Arial" pitchFamily="34" charset="0"/>
              </a:rPr>
              <a:t>Šedý</a:t>
            </a:r>
            <a:r>
              <a:rPr lang="en-US" altLang="ko-KR" sz="1200" dirty="0" smtClean="0">
                <a:latin typeface="Arial" pitchFamily="34" charset="0"/>
                <a:cs typeface="Arial" pitchFamily="34" charset="0"/>
              </a:rPr>
              <a:t>, Ryan L. </a:t>
            </a:r>
            <a:r>
              <a:rPr lang="en-US" altLang="ko-KR" sz="1200" dirty="0" err="1" smtClean="0">
                <a:latin typeface="Arial" pitchFamily="34" charset="0"/>
                <a:cs typeface="Arial" pitchFamily="34" charset="0"/>
              </a:rPr>
              <a:t>Bjordahl</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Vasileios</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Bekiaris</a:t>
            </a:r>
            <a:r>
              <a:rPr lang="en-US" altLang="ko-KR" sz="1200" dirty="0" smtClean="0">
                <a:latin typeface="Arial" pitchFamily="34" charset="0"/>
                <a:cs typeface="Arial" pitchFamily="34" charset="0"/>
              </a:rPr>
              <a:t>, Matthew G. </a:t>
            </a:r>
            <a:r>
              <a:rPr lang="en-US" altLang="ko-KR" sz="1200" dirty="0" err="1" smtClean="0">
                <a:latin typeface="Arial" pitchFamily="34" charset="0"/>
                <a:cs typeface="Arial" pitchFamily="34" charset="0"/>
              </a:rPr>
              <a:t>Macauley</a:t>
            </a:r>
            <a:r>
              <a:rPr lang="en-US" altLang="ko-KR" sz="1200" dirty="0" smtClean="0">
                <a:latin typeface="Arial" pitchFamily="34" charset="0"/>
                <a:cs typeface="Arial" pitchFamily="34" charset="0"/>
              </a:rPr>
              <a:t>, Brian C. Ware, Paula S. Norris, Nell S. </a:t>
            </a:r>
            <a:r>
              <a:rPr lang="en-US" altLang="ko-KR" sz="1200" dirty="0" err="1" smtClean="0">
                <a:latin typeface="Arial" pitchFamily="34" charset="0"/>
                <a:cs typeface="Arial" pitchFamily="34" charset="0"/>
              </a:rPr>
              <a:t>Lurain</a:t>
            </a:r>
            <a:r>
              <a:rPr lang="en-US" altLang="ko-KR" sz="1200" dirty="0" smtClean="0">
                <a:latin typeface="Arial" pitchFamily="34" charset="0"/>
                <a:cs typeface="Arial" pitchFamily="34" charset="0"/>
              </a:rPr>
              <a:t>, Chris A. Benedict, and Carl F. Ware</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191:828-836; published ahead of print June 12, 2013, doi:10.4049/jimmunol.1300894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i="1" dirty="0" smtClean="0">
                <a:latin typeface="Arial" pitchFamily="34" charset="0"/>
                <a:cs typeface="Arial" pitchFamily="34" charset="0"/>
              </a:rPr>
              <a:t>Trp53</a:t>
            </a:r>
            <a:r>
              <a:rPr lang="en-US" altLang="ko-KR" sz="1200" b="1" dirty="0" smtClean="0">
                <a:latin typeface="Arial" pitchFamily="34" charset="0"/>
                <a:cs typeface="Arial" pitchFamily="34" charset="0"/>
              </a:rPr>
              <a:t> Deficiency Protects against Acute Intestinal Inflammation </a:t>
            </a:r>
          </a:p>
          <a:p>
            <a:r>
              <a:rPr lang="en-US" altLang="ko-KR" sz="1200" dirty="0" smtClean="0">
                <a:latin typeface="Arial" pitchFamily="34" charset="0"/>
                <a:cs typeface="Arial" pitchFamily="34" charset="0"/>
              </a:rPr>
              <a:t>Martina E. </a:t>
            </a:r>
            <a:r>
              <a:rPr lang="en-US" altLang="ko-KR" sz="1200" dirty="0" err="1" smtClean="0">
                <a:latin typeface="Arial" pitchFamily="34" charset="0"/>
                <a:cs typeface="Arial" pitchFamily="34" charset="0"/>
              </a:rPr>
              <a:t>Spehlmann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Carolin</a:t>
            </a:r>
            <a:r>
              <a:rPr lang="en-US" altLang="ko-KR" sz="1200" dirty="0" smtClean="0">
                <a:latin typeface="Arial" pitchFamily="34" charset="0"/>
                <a:cs typeface="Arial" pitchFamily="34" charset="0"/>
              </a:rPr>
              <a:t> F. </a:t>
            </a:r>
            <a:r>
              <a:rPr lang="en-US" altLang="ko-KR" sz="1200" dirty="0" err="1" smtClean="0">
                <a:latin typeface="Arial" pitchFamily="34" charset="0"/>
                <a:cs typeface="Arial" pitchFamily="34" charset="0"/>
              </a:rPr>
              <a:t>Manthey</a:t>
            </a:r>
            <a:r>
              <a:rPr lang="en-US" altLang="ko-KR" sz="1200" dirty="0" smtClean="0">
                <a:latin typeface="Arial" pitchFamily="34" charset="0"/>
                <a:cs typeface="Arial" pitchFamily="34" charset="0"/>
              </a:rPr>
              <a:t>, Sara M. </a:t>
            </a:r>
            <a:r>
              <a:rPr lang="en-US" altLang="ko-KR" sz="1200" dirty="0" err="1" smtClean="0">
                <a:latin typeface="Arial" pitchFamily="34" charset="0"/>
                <a:cs typeface="Arial" pitchFamily="34" charset="0"/>
              </a:rPr>
              <a:t>Dann</a:t>
            </a:r>
            <a:r>
              <a:rPr lang="en-US" altLang="ko-KR" sz="1200" dirty="0" smtClean="0">
                <a:latin typeface="Arial" pitchFamily="34" charset="0"/>
                <a:cs typeface="Arial" pitchFamily="34" charset="0"/>
              </a:rPr>
              <a:t>, Elaine Hanson, </a:t>
            </a:r>
            <a:r>
              <a:rPr lang="en-US" altLang="ko-KR" sz="1200" dirty="0" err="1" smtClean="0">
                <a:latin typeface="Arial" pitchFamily="34" charset="0"/>
                <a:cs typeface="Arial" pitchFamily="34" charset="0"/>
              </a:rPr>
              <a:t>Sukhman</a:t>
            </a:r>
            <a:r>
              <a:rPr lang="en-US" altLang="ko-KR" sz="1200" dirty="0" smtClean="0">
                <a:latin typeface="Arial" pitchFamily="34" charset="0"/>
                <a:cs typeface="Arial" pitchFamily="34" charset="0"/>
              </a:rPr>
              <a:t> S. </a:t>
            </a:r>
            <a:r>
              <a:rPr lang="en-US" altLang="ko-KR" sz="1200" dirty="0" err="1" smtClean="0">
                <a:latin typeface="Arial" pitchFamily="34" charset="0"/>
                <a:cs typeface="Arial" pitchFamily="34" charset="0"/>
              </a:rPr>
              <a:t>Sandhu</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Linus</a:t>
            </a:r>
            <a:r>
              <a:rPr lang="en-US" altLang="ko-KR" sz="1200" dirty="0" smtClean="0">
                <a:latin typeface="Arial" pitchFamily="34" charset="0"/>
                <a:cs typeface="Arial" pitchFamily="34" charset="0"/>
              </a:rPr>
              <a:t> Y. Liu, </a:t>
            </a:r>
            <a:r>
              <a:rPr lang="en-US" altLang="ko-KR" sz="1200" dirty="0" err="1" smtClean="0">
                <a:latin typeface="Arial" pitchFamily="34" charset="0"/>
                <a:cs typeface="Arial" pitchFamily="34" charset="0"/>
              </a:rPr>
              <a:t>Farid</a:t>
            </a:r>
            <a:r>
              <a:rPr lang="en-US" altLang="ko-KR" sz="1200" dirty="0" smtClean="0">
                <a:latin typeface="Arial" pitchFamily="34" charset="0"/>
                <a:cs typeface="Arial" pitchFamily="34" charset="0"/>
              </a:rPr>
              <a:t> K. </a:t>
            </a:r>
            <a:r>
              <a:rPr lang="en-US" altLang="ko-KR" sz="1200" dirty="0" err="1" smtClean="0">
                <a:latin typeface="Arial" pitchFamily="34" charset="0"/>
                <a:cs typeface="Arial" pitchFamily="34" charset="0"/>
              </a:rPr>
              <a:t>Abdelmalak</a:t>
            </a:r>
            <a:r>
              <a:rPr lang="en-US" altLang="ko-KR" sz="1200" dirty="0" smtClean="0">
                <a:latin typeface="Arial" pitchFamily="34" charset="0"/>
                <a:cs typeface="Arial" pitchFamily="34" charset="0"/>
              </a:rPr>
              <a:t>, Michaela A. </a:t>
            </a:r>
            <a:r>
              <a:rPr lang="en-US" altLang="ko-KR" sz="1200" dirty="0" err="1" smtClean="0">
                <a:latin typeface="Arial" pitchFamily="34" charset="0"/>
                <a:cs typeface="Arial" pitchFamily="34" charset="0"/>
              </a:rPr>
              <a:t>Diamanti</a:t>
            </a:r>
            <a:r>
              <a:rPr lang="en-US" altLang="ko-KR" sz="1200" dirty="0" smtClean="0">
                <a:latin typeface="Arial" pitchFamily="34" charset="0"/>
                <a:cs typeface="Arial" pitchFamily="34" charset="0"/>
              </a:rPr>
              <a:t>, Kristin </a:t>
            </a:r>
            <a:r>
              <a:rPr lang="en-US" altLang="ko-KR" sz="1200" dirty="0" err="1" smtClean="0">
                <a:latin typeface="Arial" pitchFamily="34" charset="0"/>
                <a:cs typeface="Arial" pitchFamily="34" charset="0"/>
              </a:rPr>
              <a:t>Retzlaff</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Jürgen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Scheller</a:t>
            </a:r>
            <a:r>
              <a:rPr lang="en-US" altLang="ko-KR" sz="1200" dirty="0" smtClean="0">
                <a:latin typeface="Arial" pitchFamily="34" charset="0"/>
                <a:cs typeface="Arial" pitchFamily="34" charset="0"/>
              </a:rPr>
              <a:t>, Stefan Rose-John, </a:t>
            </a:r>
            <a:r>
              <a:rPr lang="en-US" altLang="ko-KR" sz="1200" dirty="0" err="1" smtClean="0">
                <a:latin typeface="Arial" pitchFamily="34" charset="0"/>
                <a:cs typeface="Arial" pitchFamily="34" charset="0"/>
              </a:rPr>
              <a:t>Florian</a:t>
            </a:r>
            <a:r>
              <a:rPr lang="en-US" altLang="ko-KR" sz="1200" dirty="0" smtClean="0">
                <a:latin typeface="Arial" pitchFamily="34" charset="0"/>
                <a:cs typeface="Arial" pitchFamily="34" charset="0"/>
              </a:rPr>
              <a:t> R. </a:t>
            </a:r>
            <a:r>
              <a:rPr lang="en-US" altLang="ko-KR" sz="1200" dirty="0" err="1" smtClean="0">
                <a:latin typeface="Arial" pitchFamily="34" charset="0"/>
                <a:cs typeface="Arial" pitchFamily="34" charset="0"/>
              </a:rPr>
              <a:t>Greten</a:t>
            </a:r>
            <a:r>
              <a:rPr lang="en-US" altLang="ko-KR" sz="1200" dirty="0" smtClean="0">
                <a:latin typeface="Arial" pitchFamily="34" charset="0"/>
                <a:cs typeface="Arial" pitchFamily="34" charset="0"/>
              </a:rPr>
              <a:t>, Jean Y. J. Wang, and Lars </a:t>
            </a:r>
            <a:r>
              <a:rPr lang="en-US" altLang="ko-KR" sz="1200" dirty="0" err="1" smtClean="0">
                <a:latin typeface="Arial" pitchFamily="34" charset="0"/>
                <a:cs typeface="Arial" pitchFamily="34" charset="0"/>
              </a:rPr>
              <a:t>Eckmann</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191:837-847; published ahead of print June 14, 2013, doi:10.4049/jimmunol.1201716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err="1" smtClean="0">
                <a:latin typeface="Arial" pitchFamily="34" charset="0"/>
                <a:cs typeface="Arial" pitchFamily="34" charset="0"/>
              </a:rPr>
              <a:t>Neutrophil</a:t>
            </a:r>
            <a:r>
              <a:rPr lang="en-US" altLang="ko-KR" sz="1200" b="1" dirty="0" smtClean="0">
                <a:latin typeface="Arial" pitchFamily="34" charset="0"/>
                <a:cs typeface="Arial" pitchFamily="34" charset="0"/>
              </a:rPr>
              <a:t> Recruitment to the Lung in Both C5a- and CXCL1-Induced </a:t>
            </a:r>
            <a:r>
              <a:rPr lang="en-US" altLang="ko-KR" sz="1200" b="1" dirty="0" err="1" smtClean="0">
                <a:latin typeface="Arial" pitchFamily="34" charset="0"/>
                <a:cs typeface="Arial" pitchFamily="34" charset="0"/>
              </a:rPr>
              <a:t>Alveolitis</a:t>
            </a:r>
            <a:r>
              <a:rPr lang="en-US" altLang="ko-KR" sz="1200" b="1" dirty="0" smtClean="0">
                <a:latin typeface="Arial" pitchFamily="34" charset="0"/>
                <a:cs typeface="Arial" pitchFamily="34" charset="0"/>
              </a:rPr>
              <a:t> Is Impaired in Vitamin D–Binding Protein–Deficient Mice </a:t>
            </a:r>
          </a:p>
          <a:p>
            <a:r>
              <a:rPr lang="en-US" altLang="ko-KR" sz="1200" dirty="0" smtClean="0">
                <a:latin typeface="Arial" pitchFamily="34" charset="0"/>
                <a:cs typeface="Arial" pitchFamily="34" charset="0"/>
              </a:rPr>
              <a:t>Glenda Trujillo, David M. </a:t>
            </a:r>
            <a:r>
              <a:rPr lang="en-US" altLang="ko-KR" sz="1200" dirty="0" err="1" smtClean="0">
                <a:latin typeface="Arial" pitchFamily="34" charset="0"/>
                <a:cs typeface="Arial" pitchFamily="34" charset="0"/>
              </a:rPr>
              <a:t>Habiel</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Lingyin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Ge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Mahalakshmi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Ramadass</a:t>
            </a:r>
            <a:r>
              <a:rPr lang="en-US" altLang="ko-KR" sz="1200" dirty="0" smtClean="0">
                <a:latin typeface="Arial" pitchFamily="34" charset="0"/>
                <a:cs typeface="Arial" pitchFamily="34" charset="0"/>
              </a:rPr>
              <a:t>, Nancy E. Cooke, and Richard R. Kew</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191:848-856; published ahead of print June 10, 2013, doi:10.4049/jimmunol.1202941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TLR4 Signaling Augments </a:t>
            </a:r>
            <a:r>
              <a:rPr lang="en-US" altLang="ko-KR" sz="1200" b="1" dirty="0" err="1" smtClean="0">
                <a:latin typeface="Arial" pitchFamily="34" charset="0"/>
                <a:cs typeface="Arial" pitchFamily="34" charset="0"/>
              </a:rPr>
              <a:t>Monocyte</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Chemotaxis</a:t>
            </a:r>
            <a:r>
              <a:rPr lang="en-US" altLang="ko-KR" sz="1200" b="1" dirty="0" smtClean="0">
                <a:latin typeface="Arial" pitchFamily="34" charset="0"/>
                <a:cs typeface="Arial" pitchFamily="34" charset="0"/>
              </a:rPr>
              <a:t> by Regulating G Protein–Coupled Receptor </a:t>
            </a:r>
            <a:r>
              <a:rPr lang="en-US" altLang="ko-KR" sz="1200" b="1" dirty="0" err="1" smtClean="0">
                <a:latin typeface="Arial" pitchFamily="34" charset="0"/>
                <a:cs typeface="Arial" pitchFamily="34" charset="0"/>
              </a:rPr>
              <a:t>Kinase</a:t>
            </a:r>
            <a:r>
              <a:rPr lang="en-US" altLang="ko-KR" sz="1200" b="1" dirty="0" smtClean="0">
                <a:latin typeface="Arial" pitchFamily="34" charset="0"/>
                <a:cs typeface="Arial" pitchFamily="34" charset="0"/>
              </a:rPr>
              <a:t> 2 Translocation </a:t>
            </a:r>
          </a:p>
          <a:p>
            <a:r>
              <a:rPr lang="en-US" altLang="ko-KR" sz="1200" dirty="0" err="1" smtClean="0">
                <a:latin typeface="Arial" pitchFamily="34" charset="0"/>
                <a:cs typeface="Arial" pitchFamily="34" charset="0"/>
              </a:rPr>
              <a:t>Zheng</a:t>
            </a:r>
            <a:r>
              <a:rPr lang="en-US" altLang="ko-KR" sz="1200" dirty="0" smtClean="0">
                <a:latin typeface="Arial" pitchFamily="34" charset="0"/>
                <a:cs typeface="Arial" pitchFamily="34" charset="0"/>
              </a:rPr>
              <a:t> Liu, Yong Jiang, </a:t>
            </a:r>
            <a:r>
              <a:rPr lang="en-US" altLang="ko-KR" sz="1200" dirty="0" err="1" smtClean="0">
                <a:latin typeface="Arial" pitchFamily="34" charset="0"/>
                <a:cs typeface="Arial" pitchFamily="34" charset="0"/>
              </a:rPr>
              <a:t>Yuehua</a:t>
            </a:r>
            <a:r>
              <a:rPr lang="en-US" altLang="ko-KR" sz="1200" dirty="0" smtClean="0">
                <a:latin typeface="Arial" pitchFamily="34" charset="0"/>
                <a:cs typeface="Arial" pitchFamily="34" charset="0"/>
              </a:rPr>
              <a:t> Li, Juan Wang, </a:t>
            </a:r>
            <a:r>
              <a:rPr lang="en-US" altLang="ko-KR" sz="1200" dirty="0" err="1" smtClean="0">
                <a:latin typeface="Arial" pitchFamily="34" charset="0"/>
                <a:cs typeface="Arial" pitchFamily="34" charset="0"/>
              </a:rPr>
              <a:t>Liyan</a:t>
            </a:r>
            <a:r>
              <a:rPr lang="en-US" altLang="ko-KR" sz="1200" dirty="0" smtClean="0">
                <a:latin typeface="Arial" pitchFamily="34" charset="0"/>
                <a:cs typeface="Arial" pitchFamily="34" charset="0"/>
              </a:rPr>
              <a:t> Fan, Melanie J. Scott, </a:t>
            </a:r>
            <a:r>
              <a:rPr lang="en-US" altLang="ko-KR" sz="1200" dirty="0" err="1" smtClean="0">
                <a:latin typeface="Arial" pitchFamily="34" charset="0"/>
                <a:cs typeface="Arial" pitchFamily="34" charset="0"/>
              </a:rPr>
              <a:t>Guozhi</a:t>
            </a:r>
            <a:r>
              <a:rPr lang="en-US" altLang="ko-KR" sz="1200" dirty="0" smtClean="0">
                <a:latin typeface="Arial" pitchFamily="34" charset="0"/>
                <a:cs typeface="Arial" pitchFamily="34" charset="0"/>
              </a:rPr>
              <a:t> Xiao, Song Li, Timothy R. </a:t>
            </a:r>
            <a:r>
              <a:rPr lang="en-US" altLang="ko-KR" sz="1200" dirty="0" err="1" smtClean="0">
                <a:latin typeface="Arial" pitchFamily="34" charset="0"/>
                <a:cs typeface="Arial" pitchFamily="34" charset="0"/>
              </a:rPr>
              <a:t>Billiar</a:t>
            </a:r>
            <a:r>
              <a:rPr lang="en-US" altLang="ko-KR" sz="1200" dirty="0" smtClean="0">
                <a:latin typeface="Arial" pitchFamily="34" charset="0"/>
                <a:cs typeface="Arial" pitchFamily="34" charset="0"/>
              </a:rPr>
              <a:t>, Mark A. Wilson, and </a:t>
            </a:r>
            <a:r>
              <a:rPr lang="en-US" altLang="ko-KR" sz="1200" dirty="0" err="1" smtClean="0">
                <a:latin typeface="Arial" pitchFamily="34" charset="0"/>
                <a:cs typeface="Arial" pitchFamily="34" charset="0"/>
              </a:rPr>
              <a:t>Jie</a:t>
            </a:r>
            <a:r>
              <a:rPr lang="en-US" altLang="ko-KR" sz="1200" dirty="0" smtClean="0">
                <a:latin typeface="Arial" pitchFamily="34" charset="0"/>
                <a:cs typeface="Arial" pitchFamily="34" charset="0"/>
              </a:rPr>
              <a:t> Fan</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191:857-864; published ahead of print June 14, 2013, doi:10.4049/jimmunol.1300790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p:txBody>
      </p:sp>
      <p:sp>
        <p:nvSpPr>
          <p:cNvPr id="5" name="TextBox 4"/>
          <p:cNvSpPr txBox="1"/>
          <p:nvPr/>
        </p:nvSpPr>
        <p:spPr>
          <a:xfrm>
            <a:off x="4644008" y="0"/>
            <a:ext cx="4499992" cy="6555641"/>
          </a:xfrm>
          <a:prstGeom prst="rect">
            <a:avLst/>
          </a:prstGeom>
          <a:noFill/>
        </p:spPr>
        <p:txBody>
          <a:bodyPr wrap="square" rtlCol="0">
            <a:spAutoFit/>
          </a:bodyPr>
          <a:lstStyle/>
          <a:p>
            <a:r>
              <a:rPr lang="el-GR" altLang="ko-KR" sz="1200" b="1" dirty="0" smtClean="0">
                <a:latin typeface="Arial" pitchFamily="34" charset="0"/>
                <a:cs typeface="Arial" pitchFamily="34" charset="0"/>
              </a:rPr>
              <a:t>β-</a:t>
            </a:r>
            <a:r>
              <a:rPr lang="en-US" altLang="ko-KR" sz="1200" b="1" dirty="0" err="1" smtClean="0">
                <a:latin typeface="Arial" pitchFamily="34" charset="0"/>
                <a:cs typeface="Arial" pitchFamily="34" charset="0"/>
              </a:rPr>
              <a:t>Defensin</a:t>
            </a:r>
            <a:r>
              <a:rPr lang="en-US" altLang="ko-KR" sz="1200" b="1" dirty="0" smtClean="0">
                <a:latin typeface="Arial" pitchFamily="34" charset="0"/>
                <a:cs typeface="Arial" pitchFamily="34" charset="0"/>
              </a:rPr>
              <a:t> 2 and 3 Promote the Uptake of Self or </a:t>
            </a:r>
            <a:r>
              <a:rPr lang="en-US" altLang="ko-KR" sz="1200" b="1" dirty="0" err="1" smtClean="0">
                <a:latin typeface="Arial" pitchFamily="34" charset="0"/>
                <a:cs typeface="Arial" pitchFamily="34" charset="0"/>
              </a:rPr>
              <a:t>CpG</a:t>
            </a:r>
            <a:r>
              <a:rPr lang="en-US" altLang="ko-KR" sz="1200" b="1" dirty="0" smtClean="0">
                <a:latin typeface="Arial" pitchFamily="34" charset="0"/>
                <a:cs typeface="Arial" pitchFamily="34" charset="0"/>
              </a:rPr>
              <a:t> DNA, Enhance IFN-</a:t>
            </a:r>
            <a:r>
              <a:rPr lang="el-GR" altLang="ko-KR" sz="1200" b="1" dirty="0" smtClean="0">
                <a:latin typeface="Arial" pitchFamily="34" charset="0"/>
                <a:cs typeface="Arial" pitchFamily="34" charset="0"/>
              </a:rPr>
              <a:t>α </a:t>
            </a:r>
            <a:r>
              <a:rPr lang="en-US" altLang="ko-KR" sz="1200" b="1" dirty="0" smtClean="0">
                <a:latin typeface="Arial" pitchFamily="34" charset="0"/>
                <a:cs typeface="Arial" pitchFamily="34" charset="0"/>
              </a:rPr>
              <a:t>Production by Human </a:t>
            </a:r>
            <a:r>
              <a:rPr lang="en-US" altLang="ko-KR" sz="1200" b="1" dirty="0" err="1" smtClean="0">
                <a:latin typeface="Arial" pitchFamily="34" charset="0"/>
                <a:cs typeface="Arial" pitchFamily="34" charset="0"/>
              </a:rPr>
              <a:t>Plasmacytoid</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Dendritic</a:t>
            </a:r>
            <a:r>
              <a:rPr lang="en-US" altLang="ko-KR" sz="1200" b="1" dirty="0" smtClean="0">
                <a:latin typeface="Arial" pitchFamily="34" charset="0"/>
                <a:cs typeface="Arial" pitchFamily="34" charset="0"/>
              </a:rPr>
              <a:t> Cells, and Promote Inflammation </a:t>
            </a:r>
          </a:p>
          <a:p>
            <a:r>
              <a:rPr lang="en-US" altLang="ko-KR" sz="1200" dirty="0" err="1" smtClean="0">
                <a:latin typeface="Arial" pitchFamily="34" charset="0"/>
                <a:cs typeface="Arial" pitchFamily="34" charset="0"/>
              </a:rPr>
              <a:t>Poonam</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Tewary</a:t>
            </a:r>
            <a:r>
              <a:rPr lang="en-US" altLang="ko-KR" sz="1200" dirty="0" smtClean="0">
                <a:latin typeface="Arial" pitchFamily="34" charset="0"/>
                <a:cs typeface="Arial" pitchFamily="34" charset="0"/>
              </a:rPr>
              <a:t>, Gonzalo de la Rosa, </a:t>
            </a:r>
            <a:r>
              <a:rPr lang="en-US" altLang="ko-KR" sz="1200" dirty="0" err="1" smtClean="0">
                <a:latin typeface="Arial" pitchFamily="34" charset="0"/>
                <a:cs typeface="Arial" pitchFamily="34" charset="0"/>
              </a:rPr>
              <a:t>Neeraj</a:t>
            </a:r>
            <a:r>
              <a:rPr lang="en-US" altLang="ko-KR" sz="1200" dirty="0" smtClean="0">
                <a:latin typeface="Arial" pitchFamily="34" charset="0"/>
                <a:cs typeface="Arial" pitchFamily="34" charset="0"/>
              </a:rPr>
              <a:t> Sharma, Luis G. Rodriguez, Sergey G. </a:t>
            </a:r>
            <a:r>
              <a:rPr lang="en-US" altLang="ko-KR" sz="1200" dirty="0" err="1" smtClean="0">
                <a:latin typeface="Arial" pitchFamily="34" charset="0"/>
                <a:cs typeface="Arial" pitchFamily="34" charset="0"/>
              </a:rPr>
              <a:t>Tarasov</a:t>
            </a:r>
            <a:r>
              <a:rPr lang="en-US" altLang="ko-KR" sz="1200" dirty="0" smtClean="0">
                <a:latin typeface="Arial" pitchFamily="34" charset="0"/>
                <a:cs typeface="Arial" pitchFamily="34" charset="0"/>
              </a:rPr>
              <a:t>, O. M. Zack Howard, </a:t>
            </a:r>
            <a:r>
              <a:rPr lang="en-US" altLang="ko-KR" sz="1200" dirty="0" err="1" smtClean="0">
                <a:latin typeface="Arial" pitchFamily="34" charset="0"/>
                <a:cs typeface="Arial" pitchFamily="34" charset="0"/>
              </a:rPr>
              <a:t>Hidekazu</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Shirota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Folkert</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Steinhagen</a:t>
            </a:r>
            <a:r>
              <a:rPr lang="en-US" altLang="ko-KR" sz="1200" dirty="0" smtClean="0">
                <a:latin typeface="Arial" pitchFamily="34" charset="0"/>
                <a:cs typeface="Arial" pitchFamily="34" charset="0"/>
              </a:rPr>
              <a:t>, Dennis M. </a:t>
            </a:r>
            <a:r>
              <a:rPr lang="en-US" altLang="ko-KR" sz="1200" dirty="0" err="1" smtClean="0">
                <a:latin typeface="Arial" pitchFamily="34" charset="0"/>
                <a:cs typeface="Arial" pitchFamily="34" charset="0"/>
              </a:rPr>
              <a:t>Klinman</a:t>
            </a:r>
            <a:r>
              <a:rPr lang="en-US" altLang="ko-KR" sz="1200" dirty="0" smtClean="0">
                <a:latin typeface="Arial" pitchFamily="34" charset="0"/>
                <a:cs typeface="Arial" pitchFamily="34" charset="0"/>
              </a:rPr>
              <a:t>, De Yang, and </a:t>
            </a:r>
            <a:r>
              <a:rPr lang="en-US" altLang="ko-KR" sz="1200" dirty="0" err="1" smtClean="0">
                <a:latin typeface="Arial" pitchFamily="34" charset="0"/>
                <a:cs typeface="Arial" pitchFamily="34" charset="0"/>
              </a:rPr>
              <a:t>Joost</a:t>
            </a:r>
            <a:r>
              <a:rPr lang="en-US" altLang="ko-KR" sz="1200" dirty="0" smtClean="0">
                <a:latin typeface="Arial" pitchFamily="34" charset="0"/>
                <a:cs typeface="Arial" pitchFamily="34" charset="0"/>
              </a:rPr>
              <a:t> J. Oppenheim</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191:865-874; published ahead of print June 17, 2013, doi:10.4049/jimmunol.1201648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SARM Is Required for Neuronal Injury and Cytokine Production in Response to Central Nervous System Viral Infection </a:t>
            </a:r>
          </a:p>
          <a:p>
            <a:r>
              <a:rPr lang="en-US" altLang="ko-KR" sz="1200" dirty="0" smtClean="0">
                <a:latin typeface="Arial" pitchFamily="34" charset="0"/>
                <a:cs typeface="Arial" pitchFamily="34" charset="0"/>
              </a:rPr>
              <a:t>Ying-</a:t>
            </a:r>
            <a:r>
              <a:rPr lang="en-US" altLang="ko-KR" sz="1200" dirty="0" err="1" smtClean="0">
                <a:latin typeface="Arial" pitchFamily="34" charset="0"/>
                <a:cs typeface="Arial" pitchFamily="34" charset="0"/>
              </a:rPr>
              <a:t>Ju</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Hou</a:t>
            </a:r>
            <a:r>
              <a:rPr lang="en-US" altLang="ko-KR" sz="1200" dirty="0" smtClean="0">
                <a:latin typeface="Arial" pitchFamily="34" charset="0"/>
                <a:cs typeface="Arial" pitchFamily="34" charset="0"/>
              </a:rPr>
              <a:t>, Rebecca </a:t>
            </a:r>
            <a:r>
              <a:rPr lang="en-US" altLang="ko-KR" sz="1200" dirty="0" err="1" smtClean="0">
                <a:latin typeface="Arial" pitchFamily="34" charset="0"/>
                <a:cs typeface="Arial" pitchFamily="34" charset="0"/>
              </a:rPr>
              <a:t>Banerjee</a:t>
            </a:r>
            <a:r>
              <a:rPr lang="en-US" altLang="ko-KR" sz="1200" dirty="0" smtClean="0">
                <a:latin typeface="Arial" pitchFamily="34" charset="0"/>
                <a:cs typeface="Arial" pitchFamily="34" charset="0"/>
              </a:rPr>
              <a:t>, Bobby Thomas, Carl Nathan, Adolfo </a:t>
            </a:r>
            <a:r>
              <a:rPr lang="en-US" altLang="ko-KR" sz="1200" dirty="0" err="1" smtClean="0">
                <a:latin typeface="Arial" pitchFamily="34" charset="0"/>
                <a:cs typeface="Arial" pitchFamily="34" charset="0"/>
              </a:rPr>
              <a:t>García-Sastre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Aihao</a:t>
            </a:r>
            <a:r>
              <a:rPr lang="en-US" altLang="ko-KR" sz="1200" dirty="0" smtClean="0">
                <a:latin typeface="Arial" pitchFamily="34" charset="0"/>
                <a:cs typeface="Arial" pitchFamily="34" charset="0"/>
              </a:rPr>
              <a:t> Ding, and Melissa B. </a:t>
            </a:r>
            <a:r>
              <a:rPr lang="en-US" altLang="ko-KR" sz="1200" dirty="0" err="1" smtClean="0">
                <a:latin typeface="Arial" pitchFamily="34" charset="0"/>
                <a:cs typeface="Arial" pitchFamily="34" charset="0"/>
              </a:rPr>
              <a:t>Uccellini</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191:875-883; published ahead of print June 7, 2013, doi:10.4049/jimmunol.1300374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MOLECULAR AND STRUCTURAL IMMUNOLOGY</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Conformational Shift of a Major Poliovirus Antigen Confirmed by </a:t>
            </a:r>
            <a:r>
              <a:rPr lang="en-US" altLang="ko-KR" sz="1200" b="1" dirty="0" err="1" smtClean="0">
                <a:latin typeface="Arial" pitchFamily="34" charset="0"/>
                <a:cs typeface="Arial" pitchFamily="34" charset="0"/>
              </a:rPr>
              <a:t>Immuno</a:t>
            </a:r>
            <a:r>
              <a:rPr lang="en-US" altLang="ko-KR" sz="1200" b="1" dirty="0" smtClean="0">
                <a:latin typeface="Arial" pitchFamily="34" charset="0"/>
                <a:cs typeface="Arial" pitchFamily="34" charset="0"/>
              </a:rPr>
              <a:t>-Cryogenic Electron Microscopy </a:t>
            </a:r>
          </a:p>
          <a:p>
            <a:r>
              <a:rPr lang="en-US" altLang="ko-KR" sz="1200" dirty="0" smtClean="0">
                <a:latin typeface="Arial" pitchFamily="34" charset="0"/>
                <a:cs typeface="Arial" pitchFamily="34" charset="0"/>
              </a:rPr>
              <a:t>Jun Lin, </a:t>
            </a:r>
            <a:r>
              <a:rPr lang="en-US" altLang="ko-KR" sz="1200" dirty="0" err="1" smtClean="0">
                <a:latin typeface="Arial" pitchFamily="34" charset="0"/>
                <a:cs typeface="Arial" pitchFamily="34" charset="0"/>
              </a:rPr>
              <a:t>Naiqian</a:t>
            </a:r>
            <a:r>
              <a:rPr lang="en-US" altLang="ko-KR" sz="1200" dirty="0" smtClean="0">
                <a:latin typeface="Arial" pitchFamily="34" charset="0"/>
                <a:cs typeface="Arial" pitchFamily="34" charset="0"/>
              </a:rPr>
              <a:t> Cheng, James M. </a:t>
            </a:r>
            <a:r>
              <a:rPr lang="en-US" altLang="ko-KR" sz="1200" dirty="0" err="1" smtClean="0">
                <a:latin typeface="Arial" pitchFamily="34" charset="0"/>
                <a:cs typeface="Arial" pitchFamily="34" charset="0"/>
              </a:rPr>
              <a:t>Hogle</a:t>
            </a:r>
            <a:r>
              <a:rPr lang="en-US" altLang="ko-KR" sz="1200" dirty="0" smtClean="0">
                <a:latin typeface="Arial" pitchFamily="34" charset="0"/>
                <a:cs typeface="Arial" pitchFamily="34" charset="0"/>
              </a:rPr>
              <a:t>, Alasdair C. Steven, and David M. </a:t>
            </a:r>
            <a:r>
              <a:rPr lang="en-US" altLang="ko-KR" sz="1200" dirty="0" err="1" smtClean="0">
                <a:latin typeface="Arial" pitchFamily="34" charset="0"/>
                <a:cs typeface="Arial" pitchFamily="34" charset="0"/>
              </a:rPr>
              <a:t>Belnap</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191:884-891; published ahead of print June 14, 2013, doi:10.4049/jimmunol.1202014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SASH1 Is a Scaffold Molecule in Endothelial TLR4 Signaling </a:t>
            </a:r>
          </a:p>
          <a:p>
            <a:r>
              <a:rPr lang="en-US" altLang="ko-KR" sz="1200" dirty="0" smtClean="0">
                <a:latin typeface="Arial" pitchFamily="34" charset="0"/>
                <a:cs typeface="Arial" pitchFamily="34" charset="0"/>
              </a:rPr>
              <a:t>Shauna M. </a:t>
            </a:r>
            <a:r>
              <a:rPr lang="en-US" altLang="ko-KR" sz="1200" dirty="0" err="1" smtClean="0">
                <a:latin typeface="Arial" pitchFamily="34" charset="0"/>
                <a:cs typeface="Arial" pitchFamily="34" charset="0"/>
              </a:rPr>
              <a:t>Dauphinee</a:t>
            </a:r>
            <a:r>
              <a:rPr lang="en-US" altLang="ko-KR" sz="1200" dirty="0" smtClean="0">
                <a:latin typeface="Arial" pitchFamily="34" charset="0"/>
                <a:cs typeface="Arial" pitchFamily="34" charset="0"/>
              </a:rPr>
              <a:t>, Ashley Clayton, Angela </a:t>
            </a:r>
            <a:r>
              <a:rPr lang="en-US" altLang="ko-KR" sz="1200" dirty="0" err="1" smtClean="0">
                <a:latin typeface="Arial" pitchFamily="34" charset="0"/>
                <a:cs typeface="Arial" pitchFamily="34" charset="0"/>
              </a:rPr>
              <a:t>Hussainkhel</a:t>
            </a:r>
            <a:r>
              <a:rPr lang="en-US" altLang="ko-KR" sz="1200" dirty="0" smtClean="0">
                <a:latin typeface="Arial" pitchFamily="34" charset="0"/>
                <a:cs typeface="Arial" pitchFamily="34" charset="0"/>
              </a:rPr>
              <a:t>, Cindy Yang, </a:t>
            </a:r>
            <a:r>
              <a:rPr lang="en-US" altLang="ko-KR" sz="1200" dirty="0" err="1" smtClean="0">
                <a:latin typeface="Arial" pitchFamily="34" charset="0"/>
                <a:cs typeface="Arial" pitchFamily="34" charset="0"/>
              </a:rPr>
              <a:t>Yoo</a:t>
            </a:r>
            <a:r>
              <a:rPr lang="en-US" altLang="ko-KR" sz="1200" dirty="0" smtClean="0">
                <a:latin typeface="Arial" pitchFamily="34" charset="0"/>
                <a:cs typeface="Arial" pitchFamily="34" charset="0"/>
              </a:rPr>
              <a:t>-Jin Park, Megan E. Fuller, </a:t>
            </a:r>
            <a:r>
              <a:rPr lang="en-US" altLang="ko-KR" sz="1200" dirty="0" err="1" smtClean="0">
                <a:latin typeface="Arial" pitchFamily="34" charset="0"/>
                <a:cs typeface="Arial" pitchFamily="34" charset="0"/>
              </a:rPr>
              <a:t>Josip</a:t>
            </a:r>
            <a:r>
              <a:rPr lang="en-US" altLang="ko-KR" sz="1200" dirty="0" smtClean="0">
                <a:latin typeface="Arial" pitchFamily="34" charset="0"/>
                <a:cs typeface="Arial" pitchFamily="34" charset="0"/>
              </a:rPr>
              <a:t> Blonder, Timothy D. </a:t>
            </a:r>
            <a:r>
              <a:rPr lang="en-US" altLang="ko-KR" sz="1200" dirty="0" err="1" smtClean="0">
                <a:latin typeface="Arial" pitchFamily="34" charset="0"/>
                <a:cs typeface="Arial" pitchFamily="34" charset="0"/>
              </a:rPr>
              <a:t>Veenstra</a:t>
            </a:r>
            <a:r>
              <a:rPr lang="en-US" altLang="ko-KR" sz="1200" dirty="0" smtClean="0">
                <a:latin typeface="Arial" pitchFamily="34" charset="0"/>
                <a:cs typeface="Arial" pitchFamily="34" charset="0"/>
              </a:rPr>
              <a:t>, and </a:t>
            </a:r>
            <a:r>
              <a:rPr lang="en-US" altLang="ko-KR" sz="1200" dirty="0" err="1" smtClean="0">
                <a:latin typeface="Arial" pitchFamily="34" charset="0"/>
                <a:cs typeface="Arial" pitchFamily="34" charset="0"/>
              </a:rPr>
              <a:t>Aly</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Karsan</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191:892-901; published ahead of print June 17, 2013, doi:10.4049/jimmunol.1200583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4644008" cy="6370975"/>
          </a:xfrm>
          <a:prstGeom prst="rect">
            <a:avLst/>
          </a:prstGeom>
          <a:noFill/>
        </p:spPr>
        <p:txBody>
          <a:bodyPr wrap="square" rtlCol="0">
            <a:spAutoFit/>
          </a:bodyPr>
          <a:lstStyle/>
          <a:p>
            <a:r>
              <a:rPr lang="en-US" altLang="ko-KR" sz="1200" b="1" dirty="0" smtClean="0">
                <a:latin typeface="Arial" pitchFamily="34" charset="0"/>
                <a:cs typeface="Arial" pitchFamily="34" charset="0"/>
              </a:rPr>
              <a:t>Opposing Roles of STAT4 and Dnmt3a in Th1 Gene Regulation </a:t>
            </a:r>
          </a:p>
          <a:p>
            <a:r>
              <a:rPr lang="en-US" altLang="ko-KR" sz="1200" dirty="0" err="1" smtClean="0">
                <a:latin typeface="Arial" pitchFamily="34" charset="0"/>
                <a:cs typeface="Arial" pitchFamily="34" charset="0"/>
              </a:rPr>
              <a:t>Duy</a:t>
            </a:r>
            <a:r>
              <a:rPr lang="en-US" altLang="ko-KR" sz="1200" dirty="0" smtClean="0">
                <a:latin typeface="Arial" pitchFamily="34" charset="0"/>
                <a:cs typeface="Arial" pitchFamily="34" charset="0"/>
              </a:rPr>
              <a:t> Pham, Qing Yu, Crystal C. </a:t>
            </a:r>
            <a:r>
              <a:rPr lang="en-US" altLang="ko-KR" sz="1200" dirty="0" err="1" smtClean="0">
                <a:latin typeface="Arial" pitchFamily="34" charset="0"/>
                <a:cs typeface="Arial" pitchFamily="34" charset="0"/>
              </a:rPr>
              <a:t>Walline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Rajarajeswari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Muthukrishnan</a:t>
            </a:r>
            <a:r>
              <a:rPr lang="en-US" altLang="ko-KR" sz="1200" dirty="0" smtClean="0">
                <a:latin typeface="Arial" pitchFamily="34" charset="0"/>
                <a:cs typeface="Arial" pitchFamily="34" charset="0"/>
              </a:rPr>
              <a:t>, Janice S. Blum, and Mark H. Kaplan</a:t>
            </a: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191:902-911; published ahead of print June 14, 2013, doi:10.4049/jimmunol.1203229 </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An Engineered Construct Combining Complement Regulatory and Surface-Recognition Domains Represents a Minimal-Size Functional Factor H </a:t>
            </a:r>
          </a:p>
          <a:p>
            <a:r>
              <a:rPr lang="en-US" altLang="ko-KR" sz="1200" dirty="0" smtClean="0">
                <a:latin typeface="Arial" pitchFamily="34" charset="0"/>
                <a:cs typeface="Arial" pitchFamily="34" charset="0"/>
              </a:rPr>
              <a:t>Mario </a:t>
            </a:r>
            <a:r>
              <a:rPr lang="en-US" altLang="ko-KR" sz="1200" dirty="0" err="1" smtClean="0">
                <a:latin typeface="Arial" pitchFamily="34" charset="0"/>
                <a:cs typeface="Arial" pitchFamily="34" charset="0"/>
              </a:rPr>
              <a:t>Hebecker</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María</a:t>
            </a:r>
            <a:r>
              <a:rPr lang="en-US" altLang="ko-KR" sz="1200" dirty="0" smtClean="0">
                <a:latin typeface="Arial" pitchFamily="34" charset="0"/>
                <a:cs typeface="Arial" pitchFamily="34" charset="0"/>
              </a:rPr>
              <a:t> Alba-</a:t>
            </a:r>
            <a:r>
              <a:rPr lang="en-US" altLang="ko-KR" sz="1200" dirty="0" err="1" smtClean="0">
                <a:latin typeface="Arial" pitchFamily="34" charset="0"/>
                <a:cs typeface="Arial" pitchFamily="34" charset="0"/>
              </a:rPr>
              <a:t>Domínguez</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Lubka</a:t>
            </a:r>
            <a:r>
              <a:rPr lang="en-US" altLang="ko-KR" sz="1200" dirty="0" smtClean="0">
                <a:latin typeface="Arial" pitchFamily="34" charset="0"/>
                <a:cs typeface="Arial" pitchFamily="34" charset="0"/>
              </a:rPr>
              <a:t> T. </a:t>
            </a:r>
            <a:r>
              <a:rPr lang="en-US" altLang="ko-KR" sz="1200" dirty="0" err="1" smtClean="0">
                <a:latin typeface="Arial" pitchFamily="34" charset="0"/>
                <a:cs typeface="Arial" pitchFamily="34" charset="0"/>
              </a:rPr>
              <a:t>Roumenina</a:t>
            </a:r>
            <a:r>
              <a:rPr lang="en-US" altLang="ko-KR" sz="1200" dirty="0" smtClean="0">
                <a:latin typeface="Arial" pitchFamily="34" charset="0"/>
                <a:cs typeface="Arial" pitchFamily="34" charset="0"/>
              </a:rPr>
              <a:t>, Stefanie Reuter, </a:t>
            </a:r>
            <a:r>
              <a:rPr lang="en-US" altLang="ko-KR" sz="1200" dirty="0" err="1" smtClean="0">
                <a:latin typeface="Arial" pitchFamily="34" charset="0"/>
                <a:cs typeface="Arial" pitchFamily="34" charset="0"/>
              </a:rPr>
              <a:t>Satu</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Hyvärinen</a:t>
            </a:r>
            <a:r>
              <a:rPr lang="en-US" altLang="ko-KR" sz="1200" dirty="0" smtClean="0">
                <a:latin typeface="Arial" pitchFamily="34" charset="0"/>
                <a:cs typeface="Arial" pitchFamily="34" charset="0"/>
              </a:rPr>
              <a:t>, Marie-</a:t>
            </a:r>
            <a:r>
              <a:rPr lang="en-US" altLang="ko-KR" sz="1200" dirty="0" err="1" smtClean="0">
                <a:latin typeface="Arial" pitchFamily="34" charset="0"/>
                <a:cs typeface="Arial" pitchFamily="34" charset="0"/>
              </a:rPr>
              <a:t>Agnès</a:t>
            </a:r>
            <a:r>
              <a:rPr lang="en-US" altLang="ko-KR" sz="1200" dirty="0" smtClean="0">
                <a:latin typeface="Arial" pitchFamily="34" charset="0"/>
                <a:cs typeface="Arial" pitchFamily="34" charset="0"/>
              </a:rPr>
              <a:t> Dragon-</a:t>
            </a:r>
            <a:r>
              <a:rPr lang="en-US" altLang="ko-KR" sz="1200" dirty="0" err="1" smtClean="0">
                <a:latin typeface="Arial" pitchFamily="34" charset="0"/>
                <a:cs typeface="Arial" pitchFamily="34" charset="0"/>
              </a:rPr>
              <a:t>Durey</a:t>
            </a:r>
            <a:r>
              <a:rPr lang="en-US" altLang="ko-KR" sz="1200" dirty="0" smtClean="0">
                <a:latin typeface="Arial" pitchFamily="34" charset="0"/>
                <a:cs typeface="Arial" pitchFamily="34" charset="0"/>
              </a:rPr>
              <a:t>, T. </a:t>
            </a:r>
            <a:r>
              <a:rPr lang="en-US" altLang="ko-KR" sz="1200" dirty="0" err="1" smtClean="0">
                <a:latin typeface="Arial" pitchFamily="34" charset="0"/>
                <a:cs typeface="Arial" pitchFamily="34" charset="0"/>
              </a:rPr>
              <a:t>Sakari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Jokiranta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Pilar</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Sánchez</a:t>
            </a:r>
            <a:r>
              <a:rPr lang="en-US" altLang="ko-KR" sz="1200" dirty="0" smtClean="0">
                <a:latin typeface="Arial" pitchFamily="34" charset="0"/>
                <a:cs typeface="Arial" pitchFamily="34" charset="0"/>
              </a:rPr>
              <a:t>-Corral, and </a:t>
            </a:r>
            <a:r>
              <a:rPr lang="en-US" altLang="ko-KR" sz="1200" dirty="0" err="1" smtClean="0">
                <a:latin typeface="Arial" pitchFamily="34" charset="0"/>
                <a:cs typeface="Arial" pitchFamily="34" charset="0"/>
              </a:rPr>
              <a:t>Mihály</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Józsi</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191:912-921; published ahead of print June 14, 2013, doi:10.4049/jimmunol.1300269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TUMOR IMMUNOLOGY</a:t>
            </a: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Inflammatory Cytokine–Mediated Evasion of Virus-Induced Tumors from NK Cell Control </a:t>
            </a:r>
          </a:p>
          <a:p>
            <a:r>
              <a:rPr lang="en-US" altLang="ko-KR" sz="1200" dirty="0" err="1" smtClean="0">
                <a:latin typeface="Arial" pitchFamily="34" charset="0"/>
                <a:cs typeface="Arial" pitchFamily="34" charset="0"/>
              </a:rPr>
              <a:t>Rabinarayan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Mishra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Bojan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Polic</a:t>
            </a:r>
            <a:r>
              <a:rPr lang="en-US" altLang="ko-KR" sz="1200" dirty="0" smtClean="0">
                <a:latin typeface="Arial" pitchFamily="34" charset="0"/>
                <a:cs typeface="Arial" pitchFamily="34" charset="0"/>
              </a:rPr>
              <a:t>, Raymond M. Welsh, and Eva </a:t>
            </a:r>
            <a:r>
              <a:rPr lang="en-US" altLang="ko-KR" sz="1200" dirty="0" err="1" smtClean="0">
                <a:latin typeface="Arial" pitchFamily="34" charset="0"/>
                <a:cs typeface="Arial" pitchFamily="34" charset="0"/>
              </a:rPr>
              <a:t>Szomolanyi-Tsuda</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191:961-970; published ahead of print June 14, 2013, doi:10.4049/jimmunol.1203328 </a:t>
            </a:r>
            <a:endParaRPr lang="en-US" altLang="ko-KR" sz="1200" dirty="0" smtClean="0">
              <a:latin typeface="Arial" pitchFamily="34" charset="0"/>
              <a:cs typeface="Arial" pitchFamily="34" charset="0"/>
            </a:endParaRPr>
          </a:p>
          <a:p>
            <a:endParaRPr lang="en-US" altLang="ko-KR" sz="1200" dirty="0" smtClean="0">
              <a:latin typeface="Arial" pitchFamily="34" charset="0"/>
              <a:cs typeface="Arial" pitchFamily="34" charset="0"/>
            </a:endParaRPr>
          </a:p>
          <a:p>
            <a:r>
              <a:rPr lang="en-US" altLang="ko-KR" sz="1200" b="1" dirty="0" smtClean="0">
                <a:latin typeface="Arial" pitchFamily="34" charset="0"/>
                <a:cs typeface="Arial" pitchFamily="34" charset="0"/>
              </a:rPr>
              <a:t>Tumor-Derived Vascular </a:t>
            </a:r>
            <a:r>
              <a:rPr lang="en-US" altLang="ko-KR" sz="1200" b="1" dirty="0" err="1" smtClean="0">
                <a:latin typeface="Arial" pitchFamily="34" charset="0"/>
                <a:cs typeface="Arial" pitchFamily="34" charset="0"/>
              </a:rPr>
              <a:t>Pericytes</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Anergize</a:t>
            </a:r>
            <a:r>
              <a:rPr lang="en-US" altLang="ko-KR" sz="1200" b="1" dirty="0" smtClean="0">
                <a:latin typeface="Arial" pitchFamily="34" charset="0"/>
                <a:cs typeface="Arial" pitchFamily="34" charset="0"/>
              </a:rPr>
              <a:t> </a:t>
            </a:r>
            <a:r>
              <a:rPr lang="en-US" altLang="ko-KR" sz="1200" b="1" dirty="0" err="1" smtClean="0">
                <a:latin typeface="Arial" pitchFamily="34" charset="0"/>
                <a:cs typeface="Arial" pitchFamily="34" charset="0"/>
              </a:rPr>
              <a:t>Th</a:t>
            </a:r>
            <a:r>
              <a:rPr lang="en-US" altLang="ko-KR" sz="1200" b="1" dirty="0" smtClean="0">
                <a:latin typeface="Arial" pitchFamily="34" charset="0"/>
                <a:cs typeface="Arial" pitchFamily="34" charset="0"/>
              </a:rPr>
              <a:t> Cells </a:t>
            </a:r>
          </a:p>
          <a:p>
            <a:r>
              <a:rPr lang="en-US" altLang="ko-KR" sz="1200" dirty="0" err="1" smtClean="0">
                <a:latin typeface="Arial" pitchFamily="34" charset="0"/>
                <a:cs typeface="Arial" pitchFamily="34" charset="0"/>
              </a:rPr>
              <a:t>Anamika</a:t>
            </a:r>
            <a:r>
              <a:rPr lang="en-US" altLang="ko-KR" sz="1200" dirty="0" smtClean="0">
                <a:latin typeface="Arial" pitchFamily="34" charset="0"/>
                <a:cs typeface="Arial" pitchFamily="34" charset="0"/>
              </a:rPr>
              <a:t> Bose, </a:t>
            </a:r>
            <a:r>
              <a:rPr lang="en-US" altLang="ko-KR" sz="1200" dirty="0" err="1" smtClean="0">
                <a:latin typeface="Arial" pitchFamily="34" charset="0"/>
                <a:cs typeface="Arial" pitchFamily="34" charset="0"/>
              </a:rPr>
              <a:t>Subhasis</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Barik</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Saptak</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Banerjee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Tithi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Ghosh</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Atanu</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Mallick</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Suchandra</a:t>
            </a:r>
            <a:r>
              <a:rPr lang="en-US" altLang="ko-KR" sz="1200" dirty="0" smtClean="0">
                <a:latin typeface="Arial" pitchFamily="34" charset="0"/>
                <a:cs typeface="Arial" pitchFamily="34" charset="0"/>
              </a:rPr>
              <a:t> Bhattacharyya </a:t>
            </a:r>
            <a:r>
              <a:rPr lang="en-US" altLang="ko-KR" sz="1200" dirty="0" err="1" smtClean="0">
                <a:latin typeface="Arial" pitchFamily="34" charset="0"/>
                <a:cs typeface="Arial" pitchFamily="34" charset="0"/>
              </a:rPr>
              <a:t>Majumdar</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Kuntal</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Kanti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Goswami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Avishek</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Bhuniya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Sayantan</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Banerjee</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Rathindranath</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Baral</a:t>
            </a:r>
            <a:r>
              <a:rPr lang="en-US" altLang="ko-KR" sz="1200" dirty="0" smtClean="0">
                <a:latin typeface="Arial" pitchFamily="34" charset="0"/>
                <a:cs typeface="Arial" pitchFamily="34" charset="0"/>
              </a:rPr>
              <a:t>, Walter J. </a:t>
            </a:r>
            <a:r>
              <a:rPr lang="en-US" altLang="ko-KR" sz="1200" dirty="0" err="1" smtClean="0">
                <a:latin typeface="Arial" pitchFamily="34" charset="0"/>
                <a:cs typeface="Arial" pitchFamily="34" charset="0"/>
              </a:rPr>
              <a:t>Storkus</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Partha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Sarathi</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Dasgupta</a:t>
            </a:r>
            <a:r>
              <a:rPr lang="en-US" altLang="ko-KR" sz="1200" dirty="0" smtClean="0">
                <a:latin typeface="Arial" pitchFamily="34" charset="0"/>
                <a:cs typeface="Arial" pitchFamily="34" charset="0"/>
              </a:rPr>
              <a:t>, and </a:t>
            </a:r>
            <a:r>
              <a:rPr lang="en-US" altLang="ko-KR" sz="1200" dirty="0" err="1" smtClean="0">
                <a:latin typeface="Arial" pitchFamily="34" charset="0"/>
                <a:cs typeface="Arial" pitchFamily="34" charset="0"/>
              </a:rPr>
              <a:t>Subrata</a:t>
            </a:r>
            <a:r>
              <a:rPr lang="en-US" altLang="ko-KR" sz="1200" dirty="0" smtClean="0">
                <a:latin typeface="Arial" pitchFamily="34" charset="0"/>
                <a:cs typeface="Arial" pitchFamily="34" charset="0"/>
              </a:rPr>
              <a:t> </a:t>
            </a:r>
            <a:r>
              <a:rPr lang="en-US" altLang="ko-KR" sz="1200" dirty="0" err="1" smtClean="0">
                <a:latin typeface="Arial" pitchFamily="34" charset="0"/>
                <a:cs typeface="Arial" pitchFamily="34" charset="0"/>
              </a:rPr>
              <a:t>Majumdar</a:t>
            </a:r>
            <a:endParaRPr lang="en-US" altLang="ko-KR" sz="1200" dirty="0" smtClean="0">
              <a:latin typeface="Arial" pitchFamily="34" charset="0"/>
              <a:cs typeface="Arial" pitchFamily="34" charset="0"/>
            </a:endParaRPr>
          </a:p>
          <a:p>
            <a:r>
              <a:rPr lang="en-US" altLang="ko-KR" sz="1200" i="1" dirty="0" smtClean="0">
                <a:latin typeface="Arial" pitchFamily="34" charset="0"/>
                <a:cs typeface="Arial" pitchFamily="34" charset="0"/>
              </a:rPr>
              <a:t>J </a:t>
            </a:r>
            <a:r>
              <a:rPr lang="en-US" altLang="ko-KR" sz="1200" i="1" dirty="0" err="1" smtClean="0">
                <a:latin typeface="Arial" pitchFamily="34" charset="0"/>
                <a:cs typeface="Arial" pitchFamily="34" charset="0"/>
              </a:rPr>
              <a:t>Immunol</a:t>
            </a:r>
            <a:r>
              <a:rPr lang="en-US" altLang="ko-KR" sz="1200" i="1" dirty="0" smtClean="0">
                <a:latin typeface="Arial" pitchFamily="34" charset="0"/>
                <a:cs typeface="Arial" pitchFamily="34" charset="0"/>
              </a:rPr>
              <a:t> 2013 191:971-981; published ahead of print June 19, 2013, doi:10.4049/jimmunol.1300280 </a:t>
            </a:r>
            <a:endParaRPr lang="ko-KR" altLang="en-US" sz="1200" dirty="0" smtClean="0">
              <a:latin typeface="Arial" pitchFamily="34" charset="0"/>
              <a:cs typeface="Arial" pitchFamily="34" charset="0"/>
            </a:endParaRPr>
          </a:p>
          <a:p>
            <a:endParaRPr lang="ko-KR" altLang="en-US" sz="1200" dirty="0">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0" y="0"/>
            <a:ext cx="9144000" cy="6858000"/>
          </a:xfrm>
        </p:spPr>
        <p:txBody>
          <a:bodyPr>
            <a:normAutofit fontScale="55000" lnSpcReduction="20000"/>
          </a:bodyPr>
          <a:lstStyle/>
          <a:p>
            <a:pPr marL="0">
              <a:buNone/>
            </a:pPr>
            <a:r>
              <a:rPr lang="en-US" altLang="ko-KR" b="1" i="1" dirty="0" smtClean="0">
                <a:latin typeface="Arial" pitchFamily="34" charset="0"/>
                <a:cs typeface="Arial" pitchFamily="34" charset="0"/>
              </a:rPr>
              <a:t>Trp53</a:t>
            </a:r>
            <a:r>
              <a:rPr lang="en-US" altLang="ko-KR" b="1" dirty="0" smtClean="0">
                <a:latin typeface="Arial" pitchFamily="34" charset="0"/>
                <a:cs typeface="Arial" pitchFamily="34" charset="0"/>
              </a:rPr>
              <a:t> Deficiency Protects against Acute Intestinal Inflammation </a:t>
            </a:r>
          </a:p>
          <a:p>
            <a:pPr marL="0">
              <a:buNone/>
            </a:pPr>
            <a:endParaRPr lang="en-US" altLang="ko-KR" b="1" dirty="0" smtClean="0">
              <a:latin typeface="Arial" pitchFamily="34" charset="0"/>
              <a:cs typeface="Arial" pitchFamily="34" charset="0"/>
            </a:endParaRPr>
          </a:p>
          <a:p>
            <a:pPr marL="0">
              <a:buNone/>
            </a:pPr>
            <a:r>
              <a:rPr lang="en-US" altLang="ko-KR" dirty="0" smtClean="0">
                <a:latin typeface="Arial" pitchFamily="34" charset="0"/>
                <a:cs typeface="Arial" pitchFamily="34" charset="0"/>
                <a:hlinkClick r:id="rId2"/>
              </a:rPr>
              <a:t>Martina E. </a:t>
            </a:r>
            <a:r>
              <a:rPr lang="en-US" altLang="ko-KR" dirty="0" err="1" smtClean="0">
                <a:latin typeface="Arial" pitchFamily="34" charset="0"/>
                <a:cs typeface="Arial" pitchFamily="34" charset="0"/>
                <a:hlinkClick r:id="rId2"/>
              </a:rPr>
              <a:t>Spehlmann</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a:t>
            </a:r>
            <a:r>
              <a:rPr lang="en-US" altLang="ko-KR" dirty="0" smtClean="0">
                <a:latin typeface="Arial" pitchFamily="34" charset="0"/>
                <a:cs typeface="Arial" pitchFamily="34" charset="0"/>
                <a:hlinkClick r:id="rId3"/>
              </a:rPr>
              <a:t>1</a:t>
            </a:r>
            <a:r>
              <a:rPr lang="en-US" altLang="ko-KR" dirty="0" smtClean="0">
                <a:latin typeface="Arial" pitchFamily="34" charset="0"/>
                <a:cs typeface="Arial" pitchFamily="34" charset="0"/>
              </a:rPr>
              <a:t>, </a:t>
            </a:r>
            <a:r>
              <a:rPr lang="en-US" altLang="ko-KR" dirty="0" err="1" smtClean="0">
                <a:latin typeface="Arial" pitchFamily="34" charset="0"/>
                <a:cs typeface="Arial" pitchFamily="34" charset="0"/>
                <a:hlinkClick r:id="rId4"/>
              </a:rPr>
              <a:t>Carolin</a:t>
            </a:r>
            <a:r>
              <a:rPr lang="en-US" altLang="ko-KR" dirty="0" smtClean="0">
                <a:latin typeface="Arial" pitchFamily="34" charset="0"/>
                <a:cs typeface="Arial" pitchFamily="34" charset="0"/>
                <a:hlinkClick r:id="rId4"/>
              </a:rPr>
              <a:t> F. </a:t>
            </a:r>
            <a:r>
              <a:rPr lang="en-US" altLang="ko-KR" dirty="0" err="1" smtClean="0">
                <a:latin typeface="Arial" pitchFamily="34" charset="0"/>
                <a:cs typeface="Arial" pitchFamily="34" charset="0"/>
                <a:hlinkClick r:id="rId4"/>
              </a:rPr>
              <a:t>Manthey</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a:t>
            </a:r>
            <a:r>
              <a:rPr lang="en-US" altLang="ko-KR" dirty="0" smtClean="0">
                <a:latin typeface="Arial" pitchFamily="34" charset="0"/>
                <a:cs typeface="Arial" pitchFamily="34" charset="0"/>
                <a:hlinkClick r:id="rId3"/>
              </a:rPr>
              <a:t>2</a:t>
            </a:r>
            <a:r>
              <a:rPr lang="en-US" altLang="ko-KR" dirty="0" smtClean="0">
                <a:latin typeface="Arial" pitchFamily="34" charset="0"/>
                <a:cs typeface="Arial" pitchFamily="34" charset="0"/>
              </a:rPr>
              <a:t>, </a:t>
            </a:r>
            <a:r>
              <a:rPr lang="en-US" altLang="ko-KR" dirty="0" smtClean="0">
                <a:latin typeface="Arial" pitchFamily="34" charset="0"/>
                <a:cs typeface="Arial" pitchFamily="34" charset="0"/>
                <a:hlinkClick r:id="rId5"/>
              </a:rPr>
              <a:t>Sara M. </a:t>
            </a:r>
            <a:r>
              <a:rPr lang="en-US" altLang="ko-KR" dirty="0" err="1" smtClean="0">
                <a:latin typeface="Arial" pitchFamily="34" charset="0"/>
                <a:cs typeface="Arial" pitchFamily="34" charset="0"/>
                <a:hlinkClick r:id="rId5"/>
              </a:rPr>
              <a:t>Dann</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a:t>
            </a:r>
            <a:r>
              <a:rPr lang="en-US" altLang="ko-KR" dirty="0" smtClean="0">
                <a:latin typeface="Arial" pitchFamily="34" charset="0"/>
                <a:cs typeface="Arial" pitchFamily="34" charset="0"/>
                <a:hlinkClick r:id="rId3"/>
              </a:rPr>
              <a:t>3</a:t>
            </a:r>
            <a:r>
              <a:rPr lang="en-US" altLang="ko-KR" dirty="0" smtClean="0">
                <a:latin typeface="Arial" pitchFamily="34" charset="0"/>
                <a:cs typeface="Arial" pitchFamily="34" charset="0"/>
              </a:rPr>
              <a:t>, </a:t>
            </a:r>
            <a:r>
              <a:rPr lang="en-US" altLang="ko-KR" dirty="0" smtClean="0">
                <a:latin typeface="Arial" pitchFamily="34" charset="0"/>
                <a:cs typeface="Arial" pitchFamily="34" charset="0"/>
                <a:hlinkClick r:id="rId6"/>
              </a:rPr>
              <a:t>Elaine Hanson</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t>
            </a:r>
            <a:r>
              <a:rPr lang="en-US" altLang="ko-KR" dirty="0" err="1" smtClean="0">
                <a:latin typeface="Arial" pitchFamily="34" charset="0"/>
                <a:cs typeface="Arial" pitchFamily="34" charset="0"/>
                <a:hlinkClick r:id="rId7"/>
              </a:rPr>
              <a:t>Sukhman</a:t>
            </a:r>
            <a:r>
              <a:rPr lang="en-US" altLang="ko-KR" dirty="0" smtClean="0">
                <a:latin typeface="Arial" pitchFamily="34" charset="0"/>
                <a:cs typeface="Arial" pitchFamily="34" charset="0"/>
                <a:hlinkClick r:id="rId7"/>
              </a:rPr>
              <a:t> S. </a:t>
            </a:r>
            <a:r>
              <a:rPr lang="en-US" altLang="ko-KR" dirty="0" err="1" smtClean="0">
                <a:latin typeface="Arial" pitchFamily="34" charset="0"/>
                <a:cs typeface="Arial" pitchFamily="34" charset="0"/>
                <a:hlinkClick r:id="rId7"/>
              </a:rPr>
              <a:t>Sandhu</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t>
            </a:r>
            <a:r>
              <a:rPr lang="en-US" altLang="ko-KR" dirty="0" err="1" smtClean="0">
                <a:latin typeface="Arial" pitchFamily="34" charset="0"/>
                <a:cs typeface="Arial" pitchFamily="34" charset="0"/>
                <a:hlinkClick r:id="rId8"/>
              </a:rPr>
              <a:t>Linus</a:t>
            </a:r>
            <a:r>
              <a:rPr lang="en-US" altLang="ko-KR" dirty="0" smtClean="0">
                <a:latin typeface="Arial" pitchFamily="34" charset="0"/>
                <a:cs typeface="Arial" pitchFamily="34" charset="0"/>
                <a:hlinkClick r:id="rId8"/>
              </a:rPr>
              <a:t> Y. Liu</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t>
            </a:r>
            <a:r>
              <a:rPr lang="en-US" altLang="ko-KR" dirty="0" err="1" smtClean="0">
                <a:latin typeface="Arial" pitchFamily="34" charset="0"/>
                <a:cs typeface="Arial" pitchFamily="34" charset="0"/>
                <a:hlinkClick r:id="rId9"/>
              </a:rPr>
              <a:t>Farid</a:t>
            </a:r>
            <a:r>
              <a:rPr lang="en-US" altLang="ko-KR" dirty="0" smtClean="0">
                <a:latin typeface="Arial" pitchFamily="34" charset="0"/>
                <a:cs typeface="Arial" pitchFamily="34" charset="0"/>
                <a:hlinkClick r:id="rId9"/>
              </a:rPr>
              <a:t> K. </a:t>
            </a:r>
            <a:r>
              <a:rPr lang="en-US" altLang="ko-KR" dirty="0" err="1" smtClean="0">
                <a:latin typeface="Arial" pitchFamily="34" charset="0"/>
                <a:cs typeface="Arial" pitchFamily="34" charset="0"/>
                <a:hlinkClick r:id="rId9"/>
              </a:rPr>
              <a:t>Abdelmalak</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t>
            </a:r>
            <a:r>
              <a:rPr lang="en-US" altLang="ko-KR" dirty="0" smtClean="0">
                <a:latin typeface="Arial" pitchFamily="34" charset="0"/>
                <a:cs typeface="Arial" pitchFamily="34" charset="0"/>
                <a:hlinkClick r:id="rId10"/>
              </a:rPr>
              <a:t>Michaela A. </a:t>
            </a:r>
            <a:r>
              <a:rPr lang="en-US" altLang="ko-KR" dirty="0" err="1" smtClean="0">
                <a:latin typeface="Arial" pitchFamily="34" charset="0"/>
                <a:cs typeface="Arial" pitchFamily="34" charset="0"/>
                <a:hlinkClick r:id="rId10"/>
              </a:rPr>
              <a:t>Diamanti</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t>
            </a:r>
            <a:r>
              <a:rPr lang="en-US" altLang="ko-KR" dirty="0" smtClean="0">
                <a:latin typeface="Arial" pitchFamily="34" charset="0"/>
                <a:cs typeface="Arial" pitchFamily="34" charset="0"/>
                <a:hlinkClick r:id="rId11"/>
              </a:rPr>
              <a:t>Kristin </a:t>
            </a:r>
            <a:r>
              <a:rPr lang="en-US" altLang="ko-KR" dirty="0" err="1" smtClean="0">
                <a:latin typeface="Arial" pitchFamily="34" charset="0"/>
                <a:cs typeface="Arial" pitchFamily="34" charset="0"/>
                <a:hlinkClick r:id="rId11"/>
              </a:rPr>
              <a:t>Retzlaff</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t>
            </a:r>
            <a:r>
              <a:rPr lang="en-US" altLang="ko-KR" dirty="0" err="1" smtClean="0">
                <a:latin typeface="Arial" pitchFamily="34" charset="0"/>
                <a:cs typeface="Arial" pitchFamily="34" charset="0"/>
                <a:hlinkClick r:id="rId12"/>
              </a:rPr>
              <a:t>Jürgen</a:t>
            </a:r>
            <a:r>
              <a:rPr lang="en-US" altLang="ko-KR" dirty="0" smtClean="0">
                <a:latin typeface="Arial" pitchFamily="34" charset="0"/>
                <a:cs typeface="Arial" pitchFamily="34" charset="0"/>
                <a:hlinkClick r:id="rId12"/>
              </a:rPr>
              <a:t> Scheller</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a:t>
            </a:r>
            <a:r>
              <a:rPr lang="en-US" altLang="ko-KR" dirty="0" smtClean="0">
                <a:latin typeface="Arial" pitchFamily="34" charset="0"/>
                <a:cs typeface="Arial" pitchFamily="34" charset="0"/>
                <a:hlinkClick r:id="rId3"/>
              </a:rPr>
              <a:t>4</a:t>
            </a:r>
            <a:r>
              <a:rPr lang="en-US" altLang="ko-KR" dirty="0" smtClean="0">
                <a:latin typeface="Arial" pitchFamily="34" charset="0"/>
                <a:cs typeface="Arial" pitchFamily="34" charset="0"/>
              </a:rPr>
              <a:t>, </a:t>
            </a:r>
            <a:r>
              <a:rPr lang="en-US" altLang="ko-KR" dirty="0" smtClean="0">
                <a:latin typeface="Arial" pitchFamily="34" charset="0"/>
                <a:cs typeface="Arial" pitchFamily="34" charset="0"/>
                <a:hlinkClick r:id="rId13"/>
              </a:rPr>
              <a:t>Stefan Rose-John</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t>
            </a:r>
            <a:r>
              <a:rPr lang="en-US" altLang="ko-KR" dirty="0" err="1" smtClean="0">
                <a:latin typeface="Arial" pitchFamily="34" charset="0"/>
                <a:cs typeface="Arial" pitchFamily="34" charset="0"/>
                <a:hlinkClick r:id="rId14"/>
              </a:rPr>
              <a:t>Florian</a:t>
            </a:r>
            <a:r>
              <a:rPr lang="en-US" altLang="ko-KR" dirty="0" smtClean="0">
                <a:latin typeface="Arial" pitchFamily="34" charset="0"/>
                <a:cs typeface="Arial" pitchFamily="34" charset="0"/>
                <a:hlinkClick r:id="rId14"/>
              </a:rPr>
              <a:t> R. </a:t>
            </a:r>
            <a:r>
              <a:rPr lang="en-US" altLang="ko-KR" dirty="0" err="1" smtClean="0">
                <a:latin typeface="Arial" pitchFamily="34" charset="0"/>
                <a:cs typeface="Arial" pitchFamily="34" charset="0"/>
                <a:hlinkClick r:id="rId14"/>
              </a:rPr>
              <a:t>Greten</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t>
            </a:r>
            <a:r>
              <a:rPr lang="en-US" altLang="ko-KR" dirty="0" smtClean="0">
                <a:latin typeface="Arial" pitchFamily="34" charset="0"/>
                <a:cs typeface="Arial" pitchFamily="34" charset="0"/>
                <a:hlinkClick r:id="rId15"/>
              </a:rPr>
              <a:t>Jean Y. J. Wang</a:t>
            </a:r>
            <a:r>
              <a:rPr lang="en-US" altLang="ko-KR" dirty="0" smtClean="0">
                <a:latin typeface="Arial" pitchFamily="34" charset="0"/>
                <a:cs typeface="Arial" pitchFamily="34" charset="0"/>
                <a:hlinkClick r:id="rId3"/>
              </a:rPr>
              <a:t>§</a:t>
            </a:r>
            <a:r>
              <a:rPr lang="en-US" altLang="ko-KR" dirty="0" smtClean="0">
                <a:latin typeface="Arial" pitchFamily="34" charset="0"/>
                <a:cs typeface="Arial" pitchFamily="34" charset="0"/>
              </a:rPr>
              <a:t> and </a:t>
            </a:r>
            <a:r>
              <a:rPr lang="en-US" altLang="ko-KR" dirty="0" smtClean="0">
                <a:latin typeface="Arial" pitchFamily="34" charset="0"/>
                <a:cs typeface="Arial" pitchFamily="34" charset="0"/>
                <a:hlinkClick r:id="rId16"/>
              </a:rPr>
              <a:t>Lars </a:t>
            </a:r>
            <a:r>
              <a:rPr lang="en-US" altLang="ko-KR" dirty="0" err="1" smtClean="0">
                <a:latin typeface="Arial" pitchFamily="34" charset="0"/>
                <a:cs typeface="Arial" pitchFamily="34" charset="0"/>
                <a:hlinkClick r:id="rId16"/>
              </a:rPr>
              <a:t>Eckmann</a:t>
            </a:r>
            <a:r>
              <a:rPr lang="en-US" altLang="ko-KR" dirty="0" smtClean="0">
                <a:latin typeface="Arial" pitchFamily="34" charset="0"/>
                <a:cs typeface="Arial" pitchFamily="34" charset="0"/>
                <a:hlinkClick r:id="rId3"/>
              </a:rPr>
              <a:t>*</a:t>
            </a:r>
            <a:endParaRPr lang="en-US" altLang="ko-KR" dirty="0" smtClean="0">
              <a:latin typeface="Arial" pitchFamily="34" charset="0"/>
              <a:cs typeface="Arial" pitchFamily="34" charset="0"/>
            </a:endParaRPr>
          </a:p>
          <a:p>
            <a:pPr marL="0">
              <a:buNone/>
            </a:pPr>
            <a:endParaRPr lang="en-US" altLang="ko-KR" dirty="0" smtClean="0">
              <a:latin typeface="Arial" pitchFamily="34" charset="0"/>
              <a:cs typeface="Arial" pitchFamily="34" charset="0"/>
            </a:endParaRPr>
          </a:p>
          <a:p>
            <a:pPr marL="0">
              <a:buNone/>
            </a:pPr>
            <a:r>
              <a:rPr lang="en-US" altLang="ko-KR" i="1" baseline="30000" dirty="0" smtClean="0">
                <a:latin typeface="Arial" pitchFamily="34" charset="0"/>
                <a:cs typeface="Arial" pitchFamily="34" charset="0"/>
              </a:rPr>
              <a:t>*</a:t>
            </a:r>
            <a:r>
              <a:rPr lang="en-US" altLang="ko-KR" i="1" dirty="0" smtClean="0">
                <a:latin typeface="Arial" pitchFamily="34" charset="0"/>
                <a:cs typeface="Arial" pitchFamily="34" charset="0"/>
              </a:rPr>
              <a:t>Department of Medicine, University of California, San Diego, La Jolla, CA 92093; </a:t>
            </a:r>
            <a:endParaRPr lang="en-US" altLang="ko-KR" dirty="0" smtClean="0">
              <a:latin typeface="Arial" pitchFamily="34" charset="0"/>
              <a:cs typeface="Arial" pitchFamily="34" charset="0"/>
            </a:endParaRPr>
          </a:p>
          <a:p>
            <a:pPr marL="0">
              <a:buNone/>
            </a:pPr>
            <a:r>
              <a:rPr lang="en-US" altLang="ko-KR" i="1" baseline="30000" dirty="0" smtClean="0">
                <a:latin typeface="Arial" pitchFamily="34" charset="0"/>
                <a:cs typeface="Arial" pitchFamily="34" charset="0"/>
              </a:rPr>
              <a:t>†</a:t>
            </a:r>
            <a:r>
              <a:rPr lang="en-US" altLang="ko-KR" i="1" dirty="0" smtClean="0">
                <a:latin typeface="Arial" pitchFamily="34" charset="0"/>
                <a:cs typeface="Arial" pitchFamily="34" charset="0"/>
              </a:rPr>
              <a:t>Institute of Molecular Immunology, </a:t>
            </a:r>
            <a:r>
              <a:rPr lang="en-US" altLang="ko-KR" i="1" dirty="0" err="1" smtClean="0">
                <a:latin typeface="Arial" pitchFamily="34" charset="0"/>
                <a:cs typeface="Arial" pitchFamily="34" charset="0"/>
              </a:rPr>
              <a:t>Klinikum</a:t>
            </a:r>
            <a:r>
              <a:rPr lang="en-US" altLang="ko-KR" i="1" dirty="0" smtClean="0">
                <a:latin typeface="Arial" pitchFamily="34" charset="0"/>
                <a:cs typeface="Arial" pitchFamily="34" charset="0"/>
              </a:rPr>
              <a:t> </a:t>
            </a:r>
            <a:r>
              <a:rPr lang="en-US" altLang="ko-KR" i="1" dirty="0" err="1" smtClean="0">
                <a:latin typeface="Arial" pitchFamily="34" charset="0"/>
                <a:cs typeface="Arial" pitchFamily="34" charset="0"/>
              </a:rPr>
              <a:t>Rechts</a:t>
            </a:r>
            <a:r>
              <a:rPr lang="en-US" altLang="ko-KR" i="1" dirty="0" smtClean="0">
                <a:latin typeface="Arial" pitchFamily="34" charset="0"/>
                <a:cs typeface="Arial" pitchFamily="34" charset="0"/>
              </a:rPr>
              <a:t> </a:t>
            </a:r>
            <a:r>
              <a:rPr lang="en-US" altLang="ko-KR" i="1" dirty="0" err="1" smtClean="0">
                <a:latin typeface="Arial" pitchFamily="34" charset="0"/>
                <a:cs typeface="Arial" pitchFamily="34" charset="0"/>
              </a:rPr>
              <a:t>der</a:t>
            </a:r>
            <a:r>
              <a:rPr lang="en-US" altLang="ko-KR" i="1" dirty="0" smtClean="0">
                <a:latin typeface="Arial" pitchFamily="34" charset="0"/>
                <a:cs typeface="Arial" pitchFamily="34" charset="0"/>
              </a:rPr>
              <a:t> </a:t>
            </a:r>
            <a:r>
              <a:rPr lang="en-US" altLang="ko-KR" i="1" dirty="0" err="1" smtClean="0">
                <a:latin typeface="Arial" pitchFamily="34" charset="0"/>
                <a:cs typeface="Arial" pitchFamily="34" charset="0"/>
              </a:rPr>
              <a:t>Isar</a:t>
            </a:r>
            <a:r>
              <a:rPr lang="en-US" altLang="ko-KR" i="1" dirty="0" smtClean="0">
                <a:latin typeface="Arial" pitchFamily="34" charset="0"/>
                <a:cs typeface="Arial" pitchFamily="34" charset="0"/>
              </a:rPr>
              <a:t>, Technical University of Munich, 81675 Munich, Germany; </a:t>
            </a:r>
            <a:r>
              <a:rPr lang="en-US" altLang="ko-KR" i="1" baseline="30000" dirty="0" smtClean="0">
                <a:latin typeface="Arial" pitchFamily="34" charset="0"/>
                <a:cs typeface="Arial" pitchFamily="34" charset="0"/>
              </a:rPr>
              <a:t>‡</a:t>
            </a:r>
            <a:r>
              <a:rPr lang="en-US" altLang="ko-KR" i="1" dirty="0" smtClean="0">
                <a:latin typeface="Arial" pitchFamily="34" charset="0"/>
                <a:cs typeface="Arial" pitchFamily="34" charset="0"/>
              </a:rPr>
              <a:t>Institute of Biochemistry, Christian-</a:t>
            </a:r>
            <a:r>
              <a:rPr lang="en-US" altLang="ko-KR" i="1" dirty="0" err="1" smtClean="0">
                <a:latin typeface="Arial" pitchFamily="34" charset="0"/>
                <a:cs typeface="Arial" pitchFamily="34" charset="0"/>
              </a:rPr>
              <a:t>Albrechts</a:t>
            </a:r>
            <a:r>
              <a:rPr lang="en-US" altLang="ko-KR" i="1" dirty="0" smtClean="0">
                <a:latin typeface="Arial" pitchFamily="34" charset="0"/>
                <a:cs typeface="Arial" pitchFamily="34" charset="0"/>
              </a:rPr>
              <a:t>-University of Kiel, 24098 Kiel, Germany; and </a:t>
            </a:r>
            <a:r>
              <a:rPr lang="en-US" altLang="ko-KR" i="1" baseline="30000" dirty="0" smtClean="0">
                <a:latin typeface="Arial" pitchFamily="34" charset="0"/>
                <a:cs typeface="Arial" pitchFamily="34" charset="0"/>
              </a:rPr>
              <a:t>§</a:t>
            </a:r>
            <a:r>
              <a:rPr lang="en-US" altLang="ko-KR" i="1" dirty="0" smtClean="0">
                <a:latin typeface="Arial" pitchFamily="34" charset="0"/>
                <a:cs typeface="Arial" pitchFamily="34" charset="0"/>
              </a:rPr>
              <a:t>Cancer Center, University of California, San Diego, La Jolla, CA 92093 </a:t>
            </a:r>
            <a:endParaRPr lang="en-US" altLang="ko-KR" dirty="0" smtClean="0">
              <a:latin typeface="Arial" pitchFamily="34" charset="0"/>
              <a:cs typeface="Arial" pitchFamily="34" charset="0"/>
            </a:endParaRPr>
          </a:p>
          <a:p>
            <a:pPr marL="0">
              <a:buNone/>
            </a:pPr>
            <a:endParaRPr lang="en-US" altLang="ko-KR" dirty="0" smtClean="0">
              <a:latin typeface="Arial" pitchFamily="34" charset="0"/>
              <a:cs typeface="Arial" pitchFamily="34" charset="0"/>
            </a:endParaRPr>
          </a:p>
          <a:p>
            <a:pPr marL="0">
              <a:buNone/>
            </a:pPr>
            <a:r>
              <a:rPr lang="en-US" altLang="ko-KR" dirty="0" smtClean="0">
                <a:latin typeface="Arial" pitchFamily="34" charset="0"/>
                <a:cs typeface="Arial" pitchFamily="34" charset="0"/>
              </a:rPr>
              <a:t>The p53 protein has not only important tumor suppressor activity but also additional immunological and other functions, whose nature and extent are just beginning to be recognized. In this article, we show that p53 has a novel inflammation-promoting action in the intestinal tract, because loss of p53 or the upstream activating </a:t>
            </a:r>
            <a:r>
              <a:rPr lang="en-US" altLang="ko-KR" dirty="0" err="1" smtClean="0">
                <a:latin typeface="Arial" pitchFamily="34" charset="0"/>
                <a:cs typeface="Arial" pitchFamily="34" charset="0"/>
              </a:rPr>
              <a:t>kinase</a:t>
            </a:r>
            <a:r>
              <a:rPr lang="en-US" altLang="ko-KR" dirty="0" smtClean="0">
                <a:latin typeface="Arial" pitchFamily="34" charset="0"/>
                <a:cs typeface="Arial" pitchFamily="34" charset="0"/>
              </a:rPr>
              <a:t>, ATM, protects against acute intestinal inflammation in </a:t>
            </a:r>
            <a:r>
              <a:rPr lang="en-US" altLang="ko-KR" dirty="0" err="1" smtClean="0">
                <a:latin typeface="Arial" pitchFamily="34" charset="0"/>
                <a:cs typeface="Arial" pitchFamily="34" charset="0"/>
              </a:rPr>
              <a:t>murine</a:t>
            </a:r>
            <a:r>
              <a:rPr lang="en-US" altLang="ko-KR" dirty="0" smtClean="0">
                <a:latin typeface="Arial" pitchFamily="34" charset="0"/>
                <a:cs typeface="Arial" pitchFamily="34" charset="0"/>
              </a:rPr>
              <a:t> models. Mechanistically, deficiency in p53 leads to increased survival of epithelial cells and lamina </a:t>
            </a:r>
            <a:r>
              <a:rPr lang="en-US" altLang="ko-KR" dirty="0" err="1" smtClean="0">
                <a:latin typeface="Arial" pitchFamily="34" charset="0"/>
                <a:cs typeface="Arial" pitchFamily="34" charset="0"/>
              </a:rPr>
              <a:t>propria</a:t>
            </a:r>
            <a:r>
              <a:rPr lang="en-US" altLang="ko-KR" dirty="0" smtClean="0">
                <a:latin typeface="Arial" pitchFamily="34" charset="0"/>
                <a:cs typeface="Arial" pitchFamily="34" charset="0"/>
              </a:rPr>
              <a:t> macrophages, higher IL-6 expression owing to enhanced glucose-dependent NF-</a:t>
            </a:r>
            <a:r>
              <a:rPr lang="el-GR" altLang="ko-KR" dirty="0" smtClean="0">
                <a:latin typeface="Arial" pitchFamily="34" charset="0"/>
                <a:cs typeface="Arial" pitchFamily="34" charset="0"/>
              </a:rPr>
              <a:t>κ</a:t>
            </a:r>
            <a:r>
              <a:rPr lang="en-US" altLang="ko-KR" dirty="0" smtClean="0">
                <a:latin typeface="Arial" pitchFamily="34" charset="0"/>
                <a:cs typeface="Arial" pitchFamily="34" charset="0"/>
              </a:rPr>
              <a:t>B activation, and increased mucosal STAT3 activation. Blockade or loss of IL-6 signaling reverses the protective effects of p53 deficiency. Conversely, IL-6 treatment protects against acute colitis in a manner dependent on STAT3 signaling and induction of </a:t>
            </a:r>
            <a:r>
              <a:rPr lang="en-US" altLang="ko-KR" dirty="0" err="1" smtClean="0">
                <a:latin typeface="Arial" pitchFamily="34" charset="0"/>
                <a:cs typeface="Arial" pitchFamily="34" charset="0"/>
              </a:rPr>
              <a:t>cytoprotective</a:t>
            </a:r>
            <a:r>
              <a:rPr lang="en-US" altLang="ko-KR" dirty="0" smtClean="0">
                <a:latin typeface="Arial" pitchFamily="34" charset="0"/>
                <a:cs typeface="Arial" pitchFamily="34" charset="0"/>
              </a:rPr>
              <a:t> factors in epithelial cells. Together, these results indicate that p53 promotes inflammation in the intestinal tract through suppression of epithelium-protective factors, thus significantly expanding the spectrum of physiological and immunological p53 activities unrelated to cancer formation. </a:t>
            </a:r>
          </a:p>
          <a:p>
            <a:pPr marL="0">
              <a:buNone/>
            </a:pPr>
            <a:endParaRPr lang="ko-KR" altLang="en-US" dirty="0">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3257550" cy="1019175"/>
          </a:xfrm>
          <a:prstGeom prst="rect">
            <a:avLst/>
          </a:prstGeom>
          <a:noFill/>
          <a:ln w="9525">
            <a:noFill/>
            <a:miter lim="800000"/>
            <a:headEnd/>
            <a:tailEnd/>
          </a:ln>
        </p:spPr>
      </p:pic>
      <p:sp>
        <p:nvSpPr>
          <p:cNvPr id="12" name="직사각형 11"/>
          <p:cNvSpPr/>
          <p:nvPr/>
        </p:nvSpPr>
        <p:spPr>
          <a:xfrm>
            <a:off x="0" y="1052736"/>
            <a:ext cx="4572000" cy="369332"/>
          </a:xfrm>
          <a:prstGeom prst="rect">
            <a:avLst/>
          </a:prstGeom>
        </p:spPr>
        <p:txBody>
          <a:bodyPr>
            <a:spAutoFit/>
          </a:bodyPr>
          <a:lstStyle/>
          <a:p>
            <a:r>
              <a:rPr lang="en-US" altLang="ko-KR" dirty="0" smtClean="0"/>
              <a:t>Nature Immunology | Article </a:t>
            </a:r>
          </a:p>
        </p:txBody>
      </p:sp>
      <p:sp>
        <p:nvSpPr>
          <p:cNvPr id="14" name="직사각형 13"/>
          <p:cNvSpPr/>
          <p:nvPr/>
        </p:nvSpPr>
        <p:spPr>
          <a:xfrm>
            <a:off x="0" y="1412776"/>
            <a:ext cx="9144000" cy="646331"/>
          </a:xfrm>
          <a:prstGeom prst="rect">
            <a:avLst/>
          </a:prstGeom>
        </p:spPr>
        <p:txBody>
          <a:bodyPr wrap="square">
            <a:spAutoFit/>
          </a:bodyPr>
          <a:lstStyle/>
          <a:p>
            <a:r>
              <a:rPr lang="en-US" altLang="ko-KR" b="1" dirty="0" smtClean="0"/>
              <a:t>GATA-3 controls the maintenance and proliferation of T cells downstream of TCR and cytokine signaling</a:t>
            </a:r>
            <a:endParaRPr lang="en-US" altLang="ko-KR" b="1" dirty="0"/>
          </a:p>
        </p:txBody>
      </p:sp>
      <p:pic>
        <p:nvPicPr>
          <p:cNvPr id="1027" name="Picture 3"/>
          <p:cNvPicPr>
            <a:picLocks noChangeAspect="1" noChangeArrowheads="1"/>
          </p:cNvPicPr>
          <p:nvPr/>
        </p:nvPicPr>
        <p:blipFill>
          <a:blip r:embed="rId3" cstate="print"/>
          <a:srcRect/>
          <a:stretch>
            <a:fillRect/>
          </a:stretch>
        </p:blipFill>
        <p:spPr bwMode="auto">
          <a:xfrm>
            <a:off x="0" y="2060848"/>
            <a:ext cx="5715000" cy="438150"/>
          </a:xfrm>
          <a:prstGeom prst="rect">
            <a:avLst/>
          </a:prstGeom>
          <a:noFill/>
          <a:ln w="9525">
            <a:noFill/>
            <a:miter lim="800000"/>
            <a:headEnd/>
            <a:tailEnd/>
          </a:ln>
        </p:spPr>
      </p:pic>
      <p:sp>
        <p:nvSpPr>
          <p:cNvPr id="15" name="직사각형 14"/>
          <p:cNvSpPr/>
          <p:nvPr/>
        </p:nvSpPr>
        <p:spPr>
          <a:xfrm>
            <a:off x="0" y="2564904"/>
            <a:ext cx="9144000" cy="261610"/>
          </a:xfrm>
          <a:prstGeom prst="rect">
            <a:avLst/>
          </a:prstGeom>
        </p:spPr>
        <p:txBody>
          <a:bodyPr wrap="square">
            <a:spAutoFit/>
          </a:bodyPr>
          <a:lstStyle/>
          <a:p>
            <a:r>
              <a:rPr lang="en-US" altLang="ko-KR" sz="1100" dirty="0" err="1" smtClean="0"/>
              <a:t>Lineberger</a:t>
            </a:r>
            <a:r>
              <a:rPr lang="en-US" altLang="ko-KR" sz="1100" dirty="0" smtClean="0"/>
              <a:t> Comprehensive Cancer Center, University of North Carolina at Chapel Hill, Chapel Hill, North Carolina, USA.</a:t>
            </a:r>
            <a:endParaRPr lang="en-US" altLang="ko-KR" sz="1100" dirty="0"/>
          </a:p>
        </p:txBody>
      </p:sp>
      <p:sp>
        <p:nvSpPr>
          <p:cNvPr id="16" name="직사각형 15"/>
          <p:cNvSpPr/>
          <p:nvPr/>
        </p:nvSpPr>
        <p:spPr>
          <a:xfrm>
            <a:off x="0" y="3284984"/>
            <a:ext cx="9144000" cy="1692771"/>
          </a:xfrm>
          <a:prstGeom prst="rect">
            <a:avLst/>
          </a:prstGeom>
        </p:spPr>
        <p:txBody>
          <a:bodyPr wrap="square">
            <a:spAutoFit/>
          </a:bodyPr>
          <a:lstStyle/>
          <a:p>
            <a:r>
              <a:rPr lang="en-US" altLang="ko-KR" sz="1300" dirty="0" smtClean="0"/>
              <a:t>GATA-3 controls T helper type 2 (T</a:t>
            </a:r>
            <a:r>
              <a:rPr lang="en-US" altLang="ko-KR" sz="1300" baseline="-25000" dirty="0" smtClean="0"/>
              <a:t>H</a:t>
            </a:r>
            <a:r>
              <a:rPr lang="en-US" altLang="ko-KR" sz="1300" dirty="0" smtClean="0"/>
              <a:t>2) differentiation. However, whether GATA-3 regulates the function of mature T cells beyond T</a:t>
            </a:r>
            <a:r>
              <a:rPr lang="en-US" altLang="ko-KR" sz="1300" baseline="-25000" dirty="0" smtClean="0"/>
              <a:t>H</a:t>
            </a:r>
            <a:r>
              <a:rPr lang="en-US" altLang="ko-KR" sz="1300" dirty="0" smtClean="0"/>
              <a:t>2 determination remains poorly understood. We found that signaling via the T cell antigen receptor (TCR) and cytokine stimulation promoted GATA-3 expression in CD8</a:t>
            </a:r>
            <a:r>
              <a:rPr lang="en-US" altLang="ko-KR" sz="1300" baseline="30000" dirty="0" smtClean="0"/>
              <a:t>+</a:t>
            </a:r>
            <a:r>
              <a:rPr lang="en-US" altLang="ko-KR" sz="1300" dirty="0" smtClean="0"/>
              <a:t> T cells, which controlled cell proliferation. Although GATA-3-deficient CD8</a:t>
            </a:r>
            <a:r>
              <a:rPr lang="en-US" altLang="ko-KR" sz="1300" baseline="30000" dirty="0" smtClean="0"/>
              <a:t>+</a:t>
            </a:r>
            <a:r>
              <a:rPr lang="en-US" altLang="ko-KR" sz="1300" dirty="0" smtClean="0"/>
              <a:t> T cells were generated, their peripheral maintenance was impaired, with lower expression of the receptor for interleukin 7 (IL-7R). GATA-3-deficient T cells had defective responses to viral infection and alloantigen. The proto-</a:t>
            </a:r>
            <a:r>
              <a:rPr lang="en-US" altLang="ko-KR" sz="1300" dirty="0" err="1" smtClean="0"/>
              <a:t>oncoprotein</a:t>
            </a:r>
            <a:r>
              <a:rPr lang="en-US" altLang="ko-KR" sz="1300" dirty="0" smtClean="0"/>
              <a:t> c-</a:t>
            </a:r>
            <a:r>
              <a:rPr lang="en-US" altLang="ko-KR" sz="1300" dirty="0" err="1" smtClean="0"/>
              <a:t>Myc</a:t>
            </a:r>
            <a:r>
              <a:rPr lang="en-US" altLang="ko-KR" sz="1300" dirty="0" smtClean="0"/>
              <a:t> was a critical target of GATA-3 in promoting T cell proliferation. Our study thus demonstrates an essential role for GATA-3 in controlling the maintenance and proliferation of T cells and provides insight into </a:t>
            </a:r>
            <a:r>
              <a:rPr lang="en-US" altLang="ko-KR" sz="1300" dirty="0" err="1" smtClean="0"/>
              <a:t>immunoregulation</a:t>
            </a:r>
            <a:r>
              <a:rPr lang="en-US" altLang="ko-KR" sz="1300" dirty="0" smtClean="0"/>
              <a:t>.</a:t>
            </a:r>
            <a:endParaRPr lang="en-US" altLang="ko-KR" sz="13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3257550" cy="1019175"/>
          </a:xfrm>
          <a:prstGeom prst="rect">
            <a:avLst/>
          </a:prstGeom>
          <a:noFill/>
          <a:ln w="9525">
            <a:noFill/>
            <a:miter lim="800000"/>
            <a:headEnd/>
            <a:tailEnd/>
          </a:ln>
        </p:spPr>
      </p:pic>
      <p:pic>
        <p:nvPicPr>
          <p:cNvPr id="2050" name="Picture 2"/>
          <p:cNvPicPr>
            <a:picLocks noChangeAspect="1" noChangeArrowheads="1"/>
          </p:cNvPicPr>
          <p:nvPr/>
        </p:nvPicPr>
        <p:blipFill>
          <a:blip r:embed="rId3" cstate="print"/>
          <a:srcRect/>
          <a:stretch>
            <a:fillRect/>
          </a:stretch>
        </p:blipFill>
        <p:spPr bwMode="auto">
          <a:xfrm>
            <a:off x="0" y="1162050"/>
            <a:ext cx="4752975" cy="5695950"/>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4572000" y="0"/>
            <a:ext cx="4572000" cy="3257550"/>
          </a:xfrm>
          <a:prstGeom prst="rect">
            <a:avLst/>
          </a:prstGeom>
          <a:noFill/>
          <a:ln w="9525">
            <a:noFill/>
            <a:miter lim="800000"/>
            <a:headEnd/>
            <a:tailEnd/>
          </a:ln>
        </p:spPr>
      </p:pic>
      <p:pic>
        <p:nvPicPr>
          <p:cNvPr id="2052" name="Picture 4"/>
          <p:cNvPicPr>
            <a:picLocks noChangeAspect="1" noChangeArrowheads="1"/>
          </p:cNvPicPr>
          <p:nvPr/>
        </p:nvPicPr>
        <p:blipFill>
          <a:blip r:embed="rId5" cstate="print"/>
          <a:srcRect/>
          <a:stretch>
            <a:fillRect/>
          </a:stretch>
        </p:blipFill>
        <p:spPr bwMode="auto">
          <a:xfrm>
            <a:off x="4572000" y="3356992"/>
            <a:ext cx="4572000" cy="3086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3257550" cy="1019175"/>
          </a:xfrm>
          <a:prstGeom prst="rect">
            <a:avLst/>
          </a:prstGeom>
          <a:noFill/>
          <a:ln w="9525">
            <a:noFill/>
            <a:miter lim="800000"/>
            <a:headEnd/>
            <a:tailEnd/>
          </a:ln>
        </p:spPr>
      </p:pic>
      <p:pic>
        <p:nvPicPr>
          <p:cNvPr id="3074" name="Picture 2"/>
          <p:cNvPicPr>
            <a:picLocks noChangeAspect="1" noChangeArrowheads="1"/>
          </p:cNvPicPr>
          <p:nvPr/>
        </p:nvPicPr>
        <p:blipFill>
          <a:blip r:embed="rId3" cstate="print"/>
          <a:srcRect/>
          <a:stretch>
            <a:fillRect/>
          </a:stretch>
        </p:blipFill>
        <p:spPr bwMode="auto">
          <a:xfrm>
            <a:off x="1" y="1052737"/>
            <a:ext cx="4572000" cy="5805264"/>
          </a:xfrm>
          <a:prstGeom prst="rect">
            <a:avLst/>
          </a:prstGeom>
          <a:noFill/>
          <a:ln w="9525">
            <a:noFill/>
            <a:miter lim="800000"/>
            <a:headEnd/>
            <a:tailEnd/>
          </a:ln>
        </p:spPr>
      </p:pic>
      <p:pic>
        <p:nvPicPr>
          <p:cNvPr id="3075" name="Picture 3"/>
          <p:cNvPicPr>
            <a:picLocks noChangeAspect="1" noChangeArrowheads="1"/>
          </p:cNvPicPr>
          <p:nvPr/>
        </p:nvPicPr>
        <p:blipFill>
          <a:blip r:embed="rId4" cstate="print"/>
          <a:srcRect/>
          <a:stretch>
            <a:fillRect/>
          </a:stretch>
        </p:blipFill>
        <p:spPr bwMode="auto">
          <a:xfrm>
            <a:off x="4572001" y="0"/>
            <a:ext cx="4572000" cy="5334000"/>
          </a:xfrm>
          <a:prstGeom prst="rect">
            <a:avLst/>
          </a:prstGeom>
          <a:noFill/>
          <a:ln w="9525">
            <a:noFill/>
            <a:miter lim="800000"/>
            <a:headEnd/>
            <a:tailEnd/>
          </a:ln>
        </p:spPr>
      </p:pic>
      <p:pic>
        <p:nvPicPr>
          <p:cNvPr id="3076" name="Picture 4"/>
          <p:cNvPicPr>
            <a:picLocks noChangeAspect="1" noChangeArrowheads="1"/>
          </p:cNvPicPr>
          <p:nvPr/>
        </p:nvPicPr>
        <p:blipFill>
          <a:blip r:embed="rId5" cstate="print"/>
          <a:srcRect/>
          <a:stretch>
            <a:fillRect/>
          </a:stretch>
        </p:blipFill>
        <p:spPr bwMode="auto">
          <a:xfrm>
            <a:off x="4572001" y="5445224"/>
            <a:ext cx="4572000" cy="1276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3463</TotalTime>
  <Words>4084</Words>
  <Application>Microsoft Office PowerPoint</Application>
  <PresentationFormat>화면 슬라이드 쇼(4:3)</PresentationFormat>
  <Paragraphs>344</Paragraphs>
  <Slides>19</Slides>
  <Notes>0</Notes>
  <HiddenSlides>0</HiddenSlides>
  <MMClips>0</MMClips>
  <ScaleCrop>false</ScaleCrop>
  <HeadingPairs>
    <vt:vector size="4" baseType="variant">
      <vt:variant>
        <vt:lpstr>테마</vt:lpstr>
      </vt:variant>
      <vt:variant>
        <vt:i4>1</vt:i4>
      </vt:variant>
      <vt:variant>
        <vt:lpstr>슬라이드 제목</vt:lpstr>
      </vt:variant>
      <vt:variant>
        <vt:i4>19</vt:i4>
      </vt:variant>
    </vt:vector>
  </HeadingPairs>
  <TitlesOfParts>
    <vt:vector size="20" baseType="lpstr">
      <vt:lpstr>Office 테마</vt:lpstr>
      <vt:lpstr>슬라이드 1</vt:lpstr>
      <vt:lpstr>슬라이드 2</vt:lpstr>
      <vt:lpstr>슬라이드 3</vt:lpstr>
      <vt:lpstr>슬라이드 4</vt:lpstr>
      <vt:lpstr>슬라이드 5</vt:lpstr>
      <vt:lpstr>슬라이드 6</vt:lpstr>
      <vt:lpstr>슬라이드 7</vt:lpstr>
      <vt:lpstr>슬라이드 8</vt:lpstr>
      <vt:lpstr>슬라이드 9</vt:lpstr>
      <vt:lpstr>슬라이드 10</vt:lpstr>
      <vt:lpstr>슬라이드 11</vt:lpstr>
      <vt:lpstr>슬라이드 12</vt:lpstr>
      <vt:lpstr>슬라이드 13</vt:lpstr>
      <vt:lpstr>슬라이드 14</vt:lpstr>
      <vt:lpstr>슬라이드 15</vt:lpstr>
      <vt:lpstr>슬라이드 16</vt:lpstr>
      <vt:lpstr>슬라이드 17</vt:lpstr>
      <vt:lpstr>슬라이드 18</vt:lpstr>
      <vt:lpstr>슬라이드 19</vt:lpstr>
    </vt:vector>
  </TitlesOfParts>
  <Company>R&amp;D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슬라이드 1</dc:title>
  <dc:creator>Microsoft Corporation</dc:creator>
  <cp:lastModifiedBy>성대현</cp:lastModifiedBy>
  <cp:revision>377</cp:revision>
  <dcterms:created xsi:type="dcterms:W3CDTF">2006-10-05T04:04:58Z</dcterms:created>
  <dcterms:modified xsi:type="dcterms:W3CDTF">2013-07-14T22:58:59Z</dcterms:modified>
</cp:coreProperties>
</file>