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64" r:id="rId2"/>
    <p:sldId id="477" r:id="rId3"/>
    <p:sldId id="478" r:id="rId4"/>
    <p:sldId id="479" r:id="rId5"/>
    <p:sldId id="462" r:id="rId6"/>
    <p:sldId id="475" r:id="rId7"/>
    <p:sldId id="472" r:id="rId8"/>
    <p:sldId id="476" r:id="rId9"/>
    <p:sldId id="480" r:id="rId10"/>
    <p:sldId id="481" r:id="rId11"/>
    <p:sldId id="482" r:id="rId12"/>
    <p:sldId id="483" r:id="rId13"/>
    <p:sldId id="484" r:id="rId14"/>
    <p:sldId id="485" r:id="rId15"/>
    <p:sldId id="486" r:id="rId16"/>
    <p:sldId id="487" r:id="rId17"/>
    <p:sldId id="488" r:id="rId18"/>
    <p:sldId id="489" r:id="rId19"/>
    <p:sldId id="490" r:id="rId20"/>
  </p:sldIdLst>
  <p:sldSz cx="9144000" cy="6858000" type="screen4x3"/>
  <p:notesSz cx="6735763" cy="98663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90" d="100"/>
          <a:sy n="90" d="100"/>
        </p:scale>
        <p:origin x="-72" y="-114"/>
      </p:cViewPr>
      <p:guideLst>
        <p:guide orient="horz" pos="3702"/>
        <p:guide pos="5103"/>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2013-08-19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2013-08-19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2013-08-19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2013-08-19</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B30EDBD-1C2D-4C1E-B459-B60219FAB484}" type="datetimeFigureOut">
              <a:rPr lang="ko-KR" altLang="en-US" smtClean="0"/>
              <a:pPr/>
              <a:t>2013-08-19</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FB30EDBD-1C2D-4C1E-B459-B60219FAB484}" type="datetimeFigureOut">
              <a:rPr lang="ko-KR" altLang="en-US" smtClean="0"/>
              <a:pPr/>
              <a:t>2013-08-19</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B30EDBD-1C2D-4C1E-B459-B60219FAB484}" type="datetimeFigureOut">
              <a:rPr lang="ko-KR" altLang="en-US" smtClean="0"/>
              <a:pPr/>
              <a:t>2013-08-19</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2013-08-19</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2013-08-19</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2013-08-19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2013-08-19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30EDBD-1C2D-4C1E-B459-B60219FAB484}" type="datetimeFigureOut">
              <a:rPr lang="ko-KR" altLang="en-US" smtClean="0"/>
              <a:pPr/>
              <a:t>2013-08-19</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DD84E-25D4-4983-8AA1-2863C96F08D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hyperlink" Target="http://www.ncbi.nlm.nih.gov/pubmed?term=Puddifoot%20CA%5bAuthor%5d&amp;cauthor=true&amp;cauthor_uid=23828890" TargetMode="External"/><Relationship Id="rId13" Type="http://schemas.openxmlformats.org/officeDocument/2006/relationships/hyperlink" Target="http://www.ncbi.nlm.nih.gov/pubmed?term=Schultz%20MD%5bAuthor%5d&amp;cauthor=true&amp;cauthor_uid=23828890" TargetMode="External"/><Relationship Id="rId18" Type="http://schemas.openxmlformats.org/officeDocument/2006/relationships/hyperlink" Target="http://www.ncbi.nlm.nih.gov/pubmed?term=Wu%20JC%5bAuthor%5d&amp;cauthor=true&amp;cauthor_uid=23828890" TargetMode="External"/><Relationship Id="rId26" Type="http://schemas.openxmlformats.org/officeDocument/2006/relationships/image" Target="../media/image4.png"/><Relationship Id="rId3" Type="http://schemas.openxmlformats.org/officeDocument/2006/relationships/hyperlink" Target="http://www.ncbi.nlm.nih.gov/pubmed/?term=Global+Epigenomic+Reconfiguration+During+Mammalian+Brain+Development" TargetMode="External"/><Relationship Id="rId21" Type="http://schemas.openxmlformats.org/officeDocument/2006/relationships/hyperlink" Target="http://www.ncbi.nlm.nih.gov/pubmed?term=He%20C%5bAuthor%5d&amp;cauthor=true&amp;cauthor_uid=23828890" TargetMode="External"/><Relationship Id="rId7" Type="http://schemas.openxmlformats.org/officeDocument/2006/relationships/hyperlink" Target="http://www.ncbi.nlm.nih.gov/pubmed?term=Urich%20M%5bAuthor%5d&amp;cauthor=true&amp;cauthor_uid=23828890" TargetMode="External"/><Relationship Id="rId12" Type="http://schemas.openxmlformats.org/officeDocument/2006/relationships/hyperlink" Target="http://www.ncbi.nlm.nih.gov/pubmed?term=Dwork%20AJ%5bAuthor%5d&amp;cauthor=true&amp;cauthor_uid=23828890" TargetMode="External"/><Relationship Id="rId17" Type="http://schemas.openxmlformats.org/officeDocument/2006/relationships/hyperlink" Target="http://www.ncbi.nlm.nih.gov/pubmed?term=Hu%20S%5bAuthor%5d&amp;cauthor=true&amp;cauthor_uid=23828890" TargetMode="External"/><Relationship Id="rId25" Type="http://schemas.openxmlformats.org/officeDocument/2006/relationships/hyperlink" Target="http://www.ncbi.nlm.nih.gov/pubmed?term=Ecker%20JR%5bAuthor%5d&amp;cauthor=true&amp;cauthor_uid=23828890" TargetMode="External"/><Relationship Id="rId2" Type="http://schemas.openxmlformats.org/officeDocument/2006/relationships/image" Target="../media/image3.png"/><Relationship Id="rId16" Type="http://schemas.openxmlformats.org/officeDocument/2006/relationships/hyperlink" Target="http://www.ncbi.nlm.nih.gov/pubmed?term=Heyn%20H%5bAuthor%5d&amp;cauthor=true&amp;cauthor_uid=23828890" TargetMode="External"/><Relationship Id="rId20" Type="http://schemas.openxmlformats.org/officeDocument/2006/relationships/hyperlink" Target="http://www.ncbi.nlm.nih.gov/pubmed?term=Esteller%20M%5bAuthor%5d&amp;cauthor=true&amp;cauthor_uid=23828890" TargetMode="External"/><Relationship Id="rId1" Type="http://schemas.openxmlformats.org/officeDocument/2006/relationships/slideLayout" Target="../slideLayouts/slideLayout2.xml"/><Relationship Id="rId6" Type="http://schemas.openxmlformats.org/officeDocument/2006/relationships/hyperlink" Target="http://www.ncbi.nlm.nih.gov/pubmed?term=Nery%20JR%5bAuthor%5d&amp;cauthor=true&amp;cauthor_uid=23828890" TargetMode="External"/><Relationship Id="rId11" Type="http://schemas.openxmlformats.org/officeDocument/2006/relationships/hyperlink" Target="http://www.ncbi.nlm.nih.gov/pubmed?term=Huang%20Y%5bAuthor%5d&amp;cauthor=true&amp;cauthor_uid=23828890" TargetMode="External"/><Relationship Id="rId24" Type="http://schemas.openxmlformats.org/officeDocument/2006/relationships/hyperlink" Target="http://www.ncbi.nlm.nih.gov/pubmed?term=Behrens%20MM%5bAuthor%5d&amp;cauthor=true&amp;cauthor_uid=23828890" TargetMode="External"/><Relationship Id="rId5" Type="http://schemas.openxmlformats.org/officeDocument/2006/relationships/hyperlink" Target="http://www.ncbi.nlm.nih.gov/pubmed?term=Mukamel%20EA%5bAuthor%5d&amp;cauthor=true&amp;cauthor_uid=23828890" TargetMode="External"/><Relationship Id="rId15" Type="http://schemas.openxmlformats.org/officeDocument/2006/relationships/hyperlink" Target="http://www.ncbi.nlm.nih.gov/pubmed?term=Tonti-Filippini%20J%5bAuthor%5d&amp;cauthor=true&amp;cauthor_uid=23828890" TargetMode="External"/><Relationship Id="rId23" Type="http://schemas.openxmlformats.org/officeDocument/2006/relationships/hyperlink" Target="http://www.ncbi.nlm.nih.gov/pubmed?term=Sejnowski%20TJ%5bAuthor%5d&amp;cauthor=true&amp;cauthor_uid=23828890" TargetMode="External"/><Relationship Id="rId10" Type="http://schemas.openxmlformats.org/officeDocument/2006/relationships/hyperlink" Target="http://www.ncbi.nlm.nih.gov/pubmed?term=Lucero%20J%5bAuthor%5d&amp;cauthor=true&amp;cauthor_uid=23828890" TargetMode="External"/><Relationship Id="rId19" Type="http://schemas.openxmlformats.org/officeDocument/2006/relationships/hyperlink" Target="http://www.ncbi.nlm.nih.gov/pubmed?term=Rao%20A%5bAuthor%5d&amp;cauthor=true&amp;cauthor_uid=23828890" TargetMode="External"/><Relationship Id="rId4" Type="http://schemas.openxmlformats.org/officeDocument/2006/relationships/hyperlink" Target="http://www.ncbi.nlm.nih.gov/pubmed?term=Lister%20R%5bAuthor%5d&amp;cauthor=true&amp;cauthor_uid=23828890" TargetMode="External"/><Relationship Id="rId9" Type="http://schemas.openxmlformats.org/officeDocument/2006/relationships/hyperlink" Target="http://www.ncbi.nlm.nih.gov/pubmed?term=Johnson%20ND%5bAuthor%5d&amp;cauthor=true&amp;cauthor_uid=23828890" TargetMode="External"/><Relationship Id="rId14" Type="http://schemas.openxmlformats.org/officeDocument/2006/relationships/hyperlink" Target="http://www.ncbi.nlm.nih.gov/pubmed?term=Yu%20M%5bAuthor%5d&amp;cauthor=true&amp;cauthor_uid=23828890" TargetMode="External"/><Relationship Id="rId22" Type="http://schemas.openxmlformats.org/officeDocument/2006/relationships/hyperlink" Target="http://www.ncbi.nlm.nih.gov/pubmed?term=Haghighi%20FG%5bAuthor%5d&amp;cauthor=true&amp;cauthor_uid=23828890"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ncbi.nlm.nih.gov/pubmed?term=Meyer%20AS%5bAuthor%5d&amp;cauthor=true&amp;cauthor_uid=23921085" TargetMode="External"/><Relationship Id="rId2" Type="http://schemas.openxmlformats.org/officeDocument/2006/relationships/hyperlink" Target="http://www.ncbi.nlm.nih.gov/pubmed/?term=The+Receptor+AXL+Diversifies+EGFR+Signaling+and+Limits+the+Response+to+EGFR-Targeted+Inhibitors+in+Triple-Negative+Breast+Cancer+Cells" TargetMode="External"/><Relationship Id="rId1" Type="http://schemas.openxmlformats.org/officeDocument/2006/relationships/slideLayout" Target="../slideLayouts/slideLayout2.xml"/><Relationship Id="rId6" Type="http://schemas.openxmlformats.org/officeDocument/2006/relationships/hyperlink" Target="http://www.ncbi.nlm.nih.gov/pubmed?term=Lauffenburger%20DA%5bAuthor%5d&amp;cauthor=true&amp;cauthor_uid=23921085" TargetMode="External"/><Relationship Id="rId5" Type="http://schemas.openxmlformats.org/officeDocument/2006/relationships/hyperlink" Target="http://www.ncbi.nlm.nih.gov/pubmed?term=Gertler%20FB%5bAuthor%5d&amp;cauthor=true&amp;cauthor_uid=23921085" TargetMode="External"/><Relationship Id="rId4" Type="http://schemas.openxmlformats.org/officeDocument/2006/relationships/hyperlink" Target="http://www.ncbi.nlm.nih.gov/pubmed?term=Miller%20MA%5bAuthor%5d&amp;cauthor=true&amp;cauthor_uid=23921085"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www.ncbi.nlm.nih.gov/pubmed?term=Weber%20ME%5bAuthor%5d&amp;cauthor=true&amp;cauthor_uid=23921086" TargetMode="External"/><Relationship Id="rId13" Type="http://schemas.openxmlformats.org/officeDocument/2006/relationships/hyperlink" Target="http://www.ncbi.nlm.nih.gov/pubmed?term=Podrez%20EA%5bAuthor%5d&amp;cauthor=true&amp;cauthor_uid=23921086" TargetMode="External"/><Relationship Id="rId3" Type="http://schemas.openxmlformats.org/officeDocument/2006/relationships/hyperlink" Target="http://www.ncbi.nlm.nih.gov/pubmed?term=Kerr%20BA%5bAuthor%5d&amp;cauthor=true&amp;cauthor_uid=23921086" TargetMode="External"/><Relationship Id="rId7" Type="http://schemas.openxmlformats.org/officeDocument/2006/relationships/hyperlink" Target="http://www.ncbi.nlm.nih.gov/pubmed?term=Malinin%20NL%5bAuthor%5d&amp;cauthor=true&amp;cauthor_uid=23921086" TargetMode="External"/><Relationship Id="rId12" Type="http://schemas.openxmlformats.org/officeDocument/2006/relationships/hyperlink" Target="http://www.ncbi.nlm.nih.gov/pubmed?term=Penn%20MS%5bAuthor%5d&amp;cauthor=true&amp;cauthor_uid=23921086" TargetMode="External"/><Relationship Id="rId2" Type="http://schemas.openxmlformats.org/officeDocument/2006/relationships/hyperlink" Target="http://www.ncbi.nlm.nih.gov/pubmed/?term=Interference+with+Akt+Signaling+Protects+Against+Myocardial+Infarction+and+Death+by+Limiting+the+Consequences+of+Oxidative+Stress" TargetMode="External"/><Relationship Id="rId1" Type="http://schemas.openxmlformats.org/officeDocument/2006/relationships/slideLayout" Target="../slideLayouts/slideLayout2.xml"/><Relationship Id="rId6" Type="http://schemas.openxmlformats.org/officeDocument/2006/relationships/hyperlink" Target="http://www.ncbi.nlm.nih.gov/pubmed?term=Ding%20L%5bAuthor%5d&amp;cauthor=true&amp;cauthor_uid=23921086" TargetMode="External"/><Relationship Id="rId11" Type="http://schemas.openxmlformats.org/officeDocument/2006/relationships/hyperlink" Target="http://www.ncbi.nlm.nih.gov/pubmed?term=Somanath%20PR%5bAuthor%5d&amp;cauthor=true&amp;cauthor_uid=23921086" TargetMode="External"/><Relationship Id="rId5" Type="http://schemas.openxmlformats.org/officeDocument/2006/relationships/hyperlink" Target="http://www.ncbi.nlm.nih.gov/pubmed?term=West%20XZ%5bAuthor%5d&amp;cauthor=true&amp;cauthor_uid=23921086" TargetMode="External"/><Relationship Id="rId10" Type="http://schemas.openxmlformats.org/officeDocument/2006/relationships/hyperlink" Target="http://www.ncbi.nlm.nih.gov/pubmed?term=Goc%20A%5bAuthor%5d&amp;cauthor=true&amp;cauthor_uid=23921086" TargetMode="External"/><Relationship Id="rId4" Type="http://schemas.openxmlformats.org/officeDocument/2006/relationships/hyperlink" Target="http://www.ncbi.nlm.nih.gov/pubmed?term=Ma%20L%5bAuthor%5d&amp;cauthor=true&amp;cauthor_uid=23921086" TargetMode="External"/><Relationship Id="rId9" Type="http://schemas.openxmlformats.org/officeDocument/2006/relationships/hyperlink" Target="http://www.ncbi.nlm.nih.gov/pubmed?term=Tischenko%20M%5bAuthor%5d&amp;cauthor=true&amp;cauthor_uid=23921086" TargetMode="External"/><Relationship Id="rId14" Type="http://schemas.openxmlformats.org/officeDocument/2006/relationships/hyperlink" Target="http://www.ncbi.nlm.nih.gov/pubmed?term=Byzova%20TV%5bAuthor%5d&amp;cauthor=true&amp;cauthor_uid=23921086"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www.ncbi.nlm.nih.gov/pubmed?term=Launay%20PS%5bAuthor%5d&amp;cauthor=true&amp;cauthor_uid=23926202" TargetMode="External"/><Relationship Id="rId13" Type="http://schemas.openxmlformats.org/officeDocument/2006/relationships/hyperlink" Target="http://www.ncbi.nlm.nih.gov/pubmed?term=Baqi%20Y%5bAuthor%5d&amp;cauthor=true&amp;cauthor_uid=23926202" TargetMode="External"/><Relationship Id="rId18" Type="http://schemas.openxmlformats.org/officeDocument/2006/relationships/hyperlink" Target="http://www.ncbi.nlm.nih.gov/pubmed?term=Zilberter%20Y%5bAuthor%5d&amp;cauthor=true&amp;cauthor_uid=23926202" TargetMode="External"/><Relationship Id="rId3" Type="http://schemas.openxmlformats.org/officeDocument/2006/relationships/hyperlink" Target="http://www.ncbi.nlm.nih.gov/pubmed?term=Silva%20CG%5bAuthor%5d&amp;cauthor=true&amp;cauthor_uid=23926202" TargetMode="External"/><Relationship Id="rId21" Type="http://schemas.openxmlformats.org/officeDocument/2006/relationships/hyperlink" Target="http://www.ncbi.nlm.nih.gov/pubmed?term=Bernard%20C%5bAuthor%5d&amp;cauthor=true&amp;cauthor_uid=23926202" TargetMode="External"/><Relationship Id="rId7" Type="http://schemas.openxmlformats.org/officeDocument/2006/relationships/hyperlink" Target="http://www.ncbi.nlm.nih.gov/pubmed?term=Darmopil%20S%5bAuthor%5d&amp;cauthor=true&amp;cauthor_uid=23926202" TargetMode="External"/><Relationship Id="rId12" Type="http://schemas.openxmlformats.org/officeDocument/2006/relationships/hyperlink" Target="http://www.ncbi.nlm.nih.gov/pubmed?term=Szab%C3%B3%20E%5bAuthor%5d&amp;cauthor=true&amp;cauthor_uid=23926202" TargetMode="External"/><Relationship Id="rId17" Type="http://schemas.openxmlformats.org/officeDocument/2006/relationships/hyperlink" Target="http://www.ncbi.nlm.nih.gov/pubmed?term=Isbrandt%20D%5bAuthor%5d&amp;cauthor=true&amp;cauthor_uid=23926202" TargetMode="External"/><Relationship Id="rId2" Type="http://schemas.openxmlformats.org/officeDocument/2006/relationships/hyperlink" Target="http://www.ncbi.nlm.nih.gov/pubmed/?term=Adenosine+Receptor+Antagonists+Including+Caffeine+Alter+Fetal+Brain+Development+in+Mice" TargetMode="External"/><Relationship Id="rId16" Type="http://schemas.openxmlformats.org/officeDocument/2006/relationships/hyperlink" Target="http://www.ncbi.nlm.nih.gov/pubmed?term=Ivanov%20A%5bAuthor%5d&amp;cauthor=true&amp;cauthor_uid=23926202" TargetMode="External"/><Relationship Id="rId20" Type="http://schemas.openxmlformats.org/officeDocument/2006/relationships/hyperlink" Target="http://www.ncbi.nlm.nih.gov/pubmed?term=Esclapez%20M%5bAuthor%5d&amp;cauthor=true&amp;cauthor_uid=23926202" TargetMode="External"/><Relationship Id="rId1" Type="http://schemas.openxmlformats.org/officeDocument/2006/relationships/slideLayout" Target="../slideLayouts/slideLayout2.xml"/><Relationship Id="rId6" Type="http://schemas.openxmlformats.org/officeDocument/2006/relationships/hyperlink" Target="http://www.ncbi.nlm.nih.gov/pubmed?term=Machado%20NJ%5bAuthor%5d&amp;cauthor=true&amp;cauthor_uid=23926202" TargetMode="External"/><Relationship Id="rId11" Type="http://schemas.openxmlformats.org/officeDocument/2006/relationships/hyperlink" Target="http://www.ncbi.nlm.nih.gov/pubmed?term=Bassot%20E%5bAuthor%5d&amp;cauthor=true&amp;cauthor_uid=23926202" TargetMode="External"/><Relationship Id="rId5" Type="http://schemas.openxmlformats.org/officeDocument/2006/relationships/hyperlink" Target="http://www.ncbi.nlm.nih.gov/pubmed?term=Fazeli%20W%5bAuthor%5d&amp;cauthor=true&amp;cauthor_uid=23926202" TargetMode="External"/><Relationship Id="rId15" Type="http://schemas.openxmlformats.org/officeDocument/2006/relationships/hyperlink" Target="http://www.ncbi.nlm.nih.gov/pubmed?term=Tom%C3%A9%20AR%5bAuthor%5d&amp;cauthor=true&amp;cauthor_uid=23926202" TargetMode="External"/><Relationship Id="rId10" Type="http://schemas.openxmlformats.org/officeDocument/2006/relationships/hyperlink" Target="http://www.ncbi.nlm.nih.gov/pubmed?term=Nesa%20MP%5bAuthor%5d&amp;cauthor=true&amp;cauthor_uid=23926202" TargetMode="External"/><Relationship Id="rId19" Type="http://schemas.openxmlformats.org/officeDocument/2006/relationships/hyperlink" Target="http://www.ncbi.nlm.nih.gov/pubmed?term=Cunha%20RA%5bAuthor%5d&amp;cauthor=true&amp;cauthor_uid=23926202" TargetMode="External"/><Relationship Id="rId4" Type="http://schemas.openxmlformats.org/officeDocument/2006/relationships/hyperlink" Target="http://www.ncbi.nlm.nih.gov/pubmed?term=M%C3%A9tin%20C%5bAuthor%5d&amp;cauthor=true&amp;cauthor_uid=23926202" TargetMode="External"/><Relationship Id="rId9" Type="http://schemas.openxmlformats.org/officeDocument/2006/relationships/hyperlink" Target="http://www.ncbi.nlm.nih.gov/pubmed?term=Ghestem%20A%5bAuthor%5d&amp;cauthor=true&amp;cauthor_uid=23926202" TargetMode="External"/><Relationship Id="rId14" Type="http://schemas.openxmlformats.org/officeDocument/2006/relationships/hyperlink" Target="http://www.ncbi.nlm.nih.gov/pubmed?term=M%C3%BCller%20CE%5bAuthor%5d&amp;cauthor=true&amp;cauthor_uid=23926202"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jimmunol.org/search?author1=Veronika+Groh&amp;sortspec=date&amp;submit=Submit" TargetMode="External"/><Relationship Id="rId2" Type="http://schemas.openxmlformats.org/officeDocument/2006/relationships/hyperlink" Target="http://www.jimmunol.org/search?author1=Ahmed+El-Gazzar&amp;sortspec=date&amp;submit=Submit" TargetMode="External"/><Relationship Id="rId1" Type="http://schemas.openxmlformats.org/officeDocument/2006/relationships/slideLayout" Target="../slideLayouts/slideLayout2.xml"/><Relationship Id="rId5" Type="http://schemas.openxmlformats.org/officeDocument/2006/relationships/hyperlink" Target="mailto:tspies@fhcrc.org" TargetMode="External"/><Relationship Id="rId4" Type="http://schemas.openxmlformats.org/officeDocument/2006/relationships/hyperlink" Target="http://www.jimmunol.org/search?author1=Thomas+Spies&amp;sortspec=date&amp;submit=Submit"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hyperlink" Target="http://www.plosone.org/article/info:doi/10.1371/journal.pone.0072474" TargetMode="External"/><Relationship Id="rId13" Type="http://schemas.openxmlformats.org/officeDocument/2006/relationships/hyperlink" Target="http://www.plosone.org/article/info:doi/10.1371/journal.pone.0071279" TargetMode="External"/><Relationship Id="rId3" Type="http://schemas.openxmlformats.org/officeDocument/2006/relationships/hyperlink" Target="http://www.plosone.org/article/info:doi/10.1371/journal.pone.0072981" TargetMode="External"/><Relationship Id="rId7" Type="http://schemas.openxmlformats.org/officeDocument/2006/relationships/hyperlink" Target="http://www.plosone.org/article/info:doi/10.1371/journal.pone.0074047" TargetMode="External"/><Relationship Id="rId12" Type="http://schemas.openxmlformats.org/officeDocument/2006/relationships/hyperlink" Target="http://www.plosone.org/article/info:doi/10.1371/journal.pone.0071359" TargetMode="External"/><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hyperlink" Target="http://www.plosone.org/article/info:doi/10.1371/journal.pone.0074169" TargetMode="External"/><Relationship Id="rId11" Type="http://schemas.openxmlformats.org/officeDocument/2006/relationships/hyperlink" Target="http://www.plosone.org/article/info:doi/10.1371/journal.pone.0071896" TargetMode="External"/><Relationship Id="rId5" Type="http://schemas.openxmlformats.org/officeDocument/2006/relationships/hyperlink" Target="http://www.plosone.org/article/info:doi/10.1371/journal.pone.0071816" TargetMode="External"/><Relationship Id="rId10" Type="http://schemas.openxmlformats.org/officeDocument/2006/relationships/hyperlink" Target="http://www.plosone.org/article/info:doi/10.1371/journal.pone.0072464" TargetMode="External"/><Relationship Id="rId4" Type="http://schemas.openxmlformats.org/officeDocument/2006/relationships/hyperlink" Target="http://www.plosone.org/article/info:doi/10.1371/journal.pone.0072289" TargetMode="External"/><Relationship Id="rId9" Type="http://schemas.openxmlformats.org/officeDocument/2006/relationships/hyperlink" Target="http://www.plosone.org/article/info:doi/10.1371/journal.pone.0072468" TargetMode="External"/><Relationship Id="rId14" Type="http://schemas.openxmlformats.org/officeDocument/2006/relationships/hyperlink" Target="http://www.plosone.org/article/info:doi/10.1371/journal.pone.0070792"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9 AUGUST 2013 VOL 341, ISSUE 6146, PAGES 585-688</a:t>
            </a:r>
          </a:p>
        </p:txBody>
      </p:sp>
      <p:pic>
        <p:nvPicPr>
          <p:cNvPr id="2050" name="Picture 2"/>
          <p:cNvPicPr>
            <a:picLocks noChangeAspect="1" noChangeArrowheads="1"/>
          </p:cNvPicPr>
          <p:nvPr/>
        </p:nvPicPr>
        <p:blipFill>
          <a:blip r:embed="rId2" cstate="print"/>
          <a:srcRect l="22443" t="25219" r="26173" b="19661"/>
          <a:stretch>
            <a:fillRect/>
          </a:stretch>
        </p:blipFill>
        <p:spPr bwMode="auto">
          <a:xfrm>
            <a:off x="539552" y="476672"/>
            <a:ext cx="6264696" cy="4032101"/>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l="22241" t="39172" r="25785" b="53937"/>
          <a:stretch>
            <a:fillRect/>
          </a:stretch>
        </p:blipFill>
        <p:spPr bwMode="auto">
          <a:xfrm>
            <a:off x="251520" y="4661014"/>
            <a:ext cx="8047571" cy="64019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9 AUGUST 2013 VOL 341, ISSUE 6146, PAGES 585-688</a:t>
            </a:r>
          </a:p>
        </p:txBody>
      </p:sp>
      <p:pic>
        <p:nvPicPr>
          <p:cNvPr id="3074" name="Picture 2"/>
          <p:cNvPicPr>
            <a:picLocks noChangeAspect="1" noChangeArrowheads="1"/>
          </p:cNvPicPr>
          <p:nvPr/>
        </p:nvPicPr>
        <p:blipFill>
          <a:blip r:embed="rId2" cstate="print"/>
          <a:srcRect l="11222" t="39374" r="27945" b="46845"/>
          <a:stretch>
            <a:fillRect/>
          </a:stretch>
        </p:blipFill>
        <p:spPr bwMode="auto">
          <a:xfrm>
            <a:off x="0" y="3086144"/>
            <a:ext cx="7416824" cy="1008112"/>
          </a:xfrm>
          <a:prstGeom prst="rect">
            <a:avLst/>
          </a:prstGeom>
          <a:noFill/>
          <a:ln w="9525">
            <a:noFill/>
            <a:miter lim="800000"/>
            <a:headEnd/>
            <a:tailEnd/>
          </a:ln>
        </p:spPr>
      </p:pic>
      <p:sp>
        <p:nvSpPr>
          <p:cNvPr id="7" name="직사각형 6"/>
          <p:cNvSpPr/>
          <p:nvPr/>
        </p:nvSpPr>
        <p:spPr>
          <a:xfrm>
            <a:off x="0" y="404664"/>
            <a:ext cx="8977121" cy="2739211"/>
          </a:xfrm>
          <a:prstGeom prst="rect">
            <a:avLst/>
          </a:prstGeom>
          <a:ln w="19050">
            <a:solidFill>
              <a:schemeClr val="tx2"/>
            </a:solidFill>
          </a:ln>
        </p:spPr>
        <p:txBody>
          <a:bodyPr wrap="square">
            <a:spAutoFit/>
          </a:bodyPr>
          <a:lstStyle/>
          <a:p>
            <a:r>
              <a:rPr lang="en-US" altLang="ko-KR" sz="1000" u="sng" dirty="0" smtClean="0">
                <a:hlinkClick r:id="rId3" tooltip="Science (New York, N.Y.)."/>
              </a:rPr>
              <a:t>Science.</a:t>
            </a:r>
            <a:r>
              <a:rPr lang="en-US" altLang="ko-KR" sz="1000" dirty="0" smtClean="0"/>
              <a:t> 2013 Aug 9;341(6146):1237905. </a:t>
            </a:r>
            <a:r>
              <a:rPr lang="en-US" altLang="ko-KR" sz="1000" dirty="0" err="1" smtClean="0"/>
              <a:t>doi</a:t>
            </a:r>
            <a:r>
              <a:rPr lang="en-US" altLang="ko-KR" sz="1000" dirty="0" smtClean="0"/>
              <a:t>: 10.1126/science.1237905. </a:t>
            </a:r>
            <a:r>
              <a:rPr lang="en-US" altLang="ko-KR" sz="1000" dirty="0" err="1" smtClean="0"/>
              <a:t>Epub</a:t>
            </a:r>
            <a:r>
              <a:rPr lang="en-US" altLang="ko-KR" sz="1000" dirty="0" smtClean="0"/>
              <a:t> 2013 Jul 4.</a:t>
            </a:r>
          </a:p>
          <a:p>
            <a:r>
              <a:rPr lang="en-US" altLang="ko-KR" sz="1400" b="1" dirty="0" smtClean="0"/>
              <a:t>Global </a:t>
            </a:r>
            <a:r>
              <a:rPr lang="en-US" altLang="ko-KR" sz="1400" b="1" dirty="0" err="1" smtClean="0"/>
              <a:t>epigenomic</a:t>
            </a:r>
            <a:r>
              <a:rPr lang="en-US" altLang="ko-KR" sz="1400" b="1" dirty="0" smtClean="0"/>
              <a:t> reconfiguration during Mammalian brain development.</a:t>
            </a:r>
          </a:p>
          <a:p>
            <a:r>
              <a:rPr lang="en-US" altLang="ko-KR" sz="1000" u="sng" dirty="0" smtClean="0">
                <a:hlinkClick r:id="rId4"/>
              </a:rPr>
              <a:t>Lister R</a:t>
            </a:r>
            <a:r>
              <a:rPr lang="en-US" altLang="ko-KR" sz="1000" dirty="0" smtClean="0"/>
              <a:t>, </a:t>
            </a:r>
            <a:r>
              <a:rPr lang="en-US" altLang="ko-KR" sz="1000" u="sng" dirty="0" err="1" smtClean="0">
                <a:hlinkClick r:id="rId5"/>
              </a:rPr>
              <a:t>Mukamel</a:t>
            </a:r>
            <a:r>
              <a:rPr lang="en-US" altLang="ko-KR" sz="1000" u="sng" dirty="0" smtClean="0">
                <a:hlinkClick r:id="rId5"/>
              </a:rPr>
              <a:t> EA</a:t>
            </a:r>
            <a:r>
              <a:rPr lang="en-US" altLang="ko-KR" sz="1000" dirty="0" smtClean="0"/>
              <a:t>, </a:t>
            </a:r>
            <a:r>
              <a:rPr lang="en-US" altLang="ko-KR" sz="1000" u="sng" dirty="0" err="1" smtClean="0">
                <a:hlinkClick r:id="rId6"/>
              </a:rPr>
              <a:t>Nery</a:t>
            </a:r>
            <a:r>
              <a:rPr lang="en-US" altLang="ko-KR" sz="1000" u="sng" dirty="0" smtClean="0">
                <a:hlinkClick r:id="rId6"/>
              </a:rPr>
              <a:t> JR</a:t>
            </a:r>
            <a:r>
              <a:rPr lang="en-US" altLang="ko-KR" sz="1000" dirty="0" smtClean="0"/>
              <a:t>, </a:t>
            </a:r>
            <a:r>
              <a:rPr lang="en-US" altLang="ko-KR" sz="1000" u="sng" dirty="0" err="1" smtClean="0">
                <a:hlinkClick r:id="rId7"/>
              </a:rPr>
              <a:t>Urich</a:t>
            </a:r>
            <a:r>
              <a:rPr lang="en-US" altLang="ko-KR" sz="1000" u="sng" dirty="0" smtClean="0">
                <a:hlinkClick r:id="rId7"/>
              </a:rPr>
              <a:t> M</a:t>
            </a:r>
            <a:r>
              <a:rPr lang="en-US" altLang="ko-KR" sz="1000" dirty="0" smtClean="0"/>
              <a:t>, </a:t>
            </a:r>
            <a:r>
              <a:rPr lang="en-US" altLang="ko-KR" sz="1000" u="sng" dirty="0" err="1" smtClean="0">
                <a:hlinkClick r:id="rId8"/>
              </a:rPr>
              <a:t>Puddifoot</a:t>
            </a:r>
            <a:r>
              <a:rPr lang="en-US" altLang="ko-KR" sz="1000" u="sng" dirty="0" smtClean="0">
                <a:hlinkClick r:id="rId8"/>
              </a:rPr>
              <a:t> CA</a:t>
            </a:r>
            <a:r>
              <a:rPr lang="en-US" altLang="ko-KR" sz="1000" dirty="0" smtClean="0"/>
              <a:t>, </a:t>
            </a:r>
            <a:r>
              <a:rPr lang="en-US" altLang="ko-KR" sz="1000" u="sng" dirty="0" smtClean="0">
                <a:hlinkClick r:id="rId9"/>
              </a:rPr>
              <a:t>Johnson ND</a:t>
            </a:r>
            <a:r>
              <a:rPr lang="en-US" altLang="ko-KR" sz="1000" dirty="0" smtClean="0"/>
              <a:t>, </a:t>
            </a:r>
            <a:r>
              <a:rPr lang="en-US" altLang="ko-KR" sz="1000" u="sng" dirty="0" smtClean="0">
                <a:hlinkClick r:id="rId10"/>
              </a:rPr>
              <a:t>Lucero J</a:t>
            </a:r>
            <a:r>
              <a:rPr lang="en-US" altLang="ko-KR" sz="1000" dirty="0" smtClean="0"/>
              <a:t>, </a:t>
            </a:r>
            <a:r>
              <a:rPr lang="en-US" altLang="ko-KR" sz="1000" u="sng" dirty="0" smtClean="0">
                <a:hlinkClick r:id="rId11"/>
              </a:rPr>
              <a:t>Huang Y</a:t>
            </a:r>
            <a:r>
              <a:rPr lang="en-US" altLang="ko-KR" sz="1000" dirty="0" smtClean="0"/>
              <a:t>, </a:t>
            </a:r>
            <a:r>
              <a:rPr lang="en-US" altLang="ko-KR" sz="1000" u="sng" dirty="0" err="1" smtClean="0">
                <a:hlinkClick r:id="rId12"/>
              </a:rPr>
              <a:t>Dwork</a:t>
            </a:r>
            <a:r>
              <a:rPr lang="en-US" altLang="ko-KR" sz="1000" u="sng" dirty="0" smtClean="0">
                <a:hlinkClick r:id="rId12"/>
              </a:rPr>
              <a:t> AJ</a:t>
            </a:r>
            <a:r>
              <a:rPr lang="en-US" altLang="ko-KR" sz="1000" dirty="0" smtClean="0"/>
              <a:t>, </a:t>
            </a:r>
            <a:r>
              <a:rPr lang="en-US" altLang="ko-KR" sz="1000" u="sng" dirty="0" smtClean="0">
                <a:hlinkClick r:id="rId13"/>
              </a:rPr>
              <a:t>Schultz MD</a:t>
            </a:r>
            <a:r>
              <a:rPr lang="en-US" altLang="ko-KR" sz="1000" dirty="0" smtClean="0"/>
              <a:t>, </a:t>
            </a:r>
            <a:r>
              <a:rPr lang="en-US" altLang="ko-KR" sz="1000" u="sng" dirty="0" smtClean="0">
                <a:hlinkClick r:id="rId14"/>
              </a:rPr>
              <a:t>Yu M</a:t>
            </a:r>
            <a:r>
              <a:rPr lang="en-US" altLang="ko-KR" sz="1000" dirty="0" smtClean="0"/>
              <a:t>, </a:t>
            </a:r>
            <a:r>
              <a:rPr lang="en-US" altLang="ko-KR" sz="1000" u="sng" dirty="0" smtClean="0">
                <a:hlinkClick r:id="rId15"/>
              </a:rPr>
              <a:t>Tonti-</a:t>
            </a:r>
            <a:r>
              <a:rPr lang="en-US" altLang="ko-KR" sz="1000" u="sng" dirty="0" err="1" smtClean="0">
                <a:hlinkClick r:id="rId15"/>
              </a:rPr>
              <a:t>Filippini</a:t>
            </a:r>
            <a:r>
              <a:rPr lang="en-US" altLang="ko-KR" sz="1000" u="sng" dirty="0" smtClean="0">
                <a:hlinkClick r:id="rId15"/>
              </a:rPr>
              <a:t> J</a:t>
            </a:r>
            <a:r>
              <a:rPr lang="en-US" altLang="ko-KR" sz="1000" dirty="0" smtClean="0"/>
              <a:t>, </a:t>
            </a:r>
            <a:r>
              <a:rPr lang="en-US" altLang="ko-KR" sz="1000" u="sng" dirty="0" err="1" smtClean="0">
                <a:hlinkClick r:id="rId16"/>
              </a:rPr>
              <a:t>Heyn</a:t>
            </a:r>
            <a:r>
              <a:rPr lang="en-US" altLang="ko-KR" sz="1000" u="sng" dirty="0" smtClean="0">
                <a:hlinkClick r:id="rId16"/>
              </a:rPr>
              <a:t> H</a:t>
            </a:r>
            <a:r>
              <a:rPr lang="en-US" altLang="ko-KR" sz="1000" dirty="0" smtClean="0"/>
              <a:t>, </a:t>
            </a:r>
            <a:r>
              <a:rPr lang="en-US" altLang="ko-KR" sz="1000" u="sng" dirty="0" err="1" smtClean="0">
                <a:hlinkClick r:id="rId17"/>
              </a:rPr>
              <a:t>Hu</a:t>
            </a:r>
            <a:r>
              <a:rPr lang="en-US" altLang="ko-KR" sz="1000" u="sng" dirty="0" smtClean="0">
                <a:hlinkClick r:id="rId17"/>
              </a:rPr>
              <a:t> S</a:t>
            </a:r>
            <a:r>
              <a:rPr lang="en-US" altLang="ko-KR" sz="1000" dirty="0" smtClean="0"/>
              <a:t>, </a:t>
            </a:r>
            <a:r>
              <a:rPr lang="en-US" altLang="ko-KR" sz="1000" u="sng" dirty="0" smtClean="0">
                <a:hlinkClick r:id="rId18"/>
              </a:rPr>
              <a:t>Wu JC</a:t>
            </a:r>
            <a:r>
              <a:rPr lang="en-US" altLang="ko-KR" sz="1000" dirty="0" smtClean="0"/>
              <a:t>, </a:t>
            </a:r>
            <a:r>
              <a:rPr lang="en-US" altLang="ko-KR" sz="1000" u="sng" dirty="0" err="1" smtClean="0">
                <a:hlinkClick r:id="rId19"/>
              </a:rPr>
              <a:t>Rao</a:t>
            </a:r>
            <a:r>
              <a:rPr lang="en-US" altLang="ko-KR" sz="1000" u="sng" dirty="0" smtClean="0">
                <a:hlinkClick r:id="rId19"/>
              </a:rPr>
              <a:t> A</a:t>
            </a:r>
            <a:r>
              <a:rPr lang="en-US" altLang="ko-KR" sz="1000" dirty="0" smtClean="0"/>
              <a:t>, </a:t>
            </a:r>
            <a:r>
              <a:rPr lang="en-US" altLang="ko-KR" sz="1000" u="sng" dirty="0" err="1" smtClean="0">
                <a:hlinkClick r:id="rId20"/>
              </a:rPr>
              <a:t>Esteller</a:t>
            </a:r>
            <a:r>
              <a:rPr lang="en-US" altLang="ko-KR" sz="1000" u="sng" dirty="0" smtClean="0">
                <a:hlinkClick r:id="rId20"/>
              </a:rPr>
              <a:t> M</a:t>
            </a:r>
            <a:r>
              <a:rPr lang="en-US" altLang="ko-KR" sz="1000" dirty="0" smtClean="0"/>
              <a:t>, </a:t>
            </a:r>
            <a:r>
              <a:rPr lang="en-US" altLang="ko-KR" sz="1000" u="sng" dirty="0" smtClean="0">
                <a:hlinkClick r:id="rId21"/>
              </a:rPr>
              <a:t>He C</a:t>
            </a:r>
            <a:r>
              <a:rPr lang="en-US" altLang="ko-KR" sz="1000" dirty="0" smtClean="0"/>
              <a:t>, </a:t>
            </a:r>
            <a:r>
              <a:rPr lang="en-US" altLang="ko-KR" sz="1000" u="sng" dirty="0" err="1" smtClean="0">
                <a:hlinkClick r:id="rId22"/>
              </a:rPr>
              <a:t>Haghighi</a:t>
            </a:r>
            <a:r>
              <a:rPr lang="en-US" altLang="ko-KR" sz="1000" u="sng" dirty="0" smtClean="0">
                <a:hlinkClick r:id="rId22"/>
              </a:rPr>
              <a:t> FG</a:t>
            </a:r>
            <a:r>
              <a:rPr lang="en-US" altLang="ko-KR" sz="1000" dirty="0" smtClean="0"/>
              <a:t>, </a:t>
            </a:r>
            <a:r>
              <a:rPr lang="en-US" altLang="ko-KR" sz="1000" u="sng" dirty="0" err="1" smtClean="0">
                <a:hlinkClick r:id="rId23"/>
              </a:rPr>
              <a:t>Sejnowski</a:t>
            </a:r>
            <a:r>
              <a:rPr lang="en-US" altLang="ko-KR" sz="1000" u="sng" dirty="0" smtClean="0">
                <a:hlinkClick r:id="rId23"/>
              </a:rPr>
              <a:t> TJ</a:t>
            </a:r>
            <a:r>
              <a:rPr lang="en-US" altLang="ko-KR" sz="1000" dirty="0" smtClean="0"/>
              <a:t>, </a:t>
            </a:r>
            <a:r>
              <a:rPr lang="en-US" altLang="ko-KR" sz="1000" u="sng" dirty="0" smtClean="0">
                <a:hlinkClick r:id="rId24"/>
              </a:rPr>
              <a:t>Behrens MM</a:t>
            </a:r>
            <a:r>
              <a:rPr lang="en-US" altLang="ko-KR" sz="1000" dirty="0" smtClean="0"/>
              <a:t>, </a:t>
            </a:r>
            <a:r>
              <a:rPr lang="en-US" altLang="ko-KR" sz="1000" u="sng" dirty="0" err="1" smtClean="0">
                <a:hlinkClick r:id="rId25"/>
              </a:rPr>
              <a:t>Ecker</a:t>
            </a:r>
            <a:r>
              <a:rPr lang="en-US" altLang="ko-KR" sz="1000" u="sng" dirty="0" smtClean="0">
                <a:hlinkClick r:id="rId25"/>
              </a:rPr>
              <a:t> JR</a:t>
            </a:r>
            <a:r>
              <a:rPr lang="en-US" altLang="ko-KR" sz="1000" dirty="0" smtClean="0"/>
              <a:t>.</a:t>
            </a:r>
          </a:p>
          <a:p>
            <a:r>
              <a:rPr lang="en-US" altLang="ko-KR" sz="1000" dirty="0" smtClean="0"/>
              <a:t>Genomic Analysis Laboratory, The Salk Institute for Biological Studies, La Jolla, CA 92037, USA.</a:t>
            </a:r>
          </a:p>
          <a:p>
            <a:endParaRPr lang="en-US" altLang="ko-KR" sz="1000" b="1" dirty="0" smtClean="0"/>
          </a:p>
          <a:p>
            <a:r>
              <a:rPr lang="en-US" altLang="ko-KR" sz="1200" dirty="0" smtClean="0"/>
              <a:t>DNA </a:t>
            </a:r>
            <a:r>
              <a:rPr lang="en-US" altLang="ko-KR" sz="1200" dirty="0" err="1" smtClean="0"/>
              <a:t>methylation</a:t>
            </a:r>
            <a:r>
              <a:rPr lang="en-US" altLang="ko-KR" sz="1200" dirty="0" smtClean="0"/>
              <a:t> is implicated in mammalian brain development and plasticity underlying learning and memory. We report the genome-wide composition, patterning, cell specificity, and dynamics of DNA </a:t>
            </a:r>
            <a:r>
              <a:rPr lang="en-US" altLang="ko-KR" sz="1200" dirty="0" err="1" smtClean="0"/>
              <a:t>methylation</a:t>
            </a:r>
            <a:r>
              <a:rPr lang="en-US" altLang="ko-KR" sz="1200" dirty="0" smtClean="0"/>
              <a:t> at single-base resolution in human and mouse frontal cortex throughout their lifespan. Widespread </a:t>
            </a:r>
            <a:r>
              <a:rPr lang="en-US" altLang="ko-KR" sz="1200" dirty="0" err="1" smtClean="0"/>
              <a:t>methylome</a:t>
            </a:r>
            <a:r>
              <a:rPr lang="en-US" altLang="ko-KR" sz="1200" dirty="0" smtClean="0"/>
              <a:t> reconfiguration occurs during fetal to young adult development, coincident with </a:t>
            </a:r>
            <a:r>
              <a:rPr lang="en-US" altLang="ko-KR" sz="1200" dirty="0" err="1" smtClean="0"/>
              <a:t>synaptogenesis</a:t>
            </a:r>
            <a:r>
              <a:rPr lang="en-US" altLang="ko-KR" sz="1200" dirty="0" smtClean="0"/>
              <a:t>. During this period, highly conserved non-CG </a:t>
            </a:r>
            <a:r>
              <a:rPr lang="en-US" altLang="ko-KR" sz="1200" dirty="0" err="1" smtClean="0"/>
              <a:t>methylation</a:t>
            </a:r>
            <a:r>
              <a:rPr lang="en-US" altLang="ko-KR" sz="1200" dirty="0" smtClean="0"/>
              <a:t> (</a:t>
            </a:r>
            <a:r>
              <a:rPr lang="en-US" altLang="ko-KR" sz="1200" dirty="0" err="1" smtClean="0"/>
              <a:t>mCH</a:t>
            </a:r>
            <a:r>
              <a:rPr lang="en-US" altLang="ko-KR" sz="1200" dirty="0" smtClean="0"/>
              <a:t>) accumulates in neurons, but not </a:t>
            </a:r>
            <a:r>
              <a:rPr lang="en-US" altLang="ko-KR" sz="1200" dirty="0" err="1" smtClean="0"/>
              <a:t>glia</a:t>
            </a:r>
            <a:r>
              <a:rPr lang="en-US" altLang="ko-KR" sz="1200" dirty="0" smtClean="0"/>
              <a:t>, to become the dominant form of </a:t>
            </a:r>
            <a:r>
              <a:rPr lang="en-US" altLang="ko-KR" sz="1200" dirty="0" err="1" smtClean="0"/>
              <a:t>methylation</a:t>
            </a:r>
            <a:r>
              <a:rPr lang="en-US" altLang="ko-KR" sz="1200" dirty="0" smtClean="0"/>
              <a:t> in the human neuronal genome. Moreover, we found an </a:t>
            </a:r>
            <a:r>
              <a:rPr lang="en-US" altLang="ko-KR" sz="1200" dirty="0" err="1" smtClean="0"/>
              <a:t>mCH</a:t>
            </a:r>
            <a:r>
              <a:rPr lang="en-US" altLang="ko-KR" sz="1200" dirty="0" smtClean="0"/>
              <a:t> signature that identifies genes escaping X-chromosome inactivation. Last, whole-genome single-base resolution 5-hydroxymethylcytosine (</a:t>
            </a:r>
            <a:r>
              <a:rPr lang="en-US" altLang="ko-KR" sz="1200" dirty="0" err="1" smtClean="0"/>
              <a:t>hmC</a:t>
            </a:r>
            <a:r>
              <a:rPr lang="en-US" altLang="ko-KR" sz="1200" dirty="0" smtClean="0"/>
              <a:t>) maps revealed that </a:t>
            </a:r>
            <a:r>
              <a:rPr lang="en-US" altLang="ko-KR" sz="1200" dirty="0" err="1" smtClean="0"/>
              <a:t>hmC</a:t>
            </a:r>
            <a:r>
              <a:rPr lang="en-US" altLang="ko-KR" sz="1200" dirty="0" smtClean="0"/>
              <a:t> marks fetal brain cell genomes at putative regulatory regions that are CG-</a:t>
            </a:r>
            <a:r>
              <a:rPr lang="en-US" altLang="ko-KR" sz="1200" dirty="0" err="1" smtClean="0"/>
              <a:t>demethylated</a:t>
            </a:r>
            <a:r>
              <a:rPr lang="en-US" altLang="ko-KR" sz="1200" dirty="0" smtClean="0"/>
              <a:t> and activated in the adult brain and that CG </a:t>
            </a:r>
            <a:r>
              <a:rPr lang="en-US" altLang="ko-KR" sz="1200" dirty="0" err="1" smtClean="0"/>
              <a:t>demethylation</a:t>
            </a:r>
            <a:r>
              <a:rPr lang="en-US" altLang="ko-KR" sz="1200" dirty="0" smtClean="0"/>
              <a:t> at these </a:t>
            </a:r>
            <a:r>
              <a:rPr lang="en-US" altLang="ko-KR" sz="1200" dirty="0" err="1" smtClean="0"/>
              <a:t>hmC</a:t>
            </a:r>
            <a:r>
              <a:rPr lang="en-US" altLang="ko-KR" sz="1200" dirty="0" smtClean="0"/>
              <a:t>-poised loci depends on Tet2 activity.</a:t>
            </a:r>
            <a:endParaRPr lang="en-US" altLang="ko-KR" sz="1200" dirty="0"/>
          </a:p>
        </p:txBody>
      </p:sp>
      <p:pic>
        <p:nvPicPr>
          <p:cNvPr id="3075" name="Picture 3"/>
          <p:cNvPicPr>
            <a:picLocks noChangeAspect="1" noChangeArrowheads="1"/>
          </p:cNvPicPr>
          <p:nvPr/>
        </p:nvPicPr>
        <p:blipFill>
          <a:blip r:embed="rId26" cstate="print"/>
          <a:srcRect/>
          <a:stretch>
            <a:fillRect/>
          </a:stretch>
        </p:blipFill>
        <p:spPr bwMode="auto">
          <a:xfrm>
            <a:off x="323528" y="4090720"/>
            <a:ext cx="6552728" cy="268320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9 AUGUST 2013 VOL 341, ISSUE 6146, PAGES 585-688</a:t>
            </a:r>
          </a:p>
        </p:txBody>
      </p:sp>
      <p:sp>
        <p:nvSpPr>
          <p:cNvPr id="6" name="직사각형 5"/>
          <p:cNvSpPr/>
          <p:nvPr/>
        </p:nvSpPr>
        <p:spPr>
          <a:xfrm>
            <a:off x="59375" y="404664"/>
            <a:ext cx="8977121" cy="3754874"/>
          </a:xfrm>
          <a:prstGeom prst="rect">
            <a:avLst/>
          </a:prstGeom>
          <a:ln w="19050">
            <a:solidFill>
              <a:schemeClr val="tx2"/>
            </a:solidFill>
          </a:ln>
        </p:spPr>
        <p:txBody>
          <a:bodyPr wrap="square">
            <a:spAutoFit/>
          </a:bodyPr>
          <a:lstStyle/>
          <a:p>
            <a:pPr fontAlgn="base"/>
            <a:r>
              <a:rPr lang="en-US" altLang="ko-KR" sz="1200" b="1" dirty="0" err="1" smtClean="0"/>
              <a:t>Pluripotent</a:t>
            </a:r>
            <a:r>
              <a:rPr lang="en-US" altLang="ko-KR" sz="1200" b="1" dirty="0" smtClean="0"/>
              <a:t> Stem Cells Induced from Mouse Somatic Cells by Small-Molecule Compounds</a:t>
            </a:r>
          </a:p>
          <a:p>
            <a:pPr fontAlgn="base"/>
            <a:r>
              <a:rPr lang="en-US" altLang="ko-KR" sz="1000" dirty="0" err="1" smtClean="0">
                <a:solidFill>
                  <a:schemeClr val="tx2"/>
                </a:solidFill>
              </a:rPr>
              <a:t>Pingping</a:t>
            </a:r>
            <a:r>
              <a:rPr lang="en-US" altLang="ko-KR" sz="1000" dirty="0" smtClean="0">
                <a:solidFill>
                  <a:schemeClr val="tx2"/>
                </a:solidFill>
              </a:rPr>
              <a:t> </a:t>
            </a:r>
            <a:r>
              <a:rPr lang="en-US" altLang="ko-KR" sz="1000" dirty="0" err="1" smtClean="0">
                <a:solidFill>
                  <a:schemeClr val="tx2"/>
                </a:solidFill>
              </a:rPr>
              <a:t>Hou</a:t>
            </a:r>
            <a:r>
              <a:rPr lang="en-US" altLang="ko-KR" sz="1000" dirty="0" smtClean="0">
                <a:solidFill>
                  <a:schemeClr val="tx2"/>
                </a:solidFill>
              </a:rPr>
              <a:t>, </a:t>
            </a:r>
            <a:r>
              <a:rPr lang="en-US" altLang="ko-KR" sz="1000" dirty="0" err="1" smtClean="0">
                <a:solidFill>
                  <a:schemeClr val="tx2"/>
                </a:solidFill>
              </a:rPr>
              <a:t>Yanqin</a:t>
            </a:r>
            <a:r>
              <a:rPr lang="en-US" altLang="ko-KR" sz="1000" dirty="0" smtClean="0">
                <a:solidFill>
                  <a:schemeClr val="tx2"/>
                </a:solidFill>
              </a:rPr>
              <a:t> Li, </a:t>
            </a:r>
            <a:r>
              <a:rPr lang="en-US" altLang="ko-KR" sz="1000" dirty="0" err="1" smtClean="0">
                <a:solidFill>
                  <a:schemeClr val="tx2"/>
                </a:solidFill>
              </a:rPr>
              <a:t>Xu</a:t>
            </a:r>
            <a:r>
              <a:rPr lang="en-US" altLang="ko-KR" sz="1000" dirty="0" smtClean="0">
                <a:solidFill>
                  <a:schemeClr val="tx2"/>
                </a:solidFill>
              </a:rPr>
              <a:t> Zhang, Chun Liu, </a:t>
            </a:r>
            <a:r>
              <a:rPr lang="en-US" altLang="ko-KR" sz="1000" dirty="0" err="1" smtClean="0">
                <a:solidFill>
                  <a:schemeClr val="tx2"/>
                </a:solidFill>
              </a:rPr>
              <a:t>Jingyang</a:t>
            </a:r>
            <a:r>
              <a:rPr lang="en-US" altLang="ko-KR" sz="1000" dirty="0" smtClean="0">
                <a:solidFill>
                  <a:schemeClr val="tx2"/>
                </a:solidFill>
              </a:rPr>
              <a:t> Guan, </a:t>
            </a:r>
            <a:r>
              <a:rPr lang="en-US" altLang="ko-KR" sz="1000" dirty="0" err="1" smtClean="0">
                <a:solidFill>
                  <a:schemeClr val="tx2"/>
                </a:solidFill>
              </a:rPr>
              <a:t>Honggang</a:t>
            </a:r>
            <a:r>
              <a:rPr lang="en-US" altLang="ko-KR" sz="1000" dirty="0" smtClean="0">
                <a:solidFill>
                  <a:schemeClr val="tx2"/>
                </a:solidFill>
              </a:rPr>
              <a:t> Li, Ting Zhao, </a:t>
            </a:r>
            <a:r>
              <a:rPr lang="en-US" altLang="ko-KR" sz="1000" dirty="0" err="1" smtClean="0">
                <a:solidFill>
                  <a:schemeClr val="tx2"/>
                </a:solidFill>
              </a:rPr>
              <a:t>Junqing</a:t>
            </a:r>
            <a:r>
              <a:rPr lang="en-US" altLang="ko-KR" sz="1000" dirty="0" smtClean="0">
                <a:solidFill>
                  <a:schemeClr val="tx2"/>
                </a:solidFill>
              </a:rPr>
              <a:t> Ye, </a:t>
            </a:r>
            <a:r>
              <a:rPr lang="en-US" altLang="ko-KR" sz="1000" dirty="0" err="1" smtClean="0">
                <a:solidFill>
                  <a:schemeClr val="tx2"/>
                </a:solidFill>
              </a:rPr>
              <a:t>Weifeng</a:t>
            </a:r>
            <a:r>
              <a:rPr lang="en-US" altLang="ko-KR" sz="1000" dirty="0" smtClean="0">
                <a:solidFill>
                  <a:schemeClr val="tx2"/>
                </a:solidFill>
              </a:rPr>
              <a:t> Yang, Kang Liu, </a:t>
            </a:r>
            <a:r>
              <a:rPr lang="en-US" altLang="ko-KR" sz="1000" dirty="0" err="1" smtClean="0">
                <a:solidFill>
                  <a:schemeClr val="tx2"/>
                </a:solidFill>
              </a:rPr>
              <a:t>Jian</a:t>
            </a:r>
            <a:r>
              <a:rPr lang="en-US" altLang="ko-KR" sz="1000" dirty="0" smtClean="0">
                <a:solidFill>
                  <a:schemeClr val="tx2"/>
                </a:solidFill>
              </a:rPr>
              <a:t> </a:t>
            </a:r>
            <a:r>
              <a:rPr lang="en-US" altLang="ko-KR" sz="1000" dirty="0" err="1" smtClean="0">
                <a:solidFill>
                  <a:schemeClr val="tx2"/>
                </a:solidFill>
              </a:rPr>
              <a:t>Ge,Jun</a:t>
            </a:r>
            <a:r>
              <a:rPr lang="en-US" altLang="ko-KR" sz="1000" dirty="0" smtClean="0">
                <a:solidFill>
                  <a:schemeClr val="tx2"/>
                </a:solidFill>
              </a:rPr>
              <a:t> </a:t>
            </a:r>
            <a:r>
              <a:rPr lang="en-US" altLang="ko-KR" sz="1000" dirty="0" err="1" smtClean="0">
                <a:solidFill>
                  <a:schemeClr val="tx2"/>
                </a:solidFill>
              </a:rPr>
              <a:t>Xu</a:t>
            </a:r>
            <a:r>
              <a:rPr lang="en-US" altLang="ko-KR" sz="1000" dirty="0" smtClean="0">
                <a:solidFill>
                  <a:schemeClr val="tx2"/>
                </a:solidFill>
              </a:rPr>
              <a:t>, </a:t>
            </a:r>
          </a:p>
          <a:p>
            <a:pPr fontAlgn="base"/>
            <a:r>
              <a:rPr lang="en-US" altLang="ko-KR" sz="1000" dirty="0" err="1" smtClean="0">
                <a:solidFill>
                  <a:schemeClr val="tx2"/>
                </a:solidFill>
              </a:rPr>
              <a:t>Qiang</a:t>
            </a:r>
            <a:r>
              <a:rPr lang="en-US" altLang="ko-KR" sz="1000" dirty="0" smtClean="0">
                <a:solidFill>
                  <a:schemeClr val="tx2"/>
                </a:solidFill>
              </a:rPr>
              <a:t> Zhang, Yang Zhao, and </a:t>
            </a:r>
            <a:r>
              <a:rPr lang="en-US" altLang="ko-KR" sz="1000" dirty="0" err="1" smtClean="0">
                <a:solidFill>
                  <a:schemeClr val="tx2"/>
                </a:solidFill>
              </a:rPr>
              <a:t>Hongkui</a:t>
            </a:r>
            <a:r>
              <a:rPr lang="en-US" altLang="ko-KR" sz="1000" dirty="0" smtClean="0">
                <a:solidFill>
                  <a:schemeClr val="tx2"/>
                </a:solidFill>
              </a:rPr>
              <a:t> Deng</a:t>
            </a:r>
          </a:p>
          <a:p>
            <a:pPr fontAlgn="base"/>
            <a:r>
              <a:rPr lang="en-US" altLang="ko-KR" sz="1000" dirty="0" smtClean="0">
                <a:solidFill>
                  <a:schemeClr val="tx2"/>
                </a:solidFill>
              </a:rPr>
              <a:t>Science 9 August 2013: 651-654.</a:t>
            </a:r>
            <a:r>
              <a:rPr lang="en-US" altLang="ko-KR" sz="1000" dirty="0" smtClean="0"/>
              <a:t/>
            </a:r>
            <a:br>
              <a:rPr lang="en-US" altLang="ko-KR" sz="1000" dirty="0" smtClean="0"/>
            </a:br>
            <a:r>
              <a:rPr lang="en-US" altLang="ko-KR" sz="1200" dirty="0" smtClean="0"/>
              <a:t>A proof-of-principle study reports somatic reprogramming to the </a:t>
            </a:r>
            <a:r>
              <a:rPr lang="en-US" altLang="ko-KR" sz="1200" dirty="0" err="1" smtClean="0"/>
              <a:t>pluripotent</a:t>
            </a:r>
            <a:r>
              <a:rPr lang="en-US" altLang="ko-KR" sz="1200" dirty="0" smtClean="0"/>
              <a:t> state using small-molecule compounds.</a:t>
            </a:r>
            <a:endParaRPr lang="en-US" altLang="ko-KR" sz="1000" dirty="0" smtClean="0"/>
          </a:p>
          <a:p>
            <a:pPr fontAlgn="base"/>
            <a:endParaRPr lang="en-US" altLang="ko-KR" sz="1000" b="1" dirty="0" smtClean="0"/>
          </a:p>
          <a:p>
            <a:pPr fontAlgn="base"/>
            <a:r>
              <a:rPr lang="en-US" altLang="ko-KR" sz="1200" b="1" dirty="0" smtClean="0"/>
              <a:t>Nuclear Pore Scaffold Structure Analyzed by Super-Resolution Microscopy and Particle Averaging</a:t>
            </a:r>
          </a:p>
          <a:p>
            <a:pPr fontAlgn="base"/>
            <a:r>
              <a:rPr lang="en-US" altLang="ko-KR" sz="1000" dirty="0" smtClean="0">
                <a:solidFill>
                  <a:schemeClr val="tx2"/>
                </a:solidFill>
              </a:rPr>
              <a:t>Anna </a:t>
            </a:r>
            <a:r>
              <a:rPr lang="en-US" altLang="ko-KR" sz="1000" dirty="0" err="1" smtClean="0">
                <a:solidFill>
                  <a:schemeClr val="tx2"/>
                </a:solidFill>
              </a:rPr>
              <a:t>Szymborska</a:t>
            </a:r>
            <a:r>
              <a:rPr lang="en-US" altLang="ko-KR" sz="1000" dirty="0" smtClean="0">
                <a:solidFill>
                  <a:schemeClr val="tx2"/>
                </a:solidFill>
              </a:rPr>
              <a:t>, Alex de Marco, Nathalie Daigle, Volker C. </a:t>
            </a:r>
            <a:r>
              <a:rPr lang="en-US" altLang="ko-KR" sz="1000" dirty="0" err="1" smtClean="0">
                <a:solidFill>
                  <a:schemeClr val="tx2"/>
                </a:solidFill>
              </a:rPr>
              <a:t>Cordes</a:t>
            </a:r>
            <a:r>
              <a:rPr lang="en-US" altLang="ko-KR" sz="1000" dirty="0" smtClean="0">
                <a:solidFill>
                  <a:schemeClr val="tx2"/>
                </a:solidFill>
              </a:rPr>
              <a:t>, John A. G. Briggs, and Jan </a:t>
            </a:r>
            <a:r>
              <a:rPr lang="en-US" altLang="ko-KR" sz="1000" dirty="0" err="1" smtClean="0">
                <a:solidFill>
                  <a:schemeClr val="tx2"/>
                </a:solidFill>
              </a:rPr>
              <a:t>Ellenberg</a:t>
            </a:r>
            <a:endParaRPr lang="en-US" altLang="ko-KR" sz="1000" dirty="0" smtClean="0">
              <a:solidFill>
                <a:schemeClr val="tx2"/>
              </a:solidFill>
            </a:endParaRPr>
          </a:p>
          <a:p>
            <a:pPr fontAlgn="base"/>
            <a:r>
              <a:rPr lang="en-US" altLang="ko-KR" sz="1000" dirty="0" smtClean="0">
                <a:solidFill>
                  <a:schemeClr val="tx2"/>
                </a:solidFill>
              </a:rPr>
              <a:t>Science 9 August 2013: 655-658.</a:t>
            </a:r>
            <a:r>
              <a:rPr lang="en-US" altLang="ko-KR" sz="1000" dirty="0" smtClean="0"/>
              <a:t/>
            </a:r>
            <a:br>
              <a:rPr lang="en-US" altLang="ko-KR" sz="1000" dirty="0" smtClean="0"/>
            </a:br>
            <a:r>
              <a:rPr lang="en-US" altLang="ko-KR" sz="1200" dirty="0" smtClean="0"/>
              <a:t>The localization of individual components of the nuclear pore complex was dissected using information from thousands of pores.</a:t>
            </a:r>
            <a:endParaRPr lang="en-US" altLang="ko-KR" sz="1000" dirty="0" smtClean="0"/>
          </a:p>
          <a:p>
            <a:pPr fontAlgn="base"/>
            <a:endParaRPr lang="en-US" altLang="ko-KR" sz="1000" b="1" dirty="0" smtClean="0"/>
          </a:p>
          <a:p>
            <a:pPr fontAlgn="base"/>
            <a:r>
              <a:rPr lang="en-US" altLang="ko-KR" sz="1200" b="1" dirty="0" err="1" smtClean="0"/>
              <a:t>Polyploids</a:t>
            </a:r>
            <a:r>
              <a:rPr lang="en-US" altLang="ko-KR" sz="1200" b="1" dirty="0" smtClean="0"/>
              <a:t> Exhibit Higher Potassium Uptake and Salinity Tolerance in </a:t>
            </a:r>
            <a:r>
              <a:rPr lang="en-US" altLang="ko-KR" sz="1200" b="1" i="1" dirty="0" smtClean="0"/>
              <a:t>Arabidopsis</a:t>
            </a:r>
            <a:endParaRPr lang="en-US" altLang="ko-KR" sz="1200" b="1" dirty="0" smtClean="0"/>
          </a:p>
          <a:p>
            <a:pPr fontAlgn="base"/>
            <a:r>
              <a:rPr lang="en-US" altLang="ko-KR" sz="1000" dirty="0" smtClean="0">
                <a:solidFill>
                  <a:schemeClr val="tx2"/>
                </a:solidFill>
              </a:rPr>
              <a:t>Dai-Yin Chao, Brian </a:t>
            </a:r>
            <a:r>
              <a:rPr lang="en-US" altLang="ko-KR" sz="1000" dirty="0" err="1" smtClean="0">
                <a:solidFill>
                  <a:schemeClr val="tx2"/>
                </a:solidFill>
              </a:rPr>
              <a:t>Dilkes</a:t>
            </a:r>
            <a:r>
              <a:rPr lang="en-US" altLang="ko-KR" sz="1000" dirty="0" smtClean="0">
                <a:solidFill>
                  <a:schemeClr val="tx2"/>
                </a:solidFill>
              </a:rPr>
              <a:t>, </a:t>
            </a:r>
            <a:r>
              <a:rPr lang="en-US" altLang="ko-KR" sz="1000" dirty="0" err="1" smtClean="0">
                <a:solidFill>
                  <a:schemeClr val="tx2"/>
                </a:solidFill>
              </a:rPr>
              <a:t>Hongbing</a:t>
            </a:r>
            <a:r>
              <a:rPr lang="en-US" altLang="ko-KR" sz="1000" dirty="0" smtClean="0">
                <a:solidFill>
                  <a:schemeClr val="tx2"/>
                </a:solidFill>
              </a:rPr>
              <a:t> </a:t>
            </a:r>
            <a:r>
              <a:rPr lang="en-US" altLang="ko-KR" sz="1000" dirty="0" err="1" smtClean="0">
                <a:solidFill>
                  <a:schemeClr val="tx2"/>
                </a:solidFill>
              </a:rPr>
              <a:t>Luo</a:t>
            </a:r>
            <a:r>
              <a:rPr lang="en-US" altLang="ko-KR" sz="1000" dirty="0" smtClean="0">
                <a:solidFill>
                  <a:schemeClr val="tx2"/>
                </a:solidFill>
              </a:rPr>
              <a:t>, Alex Douglas, Elena </a:t>
            </a:r>
            <a:r>
              <a:rPr lang="en-US" altLang="ko-KR" sz="1000" dirty="0" err="1" smtClean="0">
                <a:solidFill>
                  <a:schemeClr val="tx2"/>
                </a:solidFill>
              </a:rPr>
              <a:t>Yakubova</a:t>
            </a:r>
            <a:r>
              <a:rPr lang="en-US" altLang="ko-KR" sz="1000" dirty="0" smtClean="0">
                <a:solidFill>
                  <a:schemeClr val="tx2"/>
                </a:solidFill>
              </a:rPr>
              <a:t>, Brett </a:t>
            </a:r>
            <a:r>
              <a:rPr lang="en-US" altLang="ko-KR" sz="1000" dirty="0" err="1" smtClean="0">
                <a:solidFill>
                  <a:schemeClr val="tx2"/>
                </a:solidFill>
              </a:rPr>
              <a:t>Lahner</a:t>
            </a:r>
            <a:r>
              <a:rPr lang="en-US" altLang="ko-KR" sz="1000" dirty="0" smtClean="0">
                <a:solidFill>
                  <a:schemeClr val="tx2"/>
                </a:solidFill>
              </a:rPr>
              <a:t>, and David E. Salt</a:t>
            </a:r>
          </a:p>
          <a:p>
            <a:pPr fontAlgn="base"/>
            <a:r>
              <a:rPr lang="en-US" altLang="ko-KR" sz="1000" dirty="0" smtClean="0">
                <a:solidFill>
                  <a:schemeClr val="tx2"/>
                </a:solidFill>
              </a:rPr>
              <a:t>Science 9 August 2013: 658-659.</a:t>
            </a:r>
            <a:r>
              <a:rPr lang="en-US" altLang="ko-KR" sz="1000" dirty="0" smtClean="0"/>
              <a:t/>
            </a:r>
            <a:br>
              <a:rPr lang="en-US" altLang="ko-KR" sz="1000" dirty="0" smtClean="0"/>
            </a:br>
            <a:r>
              <a:rPr lang="en-US" altLang="ko-KR" sz="1200" dirty="0" smtClean="0"/>
              <a:t>Certain </a:t>
            </a:r>
            <a:r>
              <a:rPr lang="en-US" altLang="ko-KR" sz="1200" dirty="0" err="1" smtClean="0"/>
              <a:t>thale</a:t>
            </a:r>
            <a:r>
              <a:rPr lang="en-US" altLang="ko-KR" sz="1200" dirty="0" smtClean="0"/>
              <a:t> cress plants collected in the wild contain a duplicated genome and can cope with salty soil.</a:t>
            </a:r>
          </a:p>
          <a:p>
            <a:pPr fontAlgn="base"/>
            <a:endParaRPr lang="en-US" altLang="ko-KR" sz="1000" b="1" dirty="0" smtClean="0"/>
          </a:p>
          <a:p>
            <a:pPr fontAlgn="base"/>
            <a:r>
              <a:rPr lang="en-US" altLang="ko-KR" sz="1200" b="1" dirty="0" smtClean="0"/>
              <a:t>Spatial Dynamics of Chromosome Translocations in Living Cells</a:t>
            </a:r>
          </a:p>
          <a:p>
            <a:pPr fontAlgn="base"/>
            <a:r>
              <a:rPr lang="en-US" altLang="ko-KR" sz="1000" dirty="0" err="1" smtClean="0">
                <a:solidFill>
                  <a:schemeClr val="tx2"/>
                </a:solidFill>
              </a:rPr>
              <a:t>Vassilis</a:t>
            </a:r>
            <a:r>
              <a:rPr lang="en-US" altLang="ko-KR" sz="1000" dirty="0" smtClean="0">
                <a:solidFill>
                  <a:schemeClr val="tx2"/>
                </a:solidFill>
              </a:rPr>
              <a:t> </a:t>
            </a:r>
            <a:r>
              <a:rPr lang="en-US" altLang="ko-KR" sz="1000" dirty="0" err="1" smtClean="0">
                <a:solidFill>
                  <a:schemeClr val="tx2"/>
                </a:solidFill>
              </a:rPr>
              <a:t>Roukos</a:t>
            </a:r>
            <a:r>
              <a:rPr lang="en-US" altLang="ko-KR" sz="1000" dirty="0" smtClean="0">
                <a:solidFill>
                  <a:schemeClr val="tx2"/>
                </a:solidFill>
              </a:rPr>
              <a:t>, Ty C. Voss, Christine K. Schmidt, </a:t>
            </a:r>
            <a:r>
              <a:rPr lang="en-US" altLang="ko-KR" sz="1000" dirty="0" err="1" smtClean="0">
                <a:solidFill>
                  <a:schemeClr val="tx2"/>
                </a:solidFill>
              </a:rPr>
              <a:t>Seungtaek</a:t>
            </a:r>
            <a:r>
              <a:rPr lang="en-US" altLang="ko-KR" sz="1000" dirty="0" smtClean="0">
                <a:solidFill>
                  <a:schemeClr val="tx2"/>
                </a:solidFill>
              </a:rPr>
              <a:t> Lee, </a:t>
            </a:r>
            <a:r>
              <a:rPr lang="en-US" altLang="ko-KR" sz="1000" dirty="0" err="1" smtClean="0">
                <a:solidFill>
                  <a:schemeClr val="tx2"/>
                </a:solidFill>
              </a:rPr>
              <a:t>Darawalee</a:t>
            </a:r>
            <a:r>
              <a:rPr lang="en-US" altLang="ko-KR" sz="1000" dirty="0" smtClean="0">
                <a:solidFill>
                  <a:schemeClr val="tx2"/>
                </a:solidFill>
              </a:rPr>
              <a:t> </a:t>
            </a:r>
            <a:r>
              <a:rPr lang="en-US" altLang="ko-KR" sz="1000" dirty="0" err="1" smtClean="0">
                <a:solidFill>
                  <a:schemeClr val="tx2"/>
                </a:solidFill>
              </a:rPr>
              <a:t>Wangsa</a:t>
            </a:r>
            <a:r>
              <a:rPr lang="en-US" altLang="ko-KR" sz="1000" dirty="0" smtClean="0">
                <a:solidFill>
                  <a:schemeClr val="tx2"/>
                </a:solidFill>
              </a:rPr>
              <a:t>, and Tom </a:t>
            </a:r>
            <a:r>
              <a:rPr lang="en-US" altLang="ko-KR" sz="1000" dirty="0" err="1" smtClean="0">
                <a:solidFill>
                  <a:schemeClr val="tx2"/>
                </a:solidFill>
              </a:rPr>
              <a:t>Misteli</a:t>
            </a:r>
            <a:endParaRPr lang="en-US" altLang="ko-KR" sz="1000" dirty="0" smtClean="0">
              <a:solidFill>
                <a:schemeClr val="tx2"/>
              </a:solidFill>
            </a:endParaRPr>
          </a:p>
          <a:p>
            <a:pPr fontAlgn="base"/>
            <a:r>
              <a:rPr lang="en-US" altLang="ko-KR" sz="1000" dirty="0" smtClean="0">
                <a:solidFill>
                  <a:schemeClr val="tx2"/>
                </a:solidFill>
              </a:rPr>
              <a:t>Science 9 August 2013: 660-664.</a:t>
            </a:r>
          </a:p>
          <a:p>
            <a:pPr fontAlgn="base"/>
            <a:r>
              <a:rPr lang="en-US" altLang="ko-KR" sz="1200" dirty="0" smtClean="0"/>
              <a:t>An experimental system allows the visualization of human cell chromosome translocations in real time.</a:t>
            </a:r>
            <a:endParaRPr lang="en-US" altLang="ko-KR" sz="1000" dirty="0" smtClean="0"/>
          </a:p>
          <a:p>
            <a:pPr fontAlgn="base"/>
            <a:r>
              <a:rPr lang="en-US" altLang="ko-KR" sz="1000" dirty="0" smtClean="0"/>
              <a:t>shared between immune B cell germinal centers.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9 AUGUST 2013 VOL 341, ISSUE 6146, PAGES 585-688</a:t>
            </a:r>
          </a:p>
        </p:txBody>
      </p:sp>
      <p:sp>
        <p:nvSpPr>
          <p:cNvPr id="6" name="직사각형 5"/>
          <p:cNvSpPr/>
          <p:nvPr/>
        </p:nvSpPr>
        <p:spPr>
          <a:xfrm>
            <a:off x="59375" y="404664"/>
            <a:ext cx="8977121" cy="3416320"/>
          </a:xfrm>
          <a:prstGeom prst="rect">
            <a:avLst/>
          </a:prstGeom>
          <a:ln w="19050">
            <a:solidFill>
              <a:schemeClr val="tx2"/>
            </a:solidFill>
          </a:ln>
        </p:spPr>
        <p:txBody>
          <a:bodyPr wrap="square">
            <a:spAutoFit/>
          </a:bodyPr>
          <a:lstStyle/>
          <a:p>
            <a:pPr fontAlgn="base"/>
            <a:r>
              <a:rPr lang="en-US" altLang="ko-KR" sz="1200" b="1" dirty="0" smtClean="0"/>
              <a:t>Real-Time Dynamics of RNA Polymerase II Clustering in Live Human Cells</a:t>
            </a:r>
          </a:p>
          <a:p>
            <a:pPr fontAlgn="base"/>
            <a:r>
              <a:rPr lang="en-US" altLang="ko-KR" sz="1000" dirty="0" smtClean="0">
                <a:solidFill>
                  <a:schemeClr val="tx2"/>
                </a:solidFill>
              </a:rPr>
              <a:t>Ibrahim I. </a:t>
            </a:r>
            <a:r>
              <a:rPr lang="en-US" altLang="ko-KR" sz="1000" dirty="0" err="1" smtClean="0">
                <a:solidFill>
                  <a:schemeClr val="tx2"/>
                </a:solidFill>
              </a:rPr>
              <a:t>Cisse</a:t>
            </a:r>
            <a:r>
              <a:rPr lang="en-US" altLang="ko-KR" sz="1000" dirty="0" smtClean="0">
                <a:solidFill>
                  <a:schemeClr val="tx2"/>
                </a:solidFill>
              </a:rPr>
              <a:t>, Ignacio </a:t>
            </a:r>
            <a:r>
              <a:rPr lang="en-US" altLang="ko-KR" sz="1000" dirty="0" err="1" smtClean="0">
                <a:solidFill>
                  <a:schemeClr val="tx2"/>
                </a:solidFill>
              </a:rPr>
              <a:t>Izeddin</a:t>
            </a:r>
            <a:r>
              <a:rPr lang="en-US" altLang="ko-KR" sz="1000" dirty="0" smtClean="0">
                <a:solidFill>
                  <a:schemeClr val="tx2"/>
                </a:solidFill>
              </a:rPr>
              <a:t>, </a:t>
            </a:r>
            <a:r>
              <a:rPr lang="en-US" altLang="ko-KR" sz="1000" dirty="0" err="1" smtClean="0">
                <a:solidFill>
                  <a:schemeClr val="tx2"/>
                </a:solidFill>
              </a:rPr>
              <a:t>Sebastien</a:t>
            </a:r>
            <a:r>
              <a:rPr lang="en-US" altLang="ko-KR" sz="1000" dirty="0" smtClean="0">
                <a:solidFill>
                  <a:schemeClr val="tx2"/>
                </a:solidFill>
              </a:rPr>
              <a:t> Z. </a:t>
            </a:r>
            <a:r>
              <a:rPr lang="en-US" altLang="ko-KR" sz="1000" dirty="0" err="1" smtClean="0">
                <a:solidFill>
                  <a:schemeClr val="tx2"/>
                </a:solidFill>
              </a:rPr>
              <a:t>Causse</a:t>
            </a:r>
            <a:r>
              <a:rPr lang="en-US" altLang="ko-KR" sz="1000" dirty="0" smtClean="0">
                <a:solidFill>
                  <a:schemeClr val="tx2"/>
                </a:solidFill>
              </a:rPr>
              <a:t>, Lydia </a:t>
            </a:r>
            <a:r>
              <a:rPr lang="en-US" altLang="ko-KR" sz="1000" dirty="0" err="1" smtClean="0">
                <a:solidFill>
                  <a:schemeClr val="tx2"/>
                </a:solidFill>
              </a:rPr>
              <a:t>Boudarene</a:t>
            </a:r>
            <a:r>
              <a:rPr lang="en-US" altLang="ko-KR" sz="1000" dirty="0" smtClean="0">
                <a:solidFill>
                  <a:schemeClr val="tx2"/>
                </a:solidFill>
              </a:rPr>
              <a:t>, </a:t>
            </a:r>
            <a:r>
              <a:rPr lang="en-US" altLang="ko-KR" sz="1000" dirty="0" err="1" smtClean="0">
                <a:solidFill>
                  <a:schemeClr val="tx2"/>
                </a:solidFill>
              </a:rPr>
              <a:t>Adrien</a:t>
            </a:r>
            <a:r>
              <a:rPr lang="en-US" altLang="ko-KR" sz="1000" dirty="0" smtClean="0">
                <a:solidFill>
                  <a:schemeClr val="tx2"/>
                </a:solidFill>
              </a:rPr>
              <a:t> </a:t>
            </a:r>
            <a:r>
              <a:rPr lang="en-US" altLang="ko-KR" sz="1000" dirty="0" err="1" smtClean="0">
                <a:solidFill>
                  <a:schemeClr val="tx2"/>
                </a:solidFill>
              </a:rPr>
              <a:t>Senecal</a:t>
            </a:r>
            <a:r>
              <a:rPr lang="en-US" altLang="ko-KR" sz="1000" dirty="0" smtClean="0">
                <a:solidFill>
                  <a:schemeClr val="tx2"/>
                </a:solidFill>
              </a:rPr>
              <a:t>, Leila </a:t>
            </a:r>
            <a:r>
              <a:rPr lang="en-US" altLang="ko-KR" sz="1000" dirty="0" err="1" smtClean="0">
                <a:solidFill>
                  <a:schemeClr val="tx2"/>
                </a:solidFill>
              </a:rPr>
              <a:t>Muresan</a:t>
            </a:r>
            <a:r>
              <a:rPr lang="en-US" altLang="ko-KR" sz="1000" dirty="0" smtClean="0">
                <a:solidFill>
                  <a:schemeClr val="tx2"/>
                </a:solidFill>
              </a:rPr>
              <a:t>, Claire </a:t>
            </a:r>
            <a:r>
              <a:rPr lang="en-US" altLang="ko-KR" sz="1000" dirty="0" err="1" smtClean="0">
                <a:solidFill>
                  <a:schemeClr val="tx2"/>
                </a:solidFill>
              </a:rPr>
              <a:t>Dugast-Darzacq,Bassam</a:t>
            </a:r>
            <a:r>
              <a:rPr lang="en-US" altLang="ko-KR" sz="1000" dirty="0" smtClean="0">
                <a:solidFill>
                  <a:schemeClr val="tx2"/>
                </a:solidFill>
              </a:rPr>
              <a:t> Hajj, </a:t>
            </a:r>
          </a:p>
          <a:p>
            <a:pPr fontAlgn="base"/>
            <a:r>
              <a:rPr lang="en-US" altLang="ko-KR" sz="1000" dirty="0" err="1" smtClean="0">
                <a:solidFill>
                  <a:schemeClr val="tx2"/>
                </a:solidFill>
              </a:rPr>
              <a:t>Maxime</a:t>
            </a:r>
            <a:r>
              <a:rPr lang="en-US" altLang="ko-KR" sz="1000" dirty="0" smtClean="0">
                <a:solidFill>
                  <a:schemeClr val="tx2"/>
                </a:solidFill>
              </a:rPr>
              <a:t> </a:t>
            </a:r>
            <a:r>
              <a:rPr lang="en-US" altLang="ko-KR" sz="1000" dirty="0" err="1" smtClean="0">
                <a:solidFill>
                  <a:schemeClr val="tx2"/>
                </a:solidFill>
              </a:rPr>
              <a:t>Dahan</a:t>
            </a:r>
            <a:r>
              <a:rPr lang="en-US" altLang="ko-KR" sz="1000" dirty="0" smtClean="0">
                <a:solidFill>
                  <a:schemeClr val="tx2"/>
                </a:solidFill>
              </a:rPr>
              <a:t>, and Xavier </a:t>
            </a:r>
            <a:r>
              <a:rPr lang="en-US" altLang="ko-KR" sz="1000" dirty="0" err="1" smtClean="0">
                <a:solidFill>
                  <a:schemeClr val="tx2"/>
                </a:solidFill>
              </a:rPr>
              <a:t>Darzacq</a:t>
            </a:r>
            <a:endParaRPr lang="en-US" altLang="ko-KR" sz="1000" dirty="0" smtClean="0">
              <a:solidFill>
                <a:schemeClr val="tx2"/>
              </a:solidFill>
            </a:endParaRPr>
          </a:p>
          <a:p>
            <a:pPr fontAlgn="base"/>
            <a:r>
              <a:rPr lang="en-US" altLang="ko-KR" sz="1000" dirty="0" smtClean="0">
                <a:solidFill>
                  <a:schemeClr val="tx2"/>
                </a:solidFill>
              </a:rPr>
              <a:t>Science 9 August 2013: 664-667.</a:t>
            </a:r>
            <a:r>
              <a:rPr lang="en-US" altLang="ko-KR" sz="1000" dirty="0" smtClean="0"/>
              <a:t/>
            </a:r>
            <a:br>
              <a:rPr lang="en-US" altLang="ko-KR" sz="1000" dirty="0" smtClean="0"/>
            </a:br>
            <a:r>
              <a:rPr lang="en-US" altLang="ko-KR" sz="1200" dirty="0" smtClean="0"/>
              <a:t>A single-cell quantitative method reveals changes in the distribution of proteins with single-molecule sensitivity.</a:t>
            </a:r>
            <a:endParaRPr lang="en-US" altLang="ko-KR" sz="1200" b="1" i="1" dirty="0" smtClean="0"/>
          </a:p>
          <a:p>
            <a:pPr fontAlgn="base"/>
            <a:endParaRPr lang="en-US" altLang="ko-KR" sz="1000" b="1" i="1" dirty="0" smtClean="0"/>
          </a:p>
          <a:p>
            <a:pPr fontAlgn="base"/>
            <a:r>
              <a:rPr lang="en-US" altLang="ko-KR" sz="1200" b="1" dirty="0" smtClean="0"/>
              <a:t>The </a:t>
            </a:r>
            <a:r>
              <a:rPr lang="en-US" altLang="ko-KR" sz="1200" b="1" dirty="0" err="1" smtClean="0"/>
              <a:t>Hologenomic</a:t>
            </a:r>
            <a:r>
              <a:rPr lang="en-US" altLang="ko-KR" sz="1200" b="1" dirty="0" smtClean="0"/>
              <a:t> Basis of Speciation: Gut Bacteria Cause Hybrid Lethality in the Genus </a:t>
            </a:r>
            <a:r>
              <a:rPr lang="en-US" altLang="ko-KR" sz="1200" b="1" i="1" dirty="0" err="1" smtClean="0"/>
              <a:t>Nasonia</a:t>
            </a:r>
            <a:endParaRPr lang="en-US" altLang="ko-KR" sz="1200" b="1" dirty="0" smtClean="0"/>
          </a:p>
          <a:p>
            <a:pPr fontAlgn="base"/>
            <a:r>
              <a:rPr lang="en-US" altLang="ko-KR" sz="1000" dirty="0" smtClean="0">
                <a:solidFill>
                  <a:schemeClr val="tx2"/>
                </a:solidFill>
              </a:rPr>
              <a:t>Robert M. </a:t>
            </a:r>
            <a:r>
              <a:rPr lang="en-US" altLang="ko-KR" sz="1000" dirty="0" err="1" smtClean="0">
                <a:solidFill>
                  <a:schemeClr val="tx2"/>
                </a:solidFill>
              </a:rPr>
              <a:t>Brucker</a:t>
            </a:r>
            <a:r>
              <a:rPr lang="en-US" altLang="ko-KR" sz="1000" dirty="0" smtClean="0">
                <a:solidFill>
                  <a:schemeClr val="tx2"/>
                </a:solidFill>
              </a:rPr>
              <a:t> and  Seth R. </a:t>
            </a:r>
            <a:r>
              <a:rPr lang="en-US" altLang="ko-KR" sz="1000" dirty="0" err="1" smtClean="0">
                <a:solidFill>
                  <a:schemeClr val="tx2"/>
                </a:solidFill>
              </a:rPr>
              <a:t>Bordenstein</a:t>
            </a:r>
            <a:endParaRPr lang="en-US" altLang="ko-KR" sz="1000" dirty="0" smtClean="0">
              <a:solidFill>
                <a:schemeClr val="tx2"/>
              </a:solidFill>
            </a:endParaRPr>
          </a:p>
          <a:p>
            <a:pPr fontAlgn="base"/>
            <a:r>
              <a:rPr lang="en-US" altLang="ko-KR" sz="1000" dirty="0" smtClean="0">
                <a:solidFill>
                  <a:schemeClr val="tx2"/>
                </a:solidFill>
              </a:rPr>
              <a:t>Science 9 August 2013: 667-669.</a:t>
            </a:r>
            <a:r>
              <a:rPr lang="en-US" altLang="ko-KR" sz="1000" dirty="0" smtClean="0"/>
              <a:t/>
            </a:r>
            <a:br>
              <a:rPr lang="en-US" altLang="ko-KR" sz="1000" dirty="0" smtClean="0"/>
            </a:br>
            <a:r>
              <a:rPr lang="en-US" altLang="ko-KR" sz="1200" dirty="0" smtClean="0"/>
              <a:t>Speciation may be a collective property of an organism and its </a:t>
            </a:r>
            <a:r>
              <a:rPr lang="en-US" altLang="ko-KR" sz="1200" dirty="0" err="1" smtClean="0"/>
              <a:t>microbiota</a:t>
            </a:r>
            <a:r>
              <a:rPr lang="en-US" altLang="ko-KR" sz="1200" dirty="0" smtClean="0"/>
              <a:t>.</a:t>
            </a:r>
          </a:p>
          <a:p>
            <a:pPr fontAlgn="base"/>
            <a:endParaRPr lang="en-US" altLang="ko-KR" sz="1000" b="1" dirty="0" smtClean="0"/>
          </a:p>
          <a:p>
            <a:pPr fontAlgn="base"/>
            <a:r>
              <a:rPr lang="en-US" altLang="ko-KR" sz="1200" b="1" dirty="0" smtClean="0"/>
              <a:t>Positive Feedback Between PU.1 and the Cell Cycle Controls Myeloid Differentiation</a:t>
            </a:r>
          </a:p>
          <a:p>
            <a:pPr fontAlgn="base"/>
            <a:r>
              <a:rPr lang="en-US" altLang="ko-KR" sz="1000" dirty="0" err="1" smtClean="0">
                <a:solidFill>
                  <a:schemeClr val="tx2"/>
                </a:solidFill>
              </a:rPr>
              <a:t>Hao</a:t>
            </a:r>
            <a:r>
              <a:rPr lang="en-US" altLang="ko-KR" sz="1000" dirty="0" smtClean="0">
                <a:solidFill>
                  <a:schemeClr val="tx2"/>
                </a:solidFill>
              </a:rPr>
              <a:t> Yuan </a:t>
            </a:r>
            <a:r>
              <a:rPr lang="en-US" altLang="ko-KR" sz="1000" dirty="0" err="1" smtClean="0">
                <a:solidFill>
                  <a:schemeClr val="tx2"/>
                </a:solidFill>
              </a:rPr>
              <a:t>Kueh</a:t>
            </a:r>
            <a:r>
              <a:rPr lang="en-US" altLang="ko-KR" sz="1000" dirty="0" smtClean="0">
                <a:solidFill>
                  <a:schemeClr val="tx2"/>
                </a:solidFill>
              </a:rPr>
              <a:t>, </a:t>
            </a:r>
            <a:r>
              <a:rPr lang="en-US" altLang="ko-KR" sz="1000" dirty="0" err="1" smtClean="0">
                <a:solidFill>
                  <a:schemeClr val="tx2"/>
                </a:solidFill>
              </a:rPr>
              <a:t>Ameya</a:t>
            </a:r>
            <a:r>
              <a:rPr lang="en-US" altLang="ko-KR" sz="1000" dirty="0" smtClean="0">
                <a:solidFill>
                  <a:schemeClr val="tx2"/>
                </a:solidFill>
              </a:rPr>
              <a:t> </a:t>
            </a:r>
            <a:r>
              <a:rPr lang="en-US" altLang="ko-KR" sz="1000" dirty="0" err="1" smtClean="0">
                <a:solidFill>
                  <a:schemeClr val="tx2"/>
                </a:solidFill>
              </a:rPr>
              <a:t>Champhekhar</a:t>
            </a:r>
            <a:r>
              <a:rPr lang="en-US" altLang="ko-KR" sz="1000" dirty="0" smtClean="0">
                <a:solidFill>
                  <a:schemeClr val="tx2"/>
                </a:solidFill>
              </a:rPr>
              <a:t>, Stephen L. Nutt, Michael B. </a:t>
            </a:r>
            <a:r>
              <a:rPr lang="en-US" altLang="ko-KR" sz="1000" dirty="0" err="1" smtClean="0">
                <a:solidFill>
                  <a:schemeClr val="tx2"/>
                </a:solidFill>
              </a:rPr>
              <a:t>Elowitz</a:t>
            </a:r>
            <a:r>
              <a:rPr lang="en-US" altLang="ko-KR" sz="1000" dirty="0" smtClean="0">
                <a:solidFill>
                  <a:schemeClr val="tx2"/>
                </a:solidFill>
              </a:rPr>
              <a:t>, and Ellen V. Rothenberg</a:t>
            </a:r>
          </a:p>
          <a:p>
            <a:pPr fontAlgn="base"/>
            <a:r>
              <a:rPr lang="en-US" altLang="ko-KR" sz="1000" dirty="0" smtClean="0">
                <a:solidFill>
                  <a:schemeClr val="tx2"/>
                </a:solidFill>
              </a:rPr>
              <a:t>Science 9 August 2013: 670-673.</a:t>
            </a:r>
            <a:r>
              <a:rPr lang="en-US" altLang="ko-KR" sz="1000" dirty="0" smtClean="0"/>
              <a:t/>
            </a:r>
            <a:br>
              <a:rPr lang="en-US" altLang="ko-KR" sz="1000" dirty="0" smtClean="0"/>
            </a:br>
            <a:r>
              <a:rPr lang="en-US" altLang="ko-KR" sz="1200" dirty="0" smtClean="0"/>
              <a:t>Regulation of cell cycle length is a feedback mechanism that controls cell fate decisions in developing macrophages.</a:t>
            </a:r>
            <a:endParaRPr lang="en-US" altLang="ko-KR" sz="1000" dirty="0" smtClean="0"/>
          </a:p>
          <a:p>
            <a:pPr fontAlgn="base"/>
            <a:endParaRPr lang="en-US" altLang="ko-KR" sz="1000" b="1" dirty="0" smtClean="0"/>
          </a:p>
          <a:p>
            <a:pPr fontAlgn="base"/>
            <a:r>
              <a:rPr lang="en-US" altLang="ko-KR" sz="1200" b="1" dirty="0" smtClean="0"/>
              <a:t>T Follicular Helper Cell Dynamics in Germinal Centers</a:t>
            </a:r>
          </a:p>
          <a:p>
            <a:pPr fontAlgn="base"/>
            <a:r>
              <a:rPr lang="en-US" altLang="ko-KR" sz="1000" dirty="0" err="1" smtClean="0">
                <a:solidFill>
                  <a:schemeClr val="tx2"/>
                </a:solidFill>
              </a:rPr>
              <a:t>Ziv</a:t>
            </a:r>
            <a:r>
              <a:rPr lang="en-US" altLang="ko-KR" sz="1000" dirty="0" smtClean="0">
                <a:solidFill>
                  <a:schemeClr val="tx2"/>
                </a:solidFill>
              </a:rPr>
              <a:t> </a:t>
            </a:r>
            <a:r>
              <a:rPr lang="en-US" altLang="ko-KR" sz="1000" dirty="0" err="1" smtClean="0">
                <a:solidFill>
                  <a:schemeClr val="tx2"/>
                </a:solidFill>
              </a:rPr>
              <a:t>Shulman</a:t>
            </a:r>
            <a:r>
              <a:rPr lang="en-US" altLang="ko-KR" sz="1000" dirty="0" smtClean="0">
                <a:solidFill>
                  <a:schemeClr val="tx2"/>
                </a:solidFill>
              </a:rPr>
              <a:t>, Alexander D. </a:t>
            </a:r>
            <a:r>
              <a:rPr lang="en-US" altLang="ko-KR" sz="1000" dirty="0" err="1" smtClean="0">
                <a:solidFill>
                  <a:schemeClr val="tx2"/>
                </a:solidFill>
              </a:rPr>
              <a:t>Gitlin</a:t>
            </a:r>
            <a:r>
              <a:rPr lang="en-US" altLang="ko-KR" sz="1000" dirty="0" smtClean="0">
                <a:solidFill>
                  <a:schemeClr val="tx2"/>
                </a:solidFill>
              </a:rPr>
              <a:t>, Sasha </a:t>
            </a:r>
            <a:r>
              <a:rPr lang="en-US" altLang="ko-KR" sz="1000" dirty="0" err="1" smtClean="0">
                <a:solidFill>
                  <a:schemeClr val="tx2"/>
                </a:solidFill>
              </a:rPr>
              <a:t>Targ</a:t>
            </a:r>
            <a:r>
              <a:rPr lang="en-US" altLang="ko-KR" sz="1000" dirty="0" smtClean="0">
                <a:solidFill>
                  <a:schemeClr val="tx2"/>
                </a:solidFill>
              </a:rPr>
              <a:t>, Mila </a:t>
            </a:r>
            <a:r>
              <a:rPr lang="en-US" altLang="ko-KR" sz="1000" dirty="0" err="1" smtClean="0">
                <a:solidFill>
                  <a:schemeClr val="tx2"/>
                </a:solidFill>
              </a:rPr>
              <a:t>Jankovic</a:t>
            </a:r>
            <a:r>
              <a:rPr lang="en-US" altLang="ko-KR" sz="1000" dirty="0" smtClean="0">
                <a:solidFill>
                  <a:schemeClr val="tx2"/>
                </a:solidFill>
              </a:rPr>
              <a:t>, Giulia Pasqual, Michel C. </a:t>
            </a:r>
            <a:r>
              <a:rPr lang="en-US" altLang="ko-KR" sz="1000" dirty="0" err="1" smtClean="0">
                <a:solidFill>
                  <a:schemeClr val="tx2"/>
                </a:solidFill>
              </a:rPr>
              <a:t>Nussenzweig</a:t>
            </a:r>
            <a:r>
              <a:rPr lang="en-US" altLang="ko-KR" sz="1000" dirty="0" smtClean="0">
                <a:solidFill>
                  <a:schemeClr val="tx2"/>
                </a:solidFill>
              </a:rPr>
              <a:t>, and Gabriel D. </a:t>
            </a:r>
            <a:r>
              <a:rPr lang="en-US" altLang="ko-KR" sz="1000" dirty="0" err="1" smtClean="0">
                <a:solidFill>
                  <a:schemeClr val="tx2"/>
                </a:solidFill>
              </a:rPr>
              <a:t>Victora</a:t>
            </a:r>
            <a:endParaRPr lang="en-US" altLang="ko-KR" sz="1000" dirty="0" smtClean="0">
              <a:solidFill>
                <a:schemeClr val="tx2"/>
              </a:solidFill>
            </a:endParaRPr>
          </a:p>
          <a:p>
            <a:pPr fontAlgn="base"/>
            <a:r>
              <a:rPr lang="en-US" altLang="ko-KR" sz="1000" dirty="0" smtClean="0">
                <a:solidFill>
                  <a:schemeClr val="tx2"/>
                </a:solidFill>
              </a:rPr>
              <a:t>Science 9 August 2013: 673-677.</a:t>
            </a:r>
            <a:r>
              <a:rPr lang="en-US" altLang="ko-KR" sz="1000" dirty="0" smtClean="0"/>
              <a:t/>
            </a:r>
            <a:br>
              <a:rPr lang="en-US" altLang="ko-KR" sz="1000" dirty="0" smtClean="0"/>
            </a:br>
            <a:r>
              <a:rPr lang="en-US" altLang="ko-KR" sz="1200" dirty="0" smtClean="0"/>
              <a:t>Tracking individual cells reveals that immunological T cell help is shared between immune B cell germinal centers.</a:t>
            </a:r>
            <a:endParaRPr lang="en-US" altLang="ko-KR" sz="1200" b="1"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Sig] 6 AUGUST 2013 VOL 6, ISSUE 287</a:t>
            </a:r>
          </a:p>
        </p:txBody>
      </p:sp>
      <p:sp>
        <p:nvSpPr>
          <p:cNvPr id="4" name="직사각형 3"/>
          <p:cNvSpPr/>
          <p:nvPr/>
        </p:nvSpPr>
        <p:spPr>
          <a:xfrm>
            <a:off x="59375" y="404664"/>
            <a:ext cx="8977121" cy="5324535"/>
          </a:xfrm>
          <a:prstGeom prst="rect">
            <a:avLst/>
          </a:prstGeom>
          <a:ln w="19050">
            <a:solidFill>
              <a:schemeClr val="tx2"/>
            </a:solidFill>
          </a:ln>
        </p:spPr>
        <p:txBody>
          <a:bodyPr wrap="square">
            <a:spAutoFit/>
          </a:bodyPr>
          <a:lstStyle/>
          <a:p>
            <a:r>
              <a:rPr lang="en-US" altLang="ko-KR" sz="1000" u="sng" dirty="0" err="1" smtClean="0">
                <a:hlinkClick r:id="rId2" tooltip="Science signaling."/>
              </a:rPr>
              <a:t>Sci</a:t>
            </a:r>
            <a:r>
              <a:rPr lang="en-US" altLang="ko-KR" sz="1000" u="sng" dirty="0" smtClean="0">
                <a:hlinkClick r:id="rId2" tooltip="Science signaling."/>
              </a:rPr>
              <a:t> Signal.</a:t>
            </a:r>
            <a:r>
              <a:rPr lang="en-US" altLang="ko-KR" sz="1000" dirty="0" smtClean="0"/>
              <a:t> 2013 Aug 6;6(287):ra66. </a:t>
            </a:r>
            <a:r>
              <a:rPr lang="en-US" altLang="ko-KR" sz="1000" dirty="0" err="1" smtClean="0"/>
              <a:t>doi</a:t>
            </a:r>
            <a:r>
              <a:rPr lang="en-US" altLang="ko-KR" sz="1000" dirty="0" smtClean="0"/>
              <a:t>: 10.1126/scisignal.2004155.</a:t>
            </a:r>
          </a:p>
          <a:p>
            <a:r>
              <a:rPr lang="en-US" altLang="ko-KR" sz="1600" b="1" dirty="0" smtClean="0"/>
              <a:t>The Receptor AXL Diversifies EGFR Signaling and Limits the Response to EGFR-Targeted Inhibitors </a:t>
            </a:r>
            <a:r>
              <a:rPr lang="en-US" altLang="ko-KR" sz="1600" b="1" dirty="0" err="1" smtClean="0"/>
              <a:t>inTriple</a:t>
            </a:r>
            <a:r>
              <a:rPr lang="en-US" altLang="ko-KR" sz="1600" b="1" dirty="0" smtClean="0"/>
              <a:t>-Negative Breast Cancer Cells.</a:t>
            </a:r>
          </a:p>
          <a:p>
            <a:endParaRPr lang="en-US" altLang="ko-KR" sz="1000" u="sng" dirty="0" smtClean="0">
              <a:hlinkClick r:id="rId3"/>
            </a:endParaRPr>
          </a:p>
          <a:p>
            <a:r>
              <a:rPr lang="en-US" altLang="ko-KR" sz="1000" u="sng" dirty="0" smtClean="0">
                <a:hlinkClick r:id="rId3"/>
              </a:rPr>
              <a:t>Meyer AS</a:t>
            </a:r>
            <a:r>
              <a:rPr lang="en-US" altLang="ko-KR" sz="1000" dirty="0" smtClean="0"/>
              <a:t>, </a:t>
            </a:r>
            <a:r>
              <a:rPr lang="en-US" altLang="ko-KR" sz="1000" u="sng" dirty="0" smtClean="0">
                <a:hlinkClick r:id="rId4"/>
              </a:rPr>
              <a:t>Miller MA</a:t>
            </a:r>
            <a:r>
              <a:rPr lang="en-US" altLang="ko-KR" sz="1000" dirty="0" smtClean="0"/>
              <a:t>, </a:t>
            </a:r>
            <a:r>
              <a:rPr lang="en-US" altLang="ko-KR" sz="1000" u="sng" dirty="0" err="1" smtClean="0">
                <a:hlinkClick r:id="rId5"/>
              </a:rPr>
              <a:t>Gertler</a:t>
            </a:r>
            <a:r>
              <a:rPr lang="en-US" altLang="ko-KR" sz="1000" u="sng" dirty="0" smtClean="0">
                <a:hlinkClick r:id="rId5"/>
              </a:rPr>
              <a:t> FB</a:t>
            </a:r>
            <a:r>
              <a:rPr lang="en-US" altLang="ko-KR" sz="1000" dirty="0" smtClean="0"/>
              <a:t>, </a:t>
            </a:r>
            <a:r>
              <a:rPr lang="en-US" altLang="ko-KR" sz="1000" u="sng" dirty="0" err="1" smtClean="0">
                <a:hlinkClick r:id="rId6"/>
              </a:rPr>
              <a:t>Lauffenburger</a:t>
            </a:r>
            <a:r>
              <a:rPr lang="en-US" altLang="ko-KR" sz="1000" u="sng" dirty="0" smtClean="0">
                <a:hlinkClick r:id="rId6"/>
              </a:rPr>
              <a:t> DA</a:t>
            </a:r>
            <a:r>
              <a:rPr lang="en-US" altLang="ko-KR" sz="1000" dirty="0" smtClean="0"/>
              <a:t>.</a:t>
            </a:r>
          </a:p>
          <a:p>
            <a:endParaRPr lang="en-US" altLang="ko-KR" sz="1000" dirty="0" smtClean="0"/>
          </a:p>
          <a:p>
            <a:r>
              <a:rPr lang="en-US" altLang="ko-KR" sz="1000" dirty="0" smtClean="0"/>
              <a:t>1Department of Biological Engineering, Massachusetts Institute of Technology, Cambridge, MA 02139, USA.</a:t>
            </a:r>
          </a:p>
          <a:p>
            <a:endParaRPr lang="en-US" altLang="ko-KR" sz="1000" b="1" dirty="0" smtClean="0"/>
          </a:p>
          <a:p>
            <a:r>
              <a:rPr lang="en-US" altLang="ko-KR" sz="1400" dirty="0" smtClean="0"/>
              <a:t>The relationship between drug resistance, changes in signaling, and emergence of an invasive phenotype is well appreciated, but the underlying mechanisms are not well understood. Using machine learning analysis applied to the Cancer Cell Line Encyclopedia database, we identified expression of AXL, the gene that encodes the epithelial-to-</a:t>
            </a:r>
            <a:r>
              <a:rPr lang="en-US" altLang="ko-KR" sz="1400" dirty="0" err="1" smtClean="0"/>
              <a:t>mesenchymal</a:t>
            </a:r>
            <a:r>
              <a:rPr lang="en-US" altLang="ko-KR" sz="1400" dirty="0" smtClean="0"/>
              <a:t> transition (EMT)-associated receptor tyrosine </a:t>
            </a:r>
            <a:r>
              <a:rPr lang="en-US" altLang="ko-KR" sz="1400" dirty="0" err="1" smtClean="0"/>
              <a:t>kinase</a:t>
            </a:r>
            <a:r>
              <a:rPr lang="en-US" altLang="ko-KR" sz="1400" dirty="0" smtClean="0"/>
              <a:t> (RTK) AXL, as exceptionally predictive of lack of response to </a:t>
            </a:r>
            <a:r>
              <a:rPr lang="en-US" altLang="ko-KR" sz="1400" dirty="0" err="1" smtClean="0"/>
              <a:t>ErbB</a:t>
            </a:r>
            <a:r>
              <a:rPr lang="en-US" altLang="ko-KR" sz="1400" dirty="0" smtClean="0"/>
              <a:t> family receptor-targeted inhibitors. Activation of EGFR (epidermal growth factor receptor) </a:t>
            </a:r>
            <a:r>
              <a:rPr lang="en-US" altLang="ko-KR" sz="1400" dirty="0" err="1" smtClean="0"/>
              <a:t>transactivated</a:t>
            </a:r>
            <a:r>
              <a:rPr lang="en-US" altLang="ko-KR" sz="1400" dirty="0" smtClean="0"/>
              <a:t> AXL, and this </a:t>
            </a:r>
            <a:r>
              <a:rPr lang="en-US" altLang="ko-KR" sz="1400" dirty="0" err="1" smtClean="0"/>
              <a:t>ligand</a:t>
            </a:r>
            <a:r>
              <a:rPr lang="en-US" altLang="ko-KR" sz="1400" dirty="0" smtClean="0"/>
              <a:t>-independent AXL activity diversified EGFR-induced signaling into additional downstream pathways beyond those triggered by EGFR alone. AXL-mediated signaling diversification was required for EGF (epidermal growth factor)-elicited motility responses in AXL-positive TNBC (triple-negative breast cancer) cells. Using cross-linking </a:t>
            </a:r>
            <a:r>
              <a:rPr lang="en-US" altLang="ko-KR" sz="1400" dirty="0" err="1" smtClean="0"/>
              <a:t>coimmunoprecipitation</a:t>
            </a:r>
            <a:r>
              <a:rPr lang="en-US" altLang="ko-KR" sz="1400" dirty="0" smtClean="0"/>
              <a:t> assays, we determined that AXL associated with EGFR, other </a:t>
            </a:r>
            <a:r>
              <a:rPr lang="en-US" altLang="ko-KR" sz="1400" dirty="0" err="1" smtClean="0"/>
              <a:t>ErbB</a:t>
            </a:r>
            <a:r>
              <a:rPr lang="en-US" altLang="ko-KR" sz="1400" dirty="0" smtClean="0"/>
              <a:t> receptor family members, MET (</a:t>
            </a:r>
            <a:r>
              <a:rPr lang="en-US" altLang="ko-KR" sz="1400" dirty="0" err="1" smtClean="0"/>
              <a:t>hepatocyte</a:t>
            </a:r>
            <a:r>
              <a:rPr lang="en-US" altLang="ko-KR" sz="1400" dirty="0" smtClean="0"/>
              <a:t> growth factor receptor), and PDGFR (platelet-derived growth factor receptor) but not IGF1R (insulin-like growth factor 1 receptor) or INSR (insulin receptor). From these AXL interaction data, we predicted AXL-</a:t>
            </a:r>
            <a:r>
              <a:rPr lang="en-US" altLang="ko-KR" sz="1400" dirty="0" err="1" smtClean="0"/>
              <a:t>mediatedsignaling</a:t>
            </a:r>
            <a:r>
              <a:rPr lang="en-US" altLang="ko-KR" sz="1400" dirty="0" smtClean="0"/>
              <a:t> synergy for additional RTKs and validated these predictions in cells. This alternative mechanism of receptor activation limits the use of </a:t>
            </a:r>
            <a:r>
              <a:rPr lang="en-US" altLang="ko-KR" sz="1400" dirty="0" err="1" smtClean="0"/>
              <a:t>ligand</a:t>
            </a:r>
            <a:r>
              <a:rPr lang="en-US" altLang="ko-KR" sz="1400" dirty="0" smtClean="0"/>
              <a:t>-blocking therapies and indicates against therapy withdrawal after acquired resistance. Further, </a:t>
            </a:r>
            <a:r>
              <a:rPr lang="en-US" altLang="ko-KR" sz="1400" dirty="0" err="1" smtClean="0"/>
              <a:t>subadditive</a:t>
            </a:r>
            <a:r>
              <a:rPr lang="en-US" altLang="ko-KR" sz="1400" dirty="0" smtClean="0"/>
              <a:t> interaction between EGFR- </a:t>
            </a:r>
            <a:r>
              <a:rPr lang="en-US" altLang="ko-KR" sz="1400" dirty="0" err="1" smtClean="0"/>
              <a:t>andAXL</a:t>
            </a:r>
            <a:r>
              <a:rPr lang="en-US" altLang="ko-KR" sz="1400" dirty="0" smtClean="0"/>
              <a:t>-targeted inhibitors across all AXL-positive TNBC cell lines may indicate that increased abundance of EGFR is principally a means to </a:t>
            </a:r>
            <a:r>
              <a:rPr lang="en-US" altLang="ko-KR" sz="1400" dirty="0" err="1" smtClean="0"/>
              <a:t>transactivation</a:t>
            </a:r>
            <a:r>
              <a:rPr lang="en-US" altLang="ko-KR" sz="1400" dirty="0" smtClean="0"/>
              <a:t>-mediated signaling.</a:t>
            </a:r>
            <a:endParaRPr lang="en-US" altLang="ko-KR" sz="1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Sig] 6 AUGUST 2013 VOL 6, ISSUE 287</a:t>
            </a:r>
          </a:p>
        </p:txBody>
      </p:sp>
      <p:sp>
        <p:nvSpPr>
          <p:cNvPr id="4" name="직사각형 3"/>
          <p:cNvSpPr/>
          <p:nvPr/>
        </p:nvSpPr>
        <p:spPr>
          <a:xfrm>
            <a:off x="59375" y="404664"/>
            <a:ext cx="8977121" cy="5262979"/>
          </a:xfrm>
          <a:prstGeom prst="rect">
            <a:avLst/>
          </a:prstGeom>
          <a:ln w="19050">
            <a:solidFill>
              <a:schemeClr val="tx2"/>
            </a:solidFill>
          </a:ln>
        </p:spPr>
        <p:txBody>
          <a:bodyPr wrap="square">
            <a:spAutoFit/>
          </a:bodyPr>
          <a:lstStyle/>
          <a:p>
            <a:r>
              <a:rPr lang="en-US" altLang="ko-KR" sz="1000" u="sng" dirty="0" err="1" smtClean="0">
                <a:hlinkClick r:id="rId2" tooltip="Science signaling."/>
              </a:rPr>
              <a:t>Sci</a:t>
            </a:r>
            <a:r>
              <a:rPr lang="en-US" altLang="ko-KR" sz="1000" u="sng" dirty="0" smtClean="0">
                <a:hlinkClick r:id="rId2" tooltip="Science signaling."/>
              </a:rPr>
              <a:t> Signal.</a:t>
            </a:r>
            <a:r>
              <a:rPr lang="en-US" altLang="ko-KR" sz="1000" dirty="0" smtClean="0"/>
              <a:t> 2013 Aug 6;6(287):ra67. </a:t>
            </a:r>
            <a:r>
              <a:rPr lang="en-US" altLang="ko-KR" sz="1000" dirty="0" err="1" smtClean="0"/>
              <a:t>doi</a:t>
            </a:r>
            <a:r>
              <a:rPr lang="en-US" altLang="ko-KR" sz="1000" dirty="0" smtClean="0"/>
              <a:t>: 10.1126/scisignal.2003948.</a:t>
            </a:r>
          </a:p>
          <a:p>
            <a:r>
              <a:rPr lang="en-US" altLang="ko-KR" sz="1600" b="1" dirty="0" smtClean="0"/>
              <a:t>Interference with </a:t>
            </a:r>
            <a:r>
              <a:rPr lang="en-US" altLang="ko-KR" sz="1600" b="1" dirty="0" err="1" smtClean="0"/>
              <a:t>akt</a:t>
            </a:r>
            <a:r>
              <a:rPr lang="en-US" altLang="ko-KR" sz="1600" b="1" dirty="0" smtClean="0"/>
              <a:t> signaling protects against myocardial infarction and death by limiting </a:t>
            </a:r>
            <a:r>
              <a:rPr lang="en-US" altLang="ko-KR" sz="1600" b="1" dirty="0" err="1" smtClean="0"/>
              <a:t>theconsequences</a:t>
            </a:r>
            <a:r>
              <a:rPr lang="en-US" altLang="ko-KR" sz="1600" b="1" dirty="0" smtClean="0"/>
              <a:t> of oxidative stress.</a:t>
            </a:r>
          </a:p>
          <a:p>
            <a:endParaRPr lang="en-US" altLang="ko-KR" sz="1000" u="sng" dirty="0" smtClean="0">
              <a:hlinkClick r:id="rId3"/>
            </a:endParaRPr>
          </a:p>
          <a:p>
            <a:r>
              <a:rPr lang="en-US" altLang="ko-KR" sz="1000" u="sng" dirty="0" smtClean="0">
                <a:hlinkClick r:id="rId3"/>
              </a:rPr>
              <a:t>Kerr BA</a:t>
            </a:r>
            <a:r>
              <a:rPr lang="en-US" altLang="ko-KR" sz="1000" dirty="0" smtClean="0"/>
              <a:t>, </a:t>
            </a:r>
            <a:r>
              <a:rPr lang="en-US" altLang="ko-KR" sz="1000" u="sng" dirty="0" smtClean="0">
                <a:hlinkClick r:id="rId4"/>
              </a:rPr>
              <a:t>Ma L</a:t>
            </a:r>
            <a:r>
              <a:rPr lang="en-US" altLang="ko-KR" sz="1000" dirty="0" smtClean="0"/>
              <a:t>, </a:t>
            </a:r>
            <a:r>
              <a:rPr lang="en-US" altLang="ko-KR" sz="1000" u="sng" dirty="0" smtClean="0">
                <a:hlinkClick r:id="rId5"/>
              </a:rPr>
              <a:t>West XZ</a:t>
            </a:r>
            <a:r>
              <a:rPr lang="en-US" altLang="ko-KR" sz="1000" dirty="0" smtClean="0"/>
              <a:t>, </a:t>
            </a:r>
            <a:r>
              <a:rPr lang="en-US" altLang="ko-KR" sz="1000" u="sng" dirty="0" smtClean="0">
                <a:hlinkClick r:id="rId6"/>
              </a:rPr>
              <a:t>Ding L</a:t>
            </a:r>
            <a:r>
              <a:rPr lang="en-US" altLang="ko-KR" sz="1000" dirty="0" smtClean="0"/>
              <a:t>, </a:t>
            </a:r>
            <a:r>
              <a:rPr lang="en-US" altLang="ko-KR" sz="1000" u="sng" dirty="0" err="1" smtClean="0">
                <a:hlinkClick r:id="rId7"/>
              </a:rPr>
              <a:t>Malinin</a:t>
            </a:r>
            <a:r>
              <a:rPr lang="en-US" altLang="ko-KR" sz="1000" u="sng" dirty="0" smtClean="0">
                <a:hlinkClick r:id="rId7"/>
              </a:rPr>
              <a:t> NL</a:t>
            </a:r>
            <a:r>
              <a:rPr lang="en-US" altLang="ko-KR" sz="1000" dirty="0" smtClean="0"/>
              <a:t>, </a:t>
            </a:r>
            <a:r>
              <a:rPr lang="en-US" altLang="ko-KR" sz="1000" u="sng" dirty="0" smtClean="0">
                <a:hlinkClick r:id="rId8"/>
              </a:rPr>
              <a:t>Weber ME</a:t>
            </a:r>
            <a:r>
              <a:rPr lang="en-US" altLang="ko-KR" sz="1000" dirty="0" smtClean="0"/>
              <a:t>, </a:t>
            </a:r>
            <a:r>
              <a:rPr lang="en-US" altLang="ko-KR" sz="1000" u="sng" dirty="0" err="1" smtClean="0">
                <a:hlinkClick r:id="rId9"/>
              </a:rPr>
              <a:t>Tischenko</a:t>
            </a:r>
            <a:r>
              <a:rPr lang="en-US" altLang="ko-KR" sz="1000" u="sng" dirty="0" smtClean="0">
                <a:hlinkClick r:id="rId9"/>
              </a:rPr>
              <a:t> M</a:t>
            </a:r>
            <a:r>
              <a:rPr lang="en-US" altLang="ko-KR" sz="1000" dirty="0" smtClean="0"/>
              <a:t>, </a:t>
            </a:r>
            <a:r>
              <a:rPr lang="en-US" altLang="ko-KR" sz="1000" u="sng" dirty="0" err="1" smtClean="0">
                <a:hlinkClick r:id="rId10"/>
              </a:rPr>
              <a:t>Goc</a:t>
            </a:r>
            <a:r>
              <a:rPr lang="en-US" altLang="ko-KR" sz="1000" u="sng" dirty="0" smtClean="0">
                <a:hlinkClick r:id="rId10"/>
              </a:rPr>
              <a:t> A</a:t>
            </a:r>
            <a:r>
              <a:rPr lang="en-US" altLang="ko-KR" sz="1000" dirty="0" smtClean="0"/>
              <a:t>, </a:t>
            </a:r>
            <a:r>
              <a:rPr lang="en-US" altLang="ko-KR" sz="1000" u="sng" dirty="0" err="1" smtClean="0">
                <a:hlinkClick r:id="rId11"/>
              </a:rPr>
              <a:t>Somanath</a:t>
            </a:r>
            <a:r>
              <a:rPr lang="en-US" altLang="ko-KR" sz="1000" u="sng" dirty="0" smtClean="0">
                <a:hlinkClick r:id="rId11"/>
              </a:rPr>
              <a:t> PR</a:t>
            </a:r>
            <a:r>
              <a:rPr lang="en-US" altLang="ko-KR" sz="1000" dirty="0" smtClean="0"/>
              <a:t>, </a:t>
            </a:r>
            <a:r>
              <a:rPr lang="en-US" altLang="ko-KR" sz="1000" u="sng" dirty="0" smtClean="0">
                <a:hlinkClick r:id="rId12"/>
              </a:rPr>
              <a:t>Penn MS</a:t>
            </a:r>
            <a:r>
              <a:rPr lang="en-US" altLang="ko-KR" sz="1000" dirty="0" smtClean="0"/>
              <a:t>, </a:t>
            </a:r>
            <a:r>
              <a:rPr lang="en-US" altLang="ko-KR" sz="1000" u="sng" dirty="0" err="1" smtClean="0">
                <a:hlinkClick r:id="rId13"/>
              </a:rPr>
              <a:t>Podrez</a:t>
            </a:r>
            <a:r>
              <a:rPr lang="en-US" altLang="ko-KR" sz="1000" u="sng" dirty="0" smtClean="0">
                <a:hlinkClick r:id="rId13"/>
              </a:rPr>
              <a:t> EA</a:t>
            </a:r>
            <a:r>
              <a:rPr lang="en-US" altLang="ko-KR" sz="1000" dirty="0" smtClean="0"/>
              <a:t>, </a:t>
            </a:r>
            <a:r>
              <a:rPr lang="en-US" altLang="ko-KR" sz="1000" u="sng" dirty="0" err="1" smtClean="0">
                <a:hlinkClick r:id="rId14"/>
              </a:rPr>
              <a:t>Byzova</a:t>
            </a:r>
            <a:r>
              <a:rPr lang="en-US" altLang="ko-KR" sz="1000" u="sng" dirty="0" smtClean="0">
                <a:hlinkClick r:id="rId14"/>
              </a:rPr>
              <a:t> TV</a:t>
            </a:r>
            <a:r>
              <a:rPr lang="en-US" altLang="ko-KR" sz="1000" dirty="0" smtClean="0"/>
              <a:t>.</a:t>
            </a:r>
          </a:p>
          <a:p>
            <a:endParaRPr lang="en-US" altLang="ko-KR" sz="1000" b="1" dirty="0" smtClean="0"/>
          </a:p>
          <a:p>
            <a:r>
              <a:rPr lang="en-US" altLang="ko-KR" sz="1000" dirty="0" smtClean="0"/>
              <a:t>1Department of Molecular Cardiology, Joseph J. Jacobs Center for Thrombosis and Vascular Biology, Lerner Research Institute, Cleveland Clinic, Cleveland, OH 44195, USA.</a:t>
            </a:r>
          </a:p>
          <a:p>
            <a:endParaRPr lang="en-US" altLang="ko-KR" sz="1000" b="1" dirty="0" smtClean="0"/>
          </a:p>
          <a:p>
            <a:r>
              <a:rPr lang="en-US" altLang="ko-KR" sz="1400" dirty="0" smtClean="0"/>
              <a:t>The intricacy of multiple feedback loops in the pathways downstream of </a:t>
            </a:r>
            <a:r>
              <a:rPr lang="en-US" altLang="ko-KR" sz="1400" dirty="0" err="1" smtClean="0"/>
              <a:t>Akt</a:t>
            </a:r>
            <a:r>
              <a:rPr lang="en-US" altLang="ko-KR" sz="1400" dirty="0" smtClean="0"/>
              <a:t> allows this </a:t>
            </a:r>
            <a:r>
              <a:rPr lang="en-US" altLang="ko-KR" sz="1400" dirty="0" err="1" smtClean="0"/>
              <a:t>kinase</a:t>
            </a:r>
            <a:r>
              <a:rPr lang="en-US" altLang="ko-KR" sz="1400" dirty="0" smtClean="0"/>
              <a:t> to control multiple cellular processes in the cardiovascular system and precludes inferring consequences of its activation in specific pathological conditions. Akt1, the major </a:t>
            </a:r>
            <a:r>
              <a:rPr lang="en-US" altLang="ko-KR" sz="1400" dirty="0" err="1" smtClean="0"/>
              <a:t>Akt</a:t>
            </a:r>
            <a:r>
              <a:rPr lang="en-US" altLang="ko-KR" sz="1400" dirty="0" smtClean="0"/>
              <a:t> </a:t>
            </a:r>
            <a:r>
              <a:rPr lang="en-US" altLang="ko-KR" sz="1400" dirty="0" err="1" smtClean="0"/>
              <a:t>isoform</a:t>
            </a:r>
            <a:r>
              <a:rPr lang="en-US" altLang="ko-KR" sz="1400" dirty="0" smtClean="0"/>
              <a:t> in the heart and vasculature, has a protective role in the endothelium during atherosclerosis. However, Akt1 activation may also have </a:t>
            </a:r>
            <a:r>
              <a:rPr lang="en-US" altLang="ko-KR" sz="1400" dirty="0" err="1" smtClean="0"/>
              <a:t>detrimentalconsequences</a:t>
            </a:r>
            <a:r>
              <a:rPr lang="en-US" altLang="ko-KR" sz="1400" dirty="0" smtClean="0"/>
              <a:t> in the cardiovascular system. Mice lacking both the high-density lipoprotein receptor SR-BI (scavenger receptor class B type I) and </a:t>
            </a:r>
            <a:r>
              <a:rPr lang="en-US" altLang="ko-KR" sz="1400" dirty="0" err="1" smtClean="0"/>
              <a:t>ApoE</a:t>
            </a:r>
            <a:r>
              <a:rPr lang="en-US" altLang="ko-KR" sz="1400" dirty="0" smtClean="0"/>
              <a:t> (</a:t>
            </a:r>
            <a:r>
              <a:rPr lang="en-US" altLang="ko-KR" sz="1400" dirty="0" err="1" smtClean="0"/>
              <a:t>apolipoprotein</a:t>
            </a:r>
            <a:r>
              <a:rPr lang="en-US" altLang="ko-KR" sz="1400" dirty="0" smtClean="0"/>
              <a:t> E), which promotes clearance of remnant lipoproteins, are a model of severe </a:t>
            </a:r>
            <a:r>
              <a:rPr lang="en-US" altLang="ko-KR" sz="1400" dirty="0" err="1" smtClean="0"/>
              <a:t>dyslipidemia</a:t>
            </a:r>
            <a:r>
              <a:rPr lang="en-US" altLang="ko-KR" sz="1400" dirty="0" smtClean="0"/>
              <a:t> and spontaneous </a:t>
            </a:r>
            <a:r>
              <a:rPr lang="en-US" altLang="ko-KR" sz="1400" dirty="0" err="1" smtClean="0"/>
              <a:t>myocardialinfarction</a:t>
            </a:r>
            <a:r>
              <a:rPr lang="en-US" altLang="ko-KR" sz="1400" dirty="0" smtClean="0"/>
              <a:t>. We found that Akt1 was activated in these mice, and this activation correlated with cardiac dysfunction, hypertrophy, and fibrosis; increased infarct area; cholesterol accumulation in macrophages and atherosclerosis; and reduced life span. Akt1 activation was associated with inflammation, oxidative stress, accumulation of oxidized lipids, and increased abundance of CD36, a major sensor of oxidative stress, and these events created a positive feedback loop that exacerbated the consequences of oxidative stress. Genetic deletion of Akt1 in this mouse model resulted in decreased mortality, alleviation of multiple complications of heart disease, and reduced occurrence of spontaneous </a:t>
            </a:r>
            <a:r>
              <a:rPr lang="en-US" altLang="ko-KR" sz="1400" dirty="0" err="1" smtClean="0"/>
              <a:t>myocardialinfarction</a:t>
            </a:r>
            <a:r>
              <a:rPr lang="en-US" altLang="ko-KR" sz="1400" dirty="0" smtClean="0"/>
              <a:t>. Thus, interference with Akt1 signaling in vivo could be protective and improve survival under </a:t>
            </a:r>
            <a:r>
              <a:rPr lang="en-US" altLang="ko-KR" sz="1400" dirty="0" err="1" smtClean="0"/>
              <a:t>dyslipidemic</a:t>
            </a:r>
            <a:r>
              <a:rPr lang="en-US" altLang="ko-KR" sz="1400" dirty="0" smtClean="0"/>
              <a:t> conditions by </a:t>
            </a:r>
            <a:r>
              <a:rPr lang="en-US" altLang="ko-KR" sz="1400" dirty="0" err="1" smtClean="0"/>
              <a:t>reducingoxidative</a:t>
            </a:r>
            <a:r>
              <a:rPr lang="en-US" altLang="ko-KR" sz="1400" dirty="0" smtClean="0"/>
              <a:t> stress and responses to oxidized lipids.</a:t>
            </a:r>
            <a:endParaRPr lang="en-US" altLang="ko-KR" sz="1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Translational Medicine] 7 AUGUST 2013 VOL 5, ISSUE 197</a:t>
            </a:r>
          </a:p>
        </p:txBody>
      </p:sp>
      <p:sp>
        <p:nvSpPr>
          <p:cNvPr id="7" name="직사각형 6"/>
          <p:cNvSpPr/>
          <p:nvPr/>
        </p:nvSpPr>
        <p:spPr>
          <a:xfrm>
            <a:off x="59375" y="404664"/>
            <a:ext cx="8977121" cy="4001095"/>
          </a:xfrm>
          <a:prstGeom prst="rect">
            <a:avLst/>
          </a:prstGeom>
          <a:ln w="19050">
            <a:solidFill>
              <a:schemeClr val="tx2"/>
            </a:solidFill>
          </a:ln>
        </p:spPr>
        <p:txBody>
          <a:bodyPr wrap="square">
            <a:spAutoFit/>
          </a:bodyPr>
          <a:lstStyle/>
          <a:p>
            <a:r>
              <a:rPr lang="en-US" altLang="ko-KR" sz="1000" u="sng" dirty="0" err="1" smtClean="0">
                <a:hlinkClick r:id="rId2" tooltip="Science translational medicine."/>
              </a:rPr>
              <a:t>Sci</a:t>
            </a:r>
            <a:r>
              <a:rPr lang="en-US" altLang="ko-KR" sz="1000" u="sng" dirty="0" smtClean="0">
                <a:hlinkClick r:id="rId2" tooltip="Science translational medicine."/>
              </a:rPr>
              <a:t> </a:t>
            </a:r>
            <a:r>
              <a:rPr lang="en-US" altLang="ko-KR" sz="1000" u="sng" dirty="0" err="1" smtClean="0">
                <a:hlinkClick r:id="rId2" tooltip="Science translational medicine."/>
              </a:rPr>
              <a:t>Transl</a:t>
            </a:r>
            <a:r>
              <a:rPr lang="en-US" altLang="ko-KR" sz="1000" u="sng" dirty="0" smtClean="0">
                <a:hlinkClick r:id="rId2" tooltip="Science translational medicine."/>
              </a:rPr>
              <a:t> Med.</a:t>
            </a:r>
            <a:r>
              <a:rPr lang="en-US" altLang="ko-KR" sz="1000" dirty="0" smtClean="0"/>
              <a:t> 2013 Aug 7;5(197):197ra104. </a:t>
            </a:r>
            <a:r>
              <a:rPr lang="en-US" altLang="ko-KR" sz="1000" dirty="0" err="1" smtClean="0"/>
              <a:t>doi</a:t>
            </a:r>
            <a:r>
              <a:rPr lang="en-US" altLang="ko-KR" sz="1000" dirty="0" smtClean="0"/>
              <a:t>: 10.1126/scitranslmed.3006258.</a:t>
            </a:r>
          </a:p>
          <a:p>
            <a:r>
              <a:rPr lang="en-US" altLang="ko-KR" sz="1600" b="1" dirty="0" smtClean="0"/>
              <a:t>Adenosine receptor antagonists including caffeine alter fetal brain development in mice.</a:t>
            </a:r>
          </a:p>
          <a:p>
            <a:endParaRPr lang="en-US" altLang="ko-KR" sz="1000" u="sng" dirty="0" smtClean="0">
              <a:hlinkClick r:id="rId3"/>
            </a:endParaRPr>
          </a:p>
          <a:p>
            <a:r>
              <a:rPr lang="en-US" altLang="ko-KR" sz="1000" u="sng" dirty="0" smtClean="0">
                <a:hlinkClick r:id="rId3"/>
              </a:rPr>
              <a:t>Silva CG</a:t>
            </a:r>
            <a:r>
              <a:rPr lang="en-US" altLang="ko-KR" sz="1000" dirty="0" smtClean="0"/>
              <a:t>, </a:t>
            </a:r>
            <a:r>
              <a:rPr lang="en-US" altLang="ko-KR" sz="1000" u="sng" dirty="0" err="1" smtClean="0">
                <a:hlinkClick r:id="rId4"/>
              </a:rPr>
              <a:t>Métin</a:t>
            </a:r>
            <a:r>
              <a:rPr lang="en-US" altLang="ko-KR" sz="1000" u="sng" dirty="0" smtClean="0">
                <a:hlinkClick r:id="rId4"/>
              </a:rPr>
              <a:t> C</a:t>
            </a:r>
            <a:r>
              <a:rPr lang="en-US" altLang="ko-KR" sz="1000" dirty="0" smtClean="0"/>
              <a:t>, </a:t>
            </a:r>
            <a:r>
              <a:rPr lang="en-US" altLang="ko-KR" sz="1000" u="sng" dirty="0" err="1" smtClean="0">
                <a:hlinkClick r:id="rId5"/>
              </a:rPr>
              <a:t>Fazeli</a:t>
            </a:r>
            <a:r>
              <a:rPr lang="en-US" altLang="ko-KR" sz="1000" u="sng" dirty="0" smtClean="0">
                <a:hlinkClick r:id="rId5"/>
              </a:rPr>
              <a:t> W</a:t>
            </a:r>
            <a:r>
              <a:rPr lang="en-US" altLang="ko-KR" sz="1000" dirty="0" smtClean="0"/>
              <a:t>, </a:t>
            </a:r>
            <a:r>
              <a:rPr lang="en-US" altLang="ko-KR" sz="1000" u="sng" dirty="0" smtClean="0">
                <a:hlinkClick r:id="rId6"/>
              </a:rPr>
              <a:t>Machado NJ</a:t>
            </a:r>
            <a:r>
              <a:rPr lang="en-US" altLang="ko-KR" sz="1000" dirty="0" smtClean="0"/>
              <a:t>, </a:t>
            </a:r>
            <a:r>
              <a:rPr lang="en-US" altLang="ko-KR" sz="1000" u="sng" dirty="0" err="1" smtClean="0">
                <a:hlinkClick r:id="rId7"/>
              </a:rPr>
              <a:t>Darmopil</a:t>
            </a:r>
            <a:r>
              <a:rPr lang="en-US" altLang="ko-KR" sz="1000" u="sng" dirty="0" smtClean="0">
                <a:hlinkClick r:id="rId7"/>
              </a:rPr>
              <a:t> S</a:t>
            </a:r>
            <a:r>
              <a:rPr lang="en-US" altLang="ko-KR" sz="1000" dirty="0" smtClean="0"/>
              <a:t>, </a:t>
            </a:r>
            <a:r>
              <a:rPr lang="en-US" altLang="ko-KR" sz="1000" u="sng" dirty="0" err="1" smtClean="0">
                <a:hlinkClick r:id="rId8"/>
              </a:rPr>
              <a:t>Launay</a:t>
            </a:r>
            <a:r>
              <a:rPr lang="en-US" altLang="ko-KR" sz="1000" u="sng" dirty="0" smtClean="0">
                <a:hlinkClick r:id="rId8"/>
              </a:rPr>
              <a:t> PS</a:t>
            </a:r>
            <a:r>
              <a:rPr lang="en-US" altLang="ko-KR" sz="1000" dirty="0" smtClean="0"/>
              <a:t>, </a:t>
            </a:r>
            <a:r>
              <a:rPr lang="en-US" altLang="ko-KR" sz="1000" u="sng" dirty="0" err="1" smtClean="0">
                <a:hlinkClick r:id="rId9"/>
              </a:rPr>
              <a:t>Ghestem</a:t>
            </a:r>
            <a:r>
              <a:rPr lang="en-US" altLang="ko-KR" sz="1000" u="sng" dirty="0" smtClean="0">
                <a:hlinkClick r:id="rId9"/>
              </a:rPr>
              <a:t> A</a:t>
            </a:r>
            <a:r>
              <a:rPr lang="en-US" altLang="ko-KR" sz="1000" dirty="0" smtClean="0"/>
              <a:t>, </a:t>
            </a:r>
            <a:r>
              <a:rPr lang="en-US" altLang="ko-KR" sz="1000" u="sng" dirty="0" err="1" smtClean="0">
                <a:hlinkClick r:id="rId10"/>
              </a:rPr>
              <a:t>Nesa</a:t>
            </a:r>
            <a:r>
              <a:rPr lang="en-US" altLang="ko-KR" sz="1000" u="sng" dirty="0" smtClean="0">
                <a:hlinkClick r:id="rId10"/>
              </a:rPr>
              <a:t> MP</a:t>
            </a:r>
            <a:r>
              <a:rPr lang="en-US" altLang="ko-KR" sz="1000" dirty="0" smtClean="0"/>
              <a:t>, </a:t>
            </a:r>
            <a:r>
              <a:rPr lang="en-US" altLang="ko-KR" sz="1000" u="sng" dirty="0" err="1" smtClean="0">
                <a:hlinkClick r:id="rId11"/>
              </a:rPr>
              <a:t>Bassot</a:t>
            </a:r>
            <a:r>
              <a:rPr lang="en-US" altLang="ko-KR" sz="1000" u="sng" dirty="0" smtClean="0">
                <a:hlinkClick r:id="rId11"/>
              </a:rPr>
              <a:t> E</a:t>
            </a:r>
            <a:r>
              <a:rPr lang="en-US" altLang="ko-KR" sz="1000" dirty="0" smtClean="0"/>
              <a:t>, </a:t>
            </a:r>
            <a:r>
              <a:rPr lang="en-US" altLang="ko-KR" sz="1000" u="sng" dirty="0" err="1" smtClean="0">
                <a:hlinkClick r:id="rId12"/>
              </a:rPr>
              <a:t>Szabó</a:t>
            </a:r>
            <a:r>
              <a:rPr lang="en-US" altLang="ko-KR" sz="1000" u="sng" dirty="0" smtClean="0">
                <a:hlinkClick r:id="rId12"/>
              </a:rPr>
              <a:t> E</a:t>
            </a:r>
            <a:r>
              <a:rPr lang="en-US" altLang="ko-KR" sz="1000" dirty="0" smtClean="0"/>
              <a:t>, </a:t>
            </a:r>
            <a:r>
              <a:rPr lang="en-US" altLang="ko-KR" sz="1000" u="sng" dirty="0" err="1" smtClean="0">
                <a:hlinkClick r:id="rId13"/>
              </a:rPr>
              <a:t>Baqi</a:t>
            </a:r>
            <a:r>
              <a:rPr lang="en-US" altLang="ko-KR" sz="1000" u="sng" dirty="0" smtClean="0">
                <a:hlinkClick r:id="rId13"/>
              </a:rPr>
              <a:t> Y</a:t>
            </a:r>
            <a:r>
              <a:rPr lang="en-US" altLang="ko-KR" sz="1000" dirty="0" smtClean="0"/>
              <a:t>, </a:t>
            </a:r>
            <a:r>
              <a:rPr lang="en-US" altLang="ko-KR" sz="1000" u="sng" dirty="0" err="1" smtClean="0">
                <a:hlinkClick r:id="rId14"/>
              </a:rPr>
              <a:t>Müller</a:t>
            </a:r>
            <a:r>
              <a:rPr lang="en-US" altLang="ko-KR" sz="1000" u="sng" dirty="0" smtClean="0">
                <a:hlinkClick r:id="rId14"/>
              </a:rPr>
              <a:t> CE</a:t>
            </a:r>
            <a:r>
              <a:rPr lang="en-US" altLang="ko-KR" sz="1000" dirty="0" smtClean="0"/>
              <a:t>, </a:t>
            </a:r>
            <a:r>
              <a:rPr lang="en-US" altLang="ko-KR" sz="1000" u="sng" dirty="0" smtClean="0">
                <a:hlinkClick r:id="rId15"/>
              </a:rPr>
              <a:t>Tomé AR</a:t>
            </a:r>
            <a:r>
              <a:rPr lang="en-US" altLang="ko-KR" sz="1000" dirty="0" smtClean="0"/>
              <a:t>, </a:t>
            </a:r>
            <a:r>
              <a:rPr lang="en-US" altLang="ko-KR" sz="1000" u="sng" dirty="0" err="1" smtClean="0">
                <a:hlinkClick r:id="rId16"/>
              </a:rPr>
              <a:t>Ivanov</a:t>
            </a:r>
            <a:r>
              <a:rPr lang="en-US" altLang="ko-KR" sz="1000" u="sng" dirty="0" smtClean="0">
                <a:hlinkClick r:id="rId16"/>
              </a:rPr>
              <a:t> </a:t>
            </a:r>
            <a:r>
              <a:rPr lang="en-US" altLang="ko-KR" sz="1000" u="sng" dirty="0" err="1" smtClean="0">
                <a:hlinkClick r:id="rId16"/>
              </a:rPr>
              <a:t>A</a:t>
            </a:r>
            <a:r>
              <a:rPr lang="en-US" altLang="ko-KR" sz="1000" dirty="0" err="1" smtClean="0"/>
              <a:t>,</a:t>
            </a:r>
            <a:r>
              <a:rPr lang="en-US" altLang="ko-KR" sz="1000" u="sng" dirty="0" err="1" smtClean="0">
                <a:hlinkClick r:id="rId17"/>
              </a:rPr>
              <a:t>Isbrandt</a:t>
            </a:r>
            <a:r>
              <a:rPr lang="en-US" altLang="ko-KR" sz="1000" u="sng" dirty="0" smtClean="0">
                <a:hlinkClick r:id="rId17"/>
              </a:rPr>
              <a:t> D</a:t>
            </a:r>
            <a:r>
              <a:rPr lang="en-US" altLang="ko-KR" sz="1000" dirty="0" smtClean="0"/>
              <a:t>, </a:t>
            </a:r>
            <a:r>
              <a:rPr lang="en-US" altLang="ko-KR" sz="1000" u="sng" dirty="0" err="1" smtClean="0">
                <a:hlinkClick r:id="rId18"/>
              </a:rPr>
              <a:t>Zilberter</a:t>
            </a:r>
            <a:r>
              <a:rPr lang="en-US" altLang="ko-KR" sz="1000" u="sng" dirty="0" smtClean="0">
                <a:hlinkClick r:id="rId18"/>
              </a:rPr>
              <a:t> Y</a:t>
            </a:r>
            <a:r>
              <a:rPr lang="en-US" altLang="ko-KR" sz="1000" dirty="0" smtClean="0"/>
              <a:t>, </a:t>
            </a:r>
            <a:r>
              <a:rPr lang="en-US" altLang="ko-KR" sz="1000" u="sng" dirty="0" smtClean="0">
                <a:hlinkClick r:id="rId19"/>
              </a:rPr>
              <a:t>Cunha RA</a:t>
            </a:r>
            <a:r>
              <a:rPr lang="en-US" altLang="ko-KR" sz="1000" dirty="0" smtClean="0"/>
              <a:t>, </a:t>
            </a:r>
            <a:r>
              <a:rPr lang="en-US" altLang="ko-KR" sz="1000" u="sng" dirty="0" err="1" smtClean="0">
                <a:hlinkClick r:id="rId20"/>
              </a:rPr>
              <a:t>Esclapez</a:t>
            </a:r>
            <a:r>
              <a:rPr lang="en-US" altLang="ko-KR" sz="1000" u="sng" dirty="0" smtClean="0">
                <a:hlinkClick r:id="rId20"/>
              </a:rPr>
              <a:t> M</a:t>
            </a:r>
            <a:r>
              <a:rPr lang="en-US" altLang="ko-KR" sz="1000" dirty="0" smtClean="0"/>
              <a:t>, </a:t>
            </a:r>
            <a:r>
              <a:rPr lang="en-US" altLang="ko-KR" sz="1000" u="sng" dirty="0" smtClean="0">
                <a:hlinkClick r:id="rId21"/>
              </a:rPr>
              <a:t>Bernard C</a:t>
            </a:r>
            <a:r>
              <a:rPr lang="en-US" altLang="ko-KR" sz="1000" dirty="0" smtClean="0"/>
              <a:t>.</a:t>
            </a:r>
          </a:p>
          <a:p>
            <a:endParaRPr lang="en-US" altLang="ko-KR" sz="1000" b="1" dirty="0" smtClean="0"/>
          </a:p>
          <a:p>
            <a:r>
              <a:rPr lang="en-US" altLang="ko-KR" sz="1000" dirty="0" smtClean="0"/>
              <a:t>Aix Marseille </a:t>
            </a:r>
            <a:r>
              <a:rPr lang="en-US" altLang="ko-KR" sz="1000" dirty="0" err="1" smtClean="0"/>
              <a:t>Université</a:t>
            </a:r>
            <a:r>
              <a:rPr lang="en-US" altLang="ko-KR" sz="1000" dirty="0" smtClean="0"/>
              <a:t>, INS, 13005 Marseille, France.</a:t>
            </a:r>
          </a:p>
          <a:p>
            <a:endParaRPr lang="en-US" altLang="ko-KR" sz="1000" b="1" dirty="0" smtClean="0"/>
          </a:p>
          <a:p>
            <a:r>
              <a:rPr lang="en-US" altLang="ko-KR" sz="1400" dirty="0" smtClean="0"/>
              <a:t>Consumption of certain substances during pregnancy can interfere with brain development, leading to deleterious long-term neurological and cognitive impairments in offspring. To test whether modulators of adenosine receptors affect neural development, we exposed mouse dams to a subtype-selective adenosine type 2A receptor (A2AR) antagonist or to caffeine, a naturally occurring adenosine receptor antagonist, during pregnancy and lactation. We observed delayed migration and insertion of </a:t>
            </a:r>
            <a:r>
              <a:rPr lang="el-GR" altLang="ko-KR" sz="1400" dirty="0" smtClean="0"/>
              <a:t>γ-</a:t>
            </a:r>
            <a:r>
              <a:rPr lang="en-US" altLang="ko-KR" sz="1400" dirty="0" err="1" smtClean="0"/>
              <a:t>aminobutyric</a:t>
            </a:r>
            <a:r>
              <a:rPr lang="en-US" altLang="ko-KR" sz="1400" dirty="0" smtClean="0"/>
              <a:t> acid (GABA) neurons into the </a:t>
            </a:r>
            <a:r>
              <a:rPr lang="en-US" altLang="ko-KR" sz="1400" dirty="0" err="1" smtClean="0"/>
              <a:t>hippocampal</a:t>
            </a:r>
            <a:r>
              <a:rPr lang="en-US" altLang="ko-KR" sz="1400" dirty="0" smtClean="0"/>
              <a:t> circuitry during the first postnatal week in offspring of dams treated with the A2AR antagonist or caffeine. This was associated with increased neuronal network excitability and increased susceptibility to seizures in response to a seizure-inducing agent. Adult offspring of mouse dams exposed to A2AR antagonists during pregnancy and lactation displayed loss of </a:t>
            </a:r>
            <a:r>
              <a:rPr lang="en-US" altLang="ko-KR" sz="1400" dirty="0" err="1" smtClean="0"/>
              <a:t>hippocampal</a:t>
            </a:r>
            <a:r>
              <a:rPr lang="en-US" altLang="ko-KR" sz="1400" dirty="0" smtClean="0"/>
              <a:t> GABA neurons and some cognitive deficits. These results demonstrate that exposure to A2AR antagonists including caffeine during pregnancy and lactation in rodents may have adverse effects on the neural development of their offspring.</a:t>
            </a:r>
            <a:endParaRPr lang="en-US" altLang="ko-KR" sz="1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Translational Medicine] 7 AUGUST 2013 VOL 5, ISSUE 197</a:t>
            </a:r>
          </a:p>
        </p:txBody>
      </p:sp>
      <p:pic>
        <p:nvPicPr>
          <p:cNvPr id="1027" name="Picture 3"/>
          <p:cNvPicPr>
            <a:picLocks noChangeAspect="1" noChangeArrowheads="1"/>
          </p:cNvPicPr>
          <p:nvPr/>
        </p:nvPicPr>
        <p:blipFill>
          <a:blip r:embed="rId2" cstate="print"/>
          <a:srcRect l="11224" t="19687" r="24987" b="48813"/>
          <a:stretch>
            <a:fillRect/>
          </a:stretch>
        </p:blipFill>
        <p:spPr bwMode="auto">
          <a:xfrm>
            <a:off x="323850" y="404664"/>
            <a:ext cx="7777163" cy="2304256"/>
          </a:xfrm>
          <a:prstGeom prst="rect">
            <a:avLst/>
          </a:prstGeom>
          <a:noFill/>
          <a:ln w="9525">
            <a:noFill/>
            <a:miter lim="800000"/>
            <a:headEnd/>
            <a:tailEnd/>
          </a:ln>
        </p:spPr>
      </p:pic>
      <p:pic>
        <p:nvPicPr>
          <p:cNvPr id="1028" name="Picture 4"/>
          <p:cNvPicPr>
            <a:picLocks noChangeAspect="1" noChangeArrowheads="1"/>
          </p:cNvPicPr>
          <p:nvPr/>
        </p:nvPicPr>
        <p:blipFill>
          <a:blip r:embed="rId3" cstate="print"/>
          <a:srcRect l="11224" t="27562" r="24987" b="20267"/>
          <a:stretch>
            <a:fillRect/>
          </a:stretch>
        </p:blipFill>
        <p:spPr bwMode="auto">
          <a:xfrm>
            <a:off x="323850" y="2780928"/>
            <a:ext cx="7777163" cy="38164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361101"/>
            <a:ext cx="4752000" cy="6740307"/>
          </a:xfrm>
          <a:prstGeom prst="rect">
            <a:avLst/>
          </a:prstGeom>
          <a:noFill/>
        </p:spPr>
        <p:txBody>
          <a:bodyPr wrap="square" rtlCol="0">
            <a:spAutoFit/>
          </a:bodyPr>
          <a:lstStyle/>
          <a:p>
            <a:r>
              <a:rPr lang="en-US" altLang="ko-KR" sz="1200" b="1" dirty="0" smtClean="0"/>
              <a:t>BRIEF REVIEWS</a:t>
            </a:r>
          </a:p>
          <a:p>
            <a:endParaRPr lang="en-US" altLang="ko-KR" sz="1200" dirty="0" smtClean="0"/>
          </a:p>
          <a:p>
            <a:r>
              <a:rPr lang="en-US" altLang="ko-KR" sz="1200" b="1" dirty="0" err="1" smtClean="0"/>
              <a:t>Immunobiology</a:t>
            </a:r>
            <a:r>
              <a:rPr lang="en-US" altLang="ko-KR" sz="1200" b="1" dirty="0" smtClean="0"/>
              <a:t> and Conflicting Roles of the Human NKG2D Lymphocyte Receptor and Its </a:t>
            </a:r>
            <a:r>
              <a:rPr lang="en-US" altLang="ko-KR" sz="1200" b="1" dirty="0" err="1" smtClean="0"/>
              <a:t>Ligands</a:t>
            </a:r>
            <a:r>
              <a:rPr lang="en-US" altLang="ko-KR" sz="1200" b="1" dirty="0" smtClean="0"/>
              <a:t> in Cancer </a:t>
            </a:r>
          </a:p>
          <a:p>
            <a:r>
              <a:rPr lang="en-US" altLang="ko-KR" sz="1200" dirty="0" smtClean="0"/>
              <a:t>Ahmed El-</a:t>
            </a:r>
            <a:r>
              <a:rPr lang="en-US" altLang="ko-KR" sz="1200" dirty="0" err="1" smtClean="0"/>
              <a:t>Gazzar</a:t>
            </a:r>
            <a:r>
              <a:rPr lang="en-US" altLang="ko-KR" sz="1200" dirty="0" smtClean="0"/>
              <a:t>, </a:t>
            </a:r>
            <a:r>
              <a:rPr lang="en-US" altLang="ko-KR" sz="1200" dirty="0" err="1" smtClean="0"/>
              <a:t>Veronika</a:t>
            </a:r>
            <a:r>
              <a:rPr lang="en-US" altLang="ko-KR" sz="1200" dirty="0" smtClean="0"/>
              <a:t> Groh, and Thomas Spies</a:t>
            </a:r>
          </a:p>
          <a:p>
            <a:r>
              <a:rPr lang="en-US" altLang="ko-KR" sz="1200" i="1" dirty="0" smtClean="0"/>
              <a:t>J </a:t>
            </a:r>
            <a:r>
              <a:rPr lang="en-US" altLang="ko-KR" sz="1200" i="1" dirty="0" err="1" smtClean="0"/>
              <a:t>Immunol</a:t>
            </a:r>
            <a:r>
              <a:rPr lang="en-US" altLang="ko-KR" sz="1200" i="1" dirty="0" smtClean="0"/>
              <a:t> 2013 191:1509-1515; doi:10.4049/jimmunol.1301071 </a:t>
            </a:r>
            <a:endParaRPr lang="en-US" altLang="ko-KR" sz="1200" dirty="0" smtClean="0"/>
          </a:p>
          <a:p>
            <a:endParaRPr lang="en-US" altLang="ko-KR" sz="1200" dirty="0" smtClean="0"/>
          </a:p>
          <a:p>
            <a:r>
              <a:rPr lang="en-US" altLang="ko-KR" sz="1200" b="1" dirty="0" smtClean="0"/>
              <a:t>AUTOIMMUNITY</a:t>
            </a:r>
          </a:p>
          <a:p>
            <a:endParaRPr lang="en-US" altLang="ko-KR" sz="1200" dirty="0" smtClean="0"/>
          </a:p>
          <a:p>
            <a:r>
              <a:rPr lang="en-US" altLang="ko-KR" sz="1200" b="1" dirty="0" smtClean="0"/>
              <a:t>microRNA-17–92 Regulates IL-10 Production by Regulatory T Cells and Control of Experimental Autoimmune Encephalomyelitis </a:t>
            </a:r>
          </a:p>
          <a:p>
            <a:r>
              <a:rPr lang="en-US" altLang="ko-KR" sz="1200" dirty="0" err="1" smtClean="0"/>
              <a:t>Dimitri</a:t>
            </a:r>
            <a:r>
              <a:rPr lang="en-US" altLang="ko-KR" sz="1200" dirty="0" smtClean="0"/>
              <a:t> de </a:t>
            </a:r>
            <a:r>
              <a:rPr lang="en-US" altLang="ko-KR" sz="1200" dirty="0" err="1" smtClean="0"/>
              <a:t>Kouchkovsky</a:t>
            </a:r>
            <a:r>
              <a:rPr lang="en-US" altLang="ko-KR" sz="1200" dirty="0" smtClean="0"/>
              <a:t>, Jonathan H. </a:t>
            </a:r>
            <a:r>
              <a:rPr lang="en-US" altLang="ko-KR" sz="1200" dirty="0" err="1" smtClean="0"/>
              <a:t>Esensten</a:t>
            </a:r>
            <a:r>
              <a:rPr lang="en-US" altLang="ko-KR" sz="1200" dirty="0" smtClean="0"/>
              <a:t>, Wendy L. Rosenthal, </a:t>
            </a:r>
            <a:r>
              <a:rPr lang="en-US" altLang="ko-KR" sz="1200" dirty="0" err="1" smtClean="0"/>
              <a:t>Malika</a:t>
            </a:r>
            <a:r>
              <a:rPr lang="en-US" altLang="ko-KR" sz="1200" dirty="0" smtClean="0"/>
              <a:t> M. </a:t>
            </a:r>
            <a:r>
              <a:rPr lang="en-US" altLang="ko-KR" sz="1200" dirty="0" err="1" smtClean="0"/>
              <a:t>Morar</a:t>
            </a:r>
            <a:r>
              <a:rPr lang="en-US" altLang="ko-KR" sz="1200" dirty="0" smtClean="0"/>
              <a:t>, Jeffrey A. Bluestone, and Lukas T. </a:t>
            </a:r>
            <a:r>
              <a:rPr lang="en-US" altLang="ko-KR" sz="1200" dirty="0" err="1" smtClean="0"/>
              <a:t>Jeker</a:t>
            </a:r>
            <a:endParaRPr lang="en-US" altLang="ko-KR" sz="1200" dirty="0" smtClean="0"/>
          </a:p>
          <a:p>
            <a:r>
              <a:rPr lang="en-US" altLang="ko-KR" sz="1200" i="1" dirty="0" smtClean="0"/>
              <a:t>J </a:t>
            </a:r>
            <a:r>
              <a:rPr lang="en-US" altLang="ko-KR" sz="1200" i="1" dirty="0" err="1" smtClean="0"/>
              <a:t>Immunol</a:t>
            </a:r>
            <a:r>
              <a:rPr lang="en-US" altLang="ko-KR" sz="1200" i="1" dirty="0" smtClean="0"/>
              <a:t> 2013 191:1594-1605; published ahead of print July 15, 2013, doi:10.4049/jimmunol.1203567 </a:t>
            </a:r>
            <a:endParaRPr lang="en-US" altLang="ko-KR" sz="1200" dirty="0" smtClean="0"/>
          </a:p>
          <a:p>
            <a:endParaRPr lang="en-US" altLang="ko-KR" sz="1200" dirty="0" smtClean="0"/>
          </a:p>
          <a:p>
            <a:r>
              <a:rPr lang="en-US" altLang="ko-KR" sz="1200" b="1" dirty="0" smtClean="0"/>
              <a:t>Notch Signaling Regulates T Cell Accumulation and Function in the Central Nervous System during Experimental Autoimmune Encephalomyelitis </a:t>
            </a:r>
          </a:p>
          <a:p>
            <a:r>
              <a:rPr lang="en-US" altLang="ko-KR" sz="1200" dirty="0" smtClean="0"/>
              <a:t>Ashley R. Sandy, Josh </a:t>
            </a:r>
            <a:r>
              <a:rPr lang="en-US" altLang="ko-KR" sz="1200" dirty="0" err="1" smtClean="0"/>
              <a:t>Stoolman</a:t>
            </a:r>
            <a:r>
              <a:rPr lang="en-US" altLang="ko-KR" sz="1200" dirty="0" smtClean="0"/>
              <a:t>, Kelli </a:t>
            </a:r>
            <a:r>
              <a:rPr lang="en-US" altLang="ko-KR" sz="1200" dirty="0" err="1" smtClean="0"/>
              <a:t>Malott</a:t>
            </a:r>
            <a:r>
              <a:rPr lang="en-US" altLang="ko-KR" sz="1200" dirty="0" smtClean="0"/>
              <a:t>, </a:t>
            </a:r>
            <a:r>
              <a:rPr lang="en-US" altLang="ko-KR" sz="1200" dirty="0" err="1" smtClean="0"/>
              <a:t>Prae</a:t>
            </a:r>
            <a:r>
              <a:rPr lang="en-US" altLang="ko-KR" sz="1200" dirty="0" smtClean="0"/>
              <a:t> </a:t>
            </a:r>
            <a:r>
              <a:rPr lang="en-US" altLang="ko-KR" sz="1200" dirty="0" err="1" smtClean="0"/>
              <a:t>Pongtornpipat</a:t>
            </a:r>
            <a:r>
              <a:rPr lang="en-US" altLang="ko-KR" sz="1200" dirty="0" smtClean="0"/>
              <a:t>, Benjamin M. Segal, and Ivan </a:t>
            </a:r>
            <a:r>
              <a:rPr lang="en-US" altLang="ko-KR" sz="1200" dirty="0" err="1" smtClean="0"/>
              <a:t>Maillard</a:t>
            </a:r>
            <a:endParaRPr lang="en-US" altLang="ko-KR" sz="1200" dirty="0" smtClean="0"/>
          </a:p>
          <a:p>
            <a:r>
              <a:rPr lang="en-US" altLang="ko-KR" sz="1200" i="1" dirty="0" smtClean="0"/>
              <a:t>J </a:t>
            </a:r>
            <a:r>
              <a:rPr lang="en-US" altLang="ko-KR" sz="1200" i="1" dirty="0" err="1" smtClean="0"/>
              <a:t>Immunol</a:t>
            </a:r>
            <a:r>
              <a:rPr lang="en-US" altLang="ko-KR" sz="1200" i="1" dirty="0" smtClean="0"/>
              <a:t> 2013 191:1606-1613; published ahead of print July 3, 2013, doi:10.4049/jimmunol.1301116 </a:t>
            </a:r>
            <a:endParaRPr lang="en-US" altLang="ko-KR" sz="1200" dirty="0" smtClean="0"/>
          </a:p>
          <a:p>
            <a:endParaRPr lang="en-US" altLang="ko-KR" sz="1200" dirty="0" smtClean="0"/>
          </a:p>
          <a:p>
            <a:r>
              <a:rPr lang="en-US" altLang="ko-KR" sz="1200" b="1" dirty="0" smtClean="0"/>
              <a:t>IL-17RA Is Essential for Optimal Localization of Follicular </a:t>
            </a:r>
            <a:r>
              <a:rPr lang="en-US" altLang="ko-KR" sz="1200" b="1" dirty="0" err="1" smtClean="0"/>
              <a:t>Th</a:t>
            </a:r>
            <a:r>
              <a:rPr lang="en-US" altLang="ko-KR" sz="1200" b="1" dirty="0" smtClean="0"/>
              <a:t> Cells in the Germinal Center Light Zone To Promote Autoantibody-Producing B Cells </a:t>
            </a:r>
          </a:p>
          <a:p>
            <a:r>
              <a:rPr lang="en-US" altLang="ko-KR" sz="1200" dirty="0" err="1" smtClean="0"/>
              <a:t>Yanna</a:t>
            </a:r>
            <a:r>
              <a:rPr lang="en-US" altLang="ko-KR" sz="1200" dirty="0" smtClean="0"/>
              <a:t> Ding, Jun Li, </a:t>
            </a:r>
            <a:r>
              <a:rPr lang="en-US" altLang="ko-KR" sz="1200" dirty="0" err="1" smtClean="0"/>
              <a:t>Qi</a:t>
            </a:r>
            <a:r>
              <a:rPr lang="en-US" altLang="ko-KR" sz="1200" dirty="0" smtClean="0"/>
              <a:t> Wu, </a:t>
            </a:r>
            <a:r>
              <a:rPr lang="en-US" altLang="ko-KR" sz="1200" dirty="0" err="1" smtClean="0"/>
              <a:t>Pingar</a:t>
            </a:r>
            <a:r>
              <a:rPr lang="en-US" altLang="ko-KR" sz="1200" dirty="0" smtClean="0"/>
              <a:t> Yang, </a:t>
            </a:r>
            <a:r>
              <a:rPr lang="en-US" altLang="ko-KR" sz="1200" dirty="0" err="1" smtClean="0"/>
              <a:t>Bao</a:t>
            </a:r>
            <a:r>
              <a:rPr lang="en-US" altLang="ko-KR" sz="1200" dirty="0" smtClean="0"/>
              <a:t> </a:t>
            </a:r>
            <a:r>
              <a:rPr lang="en-US" altLang="ko-KR" sz="1200" dirty="0" err="1" smtClean="0"/>
              <a:t>Luo</a:t>
            </a:r>
            <a:r>
              <a:rPr lang="en-US" altLang="ko-KR" sz="1200" dirty="0" smtClean="0"/>
              <a:t>, </a:t>
            </a:r>
            <a:r>
              <a:rPr lang="en-US" altLang="ko-KR" sz="1200" dirty="0" err="1" smtClean="0"/>
              <a:t>Shutao</a:t>
            </a:r>
            <a:r>
              <a:rPr lang="en-US" altLang="ko-KR" sz="1200" dirty="0" smtClean="0"/>
              <a:t> </a:t>
            </a:r>
            <a:r>
              <a:rPr lang="en-US" altLang="ko-KR" sz="1200" dirty="0" err="1" smtClean="0"/>
              <a:t>Xie</a:t>
            </a:r>
            <a:r>
              <a:rPr lang="en-US" altLang="ko-KR" sz="1200" dirty="0" smtClean="0"/>
              <a:t>, Kirk M. </a:t>
            </a:r>
            <a:r>
              <a:rPr lang="en-US" altLang="ko-KR" sz="1200" dirty="0" err="1" smtClean="0"/>
              <a:t>Druey</a:t>
            </a:r>
            <a:r>
              <a:rPr lang="en-US" altLang="ko-KR" sz="1200" dirty="0" smtClean="0"/>
              <a:t>, Allan J. </a:t>
            </a:r>
            <a:r>
              <a:rPr lang="en-US" altLang="ko-KR" sz="1200" dirty="0" err="1" smtClean="0"/>
              <a:t>Zajac</a:t>
            </a:r>
            <a:r>
              <a:rPr lang="en-US" altLang="ko-KR" sz="1200" dirty="0" smtClean="0"/>
              <a:t>, </a:t>
            </a:r>
            <a:r>
              <a:rPr lang="en-US" altLang="ko-KR" sz="1200" dirty="0" err="1" smtClean="0"/>
              <a:t>Hui</a:t>
            </a:r>
            <a:r>
              <a:rPr lang="en-US" altLang="ko-KR" sz="1200" dirty="0" smtClean="0"/>
              <a:t>-Chen Hsu, and John D. </a:t>
            </a:r>
            <a:r>
              <a:rPr lang="en-US" altLang="ko-KR" sz="1200" dirty="0" err="1" smtClean="0"/>
              <a:t>Mountz</a:t>
            </a:r>
            <a:endParaRPr lang="en-US" altLang="ko-KR" sz="1200" dirty="0" smtClean="0"/>
          </a:p>
          <a:p>
            <a:r>
              <a:rPr lang="en-US" altLang="ko-KR" sz="1200" i="1" dirty="0" smtClean="0"/>
              <a:t>J </a:t>
            </a:r>
            <a:r>
              <a:rPr lang="en-US" altLang="ko-KR" sz="1200" i="1" dirty="0" err="1" smtClean="0"/>
              <a:t>Immunol</a:t>
            </a:r>
            <a:r>
              <a:rPr lang="en-US" altLang="ko-KR" sz="1200" i="1" dirty="0" smtClean="0"/>
              <a:t> 2013 191:1614-1624; published ahead of print July 15, 2013, doi:10.4049/jimmunol.1300479 </a:t>
            </a:r>
            <a:endParaRPr lang="en-US" altLang="ko-KR" sz="1200" dirty="0" smtClean="0"/>
          </a:p>
          <a:p>
            <a:endParaRPr lang="en-US" altLang="ko-KR" sz="1200" dirty="0" smtClean="0"/>
          </a:p>
          <a:p>
            <a:r>
              <a:rPr lang="en-US" altLang="ko-KR" sz="1200" b="1" dirty="0" smtClean="0"/>
              <a:t>IMMUNE REGULATION</a:t>
            </a:r>
          </a:p>
          <a:p>
            <a:endParaRPr lang="en-US" altLang="ko-KR" sz="1200" dirty="0" smtClean="0"/>
          </a:p>
        </p:txBody>
      </p:sp>
      <p:sp>
        <p:nvSpPr>
          <p:cNvPr id="5" name="TextBox 4"/>
          <p:cNvSpPr txBox="1"/>
          <p:nvPr/>
        </p:nvSpPr>
        <p:spPr>
          <a:xfrm>
            <a:off x="4615432" y="361101"/>
            <a:ext cx="4608000" cy="6186309"/>
          </a:xfrm>
          <a:prstGeom prst="rect">
            <a:avLst/>
          </a:prstGeom>
          <a:noFill/>
        </p:spPr>
        <p:txBody>
          <a:bodyPr wrap="square" rtlCol="0">
            <a:spAutoFit/>
          </a:bodyPr>
          <a:lstStyle/>
          <a:p>
            <a:r>
              <a:rPr lang="en-US" altLang="ko-KR" sz="1200" b="1" dirty="0" smtClean="0"/>
              <a:t>The Composite Cytokine p28/Cytokine-Like Factor 1 Sustains B Cell Proliferation and Promotes Plasma Cell Differentiation </a:t>
            </a:r>
          </a:p>
          <a:p>
            <a:r>
              <a:rPr lang="en-US" altLang="ko-KR" sz="1200" dirty="0" err="1" smtClean="0"/>
              <a:t>Aurélie</a:t>
            </a:r>
            <a:r>
              <a:rPr lang="en-US" altLang="ko-KR" sz="1200" dirty="0" smtClean="0"/>
              <a:t> Jeanne </a:t>
            </a:r>
            <a:r>
              <a:rPr lang="en-US" altLang="ko-KR" sz="1200" dirty="0" err="1" smtClean="0"/>
              <a:t>Tormo</a:t>
            </a:r>
            <a:r>
              <a:rPr lang="en-US" altLang="ko-KR" sz="1200" dirty="0" smtClean="0"/>
              <a:t>, </a:t>
            </a:r>
            <a:r>
              <a:rPr lang="en-US" altLang="ko-KR" sz="1200" dirty="0" err="1" smtClean="0"/>
              <a:t>Yasmine</a:t>
            </a:r>
            <a:r>
              <a:rPr lang="en-US" altLang="ko-KR" sz="1200" dirty="0" smtClean="0"/>
              <a:t> </a:t>
            </a:r>
            <a:r>
              <a:rPr lang="en-US" altLang="ko-KR" sz="1200" dirty="0" err="1" smtClean="0"/>
              <a:t>Meliani</a:t>
            </a:r>
            <a:r>
              <a:rPr lang="en-US" altLang="ko-KR" sz="1200" dirty="0" smtClean="0"/>
              <a:t>, Linda Ann </a:t>
            </a:r>
            <a:r>
              <a:rPr lang="en-US" altLang="ko-KR" sz="1200" dirty="0" err="1" smtClean="0"/>
              <a:t>Beaupré</a:t>
            </a:r>
            <a:r>
              <a:rPr lang="en-US" altLang="ko-KR" sz="1200" dirty="0" smtClean="0"/>
              <a:t>, </a:t>
            </a:r>
            <a:r>
              <a:rPr lang="en-US" altLang="ko-KR" sz="1200" dirty="0" err="1" smtClean="0"/>
              <a:t>Mukut</a:t>
            </a:r>
            <a:r>
              <a:rPr lang="en-US" altLang="ko-KR" sz="1200" dirty="0" smtClean="0"/>
              <a:t> Sharma, </a:t>
            </a:r>
            <a:r>
              <a:rPr lang="en-US" altLang="ko-KR" sz="1200" dirty="0" err="1" smtClean="0"/>
              <a:t>Jörg</a:t>
            </a:r>
            <a:r>
              <a:rPr lang="en-US" altLang="ko-KR" sz="1200" dirty="0" smtClean="0"/>
              <a:t> H. Fritz, Greg Elson, Sandrine </a:t>
            </a:r>
            <a:r>
              <a:rPr lang="en-US" altLang="ko-KR" sz="1200" dirty="0" err="1" smtClean="0"/>
              <a:t>Crabé</a:t>
            </a:r>
            <a:r>
              <a:rPr lang="en-US" altLang="ko-KR" sz="1200" dirty="0" smtClean="0"/>
              <a:t>, and Jean-François </a:t>
            </a:r>
            <a:r>
              <a:rPr lang="en-US" altLang="ko-KR" sz="1200" dirty="0" err="1" smtClean="0"/>
              <a:t>Gauchat</a:t>
            </a:r>
            <a:endParaRPr lang="en-US" altLang="ko-KR" sz="1200" dirty="0" smtClean="0"/>
          </a:p>
          <a:p>
            <a:r>
              <a:rPr lang="en-US" altLang="ko-KR" sz="1200" i="1" dirty="0" smtClean="0"/>
              <a:t>J </a:t>
            </a:r>
            <a:r>
              <a:rPr lang="en-US" altLang="ko-KR" sz="1200" i="1" dirty="0" err="1" smtClean="0"/>
              <a:t>Immunol</a:t>
            </a:r>
            <a:r>
              <a:rPr lang="en-US" altLang="ko-KR" sz="1200" i="1" dirty="0" smtClean="0"/>
              <a:t> 2013 191:1657-1665; published ahead of print July 8, 2013, doi:10.4049/jimmunol.1201595 </a:t>
            </a:r>
            <a:endParaRPr lang="en-US" altLang="ko-KR" sz="1200" dirty="0" smtClean="0"/>
          </a:p>
          <a:p>
            <a:endParaRPr lang="en-US" altLang="ko-KR" sz="1200" b="1" dirty="0" smtClean="0"/>
          </a:p>
          <a:p>
            <a:r>
              <a:rPr lang="en-US" altLang="ko-KR" sz="1200" b="1" dirty="0" smtClean="0"/>
              <a:t>Human Invariant NKT Cell Subsets Differentially Promote Differentiation, Antibody Production, and T Cell Stimulation by B Cells In Vitro </a:t>
            </a:r>
          </a:p>
          <a:p>
            <a:r>
              <a:rPr lang="en-US" altLang="ko-KR" sz="1200" dirty="0" err="1" smtClean="0"/>
              <a:t>Shijuan</a:t>
            </a:r>
            <a:r>
              <a:rPr lang="en-US" altLang="ko-KR" sz="1200" dirty="0" smtClean="0"/>
              <a:t> Grace </a:t>
            </a:r>
            <a:r>
              <a:rPr lang="en-US" altLang="ko-KR" sz="1200" dirty="0" err="1" smtClean="0"/>
              <a:t>Zeng</a:t>
            </a:r>
            <a:r>
              <a:rPr lang="en-US" altLang="ko-KR" sz="1200" dirty="0" smtClean="0"/>
              <a:t>, </a:t>
            </a:r>
            <a:r>
              <a:rPr lang="en-US" altLang="ko-KR" sz="1200" dirty="0" err="1" smtClean="0"/>
              <a:t>Yasmeen</a:t>
            </a:r>
            <a:r>
              <a:rPr lang="en-US" altLang="ko-KR" sz="1200" dirty="0" smtClean="0"/>
              <a:t> G. </a:t>
            </a:r>
            <a:r>
              <a:rPr lang="en-US" altLang="ko-KR" sz="1200" dirty="0" err="1" smtClean="0"/>
              <a:t>Ghnewa</a:t>
            </a:r>
            <a:r>
              <a:rPr lang="en-US" altLang="ko-KR" sz="1200" dirty="0" smtClean="0"/>
              <a:t>, Vincent P. O’Reilly, Victoria G. Lyons, Ann </a:t>
            </a:r>
            <a:r>
              <a:rPr lang="en-US" altLang="ko-KR" sz="1200" dirty="0" err="1" smtClean="0"/>
              <a:t>Atzberger</a:t>
            </a:r>
            <a:r>
              <a:rPr lang="en-US" altLang="ko-KR" sz="1200" dirty="0" smtClean="0"/>
              <a:t>, Andrew E. Hogan, Mark A. </a:t>
            </a:r>
            <a:r>
              <a:rPr lang="en-US" altLang="ko-KR" sz="1200" dirty="0" err="1" smtClean="0"/>
              <a:t>Exley</a:t>
            </a:r>
            <a:r>
              <a:rPr lang="en-US" altLang="ko-KR" sz="1200" dirty="0" smtClean="0"/>
              <a:t>, and Derek G. Doherty</a:t>
            </a:r>
          </a:p>
          <a:p>
            <a:r>
              <a:rPr lang="en-US" altLang="ko-KR" sz="1200" i="1" dirty="0" smtClean="0"/>
              <a:t>J </a:t>
            </a:r>
            <a:r>
              <a:rPr lang="en-US" altLang="ko-KR" sz="1200" i="1" dirty="0" err="1" smtClean="0"/>
              <a:t>Immunol</a:t>
            </a:r>
            <a:r>
              <a:rPr lang="en-US" altLang="ko-KR" sz="1200" i="1" dirty="0" smtClean="0"/>
              <a:t> 2013 191:1666-1676; published ahead of print July 12, 2013, doi:10.4049/jimmunol.1202223 </a:t>
            </a:r>
            <a:endParaRPr lang="en-US" altLang="ko-KR" sz="1200" dirty="0" smtClean="0"/>
          </a:p>
          <a:p>
            <a:endParaRPr lang="en-US" altLang="ko-KR" sz="1200" dirty="0" smtClean="0"/>
          </a:p>
          <a:p>
            <a:r>
              <a:rPr lang="en-US" altLang="ko-KR" sz="1200" b="1" dirty="0" smtClean="0"/>
              <a:t>Conditional Deletion of PTEN in Peripheral T Cells Augments TCR-Mediated Activation but Does Not Abrogate CD28 Dependency or Prevent </a:t>
            </a:r>
            <a:r>
              <a:rPr lang="en-US" altLang="ko-KR" sz="1200" b="1" dirty="0" err="1" smtClean="0"/>
              <a:t>Anergy</a:t>
            </a:r>
            <a:r>
              <a:rPr lang="en-US" altLang="ko-KR" sz="1200" b="1" dirty="0" smtClean="0"/>
              <a:t> Induction </a:t>
            </a:r>
          </a:p>
          <a:p>
            <a:r>
              <a:rPr lang="en-US" altLang="ko-KR" sz="1200" dirty="0" smtClean="0"/>
              <a:t>Frederick L. Locke, Yuan-</a:t>
            </a:r>
            <a:r>
              <a:rPr lang="en-US" altLang="ko-KR" sz="1200" dirty="0" err="1" smtClean="0"/>
              <a:t>yuan</a:t>
            </a:r>
            <a:r>
              <a:rPr lang="en-US" altLang="ko-KR" sz="1200" dirty="0" smtClean="0"/>
              <a:t> </a:t>
            </a:r>
            <a:r>
              <a:rPr lang="en-US" altLang="ko-KR" sz="1200" dirty="0" err="1" smtClean="0"/>
              <a:t>Zha</a:t>
            </a:r>
            <a:r>
              <a:rPr lang="en-US" altLang="ko-KR" sz="1200" dirty="0" smtClean="0"/>
              <a:t>, Yan </a:t>
            </a:r>
            <a:r>
              <a:rPr lang="en-US" altLang="ko-KR" sz="1200" dirty="0" err="1" smtClean="0"/>
              <a:t>Zheng</a:t>
            </a:r>
            <a:r>
              <a:rPr lang="en-US" altLang="ko-KR" sz="1200" dirty="0" smtClean="0"/>
              <a:t>, Gregory </a:t>
            </a:r>
            <a:r>
              <a:rPr lang="en-US" altLang="ko-KR" sz="1200" dirty="0" err="1" smtClean="0"/>
              <a:t>Driessens</a:t>
            </a:r>
            <a:r>
              <a:rPr lang="en-US" altLang="ko-KR" sz="1200" dirty="0" smtClean="0"/>
              <a:t>, and Thomas F. </a:t>
            </a:r>
            <a:r>
              <a:rPr lang="en-US" altLang="ko-KR" sz="1200" dirty="0" err="1" smtClean="0"/>
              <a:t>Gajewski</a:t>
            </a:r>
            <a:endParaRPr lang="en-US" altLang="ko-KR" sz="1200" dirty="0" smtClean="0"/>
          </a:p>
          <a:p>
            <a:r>
              <a:rPr lang="en-US" altLang="ko-KR" sz="1200" i="1" dirty="0" smtClean="0"/>
              <a:t>J </a:t>
            </a:r>
            <a:r>
              <a:rPr lang="en-US" altLang="ko-KR" sz="1200" i="1" dirty="0" err="1" smtClean="0"/>
              <a:t>Immunol</a:t>
            </a:r>
            <a:r>
              <a:rPr lang="en-US" altLang="ko-KR" sz="1200" i="1" dirty="0" smtClean="0"/>
              <a:t> 2013 191:1677-1685; published ahead of print July 12, 2013, doi:10.4049/jimmunol.1202018 </a:t>
            </a:r>
            <a:endParaRPr lang="en-US" altLang="ko-KR" sz="1200" dirty="0" smtClean="0"/>
          </a:p>
          <a:p>
            <a:endParaRPr lang="en-US" altLang="ko-KR" sz="1200" b="1" dirty="0" smtClean="0"/>
          </a:p>
          <a:p>
            <a:r>
              <a:rPr lang="en-US" altLang="ko-KR" sz="1200" b="1" dirty="0" smtClean="0"/>
              <a:t>Control of In Vivo Collateral Damage Generated by T Cell Immunity </a:t>
            </a:r>
          </a:p>
          <a:p>
            <a:r>
              <a:rPr lang="en-US" altLang="ko-KR" sz="1200" dirty="0" err="1" smtClean="0"/>
              <a:t>Govindarajan</a:t>
            </a:r>
            <a:r>
              <a:rPr lang="en-US" altLang="ko-KR" sz="1200" dirty="0" smtClean="0"/>
              <a:t> </a:t>
            </a:r>
            <a:r>
              <a:rPr lang="en-US" altLang="ko-KR" sz="1200" dirty="0" err="1" smtClean="0"/>
              <a:t>Thangavelu</a:t>
            </a:r>
            <a:r>
              <a:rPr lang="en-US" altLang="ko-KR" sz="1200" dirty="0" smtClean="0"/>
              <a:t>, Ronald G. Gill, Louis Boon, </a:t>
            </a:r>
            <a:r>
              <a:rPr lang="en-US" altLang="ko-KR" sz="1200" dirty="0" err="1" smtClean="0"/>
              <a:t>Kristofor</a:t>
            </a:r>
            <a:r>
              <a:rPr lang="en-US" altLang="ko-KR" sz="1200" dirty="0" smtClean="0"/>
              <a:t> K. </a:t>
            </a:r>
            <a:r>
              <a:rPr lang="en-US" altLang="ko-KR" sz="1200" dirty="0" err="1" smtClean="0"/>
              <a:t>Ellestad</a:t>
            </a:r>
            <a:r>
              <a:rPr lang="en-US" altLang="ko-KR" sz="1200" dirty="0" smtClean="0"/>
              <a:t>, and Colin C. Anderson</a:t>
            </a:r>
          </a:p>
          <a:p>
            <a:r>
              <a:rPr lang="en-US" altLang="ko-KR" sz="1200" i="1" dirty="0" smtClean="0"/>
              <a:t>J </a:t>
            </a:r>
            <a:r>
              <a:rPr lang="en-US" altLang="ko-KR" sz="1200" i="1" dirty="0" err="1" smtClean="0"/>
              <a:t>Immunol</a:t>
            </a:r>
            <a:r>
              <a:rPr lang="en-US" altLang="ko-KR" sz="1200" i="1" dirty="0" smtClean="0"/>
              <a:t> 2013 191:1686-1691; published ahead of print July 12, 2013, doi:10.4049/jimmunol.1203240 </a:t>
            </a:r>
            <a:endParaRPr lang="en-US" altLang="ko-KR" sz="1200" dirty="0" smtClean="0"/>
          </a:p>
          <a:p>
            <a:endParaRPr lang="en-US" altLang="ko-KR" sz="1200" dirty="0" smtClean="0"/>
          </a:p>
        </p:txBody>
      </p:sp>
      <p:sp>
        <p:nvSpPr>
          <p:cNvPr id="6" name="TextBox 5"/>
          <p:cNvSpPr txBox="1"/>
          <p:nvPr/>
        </p:nvSpPr>
        <p:spPr>
          <a:xfrm>
            <a:off x="0" y="0"/>
            <a:ext cx="9144000" cy="369332"/>
          </a:xfrm>
          <a:prstGeom prst="rect">
            <a:avLst/>
          </a:prstGeom>
          <a:noFill/>
        </p:spPr>
        <p:txBody>
          <a:bodyPr wrap="square" rtlCol="0">
            <a:spAutoFit/>
          </a:bodyPr>
          <a:lstStyle/>
          <a:p>
            <a:r>
              <a:rPr lang="en-US" altLang="ko-KR" b="1" i="1" dirty="0" smtClean="0">
                <a:latin typeface="Arial" pitchFamily="34" charset="0"/>
                <a:cs typeface="Arial" pitchFamily="34" charset="0"/>
              </a:rPr>
              <a:t>Journal of Immunology</a:t>
            </a:r>
            <a:endParaRPr lang="ko-KR" altLang="en-US" b="1" i="1" dirty="0">
              <a:latin typeface="Arial" pitchFamily="34" charset="0"/>
              <a:cs typeface="Arial" pitchFamily="34" charset="0"/>
            </a:endParaRPr>
          </a:p>
        </p:txBody>
      </p:sp>
    </p:spTree>
    <p:extLst>
      <p:ext uri="{BB962C8B-B14F-4D97-AF65-F5344CB8AC3E}">
        <p14:creationId xmlns:p14="http://schemas.microsoft.com/office/powerpoint/2010/main" val="644163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4608000" cy="7294305"/>
          </a:xfrm>
          <a:prstGeom prst="rect">
            <a:avLst/>
          </a:prstGeom>
          <a:noFill/>
        </p:spPr>
        <p:txBody>
          <a:bodyPr wrap="square" rtlCol="0">
            <a:spAutoFit/>
          </a:bodyPr>
          <a:lstStyle/>
          <a:p>
            <a:r>
              <a:rPr lang="en-US" altLang="ko-KR" sz="1200" b="1" dirty="0" smtClean="0"/>
              <a:t>B Cell–Specific Deficiencies in </a:t>
            </a:r>
            <a:r>
              <a:rPr lang="en-US" altLang="ko-KR" sz="1200" b="1" dirty="0" err="1" smtClean="0"/>
              <a:t>mTOR</a:t>
            </a:r>
            <a:r>
              <a:rPr lang="en-US" altLang="ko-KR" sz="1200" b="1" dirty="0" smtClean="0"/>
              <a:t> Limit </a:t>
            </a:r>
            <a:r>
              <a:rPr lang="en-US" altLang="ko-KR" sz="1200" b="1" dirty="0" err="1" smtClean="0"/>
              <a:t>Humoral</a:t>
            </a:r>
            <a:r>
              <a:rPr lang="en-US" altLang="ko-KR" sz="1200" b="1" dirty="0" smtClean="0"/>
              <a:t> Immune Responses </a:t>
            </a:r>
          </a:p>
          <a:p>
            <a:r>
              <a:rPr lang="en-US" altLang="ko-KR" sz="1200" dirty="0" err="1" smtClean="0"/>
              <a:t>Shuling</a:t>
            </a:r>
            <a:r>
              <a:rPr lang="en-US" altLang="ko-KR" sz="1200" dirty="0" smtClean="0"/>
              <a:t> Zhang, Margaret Pruitt, Dena Tran, Wendy Du Bois, </a:t>
            </a:r>
            <a:r>
              <a:rPr lang="en-US" altLang="ko-KR" sz="1200" dirty="0" err="1" smtClean="0"/>
              <a:t>Ke</a:t>
            </a:r>
            <a:r>
              <a:rPr lang="en-US" altLang="ko-KR" sz="1200" dirty="0" smtClean="0"/>
              <a:t> Zhang, </a:t>
            </a:r>
            <a:r>
              <a:rPr lang="en-US" altLang="ko-KR" sz="1200" dirty="0" err="1" smtClean="0"/>
              <a:t>Rushi</a:t>
            </a:r>
            <a:r>
              <a:rPr lang="en-US" altLang="ko-KR" sz="1200" dirty="0" smtClean="0"/>
              <a:t> Patel, Shelley Hoover, R. Mark Simpson, John Simmons, Joy Gary, Clifford M. Snapper, Rafael </a:t>
            </a:r>
            <a:r>
              <a:rPr lang="en-US" altLang="ko-KR" sz="1200" dirty="0" err="1" smtClean="0"/>
              <a:t>Casellas</a:t>
            </a:r>
            <a:r>
              <a:rPr lang="en-US" altLang="ko-KR" sz="1200" dirty="0" smtClean="0"/>
              <a:t>, and Beverly A. Mock</a:t>
            </a:r>
          </a:p>
          <a:p>
            <a:r>
              <a:rPr lang="en-US" altLang="ko-KR" sz="1200" i="1" dirty="0" smtClean="0"/>
              <a:t>J </a:t>
            </a:r>
            <a:r>
              <a:rPr lang="en-US" altLang="ko-KR" sz="1200" i="1" dirty="0" err="1" smtClean="0"/>
              <a:t>Immunol</a:t>
            </a:r>
            <a:r>
              <a:rPr lang="en-US" altLang="ko-KR" sz="1200" i="1" dirty="0" smtClean="0"/>
              <a:t> 2013 191:1692-1703; published ahead of print July 15, 2013, doi:10.4049/jimmunol.1201767 </a:t>
            </a:r>
            <a:endParaRPr lang="en-US" altLang="ko-KR" sz="1200" dirty="0" smtClean="0"/>
          </a:p>
          <a:p>
            <a:endParaRPr lang="en-US" altLang="ko-KR" sz="1200" dirty="0" smtClean="0"/>
          </a:p>
          <a:p>
            <a:r>
              <a:rPr lang="en-US" altLang="ko-KR" sz="1200" b="1" dirty="0" smtClean="0"/>
              <a:t>INNATE IMMUNITY AND INFLAMMATION</a:t>
            </a:r>
          </a:p>
          <a:p>
            <a:endParaRPr lang="en-US" altLang="ko-KR" sz="1200" dirty="0" smtClean="0"/>
          </a:p>
          <a:p>
            <a:r>
              <a:rPr lang="en-US" altLang="ko-KR" sz="1200" b="1" dirty="0" smtClean="0"/>
              <a:t>Cholinergic Receptors Modulate Immune Complex–Induced Inflammation In Vitro and In Vivo </a:t>
            </a:r>
          </a:p>
          <a:p>
            <a:r>
              <a:rPr lang="en-US" altLang="ko-KR" sz="1200" dirty="0" err="1" smtClean="0"/>
              <a:t>Milena</a:t>
            </a:r>
            <a:r>
              <a:rPr lang="en-US" altLang="ko-KR" sz="1200" dirty="0" smtClean="0"/>
              <a:t> </a:t>
            </a:r>
            <a:r>
              <a:rPr lang="en-US" altLang="ko-KR" sz="1200" dirty="0" err="1" smtClean="0"/>
              <a:t>Vukelic</a:t>
            </a:r>
            <a:r>
              <a:rPr lang="en-US" altLang="ko-KR" sz="1200" dirty="0" smtClean="0"/>
              <a:t>, Xiaoping Qing, Patricia </a:t>
            </a:r>
            <a:r>
              <a:rPr lang="en-US" altLang="ko-KR" sz="1200" dirty="0" err="1" smtClean="0"/>
              <a:t>Redecha</a:t>
            </a:r>
            <a:r>
              <a:rPr lang="en-US" altLang="ko-KR" sz="1200" dirty="0" smtClean="0"/>
              <a:t>, Gloria Koo, and Jane E. Salmon</a:t>
            </a:r>
          </a:p>
          <a:p>
            <a:r>
              <a:rPr lang="en-US" altLang="ko-KR" sz="1200" i="1" dirty="0" smtClean="0"/>
              <a:t>J </a:t>
            </a:r>
            <a:r>
              <a:rPr lang="en-US" altLang="ko-KR" sz="1200" i="1" dirty="0" err="1" smtClean="0"/>
              <a:t>Immunol</a:t>
            </a:r>
            <a:r>
              <a:rPr lang="en-US" altLang="ko-KR" sz="1200" i="1" dirty="0" smtClean="0"/>
              <a:t> 2013 191:1800-1807; published ahead of print July 12, 2013, doi:10.4049/jimmunol.1203467 </a:t>
            </a:r>
            <a:endParaRPr lang="en-US" altLang="ko-KR" sz="1200" dirty="0" smtClean="0"/>
          </a:p>
          <a:p>
            <a:endParaRPr lang="en-US" altLang="ko-KR" sz="1200" dirty="0" smtClean="0"/>
          </a:p>
          <a:p>
            <a:r>
              <a:rPr lang="en-US" altLang="ko-KR" sz="1200" b="1" dirty="0" smtClean="0"/>
              <a:t>Differential Regulation of TLR-Dependent MyD88 and TRIF Signaling Pathways by Free Zinc Ions </a:t>
            </a:r>
          </a:p>
          <a:p>
            <a:r>
              <a:rPr lang="en-US" altLang="ko-KR" sz="1200" dirty="0" smtClean="0"/>
              <a:t>Anne </a:t>
            </a:r>
            <a:r>
              <a:rPr lang="en-US" altLang="ko-KR" sz="1200" dirty="0" err="1" smtClean="0"/>
              <a:t>Brieger</a:t>
            </a:r>
            <a:r>
              <a:rPr lang="en-US" altLang="ko-KR" sz="1200" dirty="0" smtClean="0"/>
              <a:t>, </a:t>
            </a:r>
            <a:r>
              <a:rPr lang="en-US" altLang="ko-KR" sz="1200" dirty="0" err="1" smtClean="0"/>
              <a:t>Lothar</a:t>
            </a:r>
            <a:r>
              <a:rPr lang="en-US" altLang="ko-KR" sz="1200" dirty="0" smtClean="0"/>
              <a:t> Rink, and </a:t>
            </a:r>
            <a:r>
              <a:rPr lang="en-US" altLang="ko-KR" sz="1200" dirty="0" err="1" smtClean="0"/>
              <a:t>Hajo</a:t>
            </a:r>
            <a:r>
              <a:rPr lang="en-US" altLang="ko-KR" sz="1200" dirty="0" smtClean="0"/>
              <a:t> </a:t>
            </a:r>
            <a:r>
              <a:rPr lang="en-US" altLang="ko-KR" sz="1200" dirty="0" err="1" smtClean="0"/>
              <a:t>Haase</a:t>
            </a:r>
            <a:endParaRPr lang="en-US" altLang="ko-KR" sz="1200" dirty="0" smtClean="0"/>
          </a:p>
          <a:p>
            <a:r>
              <a:rPr lang="en-US" altLang="ko-KR" sz="1200" i="1" dirty="0" smtClean="0"/>
              <a:t>J </a:t>
            </a:r>
            <a:r>
              <a:rPr lang="en-US" altLang="ko-KR" sz="1200" i="1" dirty="0" err="1" smtClean="0"/>
              <a:t>Immunol</a:t>
            </a:r>
            <a:r>
              <a:rPr lang="en-US" altLang="ko-KR" sz="1200" i="1" dirty="0" smtClean="0"/>
              <a:t> 2013 191:1808-1817; published ahead of print July 17, 2013, doi:10.4049/jimmunol.1301261 </a:t>
            </a:r>
            <a:endParaRPr lang="en-US" altLang="ko-KR" sz="1200" dirty="0" smtClean="0"/>
          </a:p>
          <a:p>
            <a:endParaRPr lang="en-US" altLang="ko-KR" sz="1200" b="1" dirty="0" smtClean="0"/>
          </a:p>
          <a:p>
            <a:r>
              <a:rPr lang="en-US" altLang="ko-KR" sz="1200" b="1" dirty="0" smtClean="0"/>
              <a:t>Critical Role of p38 and GATA3 in Natural Helper Cell Function </a:t>
            </a:r>
          </a:p>
          <a:p>
            <a:r>
              <a:rPr lang="en-US" altLang="ko-KR" sz="1200" dirty="0" smtClean="0"/>
              <a:t>Jun-</a:t>
            </a:r>
            <a:r>
              <a:rPr lang="en-US" altLang="ko-KR" sz="1200" dirty="0" err="1" smtClean="0"/>
              <a:t>ichi</a:t>
            </a:r>
            <a:r>
              <a:rPr lang="en-US" altLang="ko-KR" sz="1200" dirty="0" smtClean="0"/>
              <a:t> </a:t>
            </a:r>
            <a:r>
              <a:rPr lang="en-US" altLang="ko-KR" sz="1200" dirty="0" err="1" smtClean="0"/>
              <a:t>Furusawa</a:t>
            </a:r>
            <a:r>
              <a:rPr lang="en-US" altLang="ko-KR" sz="1200" dirty="0" smtClean="0"/>
              <a:t>, </a:t>
            </a:r>
            <a:r>
              <a:rPr lang="en-US" altLang="ko-KR" sz="1200" dirty="0" err="1" smtClean="0"/>
              <a:t>Kazuyo</a:t>
            </a:r>
            <a:r>
              <a:rPr lang="en-US" altLang="ko-KR" sz="1200" dirty="0" smtClean="0"/>
              <a:t> Moro, Yasutaka </a:t>
            </a:r>
            <a:r>
              <a:rPr lang="en-US" altLang="ko-KR" sz="1200" dirty="0" err="1" smtClean="0"/>
              <a:t>Motomura</a:t>
            </a:r>
            <a:r>
              <a:rPr lang="en-US" altLang="ko-KR" sz="1200" dirty="0" smtClean="0"/>
              <a:t>, Kazuo Okamoto, </a:t>
            </a:r>
            <a:r>
              <a:rPr lang="en-US" altLang="ko-KR" sz="1200" dirty="0" err="1" smtClean="0"/>
              <a:t>Jinfang</a:t>
            </a:r>
            <a:r>
              <a:rPr lang="en-US" altLang="ko-KR" sz="1200" dirty="0" smtClean="0"/>
              <a:t> Zhu, Hiroshi </a:t>
            </a:r>
            <a:r>
              <a:rPr lang="en-US" altLang="ko-KR" sz="1200" dirty="0" err="1" smtClean="0"/>
              <a:t>Takayanagi</a:t>
            </a:r>
            <a:r>
              <a:rPr lang="en-US" altLang="ko-KR" sz="1200" dirty="0" smtClean="0"/>
              <a:t>, Masato Kubo, and Shigeo </a:t>
            </a:r>
            <a:r>
              <a:rPr lang="en-US" altLang="ko-KR" sz="1200" dirty="0" err="1" smtClean="0"/>
              <a:t>Koyasu</a:t>
            </a:r>
            <a:endParaRPr lang="en-US" altLang="ko-KR" sz="1200" dirty="0" smtClean="0"/>
          </a:p>
          <a:p>
            <a:r>
              <a:rPr lang="en-US" altLang="ko-KR" sz="1200" i="1" dirty="0" smtClean="0"/>
              <a:t>J </a:t>
            </a:r>
            <a:r>
              <a:rPr lang="en-US" altLang="ko-KR" sz="1200" i="1" dirty="0" err="1" smtClean="0"/>
              <a:t>Immunol</a:t>
            </a:r>
            <a:r>
              <a:rPr lang="en-US" altLang="ko-KR" sz="1200" i="1" dirty="0" smtClean="0"/>
              <a:t> 2013 191:1818-1826; published ahead of print July 12, 2013, doi:10.4049/jimmunol.1300379 </a:t>
            </a:r>
            <a:endParaRPr lang="en-US" altLang="ko-KR" sz="1200" dirty="0" smtClean="0"/>
          </a:p>
          <a:p>
            <a:endParaRPr lang="en-US" altLang="ko-KR" sz="1200" dirty="0" smtClean="0"/>
          </a:p>
          <a:p>
            <a:r>
              <a:rPr lang="en-US" altLang="ko-KR" sz="1200" b="1" dirty="0" smtClean="0"/>
              <a:t>Human Skin Mast Cells Express Complement Factors C3 and C5 </a:t>
            </a:r>
          </a:p>
          <a:p>
            <a:r>
              <a:rPr lang="en-US" altLang="ko-KR" sz="1200" dirty="0" smtClean="0"/>
              <a:t>Yoshihiro Fukuoka, Michelle R. Hite, Anthony L. Dellinger, and Lawrence B. Schwartz</a:t>
            </a:r>
          </a:p>
          <a:p>
            <a:r>
              <a:rPr lang="en-US" altLang="ko-KR" sz="1200" i="1" dirty="0" smtClean="0"/>
              <a:t>J </a:t>
            </a:r>
            <a:r>
              <a:rPr lang="en-US" altLang="ko-KR" sz="1200" i="1" dirty="0" err="1" smtClean="0"/>
              <a:t>Immunol</a:t>
            </a:r>
            <a:r>
              <a:rPr lang="en-US" altLang="ko-KR" sz="1200" i="1" dirty="0" smtClean="0"/>
              <a:t> 2013 191:1827-1834; published ahead of print July 5, 2013, doi:10.4049/jimmunol.1202889 </a:t>
            </a:r>
            <a:endParaRPr lang="en-US" altLang="ko-KR" sz="1200" dirty="0" smtClean="0"/>
          </a:p>
          <a:p>
            <a:endParaRPr lang="en-US" altLang="ko-KR" sz="1200" dirty="0" smtClean="0"/>
          </a:p>
        </p:txBody>
      </p:sp>
      <p:sp>
        <p:nvSpPr>
          <p:cNvPr id="6" name="TextBox 5"/>
          <p:cNvSpPr txBox="1"/>
          <p:nvPr/>
        </p:nvSpPr>
        <p:spPr>
          <a:xfrm>
            <a:off x="4499992" y="0"/>
            <a:ext cx="4608000" cy="6186309"/>
          </a:xfrm>
          <a:prstGeom prst="rect">
            <a:avLst/>
          </a:prstGeom>
          <a:noFill/>
        </p:spPr>
        <p:txBody>
          <a:bodyPr wrap="square" rtlCol="0">
            <a:spAutoFit/>
          </a:bodyPr>
          <a:lstStyle/>
          <a:p>
            <a:r>
              <a:rPr lang="en-US" altLang="ko-KR" sz="1200" b="1" dirty="0" smtClean="0"/>
              <a:t>IL-17A Plays a Critical Role in the Pathogenesis of Liver Fibrosis through Hepatic </a:t>
            </a:r>
            <a:r>
              <a:rPr lang="en-US" altLang="ko-KR" sz="1200" b="1" dirty="0" err="1" smtClean="0"/>
              <a:t>Stellate</a:t>
            </a:r>
            <a:r>
              <a:rPr lang="en-US" altLang="ko-KR" sz="1200" b="1" dirty="0" smtClean="0"/>
              <a:t> Cell Activation </a:t>
            </a:r>
          </a:p>
          <a:p>
            <a:r>
              <a:rPr lang="en-US" altLang="ko-KR" sz="1200" dirty="0" err="1" smtClean="0"/>
              <a:t>Zhongming</a:t>
            </a:r>
            <a:r>
              <a:rPr lang="en-US" altLang="ko-KR" sz="1200" dirty="0" smtClean="0"/>
              <a:t> Tan, </a:t>
            </a:r>
            <a:r>
              <a:rPr lang="en-US" altLang="ko-KR" sz="1200" dirty="0" err="1" smtClean="0"/>
              <a:t>Xiaofeng</a:t>
            </a:r>
            <a:r>
              <a:rPr lang="en-US" altLang="ko-KR" sz="1200" dirty="0" smtClean="0"/>
              <a:t> </a:t>
            </a:r>
            <a:r>
              <a:rPr lang="en-US" altLang="ko-KR" sz="1200" dirty="0" err="1" smtClean="0"/>
              <a:t>Qian</a:t>
            </a:r>
            <a:r>
              <a:rPr lang="en-US" altLang="ko-KR" sz="1200" dirty="0" smtClean="0"/>
              <a:t>, </a:t>
            </a:r>
            <a:r>
              <a:rPr lang="en-US" altLang="ko-KR" sz="1200" dirty="0" err="1" smtClean="0"/>
              <a:t>Runqiu</a:t>
            </a:r>
            <a:r>
              <a:rPr lang="en-US" altLang="ko-KR" sz="1200" dirty="0" smtClean="0"/>
              <a:t> Jiang, </a:t>
            </a:r>
            <a:r>
              <a:rPr lang="en-US" altLang="ko-KR" sz="1200" dirty="0" err="1" smtClean="0"/>
              <a:t>Qianghui</a:t>
            </a:r>
            <a:r>
              <a:rPr lang="en-US" altLang="ko-KR" sz="1200" dirty="0" smtClean="0"/>
              <a:t> Liu, </a:t>
            </a:r>
            <a:r>
              <a:rPr lang="en-US" altLang="ko-KR" sz="1200" dirty="0" err="1" smtClean="0"/>
              <a:t>Youjing</a:t>
            </a:r>
            <a:r>
              <a:rPr lang="en-US" altLang="ko-KR" sz="1200" dirty="0" smtClean="0"/>
              <a:t> Wang, Chen </a:t>
            </a:r>
            <a:r>
              <a:rPr lang="en-US" altLang="ko-KR" sz="1200" dirty="0" err="1" smtClean="0"/>
              <a:t>Chen</a:t>
            </a:r>
            <a:r>
              <a:rPr lang="en-US" altLang="ko-KR" sz="1200" dirty="0" smtClean="0"/>
              <a:t>, </a:t>
            </a:r>
            <a:r>
              <a:rPr lang="en-US" altLang="ko-KR" sz="1200" dirty="0" err="1" smtClean="0"/>
              <a:t>Xuehao</a:t>
            </a:r>
            <a:r>
              <a:rPr lang="en-US" altLang="ko-KR" sz="1200" dirty="0" smtClean="0"/>
              <a:t> Wang, Bernhard </a:t>
            </a:r>
            <a:r>
              <a:rPr lang="en-US" altLang="ko-KR" sz="1200" dirty="0" err="1" smtClean="0"/>
              <a:t>Ryffel</a:t>
            </a:r>
            <a:r>
              <a:rPr lang="en-US" altLang="ko-KR" sz="1200" dirty="0" smtClean="0"/>
              <a:t>, and </a:t>
            </a:r>
            <a:r>
              <a:rPr lang="en-US" altLang="ko-KR" sz="1200" dirty="0" err="1" smtClean="0"/>
              <a:t>Beicheng</a:t>
            </a:r>
            <a:r>
              <a:rPr lang="en-US" altLang="ko-KR" sz="1200" dirty="0" smtClean="0"/>
              <a:t> Sun</a:t>
            </a:r>
          </a:p>
          <a:p>
            <a:r>
              <a:rPr lang="en-US" altLang="ko-KR" sz="1200" i="1" dirty="0" smtClean="0"/>
              <a:t>J </a:t>
            </a:r>
            <a:r>
              <a:rPr lang="en-US" altLang="ko-KR" sz="1200" i="1" dirty="0" err="1" smtClean="0"/>
              <a:t>Immunol</a:t>
            </a:r>
            <a:r>
              <a:rPr lang="en-US" altLang="ko-KR" sz="1200" i="1" dirty="0" smtClean="0"/>
              <a:t> 2013 191:1835-1844; published ahead of print July 10, 2013, doi:10.4049/jimmunol.1203013 </a:t>
            </a:r>
            <a:endParaRPr lang="en-US" altLang="ko-KR" sz="1200" dirty="0" smtClean="0"/>
          </a:p>
          <a:p>
            <a:endParaRPr lang="en-US" altLang="ko-KR" sz="1200" dirty="0" smtClean="0"/>
          </a:p>
          <a:p>
            <a:r>
              <a:rPr lang="en-US" altLang="ko-KR" sz="1200" b="1" dirty="0" smtClean="0"/>
              <a:t>IL-22 Regulates Iron Availability In Vivo through the Induction of </a:t>
            </a:r>
            <a:r>
              <a:rPr lang="en-US" altLang="ko-KR" sz="1200" b="1" dirty="0" err="1" smtClean="0"/>
              <a:t>Hepcidin</a:t>
            </a:r>
            <a:r>
              <a:rPr lang="en-US" altLang="ko-KR" sz="1200" b="1" dirty="0" smtClean="0"/>
              <a:t> </a:t>
            </a:r>
          </a:p>
          <a:p>
            <a:r>
              <a:rPr lang="en-US" altLang="ko-KR" sz="1200" dirty="0" smtClean="0"/>
              <a:t>Carole L. Smith, Tara L. </a:t>
            </a:r>
            <a:r>
              <a:rPr lang="en-US" altLang="ko-KR" sz="1200" dirty="0" err="1" smtClean="0"/>
              <a:t>Arvedson</a:t>
            </a:r>
            <a:r>
              <a:rPr lang="en-US" altLang="ko-KR" sz="1200" dirty="0" smtClean="0"/>
              <a:t>, Keegan S. Cooke, Leslie J. </a:t>
            </a:r>
            <a:r>
              <a:rPr lang="en-US" altLang="ko-KR" sz="1200" dirty="0" err="1" smtClean="0"/>
              <a:t>Dickmann</a:t>
            </a:r>
            <a:r>
              <a:rPr lang="en-US" altLang="ko-KR" sz="1200" dirty="0" smtClean="0"/>
              <a:t>, Carla Forte, </a:t>
            </a:r>
            <a:r>
              <a:rPr lang="en-US" altLang="ko-KR" sz="1200" dirty="0" err="1" smtClean="0"/>
              <a:t>Hongyan</a:t>
            </a:r>
            <a:r>
              <a:rPr lang="en-US" altLang="ko-KR" sz="1200" dirty="0" smtClean="0"/>
              <a:t> Li, Kimberly L. Merriam, V. Kristina Perry, </a:t>
            </a:r>
            <a:r>
              <a:rPr lang="en-US" altLang="ko-KR" sz="1200" dirty="0" err="1" smtClean="0"/>
              <a:t>Linh</a:t>
            </a:r>
            <a:r>
              <a:rPr lang="en-US" altLang="ko-KR" sz="1200" dirty="0" smtClean="0"/>
              <a:t> Tran, James B. </a:t>
            </a:r>
            <a:r>
              <a:rPr lang="en-US" altLang="ko-KR" sz="1200" dirty="0" err="1" smtClean="0"/>
              <a:t>Rottman</a:t>
            </a:r>
            <a:r>
              <a:rPr lang="en-US" altLang="ko-KR" sz="1200" dirty="0" smtClean="0"/>
              <a:t>, and Joseph R. Maxwell</a:t>
            </a:r>
          </a:p>
          <a:p>
            <a:r>
              <a:rPr lang="en-US" altLang="ko-KR" sz="1200" i="1" dirty="0" smtClean="0"/>
              <a:t>J </a:t>
            </a:r>
            <a:r>
              <a:rPr lang="en-US" altLang="ko-KR" sz="1200" i="1" dirty="0" err="1" smtClean="0"/>
              <a:t>Immunol</a:t>
            </a:r>
            <a:r>
              <a:rPr lang="en-US" altLang="ko-KR" sz="1200" i="1" dirty="0" smtClean="0"/>
              <a:t> 2013 191:1845-1855; published ahead of print July 8, 2013, doi:10.4049/jimmunol.1202716 </a:t>
            </a:r>
            <a:endParaRPr lang="en-US" altLang="ko-KR" sz="1200" dirty="0" smtClean="0"/>
          </a:p>
          <a:p>
            <a:endParaRPr lang="en-US" altLang="ko-KR" sz="1200" dirty="0" smtClean="0"/>
          </a:p>
          <a:p>
            <a:r>
              <a:rPr lang="en-US" altLang="ko-KR" sz="1200" b="1" dirty="0" smtClean="0"/>
              <a:t>Serum </a:t>
            </a:r>
            <a:r>
              <a:rPr lang="en-US" altLang="ko-KR" sz="1200" b="1" dirty="0" err="1" smtClean="0"/>
              <a:t>Amyloid</a:t>
            </a:r>
            <a:r>
              <a:rPr lang="en-US" altLang="ko-KR" sz="1200" b="1" dirty="0" smtClean="0"/>
              <a:t> A3 Binds MD-2 To Activate p38 and NF-</a:t>
            </a:r>
            <a:r>
              <a:rPr lang="el-GR" altLang="ko-KR" sz="1200" b="1" dirty="0" smtClean="0"/>
              <a:t>κ</a:t>
            </a:r>
            <a:r>
              <a:rPr lang="en-US" altLang="ko-KR" sz="1200" b="1" dirty="0" smtClean="0"/>
              <a:t>B Pathways in a MyD88-Dependent Manner </a:t>
            </a:r>
          </a:p>
          <a:p>
            <a:r>
              <a:rPr lang="en-US" altLang="ko-KR" sz="1200" dirty="0" smtClean="0"/>
              <a:t>Atsuko </a:t>
            </a:r>
            <a:r>
              <a:rPr lang="en-US" altLang="ko-KR" sz="1200" dirty="0" err="1" smtClean="0"/>
              <a:t>Deguchi</a:t>
            </a:r>
            <a:r>
              <a:rPr lang="en-US" altLang="ko-KR" sz="1200" dirty="0" smtClean="0"/>
              <a:t>, Takeshi Tomita, Tsutomu Omori, Akiko Komatsu, </a:t>
            </a:r>
            <a:r>
              <a:rPr lang="en-US" altLang="ko-KR" sz="1200" dirty="0" err="1" smtClean="0"/>
              <a:t>Umeharu</a:t>
            </a:r>
            <a:r>
              <a:rPr lang="en-US" altLang="ko-KR" sz="1200" dirty="0" smtClean="0"/>
              <a:t> </a:t>
            </a:r>
            <a:r>
              <a:rPr lang="en-US" altLang="ko-KR" sz="1200" dirty="0" err="1" smtClean="0"/>
              <a:t>Ohto</a:t>
            </a:r>
            <a:r>
              <a:rPr lang="en-US" altLang="ko-KR" sz="1200" dirty="0" smtClean="0"/>
              <a:t>, Satoshi Takahashi, </a:t>
            </a:r>
            <a:r>
              <a:rPr lang="en-US" altLang="ko-KR" sz="1200" dirty="0" err="1" smtClean="0"/>
              <a:t>Natsuko</a:t>
            </a:r>
            <a:r>
              <a:rPr lang="en-US" altLang="ko-KR" sz="1200" dirty="0" smtClean="0"/>
              <a:t> </a:t>
            </a:r>
            <a:r>
              <a:rPr lang="en-US" altLang="ko-KR" sz="1200" dirty="0" err="1" smtClean="0"/>
              <a:t>Tanimura</a:t>
            </a:r>
            <a:r>
              <a:rPr lang="en-US" altLang="ko-KR" sz="1200" dirty="0" smtClean="0"/>
              <a:t>, Sachiko Akashi-</a:t>
            </a:r>
            <a:r>
              <a:rPr lang="en-US" altLang="ko-KR" sz="1200" dirty="0" err="1" smtClean="0"/>
              <a:t>Takamura</a:t>
            </a:r>
            <a:r>
              <a:rPr lang="en-US" altLang="ko-KR" sz="1200" dirty="0" smtClean="0"/>
              <a:t>, Kensuke Miyake, and Yoshiro </a:t>
            </a:r>
            <a:r>
              <a:rPr lang="en-US" altLang="ko-KR" sz="1200" dirty="0" err="1" smtClean="0"/>
              <a:t>Maru</a:t>
            </a:r>
            <a:endParaRPr lang="en-US" altLang="ko-KR" sz="1200" dirty="0" smtClean="0"/>
          </a:p>
          <a:p>
            <a:r>
              <a:rPr lang="en-US" altLang="ko-KR" sz="1200" i="1" dirty="0" smtClean="0"/>
              <a:t>J </a:t>
            </a:r>
            <a:r>
              <a:rPr lang="en-US" altLang="ko-KR" sz="1200" i="1" dirty="0" err="1" smtClean="0"/>
              <a:t>Immunol</a:t>
            </a:r>
            <a:r>
              <a:rPr lang="en-US" altLang="ko-KR" sz="1200" i="1" dirty="0" smtClean="0"/>
              <a:t> 2013 191:1856-1864; published ahead of print July 15, 2013, doi:10.4049/jimmunol.1201996 </a:t>
            </a:r>
            <a:endParaRPr lang="en-US" altLang="ko-KR" sz="1200" dirty="0" smtClean="0"/>
          </a:p>
          <a:p>
            <a:endParaRPr lang="en-US" altLang="ko-KR" sz="1200" dirty="0" smtClean="0"/>
          </a:p>
          <a:p>
            <a:r>
              <a:rPr lang="en-US" altLang="ko-KR" sz="1200" b="1" dirty="0" smtClean="0"/>
              <a:t>Functional Redundancy of MyD88-Dependent Signaling Pathways in a </a:t>
            </a:r>
            <a:r>
              <a:rPr lang="en-US" altLang="ko-KR" sz="1200" b="1" dirty="0" err="1" smtClean="0"/>
              <a:t>Murine</a:t>
            </a:r>
            <a:r>
              <a:rPr lang="en-US" altLang="ko-KR" sz="1200" b="1" dirty="0" smtClean="0"/>
              <a:t> Model of </a:t>
            </a:r>
            <a:r>
              <a:rPr lang="en-US" altLang="ko-KR" sz="1200" b="1" dirty="0" err="1" smtClean="0"/>
              <a:t>Histidyl</a:t>
            </a:r>
            <a:r>
              <a:rPr lang="en-US" altLang="ko-KR" sz="1200" b="1" dirty="0" smtClean="0"/>
              <a:t>-Transfer RNA </a:t>
            </a:r>
            <a:r>
              <a:rPr lang="en-US" altLang="ko-KR" sz="1200" b="1" dirty="0" err="1" smtClean="0"/>
              <a:t>Synthetase</a:t>
            </a:r>
            <a:r>
              <a:rPr lang="en-US" altLang="ko-KR" sz="1200" b="1" dirty="0" smtClean="0"/>
              <a:t>–Induced </a:t>
            </a:r>
            <a:r>
              <a:rPr lang="en-US" altLang="ko-KR" sz="1200" b="1" dirty="0" err="1" smtClean="0"/>
              <a:t>Myositis</a:t>
            </a:r>
            <a:r>
              <a:rPr lang="en-US" altLang="ko-KR" sz="1200" b="1" dirty="0" smtClean="0"/>
              <a:t> </a:t>
            </a:r>
          </a:p>
          <a:p>
            <a:r>
              <a:rPr lang="en-US" altLang="ko-KR" sz="1200" dirty="0" smtClean="0"/>
              <a:t>Irina Fernandez, Lisa Harlow, </a:t>
            </a:r>
            <a:r>
              <a:rPr lang="en-US" altLang="ko-KR" sz="1200" dirty="0" err="1" smtClean="0"/>
              <a:t>Yunjuan</a:t>
            </a:r>
            <a:r>
              <a:rPr lang="en-US" altLang="ko-KR" sz="1200" dirty="0" smtClean="0"/>
              <a:t> </a:t>
            </a:r>
            <a:r>
              <a:rPr lang="en-US" altLang="ko-KR" sz="1200" dirty="0" err="1" smtClean="0"/>
              <a:t>Zang</a:t>
            </a:r>
            <a:r>
              <a:rPr lang="en-US" altLang="ko-KR" sz="1200" dirty="0" smtClean="0"/>
              <a:t>, </a:t>
            </a:r>
            <a:r>
              <a:rPr lang="en-US" altLang="ko-KR" sz="1200" dirty="0" err="1" smtClean="0"/>
              <a:t>Ru</a:t>
            </a:r>
            <a:r>
              <a:rPr lang="en-US" altLang="ko-KR" sz="1200" dirty="0" smtClean="0"/>
              <a:t> Liu-Bryan, William M. Ridgway, Paula R. Clemens, and Dana P. </a:t>
            </a:r>
            <a:r>
              <a:rPr lang="en-US" altLang="ko-KR" sz="1200" dirty="0" err="1" smtClean="0"/>
              <a:t>Ascherman</a:t>
            </a:r>
            <a:endParaRPr lang="en-US" altLang="ko-KR" sz="1200" dirty="0" smtClean="0"/>
          </a:p>
          <a:p>
            <a:r>
              <a:rPr lang="en-US" altLang="ko-KR" sz="1200" i="1" dirty="0" smtClean="0"/>
              <a:t>J </a:t>
            </a:r>
            <a:r>
              <a:rPr lang="en-US" altLang="ko-KR" sz="1200" i="1" dirty="0" err="1" smtClean="0"/>
              <a:t>Immunol</a:t>
            </a:r>
            <a:r>
              <a:rPr lang="en-US" altLang="ko-KR" sz="1200" i="1" dirty="0" smtClean="0"/>
              <a:t> 2013 191:1865-1872; published ahead of print July 10, 2013, doi:10.4049/jimmunol.1203070 </a:t>
            </a:r>
            <a:endParaRPr lang="en-US" altLang="ko-KR" sz="1200" dirty="0" smtClean="0"/>
          </a:p>
          <a:p>
            <a:endParaRPr lang="en-US" altLang="ko-KR" sz="1200" dirty="0" smtClean="0"/>
          </a:p>
        </p:txBody>
      </p:sp>
    </p:spTree>
    <p:extLst>
      <p:ext uri="{BB962C8B-B14F-4D97-AF65-F5344CB8AC3E}">
        <p14:creationId xmlns:p14="http://schemas.microsoft.com/office/powerpoint/2010/main" val="7301481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4608000" cy="7294305"/>
          </a:xfrm>
          <a:prstGeom prst="rect">
            <a:avLst/>
          </a:prstGeom>
          <a:noFill/>
        </p:spPr>
        <p:txBody>
          <a:bodyPr wrap="square" rtlCol="0">
            <a:spAutoFit/>
          </a:bodyPr>
          <a:lstStyle/>
          <a:p>
            <a:r>
              <a:rPr lang="en-US" altLang="ko-KR" sz="1200" b="1" dirty="0" smtClean="0"/>
              <a:t>Prototypic Long </a:t>
            </a:r>
            <a:r>
              <a:rPr lang="en-US" altLang="ko-KR" sz="1200" b="1" dirty="0" err="1" smtClean="0"/>
              <a:t>Pentraxin</a:t>
            </a:r>
            <a:r>
              <a:rPr lang="en-US" altLang="ko-KR" sz="1200" b="1" dirty="0" smtClean="0"/>
              <a:t> PTX3 Is Present in Breast Milk, Spreads in Tissues, and Protects Neonate Mice from </a:t>
            </a:r>
            <a:r>
              <a:rPr lang="en-US" altLang="ko-KR" sz="1200" b="1" i="1" dirty="0" smtClean="0"/>
              <a:t>Pseudomonas </a:t>
            </a:r>
            <a:r>
              <a:rPr lang="en-US" altLang="ko-KR" sz="1200" b="1" i="1" dirty="0" err="1" smtClean="0"/>
              <a:t>aeruginosa</a:t>
            </a:r>
            <a:r>
              <a:rPr lang="en-US" altLang="ko-KR" sz="1200" b="1" dirty="0" smtClean="0"/>
              <a:t> Lung Infection </a:t>
            </a:r>
          </a:p>
          <a:p>
            <a:r>
              <a:rPr lang="en-US" altLang="ko-KR" sz="1200" dirty="0" err="1" smtClean="0"/>
              <a:t>Sébastien</a:t>
            </a:r>
            <a:r>
              <a:rPr lang="en-US" altLang="ko-KR" sz="1200" dirty="0" smtClean="0"/>
              <a:t> </a:t>
            </a:r>
            <a:r>
              <a:rPr lang="en-US" altLang="ko-KR" sz="1200" dirty="0" err="1" smtClean="0"/>
              <a:t>Jaillon</a:t>
            </a:r>
            <a:r>
              <a:rPr lang="en-US" altLang="ko-KR" sz="1200" dirty="0" smtClean="0"/>
              <a:t>, Giuseppe Mancuso, </a:t>
            </a:r>
            <a:r>
              <a:rPr lang="en-US" altLang="ko-KR" sz="1200" dirty="0" err="1" smtClean="0"/>
              <a:t>Yveline</a:t>
            </a:r>
            <a:r>
              <a:rPr lang="en-US" altLang="ko-KR" sz="1200" dirty="0" smtClean="0"/>
              <a:t> </a:t>
            </a:r>
            <a:r>
              <a:rPr lang="en-US" altLang="ko-KR" sz="1200" dirty="0" err="1" smtClean="0"/>
              <a:t>Hamon</a:t>
            </a:r>
            <a:r>
              <a:rPr lang="en-US" altLang="ko-KR" sz="1200" dirty="0" smtClean="0"/>
              <a:t>, </a:t>
            </a:r>
            <a:r>
              <a:rPr lang="en-US" altLang="ko-KR" sz="1200" dirty="0" err="1" smtClean="0"/>
              <a:t>Céline</a:t>
            </a:r>
            <a:r>
              <a:rPr lang="en-US" altLang="ko-KR" sz="1200" dirty="0" smtClean="0"/>
              <a:t> </a:t>
            </a:r>
            <a:r>
              <a:rPr lang="en-US" altLang="ko-KR" sz="1200" dirty="0" err="1" smtClean="0"/>
              <a:t>Beauvillain</a:t>
            </a:r>
            <a:r>
              <a:rPr lang="en-US" altLang="ko-KR" sz="1200" dirty="0" smtClean="0"/>
              <a:t>, </a:t>
            </a:r>
            <a:r>
              <a:rPr lang="en-US" altLang="ko-KR" sz="1200" dirty="0" err="1" smtClean="0"/>
              <a:t>Viorica</a:t>
            </a:r>
            <a:r>
              <a:rPr lang="en-US" altLang="ko-KR" sz="1200" dirty="0" smtClean="0"/>
              <a:t> </a:t>
            </a:r>
            <a:r>
              <a:rPr lang="en-US" altLang="ko-KR" sz="1200" dirty="0" err="1" smtClean="0"/>
              <a:t>Cotici</a:t>
            </a:r>
            <a:r>
              <a:rPr lang="en-US" altLang="ko-KR" sz="1200" dirty="0" smtClean="0"/>
              <a:t>, Angelina </a:t>
            </a:r>
            <a:r>
              <a:rPr lang="en-US" altLang="ko-KR" sz="1200" dirty="0" err="1" smtClean="0"/>
              <a:t>Midiri</a:t>
            </a:r>
            <a:r>
              <a:rPr lang="en-US" altLang="ko-KR" sz="1200" dirty="0" smtClean="0"/>
              <a:t>, Barbara </a:t>
            </a:r>
            <a:r>
              <a:rPr lang="en-US" altLang="ko-KR" sz="1200" dirty="0" err="1" smtClean="0"/>
              <a:t>Bottazzi</a:t>
            </a:r>
            <a:r>
              <a:rPr lang="en-US" altLang="ko-KR" sz="1200" dirty="0" smtClean="0"/>
              <a:t>, Manuela </a:t>
            </a:r>
            <a:r>
              <a:rPr lang="en-US" altLang="ko-KR" sz="1200" dirty="0" err="1" smtClean="0"/>
              <a:t>Nebuloni</a:t>
            </a:r>
            <a:r>
              <a:rPr lang="en-US" altLang="ko-KR" sz="1200" dirty="0" smtClean="0"/>
              <a:t>, Cecilia </a:t>
            </a:r>
            <a:r>
              <a:rPr lang="en-US" altLang="ko-KR" sz="1200" dirty="0" err="1" smtClean="0"/>
              <a:t>Garlanda</a:t>
            </a:r>
            <a:r>
              <a:rPr lang="en-US" altLang="ko-KR" sz="1200" dirty="0" smtClean="0"/>
              <a:t>, Isabelle </a:t>
            </a:r>
            <a:r>
              <a:rPr lang="en-US" altLang="ko-KR" sz="1200" dirty="0" err="1" smtClean="0"/>
              <a:t>Frémaux</a:t>
            </a:r>
            <a:r>
              <a:rPr lang="en-US" altLang="ko-KR" sz="1200" dirty="0" smtClean="0"/>
              <a:t>, Jean-François </a:t>
            </a:r>
            <a:r>
              <a:rPr lang="en-US" altLang="ko-KR" sz="1200" dirty="0" err="1" smtClean="0"/>
              <a:t>Gauchat</a:t>
            </a:r>
            <a:r>
              <a:rPr lang="en-US" altLang="ko-KR" sz="1200" dirty="0" smtClean="0"/>
              <a:t>, Philippe </a:t>
            </a:r>
            <a:r>
              <a:rPr lang="en-US" altLang="ko-KR" sz="1200" dirty="0" err="1" smtClean="0"/>
              <a:t>Descamps</a:t>
            </a:r>
            <a:r>
              <a:rPr lang="en-US" altLang="ko-KR" sz="1200" dirty="0" smtClean="0"/>
              <a:t>, </a:t>
            </a:r>
            <a:r>
              <a:rPr lang="en-US" altLang="ko-KR" sz="1200" dirty="0" err="1" smtClean="0"/>
              <a:t>Concetta</a:t>
            </a:r>
            <a:r>
              <a:rPr lang="en-US" altLang="ko-KR" sz="1200" dirty="0" smtClean="0"/>
              <a:t> </a:t>
            </a:r>
            <a:r>
              <a:rPr lang="en-US" altLang="ko-KR" sz="1200" dirty="0" err="1" smtClean="0"/>
              <a:t>Beninati</a:t>
            </a:r>
            <a:r>
              <a:rPr lang="en-US" altLang="ko-KR" sz="1200" dirty="0" smtClean="0"/>
              <a:t>, Alberto </a:t>
            </a:r>
            <a:r>
              <a:rPr lang="en-US" altLang="ko-KR" sz="1200" dirty="0" err="1" smtClean="0"/>
              <a:t>Mantovani</a:t>
            </a:r>
            <a:r>
              <a:rPr lang="en-US" altLang="ko-KR" sz="1200" dirty="0" smtClean="0"/>
              <a:t>, </a:t>
            </a:r>
            <a:r>
              <a:rPr lang="en-US" altLang="ko-KR" sz="1200" dirty="0" err="1" smtClean="0"/>
              <a:t>Pascale</a:t>
            </a:r>
            <a:r>
              <a:rPr lang="en-US" altLang="ko-KR" sz="1200" dirty="0" smtClean="0"/>
              <a:t> </a:t>
            </a:r>
            <a:r>
              <a:rPr lang="en-US" altLang="ko-KR" sz="1200" dirty="0" err="1" smtClean="0"/>
              <a:t>Jeannin</a:t>
            </a:r>
            <a:r>
              <a:rPr lang="en-US" altLang="ko-KR" sz="1200" dirty="0" smtClean="0"/>
              <a:t>, and Yves </a:t>
            </a:r>
            <a:r>
              <a:rPr lang="en-US" altLang="ko-KR" sz="1200" dirty="0" err="1" smtClean="0"/>
              <a:t>Delneste</a:t>
            </a:r>
            <a:endParaRPr lang="en-US" altLang="ko-KR" sz="1200" dirty="0" smtClean="0"/>
          </a:p>
          <a:p>
            <a:r>
              <a:rPr lang="en-US" altLang="ko-KR" sz="1200" i="1" dirty="0" smtClean="0"/>
              <a:t>J </a:t>
            </a:r>
            <a:r>
              <a:rPr lang="en-US" altLang="ko-KR" sz="1200" i="1" dirty="0" err="1" smtClean="0"/>
              <a:t>Immunol</a:t>
            </a:r>
            <a:r>
              <a:rPr lang="en-US" altLang="ko-KR" sz="1200" i="1" dirty="0" smtClean="0"/>
              <a:t> 2013 191:1873-1882; published ahead of print July 17, 2013, doi:10.4049/jimmunol.1201642 </a:t>
            </a:r>
            <a:endParaRPr lang="en-US" altLang="ko-KR" sz="1200" dirty="0" smtClean="0"/>
          </a:p>
          <a:p>
            <a:endParaRPr lang="en-US" altLang="ko-KR" sz="1200" dirty="0" smtClean="0"/>
          </a:p>
          <a:p>
            <a:r>
              <a:rPr lang="en-US" altLang="ko-KR" sz="1200" b="1" dirty="0" smtClean="0"/>
              <a:t>Membrane-Type 6 Matrix Metalloproteinase Regulates the Activation-Induced </a:t>
            </a:r>
            <a:r>
              <a:rPr lang="en-US" altLang="ko-KR" sz="1200" b="1" dirty="0" err="1" smtClean="0"/>
              <a:t>Downmodulation</a:t>
            </a:r>
            <a:r>
              <a:rPr lang="en-US" altLang="ko-KR" sz="1200" b="1" dirty="0" smtClean="0"/>
              <a:t> of CD16 in Human Primary NK Cells </a:t>
            </a:r>
          </a:p>
          <a:p>
            <a:r>
              <a:rPr lang="en-US" altLang="ko-KR" sz="1200" dirty="0" smtClean="0"/>
              <a:t>Giovanna Peruzzi, </a:t>
            </a:r>
            <a:r>
              <a:rPr lang="en-US" altLang="ko-KR" sz="1200" dirty="0" err="1" smtClean="0"/>
              <a:t>Laurette</a:t>
            </a:r>
            <a:r>
              <a:rPr lang="en-US" altLang="ko-KR" sz="1200" dirty="0" smtClean="0"/>
              <a:t> </a:t>
            </a:r>
            <a:r>
              <a:rPr lang="en-US" altLang="ko-KR" sz="1200" dirty="0" err="1" smtClean="0"/>
              <a:t>Femnou</a:t>
            </a:r>
            <a:r>
              <a:rPr lang="en-US" altLang="ko-KR" sz="1200" dirty="0" smtClean="0"/>
              <a:t>, Aleksandra Gil-</a:t>
            </a:r>
            <a:r>
              <a:rPr lang="en-US" altLang="ko-KR" sz="1200" dirty="0" err="1" smtClean="0"/>
              <a:t>Krzewska</a:t>
            </a:r>
            <a:r>
              <a:rPr lang="en-US" altLang="ko-KR" sz="1200" dirty="0" smtClean="0"/>
              <a:t>, Francisco Borrego, Jennifer </a:t>
            </a:r>
            <a:r>
              <a:rPr lang="en-US" altLang="ko-KR" sz="1200" dirty="0" err="1" smtClean="0"/>
              <a:t>Weck</a:t>
            </a:r>
            <a:r>
              <a:rPr lang="en-US" altLang="ko-KR" sz="1200" dirty="0" smtClean="0"/>
              <a:t>, </a:t>
            </a:r>
            <a:r>
              <a:rPr lang="en-US" altLang="ko-KR" sz="1200" dirty="0" err="1" smtClean="0"/>
              <a:t>Konrad</a:t>
            </a:r>
            <a:r>
              <a:rPr lang="en-US" altLang="ko-KR" sz="1200" dirty="0" smtClean="0"/>
              <a:t> </a:t>
            </a:r>
            <a:r>
              <a:rPr lang="en-US" altLang="ko-KR" sz="1200" dirty="0" err="1" smtClean="0"/>
              <a:t>Krzewski</a:t>
            </a:r>
            <a:r>
              <a:rPr lang="en-US" altLang="ko-KR" sz="1200" dirty="0" smtClean="0"/>
              <a:t>, and John E. </a:t>
            </a:r>
            <a:r>
              <a:rPr lang="en-US" altLang="ko-KR" sz="1200" dirty="0" err="1" smtClean="0"/>
              <a:t>Coligan</a:t>
            </a:r>
            <a:endParaRPr lang="en-US" altLang="ko-KR" sz="1200" dirty="0" smtClean="0"/>
          </a:p>
          <a:p>
            <a:r>
              <a:rPr lang="en-US" altLang="ko-KR" sz="1200" i="1" dirty="0" smtClean="0"/>
              <a:t>J </a:t>
            </a:r>
            <a:r>
              <a:rPr lang="en-US" altLang="ko-KR" sz="1200" i="1" dirty="0" err="1" smtClean="0"/>
              <a:t>Immunol</a:t>
            </a:r>
            <a:r>
              <a:rPr lang="en-US" altLang="ko-KR" sz="1200" i="1" dirty="0" smtClean="0"/>
              <a:t> 2013 191:1883-1894; published ahead of print July 12, 2013, doi:10.4049/jimmunol.1300313 </a:t>
            </a:r>
            <a:endParaRPr lang="en-US" altLang="ko-KR" sz="1200" dirty="0" smtClean="0"/>
          </a:p>
          <a:p>
            <a:endParaRPr lang="en-US" altLang="ko-KR" sz="1200" dirty="0" smtClean="0"/>
          </a:p>
          <a:p>
            <a:r>
              <a:rPr lang="en-US" altLang="ko-KR" sz="1200" b="1" dirty="0" smtClean="0"/>
              <a:t>MOLECULAR AND STRUCTURAL IMMUNOLOGY</a:t>
            </a:r>
          </a:p>
          <a:p>
            <a:endParaRPr lang="en-US" altLang="ko-KR" sz="1200" dirty="0" smtClean="0"/>
          </a:p>
          <a:p>
            <a:r>
              <a:rPr lang="en-US" altLang="ko-KR" sz="1200" b="1" dirty="0" smtClean="0"/>
              <a:t>Induction of Activation-Induced </a:t>
            </a:r>
            <a:r>
              <a:rPr lang="en-US" altLang="ko-KR" sz="1200" b="1" dirty="0" err="1" smtClean="0"/>
              <a:t>Cytidine</a:t>
            </a:r>
            <a:r>
              <a:rPr lang="en-US" altLang="ko-KR" sz="1200" b="1" dirty="0" smtClean="0"/>
              <a:t> </a:t>
            </a:r>
            <a:r>
              <a:rPr lang="en-US" altLang="ko-KR" sz="1200" b="1" dirty="0" err="1" smtClean="0"/>
              <a:t>Deaminase</a:t>
            </a:r>
            <a:r>
              <a:rPr lang="en-US" altLang="ko-KR" sz="1200" b="1" dirty="0" smtClean="0"/>
              <a:t>–Targeting Adaptor 14-3-3</a:t>
            </a:r>
            <a:r>
              <a:rPr lang="el-GR" altLang="ko-KR" sz="1200" b="1" dirty="0" smtClean="0"/>
              <a:t>γ </a:t>
            </a:r>
            <a:r>
              <a:rPr lang="en-US" altLang="ko-KR" sz="1200" b="1" dirty="0" smtClean="0"/>
              <a:t>Is Mediated by NF-</a:t>
            </a:r>
            <a:r>
              <a:rPr lang="el-GR" altLang="ko-KR" sz="1200" b="1" dirty="0" smtClean="0"/>
              <a:t>κ</a:t>
            </a:r>
            <a:r>
              <a:rPr lang="en-US" altLang="ko-KR" sz="1200" b="1" dirty="0" smtClean="0"/>
              <a:t>B–Dependent Recruitment of CFP1 to the 5′-CpG-3′–Rich </a:t>
            </a:r>
            <a:r>
              <a:rPr lang="en-US" altLang="ko-KR" sz="1200" b="1" i="1" dirty="0" smtClean="0"/>
              <a:t>14-3-3</a:t>
            </a:r>
            <a:r>
              <a:rPr lang="el-GR" altLang="ko-KR" sz="1200" b="1" i="1" dirty="0" smtClean="0"/>
              <a:t>γ</a:t>
            </a:r>
            <a:r>
              <a:rPr lang="el-GR" altLang="ko-KR" sz="1200" b="1" dirty="0" smtClean="0"/>
              <a:t> </a:t>
            </a:r>
            <a:r>
              <a:rPr lang="en-US" altLang="ko-KR" sz="1200" b="1" dirty="0" smtClean="0"/>
              <a:t>Promoter and Is Sustained by E2A </a:t>
            </a:r>
          </a:p>
          <a:p>
            <a:r>
              <a:rPr lang="en-US" altLang="ko-KR" sz="1200" dirty="0" err="1" smtClean="0"/>
              <a:t>Thach</a:t>
            </a:r>
            <a:r>
              <a:rPr lang="en-US" altLang="ko-KR" sz="1200" dirty="0" smtClean="0"/>
              <a:t> Mai, </a:t>
            </a:r>
            <a:r>
              <a:rPr lang="en-US" altLang="ko-KR" sz="1200" dirty="0" err="1" smtClean="0"/>
              <a:t>Egest</a:t>
            </a:r>
            <a:r>
              <a:rPr lang="en-US" altLang="ko-KR" sz="1200" dirty="0" smtClean="0"/>
              <a:t> J. Pone, </a:t>
            </a:r>
            <a:r>
              <a:rPr lang="en-US" altLang="ko-KR" sz="1200" dirty="0" err="1" smtClean="0"/>
              <a:t>Guideng</a:t>
            </a:r>
            <a:r>
              <a:rPr lang="en-US" altLang="ko-KR" sz="1200" dirty="0" smtClean="0"/>
              <a:t> Li, </a:t>
            </a:r>
            <a:r>
              <a:rPr lang="en-US" altLang="ko-KR" sz="1200" dirty="0" err="1" smtClean="0"/>
              <a:t>Tonika</a:t>
            </a:r>
            <a:r>
              <a:rPr lang="en-US" altLang="ko-KR" sz="1200" dirty="0" smtClean="0"/>
              <a:t> S. Lam, </a:t>
            </a:r>
            <a:r>
              <a:rPr lang="en-US" altLang="ko-KR" sz="1200" dirty="0" err="1" smtClean="0"/>
              <a:t>J’aime</a:t>
            </a:r>
            <a:r>
              <a:rPr lang="en-US" altLang="ko-KR" sz="1200" dirty="0" smtClean="0"/>
              <a:t> </a:t>
            </a:r>
            <a:r>
              <a:rPr lang="en-US" altLang="ko-KR" sz="1200" dirty="0" err="1" smtClean="0"/>
              <a:t>Moehlman</a:t>
            </a:r>
            <a:r>
              <a:rPr lang="en-US" altLang="ko-KR" sz="1200" dirty="0" smtClean="0"/>
              <a:t>, </a:t>
            </a:r>
            <a:r>
              <a:rPr lang="en-US" altLang="ko-KR" sz="1200" dirty="0" err="1" smtClean="0"/>
              <a:t>Zhenming</a:t>
            </a:r>
            <a:r>
              <a:rPr lang="en-US" altLang="ko-KR" sz="1200" dirty="0" smtClean="0"/>
              <a:t> </a:t>
            </a:r>
            <a:r>
              <a:rPr lang="en-US" altLang="ko-KR" sz="1200" dirty="0" err="1" smtClean="0"/>
              <a:t>Xu</a:t>
            </a:r>
            <a:r>
              <a:rPr lang="en-US" altLang="ko-KR" sz="1200" dirty="0" smtClean="0"/>
              <a:t>, and Paolo </a:t>
            </a:r>
            <a:r>
              <a:rPr lang="en-US" altLang="ko-KR" sz="1200" dirty="0" err="1" smtClean="0"/>
              <a:t>Casali</a:t>
            </a:r>
            <a:endParaRPr lang="en-US" altLang="ko-KR" sz="1200" dirty="0" smtClean="0"/>
          </a:p>
          <a:p>
            <a:r>
              <a:rPr lang="en-US" altLang="ko-KR" sz="1200" i="1" dirty="0" smtClean="0"/>
              <a:t>J </a:t>
            </a:r>
            <a:r>
              <a:rPr lang="en-US" altLang="ko-KR" sz="1200" i="1" dirty="0" err="1" smtClean="0"/>
              <a:t>Immunol</a:t>
            </a:r>
            <a:r>
              <a:rPr lang="en-US" altLang="ko-KR" sz="1200" i="1" dirty="0" smtClean="0"/>
              <a:t> 2013 191:1895-1906; published ahead of print July 12, 2013, doi:10.4049/jimmunol.1300922 </a:t>
            </a:r>
            <a:endParaRPr lang="en-US" altLang="ko-KR" sz="1200" dirty="0" smtClean="0"/>
          </a:p>
          <a:p>
            <a:endParaRPr lang="en-US" altLang="ko-KR" sz="1200" dirty="0" smtClean="0"/>
          </a:p>
          <a:p>
            <a:r>
              <a:rPr lang="en-US" altLang="ko-KR" sz="1200" b="1" dirty="0" smtClean="0"/>
              <a:t>Novel Role for Molecular Transporter </a:t>
            </a:r>
            <a:r>
              <a:rPr lang="en-US" altLang="ko-KR" sz="1200" b="1" dirty="0" err="1" smtClean="0"/>
              <a:t>Importin</a:t>
            </a:r>
            <a:r>
              <a:rPr lang="en-US" altLang="ko-KR" sz="1200" b="1" dirty="0" smtClean="0"/>
              <a:t> 9 in Posttranscriptional Regulation of IFN-</a:t>
            </a:r>
            <a:r>
              <a:rPr lang="el-GR" altLang="ko-KR" sz="1200" b="1" dirty="0" smtClean="0"/>
              <a:t>ε </a:t>
            </a:r>
            <a:r>
              <a:rPr lang="en-US" altLang="ko-KR" sz="1200" b="1" dirty="0" smtClean="0"/>
              <a:t>Expression </a:t>
            </a:r>
          </a:p>
          <a:p>
            <a:r>
              <a:rPr lang="en-US" altLang="ko-KR" sz="1200" dirty="0" err="1" smtClean="0"/>
              <a:t>Tomoh</a:t>
            </a:r>
            <a:r>
              <a:rPr lang="en-US" altLang="ko-KR" sz="1200" dirty="0" smtClean="0"/>
              <a:t> </a:t>
            </a:r>
            <a:r>
              <a:rPr lang="en-US" altLang="ko-KR" sz="1200" dirty="0" err="1" smtClean="0"/>
              <a:t>Matsumiya</a:t>
            </a:r>
            <a:r>
              <a:rPr lang="en-US" altLang="ko-KR" sz="1200" dirty="0" smtClean="0"/>
              <a:t>, </a:t>
            </a:r>
            <a:r>
              <a:rPr lang="en-US" altLang="ko-KR" sz="1200" dirty="0" err="1" smtClean="0"/>
              <a:t>Fei</a:t>
            </a:r>
            <a:r>
              <a:rPr lang="en-US" altLang="ko-KR" sz="1200" dirty="0" smtClean="0"/>
              <a:t> Xing, Masayuki </a:t>
            </a:r>
            <a:r>
              <a:rPr lang="en-US" altLang="ko-KR" sz="1200" dirty="0" err="1" smtClean="0"/>
              <a:t>Ebina</a:t>
            </a:r>
            <a:r>
              <a:rPr lang="en-US" altLang="ko-KR" sz="1200" dirty="0" smtClean="0"/>
              <a:t>, Ryo </a:t>
            </a:r>
            <a:r>
              <a:rPr lang="en-US" altLang="ko-KR" sz="1200" dirty="0" err="1" smtClean="0"/>
              <a:t>Hayakari</a:t>
            </a:r>
            <a:r>
              <a:rPr lang="en-US" altLang="ko-KR" sz="1200" dirty="0" smtClean="0"/>
              <a:t>, </a:t>
            </a:r>
            <a:r>
              <a:rPr lang="en-US" altLang="ko-KR" sz="1200" dirty="0" err="1" smtClean="0"/>
              <a:t>Tadaatsu</a:t>
            </a:r>
            <a:r>
              <a:rPr lang="en-US" altLang="ko-KR" sz="1200" dirty="0" smtClean="0"/>
              <a:t> </a:t>
            </a:r>
            <a:r>
              <a:rPr lang="en-US" altLang="ko-KR" sz="1200" dirty="0" err="1" smtClean="0"/>
              <a:t>Imaizumi</a:t>
            </a:r>
            <a:r>
              <a:rPr lang="en-US" altLang="ko-KR" sz="1200" dirty="0" smtClean="0"/>
              <a:t>, </a:t>
            </a:r>
            <a:r>
              <a:rPr lang="en-US" altLang="ko-KR" sz="1200" dirty="0" err="1" smtClean="0"/>
              <a:t>Hidemi</a:t>
            </a:r>
            <a:r>
              <a:rPr lang="en-US" altLang="ko-KR" sz="1200" dirty="0" smtClean="0"/>
              <a:t> Yoshida, Hideaki Kikuchi, Matthew K. </a:t>
            </a:r>
            <a:r>
              <a:rPr lang="en-US" altLang="ko-KR" sz="1200" dirty="0" err="1" smtClean="0"/>
              <a:t>Topham</a:t>
            </a:r>
            <a:r>
              <a:rPr lang="en-US" altLang="ko-KR" sz="1200" dirty="0" smtClean="0"/>
              <a:t>, Kei Satoh, and Diana M. </a:t>
            </a:r>
            <a:r>
              <a:rPr lang="en-US" altLang="ko-KR" sz="1200" dirty="0" err="1" smtClean="0"/>
              <a:t>Stafforini</a:t>
            </a:r>
            <a:endParaRPr lang="en-US" altLang="ko-KR" sz="1200" dirty="0" smtClean="0"/>
          </a:p>
          <a:p>
            <a:r>
              <a:rPr lang="en-US" altLang="ko-KR" sz="1200" i="1" dirty="0" smtClean="0"/>
              <a:t>J </a:t>
            </a:r>
            <a:r>
              <a:rPr lang="en-US" altLang="ko-KR" sz="1200" i="1" dirty="0" err="1" smtClean="0"/>
              <a:t>Immunol</a:t>
            </a:r>
            <a:r>
              <a:rPr lang="en-US" altLang="ko-KR" sz="1200" i="1" dirty="0" smtClean="0"/>
              <a:t> 2013 191:1907-1915; published ahead of print July 12, 2013, doi:10.4049/jimmunol.1201925 </a:t>
            </a:r>
            <a:endParaRPr lang="en-US" altLang="ko-KR" sz="1200" dirty="0" smtClean="0"/>
          </a:p>
          <a:p>
            <a:endParaRPr lang="en-US" altLang="ko-KR" sz="1200" dirty="0" smtClean="0"/>
          </a:p>
        </p:txBody>
      </p:sp>
      <p:sp>
        <p:nvSpPr>
          <p:cNvPr id="6" name="TextBox 5"/>
          <p:cNvSpPr txBox="1"/>
          <p:nvPr/>
        </p:nvSpPr>
        <p:spPr>
          <a:xfrm>
            <a:off x="4499992" y="0"/>
            <a:ext cx="4608000" cy="6740307"/>
          </a:xfrm>
          <a:prstGeom prst="rect">
            <a:avLst/>
          </a:prstGeom>
          <a:noFill/>
        </p:spPr>
        <p:txBody>
          <a:bodyPr wrap="square" rtlCol="0">
            <a:spAutoFit/>
          </a:bodyPr>
          <a:lstStyle/>
          <a:p>
            <a:r>
              <a:rPr lang="en-US" altLang="ko-KR" sz="1200" b="1" dirty="0" smtClean="0"/>
              <a:t>Regulation of </a:t>
            </a:r>
            <a:r>
              <a:rPr lang="en-US" altLang="ko-KR" sz="1200" b="1" dirty="0" err="1" smtClean="0"/>
              <a:t>Dendritic</a:t>
            </a:r>
            <a:r>
              <a:rPr lang="en-US" altLang="ko-KR" sz="1200" b="1" dirty="0" smtClean="0"/>
              <a:t> Cell Differentiation in Bone Marrow during Emergency </a:t>
            </a:r>
            <a:r>
              <a:rPr lang="en-US" altLang="ko-KR" sz="1200" b="1" dirty="0" err="1" smtClean="0"/>
              <a:t>Myelopoiesis</a:t>
            </a:r>
            <a:r>
              <a:rPr lang="en-US" altLang="ko-KR" sz="1200" b="1" dirty="0" smtClean="0"/>
              <a:t> </a:t>
            </a:r>
          </a:p>
          <a:p>
            <a:r>
              <a:rPr lang="en-US" altLang="ko-KR" sz="1200" dirty="0" err="1" smtClean="0"/>
              <a:t>Hao</a:t>
            </a:r>
            <a:r>
              <a:rPr lang="en-US" altLang="ko-KR" sz="1200" dirty="0" smtClean="0"/>
              <a:t> Liu, </a:t>
            </a:r>
            <a:r>
              <a:rPr lang="en-US" altLang="ko-KR" sz="1200" dirty="0" err="1" smtClean="0"/>
              <a:t>Jie</a:t>
            </a:r>
            <a:r>
              <a:rPr lang="en-US" altLang="ko-KR" sz="1200" dirty="0" smtClean="0"/>
              <a:t> Zhou, </a:t>
            </a:r>
            <a:r>
              <a:rPr lang="en-US" altLang="ko-KR" sz="1200" dirty="0" err="1" smtClean="0"/>
              <a:t>Pingyan</a:t>
            </a:r>
            <a:r>
              <a:rPr lang="en-US" altLang="ko-KR" sz="1200" dirty="0" smtClean="0"/>
              <a:t> Cheng, </a:t>
            </a:r>
            <a:r>
              <a:rPr lang="en-US" altLang="ko-KR" sz="1200" dirty="0" err="1" smtClean="0"/>
              <a:t>Indu</a:t>
            </a:r>
            <a:r>
              <a:rPr lang="en-US" altLang="ko-KR" sz="1200" dirty="0" smtClean="0"/>
              <a:t> </a:t>
            </a:r>
            <a:r>
              <a:rPr lang="en-US" altLang="ko-KR" sz="1200" dirty="0" err="1" smtClean="0"/>
              <a:t>Ramachandran</a:t>
            </a:r>
            <a:r>
              <a:rPr lang="en-US" altLang="ko-KR" sz="1200" dirty="0" smtClean="0"/>
              <a:t>, </a:t>
            </a:r>
            <a:r>
              <a:rPr lang="en-US" altLang="ko-KR" sz="1200" dirty="0" err="1" smtClean="0"/>
              <a:t>Yulia</a:t>
            </a:r>
            <a:r>
              <a:rPr lang="en-US" altLang="ko-KR" sz="1200" dirty="0" smtClean="0"/>
              <a:t> </a:t>
            </a:r>
            <a:r>
              <a:rPr lang="en-US" altLang="ko-KR" sz="1200" dirty="0" err="1" smtClean="0"/>
              <a:t>Nefedova</a:t>
            </a:r>
            <a:r>
              <a:rPr lang="en-US" altLang="ko-KR" sz="1200" dirty="0" smtClean="0"/>
              <a:t>, and Dmitry I. </a:t>
            </a:r>
            <a:r>
              <a:rPr lang="en-US" altLang="ko-KR" sz="1200" dirty="0" err="1" smtClean="0"/>
              <a:t>Gabrilovich</a:t>
            </a:r>
            <a:endParaRPr lang="en-US" altLang="ko-KR" sz="1200" dirty="0" smtClean="0"/>
          </a:p>
          <a:p>
            <a:r>
              <a:rPr lang="en-US" altLang="ko-KR" sz="1200" i="1" dirty="0" smtClean="0"/>
              <a:t>J </a:t>
            </a:r>
            <a:r>
              <a:rPr lang="en-US" altLang="ko-KR" sz="1200" i="1" dirty="0" err="1" smtClean="0"/>
              <a:t>Immunol</a:t>
            </a:r>
            <a:r>
              <a:rPr lang="en-US" altLang="ko-KR" sz="1200" i="1" dirty="0" smtClean="0"/>
              <a:t> 2013 191:1916-1926; published ahead of print July 5, 2013, doi:10.4049/jimmunol.1300714 </a:t>
            </a:r>
            <a:endParaRPr lang="en-US" altLang="ko-KR" sz="1200" dirty="0" smtClean="0"/>
          </a:p>
          <a:p>
            <a:endParaRPr lang="en-US" altLang="ko-KR" sz="1200" b="1" dirty="0" smtClean="0"/>
          </a:p>
          <a:p>
            <a:r>
              <a:rPr lang="en-US" altLang="ko-KR" sz="1200" b="1" dirty="0" smtClean="0"/>
              <a:t>TUMOR IMMUNOLOGY</a:t>
            </a:r>
          </a:p>
          <a:p>
            <a:endParaRPr lang="en-US" altLang="ko-KR" sz="1200" dirty="0" smtClean="0"/>
          </a:p>
          <a:p>
            <a:r>
              <a:rPr lang="en-US" altLang="ko-KR" sz="1200" b="1" dirty="0" smtClean="0"/>
              <a:t>Modulation of Regulatory T Cell Function by </a:t>
            </a:r>
            <a:r>
              <a:rPr lang="en-US" altLang="ko-KR" sz="1200" b="1" dirty="0" err="1" smtClean="0"/>
              <a:t>Monocyte</a:t>
            </a:r>
            <a:r>
              <a:rPr lang="en-US" altLang="ko-KR" sz="1200" b="1" dirty="0" smtClean="0"/>
              <a:t>-Derived </a:t>
            </a:r>
            <a:r>
              <a:rPr lang="en-US" altLang="ko-KR" sz="1200" b="1" dirty="0" err="1" smtClean="0"/>
              <a:t>Dendritic</a:t>
            </a:r>
            <a:r>
              <a:rPr lang="en-US" altLang="ko-KR" sz="1200" b="1" dirty="0" smtClean="0"/>
              <a:t> Cells Matured through </a:t>
            </a:r>
            <a:r>
              <a:rPr lang="en-US" altLang="ko-KR" sz="1200" b="1" dirty="0" err="1" smtClean="0"/>
              <a:t>Electroporation</a:t>
            </a:r>
            <a:r>
              <a:rPr lang="en-US" altLang="ko-KR" sz="1200" b="1" dirty="0" smtClean="0"/>
              <a:t> with mRNA Encoding CD40 </a:t>
            </a:r>
            <a:r>
              <a:rPr lang="en-US" altLang="ko-KR" sz="1200" b="1" dirty="0" err="1" smtClean="0"/>
              <a:t>Ligand</a:t>
            </a:r>
            <a:r>
              <a:rPr lang="en-US" altLang="ko-KR" sz="1200" b="1" dirty="0" smtClean="0"/>
              <a:t>, Constitutively Active TLR4, and CD70 </a:t>
            </a:r>
          </a:p>
          <a:p>
            <a:r>
              <a:rPr lang="en-US" altLang="ko-KR" sz="1200" dirty="0" err="1" smtClean="0"/>
              <a:t>Joeri</a:t>
            </a:r>
            <a:r>
              <a:rPr lang="en-US" altLang="ko-KR" sz="1200" dirty="0" smtClean="0"/>
              <a:t> J. Pen, Brenda De </a:t>
            </a:r>
            <a:r>
              <a:rPr lang="en-US" altLang="ko-KR" sz="1200" dirty="0" err="1" smtClean="0"/>
              <a:t>Keersmaecker</a:t>
            </a:r>
            <a:r>
              <a:rPr lang="en-US" altLang="ko-KR" sz="1200" dirty="0" smtClean="0"/>
              <a:t>, Sarah K. </a:t>
            </a:r>
            <a:r>
              <a:rPr lang="en-US" altLang="ko-KR" sz="1200" dirty="0" err="1" smtClean="0"/>
              <a:t>Maenhout</a:t>
            </a:r>
            <a:r>
              <a:rPr lang="en-US" altLang="ko-KR" sz="1200" dirty="0" smtClean="0"/>
              <a:t>, An M. T. Van </a:t>
            </a:r>
            <a:r>
              <a:rPr lang="en-US" altLang="ko-KR" sz="1200" dirty="0" err="1" smtClean="0"/>
              <a:t>Nuffel</a:t>
            </a:r>
            <a:r>
              <a:rPr lang="en-US" altLang="ko-KR" sz="1200" dirty="0" smtClean="0"/>
              <a:t>, Carlo </a:t>
            </a:r>
            <a:r>
              <a:rPr lang="en-US" altLang="ko-KR" sz="1200" dirty="0" err="1" smtClean="0"/>
              <a:t>Heirman</a:t>
            </a:r>
            <a:r>
              <a:rPr lang="en-US" altLang="ko-KR" sz="1200" dirty="0" smtClean="0"/>
              <a:t>, </a:t>
            </a:r>
            <a:r>
              <a:rPr lang="en-US" altLang="ko-KR" sz="1200" dirty="0" err="1" smtClean="0"/>
              <a:t>Jurgen</a:t>
            </a:r>
            <a:r>
              <a:rPr lang="en-US" altLang="ko-KR" sz="1200" dirty="0" smtClean="0"/>
              <a:t> </a:t>
            </a:r>
            <a:r>
              <a:rPr lang="en-US" altLang="ko-KR" sz="1200" dirty="0" err="1" smtClean="0"/>
              <a:t>Corthals</a:t>
            </a:r>
            <a:r>
              <a:rPr lang="en-US" altLang="ko-KR" sz="1200" dirty="0" smtClean="0"/>
              <a:t>, David </a:t>
            </a:r>
            <a:r>
              <a:rPr lang="en-US" altLang="ko-KR" sz="1200" dirty="0" err="1" smtClean="0"/>
              <a:t>Escors</a:t>
            </a:r>
            <a:r>
              <a:rPr lang="en-US" altLang="ko-KR" sz="1200" dirty="0" smtClean="0"/>
              <a:t>, </a:t>
            </a:r>
            <a:r>
              <a:rPr lang="en-US" altLang="ko-KR" sz="1200" dirty="0" err="1" smtClean="0"/>
              <a:t>Aude</a:t>
            </a:r>
            <a:r>
              <a:rPr lang="en-US" altLang="ko-KR" sz="1200" dirty="0" smtClean="0"/>
              <a:t> </a:t>
            </a:r>
            <a:r>
              <a:rPr lang="en-US" altLang="ko-KR" sz="1200" dirty="0" err="1" smtClean="0"/>
              <a:t>Bonehill</a:t>
            </a:r>
            <a:r>
              <a:rPr lang="en-US" altLang="ko-KR" sz="1200" dirty="0" smtClean="0"/>
              <a:t>, Kris </a:t>
            </a:r>
            <a:r>
              <a:rPr lang="en-US" altLang="ko-KR" sz="1200" dirty="0" err="1" smtClean="0"/>
              <a:t>Thielemans</a:t>
            </a:r>
            <a:r>
              <a:rPr lang="en-US" altLang="ko-KR" sz="1200" dirty="0" smtClean="0"/>
              <a:t>, </a:t>
            </a:r>
            <a:r>
              <a:rPr lang="en-US" altLang="ko-KR" sz="1200" dirty="0" err="1" smtClean="0"/>
              <a:t>Karine</a:t>
            </a:r>
            <a:r>
              <a:rPr lang="en-US" altLang="ko-KR" sz="1200" dirty="0" smtClean="0"/>
              <a:t> </a:t>
            </a:r>
            <a:r>
              <a:rPr lang="en-US" altLang="ko-KR" sz="1200" dirty="0" err="1" smtClean="0"/>
              <a:t>Breckpot</a:t>
            </a:r>
            <a:r>
              <a:rPr lang="en-US" altLang="ko-KR" sz="1200" dirty="0" smtClean="0"/>
              <a:t>, and </a:t>
            </a:r>
            <a:r>
              <a:rPr lang="en-US" altLang="ko-KR" sz="1200" dirty="0" err="1" smtClean="0"/>
              <a:t>Joeri</a:t>
            </a:r>
            <a:r>
              <a:rPr lang="en-US" altLang="ko-KR" sz="1200" dirty="0" smtClean="0"/>
              <a:t> L. </a:t>
            </a:r>
            <a:r>
              <a:rPr lang="en-US" altLang="ko-KR" sz="1200" dirty="0" err="1" smtClean="0"/>
              <a:t>Aerts</a:t>
            </a:r>
            <a:endParaRPr lang="en-US" altLang="ko-KR" sz="1200" dirty="0" smtClean="0"/>
          </a:p>
          <a:p>
            <a:r>
              <a:rPr lang="en-US" altLang="ko-KR" sz="1200" i="1" dirty="0" smtClean="0"/>
              <a:t>J </a:t>
            </a:r>
            <a:r>
              <a:rPr lang="en-US" altLang="ko-KR" sz="1200" i="1" dirty="0" err="1" smtClean="0"/>
              <a:t>Immunol</a:t>
            </a:r>
            <a:r>
              <a:rPr lang="en-US" altLang="ko-KR" sz="1200" i="1" dirty="0" smtClean="0"/>
              <a:t> 2013 191:1976-1983; published ahead of print July 10, 2013, doi:10.4049/jimmunol.1201008 </a:t>
            </a:r>
            <a:endParaRPr lang="en-US" altLang="ko-KR" sz="1200" dirty="0" smtClean="0"/>
          </a:p>
          <a:p>
            <a:endParaRPr lang="en-US" altLang="ko-KR" sz="1200" dirty="0" smtClean="0"/>
          </a:p>
          <a:p>
            <a:r>
              <a:rPr lang="en-US" altLang="ko-KR" sz="1200" b="1" dirty="0" smtClean="0"/>
              <a:t>Increased Numbers of </a:t>
            </a:r>
            <a:r>
              <a:rPr lang="en-US" altLang="ko-KR" sz="1200" b="1" dirty="0" err="1" smtClean="0"/>
              <a:t>Monocyte</a:t>
            </a:r>
            <a:r>
              <a:rPr lang="en-US" altLang="ko-KR" sz="1200" b="1" dirty="0" smtClean="0"/>
              <a:t>-Derived </a:t>
            </a:r>
            <a:r>
              <a:rPr lang="en-US" altLang="ko-KR" sz="1200" b="1" dirty="0" err="1" smtClean="0"/>
              <a:t>Dendritic</a:t>
            </a:r>
            <a:r>
              <a:rPr lang="en-US" altLang="ko-KR" sz="1200" b="1" dirty="0" smtClean="0"/>
              <a:t> Cells during Successful Tumor Immunotherapy with Immune-Activating Agents </a:t>
            </a:r>
          </a:p>
          <a:p>
            <a:r>
              <a:rPr lang="en-US" altLang="ko-KR" sz="1200" dirty="0" smtClean="0"/>
              <a:t>Sabine Kuhn, Evelyn J. Hyde, </a:t>
            </a:r>
            <a:r>
              <a:rPr lang="en-US" altLang="ko-KR" sz="1200" dirty="0" err="1" smtClean="0"/>
              <a:t>Jianping</a:t>
            </a:r>
            <a:r>
              <a:rPr lang="en-US" altLang="ko-KR" sz="1200" dirty="0" smtClean="0"/>
              <a:t> Yang, </a:t>
            </a:r>
            <a:r>
              <a:rPr lang="en-US" altLang="ko-KR" sz="1200" dirty="0" err="1" smtClean="0"/>
              <a:t>Fenella</a:t>
            </a:r>
            <a:r>
              <a:rPr lang="en-US" altLang="ko-KR" sz="1200" dirty="0" smtClean="0"/>
              <a:t> J. Rich, Jacquie L. Harper, Joanna R. </a:t>
            </a:r>
            <a:r>
              <a:rPr lang="en-US" altLang="ko-KR" sz="1200" dirty="0" err="1" smtClean="0"/>
              <a:t>Kirman</a:t>
            </a:r>
            <a:r>
              <a:rPr lang="en-US" altLang="ko-KR" sz="1200" dirty="0" smtClean="0"/>
              <a:t>, and Franca </a:t>
            </a:r>
            <a:r>
              <a:rPr lang="en-US" altLang="ko-KR" sz="1200" dirty="0" err="1" smtClean="0"/>
              <a:t>Ronchese</a:t>
            </a:r>
            <a:endParaRPr lang="en-US" altLang="ko-KR" sz="1200" dirty="0" smtClean="0"/>
          </a:p>
          <a:p>
            <a:r>
              <a:rPr lang="en-US" altLang="ko-KR" sz="1200" i="1" dirty="0" smtClean="0"/>
              <a:t>J </a:t>
            </a:r>
            <a:r>
              <a:rPr lang="en-US" altLang="ko-KR" sz="1200" i="1" dirty="0" err="1" smtClean="0"/>
              <a:t>Immunol</a:t>
            </a:r>
            <a:r>
              <a:rPr lang="en-US" altLang="ko-KR" sz="1200" i="1" dirty="0" smtClean="0"/>
              <a:t> 2013 191:1984-1992; published ahead of print July 15, 2013, doi:10.4049/jimmunol.1301135 </a:t>
            </a:r>
            <a:endParaRPr lang="en-US" altLang="ko-KR" sz="1200" dirty="0" smtClean="0"/>
          </a:p>
          <a:p>
            <a:endParaRPr lang="en-US" altLang="ko-KR" sz="1200" dirty="0" smtClean="0"/>
          </a:p>
          <a:p>
            <a:r>
              <a:rPr lang="en-US" altLang="ko-KR" sz="1200" b="1" dirty="0" smtClean="0"/>
              <a:t>Repeated Systemic Administrations of Both </a:t>
            </a:r>
            <a:r>
              <a:rPr lang="en-US" altLang="ko-KR" sz="1200" b="1" dirty="0" err="1" smtClean="0"/>
              <a:t>Aminobisphosphonates</a:t>
            </a:r>
            <a:r>
              <a:rPr lang="en-US" altLang="ko-KR" sz="1200" b="1" dirty="0" smtClean="0"/>
              <a:t> and Human V</a:t>
            </a:r>
            <a:r>
              <a:rPr lang="el-GR" altLang="ko-KR" sz="1200" b="1" dirty="0" smtClean="0"/>
              <a:t>γ9</a:t>
            </a:r>
            <a:r>
              <a:rPr lang="en-US" altLang="ko-KR" sz="1200" b="1" dirty="0" smtClean="0"/>
              <a:t>V</a:t>
            </a:r>
            <a:r>
              <a:rPr lang="el-GR" altLang="ko-KR" sz="1200" b="1" dirty="0" smtClean="0"/>
              <a:t>δ2 </a:t>
            </a:r>
            <a:r>
              <a:rPr lang="en-US" altLang="ko-KR" sz="1200" b="1" dirty="0" smtClean="0"/>
              <a:t>T Cells Efficiently Control Tumor Development In Vivo </a:t>
            </a:r>
          </a:p>
          <a:p>
            <a:r>
              <a:rPr lang="en-US" altLang="ko-KR" sz="1200" dirty="0" err="1" smtClean="0"/>
              <a:t>Thibault</a:t>
            </a:r>
            <a:r>
              <a:rPr lang="en-US" altLang="ko-KR" sz="1200" dirty="0" smtClean="0"/>
              <a:t> </a:t>
            </a:r>
            <a:r>
              <a:rPr lang="en-US" altLang="ko-KR" sz="1200" dirty="0" err="1" smtClean="0"/>
              <a:t>Santolaria</a:t>
            </a:r>
            <a:r>
              <a:rPr lang="en-US" altLang="ko-KR" sz="1200" dirty="0" smtClean="0"/>
              <a:t>, </a:t>
            </a:r>
            <a:r>
              <a:rPr lang="en-US" altLang="ko-KR" sz="1200" dirty="0" err="1" smtClean="0"/>
              <a:t>Myriam</a:t>
            </a:r>
            <a:r>
              <a:rPr lang="en-US" altLang="ko-KR" sz="1200" dirty="0" smtClean="0"/>
              <a:t> </a:t>
            </a:r>
            <a:r>
              <a:rPr lang="en-US" altLang="ko-KR" sz="1200" dirty="0" err="1" smtClean="0"/>
              <a:t>Robard</a:t>
            </a:r>
            <a:r>
              <a:rPr lang="en-US" altLang="ko-KR" sz="1200" dirty="0" smtClean="0"/>
              <a:t>, Alexandra Léger, </a:t>
            </a:r>
            <a:r>
              <a:rPr lang="en-US" altLang="ko-KR" sz="1200" dirty="0" err="1" smtClean="0"/>
              <a:t>Véronique</a:t>
            </a:r>
            <a:r>
              <a:rPr lang="en-US" altLang="ko-KR" sz="1200" dirty="0" smtClean="0"/>
              <a:t> </a:t>
            </a:r>
            <a:r>
              <a:rPr lang="en-US" altLang="ko-KR" sz="1200" dirty="0" err="1" smtClean="0"/>
              <a:t>Catros</a:t>
            </a:r>
            <a:r>
              <a:rPr lang="en-US" altLang="ko-KR" sz="1200" dirty="0" smtClean="0"/>
              <a:t>, Marc Bonneville, and Emmanuel </a:t>
            </a:r>
            <a:r>
              <a:rPr lang="en-US" altLang="ko-KR" sz="1200" dirty="0" err="1" smtClean="0"/>
              <a:t>Scotet</a:t>
            </a:r>
            <a:endParaRPr lang="en-US" altLang="ko-KR" sz="1200" dirty="0" smtClean="0"/>
          </a:p>
          <a:p>
            <a:r>
              <a:rPr lang="en-US" altLang="ko-KR" sz="1200" i="1" dirty="0" smtClean="0"/>
              <a:t>J </a:t>
            </a:r>
            <a:r>
              <a:rPr lang="en-US" altLang="ko-KR" sz="1200" i="1" dirty="0" err="1" smtClean="0"/>
              <a:t>Immunol</a:t>
            </a:r>
            <a:r>
              <a:rPr lang="en-US" altLang="ko-KR" sz="1200" i="1" dirty="0" smtClean="0"/>
              <a:t> 2013 191:1993-2000; published ahead of print July 8, 2013, doi:10.4049/jimmunol.1300255 </a:t>
            </a:r>
            <a:endParaRPr lang="en-US" altLang="ko-KR" sz="1200" dirty="0" smtClean="0"/>
          </a:p>
          <a:p>
            <a:endParaRPr lang="en-US" altLang="ko-KR" sz="1200" dirty="0" smtClean="0"/>
          </a:p>
        </p:txBody>
      </p:sp>
    </p:spTree>
    <p:extLst>
      <p:ext uri="{BB962C8B-B14F-4D97-AF65-F5344CB8AC3E}">
        <p14:creationId xmlns:p14="http://schemas.microsoft.com/office/powerpoint/2010/main" val="21354089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4608000" cy="3046988"/>
          </a:xfrm>
          <a:prstGeom prst="rect">
            <a:avLst/>
          </a:prstGeom>
          <a:noFill/>
        </p:spPr>
        <p:txBody>
          <a:bodyPr wrap="square" rtlCol="0">
            <a:spAutoFit/>
          </a:bodyPr>
          <a:lstStyle/>
          <a:p>
            <a:r>
              <a:rPr lang="en-US" altLang="ko-KR" sz="1200" b="1" dirty="0" smtClean="0"/>
              <a:t>High Endothelial </a:t>
            </a:r>
            <a:r>
              <a:rPr lang="en-US" altLang="ko-KR" sz="1200" b="1" dirty="0" err="1" smtClean="0"/>
              <a:t>Venule</a:t>
            </a:r>
            <a:r>
              <a:rPr lang="en-US" altLang="ko-KR" sz="1200" b="1" dirty="0" smtClean="0"/>
              <a:t> Blood Vessels for Tumor-Infiltrating Lymphocytes Are Associated with </a:t>
            </a:r>
            <a:r>
              <a:rPr lang="en-US" altLang="ko-KR" sz="1200" b="1" dirty="0" err="1" smtClean="0"/>
              <a:t>Lymphotoxin</a:t>
            </a:r>
            <a:r>
              <a:rPr lang="en-US" altLang="ko-KR" sz="1200" b="1" dirty="0" smtClean="0"/>
              <a:t> </a:t>
            </a:r>
            <a:r>
              <a:rPr lang="el-GR" altLang="ko-KR" sz="1200" b="1" dirty="0" smtClean="0"/>
              <a:t>β–</a:t>
            </a:r>
            <a:r>
              <a:rPr lang="en-US" altLang="ko-KR" sz="1200" b="1" dirty="0" smtClean="0"/>
              <a:t>Producing </a:t>
            </a:r>
            <a:r>
              <a:rPr lang="en-US" altLang="ko-KR" sz="1200" b="1" dirty="0" err="1" smtClean="0"/>
              <a:t>Dendritic</a:t>
            </a:r>
            <a:r>
              <a:rPr lang="en-US" altLang="ko-KR" sz="1200" b="1" dirty="0" smtClean="0"/>
              <a:t> Cells in Human Breast Cancer </a:t>
            </a:r>
          </a:p>
          <a:p>
            <a:r>
              <a:rPr lang="en-US" altLang="ko-KR" sz="1200" dirty="0" err="1" smtClean="0"/>
              <a:t>Ludovic</a:t>
            </a:r>
            <a:r>
              <a:rPr lang="en-US" altLang="ko-KR" sz="1200" dirty="0" smtClean="0"/>
              <a:t> Martinet, Thomas </a:t>
            </a:r>
            <a:r>
              <a:rPr lang="en-US" altLang="ko-KR" sz="1200" dirty="0" err="1" smtClean="0"/>
              <a:t>Filleron</a:t>
            </a:r>
            <a:r>
              <a:rPr lang="en-US" altLang="ko-KR" sz="1200" dirty="0" smtClean="0"/>
              <a:t>, Sophie Le </a:t>
            </a:r>
            <a:r>
              <a:rPr lang="en-US" altLang="ko-KR" sz="1200" dirty="0" err="1" smtClean="0"/>
              <a:t>Guellec</a:t>
            </a:r>
            <a:r>
              <a:rPr lang="en-US" altLang="ko-KR" sz="1200" dirty="0" smtClean="0"/>
              <a:t>, Philippe </a:t>
            </a:r>
            <a:r>
              <a:rPr lang="en-US" altLang="ko-KR" sz="1200" dirty="0" err="1" smtClean="0"/>
              <a:t>Rochaix</a:t>
            </a:r>
            <a:r>
              <a:rPr lang="en-US" altLang="ko-KR" sz="1200" dirty="0" smtClean="0"/>
              <a:t>, Ignacio </a:t>
            </a:r>
            <a:r>
              <a:rPr lang="en-US" altLang="ko-KR" sz="1200" dirty="0" err="1" smtClean="0"/>
              <a:t>Garrido</a:t>
            </a:r>
            <a:r>
              <a:rPr lang="en-US" altLang="ko-KR" sz="1200" dirty="0" smtClean="0"/>
              <a:t>, and Jean-Philippe Girard</a:t>
            </a:r>
          </a:p>
          <a:p>
            <a:r>
              <a:rPr lang="en-US" altLang="ko-KR" sz="1200" i="1" dirty="0" smtClean="0"/>
              <a:t>J </a:t>
            </a:r>
            <a:r>
              <a:rPr lang="en-US" altLang="ko-KR" sz="1200" i="1" dirty="0" err="1" smtClean="0"/>
              <a:t>Immunol</a:t>
            </a:r>
            <a:r>
              <a:rPr lang="en-US" altLang="ko-KR" sz="1200" i="1" dirty="0" smtClean="0"/>
              <a:t> 2013 191:2001-2008; published ahead of print July 3, 2013, doi:10.4049/jimmunol.1300872 </a:t>
            </a:r>
            <a:endParaRPr lang="en-US" altLang="ko-KR" sz="1200" dirty="0" smtClean="0"/>
          </a:p>
          <a:p>
            <a:endParaRPr lang="en-US" altLang="ko-KR" sz="1200" dirty="0" smtClean="0"/>
          </a:p>
          <a:p>
            <a:r>
              <a:rPr lang="en-US" altLang="ko-KR" sz="1200" b="1" dirty="0" smtClean="0"/>
              <a:t>Tumor-Infiltrating Regulatory T Cells Inhibit Endogenous </a:t>
            </a:r>
            <a:r>
              <a:rPr lang="en-US" altLang="ko-KR" sz="1200" b="1" dirty="0" err="1" smtClean="0"/>
              <a:t>Cytotoxic</a:t>
            </a:r>
            <a:r>
              <a:rPr lang="en-US" altLang="ko-KR" sz="1200" b="1" dirty="0" smtClean="0"/>
              <a:t> T Cell Responses to Lung </a:t>
            </a:r>
            <a:r>
              <a:rPr lang="en-US" altLang="ko-KR" sz="1200" b="1" dirty="0" err="1" smtClean="0"/>
              <a:t>Adenocarcinoma</a:t>
            </a:r>
            <a:r>
              <a:rPr lang="en-US" altLang="ko-KR" sz="1200" b="1" dirty="0" smtClean="0"/>
              <a:t> </a:t>
            </a:r>
          </a:p>
          <a:p>
            <a:r>
              <a:rPr lang="en-US" altLang="ko-KR" sz="1200" dirty="0" err="1" smtClean="0"/>
              <a:t>Anusha-Preethi</a:t>
            </a:r>
            <a:r>
              <a:rPr lang="en-US" altLang="ko-KR" sz="1200" dirty="0" smtClean="0"/>
              <a:t> </a:t>
            </a:r>
            <a:r>
              <a:rPr lang="en-US" altLang="ko-KR" sz="1200" dirty="0" err="1" smtClean="0"/>
              <a:t>Ganesan</a:t>
            </a:r>
            <a:r>
              <a:rPr lang="en-US" altLang="ko-KR" sz="1200" dirty="0" smtClean="0"/>
              <a:t>, Magnus Johansson, Brian </a:t>
            </a:r>
            <a:r>
              <a:rPr lang="en-US" altLang="ko-KR" sz="1200" dirty="0" err="1" smtClean="0"/>
              <a:t>Ruffell</a:t>
            </a:r>
            <a:r>
              <a:rPr lang="en-US" altLang="ko-KR" sz="1200" dirty="0" smtClean="0"/>
              <a:t>, Adam Beltran, Jonathan Lau, David M. </a:t>
            </a:r>
            <a:r>
              <a:rPr lang="en-US" altLang="ko-KR" sz="1200" dirty="0" err="1" smtClean="0"/>
              <a:t>Jablons</a:t>
            </a:r>
            <a:r>
              <a:rPr lang="en-US" altLang="ko-KR" sz="1200" dirty="0" smtClean="0"/>
              <a:t>, and Lisa M. </a:t>
            </a:r>
            <a:r>
              <a:rPr lang="en-US" altLang="ko-KR" sz="1200" dirty="0" err="1" smtClean="0"/>
              <a:t>Coussens</a:t>
            </a:r>
            <a:endParaRPr lang="en-US" altLang="ko-KR" sz="1200" dirty="0" smtClean="0"/>
          </a:p>
          <a:p>
            <a:r>
              <a:rPr lang="en-US" altLang="ko-KR" sz="1200" i="1" dirty="0" smtClean="0"/>
              <a:t>J </a:t>
            </a:r>
            <a:r>
              <a:rPr lang="en-US" altLang="ko-KR" sz="1200" i="1" dirty="0" err="1" smtClean="0"/>
              <a:t>Immunol</a:t>
            </a:r>
            <a:r>
              <a:rPr lang="en-US" altLang="ko-KR" sz="1200" i="1" dirty="0" smtClean="0"/>
              <a:t> 2013 191:2009-2017; published ahead of print July 12, 2013, doi:10.4049/jimmunol.1301317 </a:t>
            </a:r>
            <a:endParaRPr lang="en-US" altLang="ko-KR" sz="1200" dirty="0" smtClean="0"/>
          </a:p>
          <a:p>
            <a:endParaRPr lang="en-US" altLang="ko-KR" sz="1200" dirty="0"/>
          </a:p>
        </p:txBody>
      </p:sp>
    </p:spTree>
    <p:extLst>
      <p:ext uri="{BB962C8B-B14F-4D97-AF65-F5344CB8AC3E}">
        <p14:creationId xmlns:p14="http://schemas.microsoft.com/office/powerpoint/2010/main" val="41102199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9144000" cy="5262979"/>
          </a:xfrm>
          <a:prstGeom prst="rect">
            <a:avLst/>
          </a:prstGeom>
        </p:spPr>
        <p:txBody>
          <a:bodyPr wrap="square">
            <a:spAutoFit/>
          </a:bodyPr>
          <a:lstStyle/>
          <a:p>
            <a:r>
              <a:rPr lang="en-US" altLang="ko-KR" sz="1600" b="1" dirty="0" err="1" smtClean="0">
                <a:latin typeface="Arial" pitchFamily="34" charset="0"/>
                <a:cs typeface="Arial" pitchFamily="34" charset="0"/>
              </a:rPr>
              <a:t>Immunobiology</a:t>
            </a:r>
            <a:r>
              <a:rPr lang="en-US" altLang="ko-KR" sz="1600" b="1" dirty="0" smtClean="0">
                <a:latin typeface="Arial" pitchFamily="34" charset="0"/>
                <a:cs typeface="Arial" pitchFamily="34" charset="0"/>
              </a:rPr>
              <a:t> and Conflicting Roles of the Human NKG2D Lymphocyte Receptor and Its </a:t>
            </a:r>
            <a:r>
              <a:rPr lang="en-US" altLang="ko-KR" sz="1600" b="1" dirty="0" err="1" smtClean="0">
                <a:latin typeface="Arial" pitchFamily="34" charset="0"/>
                <a:cs typeface="Arial" pitchFamily="34" charset="0"/>
              </a:rPr>
              <a:t>Ligands</a:t>
            </a:r>
            <a:r>
              <a:rPr lang="en-US" altLang="ko-KR" sz="1600" b="1" dirty="0" smtClean="0">
                <a:latin typeface="Arial" pitchFamily="34" charset="0"/>
                <a:cs typeface="Arial" pitchFamily="34" charset="0"/>
              </a:rPr>
              <a:t> in Cancer</a:t>
            </a:r>
          </a:p>
          <a:p>
            <a:r>
              <a:rPr lang="en-US" altLang="ko-KR" sz="1600" dirty="0" smtClean="0">
                <a:latin typeface="Arial" pitchFamily="34" charset="0"/>
                <a:cs typeface="Arial" pitchFamily="34" charset="0"/>
                <a:hlinkClick r:id="rId2"/>
              </a:rPr>
              <a:t>Ahmed El-</a:t>
            </a:r>
            <a:r>
              <a:rPr lang="en-US" altLang="ko-KR" sz="1600" dirty="0" err="1" smtClean="0">
                <a:latin typeface="Arial" pitchFamily="34" charset="0"/>
                <a:cs typeface="Arial" pitchFamily="34" charset="0"/>
                <a:hlinkClick r:id="rId2"/>
              </a:rPr>
              <a:t>Gazzar</a:t>
            </a:r>
            <a:r>
              <a:rPr lang="en-US" altLang="ko-KR" sz="1600" dirty="0" smtClean="0">
                <a:latin typeface="Arial" pitchFamily="34" charset="0"/>
                <a:cs typeface="Arial" pitchFamily="34" charset="0"/>
              </a:rPr>
              <a:t>, </a:t>
            </a:r>
            <a:r>
              <a:rPr lang="en-US" altLang="ko-KR" sz="1600" dirty="0" err="1" smtClean="0">
                <a:latin typeface="Arial" pitchFamily="34" charset="0"/>
                <a:cs typeface="Arial" pitchFamily="34" charset="0"/>
                <a:hlinkClick r:id="rId3"/>
              </a:rPr>
              <a:t>Veronika</a:t>
            </a:r>
            <a:r>
              <a:rPr lang="en-US" altLang="ko-KR" sz="1600" dirty="0" smtClean="0">
                <a:latin typeface="Arial" pitchFamily="34" charset="0"/>
                <a:cs typeface="Arial" pitchFamily="34" charset="0"/>
                <a:hlinkClick r:id="rId3"/>
              </a:rPr>
              <a:t> Groh</a:t>
            </a:r>
            <a:r>
              <a:rPr lang="en-US" altLang="ko-KR" sz="1600" dirty="0" smtClean="0">
                <a:latin typeface="Arial" pitchFamily="34" charset="0"/>
                <a:cs typeface="Arial" pitchFamily="34" charset="0"/>
              </a:rPr>
              <a:t> and </a:t>
            </a:r>
            <a:r>
              <a:rPr lang="en-US" altLang="ko-KR" sz="1600" dirty="0" smtClean="0">
                <a:latin typeface="Arial" pitchFamily="34" charset="0"/>
                <a:cs typeface="Arial" pitchFamily="34" charset="0"/>
                <a:hlinkClick r:id="rId4"/>
              </a:rPr>
              <a:t>Thomas Spies</a:t>
            </a:r>
            <a:endParaRPr lang="en-US" altLang="ko-KR" sz="1600" dirty="0" smtClean="0">
              <a:latin typeface="Arial" pitchFamily="34" charset="0"/>
              <a:cs typeface="Arial" pitchFamily="34" charset="0"/>
            </a:endParaRPr>
          </a:p>
          <a:p>
            <a:endParaRPr lang="en-US" altLang="ko-KR" sz="1600" dirty="0" smtClean="0">
              <a:latin typeface="Arial" pitchFamily="34" charset="0"/>
              <a:cs typeface="Arial" pitchFamily="34" charset="0"/>
            </a:endParaRPr>
          </a:p>
          <a:p>
            <a:r>
              <a:rPr lang="en-US" altLang="ko-KR" sz="1600" i="1" dirty="0" smtClean="0">
                <a:latin typeface="Arial" pitchFamily="34" charset="0"/>
                <a:cs typeface="Arial" pitchFamily="34" charset="0"/>
              </a:rPr>
              <a:t>Clinical Research Division, Fred Hutchinson Cancer Research Center, Seattle, WA 98109</a:t>
            </a:r>
            <a:r>
              <a:rPr lang="en-US" altLang="ko-KR" sz="1600" dirty="0" smtClean="0">
                <a:latin typeface="Arial" pitchFamily="34" charset="0"/>
                <a:cs typeface="Arial" pitchFamily="34" charset="0"/>
              </a:rPr>
              <a:t> </a:t>
            </a:r>
          </a:p>
          <a:p>
            <a:r>
              <a:rPr lang="en-US" altLang="ko-KR" sz="1600" dirty="0" smtClean="0">
                <a:latin typeface="Arial" pitchFamily="34" charset="0"/>
                <a:cs typeface="Arial" pitchFamily="34" charset="0"/>
              </a:rPr>
              <a:t>Address correspondence and reprint requests to Dr. Thomas Spies, Clinical Research Division, Fred Hutchinson Cancer Research Center, 1100 Fairview Avenue North, D1-100, Seattle, WA 98109. E-mail address: </a:t>
            </a:r>
            <a:r>
              <a:rPr lang="en-US" altLang="ko-KR" sz="1600" dirty="0" smtClean="0">
                <a:latin typeface="Arial" pitchFamily="34" charset="0"/>
                <a:cs typeface="Arial" pitchFamily="34" charset="0"/>
                <a:hlinkClick r:id="rId5"/>
              </a:rPr>
              <a:t>tspies@fhcrc.org</a:t>
            </a:r>
            <a:endParaRPr lang="en-US" altLang="ko-KR" sz="1600" dirty="0" smtClean="0">
              <a:latin typeface="Arial" pitchFamily="34" charset="0"/>
              <a:cs typeface="Arial" pitchFamily="34" charset="0"/>
            </a:endParaRPr>
          </a:p>
          <a:p>
            <a:endParaRPr lang="en-US" altLang="ko-KR" sz="1600" b="1" dirty="0" smtClean="0">
              <a:latin typeface="Arial" pitchFamily="34" charset="0"/>
              <a:cs typeface="Arial" pitchFamily="34" charset="0"/>
            </a:endParaRPr>
          </a:p>
          <a:p>
            <a:r>
              <a:rPr lang="en-US" altLang="ko-KR" sz="1600" dirty="0" smtClean="0">
                <a:latin typeface="Arial" pitchFamily="34" charset="0"/>
                <a:cs typeface="Arial" pitchFamily="34" charset="0"/>
              </a:rPr>
              <a:t>Cancers adopt diverse strategies to safeguard their survival, which often involve blinding or incapacitating the immune response, thereby gaining battleground advantage against the host. In immune responses against cancer, an important stimulatory lymphocyte receptor is NKG2D because the tumor-associated expression of its </a:t>
            </a:r>
            <a:r>
              <a:rPr lang="en-US" altLang="ko-KR" sz="1600" dirty="0" err="1" smtClean="0">
                <a:latin typeface="Arial" pitchFamily="34" charset="0"/>
                <a:cs typeface="Arial" pitchFamily="34" charset="0"/>
              </a:rPr>
              <a:t>ligands</a:t>
            </a:r>
            <a:r>
              <a:rPr lang="en-US" altLang="ko-KR" sz="1600" dirty="0" smtClean="0">
                <a:latin typeface="Arial" pitchFamily="34" charset="0"/>
                <a:cs typeface="Arial" pitchFamily="34" charset="0"/>
              </a:rPr>
              <a:t> promotes destruction of malignant cells. However, with advanced human cancers profound changes unfold wherein NKG2D and its </a:t>
            </a:r>
            <a:r>
              <a:rPr lang="en-US" altLang="ko-KR" sz="1600" dirty="0" err="1" smtClean="0">
                <a:latin typeface="Arial" pitchFamily="34" charset="0"/>
                <a:cs typeface="Arial" pitchFamily="34" charset="0"/>
              </a:rPr>
              <a:t>ligands</a:t>
            </a:r>
            <a:r>
              <a:rPr lang="en-US" altLang="ko-KR" sz="1600" dirty="0" smtClean="0">
                <a:latin typeface="Arial" pitchFamily="34" charset="0"/>
                <a:cs typeface="Arial" pitchFamily="34" charset="0"/>
              </a:rPr>
              <a:t> are targeted or exploited for immune evasion and suppression. This negative imprinting on the immune system may be accompanied by another functional state wherein cancer cells </a:t>
            </a:r>
            <a:r>
              <a:rPr lang="en-US" altLang="ko-KR" sz="1600" dirty="0" err="1" smtClean="0">
                <a:latin typeface="Arial" pitchFamily="34" charset="0"/>
                <a:cs typeface="Arial" pitchFamily="34" charset="0"/>
              </a:rPr>
              <a:t>coopt</a:t>
            </a:r>
            <a:r>
              <a:rPr lang="en-US" altLang="ko-KR" sz="1600" dirty="0" smtClean="0">
                <a:latin typeface="Arial" pitchFamily="34" charset="0"/>
                <a:cs typeface="Arial" pitchFamily="34" charset="0"/>
              </a:rPr>
              <a:t> expression of NKG2D to complement the presence of its </a:t>
            </a:r>
            <a:r>
              <a:rPr lang="en-US" altLang="ko-KR" sz="1600" dirty="0" err="1" smtClean="0">
                <a:latin typeface="Arial" pitchFamily="34" charset="0"/>
                <a:cs typeface="Arial" pitchFamily="34" charset="0"/>
              </a:rPr>
              <a:t>ligands</a:t>
            </a:r>
            <a:r>
              <a:rPr lang="en-US" altLang="ko-KR" sz="1600" dirty="0" smtClean="0">
                <a:latin typeface="Arial" pitchFamily="34" charset="0"/>
                <a:cs typeface="Arial" pitchFamily="34" charset="0"/>
              </a:rPr>
              <a:t> for self-stimulation of tumor growth and presumably malignant progression. This review emphasizes these conflicting functional dynamics at the immunity–cancer biology interface in humans, within an overview of the </a:t>
            </a:r>
            <a:r>
              <a:rPr lang="en-US" altLang="ko-KR" sz="1600" dirty="0" err="1" smtClean="0">
                <a:latin typeface="Arial" pitchFamily="34" charset="0"/>
                <a:cs typeface="Arial" pitchFamily="34" charset="0"/>
              </a:rPr>
              <a:t>immunobiology</a:t>
            </a:r>
            <a:r>
              <a:rPr lang="en-US" altLang="ko-KR" sz="1600" dirty="0" smtClean="0">
                <a:latin typeface="Arial" pitchFamily="34" charset="0"/>
                <a:cs typeface="Arial" pitchFamily="34" charset="0"/>
              </a:rPr>
              <a:t> of NKG2D and mechanisms underlying the regulation of its </a:t>
            </a:r>
            <a:r>
              <a:rPr lang="en-US" altLang="ko-KR" sz="1600" dirty="0" err="1" smtClean="0">
                <a:latin typeface="Arial" pitchFamily="34" charset="0"/>
                <a:cs typeface="Arial" pitchFamily="34" charset="0"/>
              </a:rPr>
              <a:t>ligands</a:t>
            </a:r>
            <a:r>
              <a:rPr lang="en-US" altLang="ko-KR" sz="1600" dirty="0" smtClean="0">
                <a:latin typeface="Arial" pitchFamily="34" charset="0"/>
                <a:cs typeface="Arial" pitchFamily="34" charset="0"/>
              </a:rPr>
              <a:t> in cancer, with reference to instructive clinical observations and translational approaches. </a:t>
            </a:r>
            <a:endParaRPr lang="en-US" altLang="ko-KR" sz="1600" dirty="0">
              <a:latin typeface="Arial" pitchFamily="34" charset="0"/>
              <a:cs typeface="Arial" pitchFamily="34" charset="0"/>
            </a:endParaRPr>
          </a:p>
        </p:txBody>
      </p:sp>
    </p:spTree>
    <p:extLst>
      <p:ext uri="{BB962C8B-B14F-4D97-AF65-F5344CB8AC3E}">
        <p14:creationId xmlns:p14="http://schemas.microsoft.com/office/powerpoint/2010/main" val="11473109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3114675" cy="962025"/>
          </a:xfrm>
          <a:prstGeom prst="rect">
            <a:avLst/>
          </a:prstGeom>
          <a:noFill/>
          <a:ln w="9525">
            <a:noFill/>
            <a:miter lim="800000"/>
            <a:headEnd/>
            <a:tailEnd/>
          </a:ln>
          <a:effectLst/>
        </p:spPr>
      </p:pic>
      <p:sp>
        <p:nvSpPr>
          <p:cNvPr id="6" name="직사각형 5"/>
          <p:cNvSpPr/>
          <p:nvPr/>
        </p:nvSpPr>
        <p:spPr>
          <a:xfrm>
            <a:off x="-71470" y="996719"/>
            <a:ext cx="9144000" cy="646331"/>
          </a:xfrm>
          <a:prstGeom prst="rect">
            <a:avLst/>
          </a:prstGeom>
        </p:spPr>
        <p:txBody>
          <a:bodyPr wrap="square">
            <a:spAutoFit/>
          </a:bodyPr>
          <a:lstStyle/>
          <a:p>
            <a:r>
              <a:rPr lang="en-US" dirty="0" smtClean="0"/>
              <a:t>Research Article </a:t>
            </a:r>
          </a:p>
          <a:p>
            <a:r>
              <a:rPr lang="en-US" b="1" dirty="0" smtClean="0"/>
              <a:t>Lats2 Modulates </a:t>
            </a:r>
            <a:r>
              <a:rPr lang="en-US" b="1" dirty="0" err="1" smtClean="0"/>
              <a:t>Adipocyte</a:t>
            </a:r>
            <a:r>
              <a:rPr lang="en-US" b="1" dirty="0" smtClean="0"/>
              <a:t> Proliferation and Differentiation via Hippo Signaling</a:t>
            </a:r>
            <a:endParaRPr lang="en-US" b="1" dirty="0"/>
          </a:p>
        </p:txBody>
      </p:sp>
      <p:pic>
        <p:nvPicPr>
          <p:cNvPr id="1027" name="Picture 3"/>
          <p:cNvPicPr>
            <a:picLocks noChangeAspect="1" noChangeArrowheads="1"/>
          </p:cNvPicPr>
          <p:nvPr/>
        </p:nvPicPr>
        <p:blipFill>
          <a:blip r:embed="rId3"/>
          <a:srcRect/>
          <a:stretch>
            <a:fillRect/>
          </a:stretch>
        </p:blipFill>
        <p:spPr bwMode="auto">
          <a:xfrm>
            <a:off x="0" y="1714488"/>
            <a:ext cx="4019550" cy="247650"/>
          </a:xfrm>
          <a:prstGeom prst="rect">
            <a:avLst/>
          </a:prstGeom>
          <a:noFill/>
          <a:ln w="9525">
            <a:noFill/>
            <a:miter lim="800000"/>
            <a:headEnd/>
            <a:tailEnd/>
          </a:ln>
          <a:effectLst/>
        </p:spPr>
      </p:pic>
      <p:sp>
        <p:nvSpPr>
          <p:cNvPr id="8" name="직사각형 7"/>
          <p:cNvSpPr/>
          <p:nvPr/>
        </p:nvSpPr>
        <p:spPr>
          <a:xfrm>
            <a:off x="0" y="2071678"/>
            <a:ext cx="9144000" cy="492443"/>
          </a:xfrm>
          <a:prstGeom prst="rect">
            <a:avLst/>
          </a:prstGeom>
        </p:spPr>
        <p:txBody>
          <a:bodyPr wrap="square">
            <a:spAutoFit/>
          </a:bodyPr>
          <a:lstStyle/>
          <a:p>
            <a:r>
              <a:rPr lang="en-US" sz="1300" dirty="0" smtClean="0"/>
              <a:t>Affiliation: State Key Laboratory for </a:t>
            </a:r>
            <a:r>
              <a:rPr lang="en-US" sz="1300" dirty="0" err="1" smtClean="0"/>
              <a:t>Agrobiotechnology</a:t>
            </a:r>
            <a:r>
              <a:rPr lang="en-US" sz="1300" dirty="0" smtClean="0"/>
              <a:t>, College of Biological Sciences, China Agricultural University, Beijing, China </a:t>
            </a:r>
            <a:endParaRPr lang="en-US" sz="1300" dirty="0"/>
          </a:p>
        </p:txBody>
      </p:sp>
      <p:sp>
        <p:nvSpPr>
          <p:cNvPr id="9" name="직사각형 8"/>
          <p:cNvSpPr/>
          <p:nvPr/>
        </p:nvSpPr>
        <p:spPr>
          <a:xfrm>
            <a:off x="0" y="2714620"/>
            <a:ext cx="9144000" cy="2693045"/>
          </a:xfrm>
          <a:prstGeom prst="rect">
            <a:avLst/>
          </a:prstGeom>
        </p:spPr>
        <p:txBody>
          <a:bodyPr wrap="square">
            <a:spAutoFit/>
          </a:bodyPr>
          <a:lstStyle/>
          <a:p>
            <a:r>
              <a:rPr lang="en-US" sz="1300" b="1" dirty="0" smtClean="0"/>
              <a:t>Abstract</a:t>
            </a:r>
          </a:p>
          <a:p>
            <a:r>
              <a:rPr lang="en-US" sz="1300" dirty="0" smtClean="0"/>
              <a:t>First identified in </a:t>
            </a:r>
            <a:r>
              <a:rPr lang="en-US" sz="1300" i="1" dirty="0" smtClean="0"/>
              <a:t>Drosophila</a:t>
            </a:r>
            <a:r>
              <a:rPr lang="en-US" sz="1300" dirty="0" smtClean="0"/>
              <a:t> and highly conserved in mammals, the Hippo pathway controls organ size. Lats2 is one of the core </a:t>
            </a:r>
            <a:r>
              <a:rPr lang="en-US" sz="1300" dirty="0" err="1" smtClean="0"/>
              <a:t>kinases</a:t>
            </a:r>
            <a:r>
              <a:rPr lang="en-US" sz="1300" dirty="0" smtClean="0"/>
              <a:t> of the Hippo pathway and plays major roles in cell proliferation by interacting with the downstream transcriptional cofactors YAP and TAZ. Although the function of the Hippo pathway and Lats2 is relatively well understood in several tissues and organs, less is known about the function of Lats2 and Hippo signaling in adipose development. Here, we show that Lats2 is an important modulator of </a:t>
            </a:r>
            <a:r>
              <a:rPr lang="en-US" sz="1300" dirty="0" err="1" smtClean="0"/>
              <a:t>adipocyte</a:t>
            </a:r>
            <a:r>
              <a:rPr lang="en-US" sz="1300" dirty="0" smtClean="0"/>
              <a:t> proliferation and differentiation via Hippo signaling. Upon activation, Lats2 </a:t>
            </a:r>
            <a:r>
              <a:rPr lang="en-US" sz="1300" dirty="0" err="1" smtClean="0"/>
              <a:t>phosphorylates</a:t>
            </a:r>
            <a:r>
              <a:rPr lang="en-US" sz="1300" dirty="0" smtClean="0"/>
              <a:t> YAP and TAZ, leading to their retention in the cytoplasm, preventing them from activating the transcription factor TEAD in the nucleus. Because TAZ remains in the cytoplasm, </a:t>
            </a:r>
            <a:r>
              <a:rPr lang="en-US" sz="1300" dirty="0" err="1" smtClean="0"/>
              <a:t>PPARγ</a:t>
            </a:r>
            <a:r>
              <a:rPr lang="en-US" sz="1300" dirty="0" smtClean="0"/>
              <a:t> regains its transcriptional activity. Furthermore, </a:t>
            </a:r>
            <a:r>
              <a:rPr lang="en-US" sz="1300" dirty="0" err="1" smtClean="0"/>
              <a:t>cytoplasmic</a:t>
            </a:r>
            <a:r>
              <a:rPr lang="en-US" sz="1300" dirty="0" smtClean="0"/>
              <a:t> TAZ acts as an inhibitor of </a:t>
            </a:r>
            <a:r>
              <a:rPr lang="en-US" sz="1300" dirty="0" err="1" smtClean="0"/>
              <a:t>Wnt</a:t>
            </a:r>
            <a:r>
              <a:rPr lang="en-US" sz="1300" dirty="0" smtClean="0"/>
              <a:t> signaling by suppressing DVL2, thereby preventing β-</a:t>
            </a:r>
            <a:r>
              <a:rPr lang="en-US" sz="1300" dirty="0" err="1" smtClean="0"/>
              <a:t>catenin</a:t>
            </a:r>
            <a:r>
              <a:rPr lang="en-US" sz="1300" dirty="0" smtClean="0"/>
              <a:t> from entering the nucleus to stimulate TCF/LEF transcriptional activity. The above effects contribute to the phenotype of repressed proliferation and accelerated differentiation in </a:t>
            </a:r>
            <a:r>
              <a:rPr lang="en-US" sz="1300" dirty="0" err="1" smtClean="0"/>
              <a:t>adipocytes</a:t>
            </a:r>
            <a:r>
              <a:rPr lang="en-US" sz="1300" dirty="0" smtClean="0"/>
              <a:t>. Thus, Lats2 regulates the balance between proliferation and differentiation during adipose development. Interestingly, our study provides evidence that Lats2 not only negatively modulates cell proliferation but also positively regulates cell differentiation.</a:t>
            </a:r>
            <a:endParaRPr lang="en-US" sz="1300" dirty="0"/>
          </a:p>
        </p:txBody>
      </p:sp>
    </p:spTree>
    <p:extLst>
      <p:ext uri="{BB962C8B-B14F-4D97-AF65-F5344CB8AC3E}">
        <p14:creationId xmlns:p14="http://schemas.microsoft.com/office/powerpoint/2010/main" val="33001620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3114675" cy="962025"/>
          </a:xfrm>
          <a:prstGeom prst="rect">
            <a:avLst/>
          </a:prstGeom>
          <a:noFill/>
          <a:ln w="9525">
            <a:noFill/>
            <a:miter lim="800000"/>
            <a:headEnd/>
            <a:tailEnd/>
          </a:ln>
          <a:effectLst/>
        </p:spPr>
      </p:pic>
      <p:sp>
        <p:nvSpPr>
          <p:cNvPr id="3" name="직사각형 2"/>
          <p:cNvSpPr/>
          <p:nvPr/>
        </p:nvSpPr>
        <p:spPr>
          <a:xfrm>
            <a:off x="0" y="857232"/>
            <a:ext cx="4572000" cy="938719"/>
          </a:xfrm>
          <a:prstGeom prst="rect">
            <a:avLst/>
          </a:prstGeom>
        </p:spPr>
        <p:txBody>
          <a:bodyPr>
            <a:spAutoFit/>
          </a:bodyPr>
          <a:lstStyle/>
          <a:p>
            <a:r>
              <a:rPr lang="en-US" sz="1100" dirty="0" smtClean="0">
                <a:hlinkClick r:id="rId3" tooltip="Read Open-Access Article"/>
              </a:rPr>
              <a:t>Normal CFTR Inhibits Epidermal Growth Factor Receptor-Dependent Pro-Inflammatory </a:t>
            </a:r>
            <a:r>
              <a:rPr lang="en-US" sz="1100" dirty="0" err="1" smtClean="0">
                <a:hlinkClick r:id="rId3" tooltip="Read Open-Access Article"/>
              </a:rPr>
              <a:t>Chemokine</a:t>
            </a:r>
            <a:r>
              <a:rPr lang="en-US" sz="1100" dirty="0" smtClean="0">
                <a:hlinkClick r:id="rId3" tooltip="Read Open-Access Article"/>
              </a:rPr>
              <a:t> Production in Human Airway Epithelial Cells</a:t>
            </a:r>
            <a:r>
              <a:rPr lang="en-US" sz="1100" dirty="0" smtClean="0"/>
              <a:t> </a:t>
            </a:r>
            <a:r>
              <a:rPr lang="en-US" sz="1100" dirty="0" err="1" smtClean="0"/>
              <a:t>Suil</a:t>
            </a:r>
            <a:r>
              <a:rPr lang="en-US" sz="1100" dirty="0" smtClean="0"/>
              <a:t> Kim, Brittney A. Beyer, Courtney Lewis, Jay A. </a:t>
            </a:r>
            <a:r>
              <a:rPr lang="en-US" sz="1100" dirty="0" err="1" smtClean="0"/>
              <a:t>Nadel</a:t>
            </a:r>
            <a:r>
              <a:rPr lang="en-US" sz="1100" dirty="0" smtClean="0"/>
              <a:t> Research Article | published 16 Aug 2013 | PLOS ONE 10.1371/journal.pone.0072981</a:t>
            </a:r>
            <a:endParaRPr lang="ko-KR" altLang="en-US" sz="1100" dirty="0"/>
          </a:p>
        </p:txBody>
      </p:sp>
      <p:sp>
        <p:nvSpPr>
          <p:cNvPr id="4" name="직사각형 3"/>
          <p:cNvSpPr/>
          <p:nvPr/>
        </p:nvSpPr>
        <p:spPr>
          <a:xfrm>
            <a:off x="0" y="1785926"/>
            <a:ext cx="4572000" cy="938719"/>
          </a:xfrm>
          <a:prstGeom prst="rect">
            <a:avLst/>
          </a:prstGeom>
        </p:spPr>
        <p:txBody>
          <a:bodyPr>
            <a:spAutoFit/>
          </a:bodyPr>
          <a:lstStyle/>
          <a:p>
            <a:r>
              <a:rPr lang="en-US" sz="1100" dirty="0" smtClean="0">
                <a:hlinkClick r:id="rId3" tooltip="Read Open-Access Article"/>
              </a:rPr>
              <a:t>Normal CFTR Inhibits Epidermal Growth Factor Receptor-Dependent Pro-Inflammatory </a:t>
            </a:r>
            <a:r>
              <a:rPr lang="en-US" sz="1100" dirty="0" err="1" smtClean="0">
                <a:hlinkClick r:id="rId3" tooltip="Read Open-Access Article"/>
              </a:rPr>
              <a:t>Chemokine</a:t>
            </a:r>
            <a:r>
              <a:rPr lang="en-US" sz="1100" dirty="0" smtClean="0">
                <a:hlinkClick r:id="rId3" tooltip="Read Open-Access Article"/>
              </a:rPr>
              <a:t> Production in Human Airway Epithelial Cells</a:t>
            </a:r>
            <a:r>
              <a:rPr lang="en-US" sz="1100" dirty="0" smtClean="0"/>
              <a:t> </a:t>
            </a:r>
            <a:r>
              <a:rPr lang="en-US" sz="1100" dirty="0" err="1" smtClean="0"/>
              <a:t>Suil</a:t>
            </a:r>
            <a:r>
              <a:rPr lang="en-US" sz="1100" dirty="0" smtClean="0"/>
              <a:t> Kim, Brittney A. Beyer, Courtney Lewis, Jay A. </a:t>
            </a:r>
            <a:r>
              <a:rPr lang="en-US" sz="1100" dirty="0" err="1" smtClean="0"/>
              <a:t>Nadel</a:t>
            </a:r>
            <a:r>
              <a:rPr lang="en-US" sz="1100" dirty="0" smtClean="0"/>
              <a:t> Research Article | published 16 Aug 2013 | PLOS ONE 10.1371/journal.pone.0072981</a:t>
            </a:r>
            <a:endParaRPr lang="ko-KR" altLang="en-US" sz="1100" dirty="0"/>
          </a:p>
        </p:txBody>
      </p:sp>
      <p:sp>
        <p:nvSpPr>
          <p:cNvPr id="5" name="직사각형 4"/>
          <p:cNvSpPr/>
          <p:nvPr/>
        </p:nvSpPr>
        <p:spPr>
          <a:xfrm>
            <a:off x="0" y="2659559"/>
            <a:ext cx="4572000" cy="769441"/>
          </a:xfrm>
          <a:prstGeom prst="rect">
            <a:avLst/>
          </a:prstGeom>
        </p:spPr>
        <p:txBody>
          <a:bodyPr>
            <a:spAutoFit/>
          </a:bodyPr>
          <a:lstStyle/>
          <a:p>
            <a:r>
              <a:rPr lang="en-US" sz="1100" dirty="0" smtClean="0">
                <a:hlinkClick r:id="rId4" tooltip="Read Open-Access Article"/>
              </a:rPr>
              <a:t>Polo-Like </a:t>
            </a:r>
            <a:r>
              <a:rPr lang="en-US" sz="1100" dirty="0" err="1" smtClean="0">
                <a:hlinkClick r:id="rId4" tooltip="Read Open-Access Article"/>
              </a:rPr>
              <a:t>Kinase</a:t>
            </a:r>
            <a:r>
              <a:rPr lang="en-US" sz="1100" dirty="0" smtClean="0">
                <a:hlinkClick r:id="rId4" tooltip="Read Open-Access Article"/>
              </a:rPr>
              <a:t> 1 Inhibits the Activity of Positive Transcription Elongation Factor of RNA </a:t>
            </a:r>
            <a:r>
              <a:rPr lang="en-US" sz="1100" dirty="0" err="1" smtClean="0">
                <a:hlinkClick r:id="rId4" tooltip="Read Open-Access Article"/>
              </a:rPr>
              <a:t>Pol</a:t>
            </a:r>
            <a:r>
              <a:rPr lang="en-US" sz="1100" dirty="0" smtClean="0">
                <a:hlinkClick r:id="rId4" tooltip="Read Open-Access Article"/>
              </a:rPr>
              <a:t> II b (P-</a:t>
            </a:r>
            <a:r>
              <a:rPr lang="en-US" sz="1100" dirty="0" err="1" smtClean="0">
                <a:hlinkClick r:id="rId4" tooltip="Read Open-Access Article"/>
              </a:rPr>
              <a:t>TEFb</a:t>
            </a:r>
            <a:r>
              <a:rPr lang="en-US" sz="1100" dirty="0" smtClean="0">
                <a:hlinkClick r:id="rId4" tooltip="Read Open-Access Article"/>
              </a:rPr>
              <a:t>)</a:t>
            </a:r>
            <a:r>
              <a:rPr lang="en-US" sz="1100" dirty="0" smtClean="0"/>
              <a:t> </a:t>
            </a:r>
            <a:r>
              <a:rPr lang="en-US" sz="1100" dirty="0" err="1" smtClean="0"/>
              <a:t>Liangzhen</a:t>
            </a:r>
            <a:r>
              <a:rPr lang="en-US" sz="1100" dirty="0" smtClean="0"/>
              <a:t> Jiang, Yan Huang, Min Deng, Ting Liu, </a:t>
            </a:r>
            <a:r>
              <a:rPr lang="en-US" sz="1100" dirty="0" err="1" smtClean="0"/>
              <a:t>Wenbin</a:t>
            </a:r>
            <a:r>
              <a:rPr lang="en-US" sz="1100" dirty="0" smtClean="0"/>
              <a:t> Lai, </a:t>
            </a:r>
            <a:r>
              <a:rPr lang="en-US" sz="1100" dirty="0" err="1" smtClean="0"/>
              <a:t>Xin</a:t>
            </a:r>
            <a:r>
              <a:rPr lang="en-US" sz="1100" dirty="0" smtClean="0"/>
              <a:t> Ye Research Article | published 16 Aug 2013 | PLOS ONE 10.1371/journal.pone.0072289</a:t>
            </a:r>
            <a:endParaRPr lang="ko-KR" altLang="en-US" sz="1100" dirty="0"/>
          </a:p>
        </p:txBody>
      </p:sp>
      <p:sp>
        <p:nvSpPr>
          <p:cNvPr id="6" name="직사각형 5"/>
          <p:cNvSpPr/>
          <p:nvPr/>
        </p:nvSpPr>
        <p:spPr>
          <a:xfrm>
            <a:off x="0" y="3357562"/>
            <a:ext cx="4572000" cy="938719"/>
          </a:xfrm>
          <a:prstGeom prst="rect">
            <a:avLst/>
          </a:prstGeom>
        </p:spPr>
        <p:txBody>
          <a:bodyPr>
            <a:spAutoFit/>
          </a:bodyPr>
          <a:lstStyle/>
          <a:p>
            <a:r>
              <a:rPr lang="en-US" sz="1100" dirty="0" smtClean="0">
                <a:hlinkClick r:id="rId5" tooltip="Read Open-Access Article"/>
              </a:rPr>
              <a:t>Down-Regulation of SIX3 is Associated with Clinical Outcome in Lung </a:t>
            </a:r>
            <a:r>
              <a:rPr lang="en-US" sz="1100" dirty="0" err="1" smtClean="0">
                <a:hlinkClick r:id="rId5" tooltip="Read Open-Access Article"/>
              </a:rPr>
              <a:t>Adenocarcinoma</a:t>
            </a:r>
            <a:r>
              <a:rPr lang="en-US" sz="1100" dirty="0" smtClean="0"/>
              <a:t> Min-Li Mo, Junichi Okamoto, Zhao Chen, Tomomi Hirata, </a:t>
            </a:r>
            <a:r>
              <a:rPr lang="en-US" sz="1100" dirty="0" err="1" smtClean="0"/>
              <a:t>Iwao</a:t>
            </a:r>
            <a:r>
              <a:rPr lang="en-US" sz="1100" dirty="0" smtClean="0"/>
              <a:t> </a:t>
            </a:r>
            <a:r>
              <a:rPr lang="en-US" sz="1100" dirty="0" err="1" smtClean="0"/>
              <a:t>Mikami</a:t>
            </a:r>
            <a:r>
              <a:rPr lang="en-US" sz="1100" dirty="0" smtClean="0"/>
              <a:t>, </a:t>
            </a:r>
            <a:r>
              <a:rPr lang="en-US" sz="1100" dirty="0" err="1" smtClean="0"/>
              <a:t>Geneviève</a:t>
            </a:r>
            <a:r>
              <a:rPr lang="en-US" sz="1100" dirty="0" smtClean="0"/>
              <a:t> </a:t>
            </a:r>
            <a:r>
              <a:rPr lang="en-US" sz="1100" dirty="0" err="1" smtClean="0"/>
              <a:t>Bosco-Clément</a:t>
            </a:r>
            <a:r>
              <a:rPr lang="en-US" sz="1100" dirty="0" smtClean="0"/>
              <a:t>, </a:t>
            </a:r>
            <a:r>
              <a:rPr lang="en-US" sz="1100" dirty="0" err="1" smtClean="0"/>
              <a:t>Hui</a:t>
            </a:r>
            <a:r>
              <a:rPr lang="en-US" sz="1100" dirty="0" smtClean="0"/>
              <a:t> Li, </a:t>
            </a:r>
            <a:r>
              <a:rPr lang="en-US" sz="1100" dirty="0" err="1" smtClean="0"/>
              <a:t>Hai-Meng</a:t>
            </a:r>
            <a:r>
              <a:rPr lang="en-US" sz="1100" dirty="0" smtClean="0"/>
              <a:t> Zhou, David M. </a:t>
            </a:r>
            <a:r>
              <a:rPr lang="en-US" sz="1100" dirty="0" err="1" smtClean="0"/>
              <a:t>Jablons</a:t>
            </a:r>
            <a:r>
              <a:rPr lang="en-US" sz="1100" dirty="0" smtClean="0"/>
              <a:t>, Biao He Research Article | published 16 Aug 2013 | PLOS ONE 10.1371/journal.pone.0071816</a:t>
            </a:r>
            <a:endParaRPr lang="ko-KR" altLang="en-US" sz="1100" dirty="0"/>
          </a:p>
        </p:txBody>
      </p:sp>
      <p:sp>
        <p:nvSpPr>
          <p:cNvPr id="7" name="직사각형 6"/>
          <p:cNvSpPr/>
          <p:nvPr/>
        </p:nvSpPr>
        <p:spPr>
          <a:xfrm>
            <a:off x="0" y="4242065"/>
            <a:ext cx="4572000" cy="1615827"/>
          </a:xfrm>
          <a:prstGeom prst="rect">
            <a:avLst/>
          </a:prstGeom>
        </p:spPr>
        <p:txBody>
          <a:bodyPr>
            <a:spAutoFit/>
          </a:bodyPr>
          <a:lstStyle/>
          <a:p>
            <a:r>
              <a:rPr lang="en-US" sz="1100" dirty="0" smtClean="0">
                <a:hlinkClick r:id="rId6" tooltip="Read Open-Access Article"/>
              </a:rPr>
              <a:t>PKC Activation in </a:t>
            </a:r>
            <a:r>
              <a:rPr lang="en-US" sz="1100" dirty="0" err="1" smtClean="0">
                <a:hlinkClick r:id="rId6" tooltip="Read Open-Access Article"/>
              </a:rPr>
              <a:t>Niemann</a:t>
            </a:r>
            <a:r>
              <a:rPr lang="en-US" sz="1100" dirty="0" smtClean="0">
                <a:hlinkClick r:id="rId6" tooltip="Read Open-Access Article"/>
              </a:rPr>
              <a:t> Pick C1 Cells Restores </a:t>
            </a:r>
            <a:r>
              <a:rPr lang="en-US" sz="1100" dirty="0" err="1" smtClean="0">
                <a:hlinkClick r:id="rId6" tooltip="Read Open-Access Article"/>
              </a:rPr>
              <a:t>Subcellular</a:t>
            </a:r>
            <a:r>
              <a:rPr lang="en-US" sz="1100" dirty="0" smtClean="0">
                <a:hlinkClick r:id="rId6" tooltip="Read Open-Access Article"/>
              </a:rPr>
              <a:t> Cholesterol Transport</a:t>
            </a:r>
            <a:r>
              <a:rPr lang="en-US" sz="1100" dirty="0" smtClean="0"/>
              <a:t> </a:t>
            </a:r>
            <a:r>
              <a:rPr lang="en-US" sz="1100" dirty="0" err="1" smtClean="0"/>
              <a:t>Farshad</a:t>
            </a:r>
            <a:r>
              <a:rPr lang="en-US" sz="1100" dirty="0" smtClean="0"/>
              <a:t> Tamari, Fannie W. Chen, </a:t>
            </a:r>
            <a:r>
              <a:rPr lang="en-US" sz="1100" dirty="0" err="1" smtClean="0"/>
              <a:t>Chunlei</a:t>
            </a:r>
            <a:r>
              <a:rPr lang="en-US" sz="1100" dirty="0" smtClean="0"/>
              <a:t> Li, </a:t>
            </a:r>
            <a:r>
              <a:rPr lang="en-US" sz="1100" dirty="0" err="1" smtClean="0"/>
              <a:t>Jagrutiben</a:t>
            </a:r>
            <a:r>
              <a:rPr lang="en-US" sz="1100" dirty="0" smtClean="0"/>
              <a:t> </a:t>
            </a:r>
            <a:r>
              <a:rPr lang="en-US" sz="1100" dirty="0" err="1" smtClean="0"/>
              <a:t>Chaudhari</a:t>
            </a:r>
            <a:r>
              <a:rPr lang="en-US" sz="1100" dirty="0" smtClean="0"/>
              <a:t>, </a:t>
            </a:r>
            <a:r>
              <a:rPr lang="en-US" sz="1100" dirty="0" err="1" smtClean="0"/>
              <a:t>Yiannis</a:t>
            </a:r>
            <a:r>
              <a:rPr lang="en-US" sz="1100" dirty="0" smtClean="0"/>
              <a:t> A. </a:t>
            </a:r>
            <a:r>
              <a:rPr lang="en-US" sz="1100" dirty="0" err="1" smtClean="0"/>
              <a:t>Ioannou</a:t>
            </a:r>
            <a:r>
              <a:rPr lang="en-US" sz="1100" dirty="0" smtClean="0"/>
              <a:t> Research Article | published 15 Aug 2013 | PLOS ONE 10.1371/journal.pone.0074169 Loading metrics information... </a:t>
            </a:r>
          </a:p>
          <a:p>
            <a:r>
              <a:rPr lang="en-US" sz="1100" dirty="0" smtClean="0">
                <a:hlinkClick r:id="rId7" tooltip="Read Open-Access Article"/>
              </a:rPr>
              <a:t>Structure of the HHARI Catalytic Domain Shows Glimpses of a HECT E3 </a:t>
            </a:r>
            <a:r>
              <a:rPr lang="en-US" sz="1100" dirty="0" err="1" smtClean="0">
                <a:hlinkClick r:id="rId7" tooltip="Read Open-Access Article"/>
              </a:rPr>
              <a:t>Ligase</a:t>
            </a:r>
            <a:r>
              <a:rPr lang="en-US" sz="1100" dirty="0" smtClean="0"/>
              <a:t> Donald E. Spratt, Pascal Mercier, Gary S. Shaw Research Article | published 15 Aug 2013 | PLOS ONE 10.1371/journal.pone.0074047</a:t>
            </a:r>
            <a:endParaRPr lang="en-US" sz="1100" dirty="0"/>
          </a:p>
        </p:txBody>
      </p:sp>
      <p:sp>
        <p:nvSpPr>
          <p:cNvPr id="8" name="직사각형 7"/>
          <p:cNvSpPr/>
          <p:nvPr/>
        </p:nvSpPr>
        <p:spPr>
          <a:xfrm>
            <a:off x="0" y="5786454"/>
            <a:ext cx="4572000" cy="769441"/>
          </a:xfrm>
          <a:prstGeom prst="rect">
            <a:avLst/>
          </a:prstGeom>
        </p:spPr>
        <p:txBody>
          <a:bodyPr>
            <a:spAutoFit/>
          </a:bodyPr>
          <a:lstStyle/>
          <a:p>
            <a:r>
              <a:rPr lang="en-US" sz="1100" dirty="0" smtClean="0">
                <a:hlinkClick r:id="rId8" tooltip="Read Open-Access Article"/>
              </a:rPr>
              <a:t>Enhanced </a:t>
            </a:r>
            <a:r>
              <a:rPr lang="en-US" sz="1100" dirty="0" err="1" smtClean="0">
                <a:hlinkClick r:id="rId8" tooltip="Read Open-Access Article"/>
              </a:rPr>
              <a:t>Osteogenesis</a:t>
            </a:r>
            <a:r>
              <a:rPr lang="en-US" sz="1100" dirty="0" smtClean="0">
                <a:hlinkClick r:id="rId8" tooltip="Read Open-Access Article"/>
              </a:rPr>
              <a:t> of Adipose Derived Stem Cells with Noggin Suppression and Delivery of BMP-2</a:t>
            </a:r>
            <a:r>
              <a:rPr lang="en-US" sz="1100" dirty="0" smtClean="0"/>
              <a:t> </a:t>
            </a:r>
            <a:r>
              <a:rPr lang="en-US" sz="1100" dirty="0" err="1" smtClean="0"/>
              <a:t>Jiabing</a:t>
            </a:r>
            <a:r>
              <a:rPr lang="en-US" sz="1100" dirty="0" smtClean="0"/>
              <a:t> Fan, </a:t>
            </a:r>
            <a:r>
              <a:rPr lang="en-US" sz="1100" dirty="0" err="1" smtClean="0"/>
              <a:t>Hyejin</a:t>
            </a:r>
            <a:r>
              <a:rPr lang="en-US" sz="1100" dirty="0" smtClean="0"/>
              <a:t> Park, Steven Tan, Min Lee Research Article | published 15 Aug 2013 | PLOS ONE 10.1371/journal.pone.0072474</a:t>
            </a:r>
            <a:endParaRPr lang="ko-KR" altLang="en-US" sz="1100" dirty="0"/>
          </a:p>
        </p:txBody>
      </p:sp>
      <p:sp>
        <p:nvSpPr>
          <p:cNvPr id="9" name="직사각형 8"/>
          <p:cNvSpPr/>
          <p:nvPr/>
        </p:nvSpPr>
        <p:spPr>
          <a:xfrm>
            <a:off x="4572000" y="928670"/>
            <a:ext cx="4572000" cy="769441"/>
          </a:xfrm>
          <a:prstGeom prst="rect">
            <a:avLst/>
          </a:prstGeom>
        </p:spPr>
        <p:txBody>
          <a:bodyPr>
            <a:spAutoFit/>
          </a:bodyPr>
          <a:lstStyle/>
          <a:p>
            <a:r>
              <a:rPr lang="en-US" sz="1100" dirty="0" smtClean="0">
                <a:hlinkClick r:id="rId9" tooltip="Read Open-Access Article"/>
              </a:rPr>
              <a:t>Expression of Galectin-7 Is Induced in Breast Cancer Cells by Mutant p53</a:t>
            </a:r>
            <a:r>
              <a:rPr lang="en-US" sz="1100" dirty="0" smtClean="0"/>
              <a:t> Carole G. Campion, </a:t>
            </a:r>
            <a:r>
              <a:rPr lang="en-US" sz="1100" dirty="0" err="1" smtClean="0"/>
              <a:t>Marilyne</a:t>
            </a:r>
            <a:r>
              <a:rPr lang="en-US" sz="1100" dirty="0" smtClean="0"/>
              <a:t> </a:t>
            </a:r>
            <a:r>
              <a:rPr lang="en-US" sz="1100" dirty="0" err="1" smtClean="0"/>
              <a:t>Labrie</a:t>
            </a:r>
            <a:r>
              <a:rPr lang="en-US" sz="1100" dirty="0" smtClean="0"/>
              <a:t>, </a:t>
            </a:r>
            <a:r>
              <a:rPr lang="en-US" sz="1100" dirty="0" err="1" smtClean="0"/>
              <a:t>Geneviève</a:t>
            </a:r>
            <a:r>
              <a:rPr lang="en-US" sz="1100" dirty="0" smtClean="0"/>
              <a:t> Lavoie, Yves St-Pierre Research Article | published 14 Aug 2013 | PLOS ONE 10.1371/journal.pone.0072468</a:t>
            </a:r>
            <a:endParaRPr lang="ko-KR" altLang="en-US" sz="1100" dirty="0"/>
          </a:p>
        </p:txBody>
      </p:sp>
      <p:sp>
        <p:nvSpPr>
          <p:cNvPr id="10" name="직사각형 9"/>
          <p:cNvSpPr/>
          <p:nvPr/>
        </p:nvSpPr>
        <p:spPr>
          <a:xfrm>
            <a:off x="4572000" y="1643050"/>
            <a:ext cx="4572000" cy="1107996"/>
          </a:xfrm>
          <a:prstGeom prst="rect">
            <a:avLst/>
          </a:prstGeom>
        </p:spPr>
        <p:txBody>
          <a:bodyPr>
            <a:spAutoFit/>
          </a:bodyPr>
          <a:lstStyle/>
          <a:p>
            <a:r>
              <a:rPr lang="en-US" sz="1100" dirty="0" smtClean="0">
                <a:hlinkClick r:id="rId10" tooltip="Read Open-Access Article"/>
              </a:rPr>
              <a:t>Novel Synthetic </a:t>
            </a:r>
            <a:r>
              <a:rPr lang="en-US" sz="1100" dirty="0" err="1" smtClean="0">
                <a:hlinkClick r:id="rId10" tooltip="Read Open-Access Article"/>
              </a:rPr>
              <a:t>Monoketone</a:t>
            </a:r>
            <a:r>
              <a:rPr lang="en-US" sz="1100" dirty="0" smtClean="0">
                <a:hlinkClick r:id="rId10" tooltip="Read Open-Access Article"/>
              </a:rPr>
              <a:t> Transmute Radiation-Triggered NF</a:t>
            </a:r>
            <a:r>
              <a:rPr lang="el-GR" sz="1100" dirty="0" smtClean="0">
                <a:hlinkClick r:id="rId10" tooltip="Read Open-Access Article"/>
              </a:rPr>
              <a:t>κ</a:t>
            </a:r>
            <a:r>
              <a:rPr lang="en-US" sz="1100" dirty="0" smtClean="0">
                <a:hlinkClick r:id="rId10" tooltip="Read Open-Access Article"/>
              </a:rPr>
              <a:t>B-Dependent TNF</a:t>
            </a:r>
            <a:r>
              <a:rPr lang="el-GR" sz="1100" dirty="0" smtClean="0">
                <a:hlinkClick r:id="rId10" tooltip="Read Open-Access Article"/>
              </a:rPr>
              <a:t>α </a:t>
            </a:r>
            <a:r>
              <a:rPr lang="en-US" sz="1100" dirty="0" smtClean="0">
                <a:hlinkClick r:id="rId10" tooltip="Read Open-Access Article"/>
              </a:rPr>
              <a:t>Cross-Signaling Feedback Maintained NF</a:t>
            </a:r>
            <a:r>
              <a:rPr lang="el-GR" sz="1100" dirty="0" smtClean="0">
                <a:hlinkClick r:id="rId10" tooltip="Read Open-Access Article"/>
              </a:rPr>
              <a:t>κ</a:t>
            </a:r>
            <a:r>
              <a:rPr lang="en-US" sz="1100" dirty="0" smtClean="0">
                <a:hlinkClick r:id="rId10" tooltip="Read Open-Access Article"/>
              </a:rPr>
              <a:t>B and Favors </a:t>
            </a:r>
            <a:r>
              <a:rPr lang="en-US" sz="1100" dirty="0" err="1" smtClean="0">
                <a:hlinkClick r:id="rId10" tooltip="Read Open-Access Article"/>
              </a:rPr>
              <a:t>Neuroblastoma</a:t>
            </a:r>
            <a:r>
              <a:rPr lang="en-US" sz="1100" dirty="0" smtClean="0">
                <a:hlinkClick r:id="rId10" tooltip="Read Open-Access Article"/>
              </a:rPr>
              <a:t> Regression</a:t>
            </a:r>
            <a:r>
              <a:rPr lang="en-US" sz="1100" dirty="0" smtClean="0"/>
              <a:t> </a:t>
            </a:r>
            <a:r>
              <a:rPr lang="en-US" sz="1100" dirty="0" err="1" smtClean="0"/>
              <a:t>Sheeja</a:t>
            </a:r>
            <a:r>
              <a:rPr lang="en-US" sz="1100" dirty="0" smtClean="0"/>
              <a:t> </a:t>
            </a:r>
            <a:r>
              <a:rPr lang="en-US" sz="1100" dirty="0" err="1" smtClean="0"/>
              <a:t>Aravindan</a:t>
            </a:r>
            <a:r>
              <a:rPr lang="en-US" sz="1100" dirty="0" smtClean="0"/>
              <a:t>, Mohan </a:t>
            </a:r>
            <a:r>
              <a:rPr lang="en-US" sz="1100" dirty="0" err="1" smtClean="0"/>
              <a:t>Natarajan</a:t>
            </a:r>
            <a:r>
              <a:rPr lang="en-US" sz="1100" dirty="0" smtClean="0"/>
              <a:t>, </a:t>
            </a:r>
            <a:r>
              <a:rPr lang="en-US" sz="1100" dirty="0" err="1" smtClean="0"/>
              <a:t>Vibhudutta</a:t>
            </a:r>
            <a:r>
              <a:rPr lang="en-US" sz="1100" dirty="0" smtClean="0"/>
              <a:t> </a:t>
            </a:r>
            <a:r>
              <a:rPr lang="en-US" sz="1100" dirty="0" err="1" smtClean="0"/>
              <a:t>Awasthi</a:t>
            </a:r>
            <a:r>
              <a:rPr lang="en-US" sz="1100" dirty="0" smtClean="0"/>
              <a:t>, Terence S. Herman, </a:t>
            </a:r>
            <a:r>
              <a:rPr lang="en-US" sz="1100" dirty="0" err="1" smtClean="0"/>
              <a:t>Natarajan</a:t>
            </a:r>
            <a:r>
              <a:rPr lang="en-US" sz="1100" dirty="0" smtClean="0"/>
              <a:t> </a:t>
            </a:r>
            <a:r>
              <a:rPr lang="en-US" sz="1100" dirty="0" err="1" smtClean="0"/>
              <a:t>Aravindan</a:t>
            </a:r>
            <a:r>
              <a:rPr lang="en-US" sz="1100" dirty="0" smtClean="0"/>
              <a:t> Research Article | published 14 Aug 2013 | PLOS ONE 10.1371/journal.pone.0072464</a:t>
            </a:r>
            <a:endParaRPr lang="ko-KR" altLang="en-US" sz="1100" dirty="0"/>
          </a:p>
        </p:txBody>
      </p:sp>
      <p:sp>
        <p:nvSpPr>
          <p:cNvPr id="11" name="직사각형 10"/>
          <p:cNvSpPr/>
          <p:nvPr/>
        </p:nvSpPr>
        <p:spPr>
          <a:xfrm>
            <a:off x="4572000" y="2714620"/>
            <a:ext cx="4572000" cy="769441"/>
          </a:xfrm>
          <a:prstGeom prst="rect">
            <a:avLst/>
          </a:prstGeom>
        </p:spPr>
        <p:txBody>
          <a:bodyPr>
            <a:spAutoFit/>
          </a:bodyPr>
          <a:lstStyle/>
          <a:p>
            <a:r>
              <a:rPr lang="en-US" sz="1100" dirty="0" smtClean="0">
                <a:hlinkClick r:id="rId11" tooltip="Read Open-Access Article"/>
              </a:rPr>
              <a:t>IGF-1-Induced Enhancement of </a:t>
            </a:r>
            <a:r>
              <a:rPr lang="en-US" sz="1100" i="1" dirty="0" smtClean="0">
                <a:hlinkClick r:id="rId11" tooltip="Read Open-Access Article"/>
              </a:rPr>
              <a:t>PRNP</a:t>
            </a:r>
            <a:r>
              <a:rPr lang="en-US" sz="1100" dirty="0" smtClean="0">
                <a:hlinkClick r:id="rId11" tooltip="Read Open-Access Article"/>
              </a:rPr>
              <a:t> Expression Depends on the Negative Regulation of Transcription Factor FOXO3a</a:t>
            </a:r>
            <a:r>
              <a:rPr lang="en-US" sz="1100" dirty="0" smtClean="0"/>
              <a:t> Ting Liu, </a:t>
            </a:r>
            <a:r>
              <a:rPr lang="en-US" sz="1100" dirty="0" err="1" smtClean="0"/>
              <a:t>Wenjing</a:t>
            </a:r>
            <a:r>
              <a:rPr lang="en-US" sz="1100" dirty="0" smtClean="0"/>
              <a:t> Yi, </a:t>
            </a:r>
            <a:r>
              <a:rPr lang="en-US" sz="1100" dirty="0" err="1" smtClean="0"/>
              <a:t>Boya</a:t>
            </a:r>
            <a:r>
              <a:rPr lang="en-US" sz="1100" dirty="0" smtClean="0"/>
              <a:t> </a:t>
            </a:r>
            <a:r>
              <a:rPr lang="en-US" sz="1100" dirty="0" err="1" smtClean="0"/>
              <a:t>Feng</a:t>
            </a:r>
            <a:r>
              <a:rPr lang="en-US" sz="1100" dirty="0" smtClean="0"/>
              <a:t>, </a:t>
            </a:r>
            <a:r>
              <a:rPr lang="en-US" sz="1100" dirty="0" err="1" smtClean="0"/>
              <a:t>Zheng</a:t>
            </a:r>
            <a:r>
              <a:rPr lang="en-US" sz="1100" dirty="0" smtClean="0"/>
              <a:t> Zhou, </a:t>
            </a:r>
            <a:r>
              <a:rPr lang="en-US" sz="1100" dirty="0" err="1" smtClean="0"/>
              <a:t>Gengfu</a:t>
            </a:r>
            <a:r>
              <a:rPr lang="en-US" sz="1100" dirty="0" smtClean="0"/>
              <a:t> Xiao Research Article | published 14 Aug 2013 | PLOS ONE 10.1371/journal.pone.0071896</a:t>
            </a:r>
            <a:endParaRPr lang="ko-KR" altLang="en-US" sz="1100" dirty="0"/>
          </a:p>
        </p:txBody>
      </p:sp>
      <p:sp>
        <p:nvSpPr>
          <p:cNvPr id="12" name="직사각형 11"/>
          <p:cNvSpPr/>
          <p:nvPr/>
        </p:nvSpPr>
        <p:spPr>
          <a:xfrm>
            <a:off x="4572000" y="3500438"/>
            <a:ext cx="4572000" cy="938719"/>
          </a:xfrm>
          <a:prstGeom prst="rect">
            <a:avLst/>
          </a:prstGeom>
        </p:spPr>
        <p:txBody>
          <a:bodyPr>
            <a:spAutoFit/>
          </a:bodyPr>
          <a:lstStyle/>
          <a:p>
            <a:r>
              <a:rPr lang="en-US" sz="1100" dirty="0" smtClean="0">
                <a:hlinkClick r:id="rId12" tooltip="Read Open-Access Article"/>
              </a:rPr>
              <a:t>Acute Mechanical Stretch Promotes </a:t>
            </a:r>
            <a:r>
              <a:rPr lang="en-US" sz="1100" dirty="0" err="1" smtClean="0">
                <a:hlinkClick r:id="rId12" tooltip="Read Open-Access Article"/>
              </a:rPr>
              <a:t>eNOS</a:t>
            </a:r>
            <a:r>
              <a:rPr lang="en-US" sz="1100" dirty="0" smtClean="0">
                <a:hlinkClick r:id="rId12" tooltip="Read Open-Access Article"/>
              </a:rPr>
              <a:t> Activation in Venous Endothelial Cells Mainly via PKA and </a:t>
            </a:r>
            <a:r>
              <a:rPr lang="en-US" sz="1100" dirty="0" err="1" smtClean="0">
                <a:hlinkClick r:id="rId12" tooltip="Read Open-Access Article"/>
              </a:rPr>
              <a:t>Akt</a:t>
            </a:r>
            <a:r>
              <a:rPr lang="en-US" sz="1100" dirty="0" smtClean="0">
                <a:hlinkClick r:id="rId12" tooltip="Read Open-Access Article"/>
              </a:rPr>
              <a:t> Pathways</a:t>
            </a:r>
            <a:r>
              <a:rPr lang="en-US" sz="1100" dirty="0" smtClean="0"/>
              <a:t> </a:t>
            </a:r>
            <a:r>
              <a:rPr lang="en-US" sz="1100" dirty="0" err="1" smtClean="0"/>
              <a:t>Zhenqian</a:t>
            </a:r>
            <a:r>
              <a:rPr lang="en-US" sz="1100" dirty="0" smtClean="0"/>
              <a:t> </a:t>
            </a:r>
            <a:r>
              <a:rPr lang="en-US" sz="1100" dirty="0" err="1" smtClean="0"/>
              <a:t>Hu</a:t>
            </a:r>
            <a:r>
              <a:rPr lang="en-US" sz="1100" dirty="0" smtClean="0"/>
              <a:t>, Yan </a:t>
            </a:r>
            <a:r>
              <a:rPr lang="en-US" sz="1100" dirty="0" err="1" smtClean="0"/>
              <a:t>Xiong</a:t>
            </a:r>
            <a:r>
              <a:rPr lang="en-US" sz="1100" dirty="0" smtClean="0"/>
              <a:t>, </a:t>
            </a:r>
            <a:r>
              <a:rPr lang="en-US" sz="1100" dirty="0" err="1" smtClean="0"/>
              <a:t>Xiaofan</a:t>
            </a:r>
            <a:r>
              <a:rPr lang="en-US" sz="1100" dirty="0" smtClean="0"/>
              <a:t> Han, </a:t>
            </a:r>
            <a:r>
              <a:rPr lang="en-US" sz="1100" dirty="0" err="1" smtClean="0"/>
              <a:t>Chenyang</a:t>
            </a:r>
            <a:r>
              <a:rPr lang="en-US" sz="1100" dirty="0" smtClean="0"/>
              <a:t> </a:t>
            </a:r>
            <a:r>
              <a:rPr lang="en-US" sz="1100" dirty="0" err="1" smtClean="0"/>
              <a:t>Geng</a:t>
            </a:r>
            <a:r>
              <a:rPr lang="en-US" sz="1100" dirty="0" smtClean="0"/>
              <a:t>, </a:t>
            </a:r>
            <a:r>
              <a:rPr lang="en-US" sz="1100" dirty="0" err="1" smtClean="0"/>
              <a:t>Beibei</a:t>
            </a:r>
            <a:r>
              <a:rPr lang="en-US" sz="1100" dirty="0" smtClean="0"/>
              <a:t> Jiang, </a:t>
            </a:r>
            <a:r>
              <a:rPr lang="en-US" sz="1100" dirty="0" err="1" smtClean="0"/>
              <a:t>Yingqing</a:t>
            </a:r>
            <a:r>
              <a:rPr lang="en-US" sz="1100" dirty="0" smtClean="0"/>
              <a:t> </a:t>
            </a:r>
            <a:r>
              <a:rPr lang="en-US" sz="1100" dirty="0" err="1" smtClean="0"/>
              <a:t>Huo</a:t>
            </a:r>
            <a:r>
              <a:rPr lang="en-US" sz="1100" dirty="0" smtClean="0"/>
              <a:t>, </a:t>
            </a:r>
            <a:r>
              <a:rPr lang="en-US" sz="1100" dirty="0" err="1" smtClean="0"/>
              <a:t>Jincai</a:t>
            </a:r>
            <a:r>
              <a:rPr lang="en-US" sz="1100" dirty="0" smtClean="0"/>
              <a:t> </a:t>
            </a:r>
            <a:r>
              <a:rPr lang="en-US" sz="1100" dirty="0" err="1" smtClean="0"/>
              <a:t>Luo</a:t>
            </a:r>
            <a:r>
              <a:rPr lang="en-US" sz="1100" dirty="0" smtClean="0"/>
              <a:t> Research Article | published 14 Aug 2013 | PLOS ONE 10.1371/journal.pone.0071359</a:t>
            </a:r>
            <a:endParaRPr lang="ko-KR" altLang="en-US" sz="1100" dirty="0"/>
          </a:p>
        </p:txBody>
      </p:sp>
      <p:sp>
        <p:nvSpPr>
          <p:cNvPr id="13" name="직사각형 12"/>
          <p:cNvSpPr/>
          <p:nvPr/>
        </p:nvSpPr>
        <p:spPr>
          <a:xfrm>
            <a:off x="4572000" y="4429132"/>
            <a:ext cx="4572000" cy="938719"/>
          </a:xfrm>
          <a:prstGeom prst="rect">
            <a:avLst/>
          </a:prstGeom>
        </p:spPr>
        <p:txBody>
          <a:bodyPr>
            <a:spAutoFit/>
          </a:bodyPr>
          <a:lstStyle/>
          <a:p>
            <a:r>
              <a:rPr lang="en-US" sz="1100" dirty="0" smtClean="0">
                <a:hlinkClick r:id="rId13" tooltip="Read Open-Access Article"/>
              </a:rPr>
              <a:t>A Yeast-Based Chemical Screen Identifies a PDE Inhibitor That Elevates </a:t>
            </a:r>
            <a:r>
              <a:rPr lang="en-US" sz="1100" dirty="0" err="1" smtClean="0">
                <a:hlinkClick r:id="rId13" tooltip="Read Open-Access Article"/>
              </a:rPr>
              <a:t>Steroidogenesis</a:t>
            </a:r>
            <a:r>
              <a:rPr lang="en-US" sz="1100" dirty="0" smtClean="0">
                <a:hlinkClick r:id="rId13" tooltip="Read Open-Access Article"/>
              </a:rPr>
              <a:t> in Mouse </a:t>
            </a:r>
            <a:r>
              <a:rPr lang="en-US" sz="1100" dirty="0" err="1" smtClean="0">
                <a:hlinkClick r:id="rId13" tooltip="Read Open-Access Article"/>
              </a:rPr>
              <a:t>Leydig</a:t>
            </a:r>
            <a:r>
              <a:rPr lang="en-US" sz="1100" dirty="0" smtClean="0">
                <a:hlinkClick r:id="rId13" tooltip="Read Open-Access Article"/>
              </a:rPr>
              <a:t> Cells via PDE8 and PDE4 Inhibition</a:t>
            </a:r>
            <a:r>
              <a:rPr lang="en-US" sz="1100" dirty="0" smtClean="0"/>
              <a:t> </a:t>
            </a:r>
            <a:r>
              <a:rPr lang="en-US" sz="1100" dirty="0" err="1" smtClean="0"/>
              <a:t>Didem</a:t>
            </a:r>
            <a:r>
              <a:rPr lang="en-US" sz="1100" dirty="0" smtClean="0"/>
              <a:t> </a:t>
            </a:r>
            <a:r>
              <a:rPr lang="en-US" sz="1100" dirty="0" err="1" smtClean="0"/>
              <a:t>Demirbas</a:t>
            </a:r>
            <a:r>
              <a:rPr lang="en-US" sz="1100" dirty="0" smtClean="0"/>
              <a:t>, Arlene R. Wyman, Masami Shimizu-</a:t>
            </a:r>
            <a:r>
              <a:rPr lang="en-US" sz="1100" dirty="0" err="1" smtClean="0"/>
              <a:t>Albergine</a:t>
            </a:r>
            <a:r>
              <a:rPr lang="en-US" sz="1100" dirty="0" smtClean="0"/>
              <a:t>, </a:t>
            </a:r>
            <a:r>
              <a:rPr lang="en-US" sz="1100" dirty="0" err="1" smtClean="0"/>
              <a:t>Ozgur</a:t>
            </a:r>
            <a:r>
              <a:rPr lang="en-US" sz="1100" dirty="0" smtClean="0"/>
              <a:t> </a:t>
            </a:r>
            <a:r>
              <a:rPr lang="en-US" sz="1100" dirty="0" err="1" smtClean="0"/>
              <a:t>Cakici</a:t>
            </a:r>
            <a:r>
              <a:rPr lang="en-US" sz="1100" dirty="0" smtClean="0"/>
              <a:t>, Joseph A. </a:t>
            </a:r>
            <a:r>
              <a:rPr lang="en-US" sz="1100" dirty="0" err="1" smtClean="0"/>
              <a:t>Beavo</a:t>
            </a:r>
            <a:r>
              <a:rPr lang="en-US" sz="1100" dirty="0" smtClean="0"/>
              <a:t>, Charles S. Hoffman Research Article | published 14 Aug 2013 | PLOS ONE 10.1371/journal.pone.0071279</a:t>
            </a:r>
            <a:endParaRPr lang="ko-KR" altLang="en-US" sz="1100" dirty="0"/>
          </a:p>
        </p:txBody>
      </p:sp>
      <p:sp>
        <p:nvSpPr>
          <p:cNvPr id="14" name="직사각형 13"/>
          <p:cNvSpPr/>
          <p:nvPr/>
        </p:nvSpPr>
        <p:spPr>
          <a:xfrm>
            <a:off x="4572000" y="5357826"/>
            <a:ext cx="4572000" cy="1107996"/>
          </a:xfrm>
          <a:prstGeom prst="rect">
            <a:avLst/>
          </a:prstGeom>
        </p:spPr>
        <p:txBody>
          <a:bodyPr>
            <a:spAutoFit/>
          </a:bodyPr>
          <a:lstStyle/>
          <a:p>
            <a:r>
              <a:rPr lang="en-US" sz="1100" dirty="0" smtClean="0">
                <a:hlinkClick r:id="rId14" tooltip="Read Open-Access Article"/>
              </a:rPr>
              <a:t>Genetic Susceptible Locus in </a:t>
            </a:r>
            <a:r>
              <a:rPr lang="en-US" sz="1100" i="1" dirty="0" smtClean="0">
                <a:hlinkClick r:id="rId14" tooltip="Read Open-Access Article"/>
              </a:rPr>
              <a:t>NOTCH2</a:t>
            </a:r>
            <a:r>
              <a:rPr lang="en-US" sz="1100" dirty="0" smtClean="0">
                <a:hlinkClick r:id="rId14" tooltip="Read Open-Access Article"/>
              </a:rPr>
              <a:t> Interacts with Arsenic in Drinking Water on Risk of Type 2 Diabetes</a:t>
            </a:r>
            <a:r>
              <a:rPr lang="en-US" sz="1100" dirty="0" smtClean="0"/>
              <a:t> </a:t>
            </a:r>
            <a:r>
              <a:rPr lang="en-US" sz="1100" dirty="0" err="1" smtClean="0"/>
              <a:t>Wen</a:t>
            </a:r>
            <a:r>
              <a:rPr lang="en-US" sz="1100" dirty="0" smtClean="0"/>
              <a:t>-Chi Pan, Molly L. </a:t>
            </a:r>
            <a:r>
              <a:rPr lang="en-US" sz="1100" dirty="0" err="1" smtClean="0"/>
              <a:t>Kile</a:t>
            </a:r>
            <a:r>
              <a:rPr lang="en-US" sz="1100" dirty="0" smtClean="0"/>
              <a:t>, Wei </a:t>
            </a:r>
            <a:r>
              <a:rPr lang="en-US" sz="1100" dirty="0" err="1" smtClean="0"/>
              <a:t>Jie</a:t>
            </a:r>
            <a:r>
              <a:rPr lang="en-US" sz="1100" dirty="0" smtClean="0"/>
              <a:t> </a:t>
            </a:r>
            <a:r>
              <a:rPr lang="en-US" sz="1100" dirty="0" err="1" smtClean="0"/>
              <a:t>Seow</a:t>
            </a:r>
            <a:r>
              <a:rPr lang="en-US" sz="1100" dirty="0" smtClean="0"/>
              <a:t>, </a:t>
            </a:r>
            <a:r>
              <a:rPr lang="en-US" sz="1100" dirty="0" err="1" smtClean="0"/>
              <a:t>Xihong</a:t>
            </a:r>
            <a:r>
              <a:rPr lang="en-US" sz="1100" dirty="0" smtClean="0"/>
              <a:t> Lin, </a:t>
            </a:r>
            <a:r>
              <a:rPr lang="en-US" sz="1100" dirty="0" err="1" smtClean="0"/>
              <a:t>Quazi</a:t>
            </a:r>
            <a:r>
              <a:rPr lang="en-US" sz="1100" dirty="0" smtClean="0"/>
              <a:t> </a:t>
            </a:r>
            <a:r>
              <a:rPr lang="en-US" sz="1100" dirty="0" err="1" smtClean="0"/>
              <a:t>Quamruzzaman</a:t>
            </a:r>
            <a:r>
              <a:rPr lang="en-US" sz="1100" dirty="0" smtClean="0"/>
              <a:t>, </a:t>
            </a:r>
            <a:r>
              <a:rPr lang="en-US" sz="1100" dirty="0" err="1" smtClean="0"/>
              <a:t>Mahmuder</a:t>
            </a:r>
            <a:r>
              <a:rPr lang="en-US" sz="1100" dirty="0" smtClean="0"/>
              <a:t> </a:t>
            </a:r>
            <a:r>
              <a:rPr lang="en-US" sz="1100" dirty="0" err="1" smtClean="0"/>
              <a:t>Rahman</a:t>
            </a:r>
            <a:r>
              <a:rPr lang="en-US" sz="1100" dirty="0" smtClean="0"/>
              <a:t>, </a:t>
            </a:r>
            <a:r>
              <a:rPr lang="en-US" sz="1100" dirty="0" err="1" smtClean="0"/>
              <a:t>Golam</a:t>
            </a:r>
            <a:r>
              <a:rPr lang="en-US" sz="1100" dirty="0" smtClean="0"/>
              <a:t> </a:t>
            </a:r>
            <a:r>
              <a:rPr lang="en-US" sz="1100" dirty="0" err="1" smtClean="0"/>
              <a:t>Mahiuddin</a:t>
            </a:r>
            <a:r>
              <a:rPr lang="en-US" sz="1100" dirty="0" smtClean="0"/>
              <a:t>, </a:t>
            </a:r>
            <a:r>
              <a:rPr lang="en-US" sz="1100" dirty="0" err="1" smtClean="0"/>
              <a:t>Golam</a:t>
            </a:r>
            <a:r>
              <a:rPr lang="en-US" sz="1100" dirty="0" smtClean="0"/>
              <a:t> </a:t>
            </a:r>
            <a:r>
              <a:rPr lang="en-US" sz="1100" dirty="0" err="1" smtClean="0"/>
              <a:t>Mostofa</a:t>
            </a:r>
            <a:r>
              <a:rPr lang="en-US" sz="1100" dirty="0" smtClean="0"/>
              <a:t>, </a:t>
            </a:r>
            <a:r>
              <a:rPr lang="en-US" sz="1100" dirty="0" err="1" smtClean="0"/>
              <a:t>Quan</a:t>
            </a:r>
            <a:r>
              <a:rPr lang="en-US" sz="1100" dirty="0" smtClean="0"/>
              <a:t> Lu, David C. </a:t>
            </a:r>
            <a:r>
              <a:rPr lang="en-US" sz="1100" dirty="0" err="1" smtClean="0"/>
              <a:t>Christiani</a:t>
            </a:r>
            <a:r>
              <a:rPr lang="en-US" sz="1100" dirty="0" smtClean="0"/>
              <a:t> Research Article | published 14 Aug 2013 | PLOS ONE 10.1371/journal.pone.0070792</a:t>
            </a:r>
            <a:endParaRPr lang="ko-KR" altLang="en-US" sz="1100" dirty="0"/>
          </a:p>
        </p:txBody>
      </p:sp>
    </p:spTree>
    <p:extLst>
      <p:ext uri="{BB962C8B-B14F-4D97-AF65-F5344CB8AC3E}">
        <p14:creationId xmlns:p14="http://schemas.microsoft.com/office/powerpoint/2010/main" val="11697194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2112" t="2115" r="32669" b="3024"/>
          <a:stretch/>
        </p:blipFill>
        <p:spPr bwMode="auto">
          <a:xfrm>
            <a:off x="2123728" y="8231"/>
            <a:ext cx="4582437" cy="68497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8055" t="20968" r="68602" b="58065"/>
          <a:stretch/>
        </p:blipFill>
        <p:spPr bwMode="auto">
          <a:xfrm>
            <a:off x="0" y="-1"/>
            <a:ext cx="867999" cy="766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72754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3410" t="1537" r="33181" b="1154"/>
          <a:stretch/>
        </p:blipFill>
        <p:spPr bwMode="auto">
          <a:xfrm>
            <a:off x="2239608" y="534"/>
            <a:ext cx="5112568" cy="68574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8055" t="20968" r="68602" b="58065"/>
          <a:stretch/>
        </p:blipFill>
        <p:spPr bwMode="auto">
          <a:xfrm>
            <a:off x="0" y="-1"/>
            <a:ext cx="867999" cy="766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699711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4346" r="36409"/>
          <a:stretch/>
        </p:blipFill>
        <p:spPr bwMode="auto">
          <a:xfrm>
            <a:off x="0" y="0"/>
            <a:ext cx="457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4755" t="1586" r="35620"/>
          <a:stretch/>
        </p:blipFill>
        <p:spPr bwMode="auto">
          <a:xfrm>
            <a:off x="4561764" y="0"/>
            <a:ext cx="4582235"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862831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079" t="3159" r="36329" b="7325"/>
          <a:stretch/>
        </p:blipFill>
        <p:spPr bwMode="auto">
          <a:xfrm>
            <a:off x="-4296" y="3626"/>
            <a:ext cx="4576296" cy="68543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4755" t="12163" r="34863" b="15721"/>
          <a:stretch/>
        </p:blipFill>
        <p:spPr bwMode="auto">
          <a:xfrm>
            <a:off x="4572000" y="3626"/>
            <a:ext cx="4572000" cy="61014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294673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3620</TotalTime>
  <Words>2798</Words>
  <Application>Microsoft Office PowerPoint</Application>
  <PresentationFormat>화면 슬라이드 쇼(4:3)</PresentationFormat>
  <Paragraphs>211</Paragraphs>
  <Slides>19</Slides>
  <Notes>0</Notes>
  <HiddenSlides>0</HiddenSlides>
  <MMClips>0</MMClips>
  <ScaleCrop>false</ScaleCrop>
  <HeadingPairs>
    <vt:vector size="4" baseType="variant">
      <vt:variant>
        <vt:lpstr>테마</vt:lpstr>
      </vt:variant>
      <vt:variant>
        <vt:i4>1</vt:i4>
      </vt:variant>
      <vt:variant>
        <vt:lpstr>슬라이드 제목</vt:lpstr>
      </vt:variant>
      <vt:variant>
        <vt:i4>19</vt:i4>
      </vt:variant>
    </vt:vector>
  </HeadingPairs>
  <TitlesOfParts>
    <vt:vector size="20" baseType="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R&amp;D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Microsoft Corporation</dc:creator>
  <cp:lastModifiedBy>한수연</cp:lastModifiedBy>
  <cp:revision>394</cp:revision>
  <dcterms:created xsi:type="dcterms:W3CDTF">2006-10-05T04:04:58Z</dcterms:created>
  <dcterms:modified xsi:type="dcterms:W3CDTF">2013-08-18T22:46:02Z</dcterms:modified>
</cp:coreProperties>
</file>