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5" r:id="rId2"/>
    <p:sldId id="276" r:id="rId3"/>
    <p:sldId id="277" r:id="rId4"/>
    <p:sldId id="278" r:id="rId5"/>
    <p:sldId id="279" r:id="rId6"/>
    <p:sldId id="280" r:id="rId7"/>
    <p:sldId id="272" r:id="rId8"/>
    <p:sldId id="274" r:id="rId9"/>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0" d="100"/>
          <a:sy n="80" d="100"/>
        </p:scale>
        <p:origin x="-1596" y="-252"/>
      </p:cViewPr>
      <p:guideLst>
        <p:guide orient="horz" pos="3702"/>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2013-06-17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2013-06-17</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ncbi.nlm.nih.gov/pubmed?term=Young%20SG%5bAuthor%5d&amp;cauthor=true&amp;cauthor_uid=23686339" TargetMode="External"/><Relationship Id="rId3" Type="http://schemas.openxmlformats.org/officeDocument/2006/relationships/hyperlink" Target="http://www.ncbi.nlm.nih.gov/pubmed?term=Ibrahim%20MX%5bAuthor%5d&amp;cauthor=true&amp;cauthor_uid=23686339" TargetMode="External"/><Relationship Id="rId7" Type="http://schemas.openxmlformats.org/officeDocument/2006/relationships/hyperlink" Target="http://www.ncbi.nlm.nih.gov/pubmed?term=Fong%20LG%5bAuthor%5d&amp;cauthor=true&amp;cauthor_uid=23686339" TargetMode="External"/><Relationship Id="rId2" Type="http://schemas.openxmlformats.org/officeDocument/2006/relationships/hyperlink" Target="http://www.ncbi.nlm.nih.gov/pubmed/?term=Targeting+Isoprenylcysteine+Methylation+Ameliorates+Disease+in+a+Mouse+Model+of+Progeria" TargetMode="External"/><Relationship Id="rId1" Type="http://schemas.openxmlformats.org/officeDocument/2006/relationships/slideLayout" Target="../slideLayouts/slideLayout2.xml"/><Relationship Id="rId6" Type="http://schemas.openxmlformats.org/officeDocument/2006/relationships/hyperlink" Target="http://www.ncbi.nlm.nih.gov/pubmed?term=Liu%20M%5bAuthor%5d&amp;cauthor=true&amp;cauthor_uid=23686339" TargetMode="External"/><Relationship Id="rId5" Type="http://schemas.openxmlformats.org/officeDocument/2006/relationships/hyperlink" Target="http://www.ncbi.nlm.nih.gov/pubmed?term=Akula%20MK%5bAuthor%5d&amp;cauthor=true&amp;cauthor_uid=23686339" TargetMode="External"/><Relationship Id="rId4" Type="http://schemas.openxmlformats.org/officeDocument/2006/relationships/hyperlink" Target="http://www.ncbi.nlm.nih.gov/pubmed?term=Sayin%20VI%5bAuthor%5d&amp;cauthor=true&amp;cauthor_uid=23686339" TargetMode="External"/><Relationship Id="rId9" Type="http://schemas.openxmlformats.org/officeDocument/2006/relationships/hyperlink" Target="http://www.ncbi.nlm.nih.gov/pubmed?term=Bergo%20MO%5bAuthor%5d&amp;cauthor=true&amp;cauthor_uid=23686339"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tke.sciencemag.org/cgi/content/summary/sigtrans;6/279/ra46" TargetMode="External"/><Relationship Id="rId3" Type="http://schemas.openxmlformats.org/officeDocument/2006/relationships/hyperlink" Target="http://www.ncbi.nlm.nih.gov/pubmed?term=Er%20EE%5bAuthor%5d&amp;cauthor=true&amp;cauthor_uid=23757022" TargetMode="External"/><Relationship Id="rId7" Type="http://schemas.openxmlformats.org/officeDocument/2006/relationships/hyperlink" Target="http://www.ncbi.nlm.nih.gov/pubmed?term=Blenis%20J%5bAuthor%5d&amp;cauthor=true&amp;cauthor_uid=23757022" TargetMode="External"/><Relationship Id="rId2" Type="http://schemas.openxmlformats.org/officeDocument/2006/relationships/hyperlink" Target="http://www.ncbi.nlm.nih.gov/pubmed/?term=AKT+Facilitates+EGFR+Trafficking+and+Degradation+by+Phosphorylating+and+Activating+PIKfyve" TargetMode="External"/><Relationship Id="rId1" Type="http://schemas.openxmlformats.org/officeDocument/2006/relationships/slideLayout" Target="../slideLayouts/slideLayout2.xml"/><Relationship Id="rId6" Type="http://schemas.openxmlformats.org/officeDocument/2006/relationships/hyperlink" Target="http://www.ncbi.nlm.nih.gov/pubmed?term=Rameh%20LE%5bAuthor%5d&amp;cauthor=true&amp;cauthor_uid=23757022" TargetMode="External"/><Relationship Id="rId5" Type="http://schemas.openxmlformats.org/officeDocument/2006/relationships/hyperlink" Target="http://www.ncbi.nlm.nih.gov/pubmed?term=Mackey%20AM%5bAuthor%5d&amp;cauthor=true&amp;cauthor_uid=23757022" TargetMode="External"/><Relationship Id="rId4" Type="http://schemas.openxmlformats.org/officeDocument/2006/relationships/hyperlink" Target="http://www.ncbi.nlm.nih.gov/pubmed?term=Mendoza%20MC%5bAuthor%5d&amp;cauthor=true&amp;cauthor_uid=23757022"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Hallek%20M%5bAuthor%5d&amp;cauthor=true&amp;cauthor_uid=23761041" TargetMode="External"/><Relationship Id="rId13" Type="http://schemas.openxmlformats.org/officeDocument/2006/relationships/hyperlink" Target="http://www.ncbi.nlm.nih.gov/pubmed?term=Martins-Boucas%20J%5bAuthor%5d&amp;cauthor=true&amp;cauthor_uid=23761041" TargetMode="External"/><Relationship Id="rId3" Type="http://schemas.openxmlformats.org/officeDocument/2006/relationships/hyperlink" Target="http://www.ncbi.nlm.nih.gov/pubmed?term=Riabinska%20A%5bAuthor%5d&amp;cauthor=true&amp;cauthor_uid=23761041" TargetMode="External"/><Relationship Id="rId7" Type="http://schemas.openxmlformats.org/officeDocument/2006/relationships/hyperlink" Target="http://www.ncbi.nlm.nih.gov/pubmed?term=Fritz%20C%5bAuthor%5d&amp;cauthor=true&amp;cauthor_uid=23761041" TargetMode="External"/><Relationship Id="rId12" Type="http://schemas.openxmlformats.org/officeDocument/2006/relationships/hyperlink" Target="http://www.ncbi.nlm.nih.gov/pubmed?term=Monfared%20P%5bAuthor%5d&amp;cauthor=true&amp;cauthor_uid=23761041" TargetMode="External"/><Relationship Id="rId2" Type="http://schemas.openxmlformats.org/officeDocument/2006/relationships/hyperlink" Target="http://www.ncbi.nlm.nih.gov/pubmed/?term=Therapeutic+Targeting+of+a+Robust+Non-Oncogene+Addiction+to+PRKDC+in+ATM-Defective+Tumors" TargetMode="External"/><Relationship Id="rId1" Type="http://schemas.openxmlformats.org/officeDocument/2006/relationships/slideLayout" Target="../slideLayouts/slideLayout2.xml"/><Relationship Id="rId6" Type="http://schemas.openxmlformats.org/officeDocument/2006/relationships/hyperlink" Target="http://www.ncbi.nlm.nih.gov/pubmed?term=Winkler%20J%5bAuthor%5d&amp;cauthor=true&amp;cauthor_uid=23761041" TargetMode="External"/><Relationship Id="rId11" Type="http://schemas.openxmlformats.org/officeDocument/2006/relationships/hyperlink" Target="http://www.ncbi.nlm.nih.gov/pubmed?term=Frenzel%20LP%5bAuthor%5d&amp;cauthor=true&amp;cauthor_uid=23761041" TargetMode="External"/><Relationship Id="rId5" Type="http://schemas.openxmlformats.org/officeDocument/2006/relationships/hyperlink" Target="http://www.ncbi.nlm.nih.gov/pubmed?term=Herter-Sprie%20GS%5bAuthor%5d&amp;cauthor=true&amp;cauthor_uid=23761041" TargetMode="External"/><Relationship Id="rId15" Type="http://schemas.openxmlformats.org/officeDocument/2006/relationships/hyperlink" Target="http://www.ncbi.nlm.nih.gov/pubmed?term=Reinhardt%20HC%5bAuthor%5d&amp;cauthor=true&amp;cauthor_uid=23761041" TargetMode="External"/><Relationship Id="rId10" Type="http://schemas.openxmlformats.org/officeDocument/2006/relationships/hyperlink" Target="http://www.ncbi.nlm.nih.gov/pubmed?term=Kreuzer%20KA%5bAuthor%5d&amp;cauthor=true&amp;cauthor_uid=23761041" TargetMode="External"/><Relationship Id="rId4" Type="http://schemas.openxmlformats.org/officeDocument/2006/relationships/hyperlink" Target="http://www.ncbi.nlm.nih.gov/pubmed?term=Daheim%20M%5bAuthor%5d&amp;cauthor=true&amp;cauthor_uid=23761041" TargetMode="External"/><Relationship Id="rId9" Type="http://schemas.openxmlformats.org/officeDocument/2006/relationships/hyperlink" Target="http://www.ncbi.nlm.nih.gov/pubmed?term=Thomas%20RK%5bAuthor%5d&amp;cauthor=true&amp;cauthor_uid=23761041" TargetMode="External"/><Relationship Id="rId14" Type="http://schemas.openxmlformats.org/officeDocument/2006/relationships/hyperlink" Target="http://www.ncbi.nlm.nih.gov/pubmed?term=Chen%20S%5bAuthor%5d&amp;cauthor=true&amp;cauthor_uid=23761041"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hyperlink" Target="http://www.plosone.org/article/metrics/info:doi/10.1371/journal.pone.0066300" TargetMode="External"/><Relationship Id="rId13" Type="http://schemas.openxmlformats.org/officeDocument/2006/relationships/hyperlink" Target="http://www.plosone.org/article/info:doi/10.1371/journal.pone.0065755" TargetMode="External"/><Relationship Id="rId18" Type="http://schemas.openxmlformats.org/officeDocument/2006/relationships/hyperlink" Target="http://www.plosone.org/article/metrics/info:doi/10.1371/journal.pone.0065381" TargetMode="External"/><Relationship Id="rId3" Type="http://schemas.openxmlformats.org/officeDocument/2006/relationships/hyperlink" Target="http://www.plosone.org/article/info:doi/10.1371/journal.pone.0068035" TargetMode="External"/><Relationship Id="rId21" Type="http://schemas.openxmlformats.org/officeDocument/2006/relationships/hyperlink" Target="http://www.plosone.org/article/info:doi/10.1371/journal.pone.0065628" TargetMode="External"/><Relationship Id="rId7" Type="http://schemas.openxmlformats.org/officeDocument/2006/relationships/hyperlink" Target="http://www.plosone.org/article/info:doi/10.1371/journal.pone.0066300" TargetMode="External"/><Relationship Id="rId12" Type="http://schemas.openxmlformats.org/officeDocument/2006/relationships/hyperlink" Target="http://www.plosone.org/article/metrics/info:doi/10.1371/journal.pone.0065860" TargetMode="External"/><Relationship Id="rId17" Type="http://schemas.openxmlformats.org/officeDocument/2006/relationships/hyperlink" Target="http://www.plosone.org/article/info:doi/10.1371/journal.pone.0065381" TargetMode="External"/><Relationship Id="rId2" Type="http://schemas.openxmlformats.org/officeDocument/2006/relationships/image" Target="../media/image1.png"/><Relationship Id="rId16" Type="http://schemas.openxmlformats.org/officeDocument/2006/relationships/hyperlink" Target="http://www.plosone.org/article/metrics/info:doi/10.1371/journal.pone.0065753" TargetMode="External"/><Relationship Id="rId20" Type="http://schemas.openxmlformats.org/officeDocument/2006/relationships/hyperlink" Target="http://www.plosone.org/article/metrics/info:doi/10.1371/journal.pone.0067071" TargetMode="External"/><Relationship Id="rId1" Type="http://schemas.openxmlformats.org/officeDocument/2006/relationships/slideLayout" Target="../slideLayouts/slideLayout1.xml"/><Relationship Id="rId6" Type="http://schemas.openxmlformats.org/officeDocument/2006/relationships/hyperlink" Target="http://www.plosone.org/article/metrics/info:doi/10.1371/journal.pone.0066436" TargetMode="External"/><Relationship Id="rId11" Type="http://schemas.openxmlformats.org/officeDocument/2006/relationships/hyperlink" Target="http://www.plosone.org/article/info:doi/10.1371/journal.pone.0065860" TargetMode="External"/><Relationship Id="rId24" Type="http://schemas.openxmlformats.org/officeDocument/2006/relationships/hyperlink" Target="http://www.plosone.org/article/metrics/info:doi/10.1371/journal.pone.0065304" TargetMode="External"/><Relationship Id="rId5" Type="http://schemas.openxmlformats.org/officeDocument/2006/relationships/hyperlink" Target="http://www.plosone.org/article/info:doi/10.1371/journal.pone.0066436" TargetMode="External"/><Relationship Id="rId15" Type="http://schemas.openxmlformats.org/officeDocument/2006/relationships/hyperlink" Target="http://www.plosone.org/article/info:doi/10.1371/journal.pone.0065753" TargetMode="External"/><Relationship Id="rId23" Type="http://schemas.openxmlformats.org/officeDocument/2006/relationships/hyperlink" Target="http://www.plosone.org/article/info:doi/10.1371/journal.pone.0065304" TargetMode="External"/><Relationship Id="rId10" Type="http://schemas.openxmlformats.org/officeDocument/2006/relationships/hyperlink" Target="http://www.plosone.org/article/metrics/info:doi/10.1371/journal.pone.0066273" TargetMode="External"/><Relationship Id="rId19" Type="http://schemas.openxmlformats.org/officeDocument/2006/relationships/hyperlink" Target="http://www.plosone.org/article/info:doi/10.1371/journal.pone.0067071" TargetMode="External"/><Relationship Id="rId4" Type="http://schemas.openxmlformats.org/officeDocument/2006/relationships/hyperlink" Target="http://www.plosone.org/article/metrics/info:doi/10.1371/journal.pone.0068035" TargetMode="External"/><Relationship Id="rId9" Type="http://schemas.openxmlformats.org/officeDocument/2006/relationships/hyperlink" Target="http://www.plosone.org/article/info:doi/10.1371/journal.pone.0066273" TargetMode="External"/><Relationship Id="rId14" Type="http://schemas.openxmlformats.org/officeDocument/2006/relationships/hyperlink" Target="http://www.plosone.org/article/metrics/info:doi/10.1371/journal.pone.0065755" TargetMode="External"/><Relationship Id="rId22" Type="http://schemas.openxmlformats.org/officeDocument/2006/relationships/hyperlink" Target="http://www.plosone.org/article/metrics/info:doi/10.1371/journal.pone.00656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14 JUNE 2013 VOL 340, ISSUE 6138, PAGES 1257-1364</a:t>
            </a:r>
          </a:p>
        </p:txBody>
      </p:sp>
      <p:sp>
        <p:nvSpPr>
          <p:cNvPr id="6" name="직사각형 5"/>
          <p:cNvSpPr/>
          <p:nvPr/>
        </p:nvSpPr>
        <p:spPr>
          <a:xfrm>
            <a:off x="59375" y="404664"/>
            <a:ext cx="8838728" cy="3816429"/>
          </a:xfrm>
          <a:prstGeom prst="rect">
            <a:avLst/>
          </a:prstGeom>
          <a:ln w="19050">
            <a:solidFill>
              <a:schemeClr val="tx2"/>
            </a:solidFill>
          </a:ln>
        </p:spPr>
        <p:txBody>
          <a:bodyPr wrap="square">
            <a:spAutoFit/>
          </a:bodyPr>
          <a:lstStyle/>
          <a:p>
            <a:pPr fontAlgn="base"/>
            <a:r>
              <a:rPr lang="en-US" altLang="ko-KR" sz="1200" b="1" dirty="0" smtClean="0"/>
              <a:t>Perspectives</a:t>
            </a:r>
          </a:p>
          <a:p>
            <a:pPr fontAlgn="base"/>
            <a:r>
              <a:rPr lang="en-US" altLang="ko-KR" sz="1200" cap="all" dirty="0" smtClean="0"/>
              <a:t>CELL BIOLOGY - </a:t>
            </a:r>
            <a:r>
              <a:rPr lang="en-US" altLang="ko-KR" sz="1200" b="1" dirty="0" smtClean="0"/>
              <a:t>Rapid Aging Rescue?</a:t>
            </a:r>
          </a:p>
          <a:p>
            <a:pPr fontAlgn="base"/>
            <a:r>
              <a:rPr lang="en-US" altLang="ko-KR" sz="1000" dirty="0" smtClean="0">
                <a:solidFill>
                  <a:schemeClr val="tx2"/>
                </a:solidFill>
              </a:rPr>
              <a:t>Thomas E. Johnson</a:t>
            </a:r>
          </a:p>
          <a:p>
            <a:pPr fontAlgn="base"/>
            <a:r>
              <a:rPr lang="en-US" altLang="ko-KR" sz="1000" dirty="0" smtClean="0">
                <a:solidFill>
                  <a:schemeClr val="tx2"/>
                </a:solidFill>
              </a:rPr>
              <a:t>Science 14 June 2013: 1299-1300.</a:t>
            </a:r>
          </a:p>
          <a:p>
            <a:pPr fontAlgn="base"/>
            <a:r>
              <a:rPr lang="en-US" altLang="ko-KR" sz="1200" dirty="0" smtClean="0"/>
              <a:t>Reducing </a:t>
            </a:r>
            <a:r>
              <a:rPr lang="en-US" altLang="ko-KR" sz="1200" dirty="0" err="1" smtClean="0"/>
              <a:t>methylation</a:t>
            </a:r>
            <a:r>
              <a:rPr lang="en-US" altLang="ko-KR" sz="1200" dirty="0" smtClean="0"/>
              <a:t> of the protein </a:t>
            </a:r>
            <a:r>
              <a:rPr lang="en-US" altLang="ko-KR" sz="1200" dirty="0" err="1" smtClean="0"/>
              <a:t>lamin</a:t>
            </a:r>
            <a:r>
              <a:rPr lang="en-US" altLang="ko-KR" sz="1200" dirty="0" smtClean="0"/>
              <a:t> A may provide a therapeutic target for Hutchinson-Gilford </a:t>
            </a:r>
            <a:r>
              <a:rPr lang="en-US" altLang="ko-KR" sz="1200" dirty="0" err="1" smtClean="0"/>
              <a:t>progeria</a:t>
            </a:r>
            <a:r>
              <a:rPr lang="en-US" altLang="ko-KR" sz="1200" dirty="0" smtClean="0"/>
              <a:t> syndrome.</a:t>
            </a:r>
          </a:p>
          <a:p>
            <a:pPr fontAlgn="base"/>
            <a:endParaRPr lang="en-US" altLang="ko-KR" sz="1200" dirty="0" smtClean="0"/>
          </a:p>
          <a:p>
            <a:r>
              <a:rPr lang="en-US" altLang="ko-KR" sz="1000" u="sng" dirty="0" smtClean="0">
                <a:hlinkClick r:id="rId2" tooltip="Science (New York, N.Y.)."/>
              </a:rPr>
              <a:t>Science.</a:t>
            </a:r>
            <a:r>
              <a:rPr lang="en-US" altLang="ko-KR" sz="1000" dirty="0" smtClean="0"/>
              <a:t> 2013 Jun 14;340(6138):1330-3. </a:t>
            </a:r>
            <a:r>
              <a:rPr lang="en-US" altLang="ko-KR" sz="1000" dirty="0" err="1" smtClean="0"/>
              <a:t>doi</a:t>
            </a:r>
            <a:r>
              <a:rPr lang="en-US" altLang="ko-KR" sz="1000" dirty="0" smtClean="0"/>
              <a:t>: 10.1126/science.1238880. </a:t>
            </a:r>
            <a:r>
              <a:rPr lang="en-US" altLang="ko-KR" sz="1000" dirty="0" err="1" smtClean="0"/>
              <a:t>Epub</a:t>
            </a:r>
            <a:r>
              <a:rPr lang="en-US" altLang="ko-KR" sz="1000" dirty="0" smtClean="0"/>
              <a:t> 2013 May 16.</a:t>
            </a:r>
          </a:p>
          <a:p>
            <a:r>
              <a:rPr lang="en-US" altLang="ko-KR" sz="1400" b="1" dirty="0" smtClean="0"/>
              <a:t>Targeting </a:t>
            </a:r>
            <a:r>
              <a:rPr lang="en-US" altLang="ko-KR" sz="1400" b="1" dirty="0" err="1" smtClean="0"/>
              <a:t>isoprenylcysteine</a:t>
            </a:r>
            <a:r>
              <a:rPr lang="en-US" altLang="ko-KR" sz="1400" b="1" dirty="0" smtClean="0"/>
              <a:t> </a:t>
            </a:r>
            <a:r>
              <a:rPr lang="en-US" altLang="ko-KR" sz="1400" b="1" dirty="0" err="1" smtClean="0"/>
              <a:t>methylation</a:t>
            </a:r>
            <a:r>
              <a:rPr lang="en-US" altLang="ko-KR" sz="1400" b="1" dirty="0" smtClean="0"/>
              <a:t> ameliorates disease in a mouse model of </a:t>
            </a:r>
            <a:r>
              <a:rPr lang="en-US" altLang="ko-KR" sz="1400" b="1" dirty="0" err="1" smtClean="0"/>
              <a:t>progeria</a:t>
            </a:r>
            <a:r>
              <a:rPr lang="en-US" altLang="ko-KR" sz="1400" b="1" dirty="0" smtClean="0"/>
              <a:t>.</a:t>
            </a:r>
          </a:p>
          <a:p>
            <a:r>
              <a:rPr lang="en-US" altLang="ko-KR" sz="1000" u="sng" dirty="0" smtClean="0">
                <a:solidFill>
                  <a:schemeClr val="tx2"/>
                </a:solidFill>
                <a:hlinkClick r:id="rId3"/>
              </a:rPr>
              <a:t>Ibrahim MX</a:t>
            </a:r>
            <a:r>
              <a:rPr lang="en-US" altLang="ko-KR" sz="1000" dirty="0" smtClean="0">
                <a:solidFill>
                  <a:schemeClr val="tx2"/>
                </a:solidFill>
              </a:rPr>
              <a:t>, </a:t>
            </a:r>
            <a:r>
              <a:rPr lang="en-US" altLang="ko-KR" sz="1000" u="sng" dirty="0" err="1" smtClean="0">
                <a:solidFill>
                  <a:schemeClr val="tx2"/>
                </a:solidFill>
                <a:hlinkClick r:id="rId4"/>
              </a:rPr>
              <a:t>Sayin</a:t>
            </a:r>
            <a:r>
              <a:rPr lang="en-US" altLang="ko-KR" sz="1000" u="sng" dirty="0" smtClean="0">
                <a:solidFill>
                  <a:schemeClr val="tx2"/>
                </a:solidFill>
                <a:hlinkClick r:id="rId4"/>
              </a:rPr>
              <a:t> VI</a:t>
            </a:r>
            <a:r>
              <a:rPr lang="en-US" altLang="ko-KR" sz="1000" dirty="0" smtClean="0">
                <a:solidFill>
                  <a:schemeClr val="tx2"/>
                </a:solidFill>
              </a:rPr>
              <a:t>, </a:t>
            </a:r>
            <a:r>
              <a:rPr lang="en-US" altLang="ko-KR" sz="1000" u="sng" dirty="0" err="1" smtClean="0">
                <a:solidFill>
                  <a:schemeClr val="tx2"/>
                </a:solidFill>
                <a:hlinkClick r:id="rId5"/>
              </a:rPr>
              <a:t>Akula</a:t>
            </a:r>
            <a:r>
              <a:rPr lang="en-US" altLang="ko-KR" sz="1000" u="sng" dirty="0" smtClean="0">
                <a:solidFill>
                  <a:schemeClr val="tx2"/>
                </a:solidFill>
                <a:hlinkClick r:id="rId5"/>
              </a:rPr>
              <a:t> MK</a:t>
            </a:r>
            <a:r>
              <a:rPr lang="en-US" altLang="ko-KR" sz="1000" dirty="0" smtClean="0">
                <a:solidFill>
                  <a:schemeClr val="tx2"/>
                </a:solidFill>
              </a:rPr>
              <a:t>, </a:t>
            </a:r>
            <a:r>
              <a:rPr lang="en-US" altLang="ko-KR" sz="1000" u="sng" dirty="0" smtClean="0">
                <a:solidFill>
                  <a:schemeClr val="tx2"/>
                </a:solidFill>
                <a:hlinkClick r:id="rId6"/>
              </a:rPr>
              <a:t>Liu M</a:t>
            </a:r>
            <a:r>
              <a:rPr lang="en-US" altLang="ko-KR" sz="1000" dirty="0" smtClean="0">
                <a:solidFill>
                  <a:schemeClr val="tx2"/>
                </a:solidFill>
              </a:rPr>
              <a:t>, </a:t>
            </a:r>
            <a:r>
              <a:rPr lang="en-US" altLang="ko-KR" sz="1000" u="sng" dirty="0" smtClean="0">
                <a:solidFill>
                  <a:schemeClr val="tx2"/>
                </a:solidFill>
                <a:hlinkClick r:id="rId7"/>
              </a:rPr>
              <a:t>Fong LG</a:t>
            </a:r>
            <a:r>
              <a:rPr lang="en-US" altLang="ko-KR" sz="1000" dirty="0" smtClean="0">
                <a:solidFill>
                  <a:schemeClr val="tx2"/>
                </a:solidFill>
              </a:rPr>
              <a:t>, </a:t>
            </a:r>
            <a:r>
              <a:rPr lang="en-US" altLang="ko-KR" sz="1000" u="sng" dirty="0" smtClean="0">
                <a:solidFill>
                  <a:schemeClr val="tx2"/>
                </a:solidFill>
                <a:hlinkClick r:id="rId8"/>
              </a:rPr>
              <a:t>Young SG</a:t>
            </a:r>
            <a:r>
              <a:rPr lang="en-US" altLang="ko-KR" sz="1000" dirty="0" smtClean="0">
                <a:solidFill>
                  <a:schemeClr val="tx2"/>
                </a:solidFill>
              </a:rPr>
              <a:t>, </a:t>
            </a:r>
            <a:r>
              <a:rPr lang="en-US" altLang="ko-KR" sz="1000" u="sng" dirty="0" err="1" smtClean="0">
                <a:solidFill>
                  <a:schemeClr val="tx2"/>
                </a:solidFill>
                <a:hlinkClick r:id="rId9"/>
              </a:rPr>
              <a:t>Bergo</a:t>
            </a:r>
            <a:r>
              <a:rPr lang="en-US" altLang="ko-KR" sz="1000" u="sng" dirty="0" smtClean="0">
                <a:solidFill>
                  <a:schemeClr val="tx2"/>
                </a:solidFill>
                <a:hlinkClick r:id="rId9"/>
              </a:rPr>
              <a:t> MO</a:t>
            </a:r>
            <a:r>
              <a:rPr lang="en-US" altLang="ko-KR" sz="1000" dirty="0" smtClean="0">
                <a:solidFill>
                  <a:schemeClr val="tx2"/>
                </a:solidFill>
              </a:rPr>
              <a:t>.</a:t>
            </a:r>
          </a:p>
          <a:p>
            <a:r>
              <a:rPr lang="en-US" altLang="ko-KR" sz="1000" dirty="0" err="1" smtClean="0">
                <a:solidFill>
                  <a:schemeClr val="tx2"/>
                </a:solidFill>
              </a:rPr>
              <a:t>Sahlgrenska</a:t>
            </a:r>
            <a:r>
              <a:rPr lang="en-US" altLang="ko-KR" sz="1000" dirty="0" smtClean="0">
                <a:solidFill>
                  <a:schemeClr val="tx2"/>
                </a:solidFill>
              </a:rPr>
              <a:t> Cancer Center, Department of Molecular and Clinical Medicine, Institute of Medicine, </a:t>
            </a:r>
            <a:r>
              <a:rPr lang="en-US" altLang="ko-KR" sz="1000" dirty="0" err="1" smtClean="0">
                <a:solidFill>
                  <a:schemeClr val="tx2"/>
                </a:solidFill>
              </a:rPr>
              <a:t>Sahlgrenska</a:t>
            </a:r>
            <a:r>
              <a:rPr lang="en-US" altLang="ko-KR" sz="1000" dirty="0" smtClean="0">
                <a:solidFill>
                  <a:schemeClr val="tx2"/>
                </a:solidFill>
              </a:rPr>
              <a:t> Academy, University of Gothenburg, S-41390 Gothenburg, Sweden.</a:t>
            </a:r>
          </a:p>
          <a:p>
            <a:endParaRPr lang="en-US" altLang="ko-KR" sz="1200" b="1" dirty="0" smtClean="0"/>
          </a:p>
          <a:p>
            <a:r>
              <a:rPr lang="en-US" altLang="ko-KR" sz="1200" dirty="0" smtClean="0"/>
              <a:t>Several </a:t>
            </a:r>
            <a:r>
              <a:rPr lang="en-US" altLang="ko-KR" sz="1200" dirty="0" err="1" smtClean="0"/>
              <a:t>progeroid</a:t>
            </a:r>
            <a:r>
              <a:rPr lang="en-US" altLang="ko-KR" sz="1200" dirty="0" smtClean="0"/>
              <a:t> disorders, including Hutchinson-Gilford </a:t>
            </a:r>
            <a:r>
              <a:rPr lang="en-US" altLang="ko-KR" sz="1200" dirty="0" err="1" smtClean="0"/>
              <a:t>progeria</a:t>
            </a:r>
            <a:r>
              <a:rPr lang="en-US" altLang="ko-KR" sz="1200" dirty="0" smtClean="0"/>
              <a:t> syndrome (HGPS) and restrictive </a:t>
            </a:r>
            <a:r>
              <a:rPr lang="en-US" altLang="ko-KR" sz="1200" dirty="0" err="1" smtClean="0"/>
              <a:t>dermopathy</a:t>
            </a:r>
            <a:r>
              <a:rPr lang="en-US" altLang="ko-KR" sz="1200" dirty="0" smtClean="0"/>
              <a:t> (ZMPSTE24 deficiency), arise when a </a:t>
            </a:r>
            <a:r>
              <a:rPr lang="en-US" altLang="ko-KR" sz="1200" dirty="0" err="1" smtClean="0"/>
              <a:t>farnesylated</a:t>
            </a:r>
            <a:r>
              <a:rPr lang="en-US" altLang="ko-KR" sz="1200" dirty="0" smtClean="0"/>
              <a:t> and </a:t>
            </a:r>
            <a:r>
              <a:rPr lang="en-US" altLang="ko-KR" sz="1200" dirty="0" err="1" smtClean="0"/>
              <a:t>methylated</a:t>
            </a:r>
            <a:r>
              <a:rPr lang="en-US" altLang="ko-KR" sz="1200" dirty="0" smtClean="0"/>
              <a:t> form of </a:t>
            </a:r>
            <a:r>
              <a:rPr lang="en-US" altLang="ko-KR" sz="1200" dirty="0" err="1" smtClean="0"/>
              <a:t>prelamin</a:t>
            </a:r>
            <a:r>
              <a:rPr lang="en-US" altLang="ko-KR" sz="1200" dirty="0" smtClean="0"/>
              <a:t> A accumulates at the nuclear envelope. Here, we found that a </a:t>
            </a:r>
            <a:r>
              <a:rPr lang="en-US" altLang="ko-KR" sz="1200" dirty="0" err="1" smtClean="0"/>
              <a:t>hypomorphic</a:t>
            </a:r>
            <a:r>
              <a:rPr lang="en-US" altLang="ko-KR" sz="1200" dirty="0" smtClean="0"/>
              <a:t> allele </a:t>
            </a:r>
            <a:r>
              <a:rPr lang="en-US" altLang="ko-KR" sz="1200" dirty="0" err="1" smtClean="0"/>
              <a:t>ofisoprenylcysteine</a:t>
            </a:r>
            <a:r>
              <a:rPr lang="en-US" altLang="ko-KR" sz="1200" dirty="0" smtClean="0"/>
              <a:t> carboxyl </a:t>
            </a:r>
            <a:r>
              <a:rPr lang="en-US" altLang="ko-KR" sz="1200" dirty="0" err="1" smtClean="0"/>
              <a:t>methyltransferase</a:t>
            </a:r>
            <a:r>
              <a:rPr lang="en-US" altLang="ko-KR" sz="1200" dirty="0" smtClean="0"/>
              <a:t> (ICMT) increased body weight, normalized grip strength, and prevented bone fractures and death in Zmpste24-deficient mice. The reduced ICMT activity caused </a:t>
            </a:r>
            <a:r>
              <a:rPr lang="en-US" altLang="ko-KR" sz="1200" dirty="0" err="1" smtClean="0"/>
              <a:t>prelamin</a:t>
            </a:r>
            <a:r>
              <a:rPr lang="en-US" altLang="ko-KR" sz="1200" dirty="0" smtClean="0"/>
              <a:t> A </a:t>
            </a:r>
            <a:r>
              <a:rPr lang="en-US" altLang="ko-KR" sz="1200" dirty="0" err="1" smtClean="0"/>
              <a:t>mislocalization</a:t>
            </a:r>
            <a:r>
              <a:rPr lang="en-US" altLang="ko-KR" sz="1200" dirty="0" smtClean="0"/>
              <a:t> within the nucleus and triggered </a:t>
            </a:r>
            <a:r>
              <a:rPr lang="en-US" altLang="ko-KR" sz="1200" dirty="0" err="1" smtClean="0"/>
              <a:t>prelamin</a:t>
            </a:r>
            <a:r>
              <a:rPr lang="en-US" altLang="ko-KR" sz="1200" dirty="0" smtClean="0"/>
              <a:t> A-dependent activation of AKT-mammalian target of </a:t>
            </a:r>
            <a:r>
              <a:rPr lang="en-US" altLang="ko-KR" sz="1200" dirty="0" err="1" smtClean="0"/>
              <a:t>rapamycin</a:t>
            </a:r>
            <a:r>
              <a:rPr lang="en-US" altLang="ko-KR" sz="1200" dirty="0" smtClean="0"/>
              <a:t> (</a:t>
            </a:r>
            <a:r>
              <a:rPr lang="en-US" altLang="ko-KR" sz="1200" dirty="0" err="1" smtClean="0"/>
              <a:t>mTOR</a:t>
            </a:r>
            <a:r>
              <a:rPr lang="en-US" altLang="ko-KR" sz="1200" dirty="0" smtClean="0"/>
              <a:t>) signaling, which abolished the premature senescence of Zmpste24-deficient fibroblasts. ICMT inhibition increased AKT-</a:t>
            </a:r>
            <a:r>
              <a:rPr lang="en-US" altLang="ko-KR" sz="1200" dirty="0" err="1" smtClean="0"/>
              <a:t>mTOR</a:t>
            </a:r>
            <a:r>
              <a:rPr lang="en-US" altLang="ko-KR" sz="1200" dirty="0" smtClean="0"/>
              <a:t> signaling and proliferation and delayed senescence in human HGPS fibroblasts but did not reduce the levels of misshapen nuclei in mouse and human cells. Thus, targeting ICMT might be useful for treating </a:t>
            </a:r>
            <a:r>
              <a:rPr lang="en-US" altLang="ko-KR" sz="1200" dirty="0" err="1" smtClean="0"/>
              <a:t>prelamin</a:t>
            </a:r>
            <a:r>
              <a:rPr lang="en-US" altLang="ko-KR" sz="1200" dirty="0" smtClean="0"/>
              <a:t> A-associated </a:t>
            </a:r>
            <a:r>
              <a:rPr lang="en-US" altLang="ko-KR" sz="1200" dirty="0" err="1" smtClean="0"/>
              <a:t>progeroid</a:t>
            </a:r>
            <a:r>
              <a:rPr lang="en-US" altLang="ko-KR" sz="1200" dirty="0" smtClean="0"/>
              <a:t> disorders.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14 JUNE 2013 VOL 340, ISSUE 6138, PAGES 1257-1364</a:t>
            </a:r>
          </a:p>
        </p:txBody>
      </p:sp>
      <p:sp>
        <p:nvSpPr>
          <p:cNvPr id="6" name="직사각형 5"/>
          <p:cNvSpPr/>
          <p:nvPr/>
        </p:nvSpPr>
        <p:spPr>
          <a:xfrm>
            <a:off x="125760" y="404664"/>
            <a:ext cx="8838728" cy="3046988"/>
          </a:xfrm>
          <a:prstGeom prst="rect">
            <a:avLst/>
          </a:prstGeom>
          <a:ln w="19050">
            <a:solidFill>
              <a:schemeClr val="tx2"/>
            </a:solidFill>
          </a:ln>
        </p:spPr>
        <p:txBody>
          <a:bodyPr wrap="square">
            <a:spAutoFit/>
          </a:bodyPr>
          <a:lstStyle/>
          <a:p>
            <a:pPr fontAlgn="base"/>
            <a:r>
              <a:rPr lang="en-US" altLang="ko-KR" sz="1200" b="1" dirty="0" smtClean="0"/>
              <a:t>Perspectives</a:t>
            </a:r>
          </a:p>
          <a:p>
            <a:pPr fontAlgn="base"/>
            <a:r>
              <a:rPr lang="en-US" altLang="ko-KR" sz="1200" cap="all" dirty="0" smtClean="0"/>
              <a:t>EVOLUTION - </a:t>
            </a:r>
            <a:r>
              <a:rPr lang="en-US" altLang="ko-KR" sz="1200" b="1" dirty="0" smtClean="0"/>
              <a:t>Better Oxygen Delivery</a:t>
            </a:r>
          </a:p>
          <a:p>
            <a:pPr fontAlgn="base"/>
            <a:r>
              <a:rPr lang="en-US" altLang="ko-KR" sz="1000" dirty="0" err="1" smtClean="0">
                <a:solidFill>
                  <a:schemeClr val="tx2"/>
                </a:solidFill>
              </a:rPr>
              <a:t>Enrico</a:t>
            </a:r>
            <a:r>
              <a:rPr lang="en-US" altLang="ko-KR" sz="1000" dirty="0" smtClean="0">
                <a:solidFill>
                  <a:schemeClr val="tx2"/>
                </a:solidFill>
              </a:rPr>
              <a:t> L. </a:t>
            </a:r>
            <a:r>
              <a:rPr lang="en-US" altLang="ko-KR" sz="1000" dirty="0" err="1" smtClean="0">
                <a:solidFill>
                  <a:schemeClr val="tx2"/>
                </a:solidFill>
              </a:rPr>
              <a:t>Rezende</a:t>
            </a:r>
            <a:endParaRPr lang="en-US" altLang="ko-KR" sz="1000" dirty="0" smtClean="0">
              <a:solidFill>
                <a:schemeClr val="tx2"/>
              </a:solidFill>
            </a:endParaRPr>
          </a:p>
          <a:p>
            <a:pPr fontAlgn="base"/>
            <a:r>
              <a:rPr lang="en-US" altLang="ko-KR" sz="1000" dirty="0" smtClean="0">
                <a:solidFill>
                  <a:schemeClr val="tx2"/>
                </a:solidFill>
              </a:rPr>
              <a:t>Science 14 June 2013: 1293-1294.</a:t>
            </a:r>
          </a:p>
          <a:p>
            <a:pPr fontAlgn="base"/>
            <a:r>
              <a:rPr lang="en-US" altLang="ko-KR" sz="1200" dirty="0" smtClean="0"/>
              <a:t>The evolution of proficient oxygen delivery is associated with the rise of lifestyles that require enhanced performance.</a:t>
            </a:r>
            <a:endParaRPr lang="en-US" altLang="ko-KR" sz="1200" i="1" dirty="0" smtClean="0"/>
          </a:p>
          <a:p>
            <a:pPr fontAlgn="base"/>
            <a:endParaRPr lang="en-US" altLang="ko-KR" sz="1200" b="1" dirty="0" smtClean="0"/>
          </a:p>
          <a:p>
            <a:pPr fontAlgn="base"/>
            <a:r>
              <a:rPr lang="en-US" altLang="ko-KR" sz="1200" b="1" dirty="0" smtClean="0"/>
              <a:t>Reports</a:t>
            </a:r>
            <a:endParaRPr lang="en-US" altLang="ko-KR" sz="1200" dirty="0" smtClean="0"/>
          </a:p>
          <a:p>
            <a:pPr fontAlgn="base"/>
            <a:r>
              <a:rPr lang="en-US" altLang="ko-KR" sz="1200" b="1" dirty="0" err="1" smtClean="0"/>
              <a:t>Epistasis</a:t>
            </a:r>
            <a:r>
              <a:rPr lang="en-US" altLang="ko-KR" sz="1200" b="1" dirty="0" smtClean="0"/>
              <a:t> Among Adaptive Mutations in Deer Mouse Hemoglobin</a:t>
            </a:r>
          </a:p>
          <a:p>
            <a:pPr fontAlgn="base"/>
            <a:r>
              <a:rPr lang="en-US" altLang="ko-KR" sz="1000" dirty="0" smtClean="0">
                <a:solidFill>
                  <a:schemeClr val="tx2"/>
                </a:solidFill>
              </a:rPr>
              <a:t>Chandrasekhar </a:t>
            </a:r>
            <a:r>
              <a:rPr lang="en-US" altLang="ko-KR" sz="1000" dirty="0" err="1" smtClean="0">
                <a:solidFill>
                  <a:schemeClr val="tx2"/>
                </a:solidFill>
              </a:rPr>
              <a:t>Natarajan</a:t>
            </a:r>
            <a:r>
              <a:rPr lang="en-US" altLang="ko-KR" sz="1000" dirty="0" smtClean="0">
                <a:solidFill>
                  <a:schemeClr val="tx2"/>
                </a:solidFill>
              </a:rPr>
              <a:t>, Noriko </a:t>
            </a:r>
            <a:r>
              <a:rPr lang="en-US" altLang="ko-KR" sz="1000" dirty="0" err="1" smtClean="0">
                <a:solidFill>
                  <a:schemeClr val="tx2"/>
                </a:solidFill>
              </a:rPr>
              <a:t>Inoguchi</a:t>
            </a:r>
            <a:r>
              <a:rPr lang="en-US" altLang="ko-KR" sz="1000" dirty="0" smtClean="0">
                <a:solidFill>
                  <a:schemeClr val="tx2"/>
                </a:solidFill>
              </a:rPr>
              <a:t>, Roy E. Weber, Angela </a:t>
            </a:r>
            <a:r>
              <a:rPr lang="en-US" altLang="ko-KR" sz="1000" dirty="0" err="1" smtClean="0">
                <a:solidFill>
                  <a:schemeClr val="tx2"/>
                </a:solidFill>
              </a:rPr>
              <a:t>Fago</a:t>
            </a:r>
            <a:r>
              <a:rPr lang="en-US" altLang="ko-KR" sz="1000" dirty="0" smtClean="0">
                <a:solidFill>
                  <a:schemeClr val="tx2"/>
                </a:solidFill>
              </a:rPr>
              <a:t>, Hideaki Moriyama, and Jay F. </a:t>
            </a:r>
            <a:r>
              <a:rPr lang="en-US" altLang="ko-KR" sz="1000" dirty="0" err="1" smtClean="0">
                <a:solidFill>
                  <a:schemeClr val="tx2"/>
                </a:solidFill>
              </a:rPr>
              <a:t>Storz</a:t>
            </a:r>
            <a:endParaRPr lang="en-US" altLang="ko-KR" sz="1000" dirty="0" smtClean="0">
              <a:solidFill>
                <a:schemeClr val="tx2"/>
              </a:solidFill>
            </a:endParaRPr>
          </a:p>
          <a:p>
            <a:pPr fontAlgn="base"/>
            <a:r>
              <a:rPr lang="en-US" altLang="ko-KR" sz="1000" dirty="0" smtClean="0">
                <a:solidFill>
                  <a:schemeClr val="tx2"/>
                </a:solidFill>
              </a:rPr>
              <a:t>Science 14 June 2013: 1324-1327.</a:t>
            </a:r>
          </a:p>
          <a:p>
            <a:pPr fontAlgn="base"/>
            <a:r>
              <a:rPr lang="en-US" altLang="ko-KR" sz="1200" dirty="0" smtClean="0"/>
              <a:t>Deer mice have discovered that mutations distant from the oxygen-binding site help them live at high altitude.</a:t>
            </a:r>
          </a:p>
          <a:p>
            <a:pPr fontAlgn="base"/>
            <a:endParaRPr lang="en-US" altLang="ko-KR" sz="1200" i="1" cap="all" dirty="0" smtClean="0"/>
          </a:p>
          <a:p>
            <a:pPr fontAlgn="base"/>
            <a:r>
              <a:rPr lang="en-US" altLang="ko-KR" sz="1200" b="1" dirty="0" smtClean="0"/>
              <a:t>Reports</a:t>
            </a:r>
            <a:endParaRPr lang="en-US" altLang="ko-KR" sz="1200" dirty="0" smtClean="0"/>
          </a:p>
          <a:p>
            <a:pPr fontAlgn="base"/>
            <a:r>
              <a:rPr lang="en-US" altLang="ko-KR" sz="1200" b="1" dirty="0" smtClean="0"/>
              <a:t>Root Effect Hemoglobin May Have Evolved to Enhance General Tissue Oxygen Delivery</a:t>
            </a:r>
          </a:p>
          <a:p>
            <a:pPr fontAlgn="base"/>
            <a:r>
              <a:rPr lang="en-US" altLang="ko-KR" sz="1000" dirty="0" smtClean="0">
                <a:solidFill>
                  <a:schemeClr val="tx2"/>
                </a:solidFill>
              </a:rPr>
              <a:t>Jodie L. </a:t>
            </a:r>
            <a:r>
              <a:rPr lang="en-US" altLang="ko-KR" sz="1000" dirty="0" err="1" smtClean="0">
                <a:solidFill>
                  <a:schemeClr val="tx2"/>
                </a:solidFill>
              </a:rPr>
              <a:t>Rummer</a:t>
            </a:r>
            <a:r>
              <a:rPr lang="en-US" altLang="ko-KR" sz="1000" dirty="0" smtClean="0">
                <a:solidFill>
                  <a:schemeClr val="tx2"/>
                </a:solidFill>
              </a:rPr>
              <a:t>, David J. McKenzie, </a:t>
            </a:r>
            <a:r>
              <a:rPr lang="en-US" altLang="ko-KR" sz="1000" dirty="0" err="1" smtClean="0">
                <a:solidFill>
                  <a:schemeClr val="tx2"/>
                </a:solidFill>
              </a:rPr>
              <a:t>Alessio</a:t>
            </a:r>
            <a:r>
              <a:rPr lang="en-US" altLang="ko-KR" sz="1000" dirty="0" smtClean="0">
                <a:solidFill>
                  <a:schemeClr val="tx2"/>
                </a:solidFill>
              </a:rPr>
              <a:t> </a:t>
            </a:r>
            <a:r>
              <a:rPr lang="en-US" altLang="ko-KR" sz="1000" dirty="0" err="1" smtClean="0">
                <a:solidFill>
                  <a:schemeClr val="tx2"/>
                </a:solidFill>
              </a:rPr>
              <a:t>Innocenti</a:t>
            </a:r>
            <a:r>
              <a:rPr lang="en-US" altLang="ko-KR" sz="1000" dirty="0" smtClean="0">
                <a:solidFill>
                  <a:schemeClr val="tx2"/>
                </a:solidFill>
              </a:rPr>
              <a:t>, </a:t>
            </a:r>
            <a:r>
              <a:rPr lang="en-US" altLang="ko-KR" sz="1000" dirty="0" err="1" smtClean="0">
                <a:solidFill>
                  <a:schemeClr val="tx2"/>
                </a:solidFill>
              </a:rPr>
              <a:t>Claudiu</a:t>
            </a:r>
            <a:r>
              <a:rPr lang="en-US" altLang="ko-KR" sz="1000" dirty="0" smtClean="0">
                <a:solidFill>
                  <a:schemeClr val="tx2"/>
                </a:solidFill>
              </a:rPr>
              <a:t> T. </a:t>
            </a:r>
            <a:r>
              <a:rPr lang="en-US" altLang="ko-KR" sz="1000" dirty="0" err="1" smtClean="0">
                <a:solidFill>
                  <a:schemeClr val="tx2"/>
                </a:solidFill>
              </a:rPr>
              <a:t>Supuran</a:t>
            </a:r>
            <a:r>
              <a:rPr lang="en-US" altLang="ko-KR" sz="1000" dirty="0" smtClean="0">
                <a:solidFill>
                  <a:schemeClr val="tx2"/>
                </a:solidFill>
              </a:rPr>
              <a:t>, and Colin J. </a:t>
            </a:r>
            <a:r>
              <a:rPr lang="en-US" altLang="ko-KR" sz="1000" dirty="0" err="1" smtClean="0">
                <a:solidFill>
                  <a:schemeClr val="tx2"/>
                </a:solidFill>
              </a:rPr>
              <a:t>Brauner</a:t>
            </a:r>
            <a:endParaRPr lang="en-US" altLang="ko-KR" sz="1000" dirty="0" smtClean="0">
              <a:solidFill>
                <a:schemeClr val="tx2"/>
              </a:solidFill>
            </a:endParaRPr>
          </a:p>
          <a:p>
            <a:pPr fontAlgn="base"/>
            <a:r>
              <a:rPr lang="en-US" altLang="ko-KR" sz="1000" dirty="0" smtClean="0">
                <a:solidFill>
                  <a:schemeClr val="tx2"/>
                </a:solidFill>
              </a:rPr>
              <a:t>Science 14 June 2013: 1327-1329.</a:t>
            </a:r>
          </a:p>
          <a:p>
            <a:pPr fontAlgn="base"/>
            <a:r>
              <a:rPr lang="en-US" altLang="ko-KR" sz="1200" dirty="0" smtClean="0"/>
              <a:t>The evolutionary origin of the unloading of oxygen at low pH is traced back to </a:t>
            </a:r>
            <a:r>
              <a:rPr lang="en-US" altLang="ko-KR" sz="1200" dirty="0" err="1" smtClean="0"/>
              <a:t>teleosts</a:t>
            </a:r>
            <a:r>
              <a:rPr lang="en-US" altLang="ko-KR" sz="1200" dirty="0" smtClean="0"/>
              <a:t>.</a:t>
            </a:r>
          </a:p>
        </p:txBody>
      </p:sp>
      <p:sp>
        <p:nvSpPr>
          <p:cNvPr id="7" name="직사각형 6"/>
          <p:cNvSpPr/>
          <p:nvPr/>
        </p:nvSpPr>
        <p:spPr>
          <a:xfrm>
            <a:off x="125760" y="3573016"/>
            <a:ext cx="8838728" cy="1846659"/>
          </a:xfrm>
          <a:prstGeom prst="rect">
            <a:avLst/>
          </a:prstGeom>
          <a:ln w="19050">
            <a:solidFill>
              <a:schemeClr val="tx2"/>
            </a:solidFill>
          </a:ln>
        </p:spPr>
        <p:txBody>
          <a:bodyPr wrap="square">
            <a:spAutoFit/>
          </a:bodyPr>
          <a:lstStyle/>
          <a:p>
            <a:pPr fontAlgn="base"/>
            <a:r>
              <a:rPr lang="en-US" altLang="ko-KR" sz="1200" b="1" dirty="0" smtClean="0"/>
              <a:t>Perspectives</a:t>
            </a:r>
          </a:p>
          <a:p>
            <a:pPr fontAlgn="base"/>
            <a:r>
              <a:rPr lang="en-US" altLang="ko-KR" sz="1200" cap="all" dirty="0" smtClean="0"/>
              <a:t>BIOCHEMISTRY - </a:t>
            </a:r>
            <a:r>
              <a:rPr lang="en-US" altLang="ko-KR" sz="1200" b="1" dirty="0" smtClean="0"/>
              <a:t>Watch Water Flow</a:t>
            </a:r>
          </a:p>
          <a:p>
            <a:pPr fontAlgn="base"/>
            <a:r>
              <a:rPr lang="en-US" altLang="ko-KR" sz="1000" dirty="0" smtClean="0">
                <a:solidFill>
                  <a:schemeClr val="tx2"/>
                </a:solidFill>
              </a:rPr>
              <a:t>Jeff Abramson and  Armand S. </a:t>
            </a:r>
            <a:r>
              <a:rPr lang="en-US" altLang="ko-KR" sz="1000" dirty="0" err="1" smtClean="0">
                <a:solidFill>
                  <a:schemeClr val="tx2"/>
                </a:solidFill>
              </a:rPr>
              <a:t>Vartanian</a:t>
            </a:r>
            <a:endParaRPr lang="en-US" altLang="ko-KR" sz="1000" dirty="0" smtClean="0">
              <a:solidFill>
                <a:schemeClr val="tx2"/>
              </a:solidFill>
            </a:endParaRPr>
          </a:p>
          <a:p>
            <a:pPr fontAlgn="base"/>
            <a:r>
              <a:rPr lang="en-US" altLang="ko-KR" sz="1000" dirty="0" smtClean="0">
                <a:solidFill>
                  <a:schemeClr val="tx2"/>
                </a:solidFill>
              </a:rPr>
              <a:t>Science 14 June 2013: 1294-1295.</a:t>
            </a:r>
          </a:p>
          <a:p>
            <a:pPr fontAlgn="base"/>
            <a:r>
              <a:rPr lang="en-US" altLang="ko-KR" sz="1200" dirty="0" smtClean="0"/>
              <a:t>A high-resolution structure elucidates how water flows through </a:t>
            </a:r>
            <a:r>
              <a:rPr lang="en-US" altLang="ko-KR" sz="1200" dirty="0" err="1" smtClean="0"/>
              <a:t>aquaporin</a:t>
            </a:r>
            <a:r>
              <a:rPr lang="en-US" altLang="ko-KR" sz="1200" dirty="0" smtClean="0"/>
              <a:t> into and out of biological cells.</a:t>
            </a:r>
          </a:p>
          <a:p>
            <a:pPr fontAlgn="base"/>
            <a:endParaRPr lang="en-US" altLang="ko-KR" sz="1200" i="1" dirty="0" smtClean="0"/>
          </a:p>
          <a:p>
            <a:pPr fontAlgn="base"/>
            <a:r>
              <a:rPr lang="en-US" altLang="ko-KR" sz="1200" b="1" dirty="0" err="1" smtClean="0"/>
              <a:t>Subangstrom</a:t>
            </a:r>
            <a:r>
              <a:rPr lang="en-US" altLang="ko-KR" sz="1200" b="1" dirty="0" smtClean="0"/>
              <a:t> Resolution X-Ray Structure Details </a:t>
            </a:r>
            <a:r>
              <a:rPr lang="en-US" altLang="ko-KR" sz="1200" b="1" dirty="0" err="1" smtClean="0"/>
              <a:t>Aquaporin</a:t>
            </a:r>
            <a:r>
              <a:rPr lang="en-US" altLang="ko-KR" sz="1200" b="1" dirty="0" smtClean="0"/>
              <a:t>-Water Interactions</a:t>
            </a:r>
          </a:p>
          <a:p>
            <a:pPr fontAlgn="base"/>
            <a:r>
              <a:rPr lang="en-US" altLang="ko-KR" sz="1000" dirty="0" err="1" smtClean="0">
                <a:solidFill>
                  <a:schemeClr val="tx2"/>
                </a:solidFill>
              </a:rPr>
              <a:t>Urszula</a:t>
            </a:r>
            <a:r>
              <a:rPr lang="en-US" altLang="ko-KR" sz="1000" dirty="0" smtClean="0">
                <a:solidFill>
                  <a:schemeClr val="tx2"/>
                </a:solidFill>
              </a:rPr>
              <a:t> </a:t>
            </a:r>
            <a:r>
              <a:rPr lang="en-US" altLang="ko-KR" sz="1000" dirty="0" err="1" smtClean="0">
                <a:solidFill>
                  <a:schemeClr val="tx2"/>
                </a:solidFill>
              </a:rPr>
              <a:t>Kosinska</a:t>
            </a:r>
            <a:r>
              <a:rPr lang="en-US" altLang="ko-KR" sz="1000" dirty="0" smtClean="0">
                <a:solidFill>
                  <a:schemeClr val="tx2"/>
                </a:solidFill>
              </a:rPr>
              <a:t> Eriksson, Gerhard Fischer, </a:t>
            </a:r>
            <a:r>
              <a:rPr lang="en-US" altLang="ko-KR" sz="1000" dirty="0" err="1" smtClean="0">
                <a:solidFill>
                  <a:schemeClr val="tx2"/>
                </a:solidFill>
              </a:rPr>
              <a:t>Rosmarie</a:t>
            </a:r>
            <a:r>
              <a:rPr lang="en-US" altLang="ko-KR" sz="1000" dirty="0" smtClean="0">
                <a:solidFill>
                  <a:schemeClr val="tx2"/>
                </a:solidFill>
              </a:rPr>
              <a:t> </a:t>
            </a:r>
            <a:r>
              <a:rPr lang="en-US" altLang="ko-KR" sz="1000" dirty="0" err="1" smtClean="0">
                <a:solidFill>
                  <a:schemeClr val="tx2"/>
                </a:solidFill>
              </a:rPr>
              <a:t>Friemann</a:t>
            </a:r>
            <a:r>
              <a:rPr lang="en-US" altLang="ko-KR" sz="1000" dirty="0" smtClean="0">
                <a:solidFill>
                  <a:schemeClr val="tx2"/>
                </a:solidFill>
              </a:rPr>
              <a:t>, </a:t>
            </a:r>
            <a:r>
              <a:rPr lang="en-US" altLang="ko-KR" sz="1000" dirty="0" err="1" smtClean="0">
                <a:solidFill>
                  <a:schemeClr val="tx2"/>
                </a:solidFill>
              </a:rPr>
              <a:t>Giray</a:t>
            </a:r>
            <a:r>
              <a:rPr lang="en-US" altLang="ko-KR" sz="1000" dirty="0" smtClean="0">
                <a:solidFill>
                  <a:schemeClr val="tx2"/>
                </a:solidFill>
              </a:rPr>
              <a:t> </a:t>
            </a:r>
            <a:r>
              <a:rPr lang="en-US" altLang="ko-KR" sz="1000" dirty="0" err="1" smtClean="0">
                <a:solidFill>
                  <a:schemeClr val="tx2"/>
                </a:solidFill>
              </a:rPr>
              <a:t>Enkavi</a:t>
            </a:r>
            <a:r>
              <a:rPr lang="en-US" altLang="ko-KR" sz="1000" dirty="0" smtClean="0">
                <a:solidFill>
                  <a:schemeClr val="tx2"/>
                </a:solidFill>
              </a:rPr>
              <a:t>, </a:t>
            </a:r>
            <a:r>
              <a:rPr lang="en-US" altLang="ko-KR" sz="1000" dirty="0" err="1" smtClean="0">
                <a:solidFill>
                  <a:schemeClr val="tx2"/>
                </a:solidFill>
              </a:rPr>
              <a:t>Emad</a:t>
            </a:r>
            <a:r>
              <a:rPr lang="en-US" altLang="ko-KR" sz="1000" dirty="0" smtClean="0">
                <a:solidFill>
                  <a:schemeClr val="tx2"/>
                </a:solidFill>
              </a:rPr>
              <a:t> </a:t>
            </a:r>
            <a:r>
              <a:rPr lang="en-US" altLang="ko-KR" sz="1000" dirty="0" err="1" smtClean="0">
                <a:solidFill>
                  <a:schemeClr val="tx2"/>
                </a:solidFill>
              </a:rPr>
              <a:t>Tajkhorshid</a:t>
            </a:r>
            <a:r>
              <a:rPr lang="en-US" altLang="ko-KR" sz="1000" dirty="0" smtClean="0">
                <a:solidFill>
                  <a:schemeClr val="tx2"/>
                </a:solidFill>
              </a:rPr>
              <a:t>, and Richard </a:t>
            </a:r>
            <a:r>
              <a:rPr lang="en-US" altLang="ko-KR" sz="1000" dirty="0" err="1" smtClean="0">
                <a:solidFill>
                  <a:schemeClr val="tx2"/>
                </a:solidFill>
              </a:rPr>
              <a:t>Neutze</a:t>
            </a:r>
            <a:endParaRPr lang="en-US" altLang="ko-KR" sz="1000" dirty="0" smtClean="0">
              <a:solidFill>
                <a:schemeClr val="tx2"/>
              </a:solidFill>
            </a:endParaRPr>
          </a:p>
          <a:p>
            <a:pPr fontAlgn="base"/>
            <a:r>
              <a:rPr lang="en-US" altLang="ko-KR" sz="1000" dirty="0" smtClean="0">
                <a:solidFill>
                  <a:schemeClr val="tx2"/>
                </a:solidFill>
              </a:rPr>
              <a:t>Science 14 June 2013: 1346-1349</a:t>
            </a:r>
            <a:r>
              <a:rPr lang="en-US" altLang="ko-KR" sz="1200" dirty="0" smtClean="0"/>
              <a:t>.</a:t>
            </a:r>
          </a:p>
          <a:p>
            <a:pPr fontAlgn="base"/>
            <a:r>
              <a:rPr lang="en-US" altLang="ko-KR" sz="1200" dirty="0" smtClean="0"/>
              <a:t>A really, really close-up view of an </a:t>
            </a:r>
            <a:r>
              <a:rPr lang="en-US" altLang="ko-KR" sz="1200" dirty="0" err="1" smtClean="0"/>
              <a:t>aquaporin</a:t>
            </a:r>
            <a:r>
              <a:rPr lang="en-US" altLang="ko-KR" sz="1200" dirty="0" smtClean="0"/>
              <a:t> hints at how water passes through but protons do not.</a:t>
            </a:r>
            <a:endParaRPr lang="en-US" altLang="ko-KR" sz="1200" i="1"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14 JUNE 2013 VOL 340, ISSUE 6138, PAGES 1257-1364</a:t>
            </a:r>
          </a:p>
        </p:txBody>
      </p:sp>
      <p:sp>
        <p:nvSpPr>
          <p:cNvPr id="6" name="직사각형 5"/>
          <p:cNvSpPr/>
          <p:nvPr/>
        </p:nvSpPr>
        <p:spPr>
          <a:xfrm>
            <a:off x="59375" y="404664"/>
            <a:ext cx="8838728" cy="3231654"/>
          </a:xfrm>
          <a:prstGeom prst="rect">
            <a:avLst/>
          </a:prstGeom>
          <a:ln w="19050">
            <a:solidFill>
              <a:schemeClr val="tx2"/>
            </a:solidFill>
          </a:ln>
        </p:spPr>
        <p:txBody>
          <a:bodyPr wrap="square">
            <a:spAutoFit/>
          </a:bodyPr>
          <a:lstStyle/>
          <a:p>
            <a:pPr fontAlgn="base"/>
            <a:r>
              <a:rPr lang="en-US" altLang="ko-KR" sz="1200" b="1" dirty="0" smtClean="0"/>
              <a:t>Perspectives</a:t>
            </a:r>
          </a:p>
          <a:p>
            <a:pPr fontAlgn="base"/>
            <a:r>
              <a:rPr lang="en-US" altLang="ko-KR" sz="1200" cap="all" dirty="0" smtClean="0"/>
              <a:t>NEUROSCIENCE - </a:t>
            </a:r>
            <a:r>
              <a:rPr lang="en-US" altLang="ko-KR" sz="1200" b="1" dirty="0" smtClean="0"/>
              <a:t>Circuit Logic of Avoidance and Attraction</a:t>
            </a:r>
          </a:p>
          <a:p>
            <a:pPr fontAlgn="base"/>
            <a:r>
              <a:rPr lang="en-US" altLang="ko-KR" sz="1000" dirty="0" err="1" smtClean="0">
                <a:solidFill>
                  <a:schemeClr val="tx2"/>
                </a:solidFill>
              </a:rPr>
              <a:t>Chih</a:t>
            </a:r>
            <a:r>
              <a:rPr lang="en-US" altLang="ko-KR" sz="1000" dirty="0" smtClean="0">
                <a:solidFill>
                  <a:schemeClr val="tx2"/>
                </a:solidFill>
              </a:rPr>
              <a:t>-Ying Su and  John R. Carlson</a:t>
            </a:r>
          </a:p>
          <a:p>
            <a:pPr fontAlgn="base"/>
            <a:r>
              <a:rPr lang="en-US" altLang="ko-KR" sz="1000" dirty="0" smtClean="0">
                <a:solidFill>
                  <a:schemeClr val="tx2"/>
                </a:solidFill>
              </a:rPr>
              <a:t>Science 14 June 2013: 1295-1297.</a:t>
            </a:r>
          </a:p>
          <a:p>
            <a:pPr fontAlgn="base"/>
            <a:r>
              <a:rPr lang="en-US" altLang="ko-KR" sz="1200" dirty="0" smtClean="0"/>
              <a:t>The intensities and context of sensory stimuli are encoded by specific neural circuits that instruct behavioral responses.</a:t>
            </a:r>
          </a:p>
          <a:p>
            <a:pPr fontAlgn="base"/>
            <a:endParaRPr lang="en-US" altLang="ko-KR" sz="1200" dirty="0" smtClean="0"/>
          </a:p>
          <a:p>
            <a:pPr fontAlgn="base"/>
            <a:r>
              <a:rPr lang="en-US" altLang="ko-KR" sz="1200" b="1" dirty="0" smtClean="0"/>
              <a:t>Reports</a:t>
            </a:r>
            <a:endParaRPr lang="en-US" altLang="ko-KR" sz="1200" dirty="0" smtClean="0"/>
          </a:p>
          <a:p>
            <a:pPr fontAlgn="base"/>
            <a:r>
              <a:rPr lang="en-US" altLang="ko-KR" sz="1200" b="1" dirty="0" smtClean="0"/>
              <a:t>The Molecular Basis for Attractive Salt-Taste Coding in </a:t>
            </a:r>
            <a:r>
              <a:rPr lang="en-US" altLang="ko-KR" sz="1200" b="1" i="1" dirty="0" smtClean="0"/>
              <a:t>Drosophila</a:t>
            </a:r>
            <a:endParaRPr lang="en-US" altLang="ko-KR" sz="1200" b="1" dirty="0" smtClean="0"/>
          </a:p>
          <a:p>
            <a:pPr fontAlgn="base"/>
            <a:r>
              <a:rPr lang="en-US" altLang="ko-KR" sz="1000" dirty="0" err="1" smtClean="0">
                <a:solidFill>
                  <a:schemeClr val="tx2"/>
                </a:solidFill>
              </a:rPr>
              <a:t>Yali</a:t>
            </a:r>
            <a:r>
              <a:rPr lang="en-US" altLang="ko-KR" sz="1000" dirty="0" smtClean="0">
                <a:solidFill>
                  <a:schemeClr val="tx2"/>
                </a:solidFill>
              </a:rPr>
              <a:t> V. Zhang, </a:t>
            </a:r>
            <a:r>
              <a:rPr lang="en-US" altLang="ko-KR" sz="1000" dirty="0" err="1" smtClean="0">
                <a:solidFill>
                  <a:schemeClr val="tx2"/>
                </a:solidFill>
              </a:rPr>
              <a:t>Jinfei</a:t>
            </a:r>
            <a:r>
              <a:rPr lang="en-US" altLang="ko-KR" sz="1000" dirty="0" smtClean="0">
                <a:solidFill>
                  <a:schemeClr val="tx2"/>
                </a:solidFill>
              </a:rPr>
              <a:t> Ni, and Craig </a:t>
            </a:r>
            <a:r>
              <a:rPr lang="en-US" altLang="ko-KR" sz="1000" dirty="0" err="1" smtClean="0">
                <a:solidFill>
                  <a:schemeClr val="tx2"/>
                </a:solidFill>
              </a:rPr>
              <a:t>Montell</a:t>
            </a:r>
            <a:endParaRPr lang="en-US" altLang="ko-KR" sz="1000" dirty="0" smtClean="0">
              <a:solidFill>
                <a:schemeClr val="tx2"/>
              </a:solidFill>
            </a:endParaRPr>
          </a:p>
          <a:p>
            <a:pPr fontAlgn="base"/>
            <a:r>
              <a:rPr lang="en-US" altLang="ko-KR" sz="1000" dirty="0" smtClean="0">
                <a:solidFill>
                  <a:schemeClr val="tx2"/>
                </a:solidFill>
              </a:rPr>
              <a:t>Science 14 June 2013: 1334-1338.</a:t>
            </a:r>
          </a:p>
          <a:p>
            <a:pPr fontAlgn="base"/>
            <a:r>
              <a:rPr lang="en-US" altLang="ko-KR" sz="1200" dirty="0" smtClean="0"/>
              <a:t>Low or high concentrations of sodium chloride activate distinct receptor pathways and, hence, elicit attractive or aversive responses.</a:t>
            </a:r>
            <a:endParaRPr lang="en-US" altLang="ko-KR" sz="1200" i="1" dirty="0" smtClean="0"/>
          </a:p>
          <a:p>
            <a:pPr fontAlgn="base"/>
            <a:endParaRPr lang="en-US" altLang="ko-KR" sz="1200" b="1" dirty="0" smtClean="0"/>
          </a:p>
          <a:p>
            <a:pPr fontAlgn="base"/>
            <a:r>
              <a:rPr lang="en-US" altLang="ko-KR" sz="1200" b="1" dirty="0" smtClean="0"/>
              <a:t>Reports</a:t>
            </a:r>
            <a:endParaRPr lang="en-US" altLang="ko-KR" sz="1200" dirty="0" smtClean="0"/>
          </a:p>
          <a:p>
            <a:pPr fontAlgn="base"/>
            <a:r>
              <a:rPr lang="en-US" altLang="ko-KR" sz="1200" b="1" dirty="0" smtClean="0"/>
              <a:t>Parallel Neural Pathways Mediate CO</a:t>
            </a:r>
            <a:r>
              <a:rPr lang="en-US" altLang="ko-KR" sz="1200" b="1" baseline="-25000" dirty="0" smtClean="0"/>
              <a:t>2</a:t>
            </a:r>
            <a:r>
              <a:rPr lang="en-US" altLang="ko-KR" sz="1200" b="1" dirty="0" smtClean="0"/>
              <a:t> Avoidance Responses in </a:t>
            </a:r>
            <a:r>
              <a:rPr lang="en-US" altLang="ko-KR" sz="1200" b="1" i="1" dirty="0" smtClean="0"/>
              <a:t>Drosophila</a:t>
            </a:r>
            <a:endParaRPr lang="en-US" altLang="ko-KR" sz="1200" b="1" dirty="0" smtClean="0"/>
          </a:p>
          <a:p>
            <a:pPr fontAlgn="base"/>
            <a:r>
              <a:rPr lang="en-US" altLang="ko-KR" sz="1000" dirty="0" err="1" smtClean="0">
                <a:solidFill>
                  <a:schemeClr val="tx2"/>
                </a:solidFill>
              </a:rPr>
              <a:t>Hui-Hao</a:t>
            </a:r>
            <a:r>
              <a:rPr lang="en-US" altLang="ko-KR" sz="1000" dirty="0" smtClean="0">
                <a:solidFill>
                  <a:schemeClr val="tx2"/>
                </a:solidFill>
              </a:rPr>
              <a:t> Lin, Li-An Chu, Tsai-</a:t>
            </a:r>
            <a:r>
              <a:rPr lang="en-US" altLang="ko-KR" sz="1000" dirty="0" err="1" smtClean="0">
                <a:solidFill>
                  <a:schemeClr val="tx2"/>
                </a:solidFill>
              </a:rPr>
              <a:t>Feng</a:t>
            </a:r>
            <a:r>
              <a:rPr lang="en-US" altLang="ko-KR" sz="1000" dirty="0" smtClean="0">
                <a:solidFill>
                  <a:schemeClr val="tx2"/>
                </a:solidFill>
              </a:rPr>
              <a:t> Fu, Barry J. Dickson, and Ann-</a:t>
            </a:r>
            <a:r>
              <a:rPr lang="en-US" altLang="ko-KR" sz="1000" dirty="0" err="1" smtClean="0">
                <a:solidFill>
                  <a:schemeClr val="tx2"/>
                </a:solidFill>
              </a:rPr>
              <a:t>Shyn</a:t>
            </a:r>
            <a:r>
              <a:rPr lang="en-US" altLang="ko-KR" sz="1000" dirty="0" smtClean="0">
                <a:solidFill>
                  <a:schemeClr val="tx2"/>
                </a:solidFill>
              </a:rPr>
              <a:t> Chiang</a:t>
            </a:r>
          </a:p>
          <a:p>
            <a:pPr fontAlgn="base"/>
            <a:r>
              <a:rPr lang="en-US" altLang="ko-KR" sz="1000" dirty="0" smtClean="0">
                <a:solidFill>
                  <a:schemeClr val="tx2"/>
                </a:solidFill>
              </a:rPr>
              <a:t>Science 14 June 2013: 1338-1341.</a:t>
            </a:r>
          </a:p>
          <a:p>
            <a:pPr fontAlgn="base"/>
            <a:r>
              <a:rPr lang="en-US" altLang="ko-KR" sz="1200" dirty="0" smtClean="0"/>
              <a:t>Different concentrations of carbon dioxide activate distinct projection neurons and, hence, elicit different responses.</a:t>
            </a:r>
            <a:endParaRPr lang="en-US" altLang="ko-KR" sz="1200" i="1"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11 JUNE 2013 VOL 6, ISSUE 279</a:t>
            </a:r>
          </a:p>
        </p:txBody>
      </p:sp>
      <p:sp>
        <p:nvSpPr>
          <p:cNvPr id="5" name="직사각형 4"/>
          <p:cNvSpPr/>
          <p:nvPr/>
        </p:nvSpPr>
        <p:spPr>
          <a:xfrm>
            <a:off x="59375" y="404664"/>
            <a:ext cx="8838728" cy="3262432"/>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Jun 11;6(279):ra45. </a:t>
            </a:r>
            <a:r>
              <a:rPr lang="en-US" altLang="ko-KR" sz="1000" dirty="0" err="1" smtClean="0"/>
              <a:t>doi</a:t>
            </a:r>
            <a:r>
              <a:rPr lang="en-US" altLang="ko-KR" sz="1000" dirty="0" smtClean="0"/>
              <a:t>: 10.1126/scisignal.2004015.</a:t>
            </a:r>
          </a:p>
          <a:p>
            <a:r>
              <a:rPr lang="en-US" altLang="ko-KR" sz="1400" b="1" dirty="0" smtClean="0"/>
              <a:t>AKT Facilitates EGFR Trafficking and Degradation by </a:t>
            </a:r>
            <a:r>
              <a:rPr lang="en-US" altLang="ko-KR" sz="1400" b="1" dirty="0" err="1" smtClean="0"/>
              <a:t>Phosphorylating</a:t>
            </a:r>
            <a:r>
              <a:rPr lang="en-US" altLang="ko-KR" sz="1400" b="1" dirty="0" smtClean="0"/>
              <a:t> and Activating </a:t>
            </a:r>
            <a:r>
              <a:rPr lang="en-US" altLang="ko-KR" sz="1400" b="1" dirty="0" err="1" smtClean="0"/>
              <a:t>PIKfyve</a:t>
            </a:r>
            <a:r>
              <a:rPr lang="en-US" altLang="ko-KR" sz="1400" b="1" dirty="0" smtClean="0"/>
              <a:t>.</a:t>
            </a:r>
          </a:p>
          <a:p>
            <a:r>
              <a:rPr lang="en-US" altLang="ko-KR" sz="1000" u="sng" dirty="0" err="1" smtClean="0">
                <a:solidFill>
                  <a:schemeClr val="tx2"/>
                </a:solidFill>
                <a:hlinkClick r:id="rId3"/>
              </a:rPr>
              <a:t>Er</a:t>
            </a:r>
            <a:r>
              <a:rPr lang="en-US" altLang="ko-KR" sz="1000" u="sng" dirty="0" smtClean="0">
                <a:solidFill>
                  <a:schemeClr val="tx2"/>
                </a:solidFill>
                <a:hlinkClick r:id="rId3"/>
              </a:rPr>
              <a:t> EE</a:t>
            </a:r>
            <a:r>
              <a:rPr lang="en-US" altLang="ko-KR" sz="1000" dirty="0" smtClean="0">
                <a:solidFill>
                  <a:schemeClr val="tx2"/>
                </a:solidFill>
              </a:rPr>
              <a:t>, </a:t>
            </a:r>
            <a:r>
              <a:rPr lang="en-US" altLang="ko-KR" sz="1000" u="sng" dirty="0" smtClean="0">
                <a:solidFill>
                  <a:schemeClr val="tx2"/>
                </a:solidFill>
                <a:hlinkClick r:id="rId4"/>
              </a:rPr>
              <a:t>Mendoza MC</a:t>
            </a:r>
            <a:r>
              <a:rPr lang="en-US" altLang="ko-KR" sz="1000" dirty="0" smtClean="0">
                <a:solidFill>
                  <a:schemeClr val="tx2"/>
                </a:solidFill>
              </a:rPr>
              <a:t>, </a:t>
            </a:r>
            <a:r>
              <a:rPr lang="en-US" altLang="ko-KR" sz="1000" u="sng" dirty="0" smtClean="0">
                <a:solidFill>
                  <a:schemeClr val="tx2"/>
                </a:solidFill>
                <a:hlinkClick r:id="rId5"/>
              </a:rPr>
              <a:t>Mackey AM</a:t>
            </a:r>
            <a:r>
              <a:rPr lang="en-US" altLang="ko-KR" sz="1000" dirty="0" smtClean="0">
                <a:solidFill>
                  <a:schemeClr val="tx2"/>
                </a:solidFill>
              </a:rPr>
              <a:t>, </a:t>
            </a:r>
            <a:r>
              <a:rPr lang="en-US" altLang="ko-KR" sz="1000" u="sng" dirty="0" err="1" smtClean="0">
                <a:solidFill>
                  <a:schemeClr val="tx2"/>
                </a:solidFill>
                <a:hlinkClick r:id="rId6"/>
              </a:rPr>
              <a:t>Rameh</a:t>
            </a:r>
            <a:r>
              <a:rPr lang="en-US" altLang="ko-KR" sz="1000" u="sng" dirty="0" smtClean="0">
                <a:solidFill>
                  <a:schemeClr val="tx2"/>
                </a:solidFill>
                <a:hlinkClick r:id="rId6"/>
              </a:rPr>
              <a:t> LE</a:t>
            </a:r>
            <a:r>
              <a:rPr lang="en-US" altLang="ko-KR" sz="1000" dirty="0" smtClean="0">
                <a:solidFill>
                  <a:schemeClr val="tx2"/>
                </a:solidFill>
              </a:rPr>
              <a:t>, </a:t>
            </a:r>
            <a:r>
              <a:rPr lang="en-US" altLang="ko-KR" sz="1000" u="sng" dirty="0" err="1" smtClean="0">
                <a:solidFill>
                  <a:schemeClr val="tx2"/>
                </a:solidFill>
                <a:hlinkClick r:id="rId7"/>
              </a:rPr>
              <a:t>Blenis</a:t>
            </a:r>
            <a:r>
              <a:rPr lang="en-US" altLang="ko-KR" sz="1000" u="sng" dirty="0" smtClean="0">
                <a:solidFill>
                  <a:schemeClr val="tx2"/>
                </a:solidFill>
                <a:hlinkClick r:id="rId7"/>
              </a:rPr>
              <a:t> J</a:t>
            </a:r>
            <a:r>
              <a:rPr lang="en-US" altLang="ko-KR" sz="1000" dirty="0" smtClean="0">
                <a:solidFill>
                  <a:schemeClr val="tx2"/>
                </a:solidFill>
              </a:rPr>
              <a:t>.</a:t>
            </a:r>
          </a:p>
          <a:p>
            <a:r>
              <a:rPr lang="en-US" altLang="ko-KR" sz="1000" dirty="0" smtClean="0">
                <a:solidFill>
                  <a:schemeClr val="tx2"/>
                </a:solidFill>
              </a:rPr>
              <a:t>1Department of Cell Biology, Harvard Medical School, Boston, MA 02115, USA.</a:t>
            </a:r>
          </a:p>
          <a:p>
            <a:endParaRPr lang="en-US" altLang="ko-KR" sz="1200" b="1" dirty="0" smtClean="0"/>
          </a:p>
          <a:p>
            <a:r>
              <a:rPr lang="en-US" altLang="ko-KR" sz="1200" dirty="0" smtClean="0"/>
              <a:t>Epidermal growth factor receptor (EGFR) is a receptor tyrosine </a:t>
            </a:r>
            <a:r>
              <a:rPr lang="en-US" altLang="ko-KR" sz="1200" dirty="0" err="1" smtClean="0"/>
              <a:t>kinase</a:t>
            </a:r>
            <a:r>
              <a:rPr lang="en-US" altLang="ko-KR" sz="1200" dirty="0" smtClean="0"/>
              <a:t> (RTK) that controls cell proliferation, growth, survival, metabolism, and migration by activating the PI3K (</a:t>
            </a:r>
            <a:r>
              <a:rPr lang="en-US" altLang="ko-KR" sz="1200" dirty="0" err="1" smtClean="0"/>
              <a:t>phosphatidylinositol</a:t>
            </a:r>
            <a:r>
              <a:rPr lang="en-US" altLang="ko-KR" sz="1200" dirty="0" smtClean="0"/>
              <a:t> 3-kinase)-AKT and ERK (extracellular signal-regulated </a:t>
            </a:r>
            <a:r>
              <a:rPr lang="en-US" altLang="ko-KR" sz="1200" dirty="0" err="1" smtClean="0"/>
              <a:t>kinase</a:t>
            </a:r>
            <a:r>
              <a:rPr lang="en-US" altLang="ko-KR" sz="1200" dirty="0" smtClean="0"/>
              <a:t>)-RSK (ribosomal S6 </a:t>
            </a:r>
            <a:r>
              <a:rPr lang="en-US" altLang="ko-KR" sz="1200" dirty="0" err="1" smtClean="0"/>
              <a:t>kinase</a:t>
            </a:r>
            <a:r>
              <a:rPr lang="en-US" altLang="ko-KR" sz="1200" dirty="0" smtClean="0"/>
              <a:t>) pathways. EGFR signaling to these pathways is temporally and spatially regulated. </a:t>
            </a:r>
            <a:r>
              <a:rPr lang="en-US" altLang="ko-KR" sz="1200" dirty="0" err="1" smtClean="0"/>
              <a:t>Endocytic</a:t>
            </a:r>
            <a:r>
              <a:rPr lang="en-US" altLang="ko-KR" sz="1200" dirty="0" smtClean="0"/>
              <a:t> trafficking controls the access of EGFR to these downstream effectors and also its degradation, which terminates EGFR signaling. We showed that AKT facilitated the </a:t>
            </a:r>
            <a:r>
              <a:rPr lang="en-US" altLang="ko-KR" sz="1200" dirty="0" err="1" smtClean="0"/>
              <a:t>endocytic</a:t>
            </a:r>
            <a:r>
              <a:rPr lang="en-US" altLang="ko-KR" sz="1200" dirty="0" smtClean="0"/>
              <a:t> trafficking </a:t>
            </a:r>
            <a:r>
              <a:rPr lang="en-US" altLang="ko-KR" sz="1200" dirty="0" err="1" smtClean="0"/>
              <a:t>ofEGFR</a:t>
            </a:r>
            <a:r>
              <a:rPr lang="en-US" altLang="ko-KR" sz="1200" dirty="0" smtClean="0"/>
              <a:t> to promote its degradation. Interfering with AKT signaling reduced both EGFR recycling and the rate of EGFR degradation. In AKT-impaired cells, EGFRs were unable to reach the cell surface or the </a:t>
            </a:r>
            <a:r>
              <a:rPr lang="en-US" altLang="ko-KR" sz="1200" dirty="0" err="1" smtClean="0"/>
              <a:t>lysosomal</a:t>
            </a:r>
            <a:r>
              <a:rPr lang="en-US" altLang="ko-KR" sz="1200" dirty="0" smtClean="0"/>
              <a:t> compartment and accumulated in the early </a:t>
            </a:r>
            <a:r>
              <a:rPr lang="en-US" altLang="ko-KR" sz="1200" dirty="0" err="1" smtClean="0"/>
              <a:t>endosomes</a:t>
            </a:r>
            <a:r>
              <a:rPr lang="en-US" altLang="ko-KR" sz="1200" dirty="0" smtClean="0"/>
              <a:t>, resulting in prolonged signaling and increased activation of ERK and RSK. Upon EGF stimulation, AKT phosphorylated and activated the </a:t>
            </a:r>
            <a:r>
              <a:rPr lang="en-US" altLang="ko-KR" sz="1200" dirty="0" err="1" smtClean="0"/>
              <a:t>kinase</a:t>
            </a:r>
            <a:r>
              <a:rPr lang="en-US" altLang="ko-KR" sz="1200" dirty="0" smtClean="0"/>
              <a:t> </a:t>
            </a:r>
            <a:r>
              <a:rPr lang="en-US" altLang="ko-KR" sz="1200" dirty="0" err="1" smtClean="0"/>
              <a:t>PIKfyve</a:t>
            </a:r>
            <a:r>
              <a:rPr lang="en-US" altLang="ko-KR" sz="1200" dirty="0" smtClean="0"/>
              <a:t>[FYVE-containing </a:t>
            </a:r>
            <a:r>
              <a:rPr lang="en-US" altLang="ko-KR" sz="1200" dirty="0" err="1" smtClean="0"/>
              <a:t>phosphatidylinositol</a:t>
            </a:r>
            <a:r>
              <a:rPr lang="en-US" altLang="ko-KR" sz="1200" dirty="0" smtClean="0"/>
              <a:t> 3-phosphate 5-kinase], which promoted vesicle trafficking to </a:t>
            </a:r>
            <a:r>
              <a:rPr lang="en-US" altLang="ko-KR" sz="1200" dirty="0" err="1" smtClean="0"/>
              <a:t>lysosomes</a:t>
            </a:r>
            <a:r>
              <a:rPr lang="en-US" altLang="ko-KR" sz="1200" dirty="0" smtClean="0"/>
              <a:t>. </a:t>
            </a:r>
            <a:r>
              <a:rPr lang="en-US" altLang="ko-KR" sz="1200" dirty="0" err="1" smtClean="0"/>
              <a:t>PIKfyve</a:t>
            </a:r>
            <a:r>
              <a:rPr lang="en-US" altLang="ko-KR" sz="1200" dirty="0" smtClean="0"/>
              <a:t> activation promoted </a:t>
            </a:r>
            <a:r>
              <a:rPr lang="en-US" altLang="ko-KR" sz="1200" dirty="0" err="1" smtClean="0"/>
              <a:t>EGFRdegradation</a:t>
            </a:r>
            <a:r>
              <a:rPr lang="en-US" altLang="ko-KR" sz="1200" dirty="0" smtClean="0"/>
              <a:t>. Similar regulation occurred with platelet-derived growth factor receptor (PDGFR), suggesting that AKT phosphorylation and activation of </a:t>
            </a:r>
            <a:r>
              <a:rPr lang="en-US" altLang="ko-KR" sz="1200" dirty="0" err="1" smtClean="0"/>
              <a:t>PIKfyve</a:t>
            </a:r>
            <a:r>
              <a:rPr lang="en-US" altLang="ko-KR" sz="1200" dirty="0" smtClean="0"/>
              <a:t> is likely to be a common feedback mechanism for terminating RTK signaling and reducing receptor abundance</a:t>
            </a:r>
            <a:endParaRPr lang="en-US" altLang="ko-KR" sz="1200" dirty="0"/>
          </a:p>
        </p:txBody>
      </p:sp>
      <p:sp>
        <p:nvSpPr>
          <p:cNvPr id="6" name="직사각형 5"/>
          <p:cNvSpPr/>
          <p:nvPr/>
        </p:nvSpPr>
        <p:spPr>
          <a:xfrm>
            <a:off x="59375" y="3789040"/>
            <a:ext cx="8838728" cy="1815882"/>
          </a:xfrm>
          <a:prstGeom prst="rect">
            <a:avLst/>
          </a:prstGeom>
          <a:ln w="19050">
            <a:solidFill>
              <a:schemeClr val="tx2"/>
            </a:solidFill>
          </a:ln>
        </p:spPr>
        <p:txBody>
          <a:bodyPr wrap="square">
            <a:spAutoFit/>
          </a:bodyPr>
          <a:lstStyle/>
          <a:p>
            <a:r>
              <a:rPr lang="en-US" altLang="ko-KR" sz="1200" b="1" dirty="0" smtClean="0"/>
              <a:t>Physiology</a:t>
            </a:r>
            <a:br>
              <a:rPr lang="en-US" altLang="ko-KR" sz="1200" b="1" dirty="0" smtClean="0"/>
            </a:br>
            <a:r>
              <a:rPr lang="en-US" altLang="ko-KR" sz="1200" b="1" dirty="0" err="1" smtClean="0"/>
              <a:t>Mechanosensitive</a:t>
            </a:r>
            <a:r>
              <a:rPr lang="en-US" altLang="ko-KR" sz="1200" b="1" dirty="0" smtClean="0"/>
              <a:t> ATP Release Maintains Proper Mucus Hydration of Airways</a:t>
            </a:r>
          </a:p>
          <a:p>
            <a:r>
              <a:rPr lang="en-US" altLang="ko-KR" sz="1000" dirty="0" smtClean="0">
                <a:solidFill>
                  <a:schemeClr val="tx2"/>
                </a:solidFill>
              </a:rPr>
              <a:t>Brian Button, Seiko F. Okada, Charles Brandon Frederick, William R. </a:t>
            </a:r>
            <a:r>
              <a:rPr lang="en-US" altLang="ko-KR" sz="1000" dirty="0" err="1" smtClean="0">
                <a:solidFill>
                  <a:schemeClr val="tx2"/>
                </a:solidFill>
              </a:rPr>
              <a:t>Thelin</a:t>
            </a:r>
            <a:r>
              <a:rPr lang="en-US" altLang="ko-KR" sz="1000" dirty="0" smtClean="0">
                <a:solidFill>
                  <a:schemeClr val="tx2"/>
                </a:solidFill>
              </a:rPr>
              <a:t>, and Richard C. Boucher</a:t>
            </a:r>
            <a:br>
              <a:rPr lang="en-US" altLang="ko-KR" sz="1000" dirty="0" smtClean="0">
                <a:solidFill>
                  <a:schemeClr val="tx2"/>
                </a:solidFill>
              </a:rPr>
            </a:br>
            <a:r>
              <a:rPr lang="en-US" altLang="ko-KR" sz="1000" dirty="0" smtClean="0">
                <a:solidFill>
                  <a:schemeClr val="tx2"/>
                </a:solidFill>
              </a:rPr>
              <a:t>11 June 2013: ra46. </a:t>
            </a:r>
            <a:r>
              <a:rPr lang="en-US" altLang="ko-KR" sz="1200" dirty="0" smtClean="0"/>
              <a:t/>
            </a:r>
            <a:br>
              <a:rPr lang="en-US" altLang="ko-KR" sz="1200" dirty="0" smtClean="0"/>
            </a:br>
            <a:r>
              <a:rPr lang="en-US" altLang="ko-KR" sz="1200" dirty="0" smtClean="0"/>
              <a:t>Airway epithelial cells use </a:t>
            </a:r>
            <a:r>
              <a:rPr lang="en-US" altLang="ko-KR" sz="1200" dirty="0" err="1" smtClean="0"/>
              <a:t>purinergic</a:t>
            </a:r>
            <a:r>
              <a:rPr lang="en-US" altLang="ko-KR" sz="1200" dirty="0" smtClean="0"/>
              <a:t> signaling to optimize fluid secretion and mucus clearance.</a:t>
            </a:r>
            <a:endParaRPr lang="en-US" altLang="ko-KR" sz="1200" b="1" dirty="0" smtClean="0">
              <a:hlinkClick r:id="rId8" tooltip="View the Editor's Summary for this article"/>
            </a:endParaRPr>
          </a:p>
          <a:p>
            <a:endParaRPr lang="en-US" altLang="ko-KR" sz="1200" dirty="0" smtClean="0"/>
          </a:p>
          <a:p>
            <a:r>
              <a:rPr lang="en-US" altLang="ko-KR" sz="1200" b="1" dirty="0" smtClean="0"/>
              <a:t>A Plant Homolog of Animal Glutamate Receptors Is an Ion Channel Gated by Multiple Hydrophobic Amino Acids</a:t>
            </a:r>
          </a:p>
          <a:p>
            <a:r>
              <a:rPr lang="en-US" altLang="ko-KR" sz="1000" dirty="0" smtClean="0">
                <a:solidFill>
                  <a:schemeClr val="tx2"/>
                </a:solidFill>
              </a:rPr>
              <a:t>Daniel </a:t>
            </a:r>
            <a:r>
              <a:rPr lang="en-US" altLang="ko-KR" sz="1000" dirty="0" err="1" smtClean="0">
                <a:solidFill>
                  <a:schemeClr val="tx2"/>
                </a:solidFill>
              </a:rPr>
              <a:t>Tapken</a:t>
            </a:r>
            <a:r>
              <a:rPr lang="en-US" altLang="ko-KR" sz="1000" dirty="0" smtClean="0">
                <a:solidFill>
                  <a:schemeClr val="tx2"/>
                </a:solidFill>
              </a:rPr>
              <a:t>, </a:t>
            </a:r>
            <a:r>
              <a:rPr lang="en-US" altLang="ko-KR" sz="1000" dirty="0" err="1" smtClean="0">
                <a:solidFill>
                  <a:schemeClr val="tx2"/>
                </a:solidFill>
              </a:rPr>
              <a:t>Uta</a:t>
            </a:r>
            <a:r>
              <a:rPr lang="en-US" altLang="ko-KR" sz="1000" dirty="0" smtClean="0">
                <a:solidFill>
                  <a:schemeClr val="tx2"/>
                </a:solidFill>
              </a:rPr>
              <a:t> </a:t>
            </a:r>
            <a:r>
              <a:rPr lang="en-US" altLang="ko-KR" sz="1000" dirty="0" err="1" smtClean="0">
                <a:solidFill>
                  <a:schemeClr val="tx2"/>
                </a:solidFill>
              </a:rPr>
              <a:t>Anschütz</a:t>
            </a:r>
            <a:r>
              <a:rPr lang="en-US" altLang="ko-KR" sz="1000" dirty="0" smtClean="0">
                <a:solidFill>
                  <a:schemeClr val="tx2"/>
                </a:solidFill>
              </a:rPr>
              <a:t>, Lai-</a:t>
            </a:r>
            <a:r>
              <a:rPr lang="en-US" altLang="ko-KR" sz="1000" dirty="0" err="1" smtClean="0">
                <a:solidFill>
                  <a:schemeClr val="tx2"/>
                </a:solidFill>
              </a:rPr>
              <a:t>Hua</a:t>
            </a:r>
            <a:r>
              <a:rPr lang="en-US" altLang="ko-KR" sz="1000" dirty="0" smtClean="0">
                <a:solidFill>
                  <a:schemeClr val="tx2"/>
                </a:solidFill>
              </a:rPr>
              <a:t> Liu, Thomas </a:t>
            </a:r>
            <a:r>
              <a:rPr lang="en-US" altLang="ko-KR" sz="1000" dirty="0" err="1" smtClean="0">
                <a:solidFill>
                  <a:schemeClr val="tx2"/>
                </a:solidFill>
              </a:rPr>
              <a:t>Huelsken</a:t>
            </a:r>
            <a:r>
              <a:rPr lang="en-US" altLang="ko-KR" sz="1000" dirty="0" smtClean="0">
                <a:solidFill>
                  <a:schemeClr val="tx2"/>
                </a:solidFill>
              </a:rPr>
              <a:t>, Guiscard </a:t>
            </a:r>
            <a:r>
              <a:rPr lang="en-US" altLang="ko-KR" sz="1000" dirty="0" err="1" smtClean="0">
                <a:solidFill>
                  <a:schemeClr val="tx2"/>
                </a:solidFill>
              </a:rPr>
              <a:t>Seebohm</a:t>
            </a:r>
            <a:r>
              <a:rPr lang="en-US" altLang="ko-KR" sz="1000" dirty="0" smtClean="0">
                <a:solidFill>
                  <a:schemeClr val="tx2"/>
                </a:solidFill>
              </a:rPr>
              <a:t>, Dirk Becker, and Michael </a:t>
            </a:r>
            <a:r>
              <a:rPr lang="en-US" altLang="ko-KR" sz="1000" dirty="0" err="1" smtClean="0">
                <a:solidFill>
                  <a:schemeClr val="tx2"/>
                </a:solidFill>
              </a:rPr>
              <a:t>Hollmann</a:t>
            </a:r>
            <a:r>
              <a:rPr lang="en-US" altLang="ko-KR" sz="1000" dirty="0" smtClean="0">
                <a:solidFill>
                  <a:schemeClr val="tx2"/>
                </a:solidFill>
              </a:rPr>
              <a:t/>
            </a:r>
            <a:br>
              <a:rPr lang="en-US" altLang="ko-KR" sz="1000" dirty="0" smtClean="0">
                <a:solidFill>
                  <a:schemeClr val="tx2"/>
                </a:solidFill>
              </a:rPr>
            </a:br>
            <a:r>
              <a:rPr lang="en-US" altLang="ko-KR" sz="1000" dirty="0" smtClean="0">
                <a:solidFill>
                  <a:schemeClr val="tx2"/>
                </a:solidFill>
              </a:rPr>
              <a:t>11 June 2013: ra47. </a:t>
            </a:r>
            <a:r>
              <a:rPr lang="en-US" altLang="ko-KR" sz="1200" dirty="0" smtClean="0"/>
              <a:t/>
            </a:r>
            <a:br>
              <a:rPr lang="en-US" altLang="ko-KR" sz="1200" dirty="0" smtClean="0"/>
            </a:br>
            <a:r>
              <a:rPr lang="en-US" altLang="ko-KR" sz="1200" dirty="0" smtClean="0"/>
              <a:t>Hydrophobic amino acids, rather than glutamate, activate the </a:t>
            </a:r>
            <a:r>
              <a:rPr lang="en-US" altLang="ko-KR" sz="1200" i="1" dirty="0" smtClean="0"/>
              <a:t>Arabidopsis</a:t>
            </a:r>
            <a:r>
              <a:rPr lang="en-US" altLang="ko-KR" sz="1200" dirty="0" smtClean="0"/>
              <a:t> glutamate receptor homolog AtGLR1.4.</a:t>
            </a:r>
            <a:endParaRPr lang="en-US" altLang="ko-KR" sz="12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Trans Med] 12 JUNE 2013 VOL 5, ISSUE 189</a:t>
            </a:r>
          </a:p>
        </p:txBody>
      </p:sp>
      <p:sp>
        <p:nvSpPr>
          <p:cNvPr id="5" name="직사각형 4"/>
          <p:cNvSpPr/>
          <p:nvPr/>
        </p:nvSpPr>
        <p:spPr>
          <a:xfrm>
            <a:off x="59375" y="404664"/>
            <a:ext cx="8838728" cy="4093428"/>
          </a:xfrm>
          <a:prstGeom prst="rect">
            <a:avLst/>
          </a:prstGeom>
          <a:ln w="19050">
            <a:solidFill>
              <a:schemeClr val="tx2"/>
            </a:solidFill>
          </a:ln>
        </p:spPr>
        <p:txBody>
          <a:bodyPr wrap="square">
            <a:spAutoFit/>
          </a:bodyPr>
          <a:lstStyle/>
          <a:p>
            <a:r>
              <a:rPr lang="en-US" altLang="ko-KR" sz="1200" u="sng" dirty="0" err="1" smtClean="0">
                <a:hlinkClick r:id="rId2" tooltip="Science translational medicine."/>
              </a:rPr>
              <a:t>Sci</a:t>
            </a:r>
            <a:r>
              <a:rPr lang="en-US" altLang="ko-KR" sz="1200" u="sng" dirty="0" smtClean="0">
                <a:hlinkClick r:id="rId2" tooltip="Science translational medicine."/>
              </a:rPr>
              <a:t> </a:t>
            </a:r>
            <a:r>
              <a:rPr lang="en-US" altLang="ko-KR" sz="1200" u="sng" dirty="0" err="1" smtClean="0">
                <a:hlinkClick r:id="rId2" tooltip="Science translational medicine."/>
              </a:rPr>
              <a:t>Transl</a:t>
            </a:r>
            <a:r>
              <a:rPr lang="en-US" altLang="ko-KR" sz="1200" u="sng" dirty="0" smtClean="0">
                <a:hlinkClick r:id="rId2" tooltip="Science translational medicine."/>
              </a:rPr>
              <a:t> Med.</a:t>
            </a:r>
            <a:r>
              <a:rPr lang="en-US" altLang="ko-KR" sz="1200" dirty="0" smtClean="0"/>
              <a:t> 2013 Jun 12;5(189):189ra78. </a:t>
            </a:r>
            <a:r>
              <a:rPr lang="en-US" altLang="ko-KR" sz="1200" dirty="0" err="1" smtClean="0"/>
              <a:t>doi</a:t>
            </a:r>
            <a:r>
              <a:rPr lang="en-US" altLang="ko-KR" sz="1200" dirty="0" smtClean="0"/>
              <a:t>: 10.1126/scitranslmed.3005814.</a:t>
            </a:r>
          </a:p>
          <a:p>
            <a:r>
              <a:rPr lang="en-US" altLang="ko-KR" sz="1400" b="1" dirty="0" smtClean="0"/>
              <a:t>Therapeutic Targeting of a Robust Non-</a:t>
            </a:r>
            <a:r>
              <a:rPr lang="en-US" altLang="ko-KR" sz="1400" b="1" dirty="0" err="1" smtClean="0"/>
              <a:t>Oncogene</a:t>
            </a:r>
            <a:r>
              <a:rPr lang="en-US" altLang="ko-KR" sz="1400" b="1" dirty="0" smtClean="0"/>
              <a:t> Addiction to PRKDC in ATM-Defective Tumors.</a:t>
            </a:r>
          </a:p>
          <a:p>
            <a:r>
              <a:rPr lang="en-US" altLang="ko-KR" sz="1000" u="sng" dirty="0" err="1" smtClean="0">
                <a:solidFill>
                  <a:schemeClr val="tx2"/>
                </a:solidFill>
                <a:hlinkClick r:id="rId3"/>
              </a:rPr>
              <a:t>Riabinska</a:t>
            </a:r>
            <a:r>
              <a:rPr lang="en-US" altLang="ko-KR" sz="1000" u="sng" dirty="0" smtClean="0">
                <a:solidFill>
                  <a:schemeClr val="tx2"/>
                </a:solidFill>
                <a:hlinkClick r:id="rId3"/>
              </a:rPr>
              <a:t> A</a:t>
            </a:r>
            <a:r>
              <a:rPr lang="en-US" altLang="ko-KR" sz="1000" dirty="0" smtClean="0">
                <a:solidFill>
                  <a:schemeClr val="tx2"/>
                </a:solidFill>
              </a:rPr>
              <a:t>, </a:t>
            </a:r>
            <a:r>
              <a:rPr lang="en-US" altLang="ko-KR" sz="1000" u="sng" dirty="0" err="1" smtClean="0">
                <a:solidFill>
                  <a:schemeClr val="tx2"/>
                </a:solidFill>
                <a:hlinkClick r:id="rId4"/>
              </a:rPr>
              <a:t>Daheim</a:t>
            </a:r>
            <a:r>
              <a:rPr lang="en-US" altLang="ko-KR" sz="1000" u="sng" dirty="0" smtClean="0">
                <a:solidFill>
                  <a:schemeClr val="tx2"/>
                </a:solidFill>
                <a:hlinkClick r:id="rId4"/>
              </a:rPr>
              <a:t> M</a:t>
            </a:r>
            <a:r>
              <a:rPr lang="en-US" altLang="ko-KR" sz="1000" dirty="0" smtClean="0">
                <a:solidFill>
                  <a:schemeClr val="tx2"/>
                </a:solidFill>
              </a:rPr>
              <a:t>, </a:t>
            </a:r>
            <a:r>
              <a:rPr lang="en-US" altLang="ko-KR" sz="1000" u="sng" dirty="0" smtClean="0">
                <a:solidFill>
                  <a:schemeClr val="tx2"/>
                </a:solidFill>
                <a:hlinkClick r:id="rId5"/>
              </a:rPr>
              <a:t>Herter-</a:t>
            </a:r>
            <a:r>
              <a:rPr lang="en-US" altLang="ko-KR" sz="1000" u="sng" dirty="0" err="1" smtClean="0">
                <a:solidFill>
                  <a:schemeClr val="tx2"/>
                </a:solidFill>
                <a:hlinkClick r:id="rId5"/>
              </a:rPr>
              <a:t>Sprie</a:t>
            </a:r>
            <a:r>
              <a:rPr lang="en-US" altLang="ko-KR" sz="1000" u="sng" dirty="0" smtClean="0">
                <a:solidFill>
                  <a:schemeClr val="tx2"/>
                </a:solidFill>
                <a:hlinkClick r:id="rId5"/>
              </a:rPr>
              <a:t> GS</a:t>
            </a:r>
            <a:r>
              <a:rPr lang="en-US" altLang="ko-KR" sz="1000" dirty="0" smtClean="0">
                <a:solidFill>
                  <a:schemeClr val="tx2"/>
                </a:solidFill>
              </a:rPr>
              <a:t>, </a:t>
            </a:r>
            <a:r>
              <a:rPr lang="en-US" altLang="ko-KR" sz="1000" u="sng" dirty="0" smtClean="0">
                <a:solidFill>
                  <a:schemeClr val="tx2"/>
                </a:solidFill>
                <a:hlinkClick r:id="rId6"/>
              </a:rPr>
              <a:t>Winkler J</a:t>
            </a:r>
            <a:r>
              <a:rPr lang="en-US" altLang="ko-KR" sz="1000" dirty="0" smtClean="0">
                <a:solidFill>
                  <a:schemeClr val="tx2"/>
                </a:solidFill>
              </a:rPr>
              <a:t>, </a:t>
            </a:r>
            <a:r>
              <a:rPr lang="en-US" altLang="ko-KR" sz="1000" u="sng" dirty="0" smtClean="0">
                <a:solidFill>
                  <a:schemeClr val="tx2"/>
                </a:solidFill>
                <a:hlinkClick r:id="rId7"/>
              </a:rPr>
              <a:t>Fritz C</a:t>
            </a:r>
            <a:r>
              <a:rPr lang="en-US" altLang="ko-KR" sz="1000" dirty="0" smtClean="0">
                <a:solidFill>
                  <a:schemeClr val="tx2"/>
                </a:solidFill>
              </a:rPr>
              <a:t>, </a:t>
            </a:r>
            <a:r>
              <a:rPr lang="en-US" altLang="ko-KR" sz="1000" u="sng" dirty="0" err="1" smtClean="0">
                <a:solidFill>
                  <a:schemeClr val="tx2"/>
                </a:solidFill>
                <a:hlinkClick r:id="rId8"/>
              </a:rPr>
              <a:t>Hallek</a:t>
            </a:r>
            <a:r>
              <a:rPr lang="en-US" altLang="ko-KR" sz="1000" u="sng" dirty="0" smtClean="0">
                <a:solidFill>
                  <a:schemeClr val="tx2"/>
                </a:solidFill>
                <a:hlinkClick r:id="rId8"/>
              </a:rPr>
              <a:t> M</a:t>
            </a:r>
            <a:r>
              <a:rPr lang="en-US" altLang="ko-KR" sz="1000" dirty="0" smtClean="0">
                <a:solidFill>
                  <a:schemeClr val="tx2"/>
                </a:solidFill>
              </a:rPr>
              <a:t>, </a:t>
            </a:r>
            <a:r>
              <a:rPr lang="en-US" altLang="ko-KR" sz="1000" u="sng" dirty="0" smtClean="0">
                <a:solidFill>
                  <a:schemeClr val="tx2"/>
                </a:solidFill>
                <a:hlinkClick r:id="rId9"/>
              </a:rPr>
              <a:t>Thomas RK</a:t>
            </a:r>
            <a:r>
              <a:rPr lang="en-US" altLang="ko-KR" sz="1000" dirty="0" smtClean="0">
                <a:solidFill>
                  <a:schemeClr val="tx2"/>
                </a:solidFill>
              </a:rPr>
              <a:t>, </a:t>
            </a:r>
            <a:r>
              <a:rPr lang="en-US" altLang="ko-KR" sz="1000" u="sng" dirty="0" err="1" smtClean="0">
                <a:solidFill>
                  <a:schemeClr val="tx2"/>
                </a:solidFill>
                <a:hlinkClick r:id="rId10"/>
              </a:rPr>
              <a:t>Kreuzer</a:t>
            </a:r>
            <a:r>
              <a:rPr lang="en-US" altLang="ko-KR" sz="1000" u="sng" dirty="0" smtClean="0">
                <a:solidFill>
                  <a:schemeClr val="tx2"/>
                </a:solidFill>
                <a:hlinkClick r:id="rId10"/>
              </a:rPr>
              <a:t> KA</a:t>
            </a:r>
            <a:r>
              <a:rPr lang="en-US" altLang="ko-KR" sz="1000" dirty="0" smtClean="0">
                <a:solidFill>
                  <a:schemeClr val="tx2"/>
                </a:solidFill>
              </a:rPr>
              <a:t>, </a:t>
            </a:r>
            <a:r>
              <a:rPr lang="en-US" altLang="ko-KR" sz="1000" u="sng" dirty="0" err="1" smtClean="0">
                <a:solidFill>
                  <a:schemeClr val="tx2"/>
                </a:solidFill>
                <a:hlinkClick r:id="rId11"/>
              </a:rPr>
              <a:t>Frenzel</a:t>
            </a:r>
            <a:r>
              <a:rPr lang="en-US" altLang="ko-KR" sz="1000" u="sng" dirty="0" smtClean="0">
                <a:solidFill>
                  <a:schemeClr val="tx2"/>
                </a:solidFill>
                <a:hlinkClick r:id="rId11"/>
              </a:rPr>
              <a:t> LP</a:t>
            </a:r>
            <a:r>
              <a:rPr lang="en-US" altLang="ko-KR" sz="1000" dirty="0" smtClean="0">
                <a:solidFill>
                  <a:schemeClr val="tx2"/>
                </a:solidFill>
              </a:rPr>
              <a:t>, </a:t>
            </a:r>
            <a:r>
              <a:rPr lang="en-US" altLang="ko-KR" sz="1000" u="sng" dirty="0" err="1" smtClean="0">
                <a:solidFill>
                  <a:schemeClr val="tx2"/>
                </a:solidFill>
                <a:hlinkClick r:id="rId12"/>
              </a:rPr>
              <a:t>Monfared</a:t>
            </a:r>
            <a:r>
              <a:rPr lang="en-US" altLang="ko-KR" sz="1000" u="sng" dirty="0" smtClean="0">
                <a:solidFill>
                  <a:schemeClr val="tx2"/>
                </a:solidFill>
                <a:hlinkClick r:id="rId12"/>
              </a:rPr>
              <a:t> P</a:t>
            </a:r>
            <a:r>
              <a:rPr lang="en-US" altLang="ko-KR" sz="1000" dirty="0" smtClean="0">
                <a:solidFill>
                  <a:schemeClr val="tx2"/>
                </a:solidFill>
              </a:rPr>
              <a:t>, </a:t>
            </a:r>
            <a:r>
              <a:rPr lang="en-US" altLang="ko-KR" sz="1000" u="sng" dirty="0" smtClean="0">
                <a:solidFill>
                  <a:schemeClr val="tx2"/>
                </a:solidFill>
                <a:hlinkClick r:id="rId13"/>
              </a:rPr>
              <a:t>Martins-</a:t>
            </a:r>
            <a:r>
              <a:rPr lang="en-US" altLang="ko-KR" sz="1000" u="sng" dirty="0" err="1" smtClean="0">
                <a:solidFill>
                  <a:schemeClr val="tx2"/>
                </a:solidFill>
                <a:hlinkClick r:id="rId13"/>
              </a:rPr>
              <a:t>Boucas</a:t>
            </a:r>
            <a:r>
              <a:rPr lang="en-US" altLang="ko-KR" sz="1000" u="sng" dirty="0" smtClean="0">
                <a:solidFill>
                  <a:schemeClr val="tx2"/>
                </a:solidFill>
                <a:hlinkClick r:id="rId13"/>
              </a:rPr>
              <a:t> J</a:t>
            </a:r>
            <a:r>
              <a:rPr lang="en-US" altLang="ko-KR" sz="1000" dirty="0" smtClean="0">
                <a:solidFill>
                  <a:schemeClr val="tx2"/>
                </a:solidFill>
              </a:rPr>
              <a:t>, </a:t>
            </a:r>
            <a:r>
              <a:rPr lang="en-US" altLang="ko-KR" sz="1000" u="sng" dirty="0" smtClean="0">
                <a:solidFill>
                  <a:schemeClr val="tx2"/>
                </a:solidFill>
                <a:hlinkClick r:id="rId14"/>
              </a:rPr>
              <a:t>Chen </a:t>
            </a:r>
            <a:r>
              <a:rPr lang="en-US" altLang="ko-KR" sz="1000" u="sng" dirty="0" err="1" smtClean="0">
                <a:solidFill>
                  <a:schemeClr val="tx2"/>
                </a:solidFill>
                <a:hlinkClick r:id="rId14"/>
              </a:rPr>
              <a:t>S</a:t>
            </a:r>
            <a:r>
              <a:rPr lang="en-US" altLang="ko-KR" sz="1000" dirty="0" err="1" smtClean="0">
                <a:solidFill>
                  <a:schemeClr val="tx2"/>
                </a:solidFill>
              </a:rPr>
              <a:t>,</a:t>
            </a:r>
            <a:r>
              <a:rPr lang="en-US" altLang="ko-KR" sz="1000" u="sng" dirty="0" err="1" smtClean="0">
                <a:solidFill>
                  <a:schemeClr val="tx2"/>
                </a:solidFill>
                <a:hlinkClick r:id="rId15"/>
              </a:rPr>
              <a:t>Reinhardt</a:t>
            </a:r>
            <a:r>
              <a:rPr lang="en-US" altLang="ko-KR" sz="1000" u="sng" dirty="0" smtClean="0">
                <a:solidFill>
                  <a:schemeClr val="tx2"/>
                </a:solidFill>
                <a:hlinkClick r:id="rId15"/>
              </a:rPr>
              <a:t> HC</a:t>
            </a:r>
            <a:r>
              <a:rPr lang="en-US" altLang="ko-KR" sz="1000" dirty="0" smtClean="0">
                <a:solidFill>
                  <a:schemeClr val="tx2"/>
                </a:solidFill>
              </a:rPr>
              <a:t>.</a:t>
            </a:r>
          </a:p>
          <a:p>
            <a:r>
              <a:rPr lang="en-US" altLang="ko-KR" sz="1000" dirty="0" smtClean="0">
                <a:solidFill>
                  <a:schemeClr val="tx2"/>
                </a:solidFill>
              </a:rPr>
              <a:t>Department of Internal Medicine, University Hospital of Cologne, 50931 Cologne, Germany.</a:t>
            </a:r>
          </a:p>
          <a:p>
            <a:endParaRPr lang="en-US" altLang="ko-KR" sz="1200" b="1" dirty="0" smtClean="0"/>
          </a:p>
          <a:p>
            <a:r>
              <a:rPr lang="en-US" altLang="ko-KR" sz="1200" dirty="0" smtClean="0"/>
              <a:t>When the integrity of the genome is threatened, cells activate a complex, </a:t>
            </a:r>
            <a:r>
              <a:rPr lang="en-US" altLang="ko-KR" sz="1200" dirty="0" err="1" smtClean="0"/>
              <a:t>kinase</a:t>
            </a:r>
            <a:r>
              <a:rPr lang="en-US" altLang="ko-KR" sz="1200" dirty="0" smtClean="0"/>
              <a:t>-based signaling network to arrest the cell cycle, initiate DNA repair, or, if the extent of damage is beyond repair capacity, induce apoptotic cell death. The ATM protein lies at the heart of this signaling network, which is collectively referred to as the DNA damage response (DDR). ATM is involved in numerous DDR-regulated cellular responses-cell cycle arrest, DNA repair, and apoptosis. Disabling mutations in the gene encoding ATM occur frequently in various human tumors, including lung cancer and hematological malignancies. We report that ATM deficiency prevents apoptosis in human and </a:t>
            </a:r>
            <a:r>
              <a:rPr lang="en-US" altLang="ko-KR" sz="1200" dirty="0" err="1" smtClean="0"/>
              <a:t>murine</a:t>
            </a:r>
            <a:r>
              <a:rPr lang="en-US" altLang="ko-KR" sz="1200" dirty="0" smtClean="0"/>
              <a:t> cancer cells exposed to </a:t>
            </a:r>
            <a:r>
              <a:rPr lang="en-US" altLang="ko-KR" sz="1200" dirty="0" err="1" smtClean="0"/>
              <a:t>genotoxic</a:t>
            </a:r>
            <a:r>
              <a:rPr lang="en-US" altLang="ko-KR" sz="1200" dirty="0" smtClean="0"/>
              <a:t> chemotherapy. Using genetic and pharmacological approaches, we demonstrate in vitro and in vivo that ATM-defective cells display strong non-</a:t>
            </a:r>
            <a:r>
              <a:rPr lang="en-US" altLang="ko-KR" sz="1200" dirty="0" err="1" smtClean="0"/>
              <a:t>oncogene</a:t>
            </a:r>
            <a:r>
              <a:rPr lang="en-US" altLang="ko-KR" sz="1200" dirty="0" smtClean="0"/>
              <a:t> addiction to DNA-</a:t>
            </a:r>
            <a:r>
              <a:rPr lang="en-US" altLang="ko-KR" sz="1200" dirty="0" err="1" smtClean="0"/>
              <a:t>PKcs</a:t>
            </a:r>
            <a:r>
              <a:rPr lang="en-US" altLang="ko-KR" sz="1200" dirty="0" smtClean="0"/>
              <a:t> (DNA-dependent protein </a:t>
            </a:r>
            <a:r>
              <a:rPr lang="en-US" altLang="ko-KR" sz="1200" dirty="0" err="1" smtClean="0"/>
              <a:t>kinase</a:t>
            </a:r>
            <a:r>
              <a:rPr lang="en-US" altLang="ko-KR" sz="1200" dirty="0" smtClean="0"/>
              <a:t> catalytic subunit). Further, this dependence of ATM-defective cells on DNA-</a:t>
            </a:r>
            <a:r>
              <a:rPr lang="en-US" altLang="ko-KR" sz="1200" dirty="0" err="1" smtClean="0"/>
              <a:t>PKcs</a:t>
            </a:r>
            <a:r>
              <a:rPr lang="en-US" altLang="ko-KR" sz="1200" dirty="0" smtClean="0"/>
              <a:t> offers a window of opportunity for therapeutic intervention: We show that pharmacological or genetic abrogation of DNA-</a:t>
            </a:r>
            <a:r>
              <a:rPr lang="en-US" altLang="ko-KR" sz="1200" dirty="0" err="1" smtClean="0"/>
              <a:t>PKcs</a:t>
            </a:r>
            <a:r>
              <a:rPr lang="en-US" altLang="ko-KR" sz="1200" dirty="0" smtClean="0"/>
              <a:t> </a:t>
            </a:r>
            <a:r>
              <a:rPr lang="en-US" altLang="ko-KR" sz="1200" dirty="0" err="1" smtClean="0"/>
              <a:t>inATM</a:t>
            </a:r>
            <a:r>
              <a:rPr lang="en-US" altLang="ko-KR" sz="1200" dirty="0" smtClean="0"/>
              <a:t>-defective cells leads to the accumulation of DNA double-strand breaks and the subsequent </a:t>
            </a:r>
            <a:r>
              <a:rPr lang="en-US" altLang="ko-KR" sz="1200" dirty="0" err="1" smtClean="0"/>
              <a:t>CtBP</a:t>
            </a:r>
            <a:r>
              <a:rPr lang="en-US" altLang="ko-KR" sz="1200" dirty="0" smtClean="0"/>
              <a:t>-interacting protein (</a:t>
            </a:r>
            <a:r>
              <a:rPr lang="en-US" altLang="ko-KR" sz="1200" dirty="0" err="1" smtClean="0"/>
              <a:t>CtIP</a:t>
            </a:r>
            <a:r>
              <a:rPr lang="en-US" altLang="ko-KR" sz="1200" dirty="0" smtClean="0"/>
              <a:t>)-dependent generation of large single-stranded DNA (</a:t>
            </a:r>
            <a:r>
              <a:rPr lang="en-US" altLang="ko-KR" sz="1200" dirty="0" err="1" smtClean="0"/>
              <a:t>ssDNA</a:t>
            </a:r>
            <a:r>
              <a:rPr lang="en-US" altLang="ko-KR" sz="1200" dirty="0" smtClean="0"/>
              <a:t>) repair intermediates. These </a:t>
            </a:r>
            <a:r>
              <a:rPr lang="en-US" altLang="ko-KR" sz="1200" dirty="0" err="1" smtClean="0"/>
              <a:t>ssDNA</a:t>
            </a:r>
            <a:r>
              <a:rPr lang="en-US" altLang="ko-KR" sz="1200" dirty="0" smtClean="0"/>
              <a:t> structures trigger </a:t>
            </a:r>
            <a:r>
              <a:rPr lang="en-US" altLang="ko-KR" sz="1200" dirty="0" err="1" smtClean="0"/>
              <a:t>proapoptotic</a:t>
            </a:r>
            <a:r>
              <a:rPr lang="en-US" altLang="ko-KR" sz="1200" dirty="0" smtClean="0"/>
              <a:t> signaling through the RPA/ATRIP/ATR/Chk1/p53/Puma axis, ultimately leading to the apoptotic demise of ATM-defective cells exposed to DNA-</a:t>
            </a:r>
            <a:r>
              <a:rPr lang="en-US" altLang="ko-KR" sz="1200" dirty="0" err="1" smtClean="0"/>
              <a:t>PKcs</a:t>
            </a:r>
            <a:r>
              <a:rPr lang="en-US" altLang="ko-KR" sz="1200" dirty="0" smtClean="0"/>
              <a:t> inhibitors. Finally, we demonstrate that DNA-</a:t>
            </a:r>
            <a:r>
              <a:rPr lang="en-US" altLang="ko-KR" sz="1200" dirty="0" err="1" smtClean="0"/>
              <a:t>PKcs</a:t>
            </a:r>
            <a:r>
              <a:rPr lang="en-US" altLang="ko-KR" sz="1200" dirty="0" smtClean="0"/>
              <a:t> inhibitors are effective as single agents against ATM-defective lymphomas in vivo. Together, our data implicate DNA-</a:t>
            </a:r>
            <a:r>
              <a:rPr lang="en-US" altLang="ko-KR" sz="1200" dirty="0" err="1" smtClean="0"/>
              <a:t>PKcs</a:t>
            </a:r>
            <a:r>
              <a:rPr lang="en-US" altLang="ko-KR" sz="1200" dirty="0" smtClean="0"/>
              <a:t> as a drug target for the treatment of ATM-defective malignancies.</a:t>
            </a:r>
            <a:endParaRPr lang="en-US" altLang="ko-KR" sz="1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Trans Med] 12 JUNE 2013 VOL 5, ISSUE 189</a:t>
            </a:r>
          </a:p>
        </p:txBody>
      </p:sp>
      <p:sp>
        <p:nvSpPr>
          <p:cNvPr id="6" name="직사각형 5"/>
          <p:cNvSpPr/>
          <p:nvPr/>
        </p:nvSpPr>
        <p:spPr>
          <a:xfrm>
            <a:off x="59375" y="404664"/>
            <a:ext cx="8838728" cy="2769989"/>
          </a:xfrm>
          <a:prstGeom prst="rect">
            <a:avLst/>
          </a:prstGeom>
          <a:ln w="19050">
            <a:solidFill>
              <a:schemeClr val="tx2"/>
            </a:solidFill>
          </a:ln>
        </p:spPr>
        <p:txBody>
          <a:bodyPr wrap="square">
            <a:spAutoFit/>
          </a:bodyPr>
          <a:lstStyle/>
          <a:p>
            <a:pPr fontAlgn="base"/>
            <a:r>
              <a:rPr lang="en-US" altLang="ko-KR" sz="1200" cap="all" dirty="0" smtClean="0"/>
              <a:t>BLINDNESS</a:t>
            </a:r>
          </a:p>
          <a:p>
            <a:pPr fontAlgn="base"/>
            <a:r>
              <a:rPr lang="en-US" altLang="ko-KR" sz="1400" b="1" dirty="0" smtClean="0"/>
              <a:t>In Vivo–Directed Evolution of a New </a:t>
            </a:r>
            <a:r>
              <a:rPr lang="en-US" altLang="ko-KR" sz="1400" b="1" dirty="0" err="1" smtClean="0"/>
              <a:t>Adeno</a:t>
            </a:r>
            <a:r>
              <a:rPr lang="en-US" altLang="ko-KR" sz="1400" b="1" dirty="0" smtClean="0"/>
              <a:t>-Associated Virus for Therapeutic Outer Retinal Gene Delivery from the Vitreous</a:t>
            </a:r>
          </a:p>
          <a:p>
            <a:pPr fontAlgn="base"/>
            <a:r>
              <a:rPr lang="en-US" altLang="ko-KR" sz="1000" dirty="0" err="1" smtClean="0">
                <a:solidFill>
                  <a:schemeClr val="tx2"/>
                </a:solidFill>
              </a:rPr>
              <a:t>Deniz</a:t>
            </a:r>
            <a:r>
              <a:rPr lang="en-US" altLang="ko-KR" sz="1000" dirty="0" smtClean="0">
                <a:solidFill>
                  <a:schemeClr val="tx2"/>
                </a:solidFill>
              </a:rPr>
              <a:t> </a:t>
            </a:r>
            <a:r>
              <a:rPr lang="en-US" altLang="ko-KR" sz="1000" dirty="0" err="1" smtClean="0">
                <a:solidFill>
                  <a:schemeClr val="tx2"/>
                </a:solidFill>
              </a:rPr>
              <a:t>Dalkara</a:t>
            </a:r>
            <a:r>
              <a:rPr lang="en-US" altLang="ko-KR" sz="1000" dirty="0" smtClean="0">
                <a:solidFill>
                  <a:schemeClr val="tx2"/>
                </a:solidFill>
              </a:rPr>
              <a:t>, Leah C. Byrne, Ryan R. </a:t>
            </a:r>
            <a:r>
              <a:rPr lang="en-US" altLang="ko-KR" sz="1000" dirty="0" err="1" smtClean="0">
                <a:solidFill>
                  <a:schemeClr val="tx2"/>
                </a:solidFill>
              </a:rPr>
              <a:t>Klimczak</a:t>
            </a:r>
            <a:r>
              <a:rPr lang="en-US" altLang="ko-KR" sz="1000" dirty="0" smtClean="0">
                <a:solidFill>
                  <a:schemeClr val="tx2"/>
                </a:solidFill>
              </a:rPr>
              <a:t>, </a:t>
            </a:r>
            <a:r>
              <a:rPr lang="en-US" altLang="ko-KR" sz="1000" dirty="0" err="1" smtClean="0">
                <a:solidFill>
                  <a:schemeClr val="tx2"/>
                </a:solidFill>
              </a:rPr>
              <a:t>Meike</a:t>
            </a:r>
            <a:r>
              <a:rPr lang="en-US" altLang="ko-KR" sz="1000" dirty="0" smtClean="0">
                <a:solidFill>
                  <a:schemeClr val="tx2"/>
                </a:solidFill>
              </a:rPr>
              <a:t> </a:t>
            </a:r>
            <a:r>
              <a:rPr lang="en-US" altLang="ko-KR" sz="1000" dirty="0" err="1" smtClean="0">
                <a:solidFill>
                  <a:schemeClr val="tx2"/>
                </a:solidFill>
              </a:rPr>
              <a:t>Visel</a:t>
            </a:r>
            <a:r>
              <a:rPr lang="en-US" altLang="ko-KR" sz="1000" dirty="0" smtClean="0">
                <a:solidFill>
                  <a:schemeClr val="tx2"/>
                </a:solidFill>
              </a:rPr>
              <a:t>, Lu Yin, William H. </a:t>
            </a:r>
            <a:r>
              <a:rPr lang="en-US" altLang="ko-KR" sz="1000" dirty="0" err="1" smtClean="0">
                <a:solidFill>
                  <a:schemeClr val="tx2"/>
                </a:solidFill>
              </a:rPr>
              <a:t>Merigan</a:t>
            </a:r>
            <a:r>
              <a:rPr lang="en-US" altLang="ko-KR" sz="1000" dirty="0" smtClean="0">
                <a:solidFill>
                  <a:schemeClr val="tx2"/>
                </a:solidFill>
              </a:rPr>
              <a:t>, John G. Flannery, and David V. Schaffer</a:t>
            </a:r>
          </a:p>
          <a:p>
            <a:pPr fontAlgn="base"/>
            <a:r>
              <a:rPr lang="en-US" altLang="ko-KR" sz="1000" dirty="0" smtClean="0">
                <a:solidFill>
                  <a:schemeClr val="tx2"/>
                </a:solidFill>
              </a:rPr>
              <a:t>12 June 2013: 189ra76</a:t>
            </a:r>
          </a:p>
          <a:p>
            <a:pPr fontAlgn="base"/>
            <a:r>
              <a:rPr lang="en-US" altLang="ko-KR" sz="1200" dirty="0" smtClean="0"/>
              <a:t>Injection of a new gene therapy vector into the easily accessible vitreous </a:t>
            </a:r>
            <a:r>
              <a:rPr lang="en-US" altLang="ko-KR" sz="1200" dirty="0" err="1" smtClean="0"/>
              <a:t>transduced</a:t>
            </a:r>
            <a:r>
              <a:rPr lang="en-US" altLang="ko-KR" sz="1200" dirty="0" smtClean="0"/>
              <a:t> the entire retina and rescued disease phenotypes.</a:t>
            </a:r>
          </a:p>
          <a:p>
            <a:pPr fontAlgn="base"/>
            <a:endParaRPr lang="en-US" altLang="ko-KR" sz="1200" dirty="0" smtClean="0"/>
          </a:p>
          <a:p>
            <a:pPr fontAlgn="base"/>
            <a:r>
              <a:rPr lang="en-US" altLang="ko-KR" sz="1200" cap="all" dirty="0" smtClean="0"/>
              <a:t>ALZHEIMER’S DISEASE</a:t>
            </a:r>
          </a:p>
          <a:p>
            <a:pPr fontAlgn="base"/>
            <a:r>
              <a:rPr lang="en-US" altLang="ko-KR" sz="1400" b="1" dirty="0" smtClean="0"/>
              <a:t>Increased in Vivo </a:t>
            </a:r>
            <a:r>
              <a:rPr lang="en-US" altLang="ko-KR" sz="1400" b="1" dirty="0" err="1" smtClean="0"/>
              <a:t>Amyloid</a:t>
            </a:r>
            <a:r>
              <a:rPr lang="en-US" altLang="ko-KR" sz="1400" b="1" dirty="0" smtClean="0"/>
              <a:t>-</a:t>
            </a:r>
            <a:r>
              <a:rPr lang="el-GR" altLang="ko-KR" sz="1400" b="1" dirty="0" smtClean="0"/>
              <a:t>β42 </a:t>
            </a:r>
            <a:r>
              <a:rPr lang="en-US" altLang="ko-KR" sz="1400" b="1" dirty="0" smtClean="0"/>
              <a:t>Production, Exchange, and Loss in </a:t>
            </a:r>
            <a:r>
              <a:rPr lang="en-US" altLang="ko-KR" sz="1400" b="1" dirty="0" err="1" smtClean="0"/>
              <a:t>Presenilin</a:t>
            </a:r>
            <a:r>
              <a:rPr lang="en-US" altLang="ko-KR" sz="1400" b="1" dirty="0" smtClean="0"/>
              <a:t> Mutation Carriers</a:t>
            </a:r>
          </a:p>
          <a:p>
            <a:pPr fontAlgn="base"/>
            <a:r>
              <a:rPr lang="en-US" altLang="ko-KR" sz="1000" dirty="0" smtClean="0">
                <a:solidFill>
                  <a:schemeClr val="tx2"/>
                </a:solidFill>
              </a:rPr>
              <a:t>Rachel Potter, Bruce W. Patterson, Donald L. Elbert, </a:t>
            </a:r>
            <a:r>
              <a:rPr lang="en-US" altLang="ko-KR" sz="1000" dirty="0" err="1" smtClean="0">
                <a:solidFill>
                  <a:schemeClr val="tx2"/>
                </a:solidFill>
              </a:rPr>
              <a:t>Vitaliy</a:t>
            </a:r>
            <a:r>
              <a:rPr lang="en-US" altLang="ko-KR" sz="1000" dirty="0" smtClean="0">
                <a:solidFill>
                  <a:schemeClr val="tx2"/>
                </a:solidFill>
              </a:rPr>
              <a:t> </a:t>
            </a:r>
            <a:r>
              <a:rPr lang="en-US" altLang="ko-KR" sz="1000" dirty="0" err="1" smtClean="0">
                <a:solidFill>
                  <a:schemeClr val="tx2"/>
                </a:solidFill>
              </a:rPr>
              <a:t>Ovod</a:t>
            </a:r>
            <a:r>
              <a:rPr lang="en-US" altLang="ko-KR" sz="1000" dirty="0" smtClean="0">
                <a:solidFill>
                  <a:schemeClr val="tx2"/>
                </a:solidFill>
              </a:rPr>
              <a:t>, Tom </a:t>
            </a:r>
            <a:r>
              <a:rPr lang="en-US" altLang="ko-KR" sz="1000" dirty="0" err="1" smtClean="0">
                <a:solidFill>
                  <a:schemeClr val="tx2"/>
                </a:solidFill>
              </a:rPr>
              <a:t>Kasten</a:t>
            </a:r>
            <a:r>
              <a:rPr lang="en-US" altLang="ko-KR" sz="1000" dirty="0" smtClean="0">
                <a:solidFill>
                  <a:schemeClr val="tx2"/>
                </a:solidFill>
              </a:rPr>
              <a:t>, Wendy </a:t>
            </a:r>
            <a:r>
              <a:rPr lang="en-US" altLang="ko-KR" sz="1000" dirty="0" err="1" smtClean="0">
                <a:solidFill>
                  <a:schemeClr val="tx2"/>
                </a:solidFill>
              </a:rPr>
              <a:t>Sigurdson</a:t>
            </a:r>
            <a:r>
              <a:rPr lang="en-US" altLang="ko-KR" sz="1000" dirty="0" smtClean="0">
                <a:solidFill>
                  <a:schemeClr val="tx2"/>
                </a:solidFill>
              </a:rPr>
              <a:t>, </a:t>
            </a:r>
            <a:r>
              <a:rPr lang="en-US" altLang="ko-KR" sz="1000" dirty="0" err="1" smtClean="0">
                <a:solidFill>
                  <a:schemeClr val="tx2"/>
                </a:solidFill>
              </a:rPr>
              <a:t>Kwasi</a:t>
            </a:r>
            <a:r>
              <a:rPr lang="en-US" altLang="ko-KR" sz="1000" dirty="0" smtClean="0">
                <a:solidFill>
                  <a:schemeClr val="tx2"/>
                </a:solidFill>
              </a:rPr>
              <a:t> </a:t>
            </a:r>
            <a:r>
              <a:rPr lang="en-US" altLang="ko-KR" sz="1000" dirty="0" err="1" smtClean="0">
                <a:solidFill>
                  <a:schemeClr val="tx2"/>
                </a:solidFill>
              </a:rPr>
              <a:t>Mawuenyega</a:t>
            </a:r>
            <a:r>
              <a:rPr lang="en-US" altLang="ko-KR" sz="1000" dirty="0" smtClean="0">
                <a:solidFill>
                  <a:schemeClr val="tx2"/>
                </a:solidFill>
              </a:rPr>
              <a:t>, Tyler </a:t>
            </a:r>
            <a:r>
              <a:rPr lang="en-US" altLang="ko-KR" sz="1000" dirty="0" err="1" smtClean="0">
                <a:solidFill>
                  <a:schemeClr val="tx2"/>
                </a:solidFill>
              </a:rPr>
              <a:t>Blazey</a:t>
            </a:r>
            <a:r>
              <a:rPr lang="en-US" altLang="ko-KR" sz="1000" dirty="0" smtClean="0">
                <a:solidFill>
                  <a:schemeClr val="tx2"/>
                </a:solidFill>
              </a:rPr>
              <a:t>, Alison </a:t>
            </a:r>
            <a:r>
              <a:rPr lang="en-US" altLang="ko-KR" sz="1000" dirty="0" err="1" smtClean="0">
                <a:solidFill>
                  <a:schemeClr val="tx2"/>
                </a:solidFill>
              </a:rPr>
              <a:t>Goate</a:t>
            </a:r>
            <a:r>
              <a:rPr lang="en-US" altLang="ko-KR" sz="1000" dirty="0" smtClean="0">
                <a:solidFill>
                  <a:schemeClr val="tx2"/>
                </a:solidFill>
              </a:rPr>
              <a:t>, Robert </a:t>
            </a:r>
            <a:r>
              <a:rPr lang="en-US" altLang="ko-KR" sz="1000" dirty="0" err="1" smtClean="0">
                <a:solidFill>
                  <a:schemeClr val="tx2"/>
                </a:solidFill>
              </a:rPr>
              <a:t>Chott</a:t>
            </a:r>
            <a:r>
              <a:rPr lang="en-US" altLang="ko-KR" sz="1000" dirty="0" smtClean="0">
                <a:solidFill>
                  <a:schemeClr val="tx2"/>
                </a:solidFill>
              </a:rPr>
              <a:t>, Kevin E. </a:t>
            </a:r>
            <a:r>
              <a:rPr lang="en-US" altLang="ko-KR" sz="1000" dirty="0" err="1" smtClean="0">
                <a:solidFill>
                  <a:schemeClr val="tx2"/>
                </a:solidFill>
              </a:rPr>
              <a:t>Yarasheski</a:t>
            </a:r>
            <a:r>
              <a:rPr lang="en-US" altLang="ko-KR" sz="1000" dirty="0" smtClean="0">
                <a:solidFill>
                  <a:schemeClr val="tx2"/>
                </a:solidFill>
              </a:rPr>
              <a:t>, David M. </a:t>
            </a:r>
            <a:r>
              <a:rPr lang="en-US" altLang="ko-KR" sz="1000" dirty="0" err="1" smtClean="0">
                <a:solidFill>
                  <a:schemeClr val="tx2"/>
                </a:solidFill>
              </a:rPr>
              <a:t>Holtzman</a:t>
            </a:r>
            <a:r>
              <a:rPr lang="en-US" altLang="ko-KR" sz="1000" dirty="0" smtClean="0">
                <a:solidFill>
                  <a:schemeClr val="tx2"/>
                </a:solidFill>
              </a:rPr>
              <a:t>, John C. Morris, Tammie L. S. </a:t>
            </a:r>
            <a:r>
              <a:rPr lang="en-US" altLang="ko-KR" sz="1000" dirty="0" err="1" smtClean="0">
                <a:solidFill>
                  <a:schemeClr val="tx2"/>
                </a:solidFill>
              </a:rPr>
              <a:t>Benzinger</a:t>
            </a:r>
            <a:r>
              <a:rPr lang="en-US" altLang="ko-KR" sz="1000" dirty="0" smtClean="0">
                <a:solidFill>
                  <a:schemeClr val="tx2"/>
                </a:solidFill>
              </a:rPr>
              <a:t>,</a:t>
            </a:r>
          </a:p>
          <a:p>
            <a:pPr fontAlgn="base"/>
            <a:r>
              <a:rPr lang="en-US" altLang="ko-KR" sz="1000" dirty="0" smtClean="0">
                <a:solidFill>
                  <a:schemeClr val="tx2"/>
                </a:solidFill>
              </a:rPr>
              <a:t>and Randall J. Bateman</a:t>
            </a:r>
          </a:p>
          <a:p>
            <a:pPr fontAlgn="base"/>
            <a:r>
              <a:rPr lang="en-US" altLang="ko-KR" sz="1000" dirty="0" smtClean="0">
                <a:solidFill>
                  <a:schemeClr val="tx2"/>
                </a:solidFill>
              </a:rPr>
              <a:t>12 June 2013: 189ra77</a:t>
            </a:r>
          </a:p>
          <a:p>
            <a:pPr fontAlgn="base"/>
            <a:r>
              <a:rPr lang="en-US" altLang="ko-KR" sz="1200" dirty="0" smtClean="0"/>
              <a:t>A</a:t>
            </a:r>
            <a:r>
              <a:rPr lang="el-GR" altLang="ko-KR" sz="1200" dirty="0" smtClean="0"/>
              <a:t>β42 </a:t>
            </a:r>
            <a:r>
              <a:rPr lang="en-US" altLang="ko-KR" sz="1200" dirty="0" smtClean="0"/>
              <a:t>kinetics are altered in the central nervous system of patients with </a:t>
            </a:r>
            <a:r>
              <a:rPr lang="en-US" altLang="ko-KR" sz="1200" dirty="0" err="1" smtClean="0"/>
              <a:t>autosomal</a:t>
            </a:r>
            <a:r>
              <a:rPr lang="en-US" altLang="ko-KR" sz="1200" dirty="0" smtClean="0"/>
              <a:t> dominant Alzheimer’s disease.</a:t>
            </a:r>
            <a:endParaRPr lang="en-US" altLang="ko-KR"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114675" cy="990600"/>
          </a:xfrm>
          <a:prstGeom prst="rect">
            <a:avLst/>
          </a:prstGeom>
          <a:noFill/>
          <a:ln w="9525">
            <a:noFill/>
            <a:miter lim="800000"/>
            <a:headEnd/>
            <a:tailEnd/>
          </a:ln>
        </p:spPr>
      </p:pic>
      <p:sp>
        <p:nvSpPr>
          <p:cNvPr id="8" name="직사각형 7"/>
          <p:cNvSpPr/>
          <p:nvPr/>
        </p:nvSpPr>
        <p:spPr>
          <a:xfrm>
            <a:off x="0" y="980728"/>
            <a:ext cx="9144000" cy="923330"/>
          </a:xfrm>
          <a:prstGeom prst="rect">
            <a:avLst/>
          </a:prstGeom>
        </p:spPr>
        <p:txBody>
          <a:bodyPr wrap="square">
            <a:spAutoFit/>
          </a:bodyPr>
          <a:lstStyle/>
          <a:p>
            <a:r>
              <a:rPr lang="en-US" altLang="ko-KR" dirty="0" smtClean="0"/>
              <a:t>Research Article </a:t>
            </a:r>
          </a:p>
          <a:p>
            <a:r>
              <a:rPr lang="en-US" altLang="ko-KR" b="1" dirty="0" err="1" smtClean="0"/>
              <a:t>Enterocyte</a:t>
            </a:r>
            <a:r>
              <a:rPr lang="en-US" altLang="ko-KR" b="1" dirty="0" smtClean="0"/>
              <a:t>-Specific Inactivation of SIRT1 Reduces Tumor Load in the APC</a:t>
            </a:r>
            <a:r>
              <a:rPr lang="en-US" altLang="ko-KR" b="1" baseline="30000" dirty="0" smtClean="0"/>
              <a:t>+/min</a:t>
            </a:r>
            <a:r>
              <a:rPr lang="en-US" altLang="ko-KR" b="1" dirty="0" smtClean="0"/>
              <a:t> Mouse Model </a:t>
            </a:r>
            <a:endParaRPr lang="en-US" altLang="ko-KR" b="1" dirty="0"/>
          </a:p>
        </p:txBody>
      </p:sp>
      <p:pic>
        <p:nvPicPr>
          <p:cNvPr id="1027" name="Picture 3"/>
          <p:cNvPicPr>
            <a:picLocks noChangeAspect="1" noChangeArrowheads="1"/>
          </p:cNvPicPr>
          <p:nvPr/>
        </p:nvPicPr>
        <p:blipFill>
          <a:blip r:embed="rId3" cstate="print"/>
          <a:srcRect/>
          <a:stretch>
            <a:fillRect/>
          </a:stretch>
        </p:blipFill>
        <p:spPr bwMode="auto">
          <a:xfrm>
            <a:off x="0" y="1844824"/>
            <a:ext cx="4076700" cy="171450"/>
          </a:xfrm>
          <a:prstGeom prst="rect">
            <a:avLst/>
          </a:prstGeom>
          <a:noFill/>
          <a:ln w="9525">
            <a:noFill/>
            <a:miter lim="800000"/>
            <a:headEnd/>
            <a:tailEnd/>
          </a:ln>
        </p:spPr>
      </p:pic>
      <p:sp>
        <p:nvSpPr>
          <p:cNvPr id="10" name="직사각형 9"/>
          <p:cNvSpPr/>
          <p:nvPr/>
        </p:nvSpPr>
        <p:spPr>
          <a:xfrm>
            <a:off x="0" y="2060848"/>
            <a:ext cx="9144000" cy="430887"/>
          </a:xfrm>
          <a:prstGeom prst="rect">
            <a:avLst/>
          </a:prstGeom>
        </p:spPr>
        <p:txBody>
          <a:bodyPr wrap="square">
            <a:spAutoFit/>
          </a:bodyPr>
          <a:lstStyle/>
          <a:p>
            <a:r>
              <a:rPr lang="en-US" altLang="ko-KR" sz="1100" dirty="0" smtClean="0"/>
              <a:t>Affiliations: Clinical Research Division, Fred Hutchinson Cancer Research Center, Seattle, Washington, United States of America, Departments of Medicine and Biochemistry, University of Washington, Seattle, Washington, United States of America </a:t>
            </a:r>
            <a:endParaRPr lang="en-US" altLang="ko-KR" sz="1100" dirty="0"/>
          </a:p>
        </p:txBody>
      </p:sp>
      <p:sp>
        <p:nvSpPr>
          <p:cNvPr id="11" name="직사각형 10"/>
          <p:cNvSpPr/>
          <p:nvPr/>
        </p:nvSpPr>
        <p:spPr>
          <a:xfrm>
            <a:off x="0" y="2564904"/>
            <a:ext cx="9144000" cy="2893100"/>
          </a:xfrm>
          <a:prstGeom prst="rect">
            <a:avLst/>
          </a:prstGeom>
        </p:spPr>
        <p:txBody>
          <a:bodyPr wrap="square">
            <a:spAutoFit/>
          </a:bodyPr>
          <a:lstStyle/>
          <a:p>
            <a:r>
              <a:rPr lang="en-US" altLang="ko-KR" sz="1300" b="1" dirty="0" smtClean="0"/>
              <a:t>Abstract</a:t>
            </a:r>
          </a:p>
          <a:p>
            <a:r>
              <a:rPr lang="en-US" altLang="ko-KR" sz="1300" dirty="0" smtClean="0"/>
              <a:t>SIRT1 is a mammalian NAD</a:t>
            </a:r>
            <a:r>
              <a:rPr lang="en-US" altLang="ko-KR" sz="1300" baseline="30000" dirty="0" smtClean="0"/>
              <a:t>+</a:t>
            </a:r>
            <a:r>
              <a:rPr lang="en-US" altLang="ko-KR" sz="1300" dirty="0" smtClean="0"/>
              <a:t>-dependent </a:t>
            </a:r>
            <a:r>
              <a:rPr lang="en-US" altLang="ko-KR" sz="1300" dirty="0" err="1" smtClean="0"/>
              <a:t>histone</a:t>
            </a:r>
            <a:r>
              <a:rPr lang="en-US" altLang="ko-KR" sz="1300" dirty="0" smtClean="0"/>
              <a:t> </a:t>
            </a:r>
            <a:r>
              <a:rPr lang="en-US" altLang="ko-KR" sz="1300" dirty="0" err="1" smtClean="0"/>
              <a:t>deacetylase</a:t>
            </a:r>
            <a:r>
              <a:rPr lang="en-US" altLang="ko-KR" sz="1300" dirty="0" smtClean="0"/>
              <a:t> implicated in metabolism, development, aging and </a:t>
            </a:r>
            <a:r>
              <a:rPr lang="en-US" altLang="ko-KR" sz="1300" dirty="0" err="1" smtClean="0"/>
              <a:t>tumorigenesis</a:t>
            </a:r>
            <a:r>
              <a:rPr lang="en-US" altLang="ko-KR" sz="1300" dirty="0" smtClean="0"/>
              <a:t>. Prior studies that examined the effect of </a:t>
            </a:r>
            <a:r>
              <a:rPr lang="en-US" altLang="ko-KR" sz="1300" dirty="0" err="1" smtClean="0"/>
              <a:t>enterocyte</a:t>
            </a:r>
            <a:r>
              <a:rPr lang="en-US" altLang="ko-KR" sz="1300" dirty="0" smtClean="0"/>
              <a:t>-specific </a:t>
            </a:r>
            <a:r>
              <a:rPr lang="en-US" altLang="ko-KR" sz="1300" dirty="0" err="1" smtClean="0"/>
              <a:t>overexpression</a:t>
            </a:r>
            <a:r>
              <a:rPr lang="en-US" altLang="ko-KR" sz="1300" dirty="0" smtClean="0"/>
              <a:t> and global deletion of SIRT1 on polyp formation in the intestines of APC</a:t>
            </a:r>
            <a:r>
              <a:rPr lang="en-US" altLang="ko-KR" sz="1300" baseline="30000" dirty="0" smtClean="0"/>
              <a:t>+/min</a:t>
            </a:r>
            <a:r>
              <a:rPr lang="en-US" altLang="ko-KR" sz="1300" dirty="0" smtClean="0"/>
              <a:t> mice, a commonly used model for intestinal </a:t>
            </a:r>
            <a:r>
              <a:rPr lang="en-US" altLang="ko-KR" sz="1300" dirty="0" err="1" smtClean="0"/>
              <a:t>tumorigenesis</a:t>
            </a:r>
            <a:r>
              <a:rPr lang="en-US" altLang="ko-KR" sz="1300" dirty="0" smtClean="0"/>
              <a:t>, yielded conflicting results, supporting either tumor-suppressive or tumor-promoting roles for SIRT1, respectively. In order to resolve the controversy emerging from these prior </a:t>
            </a:r>
            <a:r>
              <a:rPr lang="en-US" altLang="ko-KR" sz="1300" i="1" dirty="0" smtClean="0"/>
              <a:t>in vivo</a:t>
            </a:r>
            <a:r>
              <a:rPr lang="en-US" altLang="ko-KR" sz="1300" dirty="0" smtClean="0"/>
              <a:t> studies, in the present report we examined the effect of SIRT1 deficiency confined to the intestines, avoiding the systemic perturbations such as growth retardation seen with global SIRT1 deletion. We crossed APC</a:t>
            </a:r>
            <a:r>
              <a:rPr lang="en-US" altLang="ko-KR" sz="1300" baseline="30000" dirty="0" smtClean="0"/>
              <a:t>+/min</a:t>
            </a:r>
            <a:r>
              <a:rPr lang="en-US" altLang="ko-KR" sz="1300" dirty="0" smtClean="0"/>
              <a:t> mice with mice bearing </a:t>
            </a:r>
            <a:r>
              <a:rPr lang="en-US" altLang="ko-KR" sz="1300" dirty="0" err="1" smtClean="0"/>
              <a:t>enterocyte</a:t>
            </a:r>
            <a:r>
              <a:rPr lang="en-US" altLang="ko-KR" sz="1300" dirty="0" smtClean="0"/>
              <a:t>-specific inactivation of SIRT1 and examined polyp development in the progeny. We found that SIRT1-inactivation reduced total polyp surface (9.3 mm</a:t>
            </a:r>
            <a:r>
              <a:rPr lang="en-US" altLang="ko-KR" sz="1300" baseline="30000" dirty="0" smtClean="0"/>
              <a:t>2</a:t>
            </a:r>
            <a:r>
              <a:rPr lang="en-US" altLang="ko-KR" sz="1300" dirty="0" smtClean="0"/>
              <a:t> vs. 23.3 mm</a:t>
            </a:r>
            <a:r>
              <a:rPr lang="en-US" altLang="ko-KR" sz="1300" baseline="30000" dirty="0" smtClean="0"/>
              <a:t>2</a:t>
            </a:r>
            <a:r>
              <a:rPr lang="en-US" altLang="ko-KR" sz="1300" dirty="0" smtClean="0"/>
              <a:t>, p = 0.01), average polyp size (0.24 mm</a:t>
            </a:r>
            <a:r>
              <a:rPr lang="en-US" altLang="ko-KR" sz="1300" baseline="30000" dirty="0" smtClean="0"/>
              <a:t>2</a:t>
            </a:r>
            <a:r>
              <a:rPr lang="en-US" altLang="ko-KR" sz="1300" dirty="0" smtClean="0"/>
              <a:t> vs. 0.51 mm</a:t>
            </a:r>
            <a:r>
              <a:rPr lang="en-US" altLang="ko-KR" sz="1300" baseline="30000" dirty="0" smtClean="0"/>
              <a:t>2</a:t>
            </a:r>
            <a:r>
              <a:rPr lang="en-US" altLang="ko-KR" sz="1300" dirty="0" smtClean="0"/>
              <a:t>, p = 0.005) and the number of polyps &gt;0.5 mm in diameter (14 vs. 23, p = 0.04), indicating that SIRT1 affects both the number and size of tumors. Additionally, tumors in SIRT1-deficient mice exhibited markedly increased numbers of cells undergoing apoptosis, suggesting that SIRT1 contributes to tumor growth by enabling survival of tumor cells. Our results indicate that SIRT1 acts as a tumor promoter in the APC</a:t>
            </a:r>
            <a:r>
              <a:rPr lang="en-US" altLang="ko-KR" sz="1300" baseline="30000" dirty="0" smtClean="0"/>
              <a:t>+/min</a:t>
            </a:r>
            <a:r>
              <a:rPr lang="en-US" altLang="ko-KR" sz="1300" dirty="0" smtClean="0"/>
              <a:t> mouse model of intestinal </a:t>
            </a:r>
            <a:r>
              <a:rPr lang="en-US" altLang="ko-KR" sz="1300" dirty="0" err="1" smtClean="0"/>
              <a:t>tumorigenesis</a:t>
            </a:r>
            <a:r>
              <a:rPr lang="en-US" altLang="ko-KR" sz="1300" dirty="0" smtClean="0"/>
              <a:t>.</a:t>
            </a:r>
            <a:endParaRPr lang="en-US" altLang="ko-KR" sz="13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114675" cy="990600"/>
          </a:xfrm>
          <a:prstGeom prst="rect">
            <a:avLst/>
          </a:prstGeom>
          <a:noFill/>
          <a:ln w="9525">
            <a:noFill/>
            <a:miter lim="800000"/>
            <a:headEnd/>
            <a:tailEnd/>
          </a:ln>
        </p:spPr>
      </p:pic>
      <p:sp>
        <p:nvSpPr>
          <p:cNvPr id="3" name="직사각형 2"/>
          <p:cNvSpPr/>
          <p:nvPr/>
        </p:nvSpPr>
        <p:spPr>
          <a:xfrm>
            <a:off x="0" y="908720"/>
            <a:ext cx="4572000" cy="938719"/>
          </a:xfrm>
          <a:prstGeom prst="rect">
            <a:avLst/>
          </a:prstGeom>
        </p:spPr>
        <p:txBody>
          <a:bodyPr>
            <a:spAutoFit/>
          </a:bodyPr>
          <a:lstStyle/>
          <a:p>
            <a:r>
              <a:rPr lang="en-US" altLang="ko-KR" sz="1100" i="1" dirty="0" err="1" smtClean="0">
                <a:hlinkClick r:id="rId3" tooltip="Read Open-Access Article"/>
              </a:rPr>
              <a:t>Selaginella</a:t>
            </a:r>
            <a:r>
              <a:rPr lang="en-US" altLang="ko-KR" sz="1100" i="1" dirty="0" smtClean="0">
                <a:hlinkClick r:id="rId3" tooltip="Read Open-Access Article"/>
              </a:rPr>
              <a:t> </a:t>
            </a:r>
            <a:r>
              <a:rPr lang="en-US" altLang="ko-KR" sz="1100" i="1" dirty="0" err="1" smtClean="0">
                <a:hlinkClick r:id="rId3" tooltip="Read Open-Access Article"/>
              </a:rPr>
              <a:t>tamariscina</a:t>
            </a:r>
            <a:r>
              <a:rPr lang="en-US" altLang="ko-KR" sz="1100" dirty="0" smtClean="0">
                <a:hlinkClick r:id="rId3" tooltip="Read Open-Access Article"/>
              </a:rPr>
              <a:t> Attenuates Metastasis via </a:t>
            </a:r>
            <a:r>
              <a:rPr lang="en-US" altLang="ko-KR" sz="1100" dirty="0" err="1" smtClean="0">
                <a:hlinkClick r:id="rId3" tooltip="Read Open-Access Article"/>
              </a:rPr>
              <a:t>Akt</a:t>
            </a:r>
            <a:r>
              <a:rPr lang="en-US" altLang="ko-KR" sz="1100" dirty="0" smtClean="0">
                <a:hlinkClick r:id="rId3" tooltip="Read Open-Access Article"/>
              </a:rPr>
              <a:t> Pathways in Oral Cancer Cells</a:t>
            </a:r>
            <a:r>
              <a:rPr lang="en-US" altLang="ko-KR" sz="1100" dirty="0" smtClean="0"/>
              <a:t> </a:t>
            </a:r>
            <a:r>
              <a:rPr lang="en-US" altLang="ko-KR" sz="1100" dirty="0" err="1" smtClean="0"/>
              <a:t>Jia</a:t>
            </a:r>
            <a:r>
              <a:rPr lang="en-US" altLang="ko-KR" sz="1100" dirty="0" smtClean="0"/>
              <a:t>-Sin Yang, </a:t>
            </a:r>
            <a:r>
              <a:rPr lang="en-US" altLang="ko-KR" sz="1100" dirty="0" err="1" smtClean="0"/>
              <a:t>Chiao-Wen</a:t>
            </a:r>
            <a:r>
              <a:rPr lang="en-US" altLang="ko-KR" sz="1100" dirty="0" smtClean="0"/>
              <a:t> Lin, Chung-Han </a:t>
            </a:r>
            <a:r>
              <a:rPr lang="en-US" altLang="ko-KR" sz="1100" dirty="0" err="1" smtClean="0"/>
              <a:t>Hsin</a:t>
            </a:r>
            <a:r>
              <a:rPr lang="en-US" altLang="ko-KR" sz="1100" dirty="0" smtClean="0"/>
              <a:t>, Ming-</a:t>
            </a:r>
            <a:r>
              <a:rPr lang="en-US" altLang="ko-KR" sz="1100" dirty="0" err="1" smtClean="0"/>
              <a:t>Ju</a:t>
            </a:r>
            <a:r>
              <a:rPr lang="en-US" altLang="ko-KR" sz="1100" dirty="0" smtClean="0"/>
              <a:t> Hsieh, Yu-Chao Chang Research Article | published 14 Jun 2013 | PLOS ONE 10.1371/journal.pone.0068035 </a:t>
            </a:r>
            <a:r>
              <a:rPr lang="en-US" altLang="ko-KR" sz="1100" dirty="0" smtClean="0">
                <a:hlinkClick r:id="rId4" action="ppaction://hlinkfile"/>
              </a:rPr>
              <a:t>Views: 100</a:t>
            </a:r>
            <a:r>
              <a:rPr lang="en-US" altLang="ko-KR" sz="1100" dirty="0" smtClean="0"/>
              <a:t> • Citations: None • Bookmarks: None</a:t>
            </a:r>
            <a:endParaRPr lang="ko-KR" altLang="en-US" sz="1100" dirty="0"/>
          </a:p>
        </p:txBody>
      </p:sp>
      <p:sp>
        <p:nvSpPr>
          <p:cNvPr id="4" name="직사각형 3"/>
          <p:cNvSpPr/>
          <p:nvPr/>
        </p:nvSpPr>
        <p:spPr>
          <a:xfrm>
            <a:off x="0" y="1844824"/>
            <a:ext cx="4572000" cy="1107996"/>
          </a:xfrm>
          <a:prstGeom prst="rect">
            <a:avLst/>
          </a:prstGeom>
        </p:spPr>
        <p:txBody>
          <a:bodyPr>
            <a:spAutoFit/>
          </a:bodyPr>
          <a:lstStyle/>
          <a:p>
            <a:r>
              <a:rPr lang="en-US" altLang="ko-KR" sz="1100" dirty="0" smtClean="0">
                <a:hlinkClick r:id="rId5" tooltip="Read Open-Access Article"/>
              </a:rPr>
              <a:t>Eukaryotic Translation Elongation Factor 1-Alpha 1 Inhibits p53 and p73 Dependent Apoptosis and Chemotherapy Sensitivity</a:t>
            </a:r>
            <a:r>
              <a:rPr lang="en-US" altLang="ko-KR" sz="1100" dirty="0" smtClean="0"/>
              <a:t> Alvaro Blanch, Fiona Robinson, Ian R. Watson, Lynn S. Cheng, Meredith S. Irwin Research Article | published 14 Jun 2013 | PLOS ONE 10.1371/journal.pone.0066436 </a:t>
            </a:r>
            <a:r>
              <a:rPr lang="en-US" altLang="ko-KR" sz="1100" dirty="0" smtClean="0">
                <a:hlinkClick r:id="rId6" action="ppaction://hlinkfile"/>
              </a:rPr>
              <a:t>Views: 78</a:t>
            </a:r>
            <a:r>
              <a:rPr lang="en-US" altLang="ko-KR" sz="1100" dirty="0" smtClean="0"/>
              <a:t> • Citations: None • Bookmarks: None</a:t>
            </a:r>
            <a:endParaRPr lang="ko-KR" altLang="en-US" sz="1100" dirty="0"/>
          </a:p>
        </p:txBody>
      </p:sp>
      <p:sp>
        <p:nvSpPr>
          <p:cNvPr id="5" name="직사각형 4"/>
          <p:cNvSpPr/>
          <p:nvPr/>
        </p:nvSpPr>
        <p:spPr>
          <a:xfrm>
            <a:off x="0" y="2924944"/>
            <a:ext cx="4572000" cy="1446550"/>
          </a:xfrm>
          <a:prstGeom prst="rect">
            <a:avLst/>
          </a:prstGeom>
        </p:spPr>
        <p:txBody>
          <a:bodyPr>
            <a:spAutoFit/>
          </a:bodyPr>
          <a:lstStyle/>
          <a:p>
            <a:r>
              <a:rPr lang="en-US" altLang="ko-KR" sz="1100" dirty="0" err="1" smtClean="0">
                <a:hlinkClick r:id="rId7" tooltip="Read Open-Access Article"/>
              </a:rPr>
              <a:t>Sesquiterpene</a:t>
            </a:r>
            <a:r>
              <a:rPr lang="en-US" altLang="ko-KR" sz="1100" dirty="0" smtClean="0">
                <a:hlinkClick r:id="rId7" tooltip="Read Open-Access Article"/>
              </a:rPr>
              <a:t> Lactones </a:t>
            </a:r>
            <a:r>
              <a:rPr lang="en-US" altLang="ko-KR" sz="1100" dirty="0" err="1" smtClean="0">
                <a:hlinkClick r:id="rId7" tooltip="Read Open-Access Article"/>
              </a:rPr>
              <a:t>Downregulate</a:t>
            </a:r>
            <a:r>
              <a:rPr lang="en-US" altLang="ko-KR" sz="1100" dirty="0" smtClean="0">
                <a:hlinkClick r:id="rId7" tooltip="Read Open-Access Article"/>
              </a:rPr>
              <a:t> G2/M Cell Cycle Regulator Proteins and Affect the Invasive Potential of Human Soft Tissue Sarcoma Cells</a:t>
            </a:r>
            <a:r>
              <a:rPr lang="en-US" altLang="ko-KR" sz="1100" dirty="0" smtClean="0"/>
              <a:t> Birgit </a:t>
            </a:r>
            <a:r>
              <a:rPr lang="en-US" altLang="ko-KR" sz="1100" dirty="0" err="1" smtClean="0"/>
              <a:t>Lohberger</a:t>
            </a:r>
            <a:r>
              <a:rPr lang="en-US" altLang="ko-KR" sz="1100" dirty="0" smtClean="0"/>
              <a:t>, </a:t>
            </a:r>
            <a:r>
              <a:rPr lang="en-US" altLang="ko-KR" sz="1100" dirty="0" err="1" smtClean="0"/>
              <a:t>Beate</a:t>
            </a:r>
            <a:r>
              <a:rPr lang="en-US" altLang="ko-KR" sz="1100" dirty="0" smtClean="0"/>
              <a:t> </a:t>
            </a:r>
            <a:r>
              <a:rPr lang="en-US" altLang="ko-KR" sz="1100" dirty="0" err="1" smtClean="0"/>
              <a:t>Rinner</a:t>
            </a:r>
            <a:r>
              <a:rPr lang="en-US" altLang="ko-KR" sz="1100" dirty="0" smtClean="0"/>
              <a:t>, Nicole </a:t>
            </a:r>
            <a:r>
              <a:rPr lang="en-US" altLang="ko-KR" sz="1100" dirty="0" err="1" smtClean="0"/>
              <a:t>Stuendl</a:t>
            </a:r>
            <a:r>
              <a:rPr lang="en-US" altLang="ko-KR" sz="1100" dirty="0" smtClean="0"/>
              <a:t>, Heike </a:t>
            </a:r>
            <a:r>
              <a:rPr lang="en-US" altLang="ko-KR" sz="1100" dirty="0" err="1" smtClean="0"/>
              <a:t>Kaltenegger</a:t>
            </a:r>
            <a:r>
              <a:rPr lang="en-US" altLang="ko-KR" sz="1100" dirty="0" smtClean="0"/>
              <a:t>, </a:t>
            </a:r>
            <a:r>
              <a:rPr lang="en-US" altLang="ko-KR" sz="1100" dirty="0" err="1" smtClean="0"/>
              <a:t>Bibiane</a:t>
            </a:r>
            <a:r>
              <a:rPr lang="en-US" altLang="ko-KR" sz="1100" dirty="0" smtClean="0"/>
              <a:t> </a:t>
            </a:r>
            <a:r>
              <a:rPr lang="en-US" altLang="ko-KR" sz="1100" dirty="0" err="1" smtClean="0"/>
              <a:t>Steinecker-Frohnwieser</a:t>
            </a:r>
            <a:r>
              <a:rPr lang="en-US" altLang="ko-KR" sz="1100" dirty="0" smtClean="0"/>
              <a:t>, Eva </a:t>
            </a:r>
            <a:r>
              <a:rPr lang="en-US" altLang="ko-KR" sz="1100" dirty="0" err="1" smtClean="0"/>
              <a:t>Bernhart</a:t>
            </a:r>
            <a:r>
              <a:rPr lang="en-US" altLang="ko-KR" sz="1100" dirty="0" smtClean="0"/>
              <a:t>, </a:t>
            </a:r>
            <a:r>
              <a:rPr lang="en-US" altLang="ko-KR" sz="1100" dirty="0" err="1" smtClean="0"/>
              <a:t>Ehsan</a:t>
            </a:r>
            <a:r>
              <a:rPr lang="en-US" altLang="ko-KR" sz="1100" dirty="0" smtClean="0"/>
              <a:t> </a:t>
            </a:r>
            <a:r>
              <a:rPr lang="en-US" altLang="ko-KR" sz="1100" dirty="0" err="1" smtClean="0"/>
              <a:t>Bonyadi</a:t>
            </a:r>
            <a:r>
              <a:rPr lang="en-US" altLang="ko-KR" sz="1100" dirty="0" smtClean="0"/>
              <a:t> </a:t>
            </a:r>
            <a:r>
              <a:rPr lang="en-US" altLang="ko-KR" sz="1100" dirty="0" err="1" smtClean="0"/>
              <a:t>Rad</a:t>
            </a:r>
            <a:r>
              <a:rPr lang="en-US" altLang="ko-KR" sz="1100" dirty="0" smtClean="0"/>
              <a:t>, </a:t>
            </a:r>
            <a:r>
              <a:rPr lang="en-US" altLang="ko-KR" sz="1100" dirty="0" err="1" smtClean="0"/>
              <a:t>Annelie</a:t>
            </a:r>
            <a:r>
              <a:rPr lang="en-US" altLang="ko-KR" sz="1100" dirty="0" smtClean="0"/>
              <a:t> Martina Weinberg, Andreas </a:t>
            </a:r>
            <a:r>
              <a:rPr lang="en-US" altLang="ko-KR" sz="1100" dirty="0" err="1" smtClean="0"/>
              <a:t>Leithner</a:t>
            </a:r>
            <a:r>
              <a:rPr lang="en-US" altLang="ko-KR" sz="1100" dirty="0" smtClean="0"/>
              <a:t>, Rudolf Bauer, Nadine </a:t>
            </a:r>
            <a:r>
              <a:rPr lang="en-US" altLang="ko-KR" sz="1100" dirty="0" err="1" smtClean="0"/>
              <a:t>Kretschmer</a:t>
            </a:r>
            <a:r>
              <a:rPr lang="en-US" altLang="ko-KR" sz="1100" dirty="0" smtClean="0"/>
              <a:t> Research Article | published 14 Jun 2013 | PLOS ONE 10.1371/journal.pone.0066300 </a:t>
            </a:r>
            <a:r>
              <a:rPr lang="en-US" altLang="ko-KR" sz="1100" dirty="0" smtClean="0">
                <a:hlinkClick r:id="rId8" action="ppaction://hlinkfile"/>
              </a:rPr>
              <a:t>Views: 114</a:t>
            </a:r>
            <a:r>
              <a:rPr lang="en-US" altLang="ko-KR" sz="1100" dirty="0" smtClean="0"/>
              <a:t> • Citations: None • Bookmarks: None</a:t>
            </a:r>
            <a:endParaRPr lang="ko-KR" altLang="en-US" sz="1100" dirty="0"/>
          </a:p>
        </p:txBody>
      </p:sp>
      <p:sp>
        <p:nvSpPr>
          <p:cNvPr id="6" name="직사각형 5"/>
          <p:cNvSpPr/>
          <p:nvPr/>
        </p:nvSpPr>
        <p:spPr>
          <a:xfrm>
            <a:off x="0" y="4293096"/>
            <a:ext cx="4572000" cy="1107996"/>
          </a:xfrm>
          <a:prstGeom prst="rect">
            <a:avLst/>
          </a:prstGeom>
        </p:spPr>
        <p:txBody>
          <a:bodyPr>
            <a:spAutoFit/>
          </a:bodyPr>
          <a:lstStyle/>
          <a:p>
            <a:r>
              <a:rPr lang="en-US" altLang="ko-KR" sz="1100" dirty="0" smtClean="0">
                <a:hlinkClick r:id="rId9" tooltip="Read Open-Access Article"/>
              </a:rPr>
              <a:t>Cancer </a:t>
            </a:r>
            <a:r>
              <a:rPr lang="en-US" altLang="ko-KR" sz="1100" dirty="0" err="1" smtClean="0">
                <a:hlinkClick r:id="rId9" tooltip="Read Open-Access Article"/>
              </a:rPr>
              <a:t>Missense</a:t>
            </a:r>
            <a:r>
              <a:rPr lang="en-US" altLang="ko-KR" sz="1100" dirty="0" smtClean="0">
                <a:hlinkClick r:id="rId9" tooltip="Read Open-Access Article"/>
              </a:rPr>
              <a:t> Mutations Alter Binding Properties of Proteins and Their Interaction Networks</a:t>
            </a:r>
            <a:r>
              <a:rPr lang="en-US" altLang="ko-KR" sz="1100" dirty="0" smtClean="0"/>
              <a:t> </a:t>
            </a:r>
            <a:r>
              <a:rPr lang="en-US" altLang="ko-KR" sz="1100" dirty="0" err="1" smtClean="0"/>
              <a:t>Hafumi</a:t>
            </a:r>
            <a:r>
              <a:rPr lang="en-US" altLang="ko-KR" sz="1100" dirty="0" smtClean="0"/>
              <a:t> Nishi, </a:t>
            </a:r>
            <a:r>
              <a:rPr lang="en-US" altLang="ko-KR" sz="1100" dirty="0" err="1" smtClean="0"/>
              <a:t>Manoj</a:t>
            </a:r>
            <a:r>
              <a:rPr lang="en-US" altLang="ko-KR" sz="1100" dirty="0" smtClean="0"/>
              <a:t> </a:t>
            </a:r>
            <a:r>
              <a:rPr lang="en-US" altLang="ko-KR" sz="1100" dirty="0" err="1" smtClean="0"/>
              <a:t>Tyagi</a:t>
            </a:r>
            <a:r>
              <a:rPr lang="en-US" altLang="ko-KR" sz="1100" dirty="0" smtClean="0"/>
              <a:t>, </a:t>
            </a:r>
            <a:r>
              <a:rPr lang="en-US" altLang="ko-KR" sz="1100" dirty="0" err="1" smtClean="0"/>
              <a:t>Shaolei</a:t>
            </a:r>
            <a:r>
              <a:rPr lang="en-US" altLang="ko-KR" sz="1100" dirty="0" smtClean="0"/>
              <a:t> </a:t>
            </a:r>
            <a:r>
              <a:rPr lang="en-US" altLang="ko-KR" sz="1100" dirty="0" err="1" smtClean="0"/>
              <a:t>Teng</a:t>
            </a:r>
            <a:r>
              <a:rPr lang="en-US" altLang="ko-KR" sz="1100" dirty="0" smtClean="0"/>
              <a:t>, Benjamin A. Shoemaker, </a:t>
            </a:r>
            <a:r>
              <a:rPr lang="en-US" altLang="ko-KR" sz="1100" dirty="0" err="1" smtClean="0"/>
              <a:t>Kosuke</a:t>
            </a:r>
            <a:r>
              <a:rPr lang="en-US" altLang="ko-KR" sz="1100" dirty="0" smtClean="0"/>
              <a:t> Hashimoto, Emil </a:t>
            </a:r>
            <a:r>
              <a:rPr lang="en-US" altLang="ko-KR" sz="1100" dirty="0" err="1" smtClean="0"/>
              <a:t>Alexov</a:t>
            </a:r>
            <a:r>
              <a:rPr lang="en-US" altLang="ko-KR" sz="1100" dirty="0" smtClean="0"/>
              <a:t>, Stefan </a:t>
            </a:r>
            <a:r>
              <a:rPr lang="en-US" altLang="ko-KR" sz="1100" dirty="0" err="1" smtClean="0"/>
              <a:t>Wuchty</a:t>
            </a:r>
            <a:r>
              <a:rPr lang="en-US" altLang="ko-KR" sz="1100" dirty="0" smtClean="0"/>
              <a:t>, Anna R. </a:t>
            </a:r>
            <a:r>
              <a:rPr lang="en-US" altLang="ko-KR" sz="1100" dirty="0" err="1" smtClean="0"/>
              <a:t>Panchenko</a:t>
            </a:r>
            <a:r>
              <a:rPr lang="en-US" altLang="ko-KR" sz="1100" dirty="0" smtClean="0"/>
              <a:t> Research Article | published 14 Jun 2013 | PLOS ONE 10.1371/journal.pone.0066273 </a:t>
            </a:r>
            <a:r>
              <a:rPr lang="en-US" altLang="ko-KR" sz="1100" dirty="0" smtClean="0">
                <a:hlinkClick r:id="rId10" action="ppaction://hlinkfile"/>
              </a:rPr>
              <a:t>Views: 115</a:t>
            </a:r>
            <a:r>
              <a:rPr lang="en-US" altLang="ko-KR" sz="1100" dirty="0" smtClean="0"/>
              <a:t> • Citations: None • Bookmarks: None</a:t>
            </a:r>
            <a:endParaRPr lang="ko-KR" altLang="en-US" sz="1100" dirty="0"/>
          </a:p>
        </p:txBody>
      </p:sp>
      <p:sp>
        <p:nvSpPr>
          <p:cNvPr id="7" name="직사각형 6"/>
          <p:cNvSpPr/>
          <p:nvPr/>
        </p:nvSpPr>
        <p:spPr>
          <a:xfrm>
            <a:off x="0" y="5407565"/>
            <a:ext cx="4572000" cy="938719"/>
          </a:xfrm>
          <a:prstGeom prst="rect">
            <a:avLst/>
          </a:prstGeom>
        </p:spPr>
        <p:txBody>
          <a:bodyPr>
            <a:spAutoFit/>
          </a:bodyPr>
          <a:lstStyle/>
          <a:p>
            <a:r>
              <a:rPr lang="en-US" altLang="ko-KR" sz="1100" dirty="0" smtClean="0">
                <a:hlinkClick r:id="rId11" tooltip="Read Open-Access Article"/>
              </a:rPr>
              <a:t>Dopamine Receptors Modulate </a:t>
            </a:r>
            <a:r>
              <a:rPr lang="en-US" altLang="ko-KR" sz="1100" dirty="0" err="1" smtClean="0">
                <a:hlinkClick r:id="rId11" tooltip="Read Open-Access Article"/>
              </a:rPr>
              <a:t>Cytotoxicity</a:t>
            </a:r>
            <a:r>
              <a:rPr lang="en-US" altLang="ko-KR" sz="1100" dirty="0" smtClean="0">
                <a:hlinkClick r:id="rId11" tooltip="Read Open-Access Article"/>
              </a:rPr>
              <a:t> of Natural Killer Cells via </a:t>
            </a:r>
            <a:r>
              <a:rPr lang="en-US" altLang="ko-KR" sz="1100" dirty="0" err="1" smtClean="0">
                <a:hlinkClick r:id="rId11" tooltip="Read Open-Access Article"/>
              </a:rPr>
              <a:t>cAMP</a:t>
            </a:r>
            <a:r>
              <a:rPr lang="en-US" altLang="ko-KR" sz="1100" dirty="0" smtClean="0">
                <a:hlinkClick r:id="rId11" tooltip="Read Open-Access Article"/>
              </a:rPr>
              <a:t>-PKA-CREB Signaling Pathway</a:t>
            </a:r>
            <a:r>
              <a:rPr lang="en-US" altLang="ko-KR" sz="1100" dirty="0" smtClean="0"/>
              <a:t> Wei Zhao, Yan Huang, Zhan Liu, </a:t>
            </a:r>
            <a:r>
              <a:rPr lang="en-US" altLang="ko-KR" sz="1100" dirty="0" err="1" smtClean="0"/>
              <a:t>Bei-Bei</a:t>
            </a:r>
            <a:r>
              <a:rPr lang="en-US" altLang="ko-KR" sz="1100" dirty="0" smtClean="0"/>
              <a:t> Cao, Yu-Ping </a:t>
            </a:r>
            <a:r>
              <a:rPr lang="en-US" altLang="ko-KR" sz="1100" dirty="0" err="1" smtClean="0"/>
              <a:t>Peng</a:t>
            </a:r>
            <a:r>
              <a:rPr lang="en-US" altLang="ko-KR" sz="1100" dirty="0" smtClean="0"/>
              <a:t>, Yi-</a:t>
            </a:r>
            <a:r>
              <a:rPr lang="en-US" altLang="ko-KR" sz="1100" dirty="0" err="1" smtClean="0"/>
              <a:t>Hua</a:t>
            </a:r>
            <a:r>
              <a:rPr lang="en-US" altLang="ko-KR" sz="1100" dirty="0" smtClean="0"/>
              <a:t> </a:t>
            </a:r>
            <a:r>
              <a:rPr lang="en-US" altLang="ko-KR" sz="1100" dirty="0" err="1" smtClean="0"/>
              <a:t>Qiu</a:t>
            </a:r>
            <a:r>
              <a:rPr lang="en-US" altLang="ko-KR" sz="1100" dirty="0" smtClean="0"/>
              <a:t> Research Article | published 14 Jun 2013 | PLOS ONE 10.1371/journal.pone.0065860 </a:t>
            </a:r>
            <a:r>
              <a:rPr lang="en-US" altLang="ko-KR" sz="1100" dirty="0" smtClean="0">
                <a:hlinkClick r:id="rId12" action="ppaction://hlinkfile"/>
              </a:rPr>
              <a:t>Views: 67</a:t>
            </a:r>
            <a:r>
              <a:rPr lang="en-US" altLang="ko-KR" sz="1100" dirty="0" smtClean="0"/>
              <a:t> • Citations: None • Bookmarks: None</a:t>
            </a:r>
            <a:endParaRPr lang="ko-KR" altLang="en-US" sz="1100" dirty="0"/>
          </a:p>
        </p:txBody>
      </p:sp>
      <p:sp>
        <p:nvSpPr>
          <p:cNvPr id="8" name="직사각형 7"/>
          <p:cNvSpPr/>
          <p:nvPr/>
        </p:nvSpPr>
        <p:spPr>
          <a:xfrm>
            <a:off x="4572000" y="332656"/>
            <a:ext cx="4572000" cy="1107996"/>
          </a:xfrm>
          <a:prstGeom prst="rect">
            <a:avLst/>
          </a:prstGeom>
        </p:spPr>
        <p:txBody>
          <a:bodyPr>
            <a:spAutoFit/>
          </a:bodyPr>
          <a:lstStyle/>
          <a:p>
            <a:r>
              <a:rPr lang="en-US" altLang="ko-KR" sz="1100" dirty="0" smtClean="0">
                <a:hlinkClick r:id="rId13" tooltip="Read Open-Access Article"/>
              </a:rPr>
              <a:t>Contrasting Roles of E2F2 and E2F3 in Cardiac </a:t>
            </a:r>
            <a:r>
              <a:rPr lang="en-US" altLang="ko-KR" sz="1100" dirty="0" err="1" smtClean="0">
                <a:hlinkClick r:id="rId13" tooltip="Read Open-Access Article"/>
              </a:rPr>
              <a:t>Neovascularization</a:t>
            </a:r>
            <a:r>
              <a:rPr lang="en-US" altLang="ko-KR" sz="1100" dirty="0" smtClean="0"/>
              <a:t> </a:t>
            </a:r>
            <a:r>
              <a:rPr lang="en-US" altLang="ko-KR" sz="1100" dirty="0" err="1" smtClean="0"/>
              <a:t>Junlan</a:t>
            </a:r>
            <a:r>
              <a:rPr lang="en-US" altLang="ko-KR" sz="1100" dirty="0" smtClean="0"/>
              <a:t> Zhou, Min Wu, </a:t>
            </a:r>
            <a:r>
              <a:rPr lang="en-US" altLang="ko-KR" sz="1100" dirty="0" err="1" smtClean="0"/>
              <a:t>Shiyue</a:t>
            </a:r>
            <a:r>
              <a:rPr lang="en-US" altLang="ko-KR" sz="1100" dirty="0" smtClean="0"/>
              <a:t> </a:t>
            </a:r>
            <a:r>
              <a:rPr lang="en-US" altLang="ko-KR" sz="1100" dirty="0" err="1" smtClean="0"/>
              <a:t>Xu</a:t>
            </a:r>
            <a:r>
              <a:rPr lang="en-US" altLang="ko-KR" sz="1100" dirty="0" smtClean="0"/>
              <a:t>, Min Cheng, </a:t>
            </a:r>
            <a:r>
              <a:rPr lang="en-US" altLang="ko-KR" sz="1100" dirty="0" err="1" smtClean="0"/>
              <a:t>Caizhi</a:t>
            </a:r>
            <a:r>
              <a:rPr lang="en-US" altLang="ko-KR" sz="1100" dirty="0" smtClean="0"/>
              <a:t> Ding, Ye Liu, </a:t>
            </a:r>
            <a:r>
              <a:rPr lang="en-US" altLang="ko-KR" sz="1100" dirty="0" err="1" smtClean="0"/>
              <a:t>Hongbin</a:t>
            </a:r>
            <a:r>
              <a:rPr lang="en-US" altLang="ko-KR" sz="1100" dirty="0" smtClean="0"/>
              <a:t> Yan, </a:t>
            </a:r>
            <a:r>
              <a:rPr lang="en-US" altLang="ko-KR" sz="1100" dirty="0" err="1" smtClean="0"/>
              <a:t>Dauren</a:t>
            </a:r>
            <a:r>
              <a:rPr lang="en-US" altLang="ko-KR" sz="1100" dirty="0" smtClean="0"/>
              <a:t> </a:t>
            </a:r>
            <a:r>
              <a:rPr lang="en-US" altLang="ko-KR" sz="1100" dirty="0" err="1" smtClean="0"/>
              <a:t>Biyashev</a:t>
            </a:r>
            <a:r>
              <a:rPr lang="en-US" altLang="ko-KR" sz="1100" dirty="0" smtClean="0"/>
              <a:t>, Raj </a:t>
            </a:r>
            <a:r>
              <a:rPr lang="en-US" altLang="ko-KR" sz="1100" dirty="0" err="1" smtClean="0"/>
              <a:t>Kishore</a:t>
            </a:r>
            <a:r>
              <a:rPr lang="en-US" altLang="ko-KR" sz="1100" dirty="0" smtClean="0"/>
              <a:t>, </a:t>
            </a:r>
            <a:r>
              <a:rPr lang="en-US" altLang="ko-KR" sz="1100" dirty="0" err="1" smtClean="0"/>
              <a:t>Gangjian</a:t>
            </a:r>
            <a:r>
              <a:rPr lang="en-US" altLang="ko-KR" sz="1100" dirty="0" smtClean="0"/>
              <a:t> Qin Research Article | published 14 Jun 2013 | PLOS ONE 10.1371/journal.pone.0065755 </a:t>
            </a:r>
            <a:r>
              <a:rPr lang="en-US" altLang="ko-KR" sz="1100" dirty="0" smtClean="0">
                <a:hlinkClick r:id="rId14" action="ppaction://hlinkfile"/>
              </a:rPr>
              <a:t>Views: 16</a:t>
            </a:r>
            <a:r>
              <a:rPr lang="en-US" altLang="ko-KR" sz="1100" dirty="0" smtClean="0"/>
              <a:t> • Citations: None • Bookmarks: None</a:t>
            </a:r>
            <a:endParaRPr lang="ko-KR" altLang="en-US" sz="1100" dirty="0"/>
          </a:p>
        </p:txBody>
      </p:sp>
      <p:sp>
        <p:nvSpPr>
          <p:cNvPr id="9" name="직사각형 8"/>
          <p:cNvSpPr/>
          <p:nvPr/>
        </p:nvSpPr>
        <p:spPr>
          <a:xfrm>
            <a:off x="4572000" y="1412776"/>
            <a:ext cx="4572000" cy="938719"/>
          </a:xfrm>
          <a:prstGeom prst="rect">
            <a:avLst/>
          </a:prstGeom>
        </p:spPr>
        <p:txBody>
          <a:bodyPr>
            <a:spAutoFit/>
          </a:bodyPr>
          <a:lstStyle/>
          <a:p>
            <a:r>
              <a:rPr lang="en-US" altLang="ko-KR" sz="1100" dirty="0" smtClean="0">
                <a:hlinkClick r:id="rId15" tooltip="Read Open-Access Article"/>
              </a:rPr>
              <a:t>Prognostic Significance of HIF-1</a:t>
            </a:r>
            <a:r>
              <a:rPr lang="el-GR" altLang="ko-KR" sz="1100" dirty="0" smtClean="0">
                <a:hlinkClick r:id="rId15" tooltip="Read Open-Access Article"/>
              </a:rPr>
              <a:t>α </a:t>
            </a:r>
            <a:r>
              <a:rPr lang="en-US" altLang="ko-KR" sz="1100" dirty="0" smtClean="0">
                <a:hlinkClick r:id="rId15" tooltip="Read Open-Access Article"/>
              </a:rPr>
              <a:t>Expression in </a:t>
            </a:r>
            <a:r>
              <a:rPr lang="en-US" altLang="ko-KR" sz="1100" dirty="0" err="1" smtClean="0">
                <a:hlinkClick r:id="rId15" tooltip="Read Open-Access Article"/>
              </a:rPr>
              <a:t>Hepatocellular</a:t>
            </a:r>
            <a:r>
              <a:rPr lang="en-US" altLang="ko-KR" sz="1100" dirty="0" smtClean="0">
                <a:hlinkClick r:id="rId15" tooltip="Read Open-Access Article"/>
              </a:rPr>
              <a:t> Carcinoma: A Meta-Analysis</a:t>
            </a:r>
            <a:r>
              <a:rPr lang="en-US" altLang="ko-KR" sz="1100" dirty="0" smtClean="0"/>
              <a:t> Su-Su </a:t>
            </a:r>
            <a:r>
              <a:rPr lang="en-US" altLang="ko-KR" sz="1100" dirty="0" err="1" smtClean="0"/>
              <a:t>Zheng</a:t>
            </a:r>
            <a:r>
              <a:rPr lang="en-US" altLang="ko-KR" sz="1100" dirty="0" smtClean="0"/>
              <a:t>, Xiao-Hong Chen, </a:t>
            </a:r>
            <a:r>
              <a:rPr lang="en-US" altLang="ko-KR" sz="1100" dirty="0" err="1" smtClean="0"/>
              <a:t>Xin</a:t>
            </a:r>
            <a:r>
              <a:rPr lang="en-US" altLang="ko-KR" sz="1100" dirty="0" smtClean="0"/>
              <a:t> Yin, Bo-</a:t>
            </a:r>
            <a:r>
              <a:rPr lang="en-US" altLang="ko-KR" sz="1100" dirty="0" err="1" smtClean="0"/>
              <a:t>Heng</a:t>
            </a:r>
            <a:r>
              <a:rPr lang="en-US" altLang="ko-KR" sz="1100" dirty="0" smtClean="0"/>
              <a:t> Zhang Research Article | published 14 Jun 2013 | PLOS ONE 10.1371/journal.pone.0065753 </a:t>
            </a:r>
            <a:r>
              <a:rPr lang="en-US" altLang="ko-KR" sz="1100" dirty="0" smtClean="0">
                <a:hlinkClick r:id="rId16" action="ppaction://hlinkfile"/>
              </a:rPr>
              <a:t>Views: 5</a:t>
            </a:r>
            <a:r>
              <a:rPr lang="en-US" altLang="ko-KR" sz="1100" dirty="0" smtClean="0"/>
              <a:t> • Citations: None • Bookmarks: None</a:t>
            </a:r>
            <a:endParaRPr lang="ko-KR" altLang="en-US" sz="1100" dirty="0"/>
          </a:p>
        </p:txBody>
      </p:sp>
      <p:sp>
        <p:nvSpPr>
          <p:cNvPr id="10" name="직사각형 9"/>
          <p:cNvSpPr/>
          <p:nvPr/>
        </p:nvSpPr>
        <p:spPr>
          <a:xfrm>
            <a:off x="4572000" y="2276872"/>
            <a:ext cx="4572000" cy="938719"/>
          </a:xfrm>
          <a:prstGeom prst="rect">
            <a:avLst/>
          </a:prstGeom>
        </p:spPr>
        <p:txBody>
          <a:bodyPr>
            <a:spAutoFit/>
          </a:bodyPr>
          <a:lstStyle/>
          <a:p>
            <a:r>
              <a:rPr lang="en-US" altLang="ko-KR" sz="1100" dirty="0" err="1" smtClean="0">
                <a:hlinkClick r:id="rId17" tooltip="Read Open-Access Article"/>
              </a:rPr>
              <a:t>Undecylprodigiosin</a:t>
            </a:r>
            <a:r>
              <a:rPr lang="en-US" altLang="ko-KR" sz="1100" dirty="0" smtClean="0">
                <a:hlinkClick r:id="rId17" tooltip="Read Open-Access Article"/>
              </a:rPr>
              <a:t> Induced Apoptosis in P388 Cancer Cells Is Associated with Its Binding to Ribosome</a:t>
            </a:r>
            <a:r>
              <a:rPr lang="en-US" altLang="ko-KR" sz="1100" dirty="0" smtClean="0"/>
              <a:t> Ping Liu, Yuan-</a:t>
            </a:r>
            <a:r>
              <a:rPr lang="en-US" altLang="ko-KR" sz="1100" dirty="0" err="1" smtClean="0"/>
              <a:t>yuan</a:t>
            </a:r>
            <a:r>
              <a:rPr lang="en-US" altLang="ko-KR" sz="1100" dirty="0" smtClean="0"/>
              <a:t> Wang, </a:t>
            </a:r>
            <a:r>
              <a:rPr lang="en-US" altLang="ko-KR" sz="1100" dirty="0" err="1" smtClean="0"/>
              <a:t>Xin</a:t>
            </a:r>
            <a:r>
              <a:rPr lang="en-US" altLang="ko-KR" sz="1100" dirty="0" smtClean="0"/>
              <a:t> </a:t>
            </a:r>
            <a:r>
              <a:rPr lang="en-US" altLang="ko-KR" sz="1100" dirty="0" err="1" smtClean="0"/>
              <a:t>Qi</a:t>
            </a:r>
            <a:r>
              <a:rPr lang="en-US" altLang="ko-KR" sz="1100" dirty="0" smtClean="0"/>
              <a:t>, </a:t>
            </a:r>
            <a:r>
              <a:rPr lang="en-US" altLang="ko-KR" sz="1100" dirty="0" err="1" smtClean="0"/>
              <a:t>QianQun</a:t>
            </a:r>
            <a:r>
              <a:rPr lang="en-US" altLang="ko-KR" sz="1100" dirty="0" smtClean="0"/>
              <a:t> </a:t>
            </a:r>
            <a:r>
              <a:rPr lang="en-US" altLang="ko-KR" sz="1100" dirty="0" err="1" smtClean="0"/>
              <a:t>Gu</a:t>
            </a:r>
            <a:r>
              <a:rPr lang="en-US" altLang="ko-KR" sz="1100" dirty="0" smtClean="0"/>
              <a:t>, </a:t>
            </a:r>
            <a:r>
              <a:rPr lang="en-US" altLang="ko-KR" sz="1100" dirty="0" err="1" smtClean="0"/>
              <a:t>Meiyu</a:t>
            </a:r>
            <a:r>
              <a:rPr lang="en-US" altLang="ko-KR" sz="1100" dirty="0" smtClean="0"/>
              <a:t> </a:t>
            </a:r>
            <a:r>
              <a:rPr lang="en-US" altLang="ko-KR" sz="1100" dirty="0" err="1" smtClean="0"/>
              <a:t>Geng</a:t>
            </a:r>
            <a:r>
              <a:rPr lang="en-US" altLang="ko-KR" sz="1100" dirty="0" smtClean="0"/>
              <a:t>, Jing Li Research Article | published 14 Jun 2013 | PLOS ONE 10.1371/journal.pone.0065381 </a:t>
            </a:r>
            <a:r>
              <a:rPr lang="en-US" altLang="ko-KR" sz="1100" dirty="0" smtClean="0">
                <a:hlinkClick r:id="rId18" action="ppaction://hlinkfile"/>
              </a:rPr>
              <a:t>Views: 104</a:t>
            </a:r>
            <a:r>
              <a:rPr lang="en-US" altLang="ko-KR" sz="1100" dirty="0" smtClean="0"/>
              <a:t> • Citations: None • Bookmarks: None</a:t>
            </a:r>
            <a:endParaRPr lang="ko-KR" altLang="en-US" sz="1100" dirty="0"/>
          </a:p>
        </p:txBody>
      </p:sp>
      <p:sp>
        <p:nvSpPr>
          <p:cNvPr id="11" name="직사각형 10"/>
          <p:cNvSpPr/>
          <p:nvPr/>
        </p:nvSpPr>
        <p:spPr>
          <a:xfrm>
            <a:off x="4572000" y="3140968"/>
            <a:ext cx="4572000" cy="1277273"/>
          </a:xfrm>
          <a:prstGeom prst="rect">
            <a:avLst/>
          </a:prstGeom>
        </p:spPr>
        <p:txBody>
          <a:bodyPr>
            <a:spAutoFit/>
          </a:bodyPr>
          <a:lstStyle/>
          <a:p>
            <a:r>
              <a:rPr lang="en-US" altLang="ko-KR" sz="1100" dirty="0" smtClean="0">
                <a:hlinkClick r:id="rId19" tooltip="Read Open-Access Article"/>
              </a:rPr>
              <a:t>Identification of </a:t>
            </a:r>
            <a:r>
              <a:rPr lang="en-US" altLang="ko-KR" sz="1100" dirty="0" err="1" smtClean="0">
                <a:hlinkClick r:id="rId19" tooltip="Read Open-Access Article"/>
              </a:rPr>
              <a:t>pVHL</a:t>
            </a:r>
            <a:r>
              <a:rPr lang="en-US" altLang="ko-KR" sz="1100" dirty="0" smtClean="0">
                <a:hlinkClick r:id="rId19" tooltip="Read Open-Access Article"/>
              </a:rPr>
              <a:t> as a Novel Substrate for Aurora-A in Clear Cell Renal Cell Carcinoma (</a:t>
            </a:r>
            <a:r>
              <a:rPr lang="en-US" altLang="ko-KR" sz="1100" dirty="0" err="1" smtClean="0">
                <a:hlinkClick r:id="rId19" tooltip="Read Open-Access Article"/>
              </a:rPr>
              <a:t>ccRCC</a:t>
            </a:r>
            <a:r>
              <a:rPr lang="en-US" altLang="ko-KR" sz="1100" dirty="0" smtClean="0">
                <a:hlinkClick r:id="rId19" tooltip="Read Open-Access Article"/>
              </a:rPr>
              <a:t>)</a:t>
            </a:r>
            <a:r>
              <a:rPr lang="en-US" altLang="ko-KR" sz="1100" dirty="0" smtClean="0"/>
              <a:t> </a:t>
            </a:r>
            <a:r>
              <a:rPr lang="en-US" altLang="ko-KR" sz="1100" dirty="0" err="1" smtClean="0"/>
              <a:t>Benedicte</a:t>
            </a:r>
            <a:r>
              <a:rPr lang="en-US" altLang="ko-KR" sz="1100" dirty="0" smtClean="0"/>
              <a:t> Martin, Franck </a:t>
            </a:r>
            <a:r>
              <a:rPr lang="en-US" altLang="ko-KR" sz="1100" dirty="0" err="1" smtClean="0"/>
              <a:t>Chesnel</a:t>
            </a:r>
            <a:r>
              <a:rPr lang="en-US" altLang="ko-KR" sz="1100" dirty="0" smtClean="0"/>
              <a:t>, Jean-Guy </a:t>
            </a:r>
            <a:r>
              <a:rPr lang="en-US" altLang="ko-KR" sz="1100" dirty="0" err="1" smtClean="0"/>
              <a:t>Delcros</a:t>
            </a:r>
            <a:r>
              <a:rPr lang="en-US" altLang="ko-KR" sz="1100" dirty="0" smtClean="0"/>
              <a:t>, Florence </a:t>
            </a:r>
            <a:r>
              <a:rPr lang="en-US" altLang="ko-KR" sz="1100" dirty="0" err="1" smtClean="0"/>
              <a:t>Jouan</a:t>
            </a:r>
            <a:r>
              <a:rPr lang="en-US" altLang="ko-KR" sz="1100" dirty="0" smtClean="0"/>
              <a:t>, Anne Couturier, Frederic </a:t>
            </a:r>
            <a:r>
              <a:rPr lang="en-US" altLang="ko-KR" sz="1100" dirty="0" err="1" smtClean="0"/>
              <a:t>Dugay</a:t>
            </a:r>
            <a:r>
              <a:rPr lang="en-US" altLang="ko-KR" sz="1100" dirty="0" smtClean="0"/>
              <a:t>, Xavier Le Goff, Jean-Jacques </a:t>
            </a:r>
            <a:r>
              <a:rPr lang="en-US" altLang="ko-KR" sz="1100" dirty="0" err="1" smtClean="0"/>
              <a:t>Patard</a:t>
            </a:r>
            <a:r>
              <a:rPr lang="en-US" altLang="ko-KR" sz="1100" dirty="0" smtClean="0"/>
              <a:t>, Patricia </a:t>
            </a:r>
            <a:r>
              <a:rPr lang="en-US" altLang="ko-KR" sz="1100" dirty="0" err="1" smtClean="0"/>
              <a:t>Fergelot</a:t>
            </a:r>
            <a:r>
              <a:rPr lang="en-US" altLang="ko-KR" sz="1100" dirty="0" smtClean="0"/>
              <a:t>, Cecile </a:t>
            </a:r>
            <a:r>
              <a:rPr lang="en-US" altLang="ko-KR" sz="1100" dirty="0" err="1" smtClean="0"/>
              <a:t>Vigneau</a:t>
            </a:r>
            <a:r>
              <a:rPr lang="en-US" altLang="ko-KR" sz="1100" dirty="0" smtClean="0"/>
              <a:t>, Nathalie </a:t>
            </a:r>
            <a:r>
              <a:rPr lang="en-US" altLang="ko-KR" sz="1100" dirty="0" err="1" smtClean="0"/>
              <a:t>Rioux-Leclerq</a:t>
            </a:r>
            <a:r>
              <a:rPr lang="en-US" altLang="ko-KR" sz="1100" dirty="0" smtClean="0"/>
              <a:t>, </a:t>
            </a:r>
            <a:r>
              <a:rPr lang="en-US" altLang="ko-KR" sz="1100" dirty="0" err="1" smtClean="0"/>
              <a:t>Yannick</a:t>
            </a:r>
            <a:r>
              <a:rPr lang="en-US" altLang="ko-KR" sz="1100" dirty="0" smtClean="0"/>
              <a:t> </a:t>
            </a:r>
            <a:r>
              <a:rPr lang="en-US" altLang="ko-KR" sz="1100" dirty="0" err="1" smtClean="0"/>
              <a:t>Arlot-Bonnemains</a:t>
            </a:r>
            <a:r>
              <a:rPr lang="en-US" altLang="ko-KR" sz="1100" dirty="0" smtClean="0"/>
              <a:t> Research Article | published 13 Jun 2013 | PLOS ONE 10.1371/journal.pone.0067071 </a:t>
            </a:r>
            <a:r>
              <a:rPr lang="en-US" altLang="ko-KR" sz="1100" dirty="0" smtClean="0">
                <a:hlinkClick r:id="rId20" action="ppaction://hlinkfile"/>
              </a:rPr>
              <a:t>Views: 53</a:t>
            </a:r>
            <a:r>
              <a:rPr lang="en-US" altLang="ko-KR" sz="1100" dirty="0" smtClean="0"/>
              <a:t> • Citations: None • Bookmarks: None</a:t>
            </a:r>
            <a:endParaRPr lang="ko-KR" altLang="en-US" sz="1100" dirty="0"/>
          </a:p>
        </p:txBody>
      </p:sp>
      <p:sp>
        <p:nvSpPr>
          <p:cNvPr id="12" name="직사각형 11"/>
          <p:cNvSpPr/>
          <p:nvPr/>
        </p:nvSpPr>
        <p:spPr>
          <a:xfrm>
            <a:off x="4572000" y="4383975"/>
            <a:ext cx="4572000" cy="1277273"/>
          </a:xfrm>
          <a:prstGeom prst="rect">
            <a:avLst/>
          </a:prstGeom>
        </p:spPr>
        <p:txBody>
          <a:bodyPr>
            <a:spAutoFit/>
          </a:bodyPr>
          <a:lstStyle/>
          <a:p>
            <a:r>
              <a:rPr lang="en-US" altLang="ko-KR" sz="1100" dirty="0" err="1" smtClean="0">
                <a:hlinkClick r:id="rId21" tooltip="Read Open-Access Article"/>
              </a:rPr>
              <a:t>Centromere</a:t>
            </a:r>
            <a:r>
              <a:rPr lang="en-US" altLang="ko-KR" sz="1100" dirty="0" smtClean="0">
                <a:hlinkClick r:id="rId21" tooltip="Read Open-Access Article"/>
              </a:rPr>
              <a:t> Binding and a Conserved Role in Chromosome Stability for SUMO-Dependent </a:t>
            </a:r>
            <a:r>
              <a:rPr lang="en-US" altLang="ko-KR" sz="1100" dirty="0" err="1" smtClean="0">
                <a:hlinkClick r:id="rId21" tooltip="Read Open-Access Article"/>
              </a:rPr>
              <a:t>Ubiquitin</a:t>
            </a:r>
            <a:r>
              <a:rPr lang="en-US" altLang="ko-KR" sz="1100" dirty="0" smtClean="0">
                <a:hlinkClick r:id="rId21" tooltip="Read Open-Access Article"/>
              </a:rPr>
              <a:t> </a:t>
            </a:r>
            <a:r>
              <a:rPr lang="en-US" altLang="ko-KR" sz="1100" dirty="0" err="1" smtClean="0">
                <a:hlinkClick r:id="rId21" tooltip="Read Open-Access Article"/>
              </a:rPr>
              <a:t>Ligases</a:t>
            </a:r>
            <a:r>
              <a:rPr lang="en-US" altLang="ko-KR" sz="1100" dirty="0" smtClean="0"/>
              <a:t> </a:t>
            </a:r>
            <a:r>
              <a:rPr lang="en-US" altLang="ko-KR" sz="1100" dirty="0" err="1" smtClean="0"/>
              <a:t>Loes</a:t>
            </a:r>
            <a:r>
              <a:rPr lang="en-US" altLang="ko-KR" sz="1100" dirty="0" smtClean="0"/>
              <a:t> A. L. van de Pasch, Antony J. Miles, </a:t>
            </a:r>
            <a:r>
              <a:rPr lang="en-US" altLang="ko-KR" sz="1100" dirty="0" err="1" smtClean="0"/>
              <a:t>Wilco</a:t>
            </a:r>
            <a:r>
              <a:rPr lang="en-US" altLang="ko-KR" sz="1100" dirty="0" smtClean="0"/>
              <a:t> </a:t>
            </a:r>
            <a:r>
              <a:rPr lang="en-US" altLang="ko-KR" sz="1100" dirty="0" err="1" smtClean="0"/>
              <a:t>Nijenhuis</a:t>
            </a:r>
            <a:r>
              <a:rPr lang="en-US" altLang="ko-KR" sz="1100" dirty="0" smtClean="0"/>
              <a:t>, Nathalie A. C. H. </a:t>
            </a:r>
            <a:r>
              <a:rPr lang="en-US" altLang="ko-KR" sz="1100" dirty="0" err="1" smtClean="0"/>
              <a:t>Brabers</a:t>
            </a:r>
            <a:r>
              <a:rPr lang="en-US" altLang="ko-KR" sz="1100" dirty="0" smtClean="0"/>
              <a:t>, </a:t>
            </a:r>
            <a:r>
              <a:rPr lang="en-US" altLang="ko-KR" sz="1100" dirty="0" err="1" smtClean="0"/>
              <a:t>Dik</a:t>
            </a:r>
            <a:r>
              <a:rPr lang="en-US" altLang="ko-KR" sz="1100" dirty="0" smtClean="0"/>
              <a:t> van </a:t>
            </a:r>
            <a:r>
              <a:rPr lang="en-US" altLang="ko-KR" sz="1100" dirty="0" err="1" smtClean="0"/>
              <a:t>Leenen</a:t>
            </a:r>
            <a:r>
              <a:rPr lang="en-US" altLang="ko-KR" sz="1100" dirty="0" smtClean="0"/>
              <a:t>, Philip </a:t>
            </a:r>
            <a:r>
              <a:rPr lang="en-US" altLang="ko-KR" sz="1100" dirty="0" err="1" smtClean="0"/>
              <a:t>Lijnzaad</a:t>
            </a:r>
            <a:r>
              <a:rPr lang="en-US" altLang="ko-KR" sz="1100" dirty="0" smtClean="0"/>
              <a:t>, Markus K. Brown, Jimmy </a:t>
            </a:r>
            <a:r>
              <a:rPr lang="en-US" altLang="ko-KR" sz="1100" dirty="0" err="1" smtClean="0"/>
              <a:t>Ouellet</a:t>
            </a:r>
            <a:r>
              <a:rPr lang="en-US" altLang="ko-KR" sz="1100" dirty="0" smtClean="0"/>
              <a:t>, Yves </a:t>
            </a:r>
            <a:r>
              <a:rPr lang="en-US" altLang="ko-KR" sz="1100" dirty="0" err="1" smtClean="0"/>
              <a:t>Barral</a:t>
            </a:r>
            <a:r>
              <a:rPr lang="en-US" altLang="ko-KR" sz="1100" dirty="0" smtClean="0"/>
              <a:t>, </a:t>
            </a:r>
            <a:r>
              <a:rPr lang="en-US" altLang="ko-KR" sz="1100" dirty="0" err="1" smtClean="0"/>
              <a:t>Geert</a:t>
            </a:r>
            <a:r>
              <a:rPr lang="en-US" altLang="ko-KR" sz="1100" dirty="0" smtClean="0"/>
              <a:t> J. P. L. Kops, Frank C. P. </a:t>
            </a:r>
            <a:r>
              <a:rPr lang="en-US" altLang="ko-KR" sz="1100" dirty="0" err="1" smtClean="0"/>
              <a:t>Holstege</a:t>
            </a:r>
            <a:r>
              <a:rPr lang="en-US" altLang="ko-KR" sz="1100" dirty="0" smtClean="0"/>
              <a:t> Research Article | published 13 Jun 2013 | PLOS ONE 10.1371/journal.pone.0065628 </a:t>
            </a:r>
            <a:r>
              <a:rPr lang="en-US" altLang="ko-KR" sz="1100" dirty="0" smtClean="0">
                <a:hlinkClick r:id="rId22" action="ppaction://hlinkfile"/>
              </a:rPr>
              <a:t>Views: 24</a:t>
            </a:r>
            <a:r>
              <a:rPr lang="en-US" altLang="ko-KR" sz="1100" dirty="0" smtClean="0"/>
              <a:t> • Citations: None • Bookmarks: None</a:t>
            </a:r>
            <a:endParaRPr lang="ko-KR" altLang="en-US" sz="1100" dirty="0"/>
          </a:p>
        </p:txBody>
      </p:sp>
      <p:sp>
        <p:nvSpPr>
          <p:cNvPr id="13" name="직사각형 12"/>
          <p:cNvSpPr/>
          <p:nvPr/>
        </p:nvSpPr>
        <p:spPr>
          <a:xfrm>
            <a:off x="4572000" y="5661248"/>
            <a:ext cx="4572000" cy="938719"/>
          </a:xfrm>
          <a:prstGeom prst="rect">
            <a:avLst/>
          </a:prstGeom>
        </p:spPr>
        <p:txBody>
          <a:bodyPr>
            <a:spAutoFit/>
          </a:bodyPr>
          <a:lstStyle/>
          <a:p>
            <a:r>
              <a:rPr lang="en-US" altLang="ko-KR" sz="1100" dirty="0" smtClean="0">
                <a:hlinkClick r:id="rId23" tooltip="Read Open-Access Article"/>
              </a:rPr>
              <a:t>Hypoxia–Induced </a:t>
            </a:r>
            <a:r>
              <a:rPr lang="en-US" altLang="ko-KR" sz="1100" dirty="0" err="1" smtClean="0">
                <a:hlinkClick r:id="rId23" tooltip="Read Open-Access Article"/>
              </a:rPr>
              <a:t>Cytotoxic</a:t>
            </a:r>
            <a:r>
              <a:rPr lang="en-US" altLang="ko-KR" sz="1100" dirty="0" smtClean="0">
                <a:hlinkClick r:id="rId23" tooltip="Read Open-Access Article"/>
              </a:rPr>
              <a:t> Drug Resistance in </a:t>
            </a:r>
            <a:r>
              <a:rPr lang="en-US" altLang="ko-KR" sz="1100" dirty="0" err="1" smtClean="0">
                <a:hlinkClick r:id="rId23" tooltip="Read Open-Access Article"/>
              </a:rPr>
              <a:t>Osteosarcoma</a:t>
            </a:r>
            <a:r>
              <a:rPr lang="en-US" altLang="ko-KR" sz="1100" dirty="0" smtClean="0">
                <a:hlinkClick r:id="rId23" tooltip="Read Open-Access Article"/>
              </a:rPr>
              <a:t> Is Independent of HIF-1Alpha</a:t>
            </a:r>
            <a:r>
              <a:rPr lang="en-US" altLang="ko-KR" sz="1100" dirty="0" smtClean="0"/>
              <a:t> Jennifer </a:t>
            </a:r>
            <a:r>
              <a:rPr lang="en-US" altLang="ko-KR" sz="1100" dirty="0" err="1" smtClean="0"/>
              <a:t>Adamski</a:t>
            </a:r>
            <a:r>
              <a:rPr lang="en-US" altLang="ko-KR" sz="1100" dirty="0" smtClean="0"/>
              <a:t>, Andrew Price, Caroline Dive, Guy Makin Research Article | published 13 Jun 2013 | PLOS ONE 10.1371/journal.pone.0065304 </a:t>
            </a:r>
            <a:r>
              <a:rPr lang="en-US" altLang="ko-KR" sz="1100" dirty="0" smtClean="0">
                <a:hlinkClick r:id="rId24" action="ppaction://hlinkfile"/>
              </a:rPr>
              <a:t>Views: 15</a:t>
            </a:r>
            <a:r>
              <a:rPr lang="en-US" altLang="ko-KR" sz="1100" dirty="0" smtClean="0"/>
              <a:t> • Citations: None • Bookmarks: None</a:t>
            </a:r>
            <a:endParaRPr lang="ko-KR" altLang="en-U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2446</TotalTime>
  <Words>1032</Words>
  <Application>Microsoft Office PowerPoint</Application>
  <PresentationFormat>화면 슬라이드 쇼(4:3)</PresentationFormat>
  <Paragraphs>107</Paragraphs>
  <Slides>8</Slides>
  <Notes>0</Notes>
  <HiddenSlides>0</HiddenSlides>
  <MMClips>0</MMClips>
  <ScaleCrop>false</ScaleCrop>
  <HeadingPairs>
    <vt:vector size="4" baseType="variant">
      <vt:variant>
        <vt:lpstr>테마</vt:lpstr>
      </vt:variant>
      <vt:variant>
        <vt:i4>1</vt:i4>
      </vt:variant>
      <vt:variant>
        <vt:lpstr>슬라이드 제목</vt:lpstr>
      </vt:variant>
      <vt:variant>
        <vt:i4>8</vt:i4>
      </vt:variant>
    </vt:vector>
  </HeadingPairs>
  <TitlesOfParts>
    <vt:vector size="9" baseType="lpstr">
      <vt:lpstr>Office 테마</vt:lpstr>
      <vt:lpstr>슬라이드 1</vt:lpstr>
      <vt:lpstr>슬라이드 2</vt:lpstr>
      <vt:lpstr>슬라이드 3</vt:lpstr>
      <vt:lpstr>슬라이드 4</vt:lpstr>
      <vt:lpstr>슬라이드 5</vt:lpstr>
      <vt:lpstr>슬라이드 6</vt:lpstr>
      <vt:lpstr>슬라이드 7</vt:lpstr>
      <vt:lpstr>슬라이드 8</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Name</cp:lastModifiedBy>
  <cp:revision>288</cp:revision>
  <dcterms:created xsi:type="dcterms:W3CDTF">2006-10-05T04:04:58Z</dcterms:created>
  <dcterms:modified xsi:type="dcterms:W3CDTF">2013-06-16T22:39:45Z</dcterms:modified>
</cp:coreProperties>
</file>