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104" y="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71351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0195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31380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73926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4985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04090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74670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82650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78954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66672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48741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2FDE4-7320-45D1-BA85-27610E6CED96}" type="datetimeFigureOut">
              <a:rPr lang="ko-KR" altLang="en-US" smtClean="0"/>
              <a:pPr/>
              <a:t>2013-07-29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AFF44-26E4-4389-8049-2F05622F6B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93860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ture.com/ncomms/2013/130726/ncomms3185/full/ncomms3185.html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osone.org/article/info:doi/10.1371/journal.pone.0070097" TargetMode="External"/><Relationship Id="rId13" Type="http://schemas.openxmlformats.org/officeDocument/2006/relationships/hyperlink" Target="http://www.plosone.org/article/info:doi/10.1371/journal.pone.0069527" TargetMode="External"/><Relationship Id="rId3" Type="http://schemas.openxmlformats.org/officeDocument/2006/relationships/hyperlink" Target="http://www.plosone.org/article/info:doi/10.1371/journal.pone.0070432" TargetMode="External"/><Relationship Id="rId7" Type="http://schemas.openxmlformats.org/officeDocument/2006/relationships/hyperlink" Target="http://www.plosone.org/article/info:doi/10.1371/journal.pone.0070128" TargetMode="External"/><Relationship Id="rId12" Type="http://schemas.openxmlformats.org/officeDocument/2006/relationships/hyperlink" Target="http://www.plosone.org/article/info:doi/10.1371/journal.pone.0069756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losone.org/article/info:doi/10.1371/journal.pone.0070132" TargetMode="External"/><Relationship Id="rId11" Type="http://schemas.openxmlformats.org/officeDocument/2006/relationships/hyperlink" Target="http://www.plosone.org/article/info:doi/10.1371/journal.pone.0070546" TargetMode="External"/><Relationship Id="rId5" Type="http://schemas.openxmlformats.org/officeDocument/2006/relationships/hyperlink" Target="http://www.plosone.org/article/info:doi/10.1371/journal.pone.0070135" TargetMode="External"/><Relationship Id="rId10" Type="http://schemas.openxmlformats.org/officeDocument/2006/relationships/hyperlink" Target="http://www.plosone.org/article/info:doi/10.1371/journal.pone.0069457" TargetMode="External"/><Relationship Id="rId4" Type="http://schemas.openxmlformats.org/officeDocument/2006/relationships/hyperlink" Target="http://www.plosone.org/article/info:doi/10.1371/journal.pone.0070139" TargetMode="External"/><Relationship Id="rId9" Type="http://schemas.openxmlformats.org/officeDocument/2006/relationships/hyperlink" Target="http://www.plosone.org/article/info:doi/10.1371/journal.pone.0069526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immunol.org/search?author1=Yuichi+Sekine&amp;sortspec=date&amp;submit=Submit" TargetMode="External"/><Relationship Id="rId3" Type="http://schemas.openxmlformats.org/officeDocument/2006/relationships/hyperlink" Target="http://www.jimmunol.org/content/191/3/1436.abstract" TargetMode="External"/><Relationship Id="rId7" Type="http://schemas.openxmlformats.org/officeDocument/2006/relationships/hyperlink" Target="http://www.jimmunol.org/search?author1=Yuki+Souma&amp;sortspec=date&amp;submit=Submit" TargetMode="External"/><Relationship Id="rId2" Type="http://schemas.openxmlformats.org/officeDocument/2006/relationships/hyperlink" Target="http://www.jimmunol.org/search?author1=Sumihito+Togi&amp;sortspec=date&amp;submit=Submi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jimmunol.org/search?author1=Masaya+Kato&amp;sortspec=date&amp;submit=Submit" TargetMode="External"/><Relationship Id="rId11" Type="http://schemas.openxmlformats.org/officeDocument/2006/relationships/hyperlink" Target="http://www.jimmunol.org/search?author1=Tadashi+Matsuda&amp;sortspec=date&amp;submit=Submit" TargetMode="External"/><Relationship Id="rId5" Type="http://schemas.openxmlformats.org/officeDocument/2006/relationships/hyperlink" Target="http://www.jimmunol.org/search?author1=Ryuta+Muromoto&amp;sortspec=date&amp;submit=Submit" TargetMode="External"/><Relationship Id="rId10" Type="http://schemas.openxmlformats.org/officeDocument/2006/relationships/hyperlink" Target="http://www.jimmunol.org/search?author1=Kenji+Oritani&amp;sortspec=date&amp;submit=Submit" TargetMode="External"/><Relationship Id="rId4" Type="http://schemas.openxmlformats.org/officeDocument/2006/relationships/hyperlink" Target="http://www.jimmunol.org/search?author1=Kaname+Shiga&amp;sortspec=date&amp;submit=Submit" TargetMode="External"/><Relationship Id="rId9" Type="http://schemas.openxmlformats.org/officeDocument/2006/relationships/hyperlink" Target="http://www.jimmunol.org/search?author1=Shigeyuki+Kon&amp;sortspec=date&amp;submit=Submit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16" t="28503" r="52542" b="61000"/>
          <a:stretch/>
        </p:blipFill>
        <p:spPr bwMode="auto">
          <a:xfrm>
            <a:off x="0" y="1"/>
            <a:ext cx="3062513" cy="855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429" t="15238" r="34095" b="6031"/>
          <a:stretch/>
        </p:blipFill>
        <p:spPr bwMode="auto">
          <a:xfrm>
            <a:off x="3258953" y="108857"/>
            <a:ext cx="5863772" cy="6749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3461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16" t="28503" r="52542" b="61000"/>
          <a:stretch/>
        </p:blipFill>
        <p:spPr bwMode="auto">
          <a:xfrm>
            <a:off x="0" y="1"/>
            <a:ext cx="3062513" cy="855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24" t="14900" r="33810" b="5185"/>
          <a:stretch/>
        </p:blipFill>
        <p:spPr bwMode="auto">
          <a:xfrm>
            <a:off x="3251199" y="27654"/>
            <a:ext cx="5892801" cy="6850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899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16" t="28503" r="52542" b="61000"/>
          <a:stretch/>
        </p:blipFill>
        <p:spPr bwMode="auto">
          <a:xfrm>
            <a:off x="0" y="1"/>
            <a:ext cx="3062513" cy="855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32" t="12021" r="34191" b="4677"/>
          <a:stretch/>
        </p:blipFill>
        <p:spPr bwMode="auto">
          <a:xfrm>
            <a:off x="3280230" y="1"/>
            <a:ext cx="5631364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0100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956" y="0"/>
            <a:ext cx="9144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/>
              <a:t>Frequency of </a:t>
            </a:r>
            <a:r>
              <a:rPr lang="en-US" altLang="ko-KR" b="1" i="1" dirty="0"/>
              <a:t>TERT</a:t>
            </a:r>
            <a:r>
              <a:rPr lang="en-US" altLang="ko-KR" b="1" dirty="0"/>
              <a:t> promoter mutations in human cancers</a:t>
            </a:r>
          </a:p>
          <a:p>
            <a:r>
              <a:rPr lang="en-US" altLang="ko-KR" sz="1400" dirty="0" err="1">
                <a:hlinkClick r:id="rId2"/>
              </a:rPr>
              <a:t>João</a:t>
            </a:r>
            <a:r>
              <a:rPr lang="en-US" altLang="ko-KR" sz="1400" dirty="0">
                <a:hlinkClick r:id="rId2"/>
              </a:rPr>
              <a:t> Vinagre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2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16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Ana </a:t>
            </a:r>
            <a:r>
              <a:rPr lang="en-US" altLang="ko-KR" sz="1400" dirty="0">
                <a:hlinkClick r:id="rId2"/>
              </a:rPr>
              <a:t>Almeida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2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16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Helena </a:t>
            </a:r>
            <a:r>
              <a:rPr lang="en-US" altLang="ko-KR" sz="1400" dirty="0">
                <a:hlinkClick r:id="rId2"/>
              </a:rPr>
              <a:t>Pópulo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16</a:t>
            </a:r>
            <a:r>
              <a:rPr lang="en-US" altLang="ko-KR" sz="1400" dirty="0"/>
              <a:t> </a:t>
            </a:r>
            <a:r>
              <a:rPr lang="en-US" altLang="ko-KR" sz="1400" dirty="0" err="1" smtClean="0">
                <a:hlinkClick r:id="rId2"/>
              </a:rPr>
              <a:t>Rui</a:t>
            </a:r>
            <a:r>
              <a:rPr lang="en-US" altLang="ko-KR" sz="1400" dirty="0" smtClean="0">
                <a:hlinkClick r:id="rId2"/>
              </a:rPr>
              <a:t> </a:t>
            </a:r>
            <a:r>
              <a:rPr lang="en-US" altLang="ko-KR" sz="1400" dirty="0">
                <a:hlinkClick r:id="rId2"/>
              </a:rPr>
              <a:t>Batista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Joana </a:t>
            </a:r>
            <a:r>
              <a:rPr lang="en-US" altLang="ko-KR" sz="1400" dirty="0">
                <a:hlinkClick r:id="rId2"/>
              </a:rPr>
              <a:t>Lyra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dirty="0"/>
              <a:t> </a:t>
            </a:r>
          </a:p>
          <a:p>
            <a:r>
              <a:rPr lang="en-US" altLang="ko-KR" sz="1400" dirty="0">
                <a:hlinkClick r:id="rId2"/>
              </a:rPr>
              <a:t>Vasco Pinto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Ricardo </a:t>
            </a:r>
            <a:r>
              <a:rPr lang="en-US" altLang="ko-KR" sz="1400" dirty="0">
                <a:hlinkClick r:id="rId2"/>
              </a:rPr>
              <a:t>Coelho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2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Ricardo </a:t>
            </a:r>
            <a:r>
              <a:rPr lang="en-US" altLang="ko-KR" sz="1400" dirty="0">
                <a:hlinkClick r:id="rId2"/>
              </a:rPr>
              <a:t>Celestino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Hugo </a:t>
            </a:r>
            <a:r>
              <a:rPr lang="en-US" altLang="ko-KR" sz="1400" dirty="0">
                <a:hlinkClick r:id="rId2"/>
              </a:rPr>
              <a:t>Prazeres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4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Luis </a:t>
            </a:r>
            <a:r>
              <a:rPr lang="en-US" altLang="ko-KR" sz="1400" dirty="0">
                <a:hlinkClick r:id="rId2"/>
              </a:rPr>
              <a:t>Lima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2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5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6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7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Miguel </a:t>
            </a:r>
            <a:r>
              <a:rPr lang="en-US" altLang="ko-KR" sz="1400" dirty="0">
                <a:hlinkClick r:id="rId2"/>
              </a:rPr>
              <a:t>Melo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8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9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Adriana </a:t>
            </a:r>
            <a:r>
              <a:rPr lang="en-US" altLang="ko-KR" sz="1400" dirty="0">
                <a:hlinkClick r:id="rId2"/>
              </a:rPr>
              <a:t>Gaspar da Rocha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Ana </a:t>
            </a:r>
            <a:r>
              <a:rPr lang="en-US" altLang="ko-KR" sz="1400" dirty="0">
                <a:hlinkClick r:id="rId2"/>
              </a:rPr>
              <a:t>Preto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10</a:t>
            </a:r>
            <a:r>
              <a:rPr lang="en-US" altLang="ko-KR" sz="1400" dirty="0"/>
              <a:t> </a:t>
            </a:r>
            <a:r>
              <a:rPr lang="en-US" altLang="ko-KR" sz="1400" dirty="0" err="1" smtClean="0">
                <a:hlinkClick r:id="rId2"/>
              </a:rPr>
              <a:t>Patrícia</a:t>
            </a:r>
            <a:r>
              <a:rPr lang="en-US" altLang="ko-KR" sz="1400" dirty="0" smtClean="0">
                <a:hlinkClick r:id="rId2"/>
              </a:rPr>
              <a:t> </a:t>
            </a:r>
            <a:r>
              <a:rPr lang="en-US" altLang="ko-KR" sz="1400" dirty="0">
                <a:hlinkClick r:id="rId2"/>
              </a:rPr>
              <a:t>Castro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dirty="0"/>
              <a:t> </a:t>
            </a:r>
            <a:r>
              <a:rPr lang="en-US" altLang="ko-KR" sz="1400" dirty="0" err="1" smtClean="0">
                <a:hlinkClick r:id="rId2"/>
              </a:rPr>
              <a:t>Ligia</a:t>
            </a:r>
            <a:r>
              <a:rPr lang="en-US" altLang="ko-KR" sz="1400" dirty="0" smtClean="0">
                <a:hlinkClick r:id="rId2"/>
              </a:rPr>
              <a:t> </a:t>
            </a:r>
            <a:r>
              <a:rPr lang="en-US" altLang="ko-KR" sz="1400" dirty="0">
                <a:hlinkClick r:id="rId2"/>
              </a:rPr>
              <a:t>Castro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11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Fernando </a:t>
            </a:r>
            <a:r>
              <a:rPr lang="en-US" altLang="ko-KR" sz="1400" dirty="0">
                <a:hlinkClick r:id="rId2"/>
              </a:rPr>
              <a:t>Pardal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12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José </a:t>
            </a:r>
            <a:r>
              <a:rPr lang="en-US" altLang="ko-KR" sz="1400" dirty="0">
                <a:hlinkClick r:id="rId2"/>
              </a:rPr>
              <a:t>Manuel Lopes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11</a:t>
            </a:r>
            <a:r>
              <a:rPr lang="en-US" altLang="ko-KR" sz="1400" dirty="0"/>
              <a:t> </a:t>
            </a:r>
            <a:r>
              <a:rPr lang="en-US" altLang="ko-KR" sz="1400" dirty="0" err="1" smtClean="0">
                <a:hlinkClick r:id="rId2"/>
              </a:rPr>
              <a:t>Lúcio</a:t>
            </a:r>
            <a:r>
              <a:rPr lang="en-US" altLang="ko-KR" sz="1400" dirty="0" smtClean="0">
                <a:hlinkClick r:id="rId2"/>
              </a:rPr>
              <a:t> </a:t>
            </a:r>
            <a:r>
              <a:rPr lang="en-US" altLang="ko-KR" sz="1400" dirty="0">
                <a:hlinkClick r:id="rId2"/>
              </a:rPr>
              <a:t>Lara Santos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5</a:t>
            </a:r>
            <a:r>
              <a:rPr lang="en-US" altLang="ko-KR" sz="1400" dirty="0"/>
              <a:t> </a:t>
            </a:r>
            <a:r>
              <a:rPr lang="en-US" altLang="ko-KR" sz="1400" dirty="0" err="1" smtClean="0">
                <a:hlinkClick r:id="rId2"/>
              </a:rPr>
              <a:t>Rui</a:t>
            </a:r>
            <a:r>
              <a:rPr lang="en-US" altLang="ko-KR" sz="1400" dirty="0" smtClean="0">
                <a:hlinkClick r:id="rId2"/>
              </a:rPr>
              <a:t> </a:t>
            </a:r>
            <a:r>
              <a:rPr lang="en-US" altLang="ko-KR" sz="1400" dirty="0">
                <a:hlinkClick r:id="rId2"/>
              </a:rPr>
              <a:t>Manuel Reis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13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14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José </a:t>
            </a:r>
            <a:r>
              <a:rPr lang="en-US" altLang="ko-KR" sz="1400" dirty="0">
                <a:hlinkClick r:id="rId2"/>
              </a:rPr>
              <a:t>Cameselle-Teijeiro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15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Manuel </a:t>
            </a:r>
            <a:r>
              <a:rPr lang="en-US" altLang="ko-KR" sz="1400" dirty="0">
                <a:hlinkClick r:id="rId2"/>
              </a:rPr>
              <a:t>Sobrinho-Simões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11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hlinkClick r:id="rId2"/>
              </a:rPr>
              <a:t>Jorge </a:t>
            </a:r>
            <a:r>
              <a:rPr lang="en-US" altLang="ko-KR" sz="1400" dirty="0">
                <a:hlinkClick r:id="rId2"/>
              </a:rPr>
              <a:t>Lima</a:t>
            </a:r>
            <a:r>
              <a:rPr lang="en-US" altLang="ko-KR" sz="1400" dirty="0"/>
              <a:t>,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dirty="0"/>
              <a:t> </a:t>
            </a:r>
            <a:r>
              <a:rPr lang="en-US" altLang="ko-KR" sz="1400" dirty="0" err="1" smtClean="0">
                <a:hlinkClick r:id="rId2"/>
              </a:rPr>
              <a:t>Valdemar</a:t>
            </a:r>
            <a:r>
              <a:rPr lang="en-US" altLang="ko-KR" sz="1400" dirty="0" smtClean="0">
                <a:hlinkClick r:id="rId2"/>
              </a:rPr>
              <a:t> </a:t>
            </a:r>
            <a:r>
              <a:rPr lang="en-US" altLang="ko-KR" sz="1400" dirty="0">
                <a:hlinkClick r:id="rId2"/>
              </a:rPr>
              <a:t>Máximo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&amp; </a:t>
            </a:r>
            <a:r>
              <a:rPr lang="en-US" altLang="ko-KR" sz="1400" dirty="0">
                <a:hlinkClick r:id="rId2"/>
              </a:rPr>
              <a:t>Paula Soares</a:t>
            </a:r>
            <a:r>
              <a:rPr lang="en-US" altLang="ko-KR" sz="1400" baseline="30000" dirty="0">
                <a:hlinkClick r:id="rId2"/>
              </a:rPr>
              <a:t>1</a:t>
            </a:r>
            <a:r>
              <a:rPr lang="en-US" altLang="ko-KR" sz="1400" baseline="30000" dirty="0"/>
              <a:t>, </a:t>
            </a:r>
            <a:r>
              <a:rPr lang="en-US" altLang="ko-KR" sz="1400" baseline="30000" dirty="0">
                <a:hlinkClick r:id="rId2"/>
              </a:rPr>
              <a:t>3</a:t>
            </a:r>
            <a:r>
              <a:rPr lang="en-US" altLang="ko-KR" sz="1400" dirty="0"/>
              <a:t> </a:t>
            </a:r>
          </a:p>
          <a:p>
            <a:r>
              <a:rPr lang="pt-BR" altLang="ko-KR" sz="1400" b="1" dirty="0"/>
              <a:t>Institute of Molecular Pathology and Immunology of the University of Porto (IPATIMUP), </a:t>
            </a:r>
            <a:r>
              <a:rPr lang="pt-BR" altLang="ko-KR" sz="1400" b="1" dirty="0" smtClean="0"/>
              <a:t>4200-465</a:t>
            </a:r>
            <a:endParaRPr lang="en-US" altLang="ko-KR" sz="1400" dirty="0"/>
          </a:p>
        </p:txBody>
      </p:sp>
      <p:sp>
        <p:nvSpPr>
          <p:cNvPr id="5" name="직사각형 4"/>
          <p:cNvSpPr/>
          <p:nvPr/>
        </p:nvSpPr>
        <p:spPr>
          <a:xfrm>
            <a:off x="8956" y="270892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Reactivation of telomerase has been implicated in human </a:t>
            </a:r>
            <a:r>
              <a:rPr lang="en-US" altLang="ko-KR" dirty="0" err="1"/>
              <a:t>tumorigenesis</a:t>
            </a:r>
            <a:r>
              <a:rPr lang="en-US" altLang="ko-KR" dirty="0"/>
              <a:t>, but the underlying mechanisms remain poorly understood. Here we report the presence of recurrent somatic mutations in the </a:t>
            </a:r>
            <a:r>
              <a:rPr lang="en-US" altLang="ko-KR" i="1" dirty="0"/>
              <a:t>TERT</a:t>
            </a:r>
            <a:r>
              <a:rPr lang="en-US" altLang="ko-KR" dirty="0"/>
              <a:t> promoter in cancers of the central nervous system (43%), bladder (59%), thyroid (follicular cell-derived, 10%) and skin (melanoma, 29%). In thyroid cancers, the presence of </a:t>
            </a:r>
            <a:r>
              <a:rPr lang="en-US" altLang="ko-KR" i="1" dirty="0"/>
              <a:t>TERT</a:t>
            </a:r>
            <a:r>
              <a:rPr lang="en-US" altLang="ko-KR" dirty="0"/>
              <a:t> promoter mutations (when occurring together with </a:t>
            </a:r>
            <a:r>
              <a:rPr lang="en-US" altLang="ko-KR" i="1" dirty="0"/>
              <a:t>BRAF</a:t>
            </a:r>
            <a:r>
              <a:rPr lang="en-US" altLang="ko-KR" dirty="0"/>
              <a:t> mutations) is significantly associated with higher </a:t>
            </a:r>
            <a:r>
              <a:rPr lang="en-US" altLang="ko-KR" i="1" dirty="0"/>
              <a:t>TERT</a:t>
            </a:r>
            <a:r>
              <a:rPr lang="en-US" altLang="ko-KR" dirty="0"/>
              <a:t> mRNA expression, and in </a:t>
            </a:r>
            <a:r>
              <a:rPr lang="en-US" altLang="ko-KR" dirty="0" err="1"/>
              <a:t>glioblastoma</a:t>
            </a:r>
            <a:r>
              <a:rPr lang="en-US" altLang="ko-KR" dirty="0"/>
              <a:t> we find a trend for increased telomerase expression in cases </a:t>
            </a:r>
            <a:r>
              <a:rPr lang="en-US" altLang="ko-KR" dirty="0" err="1"/>
              <a:t>harbouring</a:t>
            </a:r>
            <a:r>
              <a:rPr lang="en-US" altLang="ko-KR" dirty="0"/>
              <a:t> </a:t>
            </a:r>
            <a:r>
              <a:rPr lang="en-US" altLang="ko-KR" i="1" dirty="0"/>
              <a:t>TERT</a:t>
            </a:r>
            <a:r>
              <a:rPr lang="en-US" altLang="ko-KR" dirty="0"/>
              <a:t> promoter mutations. Both in thyroid cancers and </a:t>
            </a:r>
            <a:r>
              <a:rPr lang="en-US" altLang="ko-KR" dirty="0" err="1"/>
              <a:t>glioblastoma</a:t>
            </a:r>
            <a:r>
              <a:rPr lang="en-US" altLang="ko-KR" dirty="0"/>
              <a:t>, </a:t>
            </a:r>
            <a:r>
              <a:rPr lang="en-US" altLang="ko-KR" i="1" dirty="0"/>
              <a:t>TERT</a:t>
            </a:r>
            <a:r>
              <a:rPr lang="en-US" altLang="ko-KR" dirty="0"/>
              <a:t> promoter mutations are significantly associated with older age of the patients. Our results show that </a:t>
            </a:r>
            <a:r>
              <a:rPr lang="en-US" altLang="ko-KR" i="1" dirty="0"/>
              <a:t>TERT</a:t>
            </a:r>
            <a:r>
              <a:rPr lang="en-US" altLang="ko-KR" dirty="0"/>
              <a:t> promoter mutations are relatively frequent in specific types of human cancers, where they lead to enhanced expression of telomerase.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7792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766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0" y="857232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Research Article </a:t>
            </a:r>
          </a:p>
          <a:p>
            <a:r>
              <a:rPr lang="en-US" b="1" dirty="0" smtClean="0"/>
              <a:t>Regulation of the Tumor Suppressor PTEN through </a:t>
            </a:r>
            <a:r>
              <a:rPr lang="en-US" b="1" dirty="0" err="1" smtClean="0"/>
              <a:t>Exosomes</a:t>
            </a:r>
            <a:r>
              <a:rPr lang="en-US" b="1" dirty="0" smtClean="0"/>
              <a:t>: A Diagnostic Potential for Prostate Cancer </a:t>
            </a:r>
            <a:endParaRPr lang="en-US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28802"/>
            <a:ext cx="784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0" y="2214554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 smtClean="0"/>
              <a:t>Affiliations: Division of Nephrology, Department of Medicine, McMaster University, Hamilton, Ontario, Canada, Hamilton Centre for Kidney Research (HCKR), St. Joseph’s Hospital, Hamilton, Ontario, Canada </a:t>
            </a:r>
            <a:endParaRPr lang="en-US" sz="1300" dirty="0"/>
          </a:p>
        </p:txBody>
      </p:sp>
      <p:sp>
        <p:nvSpPr>
          <p:cNvPr id="8" name="직사각형 7"/>
          <p:cNvSpPr/>
          <p:nvPr/>
        </p:nvSpPr>
        <p:spPr>
          <a:xfrm>
            <a:off x="0" y="2857496"/>
            <a:ext cx="9144000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 smtClean="0"/>
              <a:t>Abstract</a:t>
            </a:r>
          </a:p>
          <a:p>
            <a:r>
              <a:rPr lang="en-US" sz="1300" dirty="0" smtClean="0"/>
              <a:t>PTEN is a potent tumor-suppressor protein. Aggressive and metastatic prostate cancer (PC) is associated with a reduction or loss of PTEN expression. PTEN reduction often occurs without gene mutations, and its </a:t>
            </a:r>
            <a:r>
              <a:rPr lang="en-US" sz="1300" dirty="0" err="1" smtClean="0"/>
              <a:t>downregulation</a:t>
            </a:r>
            <a:r>
              <a:rPr lang="en-US" sz="1300" dirty="0" smtClean="0"/>
              <a:t> is not fully understood. Herein, we show that PTEN is incorporated in the cargo of </a:t>
            </a:r>
            <a:r>
              <a:rPr lang="en-US" sz="1300" dirty="0" err="1" smtClean="0"/>
              <a:t>exosomes</a:t>
            </a:r>
            <a:r>
              <a:rPr lang="en-US" sz="1300" dirty="0" smtClean="0"/>
              <a:t> derived from cancer cells. PTEN is not detected in </a:t>
            </a:r>
            <a:r>
              <a:rPr lang="en-US" sz="1300" dirty="0" err="1" smtClean="0"/>
              <a:t>exosomes</a:t>
            </a:r>
            <a:r>
              <a:rPr lang="en-US" sz="1300" dirty="0" smtClean="0"/>
              <a:t> derived from normal, noncancerous cells. We found that PTEN can be transferred to other cells through </a:t>
            </a:r>
            <a:r>
              <a:rPr lang="en-US" sz="1300" dirty="0" err="1" smtClean="0"/>
              <a:t>exosomes</a:t>
            </a:r>
            <a:r>
              <a:rPr lang="en-US" sz="1300" dirty="0" smtClean="0"/>
              <a:t>. In cells that have a reduction or complete loss of PTEN expression, the transferred PTEN is competent to confer tumor-suppression activity to acceptor cells. In PC patients, we show that PTEN is incorporated in the cargo of </a:t>
            </a:r>
            <a:r>
              <a:rPr lang="en-US" sz="1300" dirty="0" err="1" smtClean="0"/>
              <a:t>exosomes</a:t>
            </a:r>
            <a:r>
              <a:rPr lang="en-US" sz="1300" dirty="0" smtClean="0"/>
              <a:t> that circulate in their blood. Interestingly, normal subjects have no PTEN expression in their blood </a:t>
            </a:r>
            <a:r>
              <a:rPr lang="en-US" sz="1300" dirty="0" err="1" smtClean="0"/>
              <a:t>exosomes</a:t>
            </a:r>
            <a:r>
              <a:rPr lang="en-US" sz="1300" dirty="0" smtClean="0"/>
              <a:t>. Further, we found that the prostate-specific antigen (PSA) is incorporated in PC patients’ and normal subjects’ blood </a:t>
            </a:r>
            <a:r>
              <a:rPr lang="en-US" sz="1300" dirty="0" err="1" smtClean="0"/>
              <a:t>exosomes</a:t>
            </a:r>
            <a:r>
              <a:rPr lang="en-US" sz="1300" dirty="0" smtClean="0"/>
              <a:t>. These data suggest that </a:t>
            </a:r>
            <a:r>
              <a:rPr lang="en-US" sz="1300" dirty="0" err="1" smtClean="0"/>
              <a:t>exosomal</a:t>
            </a:r>
            <a:r>
              <a:rPr lang="en-US" sz="1300" dirty="0" smtClean="0"/>
              <a:t> PTEN can compensate for PTEN loss in PTEN deficient cells, and may have diagnostic value for prostate cancer.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766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100010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3" tooltip="Read Open-Access Article"/>
              </a:rPr>
              <a:t>The LDL Receptor-Related Protein 1 (LRP1) Regulates the PDGF Signaling Pathway by Binding the Protein </a:t>
            </a:r>
            <a:r>
              <a:rPr lang="en-US" sz="1100" dirty="0" err="1" smtClean="0">
                <a:hlinkClick r:id="rId3" tooltip="Read Open-Access Article"/>
              </a:rPr>
              <a:t>Phosphatase</a:t>
            </a:r>
            <a:r>
              <a:rPr lang="en-US" sz="1100" dirty="0" smtClean="0">
                <a:hlinkClick r:id="rId3" tooltip="Read Open-Access Article"/>
              </a:rPr>
              <a:t> SHP-2 and Modulating SHP-2- Mediated PDGF Signaling Events</a:t>
            </a:r>
            <a:r>
              <a:rPr lang="en-US" sz="1100" dirty="0" smtClean="0"/>
              <a:t> Julie Craig, Irina </a:t>
            </a:r>
            <a:r>
              <a:rPr lang="en-US" sz="1100" dirty="0" err="1" smtClean="0"/>
              <a:t>Mikhailenko</a:t>
            </a:r>
            <a:r>
              <a:rPr lang="en-US" sz="1100" dirty="0" smtClean="0"/>
              <a:t>, Nathaniel Noyes, Mary </a:t>
            </a:r>
            <a:r>
              <a:rPr lang="en-US" sz="1100" dirty="0" err="1" smtClean="0"/>
              <a:t>Migliorini</a:t>
            </a:r>
            <a:r>
              <a:rPr lang="en-US" sz="1100" dirty="0" smtClean="0"/>
              <a:t>, Dudley K. Strickland Research Article | published 26 Jul 2013 | PLOS ONE 10.1371/journal.pone.0070432</a:t>
            </a:r>
            <a:endParaRPr lang="ko-KR" altLang="en-US" sz="1100" dirty="0"/>
          </a:p>
        </p:txBody>
      </p:sp>
      <p:sp>
        <p:nvSpPr>
          <p:cNvPr id="4" name="직사각형 3"/>
          <p:cNvSpPr/>
          <p:nvPr/>
        </p:nvSpPr>
        <p:spPr>
          <a:xfrm>
            <a:off x="0" y="2071678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4" tooltip="Read Open-Access Article"/>
              </a:rPr>
              <a:t>E- and P-</a:t>
            </a:r>
            <a:r>
              <a:rPr lang="en-US" sz="1100" dirty="0" err="1" smtClean="0">
                <a:hlinkClick r:id="rId4" tooltip="Read Open-Access Article"/>
              </a:rPr>
              <a:t>Selectins</a:t>
            </a:r>
            <a:r>
              <a:rPr lang="en-US" sz="1100" dirty="0" smtClean="0">
                <a:hlinkClick r:id="rId4" tooltip="Read Open-Access Article"/>
              </a:rPr>
              <a:t> Are Essential for Repopulation of Chronic </a:t>
            </a:r>
            <a:r>
              <a:rPr lang="en-US" sz="1100" dirty="0" err="1" smtClean="0">
                <a:hlinkClick r:id="rId4" tooltip="Read Open-Access Article"/>
              </a:rPr>
              <a:t>Myelogenous</a:t>
            </a:r>
            <a:r>
              <a:rPr lang="en-US" sz="1100" dirty="0" smtClean="0">
                <a:hlinkClick r:id="rId4" tooltip="Read Open-Access Article"/>
              </a:rPr>
              <a:t> and Chronic </a:t>
            </a:r>
            <a:r>
              <a:rPr lang="en-US" sz="1100" dirty="0" err="1" smtClean="0">
                <a:hlinkClick r:id="rId4" tooltip="Read Open-Access Article"/>
              </a:rPr>
              <a:t>Eosinophilic</a:t>
            </a:r>
            <a:r>
              <a:rPr lang="en-US" sz="1100" dirty="0" smtClean="0">
                <a:hlinkClick r:id="rId4" tooltip="Read Open-Access Article"/>
              </a:rPr>
              <a:t> </a:t>
            </a:r>
            <a:r>
              <a:rPr lang="en-US" sz="1100" dirty="0" err="1" smtClean="0">
                <a:hlinkClick r:id="rId4" tooltip="Read Open-Access Article"/>
              </a:rPr>
              <a:t>Leukemias</a:t>
            </a:r>
            <a:r>
              <a:rPr lang="en-US" sz="1100" dirty="0" smtClean="0">
                <a:hlinkClick r:id="rId4" tooltip="Read Open-Access Article"/>
              </a:rPr>
              <a:t> in a </a:t>
            </a:r>
            <a:r>
              <a:rPr lang="en-US" sz="1100" dirty="0" err="1" smtClean="0">
                <a:hlinkClick r:id="rId4" tooltip="Read Open-Access Article"/>
              </a:rPr>
              <a:t>Scid</a:t>
            </a:r>
            <a:r>
              <a:rPr lang="en-US" sz="1100" dirty="0" smtClean="0">
                <a:hlinkClick r:id="rId4" tooltip="Read Open-Access Article"/>
              </a:rPr>
              <a:t> Mouse </a:t>
            </a:r>
            <a:r>
              <a:rPr lang="en-US" sz="1100" dirty="0" err="1" smtClean="0">
                <a:hlinkClick r:id="rId4" tooltip="Read Open-Access Article"/>
              </a:rPr>
              <a:t>Xenograft</a:t>
            </a:r>
            <a:r>
              <a:rPr lang="en-US" sz="1100" dirty="0" smtClean="0">
                <a:hlinkClick r:id="rId4" tooltip="Read Open-Access Article"/>
              </a:rPr>
              <a:t> Model</a:t>
            </a:r>
            <a:r>
              <a:rPr lang="en-US" sz="1100" dirty="0" smtClean="0"/>
              <a:t> Daniel </a:t>
            </a:r>
            <a:r>
              <a:rPr lang="en-US" sz="1100" dirty="0" err="1" smtClean="0"/>
              <a:t>Wicklein</a:t>
            </a:r>
            <a:r>
              <a:rPr lang="en-US" sz="1100" dirty="0" smtClean="0"/>
              <a:t>, Anna Schmidt, Vera </a:t>
            </a:r>
            <a:r>
              <a:rPr lang="en-US" sz="1100" dirty="0" err="1" smtClean="0"/>
              <a:t>Labitzky</a:t>
            </a:r>
            <a:r>
              <a:rPr lang="en-US" sz="1100" dirty="0" smtClean="0"/>
              <a:t>, Sebastian </a:t>
            </a:r>
            <a:r>
              <a:rPr lang="en-US" sz="1100" dirty="0" err="1" smtClean="0"/>
              <a:t>Ullrich</a:t>
            </a:r>
            <a:r>
              <a:rPr lang="en-US" sz="1100" dirty="0" smtClean="0"/>
              <a:t>, Peter </a:t>
            </a:r>
            <a:r>
              <a:rPr lang="en-US" sz="1100" dirty="0" err="1" smtClean="0"/>
              <a:t>Valent</a:t>
            </a:r>
            <a:r>
              <a:rPr lang="en-US" sz="1100" dirty="0" smtClean="0"/>
              <a:t>, </a:t>
            </a:r>
            <a:r>
              <a:rPr lang="en-US" sz="1100" dirty="0" err="1" smtClean="0"/>
              <a:t>Udo</a:t>
            </a:r>
            <a:r>
              <a:rPr lang="en-US" sz="1100" dirty="0" smtClean="0"/>
              <a:t> Schumacher Research Article | published 26 Jul 2013 | PLOS ONE 10.1371/journal.pone.0070139</a:t>
            </a:r>
            <a:endParaRPr lang="ko-KR" altLang="en-US" sz="1100" dirty="0"/>
          </a:p>
        </p:txBody>
      </p:sp>
      <p:sp>
        <p:nvSpPr>
          <p:cNvPr id="5" name="직사각형 4"/>
          <p:cNvSpPr/>
          <p:nvPr/>
        </p:nvSpPr>
        <p:spPr>
          <a:xfrm>
            <a:off x="0" y="3000372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err="1" smtClean="0">
                <a:hlinkClick r:id="rId5" tooltip="Read Open-Access Article"/>
              </a:rPr>
              <a:t>Ursolic</a:t>
            </a:r>
            <a:r>
              <a:rPr lang="en-US" sz="1100" dirty="0" smtClean="0">
                <a:hlinkClick r:id="rId5" tooltip="Read Open-Access Article"/>
              </a:rPr>
              <a:t> Acid Inhibits </a:t>
            </a:r>
            <a:r>
              <a:rPr lang="en-US" sz="1100" dirty="0" err="1" smtClean="0">
                <a:hlinkClick r:id="rId5" tooltip="Read Open-Access Article"/>
              </a:rPr>
              <a:t>Adipogenesis</a:t>
            </a:r>
            <a:r>
              <a:rPr lang="en-US" sz="1100" dirty="0" smtClean="0">
                <a:hlinkClick r:id="rId5" tooltip="Read Open-Access Article"/>
              </a:rPr>
              <a:t> in 3T3-L1 </a:t>
            </a:r>
            <a:r>
              <a:rPr lang="en-US" sz="1100" dirty="0" err="1" smtClean="0">
                <a:hlinkClick r:id="rId5" tooltip="Read Open-Access Article"/>
              </a:rPr>
              <a:t>Adipocytes</a:t>
            </a:r>
            <a:r>
              <a:rPr lang="en-US" sz="1100" dirty="0" smtClean="0">
                <a:hlinkClick r:id="rId5" tooltip="Read Open-Access Article"/>
              </a:rPr>
              <a:t> through LKB1/AMPK Pathway</a:t>
            </a:r>
            <a:r>
              <a:rPr lang="en-US" sz="1100" dirty="0" smtClean="0"/>
              <a:t> </a:t>
            </a:r>
            <a:r>
              <a:rPr lang="en-US" sz="1100" dirty="0" err="1" smtClean="0"/>
              <a:t>Yonghan</a:t>
            </a:r>
            <a:r>
              <a:rPr lang="en-US" sz="1100" dirty="0" smtClean="0"/>
              <a:t> He, Ying Li, </a:t>
            </a:r>
            <a:r>
              <a:rPr lang="en-US" sz="1100" dirty="0" err="1" smtClean="0"/>
              <a:t>Tiantian</a:t>
            </a:r>
            <a:r>
              <a:rPr lang="en-US" sz="1100" dirty="0" smtClean="0"/>
              <a:t> Zhao, </a:t>
            </a:r>
            <a:r>
              <a:rPr lang="en-US" sz="1100" dirty="0" err="1" smtClean="0"/>
              <a:t>Yanwen</a:t>
            </a:r>
            <a:r>
              <a:rPr lang="en-US" sz="1100" dirty="0" smtClean="0"/>
              <a:t> Wang, </a:t>
            </a:r>
            <a:r>
              <a:rPr lang="en-US" sz="1100" dirty="0" err="1" smtClean="0"/>
              <a:t>Changhao</a:t>
            </a:r>
            <a:r>
              <a:rPr lang="en-US" sz="1100" dirty="0" smtClean="0"/>
              <a:t> Sun Research Article | published 26 Jul 2013 | PLOS ONE 10.1371/journal.pone.0070135</a:t>
            </a:r>
            <a:endParaRPr lang="ko-KR" altLang="en-US" sz="1100" dirty="0"/>
          </a:p>
        </p:txBody>
      </p:sp>
      <p:sp>
        <p:nvSpPr>
          <p:cNvPr id="6" name="직사각형 5"/>
          <p:cNvSpPr/>
          <p:nvPr/>
        </p:nvSpPr>
        <p:spPr>
          <a:xfrm>
            <a:off x="0" y="3714752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6" tooltip="Read Open-Access Article"/>
              </a:rPr>
              <a:t>Progression of Kidney Disease in Non-Diabetic Patients with Coronary Artery Disease: Predictive Role of Circulating Matrix Metalloproteinase-2, -3, and -9</a:t>
            </a:r>
            <a:r>
              <a:rPr lang="en-US" sz="1100" dirty="0" smtClean="0"/>
              <a:t> Ta-Wei Hsu, </a:t>
            </a:r>
            <a:r>
              <a:rPr lang="en-US" sz="1100" dirty="0" err="1" smtClean="0"/>
              <a:t>Ko</a:t>
            </a:r>
            <a:r>
              <a:rPr lang="en-US" sz="1100" dirty="0" smtClean="0"/>
              <a:t>-Lin </a:t>
            </a:r>
            <a:r>
              <a:rPr lang="en-US" sz="1100" dirty="0" err="1" smtClean="0"/>
              <a:t>Kuo</a:t>
            </a:r>
            <a:r>
              <a:rPr lang="en-US" sz="1100" dirty="0" smtClean="0"/>
              <a:t>, </a:t>
            </a:r>
            <a:r>
              <a:rPr lang="en-US" sz="1100" dirty="0" err="1" smtClean="0"/>
              <a:t>Szu</a:t>
            </a:r>
            <a:r>
              <a:rPr lang="en-US" sz="1100" dirty="0" smtClean="0"/>
              <a:t>-Chun Hung, Po-</a:t>
            </a:r>
            <a:r>
              <a:rPr lang="en-US" sz="1100" dirty="0" err="1" smtClean="0"/>
              <a:t>Hsun</a:t>
            </a:r>
            <a:r>
              <a:rPr lang="en-US" sz="1100" dirty="0" smtClean="0"/>
              <a:t> Huang, Jaw-</a:t>
            </a:r>
            <a:r>
              <a:rPr lang="en-US" sz="1100" dirty="0" err="1" smtClean="0"/>
              <a:t>Wen</a:t>
            </a:r>
            <a:r>
              <a:rPr lang="en-US" sz="1100" dirty="0" smtClean="0"/>
              <a:t> Chen, </a:t>
            </a:r>
            <a:r>
              <a:rPr lang="en-US" sz="1100" dirty="0" err="1" smtClean="0"/>
              <a:t>Der-Cherng</a:t>
            </a:r>
            <a:r>
              <a:rPr lang="en-US" sz="1100" dirty="0" smtClean="0"/>
              <a:t> </a:t>
            </a:r>
            <a:r>
              <a:rPr lang="en-US" sz="1100" dirty="0" err="1" smtClean="0"/>
              <a:t>Tarng</a:t>
            </a:r>
            <a:r>
              <a:rPr lang="en-US" sz="1100" dirty="0" smtClean="0"/>
              <a:t> Research Article | published 26 Jul 2013 | PLOS ONE 10.1371/journal.pone.0070132</a:t>
            </a:r>
            <a:endParaRPr lang="ko-KR" altLang="en-US" sz="1100" dirty="0"/>
          </a:p>
        </p:txBody>
      </p:sp>
      <p:sp>
        <p:nvSpPr>
          <p:cNvPr id="7" name="직사각형 6"/>
          <p:cNvSpPr/>
          <p:nvPr/>
        </p:nvSpPr>
        <p:spPr>
          <a:xfrm>
            <a:off x="0" y="4572008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7" tooltip="Read Open-Access Article"/>
              </a:rPr>
              <a:t>Crosstalk between </a:t>
            </a:r>
            <a:r>
              <a:rPr lang="en-US" sz="1100" dirty="0" err="1" smtClean="0">
                <a:hlinkClick r:id="rId7" tooltip="Read Open-Access Article"/>
              </a:rPr>
              <a:t>Shh</a:t>
            </a:r>
            <a:r>
              <a:rPr lang="en-US" sz="1100" dirty="0" smtClean="0">
                <a:hlinkClick r:id="rId7" tooltip="Read Open-Access Article"/>
              </a:rPr>
              <a:t> and TGF-</a:t>
            </a:r>
            <a:r>
              <a:rPr lang="el-GR" sz="1100" dirty="0" smtClean="0">
                <a:hlinkClick r:id="rId7" tooltip="Read Open-Access Article"/>
              </a:rPr>
              <a:t>β </a:t>
            </a:r>
            <a:r>
              <a:rPr lang="en-US" sz="1100" dirty="0" smtClean="0">
                <a:hlinkClick r:id="rId7" tooltip="Read Open-Access Article"/>
              </a:rPr>
              <a:t>Signaling in Cyclosporine-Enhanced Cell Proliferation in Human Gingival Fibroblasts</a:t>
            </a:r>
            <a:r>
              <a:rPr lang="en-US" sz="1100" dirty="0" smtClean="0"/>
              <a:t> Yi Chung, Earl Fu Research Article | published 26 Jul 2013 | PLOS ONE 10.1371/journal.pone.0070128</a:t>
            </a:r>
            <a:endParaRPr lang="ko-KR" altLang="en-US" sz="1100" dirty="0"/>
          </a:p>
        </p:txBody>
      </p:sp>
      <p:sp>
        <p:nvSpPr>
          <p:cNvPr id="8" name="직사각형 7"/>
          <p:cNvSpPr/>
          <p:nvPr/>
        </p:nvSpPr>
        <p:spPr>
          <a:xfrm>
            <a:off x="0" y="5347801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8" tooltip="Read Open-Access Article"/>
              </a:rPr>
              <a:t>SIRT1 is a Direct </a:t>
            </a:r>
            <a:r>
              <a:rPr lang="en-US" sz="1100" dirty="0" err="1" smtClean="0">
                <a:hlinkClick r:id="rId8" tooltip="Read Open-Access Article"/>
              </a:rPr>
              <a:t>Coactivator</a:t>
            </a:r>
            <a:r>
              <a:rPr lang="en-US" sz="1100" dirty="0" smtClean="0">
                <a:hlinkClick r:id="rId8" tooltip="Read Open-Access Article"/>
              </a:rPr>
              <a:t> of Thyroid Hormone Receptor </a:t>
            </a:r>
            <a:r>
              <a:rPr lang="el-GR" sz="1100" dirty="0" smtClean="0">
                <a:hlinkClick r:id="rId8" tooltip="Read Open-Access Article"/>
              </a:rPr>
              <a:t>β1 </a:t>
            </a:r>
            <a:r>
              <a:rPr lang="en-US" sz="1100" dirty="0" smtClean="0">
                <a:hlinkClick r:id="rId8" tooltip="Read Open-Access Article"/>
              </a:rPr>
              <a:t>with Gene-Specific Actions</a:t>
            </a:r>
            <a:r>
              <a:rPr lang="en-US" sz="1100" dirty="0" smtClean="0"/>
              <a:t> </a:t>
            </a:r>
            <a:r>
              <a:rPr lang="en-US" sz="1100" dirty="0" err="1" smtClean="0"/>
              <a:t>Ji</a:t>
            </a:r>
            <a:r>
              <a:rPr lang="en-US" sz="1100" dirty="0" smtClean="0"/>
              <a:t> Ho </a:t>
            </a:r>
            <a:r>
              <a:rPr lang="en-US" sz="1100" dirty="0" err="1" smtClean="0"/>
              <a:t>Suh</a:t>
            </a:r>
            <a:r>
              <a:rPr lang="en-US" sz="1100" dirty="0" smtClean="0"/>
              <a:t>, Douglas H. </a:t>
            </a:r>
            <a:r>
              <a:rPr lang="en-US" sz="1100" dirty="0" err="1" smtClean="0"/>
              <a:t>Sieglaff</a:t>
            </a:r>
            <a:r>
              <a:rPr lang="en-US" sz="1100" dirty="0" smtClean="0"/>
              <a:t>, </a:t>
            </a:r>
            <a:r>
              <a:rPr lang="en-US" sz="1100" dirty="0" err="1" smtClean="0"/>
              <a:t>Aijun</a:t>
            </a:r>
            <a:r>
              <a:rPr lang="en-US" sz="1100" dirty="0" smtClean="0"/>
              <a:t> Zhang, </a:t>
            </a:r>
            <a:r>
              <a:rPr lang="en-US" sz="1100" dirty="0" err="1" smtClean="0"/>
              <a:t>Xuefeng</a:t>
            </a:r>
            <a:r>
              <a:rPr lang="en-US" sz="1100" dirty="0" smtClean="0"/>
              <a:t> Xia, Aleksandra </a:t>
            </a:r>
            <a:r>
              <a:rPr lang="en-US" sz="1100" dirty="0" err="1" smtClean="0"/>
              <a:t>Cvoro</a:t>
            </a:r>
            <a:r>
              <a:rPr lang="en-US" sz="1100" dirty="0" smtClean="0"/>
              <a:t>, Glenn E. </a:t>
            </a:r>
            <a:r>
              <a:rPr lang="en-US" sz="1100" dirty="0" err="1" smtClean="0"/>
              <a:t>Winnier</a:t>
            </a:r>
            <a:r>
              <a:rPr lang="en-US" sz="1100" dirty="0" smtClean="0"/>
              <a:t>, Paul Webb Research Article | published 26 Jul 2013 | PLOS ONE 10.1371/journal.pone.0070097</a:t>
            </a:r>
            <a:endParaRPr lang="ko-KR" altLang="en-US" sz="1100" dirty="0"/>
          </a:p>
        </p:txBody>
      </p:sp>
      <p:sp>
        <p:nvSpPr>
          <p:cNvPr id="9" name="직사각형 8"/>
          <p:cNvSpPr/>
          <p:nvPr/>
        </p:nvSpPr>
        <p:spPr>
          <a:xfrm>
            <a:off x="4572000" y="928670"/>
            <a:ext cx="4572000" cy="12772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9" tooltip="Read Open-Access Article"/>
              </a:rPr>
              <a:t>Telomere Length and Physical Performance at Older Ages: An Individual Participant Meta-Analysis</a:t>
            </a:r>
            <a:r>
              <a:rPr lang="en-US" sz="1100" dirty="0" smtClean="0"/>
              <a:t> Michael P. Gardner, Carmen Martin-Ruiz, Rachel Cooper, Rebecca Hardy, </a:t>
            </a:r>
            <a:r>
              <a:rPr lang="en-US" sz="1100" dirty="0" err="1" smtClean="0"/>
              <a:t>Avan</a:t>
            </a:r>
            <a:r>
              <a:rPr lang="en-US" sz="1100" dirty="0" smtClean="0"/>
              <a:t> </a:t>
            </a:r>
            <a:r>
              <a:rPr lang="en-US" sz="1100" dirty="0" err="1" smtClean="0"/>
              <a:t>Aihie</a:t>
            </a:r>
            <a:r>
              <a:rPr lang="en-US" sz="1100" dirty="0" smtClean="0"/>
              <a:t> </a:t>
            </a:r>
            <a:r>
              <a:rPr lang="en-US" sz="1100" dirty="0" err="1" smtClean="0"/>
              <a:t>Sayer</a:t>
            </a:r>
            <a:r>
              <a:rPr lang="en-US" sz="1100" dirty="0" smtClean="0"/>
              <a:t>, Cyrus Cooper, Ian J. </a:t>
            </a:r>
            <a:r>
              <a:rPr lang="en-US" sz="1100" dirty="0" err="1" smtClean="0"/>
              <a:t>Deary</a:t>
            </a:r>
            <a:r>
              <a:rPr lang="en-US" sz="1100" dirty="0" smtClean="0"/>
              <a:t>, John </a:t>
            </a:r>
            <a:r>
              <a:rPr lang="en-US" sz="1100" dirty="0" err="1" smtClean="0"/>
              <a:t>Gallacher</a:t>
            </a:r>
            <a:r>
              <a:rPr lang="en-US" sz="1100" dirty="0" smtClean="0"/>
              <a:t>, Sarah E. Harris, Paul G. </a:t>
            </a:r>
            <a:r>
              <a:rPr lang="en-US" sz="1100" dirty="0" err="1" smtClean="0"/>
              <a:t>Shiels</a:t>
            </a:r>
            <a:r>
              <a:rPr lang="en-US" sz="1100" dirty="0" smtClean="0"/>
              <a:t>, John M. Starr, Diana </a:t>
            </a:r>
            <a:r>
              <a:rPr lang="en-US" sz="1100" dirty="0" err="1" smtClean="0"/>
              <a:t>Kuh</a:t>
            </a:r>
            <a:r>
              <a:rPr lang="en-US" sz="1100" dirty="0" smtClean="0"/>
              <a:t>, Thomas von </a:t>
            </a:r>
            <a:r>
              <a:rPr lang="en-US" sz="1100" dirty="0" err="1" smtClean="0"/>
              <a:t>Zglinicki</a:t>
            </a:r>
            <a:r>
              <a:rPr lang="en-US" sz="1100" dirty="0" smtClean="0"/>
              <a:t>, </a:t>
            </a:r>
            <a:r>
              <a:rPr lang="en-US" sz="1100" dirty="0" err="1" smtClean="0"/>
              <a:t>Yoav</a:t>
            </a:r>
            <a:r>
              <a:rPr lang="en-US" sz="1100" dirty="0" smtClean="0"/>
              <a:t> Ben-</a:t>
            </a:r>
            <a:r>
              <a:rPr lang="en-US" sz="1100" dirty="0" err="1" smtClean="0"/>
              <a:t>Shlomo</a:t>
            </a:r>
            <a:r>
              <a:rPr lang="en-US" sz="1100" dirty="0" smtClean="0"/>
              <a:t>, the Halcyon study team Research Article | published 26 Jul 2013 | PLOS ONE 10.1371/journal.pone.0069526</a:t>
            </a:r>
            <a:endParaRPr lang="ko-KR" altLang="en-US" sz="1100" dirty="0"/>
          </a:p>
        </p:txBody>
      </p:sp>
      <p:sp>
        <p:nvSpPr>
          <p:cNvPr id="10" name="직사각형 9"/>
          <p:cNvSpPr/>
          <p:nvPr/>
        </p:nvSpPr>
        <p:spPr>
          <a:xfrm>
            <a:off x="4572000" y="2143116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10" tooltip="Read Open-Access Article"/>
              </a:rPr>
              <a:t>Development of a Nuclear </a:t>
            </a:r>
            <a:r>
              <a:rPr lang="en-US" sz="1100" dirty="0" err="1" smtClean="0">
                <a:hlinkClick r:id="rId10" tooltip="Read Open-Access Article"/>
              </a:rPr>
              <a:t>Morphometric</a:t>
            </a:r>
            <a:r>
              <a:rPr lang="en-US" sz="1100" dirty="0" smtClean="0">
                <a:hlinkClick r:id="rId10" tooltip="Read Open-Access Article"/>
              </a:rPr>
              <a:t> Signature for Prostate Cancer Risk in Negative Biopsies</a:t>
            </a:r>
            <a:r>
              <a:rPr lang="en-US" sz="1100" dirty="0" smtClean="0"/>
              <a:t> Peter H. Gann, Ryan Deaton, </a:t>
            </a:r>
            <a:r>
              <a:rPr lang="en-US" sz="1100" dirty="0" err="1" smtClean="0"/>
              <a:t>Anup</a:t>
            </a:r>
            <a:r>
              <a:rPr lang="en-US" sz="1100" dirty="0" smtClean="0"/>
              <a:t> </a:t>
            </a:r>
            <a:r>
              <a:rPr lang="en-US" sz="1100" dirty="0" err="1" smtClean="0"/>
              <a:t>Amatya</a:t>
            </a:r>
            <a:r>
              <a:rPr lang="en-US" sz="1100" dirty="0" smtClean="0"/>
              <a:t>, Mahesh </a:t>
            </a:r>
            <a:r>
              <a:rPr lang="en-US" sz="1100" dirty="0" err="1" smtClean="0"/>
              <a:t>Mohnani</a:t>
            </a:r>
            <a:r>
              <a:rPr lang="en-US" sz="1100" dirty="0" smtClean="0"/>
              <a:t>, Erika </a:t>
            </a:r>
            <a:r>
              <a:rPr lang="en-US" sz="1100" dirty="0" err="1" smtClean="0"/>
              <a:t>Enk</a:t>
            </a:r>
            <a:r>
              <a:rPr lang="en-US" sz="1100" dirty="0" smtClean="0"/>
              <a:t> </a:t>
            </a:r>
            <a:r>
              <a:rPr lang="en-US" sz="1100" dirty="0" err="1" smtClean="0"/>
              <a:t>Rueter</a:t>
            </a:r>
            <a:r>
              <a:rPr lang="en-US" sz="1100" dirty="0" smtClean="0"/>
              <a:t>, </a:t>
            </a:r>
            <a:r>
              <a:rPr lang="en-US" sz="1100" dirty="0" err="1" smtClean="0"/>
              <a:t>Yirong</a:t>
            </a:r>
            <a:r>
              <a:rPr lang="en-US" sz="1100" dirty="0" smtClean="0"/>
              <a:t> Yang, </a:t>
            </a:r>
            <a:r>
              <a:rPr lang="en-US" sz="1100" dirty="0" err="1" smtClean="0"/>
              <a:t>Viju</a:t>
            </a:r>
            <a:r>
              <a:rPr lang="en-US" sz="1100" dirty="0" smtClean="0"/>
              <a:t> </a:t>
            </a:r>
            <a:r>
              <a:rPr lang="en-US" sz="1100" dirty="0" err="1" smtClean="0"/>
              <a:t>Ananthanarayanan</a:t>
            </a:r>
            <a:r>
              <a:rPr lang="en-US" sz="1100" dirty="0" smtClean="0"/>
              <a:t> Research Article | published 26 Jul 2013 | PLOS ONE 10.1371/journal.pone.0069457</a:t>
            </a:r>
            <a:endParaRPr lang="ko-KR" altLang="en-US" sz="1100" dirty="0"/>
          </a:p>
        </p:txBody>
      </p:sp>
      <p:sp>
        <p:nvSpPr>
          <p:cNvPr id="11" name="직사각형 10"/>
          <p:cNvSpPr/>
          <p:nvPr/>
        </p:nvSpPr>
        <p:spPr>
          <a:xfrm>
            <a:off x="4572000" y="3000372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err="1" smtClean="0">
                <a:hlinkClick r:id="rId11" tooltip="Read Open-Access Article"/>
              </a:rPr>
              <a:t>ptor</a:t>
            </a:r>
            <a:r>
              <a:rPr lang="en-US" sz="1100" dirty="0" smtClean="0">
                <a:hlinkClick r:id="rId11" tooltip="Read Open-Access Article"/>
              </a:rPr>
              <a:t> Proteins </a:t>
            </a:r>
            <a:r>
              <a:rPr lang="en-US" sz="1100" dirty="0" err="1" smtClean="0">
                <a:hlinkClick r:id="rId11" tooltip="Read Open-Access Article"/>
              </a:rPr>
              <a:t>Intersectin</a:t>
            </a:r>
            <a:r>
              <a:rPr lang="en-US" sz="1100" dirty="0" smtClean="0">
                <a:hlinkClick r:id="rId11" tooltip="Read Open-Access Article"/>
              </a:rPr>
              <a:t> 1 and 2 Bind Similar </a:t>
            </a:r>
            <a:r>
              <a:rPr lang="en-US" sz="1100" dirty="0" err="1" smtClean="0">
                <a:hlinkClick r:id="rId11" tooltip="Read Open-Access Article"/>
              </a:rPr>
              <a:t>Proline</a:t>
            </a:r>
            <a:r>
              <a:rPr lang="en-US" sz="1100" dirty="0" smtClean="0">
                <a:hlinkClick r:id="rId11" tooltip="Read Open-Access Article"/>
              </a:rPr>
              <a:t>-Rich </a:t>
            </a:r>
            <a:r>
              <a:rPr lang="en-US" sz="1100" dirty="0" err="1" smtClean="0">
                <a:hlinkClick r:id="rId11" tooltip="Read Open-Access Article"/>
              </a:rPr>
              <a:t>Ligands</a:t>
            </a:r>
            <a:r>
              <a:rPr lang="en-US" sz="1100" dirty="0" smtClean="0">
                <a:hlinkClick r:id="rId11" tooltip="Read Open-Access Article"/>
              </a:rPr>
              <a:t> but Are Differentially Recognized by SH2 Domain-Containing Proteins</a:t>
            </a:r>
            <a:r>
              <a:rPr lang="en-US" sz="1100" dirty="0" smtClean="0"/>
              <a:t> Olga </a:t>
            </a:r>
            <a:r>
              <a:rPr lang="en-US" sz="1100" dirty="0" err="1" smtClean="0"/>
              <a:t>Novokhatska</a:t>
            </a:r>
            <a:r>
              <a:rPr lang="en-US" sz="1100" dirty="0" smtClean="0"/>
              <a:t>, </a:t>
            </a:r>
            <a:r>
              <a:rPr lang="en-US" sz="1100" dirty="0" err="1" smtClean="0"/>
              <a:t>Mykola</a:t>
            </a:r>
            <a:r>
              <a:rPr lang="en-US" sz="1100" dirty="0" smtClean="0"/>
              <a:t> </a:t>
            </a:r>
            <a:r>
              <a:rPr lang="en-US" sz="1100" dirty="0" err="1" smtClean="0"/>
              <a:t>Dergai</a:t>
            </a:r>
            <a:r>
              <a:rPr lang="en-US" sz="1100" dirty="0" smtClean="0"/>
              <a:t>, </a:t>
            </a:r>
            <a:r>
              <a:rPr lang="en-US" sz="1100" dirty="0" err="1" smtClean="0"/>
              <a:t>Liudmyla</a:t>
            </a:r>
            <a:r>
              <a:rPr lang="en-US" sz="1100" dirty="0" smtClean="0"/>
              <a:t> </a:t>
            </a:r>
            <a:r>
              <a:rPr lang="en-US" sz="1100" dirty="0" err="1" smtClean="0"/>
              <a:t>Tsyba</a:t>
            </a:r>
            <a:r>
              <a:rPr lang="en-US" sz="1100" dirty="0" smtClean="0"/>
              <a:t>, </a:t>
            </a:r>
            <a:r>
              <a:rPr lang="en-US" sz="1100" dirty="0" err="1" smtClean="0"/>
              <a:t>Inessa</a:t>
            </a:r>
            <a:r>
              <a:rPr lang="en-US" sz="1100" dirty="0" smtClean="0"/>
              <a:t> </a:t>
            </a:r>
            <a:r>
              <a:rPr lang="en-US" sz="1100" dirty="0" err="1" smtClean="0"/>
              <a:t>Skrypkina</a:t>
            </a:r>
            <a:r>
              <a:rPr lang="en-US" sz="1100" dirty="0" smtClean="0"/>
              <a:t>, </a:t>
            </a:r>
            <a:r>
              <a:rPr lang="en-US" sz="1100" dirty="0" err="1" smtClean="0"/>
              <a:t>Valeriy</a:t>
            </a:r>
            <a:r>
              <a:rPr lang="en-US" sz="1100" dirty="0" smtClean="0"/>
              <a:t> </a:t>
            </a:r>
            <a:r>
              <a:rPr lang="en-US" sz="1100" dirty="0" err="1" smtClean="0"/>
              <a:t>Filonenko</a:t>
            </a:r>
            <a:r>
              <a:rPr lang="en-US" sz="1100" dirty="0" smtClean="0"/>
              <a:t>, Jacques Moreau, </a:t>
            </a:r>
            <a:r>
              <a:rPr lang="en-US" sz="1100" dirty="0" err="1" smtClean="0"/>
              <a:t>Alla</a:t>
            </a:r>
            <a:r>
              <a:rPr lang="en-US" sz="1100" dirty="0" smtClean="0"/>
              <a:t> </a:t>
            </a:r>
            <a:r>
              <a:rPr lang="en-US" sz="1100" dirty="0" err="1" smtClean="0"/>
              <a:t>Rynditch</a:t>
            </a:r>
            <a:r>
              <a:rPr lang="en-US" sz="1100" dirty="0" smtClean="0"/>
              <a:t> Research Article | published 25 Jul 2013 | PLOS ONE 10.1371/journal.pone.0070546</a:t>
            </a:r>
            <a:endParaRPr lang="ko-KR" altLang="en-US" sz="1100" dirty="0"/>
          </a:p>
        </p:txBody>
      </p:sp>
      <p:sp>
        <p:nvSpPr>
          <p:cNvPr id="12" name="직사각형 11"/>
          <p:cNvSpPr/>
          <p:nvPr/>
        </p:nvSpPr>
        <p:spPr>
          <a:xfrm>
            <a:off x="4572000" y="3929066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12" tooltip="Read Open-Access Article"/>
              </a:rPr>
              <a:t>Decrease of miR-202-3p Expression, a Novel Tumor Suppressor, in Gastric Cancer</a:t>
            </a:r>
            <a:r>
              <a:rPr lang="en-US" sz="1100" dirty="0" smtClean="0"/>
              <a:t> Yu Zhao, </a:t>
            </a:r>
            <a:r>
              <a:rPr lang="en-US" sz="1100" dirty="0" err="1" smtClean="0"/>
              <a:t>Chenglong</a:t>
            </a:r>
            <a:r>
              <a:rPr lang="en-US" sz="1100" dirty="0" smtClean="0"/>
              <a:t> Li, Ming Wang, </a:t>
            </a:r>
            <a:r>
              <a:rPr lang="en-US" sz="1100" dirty="0" err="1" smtClean="0"/>
              <a:t>Liping</a:t>
            </a:r>
            <a:r>
              <a:rPr lang="en-US" sz="1100" dirty="0" smtClean="0"/>
              <a:t> Su, Ying </a:t>
            </a:r>
            <a:r>
              <a:rPr lang="en-US" sz="1100" dirty="0" err="1" smtClean="0"/>
              <a:t>Qu</a:t>
            </a:r>
            <a:r>
              <a:rPr lang="en-US" sz="1100" dirty="0" smtClean="0"/>
              <a:t>, </a:t>
            </a:r>
            <a:r>
              <a:rPr lang="en-US" sz="1100" dirty="0" err="1" smtClean="0"/>
              <a:t>Jianfang</a:t>
            </a:r>
            <a:r>
              <a:rPr lang="en-US" sz="1100" dirty="0" smtClean="0"/>
              <a:t> Li, </a:t>
            </a:r>
            <a:r>
              <a:rPr lang="en-US" sz="1100" dirty="0" err="1" smtClean="0"/>
              <a:t>Beiqin</a:t>
            </a:r>
            <a:r>
              <a:rPr lang="en-US" sz="1100" dirty="0" smtClean="0"/>
              <a:t> Yu, Min Yan, </a:t>
            </a:r>
            <a:r>
              <a:rPr lang="en-US" sz="1100" dirty="0" err="1" smtClean="0"/>
              <a:t>Yingyan</a:t>
            </a:r>
            <a:r>
              <a:rPr lang="en-US" sz="1100" dirty="0" smtClean="0"/>
              <a:t> Yu, </a:t>
            </a:r>
            <a:r>
              <a:rPr lang="en-US" sz="1100" dirty="0" err="1" smtClean="0"/>
              <a:t>Bingya</a:t>
            </a:r>
            <a:r>
              <a:rPr lang="en-US" sz="1100" dirty="0" smtClean="0"/>
              <a:t> Liu, </a:t>
            </a:r>
            <a:r>
              <a:rPr lang="en-US" sz="1100" dirty="0" err="1" smtClean="0"/>
              <a:t>Zhenggang</a:t>
            </a:r>
            <a:r>
              <a:rPr lang="en-US" sz="1100" dirty="0" smtClean="0"/>
              <a:t> Zhu Research Article | published 25 Jul 2013 | PLOS ONE 10.1371/journal.pone.0069756</a:t>
            </a:r>
            <a:endParaRPr lang="ko-KR" altLang="en-US" sz="1100" dirty="0"/>
          </a:p>
        </p:txBody>
      </p:sp>
      <p:sp>
        <p:nvSpPr>
          <p:cNvPr id="13" name="직사각형 12"/>
          <p:cNvSpPr/>
          <p:nvPr/>
        </p:nvSpPr>
        <p:spPr>
          <a:xfrm>
            <a:off x="4572000" y="4786322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>
                <a:hlinkClick r:id="rId13" tooltip="Read Open-Access Article"/>
              </a:rPr>
              <a:t>The Peripheral Myeloid Expansion Driven by </a:t>
            </a:r>
            <a:r>
              <a:rPr lang="en-US" sz="1100" dirty="0" err="1" smtClean="0">
                <a:hlinkClick r:id="rId13" tooltip="Read Open-Access Article"/>
              </a:rPr>
              <a:t>Murine</a:t>
            </a:r>
            <a:r>
              <a:rPr lang="en-US" sz="1100" dirty="0" smtClean="0">
                <a:hlinkClick r:id="rId13" tooltip="Read Open-Access Article"/>
              </a:rPr>
              <a:t> Cancer Progression Is Reversed by Radiation Therapy of the Tumor</a:t>
            </a:r>
            <a:r>
              <a:rPr lang="en-US" sz="1100" dirty="0" smtClean="0"/>
              <a:t> </a:t>
            </a:r>
            <a:r>
              <a:rPr lang="en-US" sz="1100" dirty="0" err="1" smtClean="0"/>
              <a:t>Marka</a:t>
            </a:r>
            <a:r>
              <a:rPr lang="en-US" sz="1100" dirty="0" smtClean="0"/>
              <a:t> R. Crittenden, </a:t>
            </a:r>
            <a:r>
              <a:rPr lang="en-US" sz="1100" dirty="0" err="1" smtClean="0"/>
              <a:t>Talicia</a:t>
            </a:r>
            <a:r>
              <a:rPr lang="en-US" sz="1100" dirty="0" smtClean="0"/>
              <a:t> Savage, Benjamin </a:t>
            </a:r>
            <a:r>
              <a:rPr lang="en-US" sz="1100" dirty="0" err="1" smtClean="0"/>
              <a:t>Cottam</a:t>
            </a:r>
            <a:r>
              <a:rPr lang="en-US" sz="1100" dirty="0" smtClean="0"/>
              <a:t>, Keith S. </a:t>
            </a:r>
            <a:r>
              <a:rPr lang="en-US" sz="1100" dirty="0" err="1" smtClean="0"/>
              <a:t>Bahjat</a:t>
            </a:r>
            <a:r>
              <a:rPr lang="en-US" sz="1100" dirty="0" smtClean="0"/>
              <a:t>, William L. Redmond, Shelly Bambina, Melissa </a:t>
            </a:r>
            <a:r>
              <a:rPr lang="en-US" sz="1100" dirty="0" err="1" smtClean="0"/>
              <a:t>Kasiewicz</a:t>
            </a:r>
            <a:r>
              <a:rPr lang="en-US" sz="1100" dirty="0" smtClean="0"/>
              <a:t>, </a:t>
            </a:r>
            <a:r>
              <a:rPr lang="en-US" sz="1100" dirty="0" err="1" smtClean="0"/>
              <a:t>Pippa</a:t>
            </a:r>
            <a:r>
              <a:rPr lang="en-US" sz="1100" dirty="0" smtClean="0"/>
              <a:t> Newell, Andrew M. Jackson, Michael J. Gough Research Article | published 25 Jul 2013 | PLOS ONE 10.1371/journal.pone.0069527</a:t>
            </a:r>
            <a:endParaRPr lang="ko-KR" alt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47520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BRIEF REVIEWS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Antibody </a:t>
            </a:r>
            <a:r>
              <a:rPr lang="en-US" altLang="ko-KR" sz="1200" b="1" dirty="0" err="1" smtClean="0"/>
              <a:t>Polyreactivity</a:t>
            </a:r>
            <a:r>
              <a:rPr lang="en-US" altLang="ko-KR" sz="1200" b="1" dirty="0" smtClean="0"/>
              <a:t> in Health and Disease: </a:t>
            </a:r>
            <a:r>
              <a:rPr lang="en-US" altLang="ko-KR" sz="1200" b="1" dirty="0" err="1" smtClean="0"/>
              <a:t>Statu</a:t>
            </a:r>
            <a:r>
              <a:rPr lang="en-US" altLang="ko-KR" sz="1200" b="1" dirty="0" smtClean="0"/>
              <a:t> </a:t>
            </a:r>
            <a:r>
              <a:rPr lang="en-US" altLang="ko-KR" sz="1200" b="1" dirty="0" err="1" smtClean="0"/>
              <a:t>Variabilis</a:t>
            </a:r>
            <a:r>
              <a:rPr lang="en-US" altLang="ko-KR" sz="1200" b="1" dirty="0" smtClean="0"/>
              <a:t> </a:t>
            </a:r>
          </a:p>
          <a:p>
            <a:r>
              <a:rPr lang="en-US" altLang="ko-KR" sz="1200" dirty="0" smtClean="0"/>
              <a:t>Jordan D. </a:t>
            </a:r>
            <a:r>
              <a:rPr lang="en-US" altLang="ko-KR" sz="1200" dirty="0" err="1" smtClean="0"/>
              <a:t>Dimitrov</a:t>
            </a:r>
            <a:r>
              <a:rPr lang="en-US" altLang="ko-KR" sz="1200" dirty="0" smtClean="0"/>
              <a:t>, Cyril </a:t>
            </a:r>
            <a:r>
              <a:rPr lang="en-US" altLang="ko-KR" sz="1200" dirty="0" err="1" smtClean="0"/>
              <a:t>Planchais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Lubka</a:t>
            </a:r>
            <a:r>
              <a:rPr lang="en-US" altLang="ko-KR" sz="1200" dirty="0" smtClean="0"/>
              <a:t> T. </a:t>
            </a:r>
            <a:r>
              <a:rPr lang="en-US" altLang="ko-KR" sz="1200" dirty="0" err="1" smtClean="0"/>
              <a:t>Roumenina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Tchavdar</a:t>
            </a:r>
            <a:r>
              <a:rPr lang="en-US" altLang="ko-KR" sz="1200" dirty="0" smtClean="0"/>
              <a:t> L. </a:t>
            </a:r>
            <a:r>
              <a:rPr lang="en-US" altLang="ko-KR" sz="1200" dirty="0" err="1" smtClean="0"/>
              <a:t>Vassilev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Srinivas</a:t>
            </a:r>
            <a:r>
              <a:rPr lang="en-US" altLang="ko-KR" sz="1200" dirty="0" smtClean="0"/>
              <a:t> V. </a:t>
            </a:r>
            <a:r>
              <a:rPr lang="en-US" altLang="ko-KR" sz="1200" dirty="0" err="1" smtClean="0"/>
              <a:t>Kaveri</a:t>
            </a:r>
            <a:r>
              <a:rPr lang="en-US" altLang="ko-KR" sz="1200" dirty="0" smtClean="0"/>
              <a:t>, and </a:t>
            </a:r>
            <a:r>
              <a:rPr lang="en-US" altLang="ko-KR" sz="1200" dirty="0" err="1" smtClean="0"/>
              <a:t>Sebastien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Lacroix-Desmazes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191:993-999; doi:10.4049/jimmunol.1300880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CUTTING EDGE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Cutting Edge: </a:t>
            </a:r>
            <a:r>
              <a:rPr lang="en-US" altLang="ko-KR" sz="1200" b="1" dirty="0" err="1" smtClean="0"/>
              <a:t>Heterosubtypic</a:t>
            </a:r>
            <a:r>
              <a:rPr lang="en-US" altLang="ko-KR" sz="1200" b="1" dirty="0" smtClean="0"/>
              <a:t> Influenza Infection Antagonizes Elicitation of Immunological Reactivity to </a:t>
            </a:r>
            <a:r>
              <a:rPr lang="en-US" altLang="ko-KR" sz="1200" b="1" dirty="0" err="1" smtClean="0"/>
              <a:t>Hemagglutinin</a:t>
            </a:r>
            <a:r>
              <a:rPr lang="en-US" altLang="ko-KR" sz="1200" b="1" dirty="0" smtClean="0"/>
              <a:t> </a:t>
            </a:r>
          </a:p>
          <a:p>
            <a:r>
              <a:rPr lang="en-US" altLang="ko-KR" sz="1200" dirty="0" smtClean="0"/>
              <a:t>Jennifer L. </a:t>
            </a:r>
            <a:r>
              <a:rPr lang="en-US" altLang="ko-KR" sz="1200" dirty="0" err="1" smtClean="0"/>
              <a:t>Nayak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Shabnam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Alam</a:t>
            </a:r>
            <a:r>
              <a:rPr lang="en-US" altLang="ko-KR" sz="1200" dirty="0" smtClean="0"/>
              <a:t>, and Andrea J. </a:t>
            </a:r>
            <a:r>
              <a:rPr lang="en-US" altLang="ko-KR" sz="1200" dirty="0" err="1" smtClean="0"/>
              <a:t>Sant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191:1001-1005; published ahead of print June 21, 2013, doi:10.4049/jimmunol.1203520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Cutting Edge: The NLRP3 </a:t>
            </a:r>
            <a:r>
              <a:rPr lang="en-US" altLang="ko-KR" sz="1200" b="1" dirty="0" err="1" smtClean="0"/>
              <a:t>Inflammasome</a:t>
            </a:r>
            <a:r>
              <a:rPr lang="en-US" altLang="ko-KR" sz="1200" b="1" dirty="0" smtClean="0"/>
              <a:t> Links Complement-Mediated Inflammation and IL-1</a:t>
            </a:r>
            <a:r>
              <a:rPr lang="el-GR" altLang="ko-KR" sz="1200" b="1" dirty="0" smtClean="0"/>
              <a:t>β </a:t>
            </a:r>
            <a:r>
              <a:rPr lang="en-US" altLang="ko-KR" sz="1200" b="1" dirty="0" smtClean="0"/>
              <a:t>Release </a:t>
            </a:r>
          </a:p>
          <a:p>
            <a:r>
              <a:rPr lang="en-US" altLang="ko-KR" sz="1200" dirty="0" smtClean="0"/>
              <a:t>Federica </a:t>
            </a:r>
            <a:r>
              <a:rPr lang="en-US" altLang="ko-KR" sz="1200" dirty="0" err="1" smtClean="0"/>
              <a:t>Laudisi</a:t>
            </a:r>
            <a:r>
              <a:rPr lang="en-US" altLang="ko-KR" sz="1200" dirty="0" smtClean="0"/>
              <a:t>, Roberto </a:t>
            </a:r>
            <a:r>
              <a:rPr lang="en-US" altLang="ko-KR" sz="1200" dirty="0" err="1" smtClean="0"/>
              <a:t>Spreafico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Maximilien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Evrard</a:t>
            </a:r>
            <a:r>
              <a:rPr lang="en-US" altLang="ko-KR" sz="1200" dirty="0" smtClean="0"/>
              <a:t>, Timothy R. Hughes, Barbara </a:t>
            </a:r>
            <a:r>
              <a:rPr lang="en-US" altLang="ko-KR" sz="1200" dirty="0" err="1" smtClean="0"/>
              <a:t>Mandriani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Matheswaran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Kandasamy</a:t>
            </a:r>
            <a:r>
              <a:rPr lang="en-US" altLang="ko-KR" sz="1200" dirty="0" smtClean="0"/>
              <a:t>, B. Paul Morgan, </a:t>
            </a:r>
            <a:r>
              <a:rPr lang="en-US" altLang="ko-KR" sz="1200" dirty="0" err="1" smtClean="0"/>
              <a:t>Baalasubramanian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Sivasankar</a:t>
            </a:r>
            <a:r>
              <a:rPr lang="en-US" altLang="ko-KR" sz="1200" dirty="0" smtClean="0"/>
              <a:t>, and Alessandra </a:t>
            </a:r>
            <a:r>
              <a:rPr lang="en-US" altLang="ko-KR" sz="1200" dirty="0" err="1" smtClean="0"/>
              <a:t>Mortellaro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191:1006-1010; published ahead of print July 1, 2013, doi:10.4049/jimmunol.1300489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Cutting Edge: IL-12 and Type I IFN Differentially Program CD8 T Cells for Programmed Death 1 Re-expression Levels and Tumor Control </a:t>
            </a:r>
          </a:p>
          <a:p>
            <a:r>
              <a:rPr lang="en-US" altLang="ko-KR" sz="1200" dirty="0" smtClean="0"/>
              <a:t>Michael Y. </a:t>
            </a:r>
            <a:r>
              <a:rPr lang="en-US" altLang="ko-KR" sz="1200" dirty="0" err="1" smtClean="0"/>
              <a:t>Gerner</a:t>
            </a:r>
            <a:r>
              <a:rPr lang="en-US" altLang="ko-KR" sz="1200" dirty="0" smtClean="0"/>
              <a:t>, Lynn M. </a:t>
            </a:r>
            <a:r>
              <a:rPr lang="en-US" altLang="ko-KR" sz="1200" dirty="0" err="1" smtClean="0"/>
              <a:t>Heltemes</a:t>
            </a:r>
            <a:r>
              <a:rPr lang="en-US" altLang="ko-KR" sz="1200" dirty="0" smtClean="0"/>
              <a:t>-Harris, Brian T. Fife, and Matthew F. </a:t>
            </a:r>
            <a:r>
              <a:rPr lang="en-US" altLang="ko-KR" sz="1200" dirty="0" err="1" smtClean="0"/>
              <a:t>Mescher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191:1011-1015; published ahead of print June 26, 2013, doi:10.4049/jimmunol.1300652 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Cutting Edge: Direct Recognition of Infected Cells by CD4 T Cells Is Required for Control of Intracellular </a:t>
            </a:r>
            <a:r>
              <a:rPr lang="en-US" altLang="ko-KR" sz="1200" b="1" i="1" dirty="0" smtClean="0"/>
              <a:t>Mycobacterium tuberculosis</a:t>
            </a:r>
            <a:r>
              <a:rPr lang="en-US" altLang="ko-KR" sz="1200" b="1" dirty="0" smtClean="0"/>
              <a:t> In Vivo </a:t>
            </a:r>
          </a:p>
          <a:p>
            <a:r>
              <a:rPr lang="en-US" altLang="ko-KR" sz="1200" dirty="0" err="1" smtClean="0"/>
              <a:t>Smita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Srivastava</a:t>
            </a:r>
            <a:r>
              <a:rPr lang="en-US" altLang="ko-KR" sz="1200" dirty="0" smtClean="0"/>
              <a:t> and Joel D. Ernst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191:1016-1020; published ahead of print July 1, 2013, doi:10.4049/jimmunol.1301236 </a:t>
            </a:r>
            <a:endParaRPr lang="en-US" altLang="ko-KR" sz="1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615432" y="0"/>
            <a:ext cx="46080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AUTOIMMUNITY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Macrophage Migration Inhibitory Factor Potentiates Autoimmune-Mediated </a:t>
            </a:r>
            <a:r>
              <a:rPr lang="en-US" altLang="ko-KR" sz="1200" b="1" dirty="0" err="1" smtClean="0"/>
              <a:t>Neuroinflammation</a:t>
            </a:r>
            <a:r>
              <a:rPr lang="en-US" altLang="ko-KR" sz="1200" b="1" dirty="0" smtClean="0"/>
              <a:t> </a:t>
            </a:r>
          </a:p>
          <a:p>
            <a:r>
              <a:rPr lang="en-US" altLang="ko-KR" sz="1200" dirty="0" smtClean="0"/>
              <a:t>Gina </a:t>
            </a:r>
            <a:r>
              <a:rPr lang="en-US" altLang="ko-KR" sz="1200" dirty="0" err="1" smtClean="0"/>
              <a:t>Mavrikis</a:t>
            </a:r>
            <a:r>
              <a:rPr lang="en-US" altLang="ko-KR" sz="1200" dirty="0" smtClean="0"/>
              <a:t> Cox, Aaron P. </a:t>
            </a:r>
            <a:r>
              <a:rPr lang="en-US" altLang="ko-KR" sz="1200" dirty="0" err="1" smtClean="0"/>
              <a:t>Kithcart</a:t>
            </a:r>
            <a:r>
              <a:rPr lang="en-US" altLang="ko-KR" sz="1200" dirty="0" smtClean="0"/>
              <a:t>, David Pitt, Zhen Guan, Jessica Alexander, Jessica L. Williams, Todd </a:t>
            </a:r>
            <a:r>
              <a:rPr lang="en-US" altLang="ko-KR" sz="1200" dirty="0" err="1" smtClean="0"/>
              <a:t>Shawler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Nilesh</a:t>
            </a:r>
            <a:r>
              <a:rPr lang="en-US" altLang="ko-KR" sz="1200" dirty="0" smtClean="0"/>
              <a:t> M. </a:t>
            </a:r>
            <a:r>
              <a:rPr lang="en-US" altLang="ko-KR" sz="1200" dirty="0" err="1" smtClean="0"/>
              <a:t>Dagia</a:t>
            </a:r>
            <a:r>
              <a:rPr lang="en-US" altLang="ko-KR" sz="1200" dirty="0" smtClean="0"/>
              <a:t>, Phillip G. </a:t>
            </a:r>
            <a:r>
              <a:rPr lang="en-US" altLang="ko-KR" sz="1200" dirty="0" err="1" smtClean="0"/>
              <a:t>Popovich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Abhay</a:t>
            </a:r>
            <a:r>
              <a:rPr lang="en-US" altLang="ko-KR" sz="1200" dirty="0" smtClean="0"/>
              <a:t> R. </a:t>
            </a:r>
            <a:r>
              <a:rPr lang="en-US" altLang="ko-KR" sz="1200" dirty="0" err="1" smtClean="0"/>
              <a:t>Satoskar</a:t>
            </a:r>
            <a:r>
              <a:rPr lang="en-US" altLang="ko-KR" sz="1200" dirty="0" smtClean="0"/>
              <a:t>, and Caroline C. </a:t>
            </a:r>
            <a:r>
              <a:rPr lang="en-US" altLang="ko-KR" sz="1200" dirty="0" err="1" smtClean="0"/>
              <a:t>Whitacre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191:1043-1054; published ahead of print June 24, 2013, doi:10.4049/jimmunol.1200485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Macrophage Scavenger Receptor 1 (Msr1, SR-A) Influences B Cell Autoimmunity by Regulating Soluble </a:t>
            </a:r>
            <a:r>
              <a:rPr lang="en-US" altLang="ko-KR" sz="1200" b="1" dirty="0" err="1" smtClean="0"/>
              <a:t>Autoantigen</a:t>
            </a:r>
            <a:r>
              <a:rPr lang="en-US" altLang="ko-KR" sz="1200" b="1" dirty="0" smtClean="0"/>
              <a:t> Concentration </a:t>
            </a:r>
          </a:p>
          <a:p>
            <a:r>
              <a:rPr lang="en-US" altLang="ko-KR" sz="1200" dirty="0" smtClean="0"/>
              <a:t>Stefanie </a:t>
            </a:r>
            <a:r>
              <a:rPr lang="en-US" altLang="ko-KR" sz="1200" dirty="0" err="1" smtClean="0"/>
              <a:t>Haasken</a:t>
            </a:r>
            <a:r>
              <a:rPr lang="en-US" altLang="ko-KR" sz="1200" dirty="0" smtClean="0"/>
              <a:t>, Jennifer L. Auger, Justin J. Taylor, Patricia M. </a:t>
            </a:r>
            <a:r>
              <a:rPr lang="en-US" altLang="ko-KR" sz="1200" dirty="0" err="1" smtClean="0"/>
              <a:t>Hobday</a:t>
            </a:r>
            <a:r>
              <a:rPr lang="en-US" altLang="ko-KR" sz="1200" dirty="0" smtClean="0"/>
              <a:t>, Brian D. Goudy, Philip J. </a:t>
            </a:r>
            <a:r>
              <a:rPr lang="en-US" altLang="ko-KR" sz="1200" dirty="0" err="1" smtClean="0"/>
              <a:t>Titcombe</a:t>
            </a:r>
            <a:r>
              <a:rPr lang="en-US" altLang="ko-KR" sz="1200" dirty="0" smtClean="0"/>
              <a:t>, Daniel L. Mueller, and Bryce A. </a:t>
            </a:r>
            <a:r>
              <a:rPr lang="en-US" altLang="ko-KR" sz="1200" dirty="0" err="1" smtClean="0"/>
              <a:t>Binstadt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191:1055-1062; published ahead of print June 21, 2013, doi:10.4049/jimmunol.1201680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Regulation of Adaptive Immunity by the </a:t>
            </a:r>
            <a:r>
              <a:rPr lang="en-US" altLang="ko-KR" sz="1200" b="1" dirty="0" err="1" smtClean="0"/>
              <a:t>Fractalkine</a:t>
            </a:r>
            <a:r>
              <a:rPr lang="en-US" altLang="ko-KR" sz="1200" b="1" dirty="0" smtClean="0"/>
              <a:t> Receptor during Autoimmune Inflammation </a:t>
            </a:r>
          </a:p>
          <a:p>
            <a:r>
              <a:rPr lang="en-US" altLang="ko-KR" sz="1200" dirty="0" smtClean="0"/>
              <a:t>Jenny A. Garcia, Paula A. </a:t>
            </a:r>
            <a:r>
              <a:rPr lang="en-US" altLang="ko-KR" sz="1200" dirty="0" err="1" smtClean="0"/>
              <a:t>Pino</a:t>
            </a:r>
            <a:r>
              <a:rPr lang="en-US" altLang="ko-KR" sz="1200" dirty="0" smtClean="0"/>
              <a:t>, Makiko </a:t>
            </a:r>
            <a:r>
              <a:rPr lang="en-US" altLang="ko-KR" sz="1200" dirty="0" err="1" smtClean="0"/>
              <a:t>Mizutani</a:t>
            </a:r>
            <a:r>
              <a:rPr lang="en-US" altLang="ko-KR" sz="1200" dirty="0" smtClean="0"/>
              <a:t>, Sandra M. Cardona, Israel F. </a:t>
            </a:r>
            <a:r>
              <a:rPr lang="en-US" altLang="ko-KR" sz="1200" dirty="0" err="1" smtClean="0"/>
              <a:t>Charo</a:t>
            </a:r>
            <a:r>
              <a:rPr lang="en-US" altLang="ko-KR" sz="1200" dirty="0" smtClean="0"/>
              <a:t>, Richard M. </a:t>
            </a:r>
            <a:r>
              <a:rPr lang="en-US" altLang="ko-KR" sz="1200" dirty="0" err="1" smtClean="0"/>
              <a:t>Ransohoff</a:t>
            </a:r>
            <a:r>
              <a:rPr lang="en-US" altLang="ko-KR" sz="1200" dirty="0" smtClean="0"/>
              <a:t>, Thomas G. </a:t>
            </a:r>
            <a:r>
              <a:rPr lang="en-US" altLang="ko-KR" sz="1200" dirty="0" err="1" smtClean="0"/>
              <a:t>Forsthuber</a:t>
            </a:r>
            <a:r>
              <a:rPr lang="en-US" altLang="ko-KR" sz="1200" dirty="0" smtClean="0"/>
              <a:t>, and Astrid E. Cardona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191:1063-1072; published ahead of print July 1, 2013, doi:10.4049/jimmunol.1300040 </a:t>
            </a:r>
            <a:endParaRPr lang="en-US" altLang="ko-KR" sz="1200" dirty="0" smtClean="0"/>
          </a:p>
          <a:p>
            <a:endParaRPr lang="en-US" altLang="ko-KR" sz="1200" b="1" dirty="0" smtClean="0"/>
          </a:p>
          <a:p>
            <a:r>
              <a:rPr lang="en-US" altLang="ko-KR" sz="1200" b="1" dirty="0" smtClean="0"/>
              <a:t>Myeloid-Derived Suppressor Cells Play Crucial Roles in the Regulation of Mouse Collagen-Induced Arthritis </a:t>
            </a:r>
          </a:p>
          <a:p>
            <a:r>
              <a:rPr lang="en-US" altLang="ko-KR" sz="1200" dirty="0" err="1" smtClean="0"/>
              <a:t>Wataru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Fujii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Eishi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Ashihara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Hideyo</a:t>
            </a:r>
            <a:r>
              <a:rPr lang="en-US" altLang="ko-KR" sz="1200" dirty="0" smtClean="0"/>
              <a:t> Hirai, </a:t>
            </a:r>
            <a:r>
              <a:rPr lang="en-US" altLang="ko-KR" sz="1200" dirty="0" err="1" smtClean="0"/>
              <a:t>Hidetake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Nagahara</a:t>
            </a:r>
            <a:r>
              <a:rPr lang="en-US" altLang="ko-KR" sz="1200" dirty="0" smtClean="0"/>
              <a:t>, Naoko Kajitani, </a:t>
            </a:r>
            <a:r>
              <a:rPr lang="en-US" altLang="ko-KR" sz="1200" dirty="0" err="1" smtClean="0"/>
              <a:t>Kazuki</a:t>
            </a:r>
            <a:r>
              <a:rPr lang="en-US" altLang="ko-KR" sz="1200" dirty="0" smtClean="0"/>
              <a:t> Fujioka, Ken Murakami, Takahiro Seno, </a:t>
            </a:r>
            <a:r>
              <a:rPr lang="en-US" altLang="ko-KR" sz="1200" dirty="0" err="1" smtClean="0"/>
              <a:t>Aihiro</a:t>
            </a:r>
            <a:r>
              <a:rPr lang="en-US" altLang="ko-KR" sz="1200" dirty="0" smtClean="0"/>
              <a:t> Yamamoto, </a:t>
            </a:r>
            <a:r>
              <a:rPr lang="en-US" altLang="ko-KR" sz="1200" dirty="0" err="1" smtClean="0"/>
              <a:t>Hidetaka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Ishino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Masataka</a:t>
            </a:r>
            <a:r>
              <a:rPr lang="en-US" altLang="ko-KR" sz="1200" dirty="0" smtClean="0"/>
              <a:t> Kohno, </a:t>
            </a:r>
            <a:r>
              <a:rPr lang="en-US" altLang="ko-KR" sz="1200" dirty="0" err="1" smtClean="0"/>
              <a:t>Taira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Maekawa</a:t>
            </a:r>
            <a:r>
              <a:rPr lang="en-US" altLang="ko-KR" sz="1200" dirty="0" smtClean="0"/>
              <a:t>, and Yutaka </a:t>
            </a:r>
            <a:r>
              <a:rPr lang="en-US" altLang="ko-KR" sz="1200" dirty="0" err="1" smtClean="0"/>
              <a:t>Kawahito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191:1073-1081; published ahead of print June 26, 2013, doi:10.4049/jimmunol.1203535 </a:t>
            </a:r>
            <a:endParaRPr lang="en-US" altLang="ko-KR" sz="1200" dirty="0" smtClean="0"/>
          </a:p>
          <a:p>
            <a:endParaRPr lang="en-US" altLang="ko-KR" sz="12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4608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Censoring of Self-Reactive B Cells by Follicular </a:t>
            </a:r>
            <a:r>
              <a:rPr lang="en-US" altLang="ko-KR" sz="1200" b="1" dirty="0" err="1" smtClean="0"/>
              <a:t>Dendritic</a:t>
            </a:r>
            <a:r>
              <a:rPr lang="en-US" altLang="ko-KR" sz="1200" b="1" dirty="0" smtClean="0"/>
              <a:t> Cell–Displayed Self-Antigen </a:t>
            </a:r>
          </a:p>
          <a:p>
            <a:r>
              <a:rPr lang="en-US" altLang="ko-KR" sz="1200" dirty="0" smtClean="0"/>
              <a:t>Irene W. </a:t>
            </a:r>
            <a:r>
              <a:rPr lang="en-US" altLang="ko-KR" sz="1200" dirty="0" err="1" smtClean="0"/>
              <a:t>Yau</a:t>
            </a:r>
            <a:r>
              <a:rPr lang="en-US" altLang="ko-KR" sz="1200" dirty="0" smtClean="0"/>
              <a:t>, Matthew H. Cato, Julia </a:t>
            </a:r>
            <a:r>
              <a:rPr lang="en-US" altLang="ko-KR" sz="1200" dirty="0" err="1" smtClean="0"/>
              <a:t>Jellusova</a:t>
            </a:r>
            <a:r>
              <a:rPr lang="en-US" altLang="ko-KR" sz="1200" dirty="0" smtClean="0"/>
              <a:t>, Tatiana </a:t>
            </a:r>
            <a:r>
              <a:rPr lang="en-US" altLang="ko-KR" sz="1200" dirty="0" err="1" smtClean="0"/>
              <a:t>Hurtado</a:t>
            </a:r>
            <a:r>
              <a:rPr lang="en-US" altLang="ko-KR" sz="1200" dirty="0" smtClean="0"/>
              <a:t> de Mendoza, Robert Brink, and Robert C. </a:t>
            </a:r>
            <a:r>
              <a:rPr lang="en-US" altLang="ko-KR" sz="1200" dirty="0" err="1" smtClean="0"/>
              <a:t>Rickert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191:1082-1090; published ahead of print July 1, 2013, doi:10.4049/jimmunol.1201569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The </a:t>
            </a:r>
            <a:r>
              <a:rPr lang="en-US" altLang="ko-KR" sz="1200" b="1" dirty="0" err="1" smtClean="0"/>
              <a:t>Encephalitogenic</a:t>
            </a:r>
            <a:r>
              <a:rPr lang="en-US" altLang="ko-KR" sz="1200" b="1" dirty="0" smtClean="0"/>
              <a:t>, Human Myelin </a:t>
            </a:r>
            <a:r>
              <a:rPr lang="en-US" altLang="ko-KR" sz="1200" b="1" dirty="0" err="1" smtClean="0"/>
              <a:t>Oligodendrocyte</a:t>
            </a:r>
            <a:r>
              <a:rPr lang="en-US" altLang="ko-KR" sz="1200" b="1" dirty="0" smtClean="0"/>
              <a:t> Glycoprotein–Induced Antibody Repertoire Is Directed toward Multiple </a:t>
            </a:r>
            <a:r>
              <a:rPr lang="en-US" altLang="ko-KR" sz="1200" b="1" dirty="0" err="1" smtClean="0"/>
              <a:t>Epitopes</a:t>
            </a:r>
            <a:r>
              <a:rPr lang="en-US" altLang="ko-KR" sz="1200" b="1" dirty="0" smtClean="0"/>
              <a:t> in C57BL/6-Immunized Mice </a:t>
            </a:r>
          </a:p>
          <a:p>
            <a:r>
              <a:rPr lang="en-US" altLang="ko-KR" sz="1200" dirty="0" err="1" smtClean="0"/>
              <a:t>Pankaj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Bansal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Tarique</a:t>
            </a:r>
            <a:r>
              <a:rPr lang="en-US" altLang="ko-KR" sz="1200" dirty="0" smtClean="0"/>
              <a:t> Khan, </a:t>
            </a:r>
            <a:r>
              <a:rPr lang="en-US" altLang="ko-KR" sz="1200" dirty="0" err="1" smtClean="0"/>
              <a:t>Uta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Bussmeyer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Dilip</a:t>
            </a:r>
            <a:r>
              <a:rPr lang="en-US" altLang="ko-KR" sz="1200" dirty="0" smtClean="0"/>
              <a:t> K. </a:t>
            </a:r>
            <a:r>
              <a:rPr lang="en-US" altLang="ko-KR" sz="1200" dirty="0" err="1" smtClean="0"/>
              <a:t>Challa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Rafal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Swiercz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Ramraj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Velmurugan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Raimund</a:t>
            </a:r>
            <a:r>
              <a:rPr lang="en-US" altLang="ko-KR" sz="1200" dirty="0" smtClean="0"/>
              <a:t> J. </a:t>
            </a:r>
            <a:r>
              <a:rPr lang="en-US" altLang="ko-KR" sz="1200" dirty="0" err="1" smtClean="0"/>
              <a:t>Ober</a:t>
            </a:r>
            <a:r>
              <a:rPr lang="en-US" altLang="ko-KR" sz="1200" dirty="0" smtClean="0"/>
              <a:t>, and E. Sally Ward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191:1091-1101; published ahead of print July 1, 2013, doi:10.4049/jimmunol.1300019 </a:t>
            </a:r>
            <a:endParaRPr lang="en-US" altLang="ko-KR" sz="1200" dirty="0" smtClean="0"/>
          </a:p>
          <a:p>
            <a:endParaRPr lang="en-US" altLang="ko-KR" sz="1200" b="1" dirty="0" smtClean="0"/>
          </a:p>
          <a:p>
            <a:r>
              <a:rPr lang="en-US" altLang="ko-KR" sz="1200" b="1" dirty="0" smtClean="0"/>
              <a:t>IMMUNE REGULATION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Distinct </a:t>
            </a:r>
            <a:r>
              <a:rPr lang="en-US" altLang="ko-KR" sz="1200" b="1" dirty="0" err="1" smtClean="0"/>
              <a:t>Chemokine</a:t>
            </a:r>
            <a:r>
              <a:rPr lang="en-US" altLang="ko-KR" sz="1200" b="1" dirty="0" smtClean="0"/>
              <a:t> Receptor Axes Regulate Th9 Cell Trafficking to Allergic and Autoimmune Inflammatory Sites </a:t>
            </a:r>
          </a:p>
          <a:p>
            <a:r>
              <a:rPr lang="en-US" altLang="ko-KR" sz="1200" dirty="0" smtClean="0"/>
              <a:t>Ervin E. Kara, Iain </a:t>
            </a:r>
            <a:r>
              <a:rPr lang="en-US" altLang="ko-KR" sz="1200" dirty="0" err="1" smtClean="0"/>
              <a:t>Comerford</a:t>
            </a:r>
            <a:r>
              <a:rPr lang="en-US" altLang="ko-KR" sz="1200" dirty="0" smtClean="0"/>
              <a:t>, Cameron R. </a:t>
            </a:r>
            <a:r>
              <a:rPr lang="en-US" altLang="ko-KR" sz="1200" dirty="0" err="1" smtClean="0"/>
              <a:t>Bastow</a:t>
            </a:r>
            <a:r>
              <a:rPr lang="en-US" altLang="ko-KR" sz="1200" dirty="0" smtClean="0"/>
              <a:t>, Kevin A. </a:t>
            </a:r>
            <a:r>
              <a:rPr lang="en-US" altLang="ko-KR" sz="1200" dirty="0" err="1" smtClean="0"/>
              <a:t>Fenix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Wendel</a:t>
            </a:r>
            <a:r>
              <a:rPr lang="en-US" altLang="ko-KR" sz="1200" dirty="0" smtClean="0"/>
              <a:t> Litchfield, Tracy M. Handel, and Shaun R. McColl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191:1110-1117; published ahead of print June 24, 2013, doi:10.4049/jimmunol.1203089 </a:t>
            </a:r>
            <a:endParaRPr lang="en-US" altLang="ko-KR" sz="1200" dirty="0" smtClean="0"/>
          </a:p>
          <a:p>
            <a:endParaRPr lang="en-US" altLang="ko-KR" sz="1200" b="1" dirty="0" smtClean="0"/>
          </a:p>
          <a:p>
            <a:r>
              <a:rPr lang="en-US" altLang="ko-KR" sz="1200" b="1" dirty="0" smtClean="0"/>
              <a:t>IL-23 Receptor Expression on </a:t>
            </a:r>
            <a:r>
              <a:rPr lang="el-GR" altLang="ko-KR" sz="1200" b="1" dirty="0" smtClean="0"/>
              <a:t>γδ </a:t>
            </a:r>
            <a:r>
              <a:rPr lang="en-US" altLang="ko-KR" sz="1200" b="1" dirty="0" smtClean="0"/>
              <a:t>T Cells Correlates with Their Enhancing or Suppressive Effects on </a:t>
            </a:r>
            <a:r>
              <a:rPr lang="en-US" altLang="ko-KR" sz="1200" b="1" dirty="0" err="1" smtClean="0"/>
              <a:t>Autoreactive</a:t>
            </a:r>
            <a:r>
              <a:rPr lang="en-US" altLang="ko-KR" sz="1200" b="1" dirty="0" smtClean="0"/>
              <a:t> T Cells in Experimental Autoimmune </a:t>
            </a:r>
            <a:r>
              <a:rPr lang="en-US" altLang="ko-KR" sz="1200" b="1" dirty="0" err="1" smtClean="0"/>
              <a:t>Uveitis</a:t>
            </a:r>
            <a:r>
              <a:rPr lang="en-US" altLang="ko-KR" sz="1200" b="1" dirty="0" smtClean="0"/>
              <a:t> </a:t>
            </a:r>
          </a:p>
          <a:p>
            <a:r>
              <a:rPr lang="en-US" altLang="ko-KR" sz="1200" dirty="0" err="1" smtClean="0"/>
              <a:t>Dongchun</a:t>
            </a:r>
            <a:r>
              <a:rPr lang="en-US" altLang="ko-KR" sz="1200" dirty="0" smtClean="0"/>
              <a:t> Liang, </a:t>
            </a:r>
            <a:r>
              <a:rPr lang="en-US" altLang="ko-KR" sz="1200" dirty="0" err="1" smtClean="0"/>
              <a:t>Aijun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Zuo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Hui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Shao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Willi</a:t>
            </a:r>
            <a:r>
              <a:rPr lang="en-US" altLang="ko-KR" sz="1200" dirty="0" smtClean="0"/>
              <a:t> K. Born, Rebecca L. O’Brien, Henry J. Kaplan, and Deming Sun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191:1118-1125; published ahead of print June 24, 2013, doi:10.4049/jimmunol.1300626 </a:t>
            </a:r>
            <a:endParaRPr lang="en-US" altLang="ko-KR" sz="1200" dirty="0" smtClean="0"/>
          </a:p>
          <a:p>
            <a:endParaRPr lang="en-US" altLang="ko-KR" sz="12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499992" y="0"/>
            <a:ext cx="4608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Antigen-Free Adjuvant Assists Late </a:t>
            </a:r>
            <a:r>
              <a:rPr lang="en-US" altLang="ko-KR" sz="1200" b="1" dirty="0" err="1" smtClean="0"/>
              <a:t>Effector</a:t>
            </a:r>
            <a:r>
              <a:rPr lang="en-US" altLang="ko-KR" sz="1200" b="1" dirty="0" smtClean="0"/>
              <a:t> CD4 T Cells To Transit to Memory in </a:t>
            </a:r>
            <a:r>
              <a:rPr lang="en-US" altLang="ko-KR" sz="1200" b="1" dirty="0" err="1" smtClean="0"/>
              <a:t>Lymphopenic</a:t>
            </a:r>
            <a:r>
              <a:rPr lang="en-US" altLang="ko-KR" sz="1200" b="1" dirty="0" smtClean="0"/>
              <a:t> Hosts </a:t>
            </a:r>
          </a:p>
          <a:p>
            <a:r>
              <a:rPr lang="en-US" altLang="ko-KR" sz="1200" dirty="0" smtClean="0"/>
              <a:t>F. </a:t>
            </a:r>
            <a:r>
              <a:rPr lang="en-US" altLang="ko-KR" sz="1200" dirty="0" err="1" smtClean="0"/>
              <a:t>Betul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Guloglu</a:t>
            </a:r>
            <a:r>
              <a:rPr lang="en-US" altLang="ko-KR" sz="1200" dirty="0" smtClean="0"/>
              <a:t>, Jason S. Ellis, </a:t>
            </a:r>
            <a:r>
              <a:rPr lang="en-US" altLang="ko-KR" sz="1200" dirty="0" err="1" smtClean="0"/>
              <a:t>Xiaoxiao</a:t>
            </a:r>
            <a:r>
              <a:rPr lang="en-US" altLang="ko-KR" sz="1200" dirty="0" smtClean="0"/>
              <a:t> Wan, </a:t>
            </a:r>
            <a:r>
              <a:rPr lang="en-US" altLang="ko-KR" sz="1200" dirty="0" err="1" smtClean="0"/>
              <a:t>Mermagya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Dhakal</a:t>
            </a:r>
            <a:r>
              <a:rPr lang="en-US" altLang="ko-KR" sz="1200" dirty="0" smtClean="0"/>
              <a:t>, Christine M. </a:t>
            </a:r>
            <a:r>
              <a:rPr lang="en-US" altLang="ko-KR" sz="1200" dirty="0" err="1" smtClean="0"/>
              <a:t>Hoeman</a:t>
            </a:r>
            <a:r>
              <a:rPr lang="en-US" altLang="ko-KR" sz="1200" dirty="0" smtClean="0"/>
              <a:t>, Jason A. </a:t>
            </a:r>
            <a:r>
              <a:rPr lang="en-US" altLang="ko-KR" sz="1200" dirty="0" err="1" smtClean="0"/>
              <a:t>Cascio</a:t>
            </a:r>
            <a:r>
              <a:rPr lang="en-US" altLang="ko-KR" sz="1200" dirty="0" smtClean="0"/>
              <a:t>, and </a:t>
            </a:r>
            <a:r>
              <a:rPr lang="en-US" altLang="ko-KR" sz="1200" dirty="0" err="1" smtClean="0"/>
              <a:t>Habib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Zaghouani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191:1126-1135; published ahead of print July 1, 2013, doi:10.4049/jimmunol.1202262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Comparison of Induced versus Natural Regulatory T Cells of the Same TCR Specificity for Induction of Tolerance to an Environmental Antigen </a:t>
            </a:r>
          </a:p>
          <a:p>
            <a:r>
              <a:rPr lang="en-US" altLang="ko-KR" sz="1200" dirty="0" err="1" smtClean="0"/>
              <a:t>Hui</a:t>
            </a:r>
            <a:r>
              <a:rPr lang="en-US" altLang="ko-KR" sz="1200" dirty="0" smtClean="0"/>
              <a:t> Huang, </a:t>
            </a:r>
            <a:r>
              <a:rPr lang="en-US" altLang="ko-KR" sz="1200" dirty="0" err="1" smtClean="0"/>
              <a:t>Yanna</a:t>
            </a:r>
            <a:r>
              <a:rPr lang="en-US" altLang="ko-KR" sz="1200" dirty="0" smtClean="0"/>
              <a:t> Ma, </a:t>
            </a:r>
            <a:r>
              <a:rPr lang="en-US" altLang="ko-KR" sz="1200" dirty="0" err="1" smtClean="0"/>
              <a:t>Wojciech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Dawicki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Xiaobei</a:t>
            </a:r>
            <a:r>
              <a:rPr lang="en-US" altLang="ko-KR" sz="1200" dirty="0" smtClean="0"/>
              <a:t> Zhang, and John R. Gordon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191:1136-1143; published ahead of print July 1, 2013, doi:10.4049/jimmunol.1201899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Antiviral Vaccines License T Cell Responses by Suppressing </a:t>
            </a:r>
            <a:r>
              <a:rPr lang="en-US" altLang="ko-KR" sz="1200" b="1" dirty="0" err="1" smtClean="0"/>
              <a:t>Granzyme</a:t>
            </a:r>
            <a:r>
              <a:rPr lang="en-US" altLang="ko-KR" sz="1200" b="1" dirty="0" smtClean="0"/>
              <a:t> B Levels in Human </a:t>
            </a:r>
            <a:r>
              <a:rPr lang="en-US" altLang="ko-KR" sz="1200" b="1" dirty="0" err="1" smtClean="0"/>
              <a:t>Plasmacytoid</a:t>
            </a:r>
            <a:r>
              <a:rPr lang="en-US" altLang="ko-KR" sz="1200" b="1" dirty="0" smtClean="0"/>
              <a:t> </a:t>
            </a:r>
            <a:r>
              <a:rPr lang="en-US" altLang="ko-KR" sz="1200" b="1" dirty="0" err="1" smtClean="0"/>
              <a:t>Dendritic</a:t>
            </a:r>
            <a:r>
              <a:rPr lang="en-US" altLang="ko-KR" sz="1200" b="1" dirty="0" smtClean="0"/>
              <a:t> Cells </a:t>
            </a:r>
          </a:p>
          <a:p>
            <a:r>
              <a:rPr lang="en-US" altLang="ko-KR" sz="1200" dirty="0" err="1" smtClean="0"/>
              <a:t>Dorit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Fabricius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Benedikt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Nußbaum</a:t>
            </a:r>
            <a:r>
              <a:rPr lang="en-US" altLang="ko-KR" sz="1200" dirty="0" smtClean="0"/>
              <a:t>, Daniel Busch, </a:t>
            </a:r>
            <a:r>
              <a:rPr lang="en-US" altLang="ko-KR" sz="1200" dirty="0" err="1" smtClean="0"/>
              <a:t>Verena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Panitz</a:t>
            </a:r>
            <a:r>
              <a:rPr lang="en-US" altLang="ko-KR" sz="1200" dirty="0" smtClean="0"/>
              <a:t>, Birgit Mandel, Angelika Vollmer, Mike-Andrew </a:t>
            </a:r>
            <a:r>
              <a:rPr lang="en-US" altLang="ko-KR" sz="1200" dirty="0" err="1" smtClean="0"/>
              <a:t>Westhoff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Christof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Kaltenmeier</a:t>
            </a:r>
            <a:r>
              <a:rPr lang="en-US" altLang="ko-KR" sz="1200" dirty="0" smtClean="0"/>
              <a:t>, Oleg </a:t>
            </a:r>
            <a:r>
              <a:rPr lang="en-US" altLang="ko-KR" sz="1200" dirty="0" err="1" smtClean="0"/>
              <a:t>Lunov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Kyrylo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Tron</a:t>
            </a:r>
            <a:r>
              <a:rPr lang="en-US" altLang="ko-KR" sz="1200" dirty="0" smtClean="0"/>
              <a:t>, G. Ulrich </a:t>
            </a:r>
            <a:r>
              <a:rPr lang="en-US" altLang="ko-KR" sz="1200" dirty="0" err="1" smtClean="0"/>
              <a:t>Nienhaus</a:t>
            </a:r>
            <a:r>
              <a:rPr lang="en-US" altLang="ko-KR" sz="1200" dirty="0" smtClean="0"/>
              <a:t>, Bernd </a:t>
            </a:r>
            <a:r>
              <a:rPr lang="en-US" altLang="ko-KR" sz="1200" dirty="0" err="1" smtClean="0"/>
              <a:t>Jahrsdörfer</a:t>
            </a:r>
            <a:r>
              <a:rPr lang="en-US" altLang="ko-KR" sz="1200" dirty="0" smtClean="0"/>
              <a:t>, and Klaus-Michael </a:t>
            </a:r>
            <a:r>
              <a:rPr lang="en-US" altLang="ko-KR" sz="1200" dirty="0" err="1" smtClean="0"/>
              <a:t>Debatin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191:1144-1153; published ahead of print June 19, 2013, doi:10.4049/jimmunol.1203479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BAFF- and APRIL-Dependent Maintenance of Antibody Titers after Immunization with T-Dependent Antigen and CD1d-Binding </a:t>
            </a:r>
            <a:r>
              <a:rPr lang="en-US" altLang="ko-KR" sz="1200" b="1" dirty="0" err="1" smtClean="0"/>
              <a:t>Ligand</a:t>
            </a:r>
            <a:r>
              <a:rPr lang="en-US" altLang="ko-KR" sz="1200" b="1" dirty="0" smtClean="0"/>
              <a:t> </a:t>
            </a:r>
          </a:p>
          <a:p>
            <a:r>
              <a:rPr lang="en-US" altLang="ko-KR" sz="1200" dirty="0" err="1" smtClean="0"/>
              <a:t>Hemangi</a:t>
            </a:r>
            <a:r>
              <a:rPr lang="en-US" altLang="ko-KR" sz="1200" dirty="0" smtClean="0"/>
              <a:t> B. Shah, Sunil K. Joshi, </a:t>
            </a:r>
            <a:r>
              <a:rPr lang="en-US" altLang="ko-KR" sz="1200" dirty="0" err="1" smtClean="0"/>
              <a:t>Pragya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Rampuria</a:t>
            </a:r>
            <a:r>
              <a:rPr lang="en-US" altLang="ko-KR" sz="1200" dirty="0" smtClean="0"/>
              <a:t>, T. Scott </a:t>
            </a:r>
            <a:r>
              <a:rPr lang="en-US" altLang="ko-KR" sz="1200" dirty="0" err="1" smtClean="0"/>
              <a:t>Devera</a:t>
            </a:r>
            <a:r>
              <a:rPr lang="en-US" altLang="ko-KR" sz="1200" dirty="0" smtClean="0"/>
              <a:t>, Gillian A. Lang, William </a:t>
            </a:r>
            <a:r>
              <a:rPr lang="en-US" altLang="ko-KR" sz="1200" dirty="0" err="1" smtClean="0"/>
              <a:t>Stohl</a:t>
            </a:r>
            <a:r>
              <a:rPr lang="en-US" altLang="ko-KR" sz="1200" dirty="0" smtClean="0"/>
              <a:t>, and Mark L. Lang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191:1154-1163; published ahead of print June 24, 2013, doi:10.4049/jimmunol.1300263 </a:t>
            </a:r>
            <a:endParaRPr lang="en-US" altLang="ko-KR" sz="1200" dirty="0" smtClean="0"/>
          </a:p>
          <a:p>
            <a:endParaRPr lang="en-US" altLang="ko-KR" sz="1200" b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4608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The Role of JAK-3 in Regulating TLR-Mediated Inflammatory Cytokine Production in Innate Immune Cells </a:t>
            </a:r>
          </a:p>
          <a:p>
            <a:r>
              <a:rPr lang="en-US" altLang="ko-KR" sz="1200" dirty="0" err="1" smtClean="0"/>
              <a:t>Huizhi</a:t>
            </a:r>
            <a:r>
              <a:rPr lang="en-US" altLang="ko-KR" sz="1200" dirty="0" smtClean="0"/>
              <a:t> Wang, Jonathan Brown, </a:t>
            </a:r>
            <a:r>
              <a:rPr lang="en-US" altLang="ko-KR" sz="1200" dirty="0" err="1" smtClean="0"/>
              <a:t>Shegan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Gao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Shuang</a:t>
            </a:r>
            <a:r>
              <a:rPr lang="en-US" altLang="ko-KR" sz="1200" dirty="0" smtClean="0"/>
              <a:t> Liang, Ravi </a:t>
            </a:r>
            <a:r>
              <a:rPr lang="en-US" altLang="ko-KR" sz="1200" dirty="0" err="1" smtClean="0"/>
              <a:t>Jotwani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Huaxin</a:t>
            </a:r>
            <a:r>
              <a:rPr lang="en-US" altLang="ko-KR" sz="1200" dirty="0" smtClean="0"/>
              <a:t> Zhou, Jill </a:t>
            </a:r>
            <a:r>
              <a:rPr lang="en-US" altLang="ko-KR" sz="1200" dirty="0" err="1" smtClean="0"/>
              <a:t>Suttles</a:t>
            </a:r>
            <a:r>
              <a:rPr lang="en-US" altLang="ko-KR" sz="1200" dirty="0" smtClean="0"/>
              <a:t>, David A. Scott, and Richard J. Lamont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191:1164-1174; published ahead of print June 24, 2013, doi:10.4049/jimmunol.1203084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Th17 Cells Induce Th1-Polarizing </a:t>
            </a:r>
            <a:r>
              <a:rPr lang="en-US" altLang="ko-KR" sz="1200" b="1" dirty="0" err="1" smtClean="0"/>
              <a:t>Monocyte</a:t>
            </a:r>
            <a:r>
              <a:rPr lang="en-US" altLang="ko-KR" sz="1200" b="1" dirty="0" smtClean="0"/>
              <a:t>-Derived </a:t>
            </a:r>
            <a:r>
              <a:rPr lang="en-US" altLang="ko-KR" sz="1200" b="1" dirty="0" err="1" smtClean="0"/>
              <a:t>Dendritic</a:t>
            </a:r>
            <a:r>
              <a:rPr lang="en-US" altLang="ko-KR" sz="1200" b="1" dirty="0" smtClean="0"/>
              <a:t> Cells </a:t>
            </a:r>
          </a:p>
          <a:p>
            <a:r>
              <a:rPr lang="en-US" altLang="ko-KR" sz="1200" dirty="0" smtClean="0"/>
              <a:t>Matthew G. Davidson, Michael N. Alonso, Robert Yuan, Robert C. Axtell, Justin A. </a:t>
            </a:r>
            <a:r>
              <a:rPr lang="en-US" altLang="ko-KR" sz="1200" dirty="0" err="1" smtClean="0"/>
              <a:t>Kenkel</a:t>
            </a:r>
            <a:r>
              <a:rPr lang="en-US" altLang="ko-KR" sz="1200" dirty="0" smtClean="0"/>
              <a:t>, Megan M. </a:t>
            </a:r>
            <a:r>
              <a:rPr lang="en-US" altLang="ko-KR" sz="1200" dirty="0" err="1" smtClean="0"/>
              <a:t>Suhoski</a:t>
            </a:r>
            <a:r>
              <a:rPr lang="en-US" altLang="ko-KR" sz="1200" dirty="0" smtClean="0"/>
              <a:t>, Joseph C. </a:t>
            </a:r>
            <a:r>
              <a:rPr lang="en-US" altLang="ko-KR" sz="1200" dirty="0" err="1" smtClean="0"/>
              <a:t>González</a:t>
            </a:r>
            <a:r>
              <a:rPr lang="en-US" altLang="ko-KR" sz="1200" dirty="0" smtClean="0"/>
              <a:t>, Lawrence Steinman, and Edgar G. </a:t>
            </a:r>
            <a:r>
              <a:rPr lang="en-US" altLang="ko-KR" sz="1200" dirty="0" err="1" smtClean="0"/>
              <a:t>Engleman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191:1175-1187; published ahead of print June 21, 2013, doi:10.4049/jimmunol.1203201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err="1" smtClean="0"/>
              <a:t>Dendritic</a:t>
            </a:r>
            <a:r>
              <a:rPr lang="en-US" altLang="ko-KR" sz="1200" b="1" dirty="0" smtClean="0"/>
              <a:t> Cells Regulate High-Speed Interstitial T Cell Migration in the Lymph Node via LFA-1/ICAM-1 </a:t>
            </a:r>
          </a:p>
          <a:p>
            <a:r>
              <a:rPr lang="en-US" altLang="ko-KR" sz="1200" dirty="0" err="1" smtClean="0"/>
              <a:t>Tomoya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Katakai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Katsuyoshi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Habiro</a:t>
            </a:r>
            <a:r>
              <a:rPr lang="en-US" altLang="ko-KR" sz="1200" dirty="0" smtClean="0"/>
              <a:t>, and Tatsuo </a:t>
            </a:r>
            <a:r>
              <a:rPr lang="en-US" altLang="ko-KR" sz="1200" dirty="0" err="1" smtClean="0"/>
              <a:t>Kinashi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191:1188-1199; published ahead of print July 1, 2013, doi:10.4049/jimmunol.1300739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INFECTIOUS DISEASE AND HOST RESPONSE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T Cell–Dependent </a:t>
            </a:r>
            <a:r>
              <a:rPr lang="en-US" altLang="ko-KR" sz="1200" b="1" dirty="0" err="1" smtClean="0"/>
              <a:t>IgM</a:t>
            </a:r>
            <a:r>
              <a:rPr lang="en-US" altLang="ko-KR" sz="1200" b="1" dirty="0" smtClean="0"/>
              <a:t> Memory B Cells Generated during Bacterial Infection Are Required for </a:t>
            </a:r>
            <a:r>
              <a:rPr lang="en-US" altLang="ko-KR" sz="1200" b="1" dirty="0" err="1" smtClean="0"/>
              <a:t>IgG</a:t>
            </a:r>
            <a:r>
              <a:rPr lang="en-US" altLang="ko-KR" sz="1200" b="1" dirty="0" smtClean="0"/>
              <a:t> Responses to Antigen Challenge </a:t>
            </a:r>
          </a:p>
          <a:p>
            <a:r>
              <a:rPr lang="en-US" altLang="ko-KR" sz="1200" dirty="0" smtClean="0"/>
              <a:t>Jennifer L. Yates, Rachael Racine, Kevin M. McBride, and Gary M. Winslow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191:1240-1249; published ahead of print June 26, 2013, doi:10.4049/jimmunol.1300062 </a:t>
            </a:r>
            <a:endParaRPr lang="en-US" altLang="ko-KR" sz="1200" dirty="0" smtClean="0"/>
          </a:p>
          <a:p>
            <a:endParaRPr lang="en-US" altLang="ko-KR" sz="1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499992" y="0"/>
            <a:ext cx="4608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Depletion of Alveolar Macrophages during Influenza Infection Facilitates Bacterial </a:t>
            </a:r>
            <a:r>
              <a:rPr lang="en-US" altLang="ko-KR" sz="1200" b="1" dirty="0" err="1" smtClean="0"/>
              <a:t>Superinfections</a:t>
            </a:r>
            <a:r>
              <a:rPr lang="en-US" altLang="ko-KR" sz="1200" b="1" dirty="0" smtClean="0"/>
              <a:t> </a:t>
            </a:r>
          </a:p>
          <a:p>
            <a:r>
              <a:rPr lang="en-US" altLang="ko-KR" sz="1200" dirty="0" err="1" smtClean="0"/>
              <a:t>Hazem</a:t>
            </a:r>
            <a:r>
              <a:rPr lang="en-US" altLang="ko-KR" sz="1200" dirty="0" smtClean="0"/>
              <a:t> E. </a:t>
            </a:r>
            <a:r>
              <a:rPr lang="en-US" altLang="ko-KR" sz="1200" dirty="0" err="1" smtClean="0"/>
              <a:t>Ghoneim</a:t>
            </a:r>
            <a:r>
              <a:rPr lang="en-US" altLang="ko-KR" sz="1200" dirty="0" smtClean="0"/>
              <a:t>, Paul G. Thomas, and Jonathan A. McCullers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191:1250-1259; published ahead of print June 26, 2013, doi:10.4049/jimmunol.1300014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Common Tolerance Mechanisms, but Distinct Cross-</a:t>
            </a:r>
            <a:r>
              <a:rPr lang="en-US" altLang="ko-KR" sz="1200" b="1" dirty="0" err="1" smtClean="0"/>
              <a:t>Reactivities</a:t>
            </a:r>
            <a:r>
              <a:rPr lang="en-US" altLang="ko-KR" sz="1200" b="1" dirty="0" smtClean="0"/>
              <a:t> Associated with gp41 and Lipids, Limit Production of HIV-1 Broad Neutralizing Antibodies 2F5 and 4E10 </a:t>
            </a:r>
          </a:p>
          <a:p>
            <a:r>
              <a:rPr lang="en-US" altLang="ko-KR" sz="1200" dirty="0" smtClean="0"/>
              <a:t>Yao Chen, </a:t>
            </a:r>
            <a:r>
              <a:rPr lang="en-US" altLang="ko-KR" sz="1200" dirty="0" err="1" smtClean="0"/>
              <a:t>Jinsong</a:t>
            </a:r>
            <a:r>
              <a:rPr lang="en-US" altLang="ko-KR" sz="1200" dirty="0" smtClean="0"/>
              <a:t> Zhang, Kwan-</a:t>
            </a:r>
            <a:r>
              <a:rPr lang="en-US" altLang="ko-KR" sz="1200" dirty="0" err="1" smtClean="0"/>
              <a:t>Ki</a:t>
            </a:r>
            <a:r>
              <a:rPr lang="en-US" altLang="ko-KR" sz="1200" dirty="0" smtClean="0"/>
              <a:t> Hwang, Hilary </a:t>
            </a:r>
            <a:r>
              <a:rPr lang="en-US" altLang="ko-KR" sz="1200" dirty="0" err="1" smtClean="0"/>
              <a:t>Bouton-Verville</a:t>
            </a:r>
            <a:r>
              <a:rPr lang="en-US" altLang="ko-KR" sz="1200" dirty="0" smtClean="0"/>
              <a:t>, Shi-Mao Xia, Amanda Newman, Ying-Bin </a:t>
            </a:r>
            <a:r>
              <a:rPr lang="en-US" altLang="ko-KR" sz="1200" dirty="0" err="1" smtClean="0"/>
              <a:t>Ouyang</a:t>
            </a:r>
            <a:r>
              <a:rPr lang="en-US" altLang="ko-KR" sz="1200" dirty="0" smtClean="0"/>
              <a:t>, Barton F. Haynes, and Laurent </a:t>
            </a:r>
            <a:r>
              <a:rPr lang="en-US" altLang="ko-KR" sz="1200" dirty="0" err="1" smtClean="0"/>
              <a:t>Verkoczy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191:1260-1275; published ahead of print July 3, 2013, doi:10.4049/jimmunol.1300770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i="1" dirty="0" err="1" smtClean="0"/>
              <a:t>Francisella</a:t>
            </a:r>
            <a:r>
              <a:rPr lang="en-US" altLang="ko-KR" sz="1200" b="1" i="1" dirty="0" smtClean="0"/>
              <a:t> </a:t>
            </a:r>
            <a:r>
              <a:rPr lang="en-US" altLang="ko-KR" sz="1200" b="1" i="1" dirty="0" err="1" smtClean="0"/>
              <a:t>tularensis</a:t>
            </a:r>
            <a:r>
              <a:rPr lang="en-US" altLang="ko-KR" sz="1200" b="1" dirty="0" smtClean="0"/>
              <a:t> SchuS4 and SchuS4 Lipids Inhibit IL-12p40 in Primary Human </a:t>
            </a:r>
            <a:r>
              <a:rPr lang="en-US" altLang="ko-KR" sz="1200" b="1" dirty="0" err="1" smtClean="0"/>
              <a:t>Dendritic</a:t>
            </a:r>
            <a:r>
              <a:rPr lang="en-US" altLang="ko-KR" sz="1200" b="1" dirty="0" smtClean="0"/>
              <a:t> Cells by Inhibition of IRF1 and IRF8 </a:t>
            </a:r>
          </a:p>
          <a:p>
            <a:r>
              <a:rPr lang="en-US" altLang="ko-KR" sz="1200" dirty="0" smtClean="0"/>
              <a:t>Robin Ireland, </a:t>
            </a:r>
            <a:r>
              <a:rPr lang="en-US" altLang="ko-KR" sz="1200" dirty="0" err="1" smtClean="0"/>
              <a:t>Rong</a:t>
            </a:r>
            <a:r>
              <a:rPr lang="en-US" altLang="ko-KR" sz="1200" dirty="0" smtClean="0"/>
              <a:t> Wang, Joshua B. </a:t>
            </a:r>
            <a:r>
              <a:rPr lang="en-US" altLang="ko-KR" sz="1200" dirty="0" err="1" smtClean="0"/>
              <a:t>Alinger</a:t>
            </a:r>
            <a:r>
              <a:rPr lang="en-US" altLang="ko-KR" sz="1200" dirty="0" smtClean="0"/>
              <a:t>, Pamela Small, and Catharine M. </a:t>
            </a:r>
            <a:r>
              <a:rPr lang="en-US" altLang="ko-KR" sz="1200" dirty="0" err="1" smtClean="0"/>
              <a:t>Bosio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191:1276-1286; published ahead of print July 1, 2013, doi:10.4049/jimmunol.1300867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Corticosteroids Block </a:t>
            </a:r>
            <a:r>
              <a:rPr lang="en-US" altLang="ko-KR" sz="1200" b="1" dirty="0" err="1" smtClean="0"/>
              <a:t>Autophagy</a:t>
            </a:r>
            <a:r>
              <a:rPr lang="en-US" altLang="ko-KR" sz="1200" b="1" dirty="0" smtClean="0"/>
              <a:t> Protein Recruitment in </a:t>
            </a:r>
            <a:r>
              <a:rPr lang="en-US" altLang="ko-KR" sz="1200" b="1" i="1" dirty="0" err="1" smtClean="0"/>
              <a:t>Aspergillus</a:t>
            </a:r>
            <a:r>
              <a:rPr lang="en-US" altLang="ko-KR" sz="1200" b="1" i="1" dirty="0" smtClean="0"/>
              <a:t> </a:t>
            </a:r>
            <a:r>
              <a:rPr lang="en-US" altLang="ko-KR" sz="1200" b="1" i="1" dirty="0" err="1" smtClean="0"/>
              <a:t>fumigatus</a:t>
            </a:r>
            <a:r>
              <a:rPr lang="en-US" altLang="ko-KR" sz="1200" b="1" dirty="0" smtClean="0"/>
              <a:t> </a:t>
            </a:r>
            <a:r>
              <a:rPr lang="en-US" altLang="ko-KR" sz="1200" b="1" dirty="0" err="1" smtClean="0"/>
              <a:t>Phagosomes</a:t>
            </a:r>
            <a:r>
              <a:rPr lang="en-US" altLang="ko-KR" sz="1200" b="1" dirty="0" smtClean="0"/>
              <a:t> via Targeting Dectin-1/</a:t>
            </a:r>
            <a:r>
              <a:rPr lang="en-US" altLang="ko-KR" sz="1200" b="1" dirty="0" err="1" smtClean="0"/>
              <a:t>Syk</a:t>
            </a:r>
            <a:r>
              <a:rPr lang="en-US" altLang="ko-KR" sz="1200" b="1" dirty="0" smtClean="0"/>
              <a:t> </a:t>
            </a:r>
            <a:r>
              <a:rPr lang="en-US" altLang="ko-KR" sz="1200" b="1" dirty="0" err="1" smtClean="0"/>
              <a:t>Kinase</a:t>
            </a:r>
            <a:r>
              <a:rPr lang="en-US" altLang="ko-KR" sz="1200" b="1" dirty="0" smtClean="0"/>
              <a:t> Signaling </a:t>
            </a:r>
          </a:p>
          <a:p>
            <a:r>
              <a:rPr lang="en-US" altLang="ko-KR" sz="1200" dirty="0" smtClean="0"/>
              <a:t>Irene </a:t>
            </a:r>
            <a:r>
              <a:rPr lang="en-US" altLang="ko-KR" sz="1200" dirty="0" err="1" smtClean="0"/>
              <a:t>Kyrmizi</a:t>
            </a:r>
            <a:r>
              <a:rPr lang="en-US" altLang="ko-KR" sz="1200" dirty="0" smtClean="0"/>
              <a:t>, Mark S. </a:t>
            </a:r>
            <a:r>
              <a:rPr lang="en-US" altLang="ko-KR" sz="1200" dirty="0" err="1" smtClean="0"/>
              <a:t>Gresnigt</a:t>
            </a:r>
            <a:r>
              <a:rPr lang="en-US" altLang="ko-KR" sz="1200" dirty="0" smtClean="0"/>
              <a:t>, Tonia </a:t>
            </a:r>
            <a:r>
              <a:rPr lang="en-US" altLang="ko-KR" sz="1200" dirty="0" err="1" smtClean="0"/>
              <a:t>Akoumianaki</a:t>
            </a:r>
            <a:r>
              <a:rPr lang="en-US" altLang="ko-KR" sz="1200" dirty="0" smtClean="0"/>
              <a:t>, George </a:t>
            </a:r>
            <a:r>
              <a:rPr lang="en-US" altLang="ko-KR" sz="1200" dirty="0" err="1" smtClean="0"/>
              <a:t>Samonis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Prodromos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Sidiropoulos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Dimitrios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Boumpas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Mihai</a:t>
            </a:r>
            <a:r>
              <a:rPr lang="en-US" altLang="ko-KR" sz="1200" dirty="0" smtClean="0"/>
              <a:t> G. </a:t>
            </a:r>
            <a:r>
              <a:rPr lang="en-US" altLang="ko-KR" sz="1200" dirty="0" err="1" smtClean="0"/>
              <a:t>Netea</a:t>
            </a:r>
            <a:r>
              <a:rPr lang="en-US" altLang="ko-KR" sz="1200" dirty="0" smtClean="0"/>
              <a:t>, Frank L. van de </a:t>
            </a:r>
            <a:r>
              <a:rPr lang="en-US" altLang="ko-KR" sz="1200" dirty="0" err="1" smtClean="0"/>
              <a:t>Veerdonk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Dimitrios</a:t>
            </a:r>
            <a:r>
              <a:rPr lang="en-US" altLang="ko-KR" sz="1200" dirty="0" smtClean="0"/>
              <a:t> P. </a:t>
            </a:r>
            <a:r>
              <a:rPr lang="en-US" altLang="ko-KR" sz="1200" dirty="0" err="1" smtClean="0"/>
              <a:t>Kontoyiannis</a:t>
            </a:r>
            <a:r>
              <a:rPr lang="en-US" altLang="ko-KR" sz="1200" dirty="0" smtClean="0"/>
              <a:t>, and </a:t>
            </a:r>
            <a:r>
              <a:rPr lang="en-US" altLang="ko-KR" sz="1200" dirty="0" err="1" smtClean="0"/>
              <a:t>Georgios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Chamilos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191:1287-1299; published ahead of print July 1, 2013, doi:10.4049/jimmunol.1300132 </a:t>
            </a:r>
            <a:endParaRPr lang="en-US" altLang="ko-KR" sz="1200" dirty="0" smtClean="0"/>
          </a:p>
          <a:p>
            <a:endParaRPr lang="en-US" altLang="ko-KR" sz="12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4608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Differential Impact of Age and Cytomegalovirus Infection on the </a:t>
            </a:r>
            <a:r>
              <a:rPr lang="el-GR" altLang="ko-KR" sz="1200" b="1" dirty="0" smtClean="0"/>
              <a:t>γδ </a:t>
            </a:r>
            <a:r>
              <a:rPr lang="en-US" altLang="ko-KR" sz="1200" b="1" dirty="0" smtClean="0"/>
              <a:t>T Cell Compartment </a:t>
            </a:r>
          </a:p>
          <a:p>
            <a:r>
              <a:rPr lang="en-US" altLang="ko-KR" sz="1200" dirty="0" smtClean="0"/>
              <a:t>Antoine Roux, </a:t>
            </a:r>
            <a:r>
              <a:rPr lang="en-US" altLang="ko-KR" sz="1200" dirty="0" err="1" smtClean="0"/>
              <a:t>Gisèle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Mourin</a:t>
            </a:r>
            <a:r>
              <a:rPr lang="en-US" altLang="ko-KR" sz="1200" dirty="0" smtClean="0"/>
              <a:t>, Martin Larsen, </a:t>
            </a:r>
            <a:r>
              <a:rPr lang="en-US" altLang="ko-KR" sz="1200" dirty="0" err="1" smtClean="0"/>
              <a:t>Solène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Fastenackels</a:t>
            </a:r>
            <a:r>
              <a:rPr lang="en-US" altLang="ko-KR" sz="1200" dirty="0" smtClean="0"/>
              <a:t>, Alejandra </a:t>
            </a:r>
            <a:r>
              <a:rPr lang="en-US" altLang="ko-KR" sz="1200" dirty="0" err="1" smtClean="0"/>
              <a:t>Urrutia</a:t>
            </a:r>
            <a:r>
              <a:rPr lang="en-US" altLang="ko-KR" sz="1200" dirty="0" smtClean="0"/>
              <a:t>, Guy </a:t>
            </a:r>
            <a:r>
              <a:rPr lang="en-US" altLang="ko-KR" sz="1200" dirty="0" err="1" smtClean="0"/>
              <a:t>Gorochov</a:t>
            </a:r>
            <a:r>
              <a:rPr lang="en-US" altLang="ko-KR" sz="1200" dirty="0" smtClean="0"/>
              <a:t>, Brigitte </a:t>
            </a:r>
            <a:r>
              <a:rPr lang="en-US" altLang="ko-KR" sz="1200" dirty="0" err="1" smtClean="0"/>
              <a:t>Autran</a:t>
            </a:r>
            <a:r>
              <a:rPr lang="en-US" altLang="ko-KR" sz="1200" dirty="0" smtClean="0"/>
              <a:t>, Catherine Donner, Daniel </a:t>
            </a:r>
            <a:r>
              <a:rPr lang="en-US" altLang="ko-KR" sz="1200" dirty="0" err="1" smtClean="0"/>
              <a:t>Sidi</a:t>
            </a:r>
            <a:r>
              <a:rPr lang="en-US" altLang="ko-KR" sz="1200" dirty="0" smtClean="0"/>
              <a:t>, Joyce </a:t>
            </a:r>
            <a:r>
              <a:rPr lang="en-US" altLang="ko-KR" sz="1200" dirty="0" err="1" smtClean="0"/>
              <a:t>Sibony-Prat</a:t>
            </a:r>
            <a:r>
              <a:rPr lang="en-US" altLang="ko-KR" sz="1200" dirty="0" smtClean="0"/>
              <a:t>, Arnaud </a:t>
            </a:r>
            <a:r>
              <a:rPr lang="en-US" altLang="ko-KR" sz="1200" dirty="0" err="1" smtClean="0"/>
              <a:t>Marchant</a:t>
            </a:r>
            <a:r>
              <a:rPr lang="en-US" altLang="ko-KR" sz="1200" dirty="0" smtClean="0"/>
              <a:t>, Marc Stern, </a:t>
            </a:r>
            <a:r>
              <a:rPr lang="en-US" altLang="ko-KR" sz="1200" dirty="0" err="1" smtClean="0"/>
              <a:t>Delphine</a:t>
            </a:r>
            <a:r>
              <a:rPr lang="en-US" altLang="ko-KR" sz="1200" dirty="0" smtClean="0"/>
              <a:t> Sauce, and Victor </a:t>
            </a:r>
            <a:r>
              <a:rPr lang="en-US" altLang="ko-KR" sz="1200" dirty="0" err="1" smtClean="0"/>
              <a:t>Appay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191:1300-1306; published ahead of print July 1, 2013, doi:10.4049/jimmunol.1202940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NKG2D Induces Mcl-1 Expression and Mediates Survival of CD8 Memory T Cell Precursors via </a:t>
            </a:r>
            <a:r>
              <a:rPr lang="en-US" altLang="ko-KR" sz="1200" b="1" dirty="0" err="1" smtClean="0"/>
              <a:t>Phosphatidylinositol</a:t>
            </a:r>
            <a:r>
              <a:rPr lang="en-US" altLang="ko-KR" sz="1200" b="1" dirty="0" smtClean="0"/>
              <a:t> 3-Kinase </a:t>
            </a:r>
          </a:p>
          <a:p>
            <a:r>
              <a:rPr lang="en-US" altLang="ko-KR" sz="1200" dirty="0" smtClean="0"/>
              <a:t>Felix M. </a:t>
            </a:r>
            <a:r>
              <a:rPr lang="en-US" altLang="ko-KR" sz="1200" dirty="0" err="1" smtClean="0"/>
              <a:t>Wensveen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Maja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Lenartić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Vedrana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Jelenčić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Niels</a:t>
            </a:r>
            <a:r>
              <a:rPr lang="en-US" altLang="ko-KR" sz="1200" dirty="0" smtClean="0"/>
              <a:t> A. W. </a:t>
            </a:r>
            <a:r>
              <a:rPr lang="en-US" altLang="ko-KR" sz="1200" dirty="0" err="1" smtClean="0"/>
              <a:t>Lemmermann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Anja</a:t>
            </a:r>
            <a:r>
              <a:rPr lang="en-US" altLang="ko-KR" sz="1200" dirty="0" smtClean="0"/>
              <a:t> ten </a:t>
            </a:r>
            <a:r>
              <a:rPr lang="en-US" altLang="ko-KR" sz="1200" dirty="0" err="1" smtClean="0"/>
              <a:t>Brinke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Stipan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Jonjić</a:t>
            </a:r>
            <a:r>
              <a:rPr lang="en-US" altLang="ko-KR" sz="1200" dirty="0" smtClean="0"/>
              <a:t>, and </a:t>
            </a:r>
            <a:r>
              <a:rPr lang="en-US" altLang="ko-KR" sz="1200" dirty="0" err="1" smtClean="0"/>
              <a:t>Bojan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Polić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191:1307-1315; published ahead of print June 26, 2013, doi:10.4049/jimmunol.1300670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INNATE IMMUNITY AND INFLAMMATION</a:t>
            </a:r>
          </a:p>
          <a:p>
            <a:endParaRPr lang="en-US" altLang="ko-KR" sz="1200" dirty="0" smtClean="0"/>
          </a:p>
          <a:p>
            <a:r>
              <a:rPr lang="en-US" altLang="ko-KR" sz="1200" b="1" dirty="0" err="1" smtClean="0"/>
              <a:t>Overexpression</a:t>
            </a:r>
            <a:r>
              <a:rPr lang="en-US" altLang="ko-KR" sz="1200" b="1" dirty="0" smtClean="0"/>
              <a:t> of CREM</a:t>
            </a:r>
            <a:r>
              <a:rPr lang="el-GR" altLang="ko-KR" sz="1200" b="1" dirty="0" smtClean="0"/>
              <a:t>α </a:t>
            </a:r>
            <a:r>
              <a:rPr lang="en-US" altLang="ko-KR" sz="1200" b="1" dirty="0" smtClean="0"/>
              <a:t>in T Cells Aggravates </a:t>
            </a:r>
            <a:r>
              <a:rPr lang="en-US" altLang="ko-KR" sz="1200" b="1" dirty="0" err="1" smtClean="0"/>
              <a:t>Lipopolysaccharide</a:t>
            </a:r>
            <a:r>
              <a:rPr lang="en-US" altLang="ko-KR" sz="1200" b="1" dirty="0" smtClean="0"/>
              <a:t>-Induced Acute Lung Injury </a:t>
            </a:r>
          </a:p>
          <a:p>
            <a:r>
              <a:rPr lang="en-US" altLang="ko-KR" sz="1200" dirty="0" smtClean="0"/>
              <a:t>Eva </a:t>
            </a:r>
            <a:r>
              <a:rPr lang="en-US" altLang="ko-KR" sz="1200" dirty="0" err="1" smtClean="0"/>
              <a:t>Verjans</a:t>
            </a:r>
            <a:r>
              <a:rPr lang="en-US" altLang="ko-KR" sz="1200" dirty="0" smtClean="0"/>
              <a:t>, Kim </a:t>
            </a:r>
            <a:r>
              <a:rPr lang="en-US" altLang="ko-KR" sz="1200" dirty="0" err="1" smtClean="0"/>
              <a:t>Ohl</a:t>
            </a:r>
            <a:r>
              <a:rPr lang="en-US" altLang="ko-KR" sz="1200" dirty="0" smtClean="0"/>
              <a:t>, Yin Yu, Ralph </a:t>
            </a:r>
            <a:r>
              <a:rPr lang="en-US" altLang="ko-KR" sz="1200" dirty="0" err="1" smtClean="0"/>
              <a:t>Lippe</a:t>
            </a:r>
            <a:r>
              <a:rPr lang="en-US" altLang="ko-KR" sz="1200" dirty="0" smtClean="0"/>
              <a:t>, Angela </a:t>
            </a:r>
            <a:r>
              <a:rPr lang="en-US" altLang="ko-KR" sz="1200" dirty="0" err="1" smtClean="0"/>
              <a:t>Schippers</a:t>
            </a:r>
            <a:r>
              <a:rPr lang="en-US" altLang="ko-KR" sz="1200" dirty="0" smtClean="0"/>
              <a:t>, Anastasia Wiener, Johannes Roth, Norbert Wagner, Stefan </a:t>
            </a:r>
            <a:r>
              <a:rPr lang="en-US" altLang="ko-KR" sz="1200" dirty="0" err="1" smtClean="0"/>
              <a:t>Uhlig</a:t>
            </a:r>
            <a:r>
              <a:rPr lang="en-US" altLang="ko-KR" sz="1200" dirty="0" smtClean="0"/>
              <a:t>, Klaus </a:t>
            </a:r>
            <a:r>
              <a:rPr lang="en-US" altLang="ko-KR" sz="1200" dirty="0" err="1" smtClean="0"/>
              <a:t>Tenbrock</a:t>
            </a:r>
            <a:r>
              <a:rPr lang="en-US" altLang="ko-KR" sz="1200" dirty="0" smtClean="0"/>
              <a:t>, and Christian Martin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191:1316-1323; published ahead of print June 19, 2013, doi:10.4049/jimmunol.1203147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Ficolin-1–PTX3 Complex Formation Promotes Clearance of Altered Self-Cells and Modulates IL-8 Production </a:t>
            </a:r>
          </a:p>
          <a:p>
            <a:r>
              <a:rPr lang="en-US" altLang="ko-KR" sz="1200" dirty="0" smtClean="0"/>
              <a:t>Ying </a:t>
            </a:r>
            <a:r>
              <a:rPr lang="en-US" altLang="ko-KR" sz="1200" dirty="0" err="1" smtClean="0"/>
              <a:t>Jie</a:t>
            </a:r>
            <a:r>
              <a:rPr lang="en-US" altLang="ko-KR" sz="1200" dirty="0" smtClean="0"/>
              <a:t> Ma, Andrea </a:t>
            </a:r>
            <a:r>
              <a:rPr lang="en-US" altLang="ko-KR" sz="1200" dirty="0" err="1" smtClean="0"/>
              <a:t>Doni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Luigina</a:t>
            </a:r>
            <a:r>
              <a:rPr lang="en-US" altLang="ko-KR" sz="1200" dirty="0" smtClean="0"/>
              <a:t> Romani, </a:t>
            </a:r>
            <a:r>
              <a:rPr lang="en-US" altLang="ko-KR" sz="1200" dirty="0" err="1" smtClean="0"/>
              <a:t>Henrik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Jessen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ürgensen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Niels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Behrendt</a:t>
            </a:r>
            <a:r>
              <a:rPr lang="en-US" altLang="ko-KR" sz="1200" dirty="0" smtClean="0"/>
              <a:t>, Alberto </a:t>
            </a:r>
            <a:r>
              <a:rPr lang="en-US" altLang="ko-KR" sz="1200" dirty="0" err="1" smtClean="0"/>
              <a:t>Mantovani</a:t>
            </a:r>
            <a:r>
              <a:rPr lang="en-US" altLang="ko-KR" sz="1200" dirty="0" smtClean="0"/>
              <a:t>, and Peter </a:t>
            </a:r>
            <a:r>
              <a:rPr lang="en-US" altLang="ko-KR" sz="1200" dirty="0" err="1" smtClean="0"/>
              <a:t>Garred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191:1324-1333; published ahead of print July 1, 2013, doi:10.4049/jimmunol.1300382 </a:t>
            </a:r>
            <a:endParaRPr lang="en-US" altLang="ko-KR" sz="1200" dirty="0" smtClean="0"/>
          </a:p>
          <a:p>
            <a:endParaRPr lang="en-US" altLang="ko-KR" sz="1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499992" y="0"/>
            <a:ext cx="4608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Co-Complexes of MASP-1 and MASP-2 Associated with the Soluble Pattern-Recognition Molecules Drive </a:t>
            </a:r>
            <a:r>
              <a:rPr lang="en-US" altLang="ko-KR" sz="1200" b="1" dirty="0" err="1" smtClean="0"/>
              <a:t>Lectin</a:t>
            </a:r>
            <a:r>
              <a:rPr lang="en-US" altLang="ko-KR" sz="1200" b="1" dirty="0" smtClean="0"/>
              <a:t> Pathway Activation in a Manner </a:t>
            </a:r>
            <a:r>
              <a:rPr lang="en-US" altLang="ko-KR" sz="1200" b="1" dirty="0" err="1" smtClean="0"/>
              <a:t>Inhibitable</a:t>
            </a:r>
            <a:r>
              <a:rPr lang="en-US" altLang="ko-KR" sz="1200" b="1" dirty="0" smtClean="0"/>
              <a:t> by MAp44 </a:t>
            </a:r>
          </a:p>
          <a:p>
            <a:r>
              <a:rPr lang="en-US" altLang="ko-KR" sz="1200" dirty="0" err="1" smtClean="0"/>
              <a:t>Søren</a:t>
            </a:r>
            <a:r>
              <a:rPr lang="en-US" altLang="ko-KR" sz="1200" dirty="0" smtClean="0"/>
              <a:t> E. </a:t>
            </a:r>
            <a:r>
              <a:rPr lang="en-US" altLang="ko-KR" sz="1200" dirty="0" err="1" smtClean="0"/>
              <a:t>Degn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Lisbeth</a:t>
            </a:r>
            <a:r>
              <a:rPr lang="en-US" altLang="ko-KR" sz="1200" dirty="0" smtClean="0"/>
              <a:t> Jensen, Tomasz </a:t>
            </a:r>
            <a:r>
              <a:rPr lang="en-US" altLang="ko-KR" sz="1200" dirty="0" err="1" smtClean="0"/>
              <a:t>Olszowski</a:t>
            </a:r>
            <a:r>
              <a:rPr lang="en-US" altLang="ko-KR" sz="1200" dirty="0" smtClean="0"/>
              <a:t>, Jens C. </a:t>
            </a:r>
            <a:r>
              <a:rPr lang="en-US" altLang="ko-KR" sz="1200" dirty="0" err="1" smtClean="0"/>
              <a:t>Jensenius</a:t>
            </a:r>
            <a:r>
              <a:rPr lang="en-US" altLang="ko-KR" sz="1200" dirty="0" smtClean="0"/>
              <a:t>, and Steffen </a:t>
            </a:r>
            <a:r>
              <a:rPr lang="en-US" altLang="ko-KR" sz="1200" dirty="0" err="1" smtClean="0"/>
              <a:t>Thiel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191:1334-1345; published ahead of print June 19, 2013, doi:10.4049/jimmunol.1300780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Essential Requirements of </a:t>
            </a:r>
            <a:r>
              <a:rPr lang="en-US" altLang="ko-KR" sz="1200" b="1" dirty="0" err="1" smtClean="0"/>
              <a:t>Zoledronate</a:t>
            </a:r>
            <a:r>
              <a:rPr lang="en-US" altLang="ko-KR" sz="1200" b="1" dirty="0" smtClean="0"/>
              <a:t>-Induced Cytokine and </a:t>
            </a:r>
            <a:r>
              <a:rPr lang="el-GR" altLang="ko-KR" sz="1200" b="1" dirty="0" smtClean="0"/>
              <a:t>γδ </a:t>
            </a:r>
            <a:r>
              <a:rPr lang="en-US" altLang="ko-KR" sz="1200" b="1" dirty="0" smtClean="0"/>
              <a:t>T Cell Proliferative Responses </a:t>
            </a:r>
          </a:p>
          <a:p>
            <a:r>
              <a:rPr lang="en-US" altLang="ko-KR" sz="1200" dirty="0" smtClean="0"/>
              <a:t>Oliver </a:t>
            </a:r>
            <a:r>
              <a:rPr lang="en-US" altLang="ko-KR" sz="1200" dirty="0" err="1" smtClean="0"/>
              <a:t>Nussbaumer</a:t>
            </a:r>
            <a:r>
              <a:rPr lang="en-US" altLang="ko-KR" sz="1200" dirty="0" smtClean="0"/>
              <a:t>, Georg </a:t>
            </a:r>
            <a:r>
              <a:rPr lang="en-US" altLang="ko-KR" sz="1200" dirty="0" err="1" smtClean="0"/>
              <a:t>Gruenbacher</a:t>
            </a:r>
            <a:r>
              <a:rPr lang="en-US" altLang="ko-KR" sz="1200" dirty="0" smtClean="0"/>
              <a:t>, Hubert Gander, Juliana </a:t>
            </a:r>
            <a:r>
              <a:rPr lang="en-US" altLang="ko-KR" sz="1200" dirty="0" err="1" smtClean="0"/>
              <a:t>Komuczki</a:t>
            </a:r>
            <a:r>
              <a:rPr lang="en-US" altLang="ko-KR" sz="1200" dirty="0" smtClean="0"/>
              <a:t>, Andrea </a:t>
            </a:r>
            <a:r>
              <a:rPr lang="en-US" altLang="ko-KR" sz="1200" dirty="0" err="1" smtClean="0"/>
              <a:t>Rahm</a:t>
            </a:r>
            <a:r>
              <a:rPr lang="en-US" altLang="ko-KR" sz="1200" dirty="0" smtClean="0"/>
              <a:t>, and Martin </a:t>
            </a:r>
            <a:r>
              <a:rPr lang="en-US" altLang="ko-KR" sz="1200" dirty="0" err="1" smtClean="0"/>
              <a:t>Thurnher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191:1346-1355; published ahead of print June 21, 2013, doi:10.4049/jimmunol.1300603 </a:t>
            </a:r>
            <a:endParaRPr lang="en-US" altLang="ko-KR" sz="1200" dirty="0" smtClean="0"/>
          </a:p>
          <a:p>
            <a:endParaRPr lang="en-US" altLang="ko-KR" sz="1200" b="1" dirty="0" smtClean="0"/>
          </a:p>
          <a:p>
            <a:r>
              <a:rPr lang="en-US" altLang="ko-KR" sz="1200" b="1" dirty="0" err="1" smtClean="0"/>
              <a:t>Adipocytes</a:t>
            </a:r>
            <a:r>
              <a:rPr lang="en-US" altLang="ko-KR" sz="1200" b="1" dirty="0" smtClean="0"/>
              <a:t> Modulate the Phenotype of Human Macrophages through Secreted Lipids </a:t>
            </a:r>
          </a:p>
          <a:p>
            <a:r>
              <a:rPr lang="en-US" altLang="ko-KR" sz="1200" dirty="0" err="1" smtClean="0"/>
              <a:t>Inge</a:t>
            </a:r>
            <a:r>
              <a:rPr lang="en-US" altLang="ko-KR" sz="1200" dirty="0" smtClean="0"/>
              <a:t> R. Klein-</a:t>
            </a:r>
            <a:r>
              <a:rPr lang="en-US" altLang="ko-KR" sz="1200" dirty="0" err="1" smtClean="0"/>
              <a:t>Wieringa</a:t>
            </a:r>
            <a:r>
              <a:rPr lang="en-US" altLang="ko-KR" sz="1200" dirty="0" smtClean="0"/>
              <a:t>, Stefan N. Andersen, </a:t>
            </a:r>
            <a:r>
              <a:rPr lang="en-US" altLang="ko-KR" sz="1200" dirty="0" err="1" smtClean="0"/>
              <a:t>Joanneke</a:t>
            </a:r>
            <a:r>
              <a:rPr lang="en-US" altLang="ko-KR" sz="1200" dirty="0" smtClean="0"/>
              <a:t> C. </a:t>
            </a:r>
            <a:r>
              <a:rPr lang="en-US" altLang="ko-KR" sz="1200" dirty="0" err="1" smtClean="0"/>
              <a:t>Kwekkeboom</a:t>
            </a:r>
            <a:r>
              <a:rPr lang="en-US" altLang="ko-KR" sz="1200" dirty="0" smtClean="0"/>
              <a:t>, Martin </a:t>
            </a:r>
            <a:r>
              <a:rPr lang="en-US" altLang="ko-KR" sz="1200" dirty="0" err="1" smtClean="0"/>
              <a:t>Giera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Badelog</a:t>
            </a:r>
            <a:r>
              <a:rPr lang="en-US" altLang="ko-KR" sz="1200" dirty="0" smtClean="0"/>
              <a:t> J. E. de Lange-</a:t>
            </a:r>
            <a:r>
              <a:rPr lang="en-US" altLang="ko-KR" sz="1200" dirty="0" err="1" smtClean="0"/>
              <a:t>Brokaar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Gerjo</a:t>
            </a:r>
            <a:r>
              <a:rPr lang="en-US" altLang="ko-KR" sz="1200" dirty="0" smtClean="0"/>
              <a:t> J. V. M. van </a:t>
            </a:r>
            <a:r>
              <a:rPr lang="en-US" altLang="ko-KR" sz="1200" dirty="0" err="1" smtClean="0"/>
              <a:t>Osch</a:t>
            </a:r>
            <a:r>
              <a:rPr lang="en-US" altLang="ko-KR" sz="1200" dirty="0" smtClean="0"/>
              <a:t>, Anne-Marie </a:t>
            </a:r>
            <a:r>
              <a:rPr lang="en-US" altLang="ko-KR" sz="1200" dirty="0" err="1" smtClean="0"/>
              <a:t>Zuurmond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Vedrana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Stojanovic-Susulic</a:t>
            </a:r>
            <a:r>
              <a:rPr lang="en-US" altLang="ko-KR" sz="1200" dirty="0" smtClean="0"/>
              <a:t>, Rob G. H. H. </a:t>
            </a:r>
            <a:r>
              <a:rPr lang="en-US" altLang="ko-KR" sz="1200" dirty="0" err="1" smtClean="0"/>
              <a:t>Nelissen</a:t>
            </a:r>
            <a:r>
              <a:rPr lang="en-US" altLang="ko-KR" sz="1200" dirty="0" smtClean="0"/>
              <a:t>, Hanno </a:t>
            </a:r>
            <a:r>
              <a:rPr lang="en-US" altLang="ko-KR" sz="1200" dirty="0" err="1" smtClean="0"/>
              <a:t>Pijl</a:t>
            </a:r>
            <a:r>
              <a:rPr lang="en-US" altLang="ko-KR" sz="1200" dirty="0" smtClean="0"/>
              <a:t>, Tom W. J. Huizinga, </a:t>
            </a:r>
            <a:r>
              <a:rPr lang="en-US" altLang="ko-KR" sz="1200" dirty="0" err="1" smtClean="0"/>
              <a:t>Margreet</a:t>
            </a:r>
            <a:r>
              <a:rPr lang="en-US" altLang="ko-KR" sz="1200" dirty="0" smtClean="0"/>
              <a:t> Kloppenburg, René E’. M. Toes, and </a:t>
            </a:r>
            <a:r>
              <a:rPr lang="en-US" altLang="ko-KR" sz="1200" dirty="0" err="1" smtClean="0"/>
              <a:t>Andreea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Ioan-Facsinay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191:1356-1363; published ahead of print July 1, 2013, doi:10.4049/jimmunol.1203074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Synovial Fibroblasts Directly Induce Th17 </a:t>
            </a:r>
            <a:r>
              <a:rPr lang="en-US" altLang="ko-KR" sz="1200" b="1" dirty="0" err="1" smtClean="0"/>
              <a:t>Pathogenicity</a:t>
            </a:r>
            <a:r>
              <a:rPr lang="en-US" altLang="ko-KR" sz="1200" b="1" dirty="0" smtClean="0"/>
              <a:t> via the </a:t>
            </a:r>
            <a:r>
              <a:rPr lang="en-US" altLang="ko-KR" sz="1200" b="1" dirty="0" err="1" smtClean="0"/>
              <a:t>Cyclooxygenase</a:t>
            </a:r>
            <a:r>
              <a:rPr lang="en-US" altLang="ko-KR" sz="1200" b="1" dirty="0" smtClean="0"/>
              <a:t>/Prostaglandin E</a:t>
            </a:r>
            <a:r>
              <a:rPr lang="en-US" altLang="ko-KR" sz="1200" b="1" baseline="-25000" dirty="0" smtClean="0"/>
              <a:t>2</a:t>
            </a:r>
            <a:r>
              <a:rPr lang="en-US" altLang="ko-KR" sz="1200" b="1" dirty="0" smtClean="0"/>
              <a:t> Pathway, Independent of IL-23 </a:t>
            </a:r>
          </a:p>
          <a:p>
            <a:r>
              <a:rPr lang="en-US" altLang="ko-KR" sz="1200" dirty="0" smtClean="0"/>
              <a:t>Sandra M. J. </a:t>
            </a:r>
            <a:r>
              <a:rPr lang="en-US" altLang="ko-KR" sz="1200" dirty="0" err="1" smtClean="0"/>
              <a:t>Paulissen</a:t>
            </a:r>
            <a:r>
              <a:rPr lang="en-US" altLang="ko-KR" sz="1200" dirty="0" smtClean="0"/>
              <a:t>, Jan Piet van Hamburg, Nadine </a:t>
            </a:r>
            <a:r>
              <a:rPr lang="en-US" altLang="ko-KR" sz="1200" dirty="0" err="1" smtClean="0"/>
              <a:t>Davelaar</a:t>
            </a:r>
            <a:r>
              <a:rPr lang="en-US" altLang="ko-KR" sz="1200" dirty="0" smtClean="0"/>
              <a:t>, Patrick S. </a:t>
            </a:r>
            <a:r>
              <a:rPr lang="en-US" altLang="ko-KR" sz="1200" dirty="0" err="1" smtClean="0"/>
              <a:t>Asmawidjaja</a:t>
            </a:r>
            <a:r>
              <a:rPr lang="en-US" altLang="ko-KR" sz="1200" dirty="0" smtClean="0"/>
              <a:t>, Johanna M. W. Hazes, and Erik </a:t>
            </a:r>
            <a:r>
              <a:rPr lang="en-US" altLang="ko-KR" sz="1200" dirty="0" err="1" smtClean="0"/>
              <a:t>Lubberts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191:1364-1372; published ahead of print July 1, 2013, doi:10.4049/jimmunol.1300274 </a:t>
            </a:r>
            <a:endParaRPr lang="en-US" altLang="ko-KR" sz="1200" dirty="0" smtClean="0"/>
          </a:p>
          <a:p>
            <a:endParaRPr lang="en-US" altLang="ko-KR" sz="12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4608000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Histamine H</a:t>
            </a:r>
            <a:r>
              <a:rPr lang="en-US" altLang="ko-KR" sz="1200" b="1" baseline="-25000" dirty="0" smtClean="0"/>
              <a:t>2</a:t>
            </a:r>
            <a:r>
              <a:rPr lang="en-US" altLang="ko-KR" sz="1200" b="1" dirty="0" smtClean="0"/>
              <a:t> Receptor Signaling in the Pathogenesis of Sepsis: Studies in a </a:t>
            </a:r>
            <a:r>
              <a:rPr lang="en-US" altLang="ko-KR" sz="1200" b="1" dirty="0" err="1" smtClean="0"/>
              <a:t>Murine</a:t>
            </a:r>
            <a:r>
              <a:rPr lang="en-US" altLang="ko-KR" sz="1200" b="1" dirty="0" smtClean="0"/>
              <a:t> Diabetes Model </a:t>
            </a:r>
          </a:p>
          <a:p>
            <a:r>
              <a:rPr lang="en-US" altLang="ko-KR" sz="1200" dirty="0" smtClean="0"/>
              <a:t>Daniela Carlos, Fernando Spiller, </a:t>
            </a:r>
            <a:r>
              <a:rPr lang="en-US" altLang="ko-KR" sz="1200" dirty="0" err="1" smtClean="0"/>
              <a:t>Fabrício</a:t>
            </a:r>
            <a:r>
              <a:rPr lang="en-US" altLang="ko-KR" sz="1200" dirty="0" smtClean="0"/>
              <a:t> O. </a:t>
            </a:r>
            <a:r>
              <a:rPr lang="en-US" altLang="ko-KR" sz="1200" dirty="0" err="1" smtClean="0"/>
              <a:t>Souto</a:t>
            </a:r>
            <a:r>
              <a:rPr lang="en-US" altLang="ko-KR" sz="1200" dirty="0" smtClean="0"/>
              <a:t>, Silvia C. </a:t>
            </a:r>
            <a:r>
              <a:rPr lang="en-US" altLang="ko-KR" sz="1200" dirty="0" err="1" smtClean="0"/>
              <a:t>Trevelin</a:t>
            </a:r>
            <a:r>
              <a:rPr lang="en-US" altLang="ko-KR" sz="1200" dirty="0" smtClean="0"/>
              <a:t>, Vanessa F. Borges, </a:t>
            </a:r>
            <a:r>
              <a:rPr lang="en-US" altLang="ko-KR" sz="1200" dirty="0" err="1" smtClean="0"/>
              <a:t>Andressa</a:t>
            </a:r>
            <a:r>
              <a:rPr lang="en-US" altLang="ko-KR" sz="1200" dirty="0" smtClean="0"/>
              <a:t> de </a:t>
            </a:r>
            <a:r>
              <a:rPr lang="en-US" altLang="ko-KR" sz="1200" dirty="0" err="1" smtClean="0"/>
              <a:t>Freitas</a:t>
            </a:r>
            <a:r>
              <a:rPr lang="en-US" altLang="ko-KR" sz="1200" dirty="0" smtClean="0"/>
              <a:t>, José C. </a:t>
            </a:r>
            <a:r>
              <a:rPr lang="en-US" altLang="ko-KR" sz="1200" dirty="0" err="1" smtClean="0"/>
              <a:t>Alves-Filho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João</a:t>
            </a:r>
            <a:r>
              <a:rPr lang="en-US" altLang="ko-KR" sz="1200" dirty="0" smtClean="0"/>
              <a:t> S. Silva, Bernhard </a:t>
            </a:r>
            <a:r>
              <a:rPr lang="en-US" altLang="ko-KR" sz="1200" dirty="0" err="1" smtClean="0"/>
              <a:t>Ryffel</a:t>
            </a:r>
            <a:r>
              <a:rPr lang="en-US" altLang="ko-KR" sz="1200" dirty="0" smtClean="0"/>
              <a:t>, and Fernando Q. Cunha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191:1373-1382; published ahead of print July 1, 2013, doi:10.4049/jimmunol.1202907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Increased Saturated Fatty Acids in Obesity Alter Resolution of Inflammation in Part by Stimulating Prostaglandin Production </a:t>
            </a:r>
          </a:p>
          <a:p>
            <a:r>
              <a:rPr lang="en-US" altLang="ko-KR" sz="1200" dirty="0" smtClean="0"/>
              <a:t>Jason Hellmann, Michael J. Zhang, </a:t>
            </a:r>
            <a:r>
              <a:rPr lang="en-US" altLang="ko-KR" sz="1200" dirty="0" err="1" smtClean="0"/>
              <a:t>Yunan</a:t>
            </a:r>
            <a:r>
              <a:rPr lang="en-US" altLang="ko-KR" sz="1200" dirty="0" smtClean="0"/>
              <a:t> Tang, </a:t>
            </a:r>
            <a:r>
              <a:rPr lang="en-US" altLang="ko-KR" sz="1200" dirty="0" err="1" smtClean="0"/>
              <a:t>Madhavi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Rane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Aruni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Bhatnagar</a:t>
            </a:r>
            <a:r>
              <a:rPr lang="en-US" altLang="ko-KR" sz="1200" dirty="0" smtClean="0"/>
              <a:t>, and Matthew Spite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191:1383-1392; published ahead of print June 19, 2013, doi:10.4049/jimmunol.1203369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A Protective Hsp70–TLR4 Pathway in Lethal Oxidant Lung Injury </a:t>
            </a:r>
          </a:p>
          <a:p>
            <a:r>
              <a:rPr lang="en-US" altLang="ko-KR" sz="1200" dirty="0" smtClean="0"/>
              <a:t>Yi Zhang, </a:t>
            </a:r>
            <a:r>
              <a:rPr lang="en-US" altLang="ko-KR" sz="1200" dirty="0" err="1" smtClean="0"/>
              <a:t>Xuchen</a:t>
            </a:r>
            <a:r>
              <a:rPr lang="en-US" altLang="ko-KR" sz="1200" dirty="0" smtClean="0"/>
              <a:t> Zhang, </a:t>
            </a:r>
            <a:r>
              <a:rPr lang="en-US" altLang="ko-KR" sz="1200" dirty="0" err="1" smtClean="0"/>
              <a:t>Peiying</a:t>
            </a:r>
            <a:r>
              <a:rPr lang="en-US" altLang="ko-KR" sz="1200" dirty="0" smtClean="0"/>
              <a:t> Shan, Clayton R. Hunt, </a:t>
            </a:r>
            <a:r>
              <a:rPr lang="en-US" altLang="ko-KR" sz="1200" dirty="0" err="1" smtClean="0"/>
              <a:t>Tej</a:t>
            </a:r>
            <a:r>
              <a:rPr lang="en-US" altLang="ko-KR" sz="1200" dirty="0" smtClean="0"/>
              <a:t> K. </a:t>
            </a:r>
            <a:r>
              <a:rPr lang="en-US" altLang="ko-KR" sz="1200" dirty="0" err="1" smtClean="0"/>
              <a:t>Pandita</a:t>
            </a:r>
            <a:r>
              <a:rPr lang="en-US" altLang="ko-KR" sz="1200" dirty="0" smtClean="0"/>
              <a:t>, and Patty J. Lee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191:1393-1403; published ahead of print July 1, 2013, doi:10.4049/jimmunol.1300052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Mast Cell–Restricted, Tetramer-Forming </a:t>
            </a:r>
            <a:r>
              <a:rPr lang="en-US" altLang="ko-KR" sz="1200" b="1" dirty="0" err="1" smtClean="0"/>
              <a:t>Tryptases</a:t>
            </a:r>
            <a:r>
              <a:rPr lang="en-US" altLang="ko-KR" sz="1200" b="1" dirty="0" smtClean="0"/>
              <a:t> Induce </a:t>
            </a:r>
            <a:r>
              <a:rPr lang="en-US" altLang="ko-KR" sz="1200" b="1" dirty="0" err="1" smtClean="0"/>
              <a:t>Aggrecanolysis</a:t>
            </a:r>
            <a:r>
              <a:rPr lang="en-US" altLang="ko-KR" sz="1200" b="1" dirty="0" smtClean="0"/>
              <a:t> in </a:t>
            </a:r>
            <a:r>
              <a:rPr lang="en-US" altLang="ko-KR" sz="1200" b="1" dirty="0" err="1" smtClean="0"/>
              <a:t>Articular</a:t>
            </a:r>
            <a:r>
              <a:rPr lang="en-US" altLang="ko-KR" sz="1200" b="1" dirty="0" smtClean="0"/>
              <a:t> Cartilage by Activating Matrix Metalloproteinase-3 and -13 Zymogens </a:t>
            </a:r>
          </a:p>
          <a:p>
            <a:r>
              <a:rPr lang="en-US" altLang="ko-KR" sz="1200" dirty="0" smtClean="0"/>
              <a:t>Natalia J. </a:t>
            </a:r>
            <a:r>
              <a:rPr lang="en-US" altLang="ko-KR" sz="1200" dirty="0" err="1" smtClean="0"/>
              <a:t>Magarinos</a:t>
            </a:r>
            <a:r>
              <a:rPr lang="en-US" altLang="ko-KR" sz="1200" dirty="0" smtClean="0"/>
              <a:t>, Katherine J. Bryant, Amanda J. </a:t>
            </a:r>
            <a:r>
              <a:rPr lang="en-US" altLang="ko-KR" sz="1200" dirty="0" err="1" smtClean="0"/>
              <a:t>Fosang</a:t>
            </a:r>
            <a:r>
              <a:rPr lang="en-US" altLang="ko-KR" sz="1200" dirty="0" smtClean="0"/>
              <a:t>, Roberto Adachi, Richard L. Stevens, and H. Patrick McNeil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191:1404-1412; published ahead of print June 24, 2013, doi:10.4049/jimmunol.1300856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IL-16 Induces Intestinal Inflammation via PepT1 </a:t>
            </a:r>
            <a:r>
              <a:rPr lang="en-US" altLang="ko-KR" sz="1200" b="1" dirty="0" err="1" smtClean="0"/>
              <a:t>Upregulation</a:t>
            </a:r>
            <a:r>
              <a:rPr lang="en-US" altLang="ko-KR" sz="1200" b="1" dirty="0" smtClean="0"/>
              <a:t> in a </a:t>
            </a:r>
            <a:r>
              <a:rPr lang="en-US" altLang="ko-KR" sz="1200" b="1" dirty="0" err="1" smtClean="0"/>
              <a:t>Pufferfish</a:t>
            </a:r>
            <a:r>
              <a:rPr lang="en-US" altLang="ko-KR" sz="1200" b="1" dirty="0" smtClean="0"/>
              <a:t> Model: New Insights into the Molecular Mechanism of Inflammatory Bowel Disease </a:t>
            </a:r>
          </a:p>
          <a:p>
            <a:r>
              <a:rPr lang="en-US" altLang="ko-KR" sz="1200" dirty="0" smtClean="0"/>
              <a:t>Ping Wang, Yi-</a:t>
            </a:r>
            <a:r>
              <a:rPr lang="en-US" altLang="ko-KR" sz="1200" dirty="0" err="1" smtClean="0"/>
              <a:t>qi</a:t>
            </a:r>
            <a:r>
              <a:rPr lang="en-US" altLang="ko-KR" sz="1200" dirty="0" smtClean="0"/>
              <a:t> Lu, Yi </a:t>
            </a:r>
            <a:r>
              <a:rPr lang="en-US" altLang="ko-KR" sz="1200" dirty="0" err="1" smtClean="0"/>
              <a:t>Wen</a:t>
            </a:r>
            <a:r>
              <a:rPr lang="en-US" altLang="ko-KR" sz="1200" dirty="0" smtClean="0"/>
              <a:t>, Dai-</a:t>
            </a:r>
            <a:r>
              <a:rPr lang="en-US" altLang="ko-KR" sz="1200" dirty="0" err="1" smtClean="0"/>
              <a:t>yong</a:t>
            </a:r>
            <a:r>
              <a:rPr lang="en-US" altLang="ko-KR" sz="1200" dirty="0" smtClean="0"/>
              <a:t> Yu, Liang </a:t>
            </a:r>
            <a:r>
              <a:rPr lang="en-US" altLang="ko-KR" sz="1200" dirty="0" err="1" smtClean="0"/>
              <a:t>Ge</a:t>
            </a:r>
            <a:r>
              <a:rPr lang="en-US" altLang="ko-KR" sz="1200" dirty="0" smtClean="0"/>
              <a:t>, Wei-</a:t>
            </a:r>
            <a:r>
              <a:rPr lang="en-US" altLang="ko-KR" sz="1200" dirty="0" err="1" smtClean="0"/>
              <a:t>ren</a:t>
            </a:r>
            <a:r>
              <a:rPr lang="en-US" altLang="ko-KR" sz="1200" dirty="0" smtClean="0"/>
              <a:t> Dong, Li-</a:t>
            </a:r>
            <a:r>
              <a:rPr lang="en-US" altLang="ko-KR" sz="1200" dirty="0" err="1" smtClean="0"/>
              <a:t>xin</a:t>
            </a:r>
            <a:r>
              <a:rPr lang="en-US" altLang="ko-KR" sz="1200" dirty="0" smtClean="0"/>
              <a:t> Xiang, and </a:t>
            </a:r>
            <a:r>
              <a:rPr lang="en-US" altLang="ko-KR" sz="1200" dirty="0" err="1" smtClean="0"/>
              <a:t>Jian-zhong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Shao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191:1413-1427; published ahead of print July 1, 2013, doi:10.4049/jimmunol.1202598 </a:t>
            </a:r>
            <a:endParaRPr lang="en-US" altLang="ko-KR" sz="1200" dirty="0" smtClean="0"/>
          </a:p>
          <a:p>
            <a:endParaRPr lang="en-US" altLang="ko-KR" sz="1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499992" y="0"/>
            <a:ext cx="4608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MOLECULAR AND STRUCTURAL IMMUNOLOGY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Antibody and Antigen Contact Residues Define </a:t>
            </a:r>
            <a:r>
              <a:rPr lang="en-US" altLang="ko-KR" sz="1200" b="1" dirty="0" err="1" smtClean="0"/>
              <a:t>Epitope</a:t>
            </a:r>
            <a:r>
              <a:rPr lang="en-US" altLang="ko-KR" sz="1200" b="1" dirty="0" smtClean="0"/>
              <a:t> and </a:t>
            </a:r>
            <a:r>
              <a:rPr lang="en-US" altLang="ko-KR" sz="1200" b="1" dirty="0" err="1" smtClean="0"/>
              <a:t>Paratope</a:t>
            </a:r>
            <a:r>
              <a:rPr lang="en-US" altLang="ko-KR" sz="1200" b="1" dirty="0" smtClean="0"/>
              <a:t> Size and Structure </a:t>
            </a:r>
          </a:p>
          <a:p>
            <a:r>
              <a:rPr lang="en-US" altLang="ko-KR" sz="1200" dirty="0" smtClean="0"/>
              <a:t>James W. Stave and Klaus </a:t>
            </a:r>
            <a:r>
              <a:rPr lang="en-US" altLang="ko-KR" sz="1200" dirty="0" err="1" smtClean="0"/>
              <a:t>Lindpaintner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191:1428-1435; published ahead of print June 24, 2013, doi:10.4049/jimmunol.1203198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Y14 Positively Regulates TNF-</a:t>
            </a:r>
            <a:r>
              <a:rPr lang="el-GR" altLang="ko-KR" sz="1200" b="1" dirty="0" smtClean="0"/>
              <a:t>α–</a:t>
            </a:r>
            <a:r>
              <a:rPr lang="en-US" altLang="ko-KR" sz="1200" b="1" dirty="0" smtClean="0"/>
              <a:t>Induced NF-</a:t>
            </a:r>
            <a:r>
              <a:rPr lang="el-GR" altLang="ko-KR" sz="1200" b="1" dirty="0" smtClean="0"/>
              <a:t>κ</a:t>
            </a:r>
            <a:r>
              <a:rPr lang="en-US" altLang="ko-KR" sz="1200" b="1" dirty="0" smtClean="0"/>
              <a:t>B Transcriptional Activity via Interacting RIP1 and TRADD Beyond an </a:t>
            </a:r>
            <a:r>
              <a:rPr lang="en-US" altLang="ko-KR" sz="1200" b="1" dirty="0" err="1" smtClean="0"/>
              <a:t>Exon</a:t>
            </a:r>
            <a:r>
              <a:rPr lang="en-US" altLang="ko-KR" sz="1200" b="1" dirty="0" smtClean="0"/>
              <a:t> Junction Complex Protein </a:t>
            </a:r>
          </a:p>
          <a:p>
            <a:r>
              <a:rPr lang="en-US" altLang="ko-KR" sz="1200" dirty="0" err="1" smtClean="0"/>
              <a:t>Sumihito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Togi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Kaname</a:t>
            </a:r>
            <a:r>
              <a:rPr lang="en-US" altLang="ko-KR" sz="1200" dirty="0" smtClean="0"/>
              <a:t> Shiga, </a:t>
            </a:r>
            <a:r>
              <a:rPr lang="en-US" altLang="ko-KR" sz="1200" dirty="0" err="1" smtClean="0"/>
              <a:t>Ryuta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Muromoto</a:t>
            </a:r>
            <a:r>
              <a:rPr lang="en-US" altLang="ko-KR" sz="1200" dirty="0" smtClean="0"/>
              <a:t>, Masaya Kato, Yuki Souma, Yuichi </a:t>
            </a:r>
            <a:r>
              <a:rPr lang="en-US" altLang="ko-KR" sz="1200" dirty="0" err="1" smtClean="0"/>
              <a:t>Sekine</a:t>
            </a:r>
            <a:r>
              <a:rPr lang="en-US" altLang="ko-KR" sz="1200" dirty="0" smtClean="0"/>
              <a:t>, Shigeyuki </a:t>
            </a:r>
            <a:r>
              <a:rPr lang="en-US" altLang="ko-KR" sz="1200" dirty="0" err="1" smtClean="0"/>
              <a:t>Kon</a:t>
            </a:r>
            <a:r>
              <a:rPr lang="en-US" altLang="ko-KR" sz="1200" dirty="0" smtClean="0"/>
              <a:t>, Kenji </a:t>
            </a:r>
            <a:r>
              <a:rPr lang="en-US" altLang="ko-KR" sz="1200" dirty="0" err="1" smtClean="0"/>
              <a:t>Oritani</a:t>
            </a:r>
            <a:r>
              <a:rPr lang="en-US" altLang="ko-KR" sz="1200" dirty="0" smtClean="0"/>
              <a:t>, and Tadashi Matsuda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191:1436-1444; published ahead of print July 1, 2013, doi:10.4049/jimmunol.1300501 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Active Caspase-3 Is Stored within </a:t>
            </a:r>
            <a:r>
              <a:rPr lang="en-US" altLang="ko-KR" sz="1200" b="1" dirty="0" err="1" smtClean="0"/>
              <a:t>Secretory</a:t>
            </a:r>
            <a:r>
              <a:rPr lang="en-US" altLang="ko-KR" sz="1200" b="1" dirty="0" smtClean="0"/>
              <a:t> Compartments of Viable Mast Cells </a:t>
            </a:r>
          </a:p>
          <a:p>
            <a:r>
              <a:rPr lang="en-US" altLang="ko-KR" sz="1200" dirty="0" smtClean="0"/>
              <a:t>Gianni Garcia-</a:t>
            </a:r>
            <a:r>
              <a:rPr lang="en-US" altLang="ko-KR" sz="1200" dirty="0" err="1" smtClean="0"/>
              <a:t>Faroldi</a:t>
            </a:r>
            <a:r>
              <a:rPr lang="en-US" altLang="ko-KR" sz="1200" dirty="0" smtClean="0"/>
              <a:t>, Fabio R. </a:t>
            </a:r>
            <a:r>
              <a:rPr lang="en-US" altLang="ko-KR" sz="1200" dirty="0" err="1" smtClean="0"/>
              <a:t>Melo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Elin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Rönnberg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Mirjana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Grujic</a:t>
            </a:r>
            <a:r>
              <a:rPr lang="en-US" altLang="ko-KR" sz="1200" dirty="0" smtClean="0"/>
              <a:t>, and Gunnar </a:t>
            </a:r>
            <a:r>
              <a:rPr lang="en-US" altLang="ko-KR" sz="1200" dirty="0" err="1" smtClean="0"/>
              <a:t>Pejler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191:1445-1452; published ahead of print July 1, 2013, doi:10.4049/jimmunol.1300216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TUMOR IMMUNOLOGY</a:t>
            </a:r>
          </a:p>
          <a:p>
            <a:endParaRPr lang="en-US" altLang="ko-KR" sz="1200" dirty="0" smtClean="0"/>
          </a:p>
          <a:p>
            <a:r>
              <a:rPr lang="en-US" altLang="ko-KR" sz="1200" b="1" dirty="0" smtClean="0"/>
              <a:t>Role of IRF4 in IFN-Stimulated Gene Induction and Maintenance of Kaposi Sarcoma–Associated </a:t>
            </a:r>
            <a:r>
              <a:rPr lang="en-US" altLang="ko-KR" sz="1200" b="1" dirty="0" err="1" smtClean="0"/>
              <a:t>Herpesvirus</a:t>
            </a:r>
            <a:r>
              <a:rPr lang="en-US" altLang="ko-KR" sz="1200" b="1" dirty="0" smtClean="0"/>
              <a:t> Latency in Primary Effusion Lymphoma Cells </a:t>
            </a:r>
          </a:p>
          <a:p>
            <a:r>
              <a:rPr lang="en-US" altLang="ko-KR" sz="1200" dirty="0" smtClean="0"/>
              <a:t>Adriana </a:t>
            </a:r>
            <a:r>
              <a:rPr lang="en-US" altLang="ko-KR" sz="1200" dirty="0" err="1" smtClean="0"/>
              <a:t>Forero</a:t>
            </a:r>
            <a:r>
              <a:rPr lang="en-US" altLang="ko-KR" sz="1200" dirty="0" smtClean="0"/>
              <a:t>, Patrick S. Moore, and </a:t>
            </a:r>
            <a:r>
              <a:rPr lang="en-US" altLang="ko-KR" sz="1200" dirty="0" err="1" smtClean="0"/>
              <a:t>Saumendra</a:t>
            </a:r>
            <a:r>
              <a:rPr lang="en-US" altLang="ko-KR" sz="1200" dirty="0" smtClean="0"/>
              <a:t> N. </a:t>
            </a:r>
            <a:r>
              <a:rPr lang="en-US" altLang="ko-KR" sz="1200" dirty="0" err="1" smtClean="0"/>
              <a:t>Sarkar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191:1476-1485; published ahead of print June 26, 2013, doi:10.4049/jimmunol.1202514 </a:t>
            </a:r>
            <a:endParaRPr lang="en-US" altLang="ko-KR" sz="1200" dirty="0" smtClean="0"/>
          </a:p>
          <a:p>
            <a:endParaRPr lang="en-US" altLang="ko-KR" sz="12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4608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Tumor-Derived Lactate Modifies Antitumor Immune Response: Effect on Myeloid-Derived Suppressor Cells and NK Cells </a:t>
            </a:r>
          </a:p>
          <a:p>
            <a:r>
              <a:rPr lang="en-US" altLang="ko-KR" sz="1200" dirty="0" err="1" smtClean="0"/>
              <a:t>Zaheed</a:t>
            </a:r>
            <a:r>
              <a:rPr lang="en-US" altLang="ko-KR" sz="1200" dirty="0" smtClean="0"/>
              <a:t> Husain, </a:t>
            </a:r>
            <a:r>
              <a:rPr lang="en-US" altLang="ko-KR" sz="1200" dirty="0" err="1" smtClean="0"/>
              <a:t>Yannu</a:t>
            </a:r>
            <a:r>
              <a:rPr lang="en-US" altLang="ko-KR" sz="1200" dirty="0" smtClean="0"/>
              <a:t> Huang, </a:t>
            </a:r>
            <a:r>
              <a:rPr lang="en-US" altLang="ko-KR" sz="1200" dirty="0" err="1" smtClean="0"/>
              <a:t>Pankaj</a:t>
            </a:r>
            <a:r>
              <a:rPr lang="en-US" altLang="ko-KR" sz="1200" dirty="0" smtClean="0"/>
              <a:t> Seth, and </a:t>
            </a:r>
            <a:r>
              <a:rPr lang="en-US" altLang="ko-KR" sz="1200" dirty="0" err="1" smtClean="0"/>
              <a:t>Vikas</a:t>
            </a:r>
            <a:r>
              <a:rPr lang="en-US" altLang="ko-KR" sz="1200" dirty="0" smtClean="0"/>
              <a:t> P. </a:t>
            </a:r>
            <a:r>
              <a:rPr lang="en-US" altLang="ko-KR" sz="1200" dirty="0" err="1" smtClean="0"/>
              <a:t>Sukhatme</a:t>
            </a:r>
            <a:endParaRPr lang="en-US" altLang="ko-KR" sz="1200" dirty="0" smtClean="0"/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191:1486-1495; published ahead of print July 1, 2013, doi:10.4049/jimmunol.1202702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 err="1" smtClean="0"/>
              <a:t>Chemokine</a:t>
            </a:r>
            <a:r>
              <a:rPr lang="en-US" altLang="ko-KR" sz="1200" b="1" dirty="0" smtClean="0"/>
              <a:t> Unresponsiveness of Chronic Lymphocytic Leukemia Cells Results from Impaired </a:t>
            </a:r>
            <a:r>
              <a:rPr lang="en-US" altLang="ko-KR" sz="1200" b="1" dirty="0" err="1" smtClean="0"/>
              <a:t>Endosomal</a:t>
            </a:r>
            <a:r>
              <a:rPr lang="en-US" altLang="ko-KR" sz="1200" b="1" dirty="0" smtClean="0"/>
              <a:t> Recycling of Rap1 and Is Associated with a Distinctive Type of Immunological </a:t>
            </a:r>
            <a:r>
              <a:rPr lang="en-US" altLang="ko-KR" sz="1200" b="1" dirty="0" err="1" smtClean="0"/>
              <a:t>Anergy</a:t>
            </a:r>
            <a:r>
              <a:rPr lang="en-US" altLang="ko-KR" sz="1200" b="1" dirty="0" smtClean="0"/>
              <a:t> </a:t>
            </a:r>
          </a:p>
          <a:p>
            <a:r>
              <a:rPr lang="en-US" altLang="ko-KR" sz="1200" dirty="0" smtClean="0"/>
              <a:t>Derek S. </a:t>
            </a:r>
            <a:r>
              <a:rPr lang="en-US" altLang="ko-KR" sz="1200" dirty="0" err="1" smtClean="0"/>
              <a:t>Pye</a:t>
            </a:r>
            <a:r>
              <a:rPr lang="en-US" altLang="ko-KR" sz="1200" dirty="0" smtClean="0"/>
              <a:t>, Ignacio Rubio, Rico </a:t>
            </a:r>
            <a:r>
              <a:rPr lang="en-US" altLang="ko-KR" sz="1200" dirty="0" err="1" smtClean="0"/>
              <a:t>Pusch</a:t>
            </a:r>
            <a:r>
              <a:rPr lang="en-US" altLang="ko-KR" sz="1200" dirty="0" smtClean="0"/>
              <a:t>, </a:t>
            </a:r>
            <a:r>
              <a:rPr lang="en-US" altLang="ko-KR" sz="1200" dirty="0" err="1" smtClean="0"/>
              <a:t>Ke</a:t>
            </a:r>
            <a:r>
              <a:rPr lang="en-US" altLang="ko-KR" sz="1200" dirty="0" smtClean="0"/>
              <a:t> Lin, Andrew R. </a:t>
            </a:r>
            <a:r>
              <a:rPr lang="en-US" altLang="ko-KR" sz="1200" dirty="0" err="1" smtClean="0"/>
              <a:t>Pettitt</a:t>
            </a:r>
            <a:r>
              <a:rPr lang="en-US" altLang="ko-KR" sz="1200" dirty="0" smtClean="0"/>
              <a:t>, and Kathleen J. Till</a:t>
            </a:r>
          </a:p>
          <a:p>
            <a:r>
              <a:rPr lang="en-US" altLang="ko-KR" sz="1200" i="1" dirty="0" smtClean="0"/>
              <a:t>J </a:t>
            </a:r>
            <a:r>
              <a:rPr lang="en-US" altLang="ko-KR" sz="1200" i="1" dirty="0" err="1" smtClean="0"/>
              <a:t>Immunol</a:t>
            </a:r>
            <a:r>
              <a:rPr lang="en-US" altLang="ko-KR" sz="1200" i="1" dirty="0" smtClean="0"/>
              <a:t> 2013 191:1496-1504; published ahead of print June 26, 2013, doi:10.4049/jimmunol.1203484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ko-KR" altLang="en-US" sz="1200" dirty="0" smtClean="0"/>
          </a:p>
          <a:p>
            <a:endParaRPr lang="ko-KR" alt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860444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sz="1400" b="1" dirty="0" smtClean="0"/>
              <a:t>Y14 Positively Regulates TNF-α–Induced NF-</a:t>
            </a:r>
            <a:r>
              <a:rPr lang="en-US" altLang="ko-KR" sz="1400" b="1" dirty="0" err="1" smtClean="0"/>
              <a:t>κB</a:t>
            </a:r>
            <a:r>
              <a:rPr lang="en-US" altLang="ko-KR" sz="1400" b="1" dirty="0" smtClean="0"/>
              <a:t> Transcriptional Activity via Interacting RIP1 and TRADD Beyond an </a:t>
            </a:r>
            <a:r>
              <a:rPr lang="en-US" altLang="ko-KR" sz="1400" b="1" dirty="0" err="1" smtClean="0"/>
              <a:t>Exon</a:t>
            </a:r>
            <a:r>
              <a:rPr lang="en-US" altLang="ko-KR" sz="1400" b="1" dirty="0" smtClean="0"/>
              <a:t> Junction Complex Protein </a:t>
            </a:r>
          </a:p>
          <a:p>
            <a:pPr algn="just"/>
            <a:r>
              <a:rPr lang="en-US" altLang="ko-KR" sz="1400" dirty="0" err="1" smtClean="0">
                <a:hlinkClick r:id="rId2"/>
              </a:rPr>
              <a:t>Sumihito</a:t>
            </a:r>
            <a:r>
              <a:rPr lang="en-US" altLang="ko-KR" sz="1400" dirty="0" smtClean="0">
                <a:hlinkClick r:id="rId2"/>
              </a:rPr>
              <a:t> </a:t>
            </a:r>
            <a:r>
              <a:rPr lang="en-US" altLang="ko-KR" sz="1400" dirty="0" err="1" smtClean="0">
                <a:hlinkClick r:id="rId2"/>
              </a:rPr>
              <a:t>Togi</a:t>
            </a:r>
            <a:r>
              <a:rPr lang="en-US" altLang="ko-KR" sz="1400" dirty="0" smtClean="0">
                <a:hlinkClick r:id="rId3"/>
              </a:rPr>
              <a:t>*</a:t>
            </a:r>
            <a:r>
              <a:rPr lang="en-US" altLang="ko-KR" sz="1400" dirty="0" smtClean="0"/>
              <a:t>,</a:t>
            </a:r>
            <a:r>
              <a:rPr lang="en-US" altLang="ko-KR" sz="1400" dirty="0" smtClean="0">
                <a:hlinkClick r:id="rId3"/>
              </a:rPr>
              <a:t>1</a:t>
            </a:r>
            <a:r>
              <a:rPr lang="en-US" altLang="ko-KR" sz="1400" dirty="0" smtClean="0"/>
              <a:t>, </a:t>
            </a:r>
            <a:r>
              <a:rPr lang="en-US" altLang="ko-KR" sz="1400" dirty="0" err="1" smtClean="0">
                <a:hlinkClick r:id="rId4"/>
              </a:rPr>
              <a:t>Kaname</a:t>
            </a:r>
            <a:r>
              <a:rPr lang="en-US" altLang="ko-KR" sz="1400" dirty="0" smtClean="0">
                <a:hlinkClick r:id="rId4"/>
              </a:rPr>
              <a:t> Shiga</a:t>
            </a:r>
            <a:r>
              <a:rPr lang="en-US" altLang="ko-KR" sz="1400" dirty="0" smtClean="0">
                <a:hlinkClick r:id="rId3"/>
              </a:rPr>
              <a:t>*</a:t>
            </a:r>
            <a:r>
              <a:rPr lang="en-US" altLang="ko-KR" sz="1400" dirty="0" smtClean="0"/>
              <a:t>,</a:t>
            </a:r>
            <a:r>
              <a:rPr lang="en-US" altLang="ko-KR" sz="1400" dirty="0" smtClean="0">
                <a:hlinkClick r:id="rId3"/>
              </a:rPr>
              <a:t>1</a:t>
            </a:r>
            <a:r>
              <a:rPr lang="en-US" altLang="ko-KR" sz="1400" dirty="0" smtClean="0"/>
              <a:t>, </a:t>
            </a:r>
            <a:r>
              <a:rPr lang="en-US" altLang="ko-KR" sz="1400" dirty="0" err="1" smtClean="0">
                <a:hlinkClick r:id="rId5"/>
              </a:rPr>
              <a:t>Ryuta</a:t>
            </a:r>
            <a:r>
              <a:rPr lang="en-US" altLang="ko-KR" sz="1400" dirty="0" smtClean="0">
                <a:hlinkClick r:id="rId5"/>
              </a:rPr>
              <a:t> </a:t>
            </a:r>
            <a:r>
              <a:rPr lang="en-US" altLang="ko-KR" sz="1400" dirty="0" err="1" smtClean="0">
                <a:hlinkClick r:id="rId5"/>
              </a:rPr>
              <a:t>Muromoto</a:t>
            </a:r>
            <a:r>
              <a:rPr lang="en-US" altLang="ko-KR" sz="1400" dirty="0" smtClean="0">
                <a:hlinkClick r:id="rId3"/>
              </a:rPr>
              <a:t>*</a:t>
            </a:r>
            <a:r>
              <a:rPr lang="en-US" altLang="ko-KR" sz="1400" dirty="0" smtClean="0"/>
              <a:t>, </a:t>
            </a:r>
            <a:r>
              <a:rPr lang="en-US" altLang="ko-KR" sz="1400" dirty="0" smtClean="0">
                <a:hlinkClick r:id="rId6"/>
              </a:rPr>
              <a:t>Masaya Kato</a:t>
            </a:r>
            <a:r>
              <a:rPr lang="en-US" altLang="ko-KR" sz="1400" dirty="0" smtClean="0">
                <a:hlinkClick r:id="rId3"/>
              </a:rPr>
              <a:t>*</a:t>
            </a:r>
            <a:r>
              <a:rPr lang="en-US" altLang="ko-KR" sz="1400" dirty="0" smtClean="0"/>
              <a:t>, </a:t>
            </a:r>
            <a:r>
              <a:rPr lang="en-US" altLang="ko-KR" sz="1400" dirty="0" smtClean="0">
                <a:hlinkClick r:id="rId7"/>
              </a:rPr>
              <a:t>Yuki Souma</a:t>
            </a:r>
            <a:r>
              <a:rPr lang="en-US" altLang="ko-KR" sz="1400" dirty="0" smtClean="0">
                <a:hlinkClick r:id="rId3"/>
              </a:rPr>
              <a:t>*</a:t>
            </a:r>
            <a:r>
              <a:rPr lang="en-US" altLang="ko-KR" sz="1400" dirty="0" smtClean="0"/>
              <a:t>, </a:t>
            </a:r>
            <a:r>
              <a:rPr lang="en-US" altLang="ko-KR" sz="1400" dirty="0" smtClean="0">
                <a:hlinkClick r:id="rId8"/>
              </a:rPr>
              <a:t>Yuichi </a:t>
            </a:r>
            <a:r>
              <a:rPr lang="en-US" altLang="ko-KR" sz="1400" dirty="0" err="1" smtClean="0">
                <a:hlinkClick r:id="rId8"/>
              </a:rPr>
              <a:t>Sekine</a:t>
            </a:r>
            <a:r>
              <a:rPr lang="en-US" altLang="ko-KR" sz="1400" dirty="0" smtClean="0">
                <a:hlinkClick r:id="rId3"/>
              </a:rPr>
              <a:t>*</a:t>
            </a:r>
            <a:r>
              <a:rPr lang="en-US" altLang="ko-KR" sz="1400" dirty="0" smtClean="0"/>
              <a:t>, </a:t>
            </a:r>
            <a:r>
              <a:rPr lang="en-US" altLang="ko-KR" sz="1400" dirty="0" smtClean="0">
                <a:hlinkClick r:id="rId9"/>
              </a:rPr>
              <a:t>Shigeyuki </a:t>
            </a:r>
            <a:r>
              <a:rPr lang="en-US" altLang="ko-KR" sz="1400" dirty="0" err="1" smtClean="0">
                <a:hlinkClick r:id="rId9"/>
              </a:rPr>
              <a:t>Kon</a:t>
            </a:r>
            <a:r>
              <a:rPr lang="en-US" altLang="ko-KR" sz="1400" dirty="0" smtClean="0">
                <a:hlinkClick r:id="rId3"/>
              </a:rPr>
              <a:t>*</a:t>
            </a:r>
            <a:r>
              <a:rPr lang="en-US" altLang="ko-KR" sz="1400" dirty="0" smtClean="0"/>
              <a:t>, </a:t>
            </a:r>
            <a:r>
              <a:rPr lang="en-US" altLang="ko-KR" sz="1400" dirty="0" smtClean="0">
                <a:hlinkClick r:id="rId10"/>
              </a:rPr>
              <a:t>Kenji </a:t>
            </a:r>
            <a:r>
              <a:rPr lang="en-US" altLang="ko-KR" sz="1400" dirty="0" err="1" smtClean="0">
                <a:hlinkClick r:id="rId10"/>
              </a:rPr>
              <a:t>Oritani</a:t>
            </a:r>
            <a:r>
              <a:rPr lang="en-US" altLang="ko-KR" sz="1400" dirty="0" smtClean="0">
                <a:hlinkClick r:id="rId3"/>
              </a:rPr>
              <a:t>†</a:t>
            </a:r>
            <a:r>
              <a:rPr lang="en-US" altLang="ko-KR" sz="1400" dirty="0" smtClean="0"/>
              <a:t> and </a:t>
            </a:r>
            <a:r>
              <a:rPr lang="en-US" altLang="ko-KR" sz="1400" dirty="0" smtClean="0">
                <a:hlinkClick r:id="rId11"/>
              </a:rPr>
              <a:t>Tadashi Matsuda</a:t>
            </a:r>
            <a:r>
              <a:rPr lang="en-US" altLang="ko-KR" sz="1400" dirty="0" smtClean="0">
                <a:hlinkClick r:id="rId3"/>
              </a:rPr>
              <a:t>*</a:t>
            </a:r>
            <a:endParaRPr lang="en-US" altLang="ko-KR" sz="1400" dirty="0" smtClean="0"/>
          </a:p>
          <a:p>
            <a:pPr algn="just"/>
            <a:endParaRPr lang="en-US" altLang="ko-KR" sz="1400" dirty="0" smtClean="0"/>
          </a:p>
          <a:p>
            <a:pPr algn="just"/>
            <a:r>
              <a:rPr lang="en-US" altLang="ko-KR" sz="1400" i="1" baseline="30000" dirty="0" smtClean="0"/>
              <a:t>*</a:t>
            </a:r>
            <a:r>
              <a:rPr lang="en-US" altLang="ko-KR" sz="1400" i="1" dirty="0" smtClean="0"/>
              <a:t>Department of Immunology, Graduate School of Pharmaceutical Sciences, Hokkaido University, Sapporo 060-0812, Japan; and </a:t>
            </a:r>
            <a:endParaRPr lang="en-US" altLang="ko-KR" sz="1400" dirty="0" smtClean="0"/>
          </a:p>
          <a:p>
            <a:pPr algn="just"/>
            <a:r>
              <a:rPr lang="en-US" altLang="ko-KR" sz="1400" i="1" baseline="30000" dirty="0" smtClean="0"/>
              <a:t>†</a:t>
            </a:r>
            <a:r>
              <a:rPr lang="en-US" altLang="ko-KR" sz="1400" i="1" dirty="0" smtClean="0"/>
              <a:t>Department of Hematology and Oncology, Graduate School of Medicine, Osaka University, Suita, Osaka 565-0871, Japan </a:t>
            </a:r>
            <a:endParaRPr lang="en-US" altLang="ko-KR" sz="1400" dirty="0" smtClean="0"/>
          </a:p>
          <a:p>
            <a:pPr algn="just"/>
            <a:r>
              <a:rPr lang="en-US" altLang="ko-KR" sz="1400" dirty="0" smtClean="0">
                <a:hlinkClick r:id="rId3"/>
              </a:rPr>
              <a:t>↵</a:t>
            </a:r>
            <a:r>
              <a:rPr lang="en-US" altLang="ko-KR" sz="1400" dirty="0" smtClean="0"/>
              <a:t>1 S.T. and K.S. contributed equally to this work. </a:t>
            </a:r>
          </a:p>
          <a:p>
            <a:pPr algn="just"/>
            <a:endParaRPr lang="en-US" altLang="ko-KR" sz="1400" dirty="0" smtClean="0"/>
          </a:p>
          <a:p>
            <a:pPr algn="just"/>
            <a:r>
              <a:rPr lang="en-US" altLang="ko-KR" sz="1400" dirty="0" smtClean="0"/>
              <a:t>Although Y14 is known to be a component of the </a:t>
            </a:r>
            <a:r>
              <a:rPr lang="en-US" altLang="ko-KR" sz="1400" dirty="0" err="1" smtClean="0"/>
              <a:t>exon</a:t>
            </a:r>
            <a:r>
              <a:rPr lang="en-US" altLang="ko-KR" sz="1400" dirty="0" smtClean="0"/>
              <a:t> junction complex, we previously reported that Y14 regulates IL-6–induced STAT3 activation. In this study, we showed that endogenous Y14 positively regulated TNF-α–induced IL-6 expression in </a:t>
            </a:r>
            <a:r>
              <a:rPr lang="en-US" altLang="ko-KR" sz="1400" dirty="0" err="1" smtClean="0"/>
              <a:t>HeLa</a:t>
            </a:r>
            <a:r>
              <a:rPr lang="en-US" altLang="ko-KR" sz="1400" dirty="0" smtClean="0"/>
              <a:t> cells. Small interfering RNA–mediated Y14-knockdown reduced TNF-α–induced and NF-</a:t>
            </a:r>
            <a:r>
              <a:rPr lang="en-US" altLang="ko-KR" sz="1400" dirty="0" err="1" smtClean="0"/>
              <a:t>κB</a:t>
            </a:r>
            <a:r>
              <a:rPr lang="en-US" altLang="ko-KR" sz="1400" dirty="0" smtClean="0"/>
              <a:t>–mediated transcriptional activity, </a:t>
            </a:r>
            <a:r>
              <a:rPr lang="en-US" altLang="ko-KR" sz="1400" dirty="0" err="1" smtClean="0"/>
              <a:t>phosphorylation</a:t>
            </a:r>
            <a:r>
              <a:rPr lang="en-US" altLang="ko-KR" sz="1400" dirty="0" smtClean="0"/>
              <a:t>/degradation of </a:t>
            </a:r>
            <a:r>
              <a:rPr lang="en-US" altLang="ko-KR" sz="1400" dirty="0" err="1" smtClean="0"/>
              <a:t>IκBα</a:t>
            </a:r>
            <a:r>
              <a:rPr lang="en-US" altLang="ko-KR" sz="1400" dirty="0" smtClean="0"/>
              <a:t>, and nuclear localization of NF-</a:t>
            </a:r>
            <a:r>
              <a:rPr lang="en-US" altLang="ko-KR" sz="1400" dirty="0" err="1" smtClean="0"/>
              <a:t>κB</a:t>
            </a:r>
            <a:r>
              <a:rPr lang="en-US" altLang="ko-KR" sz="1400" dirty="0" smtClean="0"/>
              <a:t>/p65. As in the case of IL-6 stimuli, Y14 enhanced TNF-α–induced STAT3 </a:t>
            </a:r>
            <a:r>
              <a:rPr lang="en-US" altLang="ko-KR" sz="1400" dirty="0" err="1" smtClean="0"/>
              <a:t>phosphorylation</a:t>
            </a:r>
            <a:r>
              <a:rPr lang="en-US" altLang="ko-KR" sz="1400" dirty="0" smtClean="0"/>
              <a:t>, which is important for its nuclear retention. However, our manipulation of Y14 expression indicated that it is involved in TNF-α–induced IL-6 expression via both STAT3-dependent and -independent mechanisms. We screened signaling molecules in the TNF-α–NF-</a:t>
            </a:r>
            <a:r>
              <a:rPr lang="en-US" altLang="ko-KR" sz="1400" dirty="0" err="1" smtClean="0"/>
              <a:t>κB</a:t>
            </a:r>
            <a:r>
              <a:rPr lang="en-US" altLang="ko-KR" sz="1400" dirty="0" smtClean="0"/>
              <a:t> pathway and found that Y14 endogenously associated with receptor-interacting protein 1 (RIP1) and TNFR-associated death domain (TRADD). </a:t>
            </a:r>
            <a:r>
              <a:rPr lang="en-US" altLang="ko-KR" sz="1400" dirty="0" err="1" smtClean="0"/>
              <a:t>Overexpression</a:t>
            </a:r>
            <a:r>
              <a:rPr lang="en-US" altLang="ko-KR" sz="1400" dirty="0" smtClean="0"/>
              <a:t> of RIP1, but not TRADD, restored TNF-α–induced NF-</a:t>
            </a:r>
            <a:r>
              <a:rPr lang="en-US" altLang="ko-KR" sz="1400" dirty="0" err="1" smtClean="0"/>
              <a:t>κB</a:t>
            </a:r>
            <a:r>
              <a:rPr lang="en-US" altLang="ko-KR" sz="1400" dirty="0" smtClean="0"/>
              <a:t> activation in Y14-knockdown cells, and Y14 </a:t>
            </a:r>
            <a:r>
              <a:rPr lang="en-US" altLang="ko-KR" sz="1400" dirty="0" err="1" smtClean="0"/>
              <a:t>overexpression</a:t>
            </a:r>
            <a:r>
              <a:rPr lang="en-US" altLang="ko-KR" sz="1400" dirty="0" smtClean="0"/>
              <a:t> restored TNF-α–induced NF-</a:t>
            </a:r>
            <a:r>
              <a:rPr lang="en-US" altLang="ko-KR" sz="1400" dirty="0" err="1" smtClean="0"/>
              <a:t>κB</a:t>
            </a:r>
            <a:r>
              <a:rPr lang="en-US" altLang="ko-KR" sz="1400" dirty="0" smtClean="0"/>
              <a:t> activation in TRADD-knockdown cells, but not in RIP1-knockdown cells, indicating that Y14 lies downstream of TRADD and upstream of RIP1. Of importance, Y14 significantly enhanced the binding between RIP1 and TRADD, and this is a possible new mechanism for Y14-mediated modification of TNF-α signals. Although Y14 associates with MAGOH in the </a:t>
            </a:r>
            <a:r>
              <a:rPr lang="en-US" altLang="ko-KR" sz="1400" dirty="0" err="1" smtClean="0"/>
              <a:t>exon</a:t>
            </a:r>
            <a:r>
              <a:rPr lang="en-US" altLang="ko-KR" sz="1400" dirty="0" smtClean="0"/>
              <a:t> junction complex, Y14’s actions in the TNF-α–NF-</a:t>
            </a:r>
            <a:r>
              <a:rPr lang="en-US" altLang="ko-KR" sz="1400" dirty="0" err="1" smtClean="0"/>
              <a:t>κB</a:t>
            </a:r>
            <a:r>
              <a:rPr lang="en-US" altLang="ko-KR" sz="1400" dirty="0" smtClean="0"/>
              <a:t> pathway are unlikely to require MAGOH. Therefore, Y14 positively regulates signals for TNF-α–induced IL-6 production at multiple steps beyond an </a:t>
            </a:r>
            <a:r>
              <a:rPr lang="en-US" altLang="ko-KR" sz="1400" dirty="0" err="1" smtClean="0"/>
              <a:t>exon</a:t>
            </a:r>
            <a:r>
              <a:rPr lang="en-US" altLang="ko-KR" sz="1400" dirty="0" smtClean="0"/>
              <a:t> junction complex protein. </a:t>
            </a:r>
            <a:endParaRPr lang="en-US" altLang="ko-KR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32440" y="11663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KJ</a:t>
            </a:r>
            <a:endParaRPr lang="ko-KR" alt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8794" t="24206" r="42857" b="70308"/>
          <a:stretch>
            <a:fillRect/>
          </a:stretch>
        </p:blipFill>
        <p:spPr bwMode="auto">
          <a:xfrm>
            <a:off x="1289108" y="0"/>
            <a:ext cx="4218996" cy="51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9572" t="24206" r="71259" b="55188"/>
          <a:stretch>
            <a:fillRect/>
          </a:stretch>
        </p:blipFill>
        <p:spPr bwMode="auto">
          <a:xfrm>
            <a:off x="0" y="0"/>
            <a:ext cx="1297972" cy="1823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56" t="20896" r="28574" b="36007"/>
          <a:stretch/>
        </p:blipFill>
        <p:spPr bwMode="auto">
          <a:xfrm>
            <a:off x="1678032" y="545666"/>
            <a:ext cx="5760640" cy="273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56" t="37032" r="29130" b="8829"/>
          <a:stretch/>
        </p:blipFill>
        <p:spPr bwMode="auto">
          <a:xfrm>
            <a:off x="1678032" y="3284984"/>
            <a:ext cx="5688632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32440" y="11663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KJ</a:t>
            </a:r>
            <a:endParaRPr lang="ko-KR" alt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8794" t="24206" r="42857" b="70308"/>
          <a:stretch>
            <a:fillRect/>
          </a:stretch>
        </p:blipFill>
        <p:spPr bwMode="auto">
          <a:xfrm>
            <a:off x="1289108" y="0"/>
            <a:ext cx="4218996" cy="51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9572" t="24206" r="71259" b="55188"/>
          <a:stretch>
            <a:fillRect/>
          </a:stretch>
        </p:blipFill>
        <p:spPr bwMode="auto">
          <a:xfrm>
            <a:off x="0" y="0"/>
            <a:ext cx="1297972" cy="1823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076" t="22015" r="28464" b="37686"/>
          <a:stretch/>
        </p:blipFill>
        <p:spPr bwMode="auto">
          <a:xfrm>
            <a:off x="1692322" y="692696"/>
            <a:ext cx="5759356" cy="294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56" t="24235" r="28574" b="44265"/>
          <a:stretch/>
        </p:blipFill>
        <p:spPr bwMode="auto">
          <a:xfrm>
            <a:off x="1676086" y="3789040"/>
            <a:ext cx="5760640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32440" y="11663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KJ</a:t>
            </a:r>
            <a:endParaRPr lang="ko-KR" alt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8794" t="24206" r="42857" b="70308"/>
          <a:stretch>
            <a:fillRect/>
          </a:stretch>
        </p:blipFill>
        <p:spPr bwMode="auto">
          <a:xfrm>
            <a:off x="1289108" y="0"/>
            <a:ext cx="4218996" cy="51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9572" t="24206" r="71259" b="55188"/>
          <a:stretch>
            <a:fillRect/>
          </a:stretch>
        </p:blipFill>
        <p:spPr bwMode="auto">
          <a:xfrm>
            <a:off x="0" y="0"/>
            <a:ext cx="1297972" cy="1823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56" t="22574" r="28574" b="26547"/>
          <a:stretch/>
        </p:blipFill>
        <p:spPr bwMode="auto">
          <a:xfrm>
            <a:off x="1683746" y="528749"/>
            <a:ext cx="5760640" cy="372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22" t="58046" r="28321" b="8676"/>
          <a:stretch/>
        </p:blipFill>
        <p:spPr bwMode="auto">
          <a:xfrm>
            <a:off x="1609792" y="4393275"/>
            <a:ext cx="5875538" cy="2434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3998</Words>
  <Application>Microsoft Office PowerPoint</Application>
  <PresentationFormat>화면 슬라이드 쇼(4:3)</PresentationFormat>
  <Paragraphs>214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Nyarong</dc:creator>
  <cp:lastModifiedBy>성대현</cp:lastModifiedBy>
  <cp:revision>4</cp:revision>
  <dcterms:created xsi:type="dcterms:W3CDTF">2013-05-12T11:28:47Z</dcterms:created>
  <dcterms:modified xsi:type="dcterms:W3CDTF">2013-07-28T22:58:38Z</dcterms:modified>
</cp:coreProperties>
</file>