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6" d="100"/>
          <a:sy n="66" d="100"/>
        </p:scale>
        <p:origin x="-600" y="516"/>
      </p:cViewPr>
      <p:guideLst>
        <p:guide orient="horz" pos="3203"/>
        <p:guide orient="horz" pos="572"/>
        <p:guide pos="2835"/>
        <p:guide pos="204"/>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D563F00-E813-4AAC-916A-578C660A4BBD}" type="datetimeFigureOut">
              <a:rPr lang="ko-KR" altLang="en-US" smtClean="0"/>
              <a:t>2014-08-02</a:t>
            </a:fld>
            <a:endParaRPr lang="ko-KR" altLang="en-US"/>
          </a:p>
        </p:txBody>
      </p:sp>
      <p:sp>
        <p:nvSpPr>
          <p:cNvPr id="4" name="슬라이드 이미지 개체 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6" name="바닥글 개체 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D6BEA4A-93D2-4B0D-8B10-CB425D7BB504}" type="slidenum">
              <a:rPr lang="ko-KR" altLang="en-US" smtClean="0"/>
              <a:t>‹#›</a:t>
            </a:fld>
            <a:endParaRPr lang="ko-KR" altLang="en-US"/>
          </a:p>
        </p:txBody>
      </p:sp>
    </p:spTree>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455D6638-331B-4566-8B5C-2014EF2F1BD9}" type="slidenum">
              <a:rPr lang="ko-KR" altLang="en-US" smtClean="0"/>
              <a:pPr/>
              <a:t>4</a:t>
            </a:fld>
            <a:endParaRPr lang="ko-KR"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455D6638-331B-4566-8B5C-2014EF2F1BD9}" type="slidenum">
              <a:rPr lang="ko-KR" altLang="en-US" smtClean="0"/>
              <a:pPr/>
              <a:t>5</a:t>
            </a:fld>
            <a:endParaRPr lang="ko-KR"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455D6638-331B-4566-8B5C-2014EF2F1BD9}" type="slidenum">
              <a:rPr lang="ko-KR" altLang="en-US" smtClean="0"/>
              <a:pPr/>
              <a:t>6</a:t>
            </a:fld>
            <a:endParaRPr lang="ko-KR"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455D6638-331B-4566-8B5C-2014EF2F1BD9}" type="slidenum">
              <a:rPr lang="ko-KR" altLang="en-US" smtClean="0"/>
              <a:pPr/>
              <a:t>7</a:t>
            </a:fld>
            <a:endParaRPr lang="ko-KR"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2014-08-02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2014-08-02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2014-08-02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2014-08-02</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FB30EDBD-1C2D-4C1E-B459-B60219FAB484}" type="datetimeFigureOut">
              <a:rPr lang="ko-KR" altLang="en-US" smtClean="0"/>
              <a:pPr/>
              <a:t>2014-08-02</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FB30EDBD-1C2D-4C1E-B459-B60219FAB484}" type="datetimeFigureOut">
              <a:rPr lang="ko-KR" altLang="en-US" smtClean="0"/>
              <a:pPr/>
              <a:t>2014-08-02</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FB30EDBD-1C2D-4C1E-B459-B60219FAB484}" type="datetimeFigureOut">
              <a:rPr lang="ko-KR" altLang="en-US" smtClean="0"/>
              <a:pPr/>
              <a:t>2014-08-02</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2014-08-02</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2014-08-02</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2014-08-02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2014-08-02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30EDBD-1C2D-4C1E-B459-B60219FAB484}" type="datetimeFigureOut">
              <a:rPr lang="ko-KR" altLang="en-US" smtClean="0"/>
              <a:pPr/>
              <a:t>2014-08-02</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EDD84E-25D4-4983-8AA1-2863C96F08D9}" type="slidenum">
              <a:rPr lang="ko-KR" altLang="en-US" smtClean="0"/>
              <a:pPr/>
              <a:t>‹#›</a:t>
            </a:fld>
            <a:endParaRPr lang="ko-KR"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8" Type="http://schemas.openxmlformats.org/officeDocument/2006/relationships/hyperlink" Target="http://www.ncbi.nlm.nih.gov/pubmed?term=Mendez%20AS%5bAuthor%5d&amp;cauthor=true&amp;cauthor_uid=24994655" TargetMode="External"/><Relationship Id="rId3" Type="http://schemas.openxmlformats.org/officeDocument/2006/relationships/hyperlink" Target="http://www.ncbi.nlm.nih.gov/pubmed?term=Lu%20M%5bAuthor%5d&amp;cauthor=true&amp;cauthor_uid=24994655" TargetMode="External"/><Relationship Id="rId7" Type="http://schemas.openxmlformats.org/officeDocument/2006/relationships/hyperlink" Target="http://www.ncbi.nlm.nih.gov/pubmed?term=Kimmig%20P%5bAuthor%5d&amp;cauthor=true&amp;cauthor_uid=24994655" TargetMode="External"/><Relationship Id="rId12" Type="http://schemas.openxmlformats.org/officeDocument/2006/relationships/hyperlink" Target="http://www.ncbi.nlm.nih.gov/pubmed?term=Ashkenazi%20A%5bAuthor%5d&amp;cauthor=true&amp;cauthor_uid=24994655" TargetMode="External"/><Relationship Id="rId2" Type="http://schemas.openxmlformats.org/officeDocument/2006/relationships/hyperlink" Target="http://www.ncbi.nlm.nih.gov/pubmed/?term=Opposing+unfolded-protein-response+signals+converge+on+death+receptor+5+to+control+apoptosis" TargetMode="External"/><Relationship Id="rId1" Type="http://schemas.openxmlformats.org/officeDocument/2006/relationships/slideLayout" Target="../slideLayouts/slideLayout2.xml"/><Relationship Id="rId6" Type="http://schemas.openxmlformats.org/officeDocument/2006/relationships/hyperlink" Target="http://www.ncbi.nlm.nih.gov/pubmed?term=Acosta-Alvear%20D%5bAuthor%5d&amp;cauthor=true&amp;cauthor_uid=24994655" TargetMode="External"/><Relationship Id="rId11" Type="http://schemas.openxmlformats.org/officeDocument/2006/relationships/hyperlink" Target="http://www.ncbi.nlm.nih.gov/pubmed?term=Walter%20P%5bAuthor%5d&amp;cauthor=true&amp;cauthor_uid=24994655" TargetMode="External"/><Relationship Id="rId5" Type="http://schemas.openxmlformats.org/officeDocument/2006/relationships/hyperlink" Target="http://www.ncbi.nlm.nih.gov/pubmed?term=Marsters%20S%5bAuthor%5d&amp;cauthor=true&amp;cauthor_uid=24994655" TargetMode="External"/><Relationship Id="rId10" Type="http://schemas.openxmlformats.org/officeDocument/2006/relationships/hyperlink" Target="http://www.ncbi.nlm.nih.gov/pubmed?term=Paton%20JC%5bAuthor%5d&amp;cauthor=true&amp;cauthor_uid=24994655" TargetMode="External"/><Relationship Id="rId4" Type="http://schemas.openxmlformats.org/officeDocument/2006/relationships/hyperlink" Target="http://www.ncbi.nlm.nih.gov/pubmed?term=Lawrence%20DA%5bAuthor%5d&amp;cauthor=true&amp;cauthor_uid=24994655" TargetMode="External"/><Relationship Id="rId9" Type="http://schemas.openxmlformats.org/officeDocument/2006/relationships/hyperlink" Target="http://www.ncbi.nlm.nih.gov/pubmed?term=Paton%20AW%5bAuthor%5d&amp;cauthor=true&amp;cauthor_uid=24994655"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www.ncbi.nlm.nih.gov/pubmed?term=Iwig%20J%5bAuthor%5d&amp;cauthor=true&amp;cauthor_uid=24994643" TargetMode="External"/><Relationship Id="rId13" Type="http://schemas.openxmlformats.org/officeDocument/2006/relationships/hyperlink" Target="http://www.ncbi.nlm.nih.gov/pubmed?term=Hansen%20SD%5bAuthor%5d&amp;cauthor=true&amp;cauthor_uid=24994643" TargetMode="External"/><Relationship Id="rId18" Type="http://schemas.openxmlformats.org/officeDocument/2006/relationships/hyperlink" Target="http://www.ncbi.nlm.nih.gov/pubmed?term=Kuriyan%20J%5bAuthor%5d&amp;cauthor=true&amp;cauthor_uid=24994643" TargetMode="External"/><Relationship Id="rId3" Type="http://schemas.openxmlformats.org/officeDocument/2006/relationships/hyperlink" Target="http://www.ncbi.nlm.nih.gov/pubmed?term=Iversen%20L%5bAuthor%5d&amp;cauthor=true&amp;cauthor_uid=24994643" TargetMode="External"/><Relationship Id="rId7" Type="http://schemas.openxmlformats.org/officeDocument/2006/relationships/hyperlink" Target="http://www.ncbi.nlm.nih.gov/pubmed?term=Abel%20SM%5bAuthor%5d&amp;cauthor=true&amp;cauthor_uid=24994643" TargetMode="External"/><Relationship Id="rId12" Type="http://schemas.openxmlformats.org/officeDocument/2006/relationships/hyperlink" Target="http://www.ncbi.nlm.nih.gov/pubmed?term=Petit%20RS%5bAuthor%5d&amp;cauthor=true&amp;cauthor_uid=24994643" TargetMode="External"/><Relationship Id="rId17" Type="http://schemas.openxmlformats.org/officeDocument/2006/relationships/hyperlink" Target="http://www.ncbi.nlm.nih.gov/pubmed?term=Chakraborty%20AK%5bAuthor%5d&amp;cauthor=true&amp;cauthor_uid=24994643" TargetMode="External"/><Relationship Id="rId2" Type="http://schemas.openxmlformats.org/officeDocument/2006/relationships/hyperlink" Target="http://www.ncbi.nlm.nih.gov/pubmed/?term=Ras+activation+by+SOS:+Allosteric+regulation+by+altered+fluctuation+dynamics" TargetMode="External"/><Relationship Id="rId16" Type="http://schemas.openxmlformats.org/officeDocument/2006/relationships/hyperlink" Target="http://www.ncbi.nlm.nih.gov/pubmed?term=Stamou%20D%5bAuthor%5d&amp;cauthor=true&amp;cauthor_uid=24994643" TargetMode="External"/><Relationship Id="rId1" Type="http://schemas.openxmlformats.org/officeDocument/2006/relationships/slideLayout" Target="../slideLayouts/slideLayout2.xml"/><Relationship Id="rId6" Type="http://schemas.openxmlformats.org/officeDocument/2006/relationships/hyperlink" Target="http://www.ncbi.nlm.nih.gov/pubmed?term=Christensen%20SM%5bAuthor%5d&amp;cauthor=true&amp;cauthor_uid=24994643" TargetMode="External"/><Relationship Id="rId11" Type="http://schemas.openxmlformats.org/officeDocument/2006/relationships/hyperlink" Target="http://www.ncbi.nlm.nih.gov/pubmed?term=Rhodes%20C%5bAuthor%5d&amp;cauthor=true&amp;cauthor_uid=24994643" TargetMode="External"/><Relationship Id="rId5" Type="http://schemas.openxmlformats.org/officeDocument/2006/relationships/hyperlink" Target="http://www.ncbi.nlm.nih.gov/pubmed?term=Lin%20WC%5bAuthor%5d&amp;cauthor=true&amp;cauthor_uid=24994643" TargetMode="External"/><Relationship Id="rId15" Type="http://schemas.openxmlformats.org/officeDocument/2006/relationships/hyperlink" Target="http://www.ncbi.nlm.nih.gov/pubmed?term=Yu%20CH%5bAuthor%5d&amp;cauthor=true&amp;cauthor_uid=24994643" TargetMode="External"/><Relationship Id="rId10" Type="http://schemas.openxmlformats.org/officeDocument/2006/relationships/hyperlink" Target="http://www.ncbi.nlm.nih.gov/pubmed?term=Gureasko%20J%5bAuthor%5d&amp;cauthor=true&amp;cauthor_uid=24994643" TargetMode="External"/><Relationship Id="rId19" Type="http://schemas.openxmlformats.org/officeDocument/2006/relationships/hyperlink" Target="http://www.ncbi.nlm.nih.gov/pubmed?term=Groves%20JT%5bAuthor%5d&amp;cauthor=true&amp;cauthor_uid=24994643" TargetMode="External"/><Relationship Id="rId4" Type="http://schemas.openxmlformats.org/officeDocument/2006/relationships/hyperlink" Target="http://www.ncbi.nlm.nih.gov/pubmed?term=Tu%20HL%5bAuthor%5d&amp;cauthor=true&amp;cauthor_uid=24994643" TargetMode="External"/><Relationship Id="rId9" Type="http://schemas.openxmlformats.org/officeDocument/2006/relationships/hyperlink" Target="http://www.ncbi.nlm.nih.gov/pubmed?term=Wu%20HJ%5bAuthor%5d&amp;cauthor=true&amp;cauthor_uid=24994643" TargetMode="External"/><Relationship Id="rId14" Type="http://schemas.openxmlformats.org/officeDocument/2006/relationships/hyperlink" Target="http://www.ncbi.nlm.nih.gov/pubmed?term=Thill%20P%5bAuthor%5d&amp;cauthor=true&amp;cauthor_uid=24994643"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l="13753" t="7968" r="40389" b="10466"/>
          <a:stretch>
            <a:fillRect/>
          </a:stretch>
        </p:blipFill>
        <p:spPr bwMode="auto">
          <a:xfrm>
            <a:off x="323850" y="1252551"/>
            <a:ext cx="4176713" cy="4176713"/>
          </a:xfrm>
          <a:prstGeom prst="rect">
            <a:avLst/>
          </a:prstGeom>
          <a:noFill/>
          <a:ln w="9525">
            <a:noFill/>
            <a:miter lim="800000"/>
            <a:headEnd/>
            <a:tailEnd/>
          </a:ln>
          <a:effectLst/>
        </p:spPr>
      </p:pic>
      <p:pic>
        <p:nvPicPr>
          <p:cNvPr id="1027" name="Picture 3"/>
          <p:cNvPicPr>
            <a:picLocks noChangeAspect="1" noChangeArrowheads="1"/>
          </p:cNvPicPr>
          <p:nvPr/>
        </p:nvPicPr>
        <p:blipFill>
          <a:blip r:embed="rId3"/>
          <a:srcRect l="13753" t="7968" r="40388" b="10466"/>
          <a:stretch>
            <a:fillRect/>
          </a:stretch>
        </p:blipFill>
        <p:spPr bwMode="auto">
          <a:xfrm>
            <a:off x="4714876" y="1252551"/>
            <a:ext cx="4176713" cy="4176713"/>
          </a:xfrm>
          <a:prstGeom prst="rect">
            <a:avLst/>
          </a:prstGeom>
          <a:noFill/>
          <a:ln w="9525">
            <a:noFill/>
            <a:miter lim="800000"/>
            <a:headEnd/>
            <a:tailEnd/>
          </a:ln>
          <a:effectLst/>
        </p:spPr>
      </p:pic>
      <p:pic>
        <p:nvPicPr>
          <p:cNvPr id="1030" name="Picture 6"/>
          <p:cNvPicPr>
            <a:picLocks noChangeAspect="1" noChangeArrowheads="1"/>
          </p:cNvPicPr>
          <p:nvPr/>
        </p:nvPicPr>
        <p:blipFill>
          <a:blip r:embed="rId4"/>
          <a:srcRect l="14275" t="21484" r="69802" b="64844"/>
          <a:stretch>
            <a:fillRect/>
          </a:stretch>
        </p:blipFill>
        <p:spPr bwMode="auto">
          <a:xfrm>
            <a:off x="0" y="0"/>
            <a:ext cx="2071702" cy="1000132"/>
          </a:xfrm>
          <a:prstGeom prst="rect">
            <a:avLst/>
          </a:prstGeom>
          <a:noFill/>
          <a:ln w="9525">
            <a:noFill/>
            <a:miter lim="800000"/>
            <a:headEnd/>
            <a:tailEnd/>
          </a:ln>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ChangeAspect="1" noChangeArrowheads="1"/>
          </p:cNvPicPr>
          <p:nvPr/>
        </p:nvPicPr>
        <p:blipFill>
          <a:blip r:embed="rId2"/>
          <a:srcRect l="13753" t="7968" r="40389" b="44196"/>
          <a:stretch>
            <a:fillRect/>
          </a:stretch>
        </p:blipFill>
        <p:spPr bwMode="auto">
          <a:xfrm>
            <a:off x="4714876" y="1252551"/>
            <a:ext cx="4176713" cy="2449512"/>
          </a:xfrm>
          <a:prstGeom prst="rect">
            <a:avLst/>
          </a:prstGeom>
          <a:noFill/>
          <a:ln w="9525">
            <a:noFill/>
            <a:miter lim="800000"/>
            <a:headEnd/>
            <a:tailEnd/>
          </a:ln>
          <a:effectLst/>
        </p:spPr>
      </p:pic>
      <p:pic>
        <p:nvPicPr>
          <p:cNvPr id="5" name="Picture 4"/>
          <p:cNvPicPr>
            <a:picLocks noChangeAspect="1" noChangeArrowheads="1"/>
          </p:cNvPicPr>
          <p:nvPr/>
        </p:nvPicPr>
        <p:blipFill>
          <a:blip r:embed="rId3"/>
          <a:srcRect l="13753" t="7968" r="40389" b="10466"/>
          <a:stretch>
            <a:fillRect/>
          </a:stretch>
        </p:blipFill>
        <p:spPr bwMode="auto">
          <a:xfrm>
            <a:off x="323850" y="1252551"/>
            <a:ext cx="4176713" cy="4176713"/>
          </a:xfrm>
          <a:prstGeom prst="rect">
            <a:avLst/>
          </a:prstGeom>
          <a:noFill/>
          <a:ln w="9525">
            <a:noFill/>
            <a:miter lim="800000"/>
            <a:headEnd/>
            <a:tailEnd/>
          </a:ln>
          <a:effectLst/>
        </p:spPr>
      </p:pic>
      <p:pic>
        <p:nvPicPr>
          <p:cNvPr id="6" name="Picture 6"/>
          <p:cNvPicPr>
            <a:picLocks noChangeAspect="1" noChangeArrowheads="1"/>
          </p:cNvPicPr>
          <p:nvPr/>
        </p:nvPicPr>
        <p:blipFill>
          <a:blip r:embed="rId4"/>
          <a:srcRect l="14275" t="21484" r="69802" b="64844"/>
          <a:stretch>
            <a:fillRect/>
          </a:stretch>
        </p:blipFill>
        <p:spPr bwMode="auto">
          <a:xfrm>
            <a:off x="0" y="0"/>
            <a:ext cx="2071702" cy="1000132"/>
          </a:xfrm>
          <a:prstGeom prst="rect">
            <a:avLst/>
          </a:prstGeom>
          <a:noFill/>
          <a:ln w="9525">
            <a:noFill/>
            <a:miter lim="800000"/>
            <a:headEnd/>
            <a:tailEnd/>
          </a:ln>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p:cNvPicPr>
            <a:picLocks noChangeAspect="1" noChangeArrowheads="1"/>
          </p:cNvPicPr>
          <p:nvPr/>
        </p:nvPicPr>
        <p:blipFill>
          <a:blip r:embed="rId2"/>
          <a:srcRect l="14275" t="21484" r="69802" b="64844"/>
          <a:stretch>
            <a:fillRect/>
          </a:stretch>
        </p:blipFill>
        <p:spPr bwMode="auto">
          <a:xfrm>
            <a:off x="0" y="0"/>
            <a:ext cx="2071702" cy="1000132"/>
          </a:xfrm>
          <a:prstGeom prst="rect">
            <a:avLst/>
          </a:prstGeom>
          <a:noFill/>
          <a:ln w="9525">
            <a:noFill/>
            <a:miter lim="800000"/>
            <a:headEnd/>
            <a:tailEnd/>
          </a:ln>
          <a:effectLst/>
        </p:spPr>
      </p:pic>
      <p:pic>
        <p:nvPicPr>
          <p:cNvPr id="2050" name="Picture 2"/>
          <p:cNvPicPr>
            <a:picLocks noChangeAspect="1" noChangeArrowheads="1"/>
          </p:cNvPicPr>
          <p:nvPr/>
        </p:nvPicPr>
        <p:blipFill>
          <a:blip r:embed="rId3"/>
          <a:srcRect l="13726" t="30273" r="23133" b="51172"/>
          <a:stretch>
            <a:fillRect/>
          </a:stretch>
        </p:blipFill>
        <p:spPr bwMode="auto">
          <a:xfrm>
            <a:off x="392878" y="1214422"/>
            <a:ext cx="8215370" cy="1357322"/>
          </a:xfrm>
          <a:prstGeom prst="rect">
            <a:avLst/>
          </a:prstGeom>
          <a:noFill/>
          <a:ln w="9525">
            <a:noFill/>
            <a:miter lim="800000"/>
            <a:headEnd/>
            <a:tailEnd/>
          </a:ln>
          <a:effectLst/>
        </p:spPr>
      </p:pic>
      <p:pic>
        <p:nvPicPr>
          <p:cNvPr id="2051" name="Picture 3"/>
          <p:cNvPicPr>
            <a:picLocks noChangeAspect="1" noChangeArrowheads="1"/>
          </p:cNvPicPr>
          <p:nvPr/>
        </p:nvPicPr>
        <p:blipFill>
          <a:blip r:embed="rId4"/>
          <a:srcRect l="28038" t="21679" r="30234" b="39258"/>
          <a:stretch>
            <a:fillRect/>
          </a:stretch>
        </p:blipFill>
        <p:spPr bwMode="auto">
          <a:xfrm>
            <a:off x="1378719" y="2857496"/>
            <a:ext cx="6243687" cy="328616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srcRect/>
          <a:stretch>
            <a:fillRect/>
          </a:stretch>
        </p:blipFill>
        <p:spPr bwMode="auto">
          <a:xfrm>
            <a:off x="0" y="0"/>
            <a:ext cx="2466975" cy="714375"/>
          </a:xfrm>
          <a:prstGeom prst="rect">
            <a:avLst/>
          </a:prstGeom>
          <a:noFill/>
          <a:ln w="9525">
            <a:noFill/>
            <a:miter lim="800000"/>
            <a:headEnd/>
            <a:tailEnd/>
          </a:ln>
          <a:effectLst/>
        </p:spPr>
      </p:pic>
      <p:pic>
        <p:nvPicPr>
          <p:cNvPr id="3" name="Picture 3"/>
          <p:cNvPicPr>
            <a:picLocks noChangeAspect="1" noChangeArrowheads="1"/>
          </p:cNvPicPr>
          <p:nvPr/>
        </p:nvPicPr>
        <p:blipFill>
          <a:blip r:embed="rId4"/>
          <a:srcRect/>
          <a:stretch>
            <a:fillRect/>
          </a:stretch>
        </p:blipFill>
        <p:spPr bwMode="auto">
          <a:xfrm>
            <a:off x="0" y="642918"/>
            <a:ext cx="6410325" cy="3429000"/>
          </a:xfrm>
          <a:prstGeom prst="rect">
            <a:avLst/>
          </a:prstGeom>
          <a:noFill/>
          <a:ln w="9525">
            <a:noFill/>
            <a:miter lim="800000"/>
            <a:headEnd/>
            <a:tailEnd/>
          </a:ln>
          <a:effectLst/>
        </p:spPr>
      </p:pic>
      <p:sp>
        <p:nvSpPr>
          <p:cNvPr id="8" name="직사각형 7"/>
          <p:cNvSpPr/>
          <p:nvPr/>
        </p:nvSpPr>
        <p:spPr>
          <a:xfrm>
            <a:off x="0" y="4071942"/>
            <a:ext cx="9144000" cy="2092881"/>
          </a:xfrm>
          <a:prstGeom prst="rect">
            <a:avLst/>
          </a:prstGeom>
        </p:spPr>
        <p:txBody>
          <a:bodyPr wrap="square">
            <a:spAutoFit/>
          </a:bodyPr>
          <a:lstStyle/>
          <a:p>
            <a:r>
              <a:rPr lang="en-US" sz="1300" dirty="0" smtClean="0"/>
              <a:t>Excessive activation of </a:t>
            </a:r>
            <a:r>
              <a:rPr lang="en-US" sz="1300" dirty="0" err="1" smtClean="0"/>
              <a:t>dendritic</a:t>
            </a:r>
            <a:r>
              <a:rPr lang="en-US" sz="1300" dirty="0" smtClean="0"/>
              <a:t> cells (DCs) leads to the development of autoimmune and inflammatory diseases, which has prompted a search for regulators of DC activation. Here we report that Rhbdd3, a member of the rhomboid family of proteases, suppressed the activation of DCs and production of interleukin 6 (IL-6) triggered by Toll-like receptors (TLRs). Rhbdd3-deficient mice spontaneously developed autoimmune diseases characterized by an increased abundance of the T</a:t>
            </a:r>
            <a:r>
              <a:rPr lang="en-US" sz="1300" baseline="-25000" dirty="0" smtClean="0"/>
              <a:t>H</a:t>
            </a:r>
            <a:r>
              <a:rPr lang="en-US" sz="1300" dirty="0" smtClean="0"/>
              <a:t>17 subset of helper T cells and decreased number of regulatory T cells due to the increase in IL-6 from DCs. Rhbdd3 directly bound to Lys27 (K27)-linked </a:t>
            </a:r>
            <a:r>
              <a:rPr lang="en-US" sz="1300" dirty="0" err="1" smtClean="0"/>
              <a:t>polyubiquitin</a:t>
            </a:r>
            <a:r>
              <a:rPr lang="en-US" sz="1300" dirty="0" smtClean="0"/>
              <a:t> chains on Lys302 of the modulator NEMO (</a:t>
            </a:r>
            <a:r>
              <a:rPr lang="en-US" sz="1300" dirty="0" err="1" smtClean="0"/>
              <a:t>IKKγ</a:t>
            </a:r>
            <a:r>
              <a:rPr lang="en-US" sz="1300" dirty="0" smtClean="0"/>
              <a:t>) via the </a:t>
            </a:r>
            <a:r>
              <a:rPr lang="en-US" sz="1300" dirty="0" err="1" smtClean="0"/>
              <a:t>ubiquitin</a:t>
            </a:r>
            <a:r>
              <a:rPr lang="en-US" sz="1300" dirty="0" smtClean="0"/>
              <a:t>-binding–association (UBA) domain in </a:t>
            </a:r>
            <a:r>
              <a:rPr lang="en-US" sz="1300" dirty="0" err="1" smtClean="0"/>
              <a:t>endosomes</a:t>
            </a:r>
            <a:r>
              <a:rPr lang="en-US" sz="1300" dirty="0" smtClean="0"/>
              <a:t>. Rhbdd3 further recruited the </a:t>
            </a:r>
            <a:r>
              <a:rPr lang="en-US" sz="1300" dirty="0" err="1" smtClean="0"/>
              <a:t>deubiquitinase</a:t>
            </a:r>
            <a:r>
              <a:rPr lang="en-US" sz="1300" dirty="0" smtClean="0"/>
              <a:t> A20 via K27-linked </a:t>
            </a:r>
            <a:r>
              <a:rPr lang="en-US" sz="1300" dirty="0" err="1" smtClean="0"/>
              <a:t>polyubiquitin</a:t>
            </a:r>
            <a:r>
              <a:rPr lang="en-US" sz="1300" dirty="0" smtClean="0"/>
              <a:t> chains on Lys268 to inhibit K63-linked </a:t>
            </a:r>
            <a:r>
              <a:rPr lang="en-US" sz="1300" dirty="0" err="1" smtClean="0"/>
              <a:t>polyubiquitination</a:t>
            </a:r>
            <a:r>
              <a:rPr lang="en-US" sz="1300" dirty="0" smtClean="0"/>
              <a:t> of NEMO and thus suppressed activation of the transcription factor NF-</a:t>
            </a:r>
            <a:r>
              <a:rPr lang="en-US" sz="1300" dirty="0" err="1" smtClean="0"/>
              <a:t>κB</a:t>
            </a:r>
            <a:r>
              <a:rPr lang="en-US" sz="1300" dirty="0" smtClean="0"/>
              <a:t> in DCs. Our data identify Rhbdd3 as a critical regulator of DC activation and indicate K27-linked </a:t>
            </a:r>
            <a:r>
              <a:rPr lang="en-US" sz="1300" dirty="0" err="1" smtClean="0"/>
              <a:t>polyubiquitination</a:t>
            </a:r>
            <a:r>
              <a:rPr lang="en-US" sz="1300" dirty="0" smtClean="0"/>
              <a:t> is a potent </a:t>
            </a:r>
            <a:r>
              <a:rPr lang="en-US" sz="1300" dirty="0" err="1" smtClean="0"/>
              <a:t>ubiquitin</a:t>
            </a:r>
            <a:r>
              <a:rPr lang="en-US" sz="1300" dirty="0" smtClean="0"/>
              <a:t>-linked pattern involved in the control of autoimmunity.</a:t>
            </a:r>
            <a:endParaRPr lang="en-US" sz="13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srcRect/>
          <a:stretch>
            <a:fillRect/>
          </a:stretch>
        </p:blipFill>
        <p:spPr bwMode="auto">
          <a:xfrm>
            <a:off x="0" y="0"/>
            <a:ext cx="2466975" cy="714375"/>
          </a:xfrm>
          <a:prstGeom prst="rect">
            <a:avLst/>
          </a:prstGeom>
          <a:noFill/>
          <a:ln w="9525">
            <a:noFill/>
            <a:miter lim="800000"/>
            <a:headEnd/>
            <a:tailEnd/>
          </a:ln>
          <a:effectLst/>
        </p:spPr>
      </p:pic>
      <p:pic>
        <p:nvPicPr>
          <p:cNvPr id="2050" name="Picture 2"/>
          <p:cNvPicPr>
            <a:picLocks noChangeAspect="1" noChangeArrowheads="1"/>
          </p:cNvPicPr>
          <p:nvPr/>
        </p:nvPicPr>
        <p:blipFill>
          <a:blip r:embed="rId4"/>
          <a:srcRect/>
          <a:stretch>
            <a:fillRect/>
          </a:stretch>
        </p:blipFill>
        <p:spPr bwMode="auto">
          <a:xfrm>
            <a:off x="0" y="642918"/>
            <a:ext cx="6305550" cy="2552700"/>
          </a:xfrm>
          <a:prstGeom prst="rect">
            <a:avLst/>
          </a:prstGeom>
          <a:noFill/>
          <a:ln w="9525">
            <a:noFill/>
            <a:miter lim="800000"/>
            <a:headEnd/>
            <a:tailEnd/>
          </a:ln>
          <a:effectLst/>
        </p:spPr>
      </p:pic>
      <p:sp>
        <p:nvSpPr>
          <p:cNvPr id="5" name="직사각형 4"/>
          <p:cNvSpPr/>
          <p:nvPr/>
        </p:nvSpPr>
        <p:spPr>
          <a:xfrm>
            <a:off x="0" y="3643314"/>
            <a:ext cx="9144000" cy="1892826"/>
          </a:xfrm>
          <a:prstGeom prst="rect">
            <a:avLst/>
          </a:prstGeom>
        </p:spPr>
        <p:txBody>
          <a:bodyPr wrap="square">
            <a:spAutoFit/>
          </a:bodyPr>
          <a:lstStyle/>
          <a:p>
            <a:r>
              <a:rPr lang="en-US" sz="1300" dirty="0" smtClean="0"/>
              <a:t>Follicular helper T cells (T</a:t>
            </a:r>
            <a:r>
              <a:rPr lang="en-US" sz="1300" baseline="-25000" dirty="0" smtClean="0"/>
              <a:t>FH</a:t>
            </a:r>
            <a:r>
              <a:rPr lang="en-US" sz="1300" dirty="0" smtClean="0"/>
              <a:t> cells) are responsible for effective B cell–mediated immunity, and Bcl-6 is a central factor for the differentiation of T</a:t>
            </a:r>
            <a:r>
              <a:rPr lang="en-US" sz="1300" baseline="-25000" dirty="0" smtClean="0"/>
              <a:t>FH</a:t>
            </a:r>
            <a:r>
              <a:rPr lang="en-US" sz="1300" dirty="0" smtClean="0"/>
              <a:t> cells. However, the molecular mechanisms that regulate the induction of T</a:t>
            </a:r>
            <a:r>
              <a:rPr lang="en-US" sz="1300" baseline="-25000" dirty="0" smtClean="0"/>
              <a:t>FH</a:t>
            </a:r>
            <a:r>
              <a:rPr lang="en-US" sz="1300" dirty="0" smtClean="0"/>
              <a:t> cells remain unclear. Here we found that the E3 </a:t>
            </a:r>
            <a:r>
              <a:rPr lang="en-US" sz="1300" dirty="0" err="1" smtClean="0"/>
              <a:t>ubiquitin</a:t>
            </a:r>
            <a:r>
              <a:rPr lang="en-US" sz="1300" dirty="0" smtClean="0"/>
              <a:t> </a:t>
            </a:r>
            <a:r>
              <a:rPr lang="en-US" sz="1300" dirty="0" err="1" smtClean="0"/>
              <a:t>ligase</a:t>
            </a:r>
            <a:r>
              <a:rPr lang="en-US" sz="1300" dirty="0" smtClean="0"/>
              <a:t> Itch was essential for the differentiation of T</a:t>
            </a:r>
            <a:r>
              <a:rPr lang="en-US" sz="1300" baseline="-25000" dirty="0" smtClean="0"/>
              <a:t>FH</a:t>
            </a:r>
            <a:r>
              <a:rPr lang="en-US" sz="1300" dirty="0" smtClean="0"/>
              <a:t> cells, germinal center responses and immunoglobulin G (</a:t>
            </a:r>
            <a:r>
              <a:rPr lang="en-US" sz="1300" dirty="0" err="1" smtClean="0"/>
              <a:t>IgG</a:t>
            </a:r>
            <a:r>
              <a:rPr lang="en-US" sz="1300" dirty="0" smtClean="0"/>
              <a:t>) responses to acute viral infection. Itch acted intrinsically in CD4</a:t>
            </a:r>
            <a:r>
              <a:rPr lang="en-US" sz="1300" baseline="30000" dirty="0" smtClean="0"/>
              <a:t>+</a:t>
            </a:r>
            <a:r>
              <a:rPr lang="en-US" sz="1300" dirty="0" smtClean="0"/>
              <a:t> T cells at early stages of T</a:t>
            </a:r>
            <a:r>
              <a:rPr lang="en-US" sz="1300" baseline="-25000" dirty="0" smtClean="0"/>
              <a:t>FH</a:t>
            </a:r>
            <a:r>
              <a:rPr lang="en-US" sz="1300" dirty="0" smtClean="0"/>
              <a:t> cell development. Itch seemed to act upstream of Bcl-6 expression, as Bcl-6 expression was substantially impaired in </a:t>
            </a:r>
            <a:r>
              <a:rPr lang="en-US" sz="1300" i="1" dirty="0" smtClean="0"/>
              <a:t>Itch</a:t>
            </a:r>
            <a:r>
              <a:rPr lang="en-US" sz="1300" baseline="30000" dirty="0" smtClean="0"/>
              <a:t>−/−</a:t>
            </a:r>
            <a:r>
              <a:rPr lang="en-US" sz="1300" dirty="0" smtClean="0"/>
              <a:t> cells, and the differentiation of </a:t>
            </a:r>
            <a:r>
              <a:rPr lang="en-US" sz="1300" i="1" dirty="0" smtClean="0"/>
              <a:t>Itch</a:t>
            </a:r>
            <a:r>
              <a:rPr lang="en-US" sz="1300" baseline="30000" dirty="0" smtClean="0"/>
              <a:t>−/−</a:t>
            </a:r>
            <a:r>
              <a:rPr lang="en-US" sz="1300" dirty="0" smtClean="0"/>
              <a:t> T cells into T</a:t>
            </a:r>
            <a:r>
              <a:rPr lang="en-US" sz="1300" baseline="-25000" dirty="0" smtClean="0"/>
              <a:t>FH</a:t>
            </a:r>
            <a:r>
              <a:rPr lang="en-US" sz="1300" dirty="0" smtClean="0"/>
              <a:t> cells was restored by enforced expression of Bcl-6. Itch associated with the transcription factor Foxo1 and promoted its </a:t>
            </a:r>
            <a:r>
              <a:rPr lang="en-US" sz="1300" dirty="0" err="1" smtClean="0"/>
              <a:t>ubiquitination</a:t>
            </a:r>
            <a:r>
              <a:rPr lang="en-US" sz="1300" dirty="0" smtClean="0"/>
              <a:t> and degradation. The defective T</a:t>
            </a:r>
            <a:r>
              <a:rPr lang="en-US" sz="1300" baseline="-25000" dirty="0" smtClean="0"/>
              <a:t>FH</a:t>
            </a:r>
            <a:r>
              <a:rPr lang="en-US" sz="1300" dirty="0" smtClean="0"/>
              <a:t> differentiation of </a:t>
            </a:r>
            <a:r>
              <a:rPr lang="en-US" sz="1300" i="1" dirty="0" smtClean="0"/>
              <a:t>Itch</a:t>
            </a:r>
            <a:r>
              <a:rPr lang="en-US" sz="1300" baseline="30000" dirty="0" smtClean="0"/>
              <a:t>−/−</a:t>
            </a:r>
            <a:r>
              <a:rPr lang="en-US" sz="1300" dirty="0" smtClean="0"/>
              <a:t> T cells was rectified by deletion of </a:t>
            </a:r>
            <a:r>
              <a:rPr lang="en-US" sz="1300" i="1" dirty="0" smtClean="0"/>
              <a:t>Foxo1</a:t>
            </a:r>
            <a:r>
              <a:rPr lang="en-US" sz="1300" dirty="0" smtClean="0"/>
              <a:t>. Thus, our results indicate that Itch acts as an essential positive regulator in the differentiation of T</a:t>
            </a:r>
            <a:r>
              <a:rPr lang="en-US" sz="1300" baseline="-25000" dirty="0" smtClean="0"/>
              <a:t>FH</a:t>
            </a:r>
            <a:r>
              <a:rPr lang="en-US" sz="1300" dirty="0" smtClean="0"/>
              <a:t> cells.</a:t>
            </a:r>
            <a:endParaRPr lang="en-US" sz="13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srcRect/>
          <a:stretch>
            <a:fillRect/>
          </a:stretch>
        </p:blipFill>
        <p:spPr bwMode="auto">
          <a:xfrm>
            <a:off x="0" y="0"/>
            <a:ext cx="2466975" cy="714375"/>
          </a:xfrm>
          <a:prstGeom prst="rect">
            <a:avLst/>
          </a:prstGeom>
          <a:noFill/>
          <a:ln w="9525">
            <a:noFill/>
            <a:miter lim="800000"/>
            <a:headEnd/>
            <a:tailEnd/>
          </a:ln>
          <a:effectLst/>
        </p:spPr>
      </p:pic>
      <p:pic>
        <p:nvPicPr>
          <p:cNvPr id="3074" name="Picture 2"/>
          <p:cNvPicPr>
            <a:picLocks noChangeAspect="1" noChangeArrowheads="1"/>
          </p:cNvPicPr>
          <p:nvPr/>
        </p:nvPicPr>
        <p:blipFill>
          <a:blip r:embed="rId4"/>
          <a:srcRect/>
          <a:stretch>
            <a:fillRect/>
          </a:stretch>
        </p:blipFill>
        <p:spPr bwMode="auto">
          <a:xfrm>
            <a:off x="19048" y="742963"/>
            <a:ext cx="4552952" cy="4847674"/>
          </a:xfrm>
          <a:prstGeom prst="rect">
            <a:avLst/>
          </a:prstGeom>
          <a:noFill/>
          <a:ln w="9525">
            <a:noFill/>
            <a:miter lim="800000"/>
            <a:headEnd/>
            <a:tailEnd/>
          </a:ln>
          <a:effectLst/>
        </p:spPr>
      </p:pic>
      <p:pic>
        <p:nvPicPr>
          <p:cNvPr id="3075" name="Picture 3"/>
          <p:cNvPicPr>
            <a:picLocks noChangeAspect="1" noChangeArrowheads="1"/>
          </p:cNvPicPr>
          <p:nvPr/>
        </p:nvPicPr>
        <p:blipFill>
          <a:blip r:embed="rId5"/>
          <a:srcRect/>
          <a:stretch>
            <a:fillRect/>
          </a:stretch>
        </p:blipFill>
        <p:spPr bwMode="auto">
          <a:xfrm>
            <a:off x="0" y="5786430"/>
            <a:ext cx="4572000" cy="1071570"/>
          </a:xfrm>
          <a:prstGeom prst="rect">
            <a:avLst/>
          </a:prstGeom>
          <a:noFill/>
          <a:ln w="9525">
            <a:noFill/>
            <a:miter lim="800000"/>
            <a:headEnd/>
            <a:tailEnd/>
          </a:ln>
          <a:effectLst/>
        </p:spPr>
      </p:pic>
      <p:pic>
        <p:nvPicPr>
          <p:cNvPr id="3076" name="Picture 4"/>
          <p:cNvPicPr>
            <a:picLocks noChangeAspect="1" noChangeArrowheads="1"/>
          </p:cNvPicPr>
          <p:nvPr/>
        </p:nvPicPr>
        <p:blipFill>
          <a:blip r:embed="rId6"/>
          <a:srcRect/>
          <a:stretch>
            <a:fillRect/>
          </a:stretch>
        </p:blipFill>
        <p:spPr bwMode="auto">
          <a:xfrm>
            <a:off x="4572000" y="0"/>
            <a:ext cx="4357718" cy="1072058"/>
          </a:xfrm>
          <a:prstGeom prst="rect">
            <a:avLst/>
          </a:prstGeom>
          <a:noFill/>
          <a:ln w="9525">
            <a:noFill/>
            <a:miter lim="800000"/>
            <a:headEnd/>
            <a:tailEnd/>
          </a:ln>
          <a:effectLst/>
        </p:spPr>
      </p:pic>
      <p:pic>
        <p:nvPicPr>
          <p:cNvPr id="3077" name="Picture 5"/>
          <p:cNvPicPr>
            <a:picLocks noChangeAspect="1" noChangeArrowheads="1"/>
          </p:cNvPicPr>
          <p:nvPr/>
        </p:nvPicPr>
        <p:blipFill>
          <a:blip r:embed="rId7"/>
          <a:srcRect/>
          <a:stretch>
            <a:fillRect/>
          </a:stretch>
        </p:blipFill>
        <p:spPr bwMode="auto">
          <a:xfrm>
            <a:off x="4572000" y="1142984"/>
            <a:ext cx="4572000" cy="571501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srcRect/>
          <a:stretch>
            <a:fillRect/>
          </a:stretch>
        </p:blipFill>
        <p:spPr bwMode="auto">
          <a:xfrm>
            <a:off x="0" y="0"/>
            <a:ext cx="2466975" cy="714375"/>
          </a:xfrm>
          <a:prstGeom prst="rect">
            <a:avLst/>
          </a:prstGeom>
          <a:noFill/>
          <a:ln w="9525">
            <a:noFill/>
            <a:miter lim="800000"/>
            <a:headEnd/>
            <a:tailEnd/>
          </a:ln>
          <a:effectLst/>
        </p:spPr>
      </p:pic>
      <p:pic>
        <p:nvPicPr>
          <p:cNvPr id="4098" name="Picture 2"/>
          <p:cNvPicPr>
            <a:picLocks noChangeAspect="1" noChangeArrowheads="1"/>
          </p:cNvPicPr>
          <p:nvPr/>
        </p:nvPicPr>
        <p:blipFill>
          <a:blip r:embed="rId4"/>
          <a:srcRect/>
          <a:stretch>
            <a:fillRect/>
          </a:stretch>
        </p:blipFill>
        <p:spPr bwMode="auto">
          <a:xfrm>
            <a:off x="0" y="642918"/>
            <a:ext cx="4572000" cy="4967754"/>
          </a:xfrm>
          <a:prstGeom prst="rect">
            <a:avLst/>
          </a:prstGeom>
          <a:noFill/>
          <a:ln w="9525">
            <a:noFill/>
            <a:miter lim="800000"/>
            <a:headEnd/>
            <a:tailEnd/>
          </a:ln>
          <a:effectLst/>
        </p:spPr>
      </p:pic>
      <p:pic>
        <p:nvPicPr>
          <p:cNvPr id="4099" name="Picture 3"/>
          <p:cNvPicPr>
            <a:picLocks noChangeAspect="1" noChangeArrowheads="1"/>
          </p:cNvPicPr>
          <p:nvPr/>
        </p:nvPicPr>
        <p:blipFill>
          <a:blip r:embed="rId5"/>
          <a:srcRect/>
          <a:stretch>
            <a:fillRect/>
          </a:stretch>
        </p:blipFill>
        <p:spPr bwMode="auto">
          <a:xfrm>
            <a:off x="4572000" y="0"/>
            <a:ext cx="4572000" cy="5989113"/>
          </a:xfrm>
          <a:prstGeom prst="rect">
            <a:avLst/>
          </a:prstGeom>
          <a:noFill/>
          <a:ln w="9525">
            <a:noFill/>
            <a:miter lim="800000"/>
            <a:headEnd/>
            <a:tailEnd/>
          </a:ln>
          <a:effectLst/>
        </p:spPr>
      </p:pic>
      <p:pic>
        <p:nvPicPr>
          <p:cNvPr id="4100" name="Picture 4"/>
          <p:cNvPicPr>
            <a:picLocks noChangeAspect="1" noChangeArrowheads="1"/>
          </p:cNvPicPr>
          <p:nvPr/>
        </p:nvPicPr>
        <p:blipFill>
          <a:blip r:embed="rId6"/>
          <a:srcRect/>
          <a:stretch>
            <a:fillRect/>
          </a:stretch>
        </p:blipFill>
        <p:spPr bwMode="auto">
          <a:xfrm>
            <a:off x="0" y="5635375"/>
            <a:ext cx="4572000" cy="12226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4 July 2014 </a:t>
            </a:r>
            <a:r>
              <a:rPr lang="en-US" altLang="ko-KR" sz="1400" b="1" dirty="0" err="1" smtClean="0">
                <a:solidFill>
                  <a:schemeClr val="bg1"/>
                </a:solidFill>
              </a:rPr>
              <a:t>vol</a:t>
            </a:r>
            <a:r>
              <a:rPr lang="en-US" altLang="ko-KR" sz="1400" b="1" dirty="0" smtClean="0">
                <a:solidFill>
                  <a:schemeClr val="bg1"/>
                </a:solidFill>
              </a:rPr>
              <a:t> 345, issue 6192, pages 1-112 </a:t>
            </a:r>
          </a:p>
        </p:txBody>
      </p:sp>
      <p:sp>
        <p:nvSpPr>
          <p:cNvPr id="5" name="직사각형 4"/>
          <p:cNvSpPr/>
          <p:nvPr/>
        </p:nvSpPr>
        <p:spPr>
          <a:xfrm>
            <a:off x="75776" y="404664"/>
            <a:ext cx="8964488" cy="5355312"/>
          </a:xfrm>
          <a:prstGeom prst="rect">
            <a:avLst/>
          </a:prstGeom>
          <a:ln w="19050">
            <a:solidFill>
              <a:schemeClr val="tx2"/>
            </a:solidFill>
          </a:ln>
        </p:spPr>
        <p:txBody>
          <a:bodyPr wrap="square">
            <a:spAutoFit/>
          </a:bodyPr>
          <a:lstStyle/>
          <a:p>
            <a:r>
              <a:rPr lang="en-US" altLang="ko-KR" sz="1200" dirty="0" smtClean="0">
                <a:hlinkClick r:id="rId2" tooltip="Science (New York, N.Y.)."/>
              </a:rPr>
              <a:t>Science.</a:t>
            </a:r>
            <a:r>
              <a:rPr lang="en-US" altLang="ko-KR" sz="1200" dirty="0" smtClean="0"/>
              <a:t> 2014 Jul 4;345(6192):98-101. </a:t>
            </a:r>
            <a:r>
              <a:rPr lang="en-US" altLang="ko-KR" sz="1200" dirty="0" err="1" smtClean="0"/>
              <a:t>doi</a:t>
            </a:r>
            <a:r>
              <a:rPr lang="en-US" altLang="ko-KR" sz="1200" dirty="0" smtClean="0"/>
              <a:t>: 10.1126/science.1254312.</a:t>
            </a:r>
          </a:p>
          <a:p>
            <a:r>
              <a:rPr lang="en-US" altLang="ko-KR" sz="1600" b="1" dirty="0" smtClean="0"/>
              <a:t>Opposing unfolded-protein-response signals converge on death receptor 5 to control apoptosis.</a:t>
            </a:r>
          </a:p>
          <a:p>
            <a:r>
              <a:rPr lang="en-US" altLang="ko-KR" sz="1200" dirty="0" smtClean="0">
                <a:hlinkClick r:id="rId3"/>
              </a:rPr>
              <a:t>Lu M</a:t>
            </a:r>
            <a:r>
              <a:rPr lang="en-US" altLang="ko-KR" sz="1200" baseline="30000" dirty="0" smtClean="0"/>
              <a:t>1</a:t>
            </a:r>
            <a:r>
              <a:rPr lang="en-US" altLang="ko-KR" sz="1200" dirty="0" smtClean="0"/>
              <a:t>, </a:t>
            </a:r>
            <a:r>
              <a:rPr lang="en-US" altLang="ko-KR" sz="1200" dirty="0" smtClean="0">
                <a:hlinkClick r:id="rId4"/>
              </a:rPr>
              <a:t>Lawrence DA</a:t>
            </a:r>
            <a:r>
              <a:rPr lang="en-US" altLang="ko-KR" sz="1200" baseline="30000" dirty="0" smtClean="0"/>
              <a:t>1</a:t>
            </a:r>
            <a:r>
              <a:rPr lang="en-US" altLang="ko-KR" sz="1200" dirty="0" smtClean="0"/>
              <a:t>, </a:t>
            </a:r>
            <a:r>
              <a:rPr lang="en-US" altLang="ko-KR" sz="1200" dirty="0" err="1" smtClean="0">
                <a:hlinkClick r:id="rId5"/>
              </a:rPr>
              <a:t>Marsters</a:t>
            </a:r>
            <a:r>
              <a:rPr lang="en-US" altLang="ko-KR" sz="1200" dirty="0" smtClean="0">
                <a:hlinkClick r:id="rId5"/>
              </a:rPr>
              <a:t> S</a:t>
            </a:r>
            <a:r>
              <a:rPr lang="en-US" altLang="ko-KR" sz="1200" baseline="30000" dirty="0" smtClean="0"/>
              <a:t>1</a:t>
            </a:r>
            <a:r>
              <a:rPr lang="en-US" altLang="ko-KR" sz="1200" dirty="0" smtClean="0"/>
              <a:t>, </a:t>
            </a:r>
            <a:r>
              <a:rPr lang="en-US" altLang="ko-KR" sz="1200" dirty="0" smtClean="0">
                <a:hlinkClick r:id="rId6"/>
              </a:rPr>
              <a:t>Acosta-</a:t>
            </a:r>
            <a:r>
              <a:rPr lang="en-US" altLang="ko-KR" sz="1200" dirty="0" err="1" smtClean="0">
                <a:hlinkClick r:id="rId6"/>
              </a:rPr>
              <a:t>Alvear</a:t>
            </a:r>
            <a:r>
              <a:rPr lang="en-US" altLang="ko-KR" sz="1200" dirty="0" smtClean="0">
                <a:hlinkClick r:id="rId6"/>
              </a:rPr>
              <a:t> D</a:t>
            </a:r>
            <a:r>
              <a:rPr lang="en-US" altLang="ko-KR" sz="1200" baseline="30000" dirty="0" smtClean="0"/>
              <a:t>2</a:t>
            </a:r>
            <a:r>
              <a:rPr lang="en-US" altLang="ko-KR" sz="1200" dirty="0" smtClean="0"/>
              <a:t>, </a:t>
            </a:r>
            <a:r>
              <a:rPr lang="en-US" altLang="ko-KR" sz="1200" dirty="0" err="1" smtClean="0">
                <a:hlinkClick r:id="rId7"/>
              </a:rPr>
              <a:t>Kimmig</a:t>
            </a:r>
            <a:r>
              <a:rPr lang="en-US" altLang="ko-KR" sz="1200" dirty="0" smtClean="0">
                <a:hlinkClick r:id="rId7"/>
              </a:rPr>
              <a:t> P</a:t>
            </a:r>
            <a:r>
              <a:rPr lang="en-US" altLang="ko-KR" sz="1200" baseline="30000" dirty="0" smtClean="0"/>
              <a:t>2</a:t>
            </a:r>
            <a:r>
              <a:rPr lang="en-US" altLang="ko-KR" sz="1200" dirty="0" smtClean="0"/>
              <a:t>, </a:t>
            </a:r>
            <a:r>
              <a:rPr lang="en-US" altLang="ko-KR" sz="1200" dirty="0" smtClean="0">
                <a:hlinkClick r:id="rId8"/>
              </a:rPr>
              <a:t>Mendez AS</a:t>
            </a:r>
            <a:r>
              <a:rPr lang="en-US" altLang="ko-KR" sz="1200" baseline="30000" dirty="0" smtClean="0"/>
              <a:t>2</a:t>
            </a:r>
            <a:r>
              <a:rPr lang="en-US" altLang="ko-KR" sz="1200" dirty="0" smtClean="0"/>
              <a:t>, </a:t>
            </a:r>
            <a:r>
              <a:rPr lang="en-US" altLang="ko-KR" sz="1200" dirty="0" smtClean="0">
                <a:hlinkClick r:id="rId9"/>
              </a:rPr>
              <a:t>Paton AW</a:t>
            </a:r>
            <a:r>
              <a:rPr lang="en-US" altLang="ko-KR" sz="1200" baseline="30000" dirty="0" smtClean="0"/>
              <a:t>3</a:t>
            </a:r>
            <a:r>
              <a:rPr lang="en-US" altLang="ko-KR" sz="1200" dirty="0" smtClean="0"/>
              <a:t>, </a:t>
            </a:r>
            <a:r>
              <a:rPr lang="en-US" altLang="ko-KR" sz="1200" dirty="0" smtClean="0">
                <a:hlinkClick r:id="rId10"/>
              </a:rPr>
              <a:t>Paton JC</a:t>
            </a:r>
            <a:r>
              <a:rPr lang="en-US" altLang="ko-KR" sz="1200" baseline="30000" dirty="0" smtClean="0"/>
              <a:t>3</a:t>
            </a:r>
            <a:r>
              <a:rPr lang="en-US" altLang="ko-KR" sz="1200" dirty="0" smtClean="0"/>
              <a:t>, </a:t>
            </a:r>
            <a:r>
              <a:rPr lang="en-US" altLang="ko-KR" sz="1200" dirty="0" smtClean="0">
                <a:hlinkClick r:id="rId11"/>
              </a:rPr>
              <a:t>Walter P</a:t>
            </a:r>
            <a:r>
              <a:rPr lang="en-US" altLang="ko-KR" sz="1200" baseline="30000" dirty="0" smtClean="0"/>
              <a:t>4</a:t>
            </a:r>
            <a:r>
              <a:rPr lang="en-US" altLang="ko-KR" sz="1200" dirty="0" smtClean="0"/>
              <a:t>, </a:t>
            </a:r>
            <a:r>
              <a:rPr lang="en-US" altLang="ko-KR" sz="1200" dirty="0" smtClean="0">
                <a:hlinkClick r:id="rId12"/>
              </a:rPr>
              <a:t>Ashkenazi A</a:t>
            </a:r>
            <a:r>
              <a:rPr lang="en-US" altLang="ko-KR" sz="1200" baseline="30000" dirty="0" smtClean="0"/>
              <a:t>5</a:t>
            </a:r>
            <a:r>
              <a:rPr lang="en-US" altLang="ko-KR" sz="1200" dirty="0" smtClean="0"/>
              <a:t>.</a:t>
            </a:r>
          </a:p>
          <a:p>
            <a:endParaRPr lang="en-US" altLang="ko-KR" sz="1200" b="1" dirty="0" smtClean="0"/>
          </a:p>
          <a:p>
            <a:r>
              <a:rPr lang="en-US" altLang="ko-KR" sz="1200" b="1" dirty="0" smtClean="0"/>
              <a:t>Abstract</a:t>
            </a:r>
          </a:p>
          <a:p>
            <a:r>
              <a:rPr lang="en-US" altLang="ko-KR" sz="1400" dirty="0" smtClean="0"/>
              <a:t>Protein folding by the endoplasmic reticulum (ER) is physiologically critical; its disruption causes ER stress and augments disease. ER stress activates the unfolded protein response (UPR) to restore homeostasis. If stress persists, the UPR induces apoptotic cell death, but the mechanisms remain elusive. Here, we report that unmitigated ER stress promoted apoptosis through cell-autonomous, UPR-controlled activation of death receptor 5 (DR5). ER stressors induced DR5 transcription via the UPR mediator CHOP; however, the UPR sensor IRE1</a:t>
            </a:r>
            <a:r>
              <a:rPr lang="el-GR" altLang="ko-KR" sz="1400" dirty="0" smtClean="0"/>
              <a:t>α </a:t>
            </a:r>
            <a:r>
              <a:rPr lang="en-US" altLang="ko-KR" sz="1400" dirty="0" smtClean="0"/>
              <a:t>transiently catalyzed DR5 mRNA decay, which allowed time for adaptation. Persistent ER stress built up intracellular DR5 protein, driving </a:t>
            </a:r>
            <a:r>
              <a:rPr lang="en-US" altLang="ko-KR" sz="1400" dirty="0" err="1" smtClean="0"/>
              <a:t>ligand</a:t>
            </a:r>
            <a:r>
              <a:rPr lang="en-US" altLang="ko-KR" sz="1400" dirty="0" smtClean="0"/>
              <a:t>-independent DR5 activation and apoptosis engagement via caspase-8. Thus, DR5 integrates opposing UPR signals to couple ER stress and apoptotic cell fate. </a:t>
            </a:r>
          </a:p>
          <a:p>
            <a:endParaRPr lang="en-US" altLang="ko-KR" sz="1400" dirty="0" smtClean="0"/>
          </a:p>
          <a:p>
            <a:r>
              <a:rPr lang="en-US" altLang="ko-KR" sz="1200" baseline="30000" dirty="0" smtClean="0"/>
              <a:t>1</a:t>
            </a:r>
            <a:r>
              <a:rPr lang="en-US" altLang="ko-KR" sz="1200" dirty="0" smtClean="0"/>
              <a:t>Cancer Immunology, Genentech, Inc., 1 DNA Way, South San Francisco, CA 94080, USA.</a:t>
            </a:r>
          </a:p>
          <a:p>
            <a:r>
              <a:rPr lang="en-US" altLang="ko-KR" sz="1200" baseline="30000" dirty="0" smtClean="0"/>
              <a:t>2</a:t>
            </a:r>
            <a:r>
              <a:rPr lang="en-US" altLang="ko-KR" sz="1200" dirty="0" smtClean="0"/>
              <a:t>Howard Hughes Medical Institute, University of California, San Francisco, CA 94158, </a:t>
            </a:r>
            <a:r>
              <a:rPr lang="en-US" altLang="ko-KR" sz="1200" dirty="0" err="1" smtClean="0"/>
              <a:t>USA.Department</a:t>
            </a:r>
            <a:r>
              <a:rPr lang="en-US" altLang="ko-KR" sz="1200" dirty="0" smtClean="0"/>
              <a:t> of Biochemistry and Biophysics, University of California, San Francisco, CA 94158, USA.</a:t>
            </a:r>
          </a:p>
          <a:p>
            <a:r>
              <a:rPr lang="en-US" altLang="ko-KR" sz="1200" baseline="30000" dirty="0" smtClean="0"/>
              <a:t>3</a:t>
            </a:r>
            <a:r>
              <a:rPr lang="en-US" altLang="ko-KR" sz="1200" dirty="0" smtClean="0"/>
              <a:t>Research Centre for Infectious Diseases, School of Molecular and Biomedical Science, University of Adelaide, South Australia, 5005, Australia.</a:t>
            </a:r>
          </a:p>
          <a:p>
            <a:r>
              <a:rPr lang="en-US" altLang="ko-KR" sz="1200" baseline="30000" dirty="0" smtClean="0"/>
              <a:t>4</a:t>
            </a:r>
            <a:r>
              <a:rPr lang="en-US" altLang="ko-KR" sz="1200" dirty="0" smtClean="0"/>
              <a:t>Howard Hughes Medical Institute, University of California, San Francisco, CA 94158, </a:t>
            </a:r>
            <a:r>
              <a:rPr lang="en-US" altLang="ko-KR" sz="1200" dirty="0" err="1" smtClean="0"/>
              <a:t>USA.Department</a:t>
            </a:r>
            <a:r>
              <a:rPr lang="en-US" altLang="ko-KR" sz="1200" dirty="0" smtClean="0"/>
              <a:t> of Biochemistry and Biophysics, University of California, San Francisco, CA 94158, USA. peter@walterlab.ucsf.edu aa@gene.com.</a:t>
            </a:r>
          </a:p>
          <a:p>
            <a:r>
              <a:rPr lang="en-US" altLang="ko-KR" sz="1200" baseline="30000" dirty="0" smtClean="0"/>
              <a:t>5</a:t>
            </a:r>
            <a:r>
              <a:rPr lang="en-US" altLang="ko-KR" sz="1200" dirty="0" smtClean="0"/>
              <a:t>Cancer Immunology, Genentech, Inc., 1 DNA Way, South San Francisco, CA 94080, USA. peter@walterlab.ucsf.edu aa@gene.com.</a:t>
            </a:r>
          </a:p>
          <a:p>
            <a:endParaRPr lang="en-US" altLang="ko-KR" sz="14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4 July 2014 </a:t>
            </a:r>
            <a:r>
              <a:rPr lang="en-US" altLang="ko-KR" sz="1400" b="1" dirty="0" err="1" smtClean="0">
                <a:solidFill>
                  <a:schemeClr val="bg1"/>
                </a:solidFill>
              </a:rPr>
              <a:t>vol</a:t>
            </a:r>
            <a:r>
              <a:rPr lang="en-US" altLang="ko-KR" sz="1400" b="1" dirty="0" smtClean="0">
                <a:solidFill>
                  <a:schemeClr val="bg1"/>
                </a:solidFill>
              </a:rPr>
              <a:t> 345, issue 6192, pages 1-112 </a:t>
            </a:r>
          </a:p>
        </p:txBody>
      </p:sp>
      <p:sp>
        <p:nvSpPr>
          <p:cNvPr id="5" name="직사각형 4"/>
          <p:cNvSpPr/>
          <p:nvPr/>
        </p:nvSpPr>
        <p:spPr>
          <a:xfrm>
            <a:off x="93856" y="435728"/>
            <a:ext cx="8964488" cy="6186309"/>
          </a:xfrm>
          <a:prstGeom prst="rect">
            <a:avLst/>
          </a:prstGeom>
          <a:ln w="19050">
            <a:solidFill>
              <a:schemeClr val="tx2"/>
            </a:solidFill>
          </a:ln>
        </p:spPr>
        <p:txBody>
          <a:bodyPr wrap="square">
            <a:spAutoFit/>
          </a:bodyPr>
          <a:lstStyle/>
          <a:p>
            <a:r>
              <a:rPr lang="en-US" altLang="ko-KR" sz="1200" dirty="0" smtClean="0">
                <a:hlinkClick r:id="rId2" tooltip="Science (New York, N.Y.)."/>
              </a:rPr>
              <a:t>Science.</a:t>
            </a:r>
            <a:r>
              <a:rPr lang="en-US" altLang="ko-KR" sz="1200" dirty="0" smtClean="0"/>
              <a:t> 2014 Jul 4;345(6192):50-4. </a:t>
            </a:r>
            <a:r>
              <a:rPr lang="en-US" altLang="ko-KR" sz="1200" dirty="0" err="1" smtClean="0"/>
              <a:t>doi</a:t>
            </a:r>
            <a:r>
              <a:rPr lang="en-US" altLang="ko-KR" sz="1200" dirty="0" smtClean="0"/>
              <a:t>: 10.1126/science.1250373.</a:t>
            </a:r>
          </a:p>
          <a:p>
            <a:r>
              <a:rPr lang="en-US" altLang="ko-KR" sz="1600" b="1" dirty="0" err="1" smtClean="0"/>
              <a:t>Ras</a:t>
            </a:r>
            <a:r>
              <a:rPr lang="en-US" altLang="ko-KR" sz="1600" b="1" dirty="0" smtClean="0"/>
              <a:t> activation by SOS: </a:t>
            </a:r>
            <a:r>
              <a:rPr lang="en-US" altLang="ko-KR" sz="1600" b="1" dirty="0" err="1" smtClean="0"/>
              <a:t>Allosteric</a:t>
            </a:r>
            <a:r>
              <a:rPr lang="en-US" altLang="ko-KR" sz="1600" b="1" dirty="0" smtClean="0"/>
              <a:t> regulation by altered fluctuation dynamics.</a:t>
            </a:r>
          </a:p>
          <a:p>
            <a:r>
              <a:rPr lang="en-US" altLang="ko-KR" sz="1200" dirty="0" err="1" smtClean="0">
                <a:hlinkClick r:id="rId3"/>
              </a:rPr>
              <a:t>Iversen</a:t>
            </a:r>
            <a:r>
              <a:rPr lang="en-US" altLang="ko-KR" sz="1200" dirty="0" smtClean="0">
                <a:hlinkClick r:id="rId3"/>
              </a:rPr>
              <a:t> L</a:t>
            </a:r>
            <a:r>
              <a:rPr lang="en-US" altLang="ko-KR" sz="1200" baseline="30000" dirty="0" smtClean="0"/>
              <a:t>1</a:t>
            </a:r>
            <a:r>
              <a:rPr lang="en-US" altLang="ko-KR" sz="1200" dirty="0" smtClean="0"/>
              <a:t>, </a:t>
            </a:r>
            <a:r>
              <a:rPr lang="en-US" altLang="ko-KR" sz="1200" dirty="0" err="1" smtClean="0">
                <a:hlinkClick r:id="rId4"/>
              </a:rPr>
              <a:t>Tu</a:t>
            </a:r>
            <a:r>
              <a:rPr lang="en-US" altLang="ko-KR" sz="1200" dirty="0" smtClean="0">
                <a:hlinkClick r:id="rId4"/>
              </a:rPr>
              <a:t> HL</a:t>
            </a:r>
            <a:r>
              <a:rPr lang="en-US" altLang="ko-KR" sz="1200" baseline="30000" dirty="0" smtClean="0"/>
              <a:t>1</a:t>
            </a:r>
            <a:r>
              <a:rPr lang="en-US" altLang="ko-KR" sz="1200" dirty="0" smtClean="0"/>
              <a:t>, </a:t>
            </a:r>
            <a:r>
              <a:rPr lang="en-US" altLang="ko-KR" sz="1200" dirty="0" smtClean="0">
                <a:hlinkClick r:id="rId5"/>
              </a:rPr>
              <a:t>Lin WC</a:t>
            </a:r>
            <a:r>
              <a:rPr lang="en-US" altLang="ko-KR" sz="1200" baseline="30000" dirty="0" smtClean="0"/>
              <a:t>1</a:t>
            </a:r>
            <a:r>
              <a:rPr lang="en-US" altLang="ko-KR" sz="1200" dirty="0" smtClean="0"/>
              <a:t>, </a:t>
            </a:r>
            <a:r>
              <a:rPr lang="en-US" altLang="ko-KR" sz="1200" dirty="0" smtClean="0">
                <a:hlinkClick r:id="rId6"/>
              </a:rPr>
              <a:t>Christensen SM</a:t>
            </a:r>
            <a:r>
              <a:rPr lang="en-US" altLang="ko-KR" sz="1200" baseline="30000" dirty="0" smtClean="0"/>
              <a:t>1</a:t>
            </a:r>
            <a:r>
              <a:rPr lang="en-US" altLang="ko-KR" sz="1200" dirty="0" smtClean="0"/>
              <a:t>, </a:t>
            </a:r>
            <a:r>
              <a:rPr lang="en-US" altLang="ko-KR" sz="1200" dirty="0" smtClean="0">
                <a:hlinkClick r:id="rId7"/>
              </a:rPr>
              <a:t>Abel SM</a:t>
            </a:r>
            <a:r>
              <a:rPr lang="en-US" altLang="ko-KR" sz="1200" baseline="30000" dirty="0" smtClean="0"/>
              <a:t>2</a:t>
            </a:r>
            <a:r>
              <a:rPr lang="en-US" altLang="ko-KR" sz="1200" dirty="0" smtClean="0"/>
              <a:t>, </a:t>
            </a:r>
            <a:r>
              <a:rPr lang="en-US" altLang="ko-KR" sz="1200" dirty="0" err="1" smtClean="0">
                <a:hlinkClick r:id="rId8"/>
              </a:rPr>
              <a:t>Iwig</a:t>
            </a:r>
            <a:r>
              <a:rPr lang="en-US" altLang="ko-KR" sz="1200" dirty="0" smtClean="0">
                <a:hlinkClick r:id="rId8"/>
              </a:rPr>
              <a:t> J</a:t>
            </a:r>
            <a:r>
              <a:rPr lang="en-US" altLang="ko-KR" sz="1200" baseline="30000" dirty="0" smtClean="0"/>
              <a:t>3</a:t>
            </a:r>
            <a:r>
              <a:rPr lang="en-US" altLang="ko-KR" sz="1200" dirty="0" smtClean="0"/>
              <a:t>, </a:t>
            </a:r>
            <a:r>
              <a:rPr lang="en-US" altLang="ko-KR" sz="1200" dirty="0" smtClean="0">
                <a:hlinkClick r:id="rId9"/>
              </a:rPr>
              <a:t>Wu HJ</a:t>
            </a:r>
            <a:r>
              <a:rPr lang="en-US" altLang="ko-KR" sz="1200" baseline="30000" dirty="0" smtClean="0"/>
              <a:t>1</a:t>
            </a:r>
            <a:r>
              <a:rPr lang="en-US" altLang="ko-KR" sz="1200" dirty="0" smtClean="0"/>
              <a:t>, </a:t>
            </a:r>
            <a:r>
              <a:rPr lang="en-US" altLang="ko-KR" sz="1200" dirty="0" err="1" smtClean="0">
                <a:hlinkClick r:id="rId10"/>
              </a:rPr>
              <a:t>Gureasko</a:t>
            </a:r>
            <a:r>
              <a:rPr lang="en-US" altLang="ko-KR" sz="1200" dirty="0" smtClean="0">
                <a:hlinkClick r:id="rId10"/>
              </a:rPr>
              <a:t> J</a:t>
            </a:r>
            <a:r>
              <a:rPr lang="en-US" altLang="ko-KR" sz="1200" baseline="30000" dirty="0" smtClean="0"/>
              <a:t>3</a:t>
            </a:r>
            <a:r>
              <a:rPr lang="en-US" altLang="ko-KR" sz="1200" dirty="0" smtClean="0"/>
              <a:t>, </a:t>
            </a:r>
            <a:r>
              <a:rPr lang="en-US" altLang="ko-KR" sz="1200" dirty="0" smtClean="0">
                <a:hlinkClick r:id="rId11"/>
              </a:rPr>
              <a:t>Rhodes C</a:t>
            </a:r>
            <a:r>
              <a:rPr lang="en-US" altLang="ko-KR" sz="1200" baseline="30000" dirty="0" smtClean="0"/>
              <a:t>4</a:t>
            </a:r>
            <a:r>
              <a:rPr lang="en-US" altLang="ko-KR" sz="1200" dirty="0" smtClean="0"/>
              <a:t>, </a:t>
            </a:r>
            <a:r>
              <a:rPr lang="en-US" altLang="ko-KR" sz="1200" dirty="0" smtClean="0">
                <a:hlinkClick r:id="rId12"/>
              </a:rPr>
              <a:t>Petit RS</a:t>
            </a:r>
            <a:r>
              <a:rPr lang="en-US" altLang="ko-KR" sz="1200" baseline="30000" dirty="0" smtClean="0"/>
              <a:t>1</a:t>
            </a:r>
            <a:r>
              <a:rPr lang="en-US" altLang="ko-KR" sz="1200" dirty="0" smtClean="0"/>
              <a:t>, </a:t>
            </a:r>
            <a:r>
              <a:rPr lang="en-US" altLang="ko-KR" sz="1200" dirty="0" smtClean="0">
                <a:hlinkClick r:id="rId13"/>
              </a:rPr>
              <a:t>Hansen SD</a:t>
            </a:r>
            <a:r>
              <a:rPr lang="en-US" altLang="ko-KR" sz="1200" baseline="30000" dirty="0" smtClean="0"/>
              <a:t>1</a:t>
            </a:r>
            <a:r>
              <a:rPr lang="en-US" altLang="ko-KR" sz="1200" dirty="0" smtClean="0"/>
              <a:t>, </a:t>
            </a:r>
            <a:r>
              <a:rPr lang="en-US" altLang="ko-KR" sz="1200" dirty="0" err="1" smtClean="0">
                <a:hlinkClick r:id="rId14"/>
              </a:rPr>
              <a:t>Thill</a:t>
            </a:r>
            <a:r>
              <a:rPr lang="en-US" altLang="ko-KR" sz="1200" dirty="0" smtClean="0">
                <a:hlinkClick r:id="rId14"/>
              </a:rPr>
              <a:t> P</a:t>
            </a:r>
            <a:r>
              <a:rPr lang="en-US" altLang="ko-KR" sz="1200" baseline="30000" dirty="0" smtClean="0"/>
              <a:t>5</a:t>
            </a:r>
            <a:r>
              <a:rPr lang="en-US" altLang="ko-KR" sz="1200" dirty="0" smtClean="0"/>
              <a:t>, </a:t>
            </a:r>
            <a:r>
              <a:rPr lang="en-US" altLang="ko-KR" sz="1200" dirty="0" smtClean="0">
                <a:hlinkClick r:id="rId15"/>
              </a:rPr>
              <a:t>Yu CH</a:t>
            </a:r>
            <a:r>
              <a:rPr lang="en-US" altLang="ko-KR" sz="1200" baseline="30000" dirty="0" smtClean="0"/>
              <a:t>6</a:t>
            </a:r>
            <a:r>
              <a:rPr lang="en-US" altLang="ko-KR" sz="1200" dirty="0" smtClean="0"/>
              <a:t>, </a:t>
            </a:r>
            <a:r>
              <a:rPr lang="en-US" altLang="ko-KR" sz="1200" dirty="0" err="1" smtClean="0">
                <a:hlinkClick r:id="rId16"/>
              </a:rPr>
              <a:t>Stamou</a:t>
            </a:r>
            <a:r>
              <a:rPr lang="en-US" altLang="ko-KR" sz="1200" dirty="0" smtClean="0">
                <a:hlinkClick r:id="rId16"/>
              </a:rPr>
              <a:t> D</a:t>
            </a:r>
            <a:r>
              <a:rPr lang="en-US" altLang="ko-KR" sz="1200" baseline="30000" dirty="0" smtClean="0"/>
              <a:t>7</a:t>
            </a:r>
            <a:r>
              <a:rPr lang="en-US" altLang="ko-KR" sz="1200" dirty="0" smtClean="0"/>
              <a:t>, </a:t>
            </a:r>
            <a:r>
              <a:rPr lang="en-US" altLang="ko-KR" sz="1200" dirty="0" err="1" smtClean="0">
                <a:hlinkClick r:id="rId17"/>
              </a:rPr>
              <a:t>Chakraborty</a:t>
            </a:r>
            <a:r>
              <a:rPr lang="en-US" altLang="ko-KR" sz="1200" dirty="0" smtClean="0">
                <a:hlinkClick r:id="rId17"/>
              </a:rPr>
              <a:t> AK</a:t>
            </a:r>
            <a:r>
              <a:rPr lang="en-US" altLang="ko-KR" sz="1200" baseline="30000" dirty="0" smtClean="0"/>
              <a:t>8</a:t>
            </a:r>
            <a:r>
              <a:rPr lang="en-US" altLang="ko-KR" sz="1200" dirty="0" smtClean="0"/>
              <a:t>, </a:t>
            </a:r>
            <a:r>
              <a:rPr lang="en-US" altLang="ko-KR" sz="1200" dirty="0" err="1" smtClean="0">
                <a:hlinkClick r:id="rId18"/>
              </a:rPr>
              <a:t>Kuriyan</a:t>
            </a:r>
            <a:r>
              <a:rPr lang="en-US" altLang="ko-KR" sz="1200" dirty="0" smtClean="0">
                <a:hlinkClick r:id="rId18"/>
              </a:rPr>
              <a:t> J</a:t>
            </a:r>
            <a:r>
              <a:rPr lang="en-US" altLang="ko-KR" sz="1200" baseline="30000" dirty="0" smtClean="0"/>
              <a:t>9</a:t>
            </a:r>
            <a:r>
              <a:rPr lang="en-US" altLang="ko-KR" sz="1200" dirty="0" smtClean="0"/>
              <a:t>, </a:t>
            </a:r>
            <a:r>
              <a:rPr lang="en-US" altLang="ko-KR" sz="1200" dirty="0" smtClean="0">
                <a:hlinkClick r:id="rId19"/>
              </a:rPr>
              <a:t>Groves JT</a:t>
            </a:r>
            <a:r>
              <a:rPr lang="en-US" altLang="ko-KR" sz="1200" baseline="30000" dirty="0" smtClean="0"/>
              <a:t>10</a:t>
            </a:r>
            <a:r>
              <a:rPr lang="en-US" altLang="ko-KR" sz="1200" dirty="0" smtClean="0"/>
              <a:t>.</a:t>
            </a:r>
          </a:p>
          <a:p>
            <a:r>
              <a:rPr lang="en-US" altLang="ko-KR" sz="1200" b="1" dirty="0" smtClean="0"/>
              <a:t>Abstract</a:t>
            </a:r>
          </a:p>
          <a:p>
            <a:r>
              <a:rPr lang="en-US" altLang="ko-KR" sz="1400" dirty="0" smtClean="0"/>
              <a:t>Activation of the small </a:t>
            </a:r>
            <a:r>
              <a:rPr lang="en-US" altLang="ko-KR" sz="1400" dirty="0" err="1" smtClean="0"/>
              <a:t>guanosine</a:t>
            </a:r>
            <a:r>
              <a:rPr lang="en-US" altLang="ko-KR" sz="1400" dirty="0" smtClean="0"/>
              <a:t> </a:t>
            </a:r>
            <a:r>
              <a:rPr lang="en-US" altLang="ko-KR" sz="1400" dirty="0" err="1" smtClean="0"/>
              <a:t>triphosphatase</a:t>
            </a:r>
            <a:r>
              <a:rPr lang="en-US" altLang="ko-KR" sz="1400" dirty="0" smtClean="0"/>
              <a:t> H-</a:t>
            </a:r>
            <a:r>
              <a:rPr lang="en-US" altLang="ko-KR" sz="1400" dirty="0" err="1" smtClean="0"/>
              <a:t>Ras</a:t>
            </a:r>
            <a:r>
              <a:rPr lang="en-US" altLang="ko-KR" sz="1400" dirty="0" smtClean="0"/>
              <a:t> by the exchange factor Son of </a:t>
            </a:r>
            <a:r>
              <a:rPr lang="en-US" altLang="ko-KR" sz="1400" dirty="0" err="1" smtClean="0"/>
              <a:t>Sevenless</a:t>
            </a:r>
            <a:r>
              <a:rPr lang="en-US" altLang="ko-KR" sz="1400" dirty="0" smtClean="0"/>
              <a:t> (SOS) is an important hub for signal transduction. Multiple layers of regulation, through protein and membrane interactions, govern activity of SOS. We characterized the specific activity of individual SOS molecules catalyzing nucleotide exchange in H-</a:t>
            </a:r>
            <a:r>
              <a:rPr lang="en-US" altLang="ko-KR" sz="1400" dirty="0" err="1" smtClean="0"/>
              <a:t>Ras</a:t>
            </a:r>
            <a:r>
              <a:rPr lang="en-US" altLang="ko-KR" sz="1400" dirty="0" smtClean="0"/>
              <a:t>. Single-molecule kinetic traces revealed that SOS samples a broad distribution of turnover rates through stochastic fluctuations between distinct, long-lived (more than 100 seconds), functional states. The expected </a:t>
            </a:r>
            <a:r>
              <a:rPr lang="en-US" altLang="ko-KR" sz="1400" dirty="0" err="1" smtClean="0"/>
              <a:t>allosteric</a:t>
            </a:r>
            <a:r>
              <a:rPr lang="en-US" altLang="ko-KR" sz="1400" dirty="0" smtClean="0"/>
              <a:t> activation of SOS by </a:t>
            </a:r>
            <a:r>
              <a:rPr lang="en-US" altLang="ko-KR" sz="1400" dirty="0" err="1" smtClean="0"/>
              <a:t>Ras-guanosine</a:t>
            </a:r>
            <a:r>
              <a:rPr lang="en-US" altLang="ko-KR" sz="1400" dirty="0" smtClean="0"/>
              <a:t> </a:t>
            </a:r>
            <a:r>
              <a:rPr lang="en-US" altLang="ko-KR" sz="1400" dirty="0" err="1" smtClean="0"/>
              <a:t>triphosphate</a:t>
            </a:r>
            <a:r>
              <a:rPr lang="en-US" altLang="ko-KR" sz="1400" dirty="0" smtClean="0"/>
              <a:t> (GTP) was conspicuously absent in the mean rate. However, fluctuations into highly active states were modulated by </a:t>
            </a:r>
            <a:r>
              <a:rPr lang="en-US" altLang="ko-KR" sz="1400" dirty="0" err="1" smtClean="0"/>
              <a:t>Ras</a:t>
            </a:r>
            <a:r>
              <a:rPr lang="en-US" altLang="ko-KR" sz="1400" dirty="0" smtClean="0"/>
              <a:t>-GTP. This reveals a mechanism in which functional output may be determined by the dynamical spectrum of rates sampled by a small number of enzymes, rather than the ensemble average. </a:t>
            </a:r>
          </a:p>
          <a:p>
            <a:endParaRPr lang="en-US" altLang="ko-KR" sz="1200" dirty="0" smtClean="0"/>
          </a:p>
          <a:p>
            <a:r>
              <a:rPr lang="en-US" altLang="ko-KR" sz="1200" baseline="30000" dirty="0" smtClean="0"/>
              <a:t>1</a:t>
            </a:r>
            <a:r>
              <a:rPr lang="en-US" altLang="ko-KR" sz="1200" dirty="0" smtClean="0"/>
              <a:t>Howard Hughes Medical Institute, Department of Chemistry, University of California, Berkeley, Berkeley, CA 94720, USA.</a:t>
            </a:r>
          </a:p>
          <a:p>
            <a:r>
              <a:rPr lang="en-US" altLang="ko-KR" sz="1000" baseline="30000" dirty="0" smtClean="0"/>
              <a:t>2</a:t>
            </a:r>
            <a:r>
              <a:rPr lang="en-US" altLang="ko-KR" sz="1000" dirty="0" smtClean="0"/>
              <a:t>Department of Chemical Engineering, Massachusetts Institute of Technology (MIT), Cambridge, MA 02139, USA.</a:t>
            </a:r>
          </a:p>
          <a:p>
            <a:r>
              <a:rPr lang="en-US" altLang="ko-KR" sz="1000" baseline="30000" dirty="0" smtClean="0"/>
              <a:t>3</a:t>
            </a:r>
            <a:r>
              <a:rPr lang="en-US" altLang="ko-KR" sz="1000" dirty="0" smtClean="0"/>
              <a:t>Howard Hughes Medical Institute, Department of Molecular and Cell Biology, University of California, Berkeley, Berkeley, CA 94720, USA.</a:t>
            </a:r>
          </a:p>
          <a:p>
            <a:r>
              <a:rPr lang="en-US" altLang="ko-KR" sz="1000" baseline="30000" dirty="0" smtClean="0"/>
              <a:t>4</a:t>
            </a:r>
            <a:r>
              <a:rPr lang="en-US" altLang="ko-KR" sz="1000" dirty="0" smtClean="0"/>
              <a:t>Department of Mechanical Engineering, University of California, Berkeley, Berkeley, CA 94720, USA.</a:t>
            </a:r>
          </a:p>
          <a:p>
            <a:r>
              <a:rPr lang="en-US" altLang="ko-KR" sz="1000" baseline="30000" dirty="0" smtClean="0"/>
              <a:t>5</a:t>
            </a:r>
            <a:r>
              <a:rPr lang="en-US" altLang="ko-KR" sz="1000" dirty="0" smtClean="0"/>
              <a:t>Department of Chemistry, MIT, Cambridge, MA 02139, USA.</a:t>
            </a:r>
          </a:p>
          <a:p>
            <a:r>
              <a:rPr lang="en-US" altLang="ko-KR" sz="1000" baseline="30000" dirty="0" smtClean="0"/>
              <a:t>6</a:t>
            </a:r>
            <a:r>
              <a:rPr lang="en-US" altLang="ko-KR" sz="1000" dirty="0" smtClean="0"/>
              <a:t>Mechanobiology Institute, National University of Singapore, Singapore.</a:t>
            </a:r>
          </a:p>
          <a:p>
            <a:r>
              <a:rPr lang="en-US" altLang="ko-KR" sz="1000" baseline="30000" dirty="0" smtClean="0"/>
              <a:t>7</a:t>
            </a:r>
            <a:r>
              <a:rPr lang="en-US" altLang="ko-KR" sz="1000" dirty="0" smtClean="0"/>
              <a:t>Department of Chemistry and </a:t>
            </a:r>
            <a:r>
              <a:rPr lang="en-US" altLang="ko-KR" sz="1000" dirty="0" err="1" smtClean="0"/>
              <a:t>Nano</a:t>
            </a:r>
            <a:r>
              <a:rPr lang="en-US" altLang="ko-KR" sz="1000" dirty="0" smtClean="0"/>
              <a:t>-Science Center, University of Copenhagen, Copenhagen, Denmark.</a:t>
            </a:r>
          </a:p>
          <a:p>
            <a:r>
              <a:rPr lang="en-US" altLang="ko-KR" sz="1000" baseline="30000" dirty="0" smtClean="0"/>
              <a:t>8</a:t>
            </a:r>
            <a:r>
              <a:rPr lang="en-US" altLang="ko-KR" sz="1000" dirty="0" smtClean="0"/>
              <a:t>Department of Chemical Engineering, Massachusetts Institute of Technology (MIT), Cambridge, MA 02139, USA. Department of Chemistry, MIT, Cambridge, MA 02139, USA. Department of Biological Engineering, MIT, Cambridge, MA 02139, USA. </a:t>
            </a:r>
            <a:r>
              <a:rPr lang="en-US" altLang="ko-KR" sz="1000" dirty="0" err="1" smtClean="0"/>
              <a:t>Ragon</a:t>
            </a:r>
            <a:r>
              <a:rPr lang="en-US" altLang="ko-KR" sz="1000" dirty="0" smtClean="0"/>
              <a:t> Institute of Massachusetts General Hospital, MIT, and Harvard, Cambridge, MA 02139, USA. Department of Physics, MIT, Cambridge, MA 02139, USA. Institute for Medical Engineering and Science, MIT, Cambridge, MA 02139, USA.</a:t>
            </a:r>
          </a:p>
          <a:p>
            <a:r>
              <a:rPr lang="en-US" altLang="ko-KR" sz="1000" baseline="30000" dirty="0" smtClean="0"/>
              <a:t>9</a:t>
            </a:r>
            <a:r>
              <a:rPr lang="en-US" altLang="ko-KR" sz="1000" dirty="0" smtClean="0"/>
              <a:t>Howard Hughes Medical Institute, Department of Chemistry, University of California, Berkeley, Berkeley, CA 94720, USA. Howard Hughes Medical Institute, Department of Molecular and Cell Biology, University of California, Berkeley, Berkeley, CA 94720, USA. Physical Biosciences and Materials Sciences Divisions, Lawrence Berkeley National Laboratory, Berkeley, CA 94720, USA.</a:t>
            </a:r>
          </a:p>
          <a:p>
            <a:r>
              <a:rPr lang="en-US" altLang="ko-KR" sz="1000" baseline="30000" dirty="0" smtClean="0"/>
              <a:t>10</a:t>
            </a:r>
            <a:r>
              <a:rPr lang="en-US" altLang="ko-KR" sz="1000" dirty="0" smtClean="0"/>
              <a:t>Howard Hughes Medical Institute, Department of Chemistry, University of California, Berkeley, Berkeley, CA 94720, USA. </a:t>
            </a:r>
            <a:r>
              <a:rPr lang="en-US" altLang="ko-KR" sz="1000" dirty="0" err="1" smtClean="0"/>
              <a:t>Mechanobiology</a:t>
            </a:r>
            <a:r>
              <a:rPr lang="en-US" altLang="ko-KR" sz="1000" dirty="0" smtClean="0"/>
              <a:t> Institute, National University of Singapore, Singapore. Physical Biosciences and Materials Sciences Divisions, Lawrence Berkeley National Laboratory, Berkeley, CA 94720, USA. Berkeley Education Alliance for Research in Singapore, 1 Create Way, CREATE tower level 11, University Town, Singapore 138602. jtgroves@lbl.gov.</a:t>
            </a:r>
          </a:p>
          <a:p>
            <a:endParaRPr lang="en-US" altLang="ko-KR" sz="12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4 July 2014 </a:t>
            </a:r>
            <a:r>
              <a:rPr lang="en-US" altLang="ko-KR" sz="1400" b="1" dirty="0" err="1" smtClean="0">
                <a:solidFill>
                  <a:schemeClr val="bg1"/>
                </a:solidFill>
              </a:rPr>
              <a:t>vol</a:t>
            </a:r>
            <a:r>
              <a:rPr lang="en-US" altLang="ko-KR" sz="1400" b="1" dirty="0" smtClean="0">
                <a:solidFill>
                  <a:schemeClr val="bg1"/>
                </a:solidFill>
              </a:rPr>
              <a:t> 345, issue 6192, pages 1-112 </a:t>
            </a:r>
          </a:p>
        </p:txBody>
      </p:sp>
      <p:grpSp>
        <p:nvGrpSpPr>
          <p:cNvPr id="2" name="그룹 5"/>
          <p:cNvGrpSpPr/>
          <p:nvPr/>
        </p:nvGrpSpPr>
        <p:grpSpPr>
          <a:xfrm>
            <a:off x="50160" y="463024"/>
            <a:ext cx="9144000" cy="6048672"/>
            <a:chOff x="251520" y="404664"/>
            <a:chExt cx="8397640" cy="5472608"/>
          </a:xfrm>
        </p:grpSpPr>
        <p:pic>
          <p:nvPicPr>
            <p:cNvPr id="1026" name="Picture 2"/>
            <p:cNvPicPr>
              <a:picLocks noChangeAspect="1" noChangeArrowheads="1"/>
            </p:cNvPicPr>
            <p:nvPr/>
          </p:nvPicPr>
          <p:blipFill>
            <a:blip r:embed="rId2" cstate="print"/>
            <a:srcRect l="8568" t="20672" r="23220" b="21251"/>
            <a:stretch>
              <a:fillRect/>
            </a:stretch>
          </p:blipFill>
          <p:spPr bwMode="auto">
            <a:xfrm>
              <a:off x="251520" y="404664"/>
              <a:ext cx="8316416" cy="4248472"/>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l="9450" t="15750" r="22629" b="69485"/>
            <a:stretch>
              <a:fillRect/>
            </a:stretch>
          </p:blipFill>
          <p:spPr bwMode="auto">
            <a:xfrm>
              <a:off x="368240" y="4797152"/>
              <a:ext cx="8280920" cy="1080120"/>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TotalTime>
  <Words>1333</Words>
  <Application>Microsoft Office PowerPoint</Application>
  <PresentationFormat>화면 슬라이드 쇼(4:3)</PresentationFormat>
  <Paragraphs>37</Paragraphs>
  <Slides>10</Slides>
  <Notes>4</Notes>
  <HiddenSlides>0</HiddenSlides>
  <MMClips>0</MMClips>
  <ScaleCrop>false</ScaleCrop>
  <HeadingPairs>
    <vt:vector size="4" baseType="variant">
      <vt:variant>
        <vt:lpstr>테마</vt:lpstr>
      </vt:variant>
      <vt:variant>
        <vt:i4>1</vt:i4>
      </vt:variant>
      <vt:variant>
        <vt:lpstr>슬라이드 제목</vt:lpstr>
      </vt:variant>
      <vt:variant>
        <vt:i4>10</vt:i4>
      </vt:variant>
    </vt:vector>
  </HeadingPairs>
  <TitlesOfParts>
    <vt:vector size="11" baseType="lpstr">
      <vt:lpstr>Office 테마</vt:lpstr>
      <vt:lpstr>슬라이드 1</vt:lpstr>
      <vt:lpstr>슬라이드 2</vt:lpstr>
      <vt:lpstr>슬라이드 3</vt:lpstr>
      <vt:lpstr>슬라이드 4</vt:lpstr>
      <vt:lpstr>슬라이드 5</vt:lpstr>
      <vt:lpstr>슬라이드 6</vt:lpstr>
      <vt:lpstr>슬라이드 7</vt:lpstr>
      <vt:lpstr>슬라이드 8</vt:lpstr>
      <vt:lpstr>슬라이드 9</vt:lpstr>
      <vt:lpstr>슬라이드 10</vt:lpstr>
    </vt:vector>
  </TitlesOfParts>
  <Company>R&amp;D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Microsoft Corporation</dc:creator>
  <cp:lastModifiedBy>Seong</cp:lastModifiedBy>
  <cp:revision>4</cp:revision>
  <dcterms:created xsi:type="dcterms:W3CDTF">2006-10-05T04:04:58Z</dcterms:created>
  <dcterms:modified xsi:type="dcterms:W3CDTF">2014-08-02T13:50:35Z</dcterms:modified>
</cp:coreProperties>
</file>