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4"/>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9144000" cy="6858000" type="screen4x3"/>
  <p:notesSz cx="6797675" cy="9928225"/>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96" d="100"/>
          <a:sy n="96" d="100"/>
        </p:scale>
        <p:origin x="-72" y="-7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US"/>
          </a:p>
        </p:txBody>
      </p:sp>
      <p:sp>
        <p:nvSpPr>
          <p:cNvPr id="3" name="날짜 개체 틀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07EA4102-2169-4D28-864F-BA49D24843B5}" type="datetimeFigureOut">
              <a:rPr lang="en-US" smtClean="0"/>
              <a:pPr/>
              <a:t>3/18/2013</a:t>
            </a:fld>
            <a:endParaRPr lang="en-US"/>
          </a:p>
        </p:txBody>
      </p:sp>
      <p:sp>
        <p:nvSpPr>
          <p:cNvPr id="4" name="바닥글 개체 틀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endParaRPr lang="en-US"/>
          </a:p>
        </p:txBody>
      </p:sp>
      <p:sp>
        <p:nvSpPr>
          <p:cNvPr id="5" name="슬라이드 번호 개체 틀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B615B8A2-FF74-4ED3-A969-42A511A6D4B6}" type="slidenum">
              <a:rPr lang="en-US" smtClean="0"/>
              <a:pPr/>
              <a:t>‹#›</a:t>
            </a:fld>
            <a:endParaRPr lang="en-US"/>
          </a:p>
        </p:txBody>
      </p:sp>
    </p:spTree>
    <p:extLst>
      <p:ext uri="{BB962C8B-B14F-4D97-AF65-F5344CB8AC3E}">
        <p14:creationId xmlns:p14="http://schemas.microsoft.com/office/powerpoint/2010/main" xmlns="" val="271966976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4DB69972-04EE-45B4-8A8E-18499FAF0C6C}" type="datetimeFigureOut">
              <a:rPr lang="ko-KR" altLang="en-US" smtClean="0"/>
              <a:pPr/>
              <a:t>2013-03-18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D8CC2B78-2D68-4FD0-A012-C8CE23B38207}" type="slidenum">
              <a:rPr lang="ko-KR" altLang="en-US" smtClean="0"/>
              <a:pPr/>
              <a:t>‹#›</a:t>
            </a:fld>
            <a:endParaRPr lang="ko-KR" altLang="en-US"/>
          </a:p>
        </p:txBody>
      </p:sp>
    </p:spTree>
    <p:extLst>
      <p:ext uri="{BB962C8B-B14F-4D97-AF65-F5344CB8AC3E}">
        <p14:creationId xmlns:p14="http://schemas.microsoft.com/office/powerpoint/2010/main" xmlns="" val="2314623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4DB69972-04EE-45B4-8A8E-18499FAF0C6C}" type="datetimeFigureOut">
              <a:rPr lang="ko-KR" altLang="en-US" smtClean="0"/>
              <a:pPr/>
              <a:t>2013-03-18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D8CC2B78-2D68-4FD0-A012-C8CE23B38207}" type="slidenum">
              <a:rPr lang="ko-KR" altLang="en-US" smtClean="0"/>
              <a:pPr/>
              <a:t>‹#›</a:t>
            </a:fld>
            <a:endParaRPr lang="ko-KR" altLang="en-US"/>
          </a:p>
        </p:txBody>
      </p:sp>
    </p:spTree>
    <p:extLst>
      <p:ext uri="{BB962C8B-B14F-4D97-AF65-F5344CB8AC3E}">
        <p14:creationId xmlns:p14="http://schemas.microsoft.com/office/powerpoint/2010/main" xmlns="" val="385045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4DB69972-04EE-45B4-8A8E-18499FAF0C6C}" type="datetimeFigureOut">
              <a:rPr lang="ko-KR" altLang="en-US" smtClean="0"/>
              <a:pPr/>
              <a:t>2013-03-18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D8CC2B78-2D68-4FD0-A012-C8CE23B38207}" type="slidenum">
              <a:rPr lang="ko-KR" altLang="en-US" smtClean="0"/>
              <a:pPr/>
              <a:t>‹#›</a:t>
            </a:fld>
            <a:endParaRPr lang="ko-KR" altLang="en-US"/>
          </a:p>
        </p:txBody>
      </p:sp>
    </p:spTree>
    <p:extLst>
      <p:ext uri="{BB962C8B-B14F-4D97-AF65-F5344CB8AC3E}">
        <p14:creationId xmlns:p14="http://schemas.microsoft.com/office/powerpoint/2010/main" xmlns="" val="15875946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4DB69972-04EE-45B4-8A8E-18499FAF0C6C}" type="datetimeFigureOut">
              <a:rPr lang="ko-KR" altLang="en-US" smtClean="0"/>
              <a:pPr/>
              <a:t>2013-03-18</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D8CC2B78-2D68-4FD0-A012-C8CE23B38207}" type="slidenum">
              <a:rPr lang="ko-KR" altLang="en-US" smtClean="0"/>
              <a:pPr/>
              <a:t>‹#›</a:t>
            </a:fld>
            <a:endParaRPr lang="ko-KR" altLang="en-US"/>
          </a:p>
        </p:txBody>
      </p:sp>
    </p:spTree>
    <p:extLst>
      <p:ext uri="{BB962C8B-B14F-4D97-AF65-F5344CB8AC3E}">
        <p14:creationId xmlns:p14="http://schemas.microsoft.com/office/powerpoint/2010/main" xmlns="" val="2737243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4DB69972-04EE-45B4-8A8E-18499FAF0C6C}" type="datetimeFigureOut">
              <a:rPr lang="ko-KR" altLang="en-US" smtClean="0"/>
              <a:pPr/>
              <a:t>2013-03-18</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D8CC2B78-2D68-4FD0-A012-C8CE23B38207}" type="slidenum">
              <a:rPr lang="ko-KR" altLang="en-US" smtClean="0"/>
              <a:pPr/>
              <a:t>‹#›</a:t>
            </a:fld>
            <a:endParaRPr lang="ko-KR" altLang="en-US"/>
          </a:p>
        </p:txBody>
      </p:sp>
    </p:spTree>
    <p:extLst>
      <p:ext uri="{BB962C8B-B14F-4D97-AF65-F5344CB8AC3E}">
        <p14:creationId xmlns:p14="http://schemas.microsoft.com/office/powerpoint/2010/main" xmlns="" val="29905774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4DB69972-04EE-45B4-8A8E-18499FAF0C6C}" type="datetimeFigureOut">
              <a:rPr lang="ko-KR" altLang="en-US" smtClean="0"/>
              <a:pPr/>
              <a:t>2013-03-18</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D8CC2B78-2D68-4FD0-A012-C8CE23B38207}" type="slidenum">
              <a:rPr lang="ko-KR" altLang="en-US" smtClean="0"/>
              <a:pPr/>
              <a:t>‹#›</a:t>
            </a:fld>
            <a:endParaRPr lang="ko-KR" altLang="en-US"/>
          </a:p>
        </p:txBody>
      </p:sp>
    </p:spTree>
    <p:extLst>
      <p:ext uri="{BB962C8B-B14F-4D97-AF65-F5344CB8AC3E}">
        <p14:creationId xmlns:p14="http://schemas.microsoft.com/office/powerpoint/2010/main" xmlns="" val="724821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4DB69972-04EE-45B4-8A8E-18499FAF0C6C}" type="datetimeFigureOut">
              <a:rPr lang="ko-KR" altLang="en-US" smtClean="0"/>
              <a:pPr/>
              <a:t>2013-03-18</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D8CC2B78-2D68-4FD0-A012-C8CE23B38207}" type="slidenum">
              <a:rPr lang="ko-KR" altLang="en-US" smtClean="0"/>
              <a:pPr/>
              <a:t>‹#›</a:t>
            </a:fld>
            <a:endParaRPr lang="ko-KR" altLang="en-US"/>
          </a:p>
        </p:txBody>
      </p:sp>
    </p:spTree>
    <p:extLst>
      <p:ext uri="{BB962C8B-B14F-4D97-AF65-F5344CB8AC3E}">
        <p14:creationId xmlns:p14="http://schemas.microsoft.com/office/powerpoint/2010/main" xmlns="" val="2199262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4DB69972-04EE-45B4-8A8E-18499FAF0C6C}" type="datetimeFigureOut">
              <a:rPr lang="ko-KR" altLang="en-US" smtClean="0"/>
              <a:pPr/>
              <a:t>2013-03-18</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D8CC2B78-2D68-4FD0-A012-C8CE23B38207}" type="slidenum">
              <a:rPr lang="ko-KR" altLang="en-US" smtClean="0"/>
              <a:pPr/>
              <a:t>‹#›</a:t>
            </a:fld>
            <a:endParaRPr lang="ko-KR" altLang="en-US"/>
          </a:p>
        </p:txBody>
      </p:sp>
    </p:spTree>
    <p:extLst>
      <p:ext uri="{BB962C8B-B14F-4D97-AF65-F5344CB8AC3E}">
        <p14:creationId xmlns:p14="http://schemas.microsoft.com/office/powerpoint/2010/main" xmlns="" val="2119345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4DB69972-04EE-45B4-8A8E-18499FAF0C6C}" type="datetimeFigureOut">
              <a:rPr lang="ko-KR" altLang="en-US" smtClean="0"/>
              <a:pPr/>
              <a:t>2013-03-18</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D8CC2B78-2D68-4FD0-A012-C8CE23B38207}" type="slidenum">
              <a:rPr lang="ko-KR" altLang="en-US" smtClean="0"/>
              <a:pPr/>
              <a:t>‹#›</a:t>
            </a:fld>
            <a:endParaRPr lang="ko-KR" altLang="en-US"/>
          </a:p>
        </p:txBody>
      </p:sp>
    </p:spTree>
    <p:extLst>
      <p:ext uri="{BB962C8B-B14F-4D97-AF65-F5344CB8AC3E}">
        <p14:creationId xmlns:p14="http://schemas.microsoft.com/office/powerpoint/2010/main" xmlns="" val="4167995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4DB69972-04EE-45B4-8A8E-18499FAF0C6C}" type="datetimeFigureOut">
              <a:rPr lang="ko-KR" altLang="en-US" smtClean="0"/>
              <a:pPr/>
              <a:t>2013-03-18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D8CC2B78-2D68-4FD0-A012-C8CE23B38207}" type="slidenum">
              <a:rPr lang="ko-KR" altLang="en-US" smtClean="0"/>
              <a:pPr/>
              <a:t>‹#›</a:t>
            </a:fld>
            <a:endParaRPr lang="ko-KR" altLang="en-US"/>
          </a:p>
        </p:txBody>
      </p:sp>
    </p:spTree>
    <p:extLst>
      <p:ext uri="{BB962C8B-B14F-4D97-AF65-F5344CB8AC3E}">
        <p14:creationId xmlns:p14="http://schemas.microsoft.com/office/powerpoint/2010/main" xmlns="" val="1447844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4DB69972-04EE-45B4-8A8E-18499FAF0C6C}" type="datetimeFigureOut">
              <a:rPr lang="ko-KR" altLang="en-US" smtClean="0"/>
              <a:pPr/>
              <a:t>2013-03-18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D8CC2B78-2D68-4FD0-A012-C8CE23B38207}" type="slidenum">
              <a:rPr lang="ko-KR" altLang="en-US" smtClean="0"/>
              <a:pPr/>
              <a:t>‹#›</a:t>
            </a:fld>
            <a:endParaRPr lang="ko-KR" altLang="en-US"/>
          </a:p>
        </p:txBody>
      </p:sp>
    </p:spTree>
    <p:extLst>
      <p:ext uri="{BB962C8B-B14F-4D97-AF65-F5344CB8AC3E}">
        <p14:creationId xmlns:p14="http://schemas.microsoft.com/office/powerpoint/2010/main" xmlns="" val="14226722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B69972-04EE-45B4-8A8E-18499FAF0C6C}" type="datetimeFigureOut">
              <a:rPr lang="ko-KR" altLang="en-US" smtClean="0"/>
              <a:pPr/>
              <a:t>2013-03-18</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CC2B78-2D68-4FD0-A012-C8CE23B38207}" type="slidenum">
              <a:rPr lang="ko-KR" altLang="en-US" smtClean="0"/>
              <a:pPr/>
              <a:t>‹#›</a:t>
            </a:fld>
            <a:endParaRPr lang="ko-KR" altLang="en-US"/>
          </a:p>
        </p:txBody>
      </p:sp>
    </p:spTree>
    <p:extLst>
      <p:ext uri="{BB962C8B-B14F-4D97-AF65-F5344CB8AC3E}">
        <p14:creationId xmlns:p14="http://schemas.microsoft.com/office/powerpoint/2010/main" xmlns="" val="30783485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www.ncbi.nlm.nih.gov/pubmed?term=Fulda%20S%5bAuthor%5d&amp;cauthor=true&amp;cauthor_uid=23474764" TargetMode="External"/><Relationship Id="rId2" Type="http://schemas.openxmlformats.org/officeDocument/2006/relationships/hyperlink" Target="http://www.ncbi.nlm.nih.gov/pubmed/23474760" TargetMode="Externa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www.ncbi.nlm.nih.gov/pubmed?term=Kendellen%20MF%5bAuthor%5d&amp;cauthor=true&amp;cauthor_uid=23474764" TargetMode="External"/><Relationship Id="rId7" Type="http://schemas.openxmlformats.org/officeDocument/2006/relationships/hyperlink" Target="http://www.ncbi.nlm.nih.gov/pubmed?term=Baldwin%20AS%5bAuthor%5d&amp;cauthor=true&amp;cauthor_uid=23474764" TargetMode="External"/><Relationship Id="rId2" Type="http://schemas.openxmlformats.org/officeDocument/2006/relationships/hyperlink" Target="http://www.ncbi.nlm.nih.gov/pubmed/23474754" TargetMode="External"/><Relationship Id="rId1" Type="http://schemas.openxmlformats.org/officeDocument/2006/relationships/slideLayout" Target="../slideLayouts/slideLayout7.xml"/><Relationship Id="rId6" Type="http://schemas.openxmlformats.org/officeDocument/2006/relationships/hyperlink" Target="http://www.ncbi.nlm.nih.gov/pubmed?term=Clark%20KS%5bAuthor%5d&amp;cauthor=true&amp;cauthor_uid=23474764" TargetMode="External"/><Relationship Id="rId5" Type="http://schemas.openxmlformats.org/officeDocument/2006/relationships/hyperlink" Target="http://www.ncbi.nlm.nih.gov/pubmed?term=Lawrence%20CL%5bAuthor%5d&amp;cauthor=true&amp;cauthor_uid=23474764" TargetMode="External"/><Relationship Id="rId4" Type="http://schemas.openxmlformats.org/officeDocument/2006/relationships/hyperlink" Target="http://www.ncbi.nlm.nih.gov/pubmed?term=Bradford%20JW%5bAuthor%5d&amp;cauthor=true&amp;cauthor_uid=23474764" TargetMode="External"/></Relationships>
</file>

<file path=ppt/slides/_rels/slide17.xml.rels><?xml version="1.0" encoding="UTF-8" standalone="yes"?>
<Relationships xmlns="http://schemas.openxmlformats.org/package/2006/relationships"><Relationship Id="rId13" Type="http://schemas.openxmlformats.org/officeDocument/2006/relationships/hyperlink" Target="http://www.ncbi.nlm.nih.gov/pubmed?term=Zhang%20M%5bAuthor%5d&amp;cauthor=true&amp;cauthor_uid=23474764" TargetMode="External"/><Relationship Id="rId18" Type="http://schemas.openxmlformats.org/officeDocument/2006/relationships/hyperlink" Target="http://www.ncbi.nlm.nih.gov/pubmed?term=Fang%20M%5bAuthor%5d&amp;cauthor=true&amp;cauthor_uid=23474764" TargetMode="External"/><Relationship Id="rId26" Type="http://schemas.openxmlformats.org/officeDocument/2006/relationships/hyperlink" Target="http://www.ncbi.nlm.nih.gov/pubmed/23474761" TargetMode="External"/><Relationship Id="rId39" Type="http://schemas.openxmlformats.org/officeDocument/2006/relationships/hyperlink" Target="http://www.ncbi.nlm.nih.gov/pubmed?term=Donahue%20JM%5bAuthor%5d&amp;cauthor=true&amp;cauthor_uid=23474764" TargetMode="External"/><Relationship Id="rId21" Type="http://schemas.openxmlformats.org/officeDocument/2006/relationships/hyperlink" Target="http://www.ncbi.nlm.nih.gov/pubmed?term=Lejour%20V%5bAuthor%5d&amp;cauthor=true&amp;cauthor_uid=23474764" TargetMode="External"/><Relationship Id="rId34" Type="http://schemas.openxmlformats.org/officeDocument/2006/relationships/hyperlink" Target="http://www.ncbi.nlm.nih.gov/pubmed?term=Liu%20Y%5bAuthor%5d&amp;cauthor=true&amp;cauthor_uid=23474764" TargetMode="External"/><Relationship Id="rId42" Type="http://schemas.openxmlformats.org/officeDocument/2006/relationships/hyperlink" Target="http://www.ncbi.nlm.nih.gov/pubmed?term=Jiang%20F%5bAuthor%5d&amp;cauthor=true&amp;cauthor_uid=23474764" TargetMode="External"/><Relationship Id="rId47" Type="http://schemas.openxmlformats.org/officeDocument/2006/relationships/hyperlink" Target="http://www.ncbi.nlm.nih.gov/pubmed?term=Beauchamp-Perez%20FD%5bAuthor%5d&amp;cauthor=true&amp;cauthor_uid=23474764" TargetMode="External"/><Relationship Id="rId50" Type="http://schemas.openxmlformats.org/officeDocument/2006/relationships/hyperlink" Target="http://www.ncbi.nlm.nih.gov/pubmed?term=Radisky%20DC%5bAuthor%5d&amp;cauthor=true&amp;cauthor_uid=23474764" TargetMode="External"/><Relationship Id="rId55" Type="http://schemas.openxmlformats.org/officeDocument/2006/relationships/hyperlink" Target="http://www.ncbi.nlm.nih.gov/pubmed?term=Chong%20I%5bAuthor%5d&amp;cauthor=true&amp;cauthor_uid=23474764" TargetMode="External"/><Relationship Id="rId63" Type="http://schemas.openxmlformats.org/officeDocument/2006/relationships/hyperlink" Target="http://www.ncbi.nlm.nih.gov/pubmed/23474756" TargetMode="External"/><Relationship Id="rId68" Type="http://schemas.openxmlformats.org/officeDocument/2006/relationships/hyperlink" Target="http://www.ncbi.nlm.nih.gov/pubmed?term=Armistead%20PM%5bAuthor%5d&amp;cauthor=true&amp;cauthor_uid=23474764" TargetMode="External"/><Relationship Id="rId76" Type="http://schemas.openxmlformats.org/officeDocument/2006/relationships/hyperlink" Target="http://www.ncbi.nlm.nih.gov/pubmed?term=Liang%20X%5bAuthor%5d&amp;cauthor=true&amp;cauthor_uid=23474764" TargetMode="External"/><Relationship Id="rId7" Type="http://schemas.openxmlformats.org/officeDocument/2006/relationships/hyperlink" Target="http://www.ncbi.nlm.nih.gov/pubmed/23474763" TargetMode="External"/><Relationship Id="rId71" Type="http://schemas.openxmlformats.org/officeDocument/2006/relationships/hyperlink" Target="http://www.ncbi.nlm.nih.gov/pubmed?term=Schlegel%20J%5bAuthor%5d&amp;cauthor=true&amp;cauthor_uid=23474764" TargetMode="External"/><Relationship Id="rId2" Type="http://schemas.openxmlformats.org/officeDocument/2006/relationships/hyperlink" Target="http://www.ncbi.nlm.nih.gov/pubmed/23474764" TargetMode="External"/><Relationship Id="rId16" Type="http://schemas.openxmlformats.org/officeDocument/2006/relationships/hyperlink" Target="http://www.ncbi.nlm.nih.gov/pubmed?term=Pan%20Q%5bAuthor%5d&amp;cauthor=true&amp;cauthor_uid=23474764" TargetMode="External"/><Relationship Id="rId29" Type="http://schemas.openxmlformats.org/officeDocument/2006/relationships/hyperlink" Target="http://www.ncbi.nlm.nih.gov/pubmed?term=Han%20R%5bAuthor%5d&amp;cauthor=true&amp;cauthor_uid=23474764" TargetMode="External"/><Relationship Id="rId11" Type="http://schemas.openxmlformats.org/officeDocument/2006/relationships/hyperlink" Target="http://www.ncbi.nlm.nih.gov/pubmed?term=Smith%20A%5bAuthor%5d&amp;cauthor=true&amp;cauthor_uid=23474764" TargetMode="External"/><Relationship Id="rId24" Type="http://schemas.openxmlformats.org/officeDocument/2006/relationships/hyperlink" Target="http://www.ncbi.nlm.nih.gov/pubmed?term=Morin%20A%5bAuthor%5d&amp;cauthor=true&amp;cauthor_uid=23474764" TargetMode="External"/><Relationship Id="rId32" Type="http://schemas.openxmlformats.org/officeDocument/2006/relationships/hyperlink" Target="http://www.ncbi.nlm.nih.gov/pubmed?term=Shen%20H%5bAuthor%5d&amp;cauthor=true&amp;cauthor_uid=23474764" TargetMode="External"/><Relationship Id="rId37" Type="http://schemas.openxmlformats.org/officeDocument/2006/relationships/hyperlink" Target="http://www.ncbi.nlm.nih.gov/pubmed?term=Mannoor%20K%5bAuthor%5d&amp;cauthor=true&amp;cauthor_uid=23474764" TargetMode="External"/><Relationship Id="rId40" Type="http://schemas.openxmlformats.org/officeDocument/2006/relationships/hyperlink" Target="http://www.ncbi.nlm.nih.gov/pubmed?term=Stass%20SA%5bAuthor%5d&amp;cauthor=true&amp;cauthor_uid=23474764" TargetMode="External"/><Relationship Id="rId45" Type="http://schemas.openxmlformats.org/officeDocument/2006/relationships/hyperlink" Target="http://www.ncbi.nlm.nih.gov/pubmed/23474758" TargetMode="External"/><Relationship Id="rId53" Type="http://schemas.openxmlformats.org/officeDocument/2006/relationships/hyperlink" Target="http://www.ncbi.nlm.nih.gov/pubmed?term=Wetterskog%20D%5bAuthor%5d&amp;cauthor=true&amp;cauthor_uid=23474764" TargetMode="External"/><Relationship Id="rId58" Type="http://schemas.openxmlformats.org/officeDocument/2006/relationships/hyperlink" Target="http://www.ncbi.nlm.nih.gov/pubmed?term=Lambros%20M%5bAuthor%5d&amp;cauthor=true&amp;cauthor_uid=23474764" TargetMode="External"/><Relationship Id="rId66" Type="http://schemas.openxmlformats.org/officeDocument/2006/relationships/hyperlink" Target="http://www.ncbi.nlm.nih.gov/pubmed?term=Sather%20S%5bAuthor%5d&amp;cauthor=true&amp;cauthor_uid=23474764" TargetMode="External"/><Relationship Id="rId74" Type="http://schemas.openxmlformats.org/officeDocument/2006/relationships/hyperlink" Target="http://www.ncbi.nlm.nih.gov/pubmed?term=Keating%20AK%5bAuthor%5d&amp;cauthor=true&amp;cauthor_uid=23474764" TargetMode="External"/><Relationship Id="rId5" Type="http://schemas.openxmlformats.org/officeDocument/2006/relationships/hyperlink" Target="http://www.ncbi.nlm.nih.gov/pubmed?term=Ohm%20AM%5bAuthor%5d&amp;cauthor=true&amp;cauthor_uid=23474764" TargetMode="External"/><Relationship Id="rId15" Type="http://schemas.openxmlformats.org/officeDocument/2006/relationships/hyperlink" Target="http://www.ncbi.nlm.nih.gov/pubmed?term=Arora%20PS%5bAuthor%5d&amp;cauthor=true&amp;cauthor_uid=23474764" TargetMode="External"/><Relationship Id="rId23" Type="http://schemas.openxmlformats.org/officeDocument/2006/relationships/hyperlink" Target="http://www.ncbi.nlm.nih.gov/pubmed?term=Bouarich-Bourimi%20R%5bAuthor%5d&amp;cauthor=true&amp;cauthor_uid=23474764" TargetMode="External"/><Relationship Id="rId28" Type="http://schemas.openxmlformats.org/officeDocument/2006/relationships/hyperlink" Target="http://www.ncbi.nlm.nih.gov/pubmed?term=Tian%20X%5bAuthor%5d&amp;cauthor=true&amp;cauthor_uid=23474764" TargetMode="External"/><Relationship Id="rId36" Type="http://schemas.openxmlformats.org/officeDocument/2006/relationships/hyperlink" Target="http://www.ncbi.nlm.nih.gov/pubmed?term=Shen%20J%5bAuthor%5d&amp;cauthor=true&amp;cauthor_uid=23474764" TargetMode="External"/><Relationship Id="rId49" Type="http://schemas.openxmlformats.org/officeDocument/2006/relationships/hyperlink" Target="http://www.ncbi.nlm.nih.gov/pubmed?term=Behrens%20MD%5bAuthor%5d&amp;cauthor=true&amp;cauthor_uid=23474764" TargetMode="External"/><Relationship Id="rId57" Type="http://schemas.openxmlformats.org/officeDocument/2006/relationships/hyperlink" Target="http://www.ncbi.nlm.nih.gov/pubmed?term=Mackay%20A%5bAuthor%5d&amp;cauthor=true&amp;cauthor_uid=23474764" TargetMode="External"/><Relationship Id="rId61" Type="http://schemas.openxmlformats.org/officeDocument/2006/relationships/hyperlink" Target="http://www.ncbi.nlm.nih.gov/pubmed?term=Lord%20CJ%5bAuthor%5d&amp;cauthor=true&amp;cauthor_uid=23474764" TargetMode="External"/><Relationship Id="rId10" Type="http://schemas.openxmlformats.org/officeDocument/2006/relationships/hyperlink" Target="http://www.ncbi.nlm.nih.gov/pubmed?term=Bullock%20BN%5bAuthor%5d&amp;cauthor=true&amp;cauthor_uid=23474764" TargetMode="External"/><Relationship Id="rId19" Type="http://schemas.openxmlformats.org/officeDocument/2006/relationships/hyperlink" Target="http://www.ncbi.nlm.nih.gov/pubmed?term=Simeonova%20I%5bAuthor%5d&amp;cauthor=true&amp;cauthor_uid=23474764" TargetMode="External"/><Relationship Id="rId31" Type="http://schemas.openxmlformats.org/officeDocument/2006/relationships/hyperlink" Target="http://www.ncbi.nlm.nih.gov/pubmed?term=Wang%20X%5bAuthor%5d&amp;cauthor=true&amp;cauthor_uid=23474764" TargetMode="External"/><Relationship Id="rId44" Type="http://schemas.openxmlformats.org/officeDocument/2006/relationships/hyperlink" Target="http://www.ncbi.nlm.nih.gov/pubmed?term=Fulda%20S%5bAuthor%5d&amp;cauthor=true&amp;cauthor_uid=23474764" TargetMode="External"/><Relationship Id="rId52" Type="http://schemas.openxmlformats.org/officeDocument/2006/relationships/hyperlink" Target="http://www.ncbi.nlm.nih.gov/pubmed/23474757" TargetMode="External"/><Relationship Id="rId60" Type="http://schemas.openxmlformats.org/officeDocument/2006/relationships/hyperlink" Target="http://www.ncbi.nlm.nih.gov/pubmed?term=Reis-Filho%20JS%5bAuthor%5d&amp;cauthor=true&amp;cauthor_uid=23474764" TargetMode="External"/><Relationship Id="rId65" Type="http://schemas.openxmlformats.org/officeDocument/2006/relationships/hyperlink" Target="http://www.ncbi.nlm.nih.gov/pubmed?term=Eisenman%20KM%5bAuthor%5d&amp;cauthor=true&amp;cauthor_uid=23474764" TargetMode="External"/><Relationship Id="rId73" Type="http://schemas.openxmlformats.org/officeDocument/2006/relationships/hyperlink" Target="http://www.ncbi.nlm.nih.gov/pubmed?term=Cannon%20C%5bAuthor%5d&amp;cauthor=true&amp;cauthor_uid=23474764" TargetMode="External"/><Relationship Id="rId78" Type="http://schemas.openxmlformats.org/officeDocument/2006/relationships/hyperlink" Target="http://www.ncbi.nlm.nih.gov/pubmed?term=Graham%20DK%5bAuthor%5d&amp;cauthor=true&amp;cauthor_uid=23474764" TargetMode="External"/><Relationship Id="rId4" Type="http://schemas.openxmlformats.org/officeDocument/2006/relationships/hyperlink" Target="http://www.ncbi.nlm.nih.gov/pubmed?term=Carter%20CJ%5bAuthor%5d&amp;cauthor=true&amp;cauthor_uid=23474764" TargetMode="External"/><Relationship Id="rId9" Type="http://schemas.openxmlformats.org/officeDocument/2006/relationships/hyperlink" Target="http://www.ncbi.nlm.nih.gov/pubmed?term=Piao%20L%5bAuthor%5d&amp;cauthor=true&amp;cauthor_uid=23474764" TargetMode="External"/><Relationship Id="rId14" Type="http://schemas.openxmlformats.org/officeDocument/2006/relationships/hyperlink" Target="http://www.ncbi.nlm.nih.gov/pubmed?term=Teknos%20TN%5bAuthor%5d&amp;cauthor=true&amp;cauthor_uid=23474764" TargetMode="External"/><Relationship Id="rId22" Type="http://schemas.openxmlformats.org/officeDocument/2006/relationships/hyperlink" Target="http://www.ncbi.nlm.nih.gov/pubmed?term=Jaber%20S%5bAuthor%5d&amp;cauthor=true&amp;cauthor_uid=23474764" TargetMode="External"/><Relationship Id="rId27" Type="http://schemas.openxmlformats.org/officeDocument/2006/relationships/hyperlink" Target="http://www.ncbi.nlm.nih.gov/pubmed?term=Wang%20J%5bAuthor%5d&amp;cauthor=true&amp;cauthor_uid=23474764" TargetMode="External"/><Relationship Id="rId30" Type="http://schemas.openxmlformats.org/officeDocument/2006/relationships/hyperlink" Target="http://www.ncbi.nlm.nih.gov/pubmed?term=Zhang%20X%5bAuthor%5d&amp;cauthor=true&amp;cauthor_uid=23474764" TargetMode="External"/><Relationship Id="rId35" Type="http://schemas.openxmlformats.org/officeDocument/2006/relationships/hyperlink" Target="http://www.ncbi.nlm.nih.gov/pubmed?term=Yan%20X%5bAuthor%5d&amp;cauthor=true&amp;cauthor_uid=23474764" TargetMode="External"/><Relationship Id="rId43" Type="http://schemas.openxmlformats.org/officeDocument/2006/relationships/hyperlink" Target="http://www.ncbi.nlm.nih.gov/pubmed/23474760" TargetMode="External"/><Relationship Id="rId48" Type="http://schemas.openxmlformats.org/officeDocument/2006/relationships/hyperlink" Target="http://www.ncbi.nlm.nih.gov/pubmed?term=Ingle%20JN%5bAuthor%5d&amp;cauthor=true&amp;cauthor_uid=23474764" TargetMode="External"/><Relationship Id="rId56" Type="http://schemas.openxmlformats.org/officeDocument/2006/relationships/hyperlink" Target="http://www.ncbi.nlm.nih.gov/pubmed?term=Meijer%20T%5bAuthor%5d&amp;cauthor=true&amp;cauthor_uid=23474764" TargetMode="External"/><Relationship Id="rId64" Type="http://schemas.openxmlformats.org/officeDocument/2006/relationships/hyperlink" Target="http://www.ncbi.nlm.nih.gov/pubmed?term=Lee-Sherick%20AB%5bAuthor%5d&amp;cauthor=true&amp;cauthor_uid=23474764" TargetMode="External"/><Relationship Id="rId69" Type="http://schemas.openxmlformats.org/officeDocument/2006/relationships/hyperlink" Target="http://www.ncbi.nlm.nih.gov/pubmed?term=McGary%20CS%5bAuthor%5d&amp;cauthor=true&amp;cauthor_uid=23474764" TargetMode="External"/><Relationship Id="rId77" Type="http://schemas.openxmlformats.org/officeDocument/2006/relationships/hyperlink" Target="http://www.ncbi.nlm.nih.gov/pubmed?term=Deryckere%20D%5bAuthor%5d&amp;cauthor=true&amp;cauthor_uid=23474764" TargetMode="External"/><Relationship Id="rId8" Type="http://schemas.openxmlformats.org/officeDocument/2006/relationships/hyperlink" Target="http://www.ncbi.nlm.nih.gov/pubmed?term=Xie%20X%5bAuthor%5d&amp;cauthor=true&amp;cauthor_uid=23474764" TargetMode="External"/><Relationship Id="rId51" Type="http://schemas.openxmlformats.org/officeDocument/2006/relationships/hyperlink" Target="http://www.ncbi.nlm.nih.gov/pubmed?term=Knutson%20KL%5bAuthor%5d&amp;cauthor=true&amp;cauthor_uid=23474764" TargetMode="External"/><Relationship Id="rId72" Type="http://schemas.openxmlformats.org/officeDocument/2006/relationships/hyperlink" Target="http://www.ncbi.nlm.nih.gov/pubmed?term=Martinson%20H%5bAuthor%5d&amp;cauthor=true&amp;cauthor_uid=23474764" TargetMode="External"/><Relationship Id="rId3" Type="http://schemas.openxmlformats.org/officeDocument/2006/relationships/hyperlink" Target="http://www.ncbi.nlm.nih.gov/pubmed?term=Allen-Petersen%20BL%5bAuthor%5d&amp;cauthor=true&amp;cauthor_uid=23474764" TargetMode="External"/><Relationship Id="rId12" Type="http://schemas.openxmlformats.org/officeDocument/2006/relationships/hyperlink" Target="http://www.ncbi.nlm.nih.gov/pubmed?term=Su%20T%5bAuthor%5d&amp;cauthor=true&amp;cauthor_uid=23474764" TargetMode="External"/><Relationship Id="rId17" Type="http://schemas.openxmlformats.org/officeDocument/2006/relationships/hyperlink" Target="http://www.ncbi.nlm.nih.gov/pubmed/23474762" TargetMode="External"/><Relationship Id="rId25" Type="http://schemas.openxmlformats.org/officeDocument/2006/relationships/hyperlink" Target="http://www.ncbi.nlm.nih.gov/pubmed?term=Toledo%20F%5bAuthor%5d&amp;cauthor=true&amp;cauthor_uid=23474764" TargetMode="External"/><Relationship Id="rId33" Type="http://schemas.openxmlformats.org/officeDocument/2006/relationships/hyperlink" Target="http://www.ncbi.nlm.nih.gov/pubmed?term=Xue%20L%5bAuthor%5d&amp;cauthor=true&amp;cauthor_uid=23474764" TargetMode="External"/><Relationship Id="rId38" Type="http://schemas.openxmlformats.org/officeDocument/2006/relationships/hyperlink" Target="http://www.ncbi.nlm.nih.gov/pubmed?term=Deepak%20J%5bAuthor%5d&amp;cauthor=true&amp;cauthor_uid=23474764" TargetMode="External"/><Relationship Id="rId46" Type="http://schemas.openxmlformats.org/officeDocument/2006/relationships/hyperlink" Target="http://www.ncbi.nlm.nih.gov/pubmed?term=Asiedu%20MK%5bAuthor%5d&amp;cauthor=true&amp;cauthor_uid=23474764" TargetMode="External"/><Relationship Id="rId59" Type="http://schemas.openxmlformats.org/officeDocument/2006/relationships/hyperlink" Target="http://www.ncbi.nlm.nih.gov/pubmed?term=Cunningham%20D%5bAuthor%5d&amp;cauthor=true&amp;cauthor_uid=23474764" TargetMode="External"/><Relationship Id="rId67" Type="http://schemas.openxmlformats.org/officeDocument/2006/relationships/hyperlink" Target="http://www.ncbi.nlm.nih.gov/pubmed?term=McGranahan%20A%5bAuthor%5d&amp;cauthor=true&amp;cauthor_uid=23474764" TargetMode="External"/><Relationship Id="rId20" Type="http://schemas.openxmlformats.org/officeDocument/2006/relationships/hyperlink" Target="http://www.ncbi.nlm.nih.gov/pubmed?term=Bardot%20B%5bAuthor%5d&amp;cauthor=true&amp;cauthor_uid=23474764" TargetMode="External"/><Relationship Id="rId41" Type="http://schemas.openxmlformats.org/officeDocument/2006/relationships/hyperlink" Target="http://www.ncbi.nlm.nih.gov/pubmed?term=Xing%20L%5bAuthor%5d&amp;cauthor=true&amp;cauthor_uid=23474764" TargetMode="External"/><Relationship Id="rId54" Type="http://schemas.openxmlformats.org/officeDocument/2006/relationships/hyperlink" Target="http://www.ncbi.nlm.nih.gov/pubmed?term=Shiu%20KK%5bAuthor%5d&amp;cauthor=true&amp;cauthor_uid=23474764" TargetMode="External"/><Relationship Id="rId62" Type="http://schemas.openxmlformats.org/officeDocument/2006/relationships/hyperlink" Target="http://www.ncbi.nlm.nih.gov/pubmed?term=Ashworth%20A%5bAuthor%5d&amp;cauthor=true&amp;cauthor_uid=23474764" TargetMode="External"/><Relationship Id="rId70" Type="http://schemas.openxmlformats.org/officeDocument/2006/relationships/hyperlink" Target="http://www.ncbi.nlm.nih.gov/pubmed?term=Hunsucker%20SA%5bAuthor%5d&amp;cauthor=true&amp;cauthor_uid=23474764" TargetMode="External"/><Relationship Id="rId75" Type="http://schemas.openxmlformats.org/officeDocument/2006/relationships/hyperlink" Target="http://www.ncbi.nlm.nih.gov/pubmed?term=Earp%20HS%5bAuthor%5d&amp;cauthor=true&amp;cauthor_uid=23474764" TargetMode="External"/><Relationship Id="rId1" Type="http://schemas.openxmlformats.org/officeDocument/2006/relationships/slideLayout" Target="../slideLayouts/slideLayout7.xml"/><Relationship Id="rId6" Type="http://schemas.openxmlformats.org/officeDocument/2006/relationships/hyperlink" Target="http://www.ncbi.nlm.nih.gov/pubmed?term=Reyland%20ME%5bAuthor%5d&amp;cauthor=true&amp;cauthor_uid=23474764"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www.ncbi.nlm.nih.gov/pubmed?term=Stetler-Stevenson%20WG%5bAuthor%5d&amp;cauthor=true&amp;cauthor_uid=23474764" TargetMode="External"/><Relationship Id="rId13" Type="http://schemas.openxmlformats.org/officeDocument/2006/relationships/hyperlink" Target="http://www.ncbi.nlm.nih.gov/pubmed?term=Lee%20HJ%5bAuthor%5d&amp;cauthor=true&amp;cauthor_uid=23474764" TargetMode="External"/><Relationship Id="rId18" Type="http://schemas.openxmlformats.org/officeDocument/2006/relationships/hyperlink" Target="http://www.ncbi.nlm.nih.gov/pubmed/23474751" TargetMode="External"/><Relationship Id="rId26" Type="http://schemas.openxmlformats.org/officeDocument/2006/relationships/hyperlink" Target="http://www.ncbi.nlm.nih.gov/pubmed?term=Xiao%20J%5bAuthor%5d&amp;cauthor=true&amp;cauthor_uid=23474764" TargetMode="External"/><Relationship Id="rId3" Type="http://schemas.openxmlformats.org/officeDocument/2006/relationships/hyperlink" Target="http://www.ncbi.nlm.nih.gov/pubmed?term=Han%20H%5bAuthor%5d&amp;cauthor=true&amp;cauthor_uid=23474764" TargetMode="External"/><Relationship Id="rId21" Type="http://schemas.openxmlformats.org/officeDocument/2006/relationships/hyperlink" Target="http://www.ncbi.nlm.nih.gov/pubmed?term=Zhuang%20X%5bAuthor%5d&amp;cauthor=true&amp;cauthor_uid=23474764" TargetMode="External"/><Relationship Id="rId7" Type="http://schemas.openxmlformats.org/officeDocument/2006/relationships/hyperlink" Target="http://www.ncbi.nlm.nih.gov/pubmed?term=Wei%20B%5bAuthor%5d&amp;cauthor=true&amp;cauthor_uid=23474764" TargetMode="External"/><Relationship Id="rId12" Type="http://schemas.openxmlformats.org/officeDocument/2006/relationships/hyperlink" Target="http://www.ncbi.nlm.nih.gov/pubmed?term=Park%20JH%5bAuthor%5d&amp;cauthor=true&amp;cauthor_uid=23474764" TargetMode="External"/><Relationship Id="rId17" Type="http://schemas.openxmlformats.org/officeDocument/2006/relationships/hyperlink" Target="http://www.ncbi.nlm.nih.gov/pubmed?term=Kong%20G%5bAuthor%5d&amp;cauthor=true&amp;cauthor_uid=23474764" TargetMode="External"/><Relationship Id="rId25" Type="http://schemas.openxmlformats.org/officeDocument/2006/relationships/hyperlink" Target="http://www.ncbi.nlm.nih.gov/pubmed?term=Liang%20Y%5bAuthor%5d&amp;cauthor=true&amp;cauthor_uid=23474764" TargetMode="External"/><Relationship Id="rId2" Type="http://schemas.openxmlformats.org/officeDocument/2006/relationships/hyperlink" Target="http://www.ncbi.nlm.nih.gov/pubmed/23474755" TargetMode="External"/><Relationship Id="rId16" Type="http://schemas.openxmlformats.org/officeDocument/2006/relationships/hyperlink" Target="http://www.ncbi.nlm.nih.gov/pubmed?term=Lee%20CH%5bAuthor%5d&amp;cauthor=true&amp;cauthor_uid=23474764" TargetMode="External"/><Relationship Id="rId20" Type="http://schemas.openxmlformats.org/officeDocument/2006/relationships/hyperlink" Target="http://www.ncbi.nlm.nih.gov/pubmed?term=Tang%20J%5bAuthor%5d&amp;cauthor=true&amp;cauthor_uid=23474764" TargetMode="External"/><Relationship Id="rId29" Type="http://schemas.openxmlformats.org/officeDocument/2006/relationships/hyperlink" Target="http://www.ncbi.nlm.nih.gov/pubmed?term=Hu%20G%5bAuthor%5d&amp;cauthor=true&amp;cauthor_uid=23474764" TargetMode="External"/><Relationship Id="rId1" Type="http://schemas.openxmlformats.org/officeDocument/2006/relationships/slideLayout" Target="../slideLayouts/slideLayout7.xml"/><Relationship Id="rId6" Type="http://schemas.openxmlformats.org/officeDocument/2006/relationships/hyperlink" Target="http://www.ncbi.nlm.nih.gov/pubmed?term=Isaac%20B%5bAuthor%5d&amp;cauthor=true&amp;cauthor_uid=23474764" TargetMode="External"/><Relationship Id="rId11" Type="http://schemas.openxmlformats.org/officeDocument/2006/relationships/hyperlink" Target="http://www.ncbi.nlm.nih.gov/pubmed?term=Park%20MK%5bAuthor%5d&amp;cauthor=true&amp;cauthor_uid=23474764" TargetMode="External"/><Relationship Id="rId24" Type="http://schemas.openxmlformats.org/officeDocument/2006/relationships/hyperlink" Target="http://www.ncbi.nlm.nih.gov/pubmed?term=Yu%20J%5bAuthor%5d&amp;cauthor=true&amp;cauthor_uid=23474764" TargetMode="External"/><Relationship Id="rId5" Type="http://schemas.openxmlformats.org/officeDocument/2006/relationships/hyperlink" Target="http://www.ncbi.nlm.nih.gov/pubmed?term=Jensen-Taubman%20S%5bAuthor%5d&amp;cauthor=true&amp;cauthor_uid=23474764" TargetMode="External"/><Relationship Id="rId15" Type="http://schemas.openxmlformats.org/officeDocument/2006/relationships/hyperlink" Target="http://www.ncbi.nlm.nih.gov/pubmed?term=Kang%20Y%5bAuthor%5d&amp;cauthor=true&amp;cauthor_uid=23474764" TargetMode="External"/><Relationship Id="rId23" Type="http://schemas.openxmlformats.org/officeDocument/2006/relationships/hyperlink" Target="http://www.ncbi.nlm.nih.gov/pubmed?term=Li%20G%5bAuthor%5d&amp;cauthor=true&amp;cauthor_uid=23474764" TargetMode="External"/><Relationship Id="rId28" Type="http://schemas.openxmlformats.org/officeDocument/2006/relationships/hyperlink" Target="http://www.ncbi.nlm.nih.gov/pubmed?term=Yang%20Q%5bAuthor%5d&amp;cauthor=true&amp;cauthor_uid=23474764" TargetMode="External"/><Relationship Id="rId10" Type="http://schemas.openxmlformats.org/officeDocument/2006/relationships/hyperlink" Target="http://www.ncbi.nlm.nih.gov/pubmed?term=Lee%20JY%5bAuthor%5d&amp;cauthor=true&amp;cauthor_uid=23474764" TargetMode="External"/><Relationship Id="rId19" Type="http://schemas.openxmlformats.org/officeDocument/2006/relationships/hyperlink" Target="http://www.ncbi.nlm.nih.gov/pubmed?term=Lei%20R%5bAuthor%5d&amp;cauthor=true&amp;cauthor_uid=23474764" TargetMode="External"/><Relationship Id="rId4" Type="http://schemas.openxmlformats.org/officeDocument/2006/relationships/hyperlink" Target="http://www.ncbi.nlm.nih.gov/pubmed?term=Bourboulia%20D%5bAuthor%5d&amp;cauthor=true&amp;cauthor_uid=23474764" TargetMode="External"/><Relationship Id="rId9" Type="http://schemas.openxmlformats.org/officeDocument/2006/relationships/hyperlink" Target="http://www.ncbi.nlm.nih.gov/pubmed/23474752" TargetMode="External"/><Relationship Id="rId14" Type="http://schemas.openxmlformats.org/officeDocument/2006/relationships/hyperlink" Target="http://www.ncbi.nlm.nih.gov/pubmed?term=Shin%20DH%5bAuthor%5d&amp;cauthor=true&amp;cauthor_uid=23474764" TargetMode="External"/><Relationship Id="rId22" Type="http://schemas.openxmlformats.org/officeDocument/2006/relationships/hyperlink" Target="http://www.ncbi.nlm.nih.gov/pubmed?term=Deng%20R%5bAuthor%5d&amp;cauthor=true&amp;cauthor_uid=23474764" TargetMode="External"/><Relationship Id="rId27" Type="http://schemas.openxmlformats.org/officeDocument/2006/relationships/hyperlink" Target="http://www.ncbi.nlm.nih.gov/pubmed?term=Wang%20HY%5bAuthor%5d&amp;cauthor=true&amp;cauthor_uid=23474764"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78050" y="1340768"/>
            <a:ext cx="8187901" cy="417646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51520" y="476672"/>
            <a:ext cx="3819525" cy="5715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0258829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1700808"/>
            <a:ext cx="4616129" cy="187220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2000" y="0"/>
            <a:ext cx="9000000" cy="155204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 y="3789040"/>
            <a:ext cx="4788024" cy="273601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642072" y="1484784"/>
            <a:ext cx="4501927" cy="442547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9398319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2000" y="0"/>
            <a:ext cx="9000000" cy="347191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79512" y="3573016"/>
            <a:ext cx="5796136" cy="231845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1870598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984163" y="1126794"/>
            <a:ext cx="7150551" cy="388540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095342" y="5059850"/>
            <a:ext cx="6928192" cy="88943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6366817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79368" y="402327"/>
            <a:ext cx="8428562" cy="6455673"/>
          </a:xfrm>
          <a:prstGeom prst="rect">
            <a:avLst/>
          </a:prstGeom>
        </p:spPr>
      </p:pic>
      <p:sp>
        <p:nvSpPr>
          <p:cNvPr id="5" name="TextBox 4"/>
          <p:cNvSpPr txBox="1"/>
          <p:nvPr/>
        </p:nvSpPr>
        <p:spPr>
          <a:xfrm>
            <a:off x="5525574" y="32995"/>
            <a:ext cx="2886494" cy="369332"/>
          </a:xfrm>
          <a:prstGeom prst="rect">
            <a:avLst/>
          </a:prstGeom>
          <a:noFill/>
        </p:spPr>
        <p:txBody>
          <a:bodyPr wrap="square" rtlCol="0">
            <a:spAutoFit/>
          </a:bodyPr>
          <a:lstStyle/>
          <a:p>
            <a:r>
              <a:rPr lang="en-US" dirty="0" smtClean="0"/>
              <a:t>Scientific Reports</a:t>
            </a:r>
            <a:endParaRPr lang="en-US" dirty="0"/>
          </a:p>
        </p:txBody>
      </p:sp>
    </p:spTree>
    <p:extLst>
      <p:ext uri="{BB962C8B-B14F-4D97-AF65-F5344CB8AC3E}">
        <p14:creationId xmlns:p14="http://schemas.microsoft.com/office/powerpoint/2010/main" xmlns="" val="3725594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61839" y="101572"/>
            <a:ext cx="8181148" cy="6756428"/>
          </a:xfrm>
          <a:prstGeom prst="rect">
            <a:avLst/>
          </a:prstGeom>
        </p:spPr>
      </p:pic>
    </p:spTree>
    <p:extLst>
      <p:ext uri="{BB962C8B-B14F-4D97-AF65-F5344CB8AC3E}">
        <p14:creationId xmlns:p14="http://schemas.microsoft.com/office/powerpoint/2010/main" xmlns="" val="15906473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808280"/>
            <a:ext cx="9144000" cy="5492998"/>
          </a:xfrm>
          <a:prstGeom prst="rect">
            <a:avLst/>
          </a:prstGeom>
        </p:spPr>
      </p:pic>
      <p:sp>
        <p:nvSpPr>
          <p:cNvPr id="3" name="TextBox 2"/>
          <p:cNvSpPr txBox="1"/>
          <p:nvPr/>
        </p:nvSpPr>
        <p:spPr>
          <a:xfrm>
            <a:off x="6515229" y="230937"/>
            <a:ext cx="1303046" cy="369332"/>
          </a:xfrm>
          <a:prstGeom prst="rect">
            <a:avLst/>
          </a:prstGeom>
          <a:noFill/>
        </p:spPr>
        <p:txBody>
          <a:bodyPr wrap="square" rtlCol="0">
            <a:spAutoFit/>
          </a:bodyPr>
          <a:lstStyle/>
          <a:p>
            <a:r>
              <a:rPr lang="en-US" dirty="0" smtClean="0"/>
              <a:t>Autophagy</a:t>
            </a:r>
            <a:endParaRPr lang="en-US" dirty="0"/>
          </a:p>
        </p:txBody>
      </p:sp>
    </p:spTree>
    <p:extLst>
      <p:ext uri="{BB962C8B-B14F-4D97-AF65-F5344CB8AC3E}">
        <p14:creationId xmlns:p14="http://schemas.microsoft.com/office/powerpoint/2010/main" xmlns="" val="20727965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577342"/>
            <a:ext cx="9144000" cy="6280658"/>
          </a:xfrm>
          <a:prstGeom prst="rect">
            <a:avLst/>
          </a:prstGeom>
        </p:spPr>
      </p:pic>
    </p:spTree>
    <p:extLst>
      <p:ext uri="{BB962C8B-B14F-4D97-AF65-F5344CB8AC3E}">
        <p14:creationId xmlns:p14="http://schemas.microsoft.com/office/powerpoint/2010/main" xmlns="" val="37779600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9538" y="116632"/>
            <a:ext cx="2633117" cy="82389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79512" y="1196752"/>
            <a:ext cx="4456577" cy="530996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606800" y="1340768"/>
            <a:ext cx="4537200" cy="460851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4069569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79512" y="332656"/>
            <a:ext cx="4198552" cy="457730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499992" y="116632"/>
            <a:ext cx="4226904" cy="637262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0270389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07505" y="116632"/>
            <a:ext cx="1440160" cy="45151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90773" y="746734"/>
            <a:ext cx="5087276" cy="610473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644008" y="908720"/>
            <a:ext cx="4680520" cy="181664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7680307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185863" y="585788"/>
            <a:ext cx="6772275" cy="56864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6847027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331640" y="234569"/>
            <a:ext cx="5582989" cy="658936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3526430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499992" y="332657"/>
            <a:ext cx="4681030" cy="482453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5771" y="332655"/>
            <a:ext cx="4856437" cy="403244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4693030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44624"/>
            <a:ext cx="9144000" cy="5078313"/>
          </a:xfrm>
          <a:prstGeom prst="rect">
            <a:avLst/>
          </a:prstGeom>
          <a:noFill/>
        </p:spPr>
        <p:txBody>
          <a:bodyPr wrap="square" rtlCol="0">
            <a:spAutoFit/>
          </a:bodyPr>
          <a:lstStyle/>
          <a:p>
            <a:r>
              <a:rPr lang="en-US" altLang="ko-KR" b="1" u="sng" dirty="0">
                <a:hlinkClick r:id="rId2"/>
              </a:rPr>
              <a:t>Regulation of cell migration, invasion and metastasis by IAP proteins and their antagonists.</a:t>
            </a:r>
            <a:endParaRPr lang="en-US" altLang="ko-KR" b="1" dirty="0"/>
          </a:p>
          <a:p>
            <a:r>
              <a:rPr lang="en-US" altLang="ko-KR" u="sng" dirty="0">
                <a:hlinkClick r:id="rId3"/>
              </a:rPr>
              <a:t>Fulda S</a:t>
            </a:r>
            <a:r>
              <a:rPr lang="en-US" altLang="ko-KR" dirty="0"/>
              <a:t>.</a:t>
            </a:r>
          </a:p>
          <a:p>
            <a:r>
              <a:rPr lang="en-US" altLang="ko-KR" b="1" dirty="0"/>
              <a:t>Source</a:t>
            </a:r>
          </a:p>
          <a:p>
            <a:r>
              <a:rPr lang="en-US" altLang="ko-KR" dirty="0"/>
              <a:t>Institute for Experimental Cancer Research in Pediatrics, Goethe-University, Frankfurt, Germany.</a:t>
            </a:r>
          </a:p>
          <a:p>
            <a:r>
              <a:rPr lang="en-US" altLang="ko-KR" b="1" dirty="0"/>
              <a:t>Abstract</a:t>
            </a:r>
          </a:p>
          <a:p>
            <a:r>
              <a:rPr lang="en-US" altLang="ko-KR" dirty="0"/>
              <a:t>Inhibitor of apoptosis (IAP) proteins are a family comprised of a total of eight mammalian members that were initially described to act as endogenous inhibitors of </a:t>
            </a:r>
            <a:r>
              <a:rPr lang="en-US" altLang="ko-KR" dirty="0" err="1"/>
              <a:t>caspases</a:t>
            </a:r>
            <a:r>
              <a:rPr lang="en-US" altLang="ko-KR" dirty="0"/>
              <a:t>. In addition, extensive evidence has been accumulated over the last years showing that IAP proteins can regulate various signal transduction pathways, thereby exerting non-apoptotic functions beyond the inhibition of apoptosis. For example, IAP proteins have been implied in the control of cell motility, migration, invasion and metastasis. However, currently the question is controversially discussed whether or not they positively or negatively control these processes. As small-molecule inhibitors of IAP proteins have entered the stage of clinical evaluation as experimental cancer therapeutics, a better understanding of their various cellular effects will be critical for their rational use in the treatment of human diseases</a:t>
            </a:r>
            <a:r>
              <a:rPr lang="en-US" altLang="ko-KR" dirty="0" smtClean="0"/>
              <a:t>.</a:t>
            </a:r>
            <a:endParaRPr lang="en-US" altLang="ko-KR" dirty="0"/>
          </a:p>
        </p:txBody>
      </p:sp>
    </p:spTree>
    <p:extLst>
      <p:ext uri="{BB962C8B-B14F-4D97-AF65-F5344CB8AC3E}">
        <p14:creationId xmlns:p14="http://schemas.microsoft.com/office/powerpoint/2010/main" xmlns="" val="304961712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6740307"/>
          </a:xfrm>
          <a:prstGeom prst="rect">
            <a:avLst/>
          </a:prstGeom>
          <a:noFill/>
        </p:spPr>
        <p:txBody>
          <a:bodyPr wrap="square" rtlCol="0">
            <a:spAutoFit/>
          </a:bodyPr>
          <a:lstStyle/>
          <a:p>
            <a:r>
              <a:rPr lang="en-US" altLang="ko-KR" b="1" u="sng" dirty="0">
                <a:hlinkClick r:id="rId2"/>
              </a:rPr>
              <a:t>Canonical and non-canonical NF-</a:t>
            </a:r>
            <a:r>
              <a:rPr lang="en-US" altLang="ko-KR" b="1" u="sng" dirty="0" err="1">
                <a:hlinkClick r:id="rId2"/>
              </a:rPr>
              <a:t>κB</a:t>
            </a:r>
            <a:r>
              <a:rPr lang="en-US" altLang="ko-KR" b="1" u="sng" dirty="0">
                <a:hlinkClick r:id="rId2"/>
              </a:rPr>
              <a:t> signaling promotes breast cancer tumor-initiating cells.</a:t>
            </a:r>
            <a:endParaRPr lang="en-US" altLang="ko-KR" b="1" dirty="0"/>
          </a:p>
          <a:p>
            <a:r>
              <a:rPr lang="en-US" altLang="ko-KR" u="sng" dirty="0" err="1">
                <a:hlinkClick r:id="rId3"/>
              </a:rPr>
              <a:t>Kendellen</a:t>
            </a:r>
            <a:r>
              <a:rPr lang="en-US" altLang="ko-KR" u="sng" dirty="0">
                <a:hlinkClick r:id="rId3"/>
              </a:rPr>
              <a:t> MF</a:t>
            </a:r>
            <a:r>
              <a:rPr lang="en-US" altLang="ko-KR" dirty="0"/>
              <a:t>, </a:t>
            </a:r>
            <a:r>
              <a:rPr lang="en-US" altLang="ko-KR" u="sng" dirty="0">
                <a:hlinkClick r:id="rId4"/>
              </a:rPr>
              <a:t>Bradford JW</a:t>
            </a:r>
            <a:r>
              <a:rPr lang="en-US" altLang="ko-KR" dirty="0"/>
              <a:t>, </a:t>
            </a:r>
            <a:r>
              <a:rPr lang="en-US" altLang="ko-KR" u="sng" dirty="0">
                <a:hlinkClick r:id="rId5"/>
              </a:rPr>
              <a:t>Lawrence CL</a:t>
            </a:r>
            <a:r>
              <a:rPr lang="en-US" altLang="ko-KR" dirty="0"/>
              <a:t>, </a:t>
            </a:r>
            <a:r>
              <a:rPr lang="en-US" altLang="ko-KR" u="sng" dirty="0">
                <a:hlinkClick r:id="rId6"/>
              </a:rPr>
              <a:t>Clark KS</a:t>
            </a:r>
            <a:r>
              <a:rPr lang="en-US" altLang="ko-KR" dirty="0"/>
              <a:t>, </a:t>
            </a:r>
            <a:r>
              <a:rPr lang="en-US" altLang="ko-KR" u="sng" dirty="0">
                <a:hlinkClick r:id="rId7"/>
              </a:rPr>
              <a:t>Baldwin AS</a:t>
            </a:r>
            <a:r>
              <a:rPr lang="en-US" altLang="ko-KR" dirty="0"/>
              <a:t>.</a:t>
            </a:r>
          </a:p>
          <a:p>
            <a:r>
              <a:rPr lang="en-US" altLang="ko-KR" b="1" dirty="0"/>
              <a:t>Source</a:t>
            </a:r>
          </a:p>
          <a:p>
            <a:r>
              <a:rPr lang="en-US" altLang="ko-KR" dirty="0" err="1"/>
              <a:t>Lineberger</a:t>
            </a:r>
            <a:r>
              <a:rPr lang="en-US" altLang="ko-KR" dirty="0"/>
              <a:t> Comprehensive Cancer Center, University of North Carolina School of Medicine, Chapel Hill, NC, USA.</a:t>
            </a:r>
          </a:p>
          <a:p>
            <a:r>
              <a:rPr lang="en-US" altLang="ko-KR" b="1" dirty="0"/>
              <a:t>Abstract</a:t>
            </a:r>
          </a:p>
          <a:p>
            <a:r>
              <a:rPr lang="en-US" altLang="ko-KR" dirty="0"/>
              <a:t>Tumor-initiating cells (TICs) are a sub-population of cells that exhibit a robust ability to self-renew and contribute to the formation of primary tumors, the relapse of previously treated tumors and the development of metastases. TICs have been identified in various tumors including those of the breast, and are particularly enriched in the basal-like and </a:t>
            </a:r>
            <a:r>
              <a:rPr lang="en-US" altLang="ko-KR" dirty="0" err="1"/>
              <a:t>claudin</a:t>
            </a:r>
            <a:r>
              <a:rPr lang="en-US" altLang="ko-KR" dirty="0"/>
              <a:t>-low subtypes of breast cancer. The signaling pathways that contribute to the function and maintenance of TICs are under intense study. We explored the potential involvement of the nuclear factor-</a:t>
            </a:r>
            <a:r>
              <a:rPr lang="en-US" altLang="ko-KR" dirty="0" err="1"/>
              <a:t>κB</a:t>
            </a:r>
            <a:r>
              <a:rPr lang="en-US" altLang="ko-KR" dirty="0"/>
              <a:t> (NF-</a:t>
            </a:r>
            <a:r>
              <a:rPr lang="en-US" altLang="ko-KR" dirty="0" err="1"/>
              <a:t>κB</a:t>
            </a:r>
            <a:r>
              <a:rPr lang="en-US" altLang="ko-KR" dirty="0"/>
              <a:t>) family of transcription factors in TICs in cell lines that are representative of basal-like and </a:t>
            </a:r>
            <a:r>
              <a:rPr lang="en-US" altLang="ko-KR" dirty="0" err="1"/>
              <a:t>claudin</a:t>
            </a:r>
            <a:r>
              <a:rPr lang="en-US" altLang="ko-KR" dirty="0"/>
              <a:t>-low breast cancer. NF-</a:t>
            </a:r>
            <a:r>
              <a:rPr lang="en-US" altLang="ko-KR" dirty="0" err="1"/>
              <a:t>κB</a:t>
            </a:r>
            <a:r>
              <a:rPr lang="en-US" altLang="ko-KR" dirty="0"/>
              <a:t> was found to be activated in breast cancer cells that form </a:t>
            </a:r>
            <a:r>
              <a:rPr lang="en-US" altLang="ko-KR" dirty="0" err="1"/>
              <a:t>tumorspheres</a:t>
            </a:r>
            <a:r>
              <a:rPr lang="en-US" altLang="ko-KR" dirty="0"/>
              <a:t> efficiently. Moreover, both canonical and non-canonical NF-</a:t>
            </a:r>
            <a:r>
              <a:rPr lang="en-US" altLang="ko-KR" dirty="0" err="1"/>
              <a:t>κB</a:t>
            </a:r>
            <a:r>
              <a:rPr lang="en-US" altLang="ko-KR" dirty="0"/>
              <a:t> signaling is required for these cells to self-renew in vitro and to form </a:t>
            </a:r>
            <a:r>
              <a:rPr lang="en-US" altLang="ko-KR" dirty="0" err="1"/>
              <a:t>xenograft</a:t>
            </a:r>
            <a:r>
              <a:rPr lang="en-US" altLang="ko-KR" dirty="0"/>
              <a:t> tumors efficiently in vivo using limiting dilutions of cells. Consistent with this fact, canonical and non-canonical NF-</a:t>
            </a:r>
            <a:r>
              <a:rPr lang="en-US" altLang="ko-KR" dirty="0" err="1"/>
              <a:t>κB</a:t>
            </a:r>
            <a:r>
              <a:rPr lang="en-US" altLang="ko-KR" dirty="0"/>
              <a:t> signaling is activated in TICs isolated from breast cancer cell lines. Experimental results indicate that NF-</a:t>
            </a:r>
            <a:r>
              <a:rPr lang="en-US" altLang="ko-KR" dirty="0" err="1"/>
              <a:t>κB</a:t>
            </a:r>
            <a:r>
              <a:rPr lang="en-US" altLang="ko-KR" dirty="0"/>
              <a:t> promotes the function of TICs by stimulating epithelial-to-</a:t>
            </a:r>
            <a:r>
              <a:rPr lang="en-US" altLang="ko-KR" dirty="0" err="1"/>
              <a:t>mesenchymal</a:t>
            </a:r>
            <a:r>
              <a:rPr lang="en-US" altLang="ko-KR" dirty="0"/>
              <a:t> transition and by </a:t>
            </a:r>
            <a:r>
              <a:rPr lang="en-US" altLang="ko-KR" dirty="0" err="1"/>
              <a:t>upregulating</a:t>
            </a:r>
            <a:r>
              <a:rPr lang="en-US" altLang="ko-KR" dirty="0"/>
              <a:t> the expression of the inflammatory cytokines interleukin-1β and interleukin-6. The results suggest the use of NF-</a:t>
            </a:r>
            <a:r>
              <a:rPr lang="en-US" altLang="ko-KR" dirty="0" err="1"/>
              <a:t>κB</a:t>
            </a:r>
            <a:r>
              <a:rPr lang="en-US" altLang="ko-KR" dirty="0"/>
              <a:t> inhibitors for clinical therapy of certain breast cancers</a:t>
            </a:r>
            <a:r>
              <a:rPr lang="en-US" altLang="ko-KR" dirty="0" smtClean="0"/>
              <a:t>.</a:t>
            </a:r>
            <a:endParaRPr lang="en-US" altLang="ko-KR" dirty="0"/>
          </a:p>
        </p:txBody>
      </p:sp>
    </p:spTree>
    <p:extLst>
      <p:ext uri="{BB962C8B-B14F-4D97-AF65-F5344CB8AC3E}">
        <p14:creationId xmlns:p14="http://schemas.microsoft.com/office/powerpoint/2010/main" xmlns="" val="10492967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8255" y="0"/>
            <a:ext cx="4572000" cy="1569660"/>
          </a:xfrm>
          <a:prstGeom prst="rect">
            <a:avLst/>
          </a:prstGeom>
        </p:spPr>
        <p:txBody>
          <a:bodyPr>
            <a:spAutoFit/>
          </a:bodyPr>
          <a:lstStyle/>
          <a:p>
            <a:r>
              <a:rPr lang="en-US" altLang="ko-KR" sz="1200" b="1" u="sng" dirty="0">
                <a:hlinkClick r:id="rId2"/>
              </a:rPr>
              <a:t>Protein kinase C</a:t>
            </a:r>
            <a:r>
              <a:rPr lang="el-GR" altLang="ko-KR" sz="1200" b="1" u="sng" dirty="0">
                <a:hlinkClick r:id="rId2"/>
              </a:rPr>
              <a:t>δ </a:t>
            </a:r>
            <a:r>
              <a:rPr lang="en-US" altLang="ko-KR" sz="1200" b="1" u="sng" dirty="0">
                <a:hlinkClick r:id="rId2"/>
              </a:rPr>
              <a:t>is required for ErbB2-driven mammary gland tumorigenesis and negatively correlates with prognosis in human breast cancer.</a:t>
            </a:r>
            <a:endParaRPr lang="en-US" altLang="ko-KR" sz="1200" b="1" dirty="0"/>
          </a:p>
          <a:p>
            <a:r>
              <a:rPr lang="en-US" altLang="ko-KR" sz="1200" u="sng" dirty="0">
                <a:hlinkClick r:id="rId3"/>
              </a:rPr>
              <a:t>Allen-Petersen BL</a:t>
            </a:r>
            <a:r>
              <a:rPr lang="en-US" altLang="ko-KR" sz="1200" dirty="0"/>
              <a:t>, </a:t>
            </a:r>
            <a:r>
              <a:rPr lang="en-US" altLang="ko-KR" sz="1200" u="sng" dirty="0">
                <a:hlinkClick r:id="rId4"/>
              </a:rPr>
              <a:t>Carter CJ</a:t>
            </a:r>
            <a:r>
              <a:rPr lang="en-US" altLang="ko-KR" sz="1200" dirty="0"/>
              <a:t>, </a:t>
            </a:r>
            <a:r>
              <a:rPr lang="en-US" altLang="ko-KR" sz="1200" u="sng" dirty="0">
                <a:hlinkClick r:id="rId5"/>
              </a:rPr>
              <a:t>Ohm AM</a:t>
            </a:r>
            <a:r>
              <a:rPr lang="en-US" altLang="ko-KR" sz="1200" dirty="0"/>
              <a:t>, </a:t>
            </a:r>
            <a:r>
              <a:rPr lang="en-US" altLang="ko-KR" sz="1200" u="sng" dirty="0" err="1">
                <a:hlinkClick r:id="rId6"/>
              </a:rPr>
              <a:t>Reyland</a:t>
            </a:r>
            <a:r>
              <a:rPr lang="en-US" altLang="ko-KR" sz="1200" u="sng" dirty="0">
                <a:hlinkClick r:id="rId6"/>
              </a:rPr>
              <a:t> ME</a:t>
            </a:r>
            <a:r>
              <a:rPr lang="en-US" altLang="ko-KR" sz="1200" dirty="0"/>
              <a:t>.</a:t>
            </a:r>
          </a:p>
          <a:p>
            <a:r>
              <a:rPr lang="en-US" altLang="ko-KR" sz="1200" b="1" dirty="0"/>
              <a:t>Source</a:t>
            </a:r>
          </a:p>
          <a:p>
            <a:r>
              <a:rPr lang="en-US" altLang="ko-KR" sz="1200" dirty="0"/>
              <a:t>Program in Cell Biology, Stem Cells and Development, School of Medicine, University of Colorado, Anschutz Medical Campus, Aurora, CO, USA.</a:t>
            </a:r>
          </a:p>
        </p:txBody>
      </p:sp>
      <p:sp>
        <p:nvSpPr>
          <p:cNvPr id="3" name="직사각형 2"/>
          <p:cNvSpPr/>
          <p:nvPr/>
        </p:nvSpPr>
        <p:spPr>
          <a:xfrm>
            <a:off x="8255" y="1569660"/>
            <a:ext cx="4572000" cy="2123658"/>
          </a:xfrm>
          <a:prstGeom prst="rect">
            <a:avLst/>
          </a:prstGeom>
        </p:spPr>
        <p:txBody>
          <a:bodyPr>
            <a:spAutoFit/>
          </a:bodyPr>
          <a:lstStyle/>
          <a:p>
            <a:r>
              <a:rPr lang="en-US" altLang="ko-KR" sz="1200" b="1" u="sng" dirty="0">
                <a:hlinkClick r:id="rId7"/>
              </a:rPr>
              <a:t>Targeting HPV16 E6-p300 interaction reactivates p53 and inhibits the </a:t>
            </a:r>
            <a:r>
              <a:rPr lang="en-US" altLang="ko-KR" sz="1200" b="1" u="sng" dirty="0" err="1">
                <a:hlinkClick r:id="rId7"/>
              </a:rPr>
              <a:t>tumorigenicity</a:t>
            </a:r>
            <a:r>
              <a:rPr lang="en-US" altLang="ko-KR" sz="1200" b="1" u="sng" dirty="0">
                <a:hlinkClick r:id="rId7"/>
              </a:rPr>
              <a:t> of HPV-positive head and neck squamous cell carcinoma.</a:t>
            </a:r>
            <a:endParaRPr lang="en-US" altLang="ko-KR" sz="1200" b="1" dirty="0"/>
          </a:p>
          <a:p>
            <a:r>
              <a:rPr lang="en-US" altLang="ko-KR" sz="1200" u="sng" dirty="0" err="1">
                <a:hlinkClick r:id="rId8"/>
              </a:rPr>
              <a:t>Xie</a:t>
            </a:r>
            <a:r>
              <a:rPr lang="en-US" altLang="ko-KR" sz="1200" u="sng" dirty="0">
                <a:hlinkClick r:id="rId8"/>
              </a:rPr>
              <a:t> X</a:t>
            </a:r>
            <a:r>
              <a:rPr lang="en-US" altLang="ko-KR" sz="1200" dirty="0"/>
              <a:t>, </a:t>
            </a:r>
            <a:r>
              <a:rPr lang="en-US" altLang="ko-KR" sz="1200" u="sng" dirty="0" err="1">
                <a:hlinkClick r:id="rId9"/>
              </a:rPr>
              <a:t>Piao</a:t>
            </a:r>
            <a:r>
              <a:rPr lang="en-US" altLang="ko-KR" sz="1200" u="sng" dirty="0">
                <a:hlinkClick r:id="rId9"/>
              </a:rPr>
              <a:t> L</a:t>
            </a:r>
            <a:r>
              <a:rPr lang="en-US" altLang="ko-KR" sz="1200" dirty="0"/>
              <a:t>, </a:t>
            </a:r>
            <a:r>
              <a:rPr lang="en-US" altLang="ko-KR" sz="1200" u="sng" dirty="0">
                <a:hlinkClick r:id="rId10"/>
              </a:rPr>
              <a:t>Bullock BN</a:t>
            </a:r>
            <a:r>
              <a:rPr lang="en-US" altLang="ko-KR" sz="1200" dirty="0"/>
              <a:t>, </a:t>
            </a:r>
            <a:r>
              <a:rPr lang="en-US" altLang="ko-KR" sz="1200" u="sng" dirty="0">
                <a:hlinkClick r:id="rId11"/>
              </a:rPr>
              <a:t>Smith A</a:t>
            </a:r>
            <a:r>
              <a:rPr lang="en-US" altLang="ko-KR" sz="1200" dirty="0"/>
              <a:t>, </a:t>
            </a:r>
            <a:r>
              <a:rPr lang="en-US" altLang="ko-KR" sz="1200" u="sng" dirty="0">
                <a:hlinkClick r:id="rId12"/>
              </a:rPr>
              <a:t>Su T</a:t>
            </a:r>
            <a:r>
              <a:rPr lang="en-US" altLang="ko-KR" sz="1200" dirty="0"/>
              <a:t>, </a:t>
            </a:r>
            <a:r>
              <a:rPr lang="en-US" altLang="ko-KR" sz="1200" u="sng" dirty="0">
                <a:hlinkClick r:id="rId13"/>
              </a:rPr>
              <a:t>Zhang M</a:t>
            </a:r>
            <a:r>
              <a:rPr lang="en-US" altLang="ko-KR" sz="1200" dirty="0"/>
              <a:t>, </a:t>
            </a:r>
            <a:r>
              <a:rPr lang="en-US" altLang="ko-KR" sz="1200" u="sng" dirty="0" err="1">
                <a:hlinkClick r:id="rId14"/>
              </a:rPr>
              <a:t>Teknos</a:t>
            </a:r>
            <a:r>
              <a:rPr lang="en-US" altLang="ko-KR" sz="1200" u="sng" dirty="0">
                <a:hlinkClick r:id="rId14"/>
              </a:rPr>
              <a:t> TN</a:t>
            </a:r>
            <a:r>
              <a:rPr lang="en-US" altLang="ko-KR" sz="1200" dirty="0"/>
              <a:t>, </a:t>
            </a:r>
            <a:r>
              <a:rPr lang="en-US" altLang="ko-KR" sz="1200" u="sng" dirty="0" err="1">
                <a:hlinkClick r:id="rId15"/>
              </a:rPr>
              <a:t>Arora</a:t>
            </a:r>
            <a:r>
              <a:rPr lang="en-US" altLang="ko-KR" sz="1200" u="sng" dirty="0">
                <a:hlinkClick r:id="rId15"/>
              </a:rPr>
              <a:t> PS</a:t>
            </a:r>
            <a:r>
              <a:rPr lang="en-US" altLang="ko-KR" sz="1200" dirty="0"/>
              <a:t>, </a:t>
            </a:r>
            <a:r>
              <a:rPr lang="en-US" altLang="ko-KR" sz="1200" u="sng" dirty="0">
                <a:hlinkClick r:id="rId16"/>
              </a:rPr>
              <a:t>Pan Q</a:t>
            </a:r>
            <a:r>
              <a:rPr lang="en-US" altLang="ko-KR" sz="1200" dirty="0"/>
              <a:t>.</a:t>
            </a:r>
          </a:p>
          <a:p>
            <a:r>
              <a:rPr lang="en-US" altLang="ko-KR" sz="1200" b="1" dirty="0"/>
              <a:t>Source</a:t>
            </a:r>
          </a:p>
          <a:p>
            <a:r>
              <a:rPr lang="en-US" altLang="ko-KR" sz="1200" dirty="0"/>
              <a:t>1] Department of Otolaryngology-Head and Neck Surgery, The Ohio State University </a:t>
            </a:r>
            <a:r>
              <a:rPr lang="en-US" altLang="ko-KR" sz="1200" dirty="0" err="1"/>
              <a:t>Wexner</a:t>
            </a:r>
            <a:r>
              <a:rPr lang="en-US" altLang="ko-KR" sz="1200" dirty="0"/>
              <a:t> Medical Center, Columbus, OH, USA [2] Arthur G. James Cancer Hospital and Richard J. </a:t>
            </a:r>
            <a:r>
              <a:rPr lang="en-US" altLang="ko-KR" sz="1200" dirty="0" err="1"/>
              <a:t>Solove</a:t>
            </a:r>
            <a:r>
              <a:rPr lang="en-US" altLang="ko-KR" sz="1200" dirty="0"/>
              <a:t> Research Institute, The Ohio State University Comprehensive Cancer Center, Columbus, OH, USA.</a:t>
            </a:r>
          </a:p>
        </p:txBody>
      </p:sp>
      <p:sp>
        <p:nvSpPr>
          <p:cNvPr id="4" name="직사각형 3"/>
          <p:cNvSpPr/>
          <p:nvPr/>
        </p:nvSpPr>
        <p:spPr>
          <a:xfrm>
            <a:off x="8255" y="3693318"/>
            <a:ext cx="4572000" cy="1754326"/>
          </a:xfrm>
          <a:prstGeom prst="rect">
            <a:avLst/>
          </a:prstGeom>
        </p:spPr>
        <p:txBody>
          <a:bodyPr>
            <a:spAutoFit/>
          </a:bodyPr>
          <a:lstStyle/>
          <a:p>
            <a:r>
              <a:rPr lang="en-US" altLang="ko-KR" sz="1200" b="1" u="sng" dirty="0">
                <a:hlinkClick r:id="rId17"/>
              </a:rPr>
              <a:t>Mdm4 loss in mice expressing a p53 </a:t>
            </a:r>
            <a:r>
              <a:rPr lang="en-US" altLang="ko-KR" sz="1200" b="1" u="sng" dirty="0" err="1">
                <a:hlinkClick r:id="rId17"/>
              </a:rPr>
              <a:t>hypomorph</a:t>
            </a:r>
            <a:r>
              <a:rPr lang="en-US" altLang="ko-KR" sz="1200" b="1" u="sng" dirty="0">
                <a:hlinkClick r:id="rId17"/>
              </a:rPr>
              <a:t> alters tumor spectrum without improving survival.</a:t>
            </a:r>
            <a:endParaRPr lang="en-US" altLang="ko-KR" sz="1200" b="1" dirty="0"/>
          </a:p>
          <a:p>
            <a:r>
              <a:rPr lang="en-US" altLang="ko-KR" sz="1200" u="sng" dirty="0">
                <a:hlinkClick r:id="rId18"/>
              </a:rPr>
              <a:t>Fang M</a:t>
            </a:r>
            <a:r>
              <a:rPr lang="en-US" altLang="ko-KR" sz="1200" dirty="0"/>
              <a:t>, </a:t>
            </a:r>
            <a:r>
              <a:rPr lang="en-US" altLang="ko-KR" sz="1200" u="sng" dirty="0" err="1">
                <a:hlinkClick r:id="rId19"/>
              </a:rPr>
              <a:t>Simeonova</a:t>
            </a:r>
            <a:r>
              <a:rPr lang="en-US" altLang="ko-KR" sz="1200" u="sng" dirty="0">
                <a:hlinkClick r:id="rId19"/>
              </a:rPr>
              <a:t> I</a:t>
            </a:r>
            <a:r>
              <a:rPr lang="en-US" altLang="ko-KR" sz="1200" dirty="0"/>
              <a:t>, </a:t>
            </a:r>
            <a:r>
              <a:rPr lang="en-US" altLang="ko-KR" sz="1200" u="sng" dirty="0">
                <a:hlinkClick r:id="rId20"/>
              </a:rPr>
              <a:t>Bardot B</a:t>
            </a:r>
            <a:r>
              <a:rPr lang="en-US" altLang="ko-KR" sz="1200" dirty="0"/>
              <a:t>, </a:t>
            </a:r>
            <a:r>
              <a:rPr lang="en-US" altLang="ko-KR" sz="1200" u="sng" dirty="0" err="1">
                <a:hlinkClick r:id="rId21"/>
              </a:rPr>
              <a:t>Lejour</a:t>
            </a:r>
            <a:r>
              <a:rPr lang="en-US" altLang="ko-KR" sz="1200" u="sng" dirty="0">
                <a:hlinkClick r:id="rId21"/>
              </a:rPr>
              <a:t> V</a:t>
            </a:r>
            <a:r>
              <a:rPr lang="en-US" altLang="ko-KR" sz="1200" dirty="0"/>
              <a:t>, </a:t>
            </a:r>
            <a:r>
              <a:rPr lang="en-US" altLang="ko-KR" sz="1200" u="sng" dirty="0" err="1">
                <a:hlinkClick r:id="rId22"/>
              </a:rPr>
              <a:t>Jaber</a:t>
            </a:r>
            <a:r>
              <a:rPr lang="en-US" altLang="ko-KR" sz="1200" u="sng" dirty="0">
                <a:hlinkClick r:id="rId22"/>
              </a:rPr>
              <a:t> S</a:t>
            </a:r>
            <a:r>
              <a:rPr lang="en-US" altLang="ko-KR" sz="1200" dirty="0"/>
              <a:t>, </a:t>
            </a:r>
            <a:r>
              <a:rPr lang="en-US" altLang="ko-KR" sz="1200" u="sng" dirty="0" err="1">
                <a:hlinkClick r:id="rId23"/>
              </a:rPr>
              <a:t>Bouarich-Bourimi</a:t>
            </a:r>
            <a:r>
              <a:rPr lang="en-US" altLang="ko-KR" sz="1200" u="sng" dirty="0">
                <a:hlinkClick r:id="rId23"/>
              </a:rPr>
              <a:t> R</a:t>
            </a:r>
            <a:r>
              <a:rPr lang="en-US" altLang="ko-KR" sz="1200" dirty="0"/>
              <a:t>, </a:t>
            </a:r>
            <a:r>
              <a:rPr lang="en-US" altLang="ko-KR" sz="1200" u="sng" dirty="0">
                <a:hlinkClick r:id="rId24"/>
              </a:rPr>
              <a:t>Morin A</a:t>
            </a:r>
            <a:r>
              <a:rPr lang="en-US" altLang="ko-KR" sz="1200" dirty="0"/>
              <a:t>, </a:t>
            </a:r>
            <a:r>
              <a:rPr lang="en-US" altLang="ko-KR" sz="1200" u="sng" dirty="0">
                <a:hlinkClick r:id="rId25"/>
              </a:rPr>
              <a:t>Toledo F</a:t>
            </a:r>
            <a:r>
              <a:rPr lang="en-US" altLang="ko-KR" sz="1200" dirty="0"/>
              <a:t>.</a:t>
            </a:r>
          </a:p>
          <a:p>
            <a:r>
              <a:rPr lang="en-US" altLang="ko-KR" sz="1200" b="1" dirty="0"/>
              <a:t>Source</a:t>
            </a:r>
          </a:p>
          <a:p>
            <a:r>
              <a:rPr lang="en-US" altLang="ko-KR" sz="1200" dirty="0"/>
              <a:t>1] </a:t>
            </a:r>
            <a:r>
              <a:rPr lang="en-US" altLang="ko-KR" sz="1200" dirty="0" err="1"/>
              <a:t>Institut</a:t>
            </a:r>
            <a:r>
              <a:rPr lang="en-US" altLang="ko-KR" sz="1200" dirty="0"/>
              <a:t> Curie, Centre de </a:t>
            </a:r>
            <a:r>
              <a:rPr lang="en-US" altLang="ko-KR" sz="1200" dirty="0" err="1"/>
              <a:t>recherche</a:t>
            </a:r>
            <a:r>
              <a:rPr lang="en-US" altLang="ko-KR" sz="1200" dirty="0"/>
              <a:t>, Genetics of Tumor Suppression, Paris, France [2] UPMC </a:t>
            </a:r>
            <a:r>
              <a:rPr lang="en-US" altLang="ko-KR" sz="1200" dirty="0" err="1"/>
              <a:t>Univ</a:t>
            </a:r>
            <a:r>
              <a:rPr lang="en-US" altLang="ko-KR" sz="1200" dirty="0"/>
              <a:t> Paris 06, Paris, France [3] Genetics of Tumor Suppression, CNRS UMR 3244, Paris, France.</a:t>
            </a:r>
          </a:p>
        </p:txBody>
      </p:sp>
      <p:sp>
        <p:nvSpPr>
          <p:cNvPr id="5" name="직사각형 4"/>
          <p:cNvSpPr/>
          <p:nvPr/>
        </p:nvSpPr>
        <p:spPr>
          <a:xfrm>
            <a:off x="4565979" y="548680"/>
            <a:ext cx="4572000" cy="1754326"/>
          </a:xfrm>
          <a:prstGeom prst="rect">
            <a:avLst/>
          </a:prstGeom>
        </p:spPr>
        <p:txBody>
          <a:bodyPr>
            <a:spAutoFit/>
          </a:bodyPr>
          <a:lstStyle/>
          <a:p>
            <a:r>
              <a:rPr lang="en-US" altLang="ko-KR" sz="1200" b="1" u="sng" dirty="0">
                <a:hlinkClick r:id="rId26"/>
              </a:rPr>
              <a:t>Downregulation of miR-486-5p contributes to tumor progression and metastasis by targeting </a:t>
            </a:r>
            <a:r>
              <a:rPr lang="en-US" altLang="ko-KR" sz="1200" b="1" u="sng" dirty="0" err="1">
                <a:hlinkClick r:id="rId26"/>
              </a:rPr>
              <a:t>protumorigenic</a:t>
            </a:r>
            <a:r>
              <a:rPr lang="en-US" altLang="ko-KR" sz="1200" b="1" u="sng" dirty="0">
                <a:hlinkClick r:id="rId26"/>
              </a:rPr>
              <a:t> ARHGAP5 in lung cancer.</a:t>
            </a:r>
            <a:endParaRPr lang="en-US" altLang="ko-KR" sz="1200" b="1" dirty="0"/>
          </a:p>
          <a:p>
            <a:r>
              <a:rPr lang="en-US" altLang="ko-KR" sz="1200" u="sng" dirty="0">
                <a:hlinkClick r:id="rId27"/>
              </a:rPr>
              <a:t>Wang J</a:t>
            </a:r>
            <a:r>
              <a:rPr lang="en-US" altLang="ko-KR" sz="1200" dirty="0"/>
              <a:t>, </a:t>
            </a:r>
            <a:r>
              <a:rPr lang="en-US" altLang="ko-KR" sz="1200" u="sng" dirty="0" err="1">
                <a:hlinkClick r:id="rId28"/>
              </a:rPr>
              <a:t>Tian</a:t>
            </a:r>
            <a:r>
              <a:rPr lang="en-US" altLang="ko-KR" sz="1200" u="sng" dirty="0">
                <a:hlinkClick r:id="rId28"/>
              </a:rPr>
              <a:t> X</a:t>
            </a:r>
            <a:r>
              <a:rPr lang="en-US" altLang="ko-KR" sz="1200" dirty="0"/>
              <a:t>, </a:t>
            </a:r>
            <a:r>
              <a:rPr lang="en-US" altLang="ko-KR" sz="1200" u="sng" dirty="0">
                <a:hlinkClick r:id="rId29"/>
              </a:rPr>
              <a:t>Han R</a:t>
            </a:r>
            <a:r>
              <a:rPr lang="en-US" altLang="ko-KR" sz="1200" dirty="0"/>
              <a:t>, </a:t>
            </a:r>
            <a:r>
              <a:rPr lang="en-US" altLang="ko-KR" sz="1200" u="sng" dirty="0">
                <a:hlinkClick r:id="rId30"/>
              </a:rPr>
              <a:t>Zhang X</a:t>
            </a:r>
            <a:r>
              <a:rPr lang="en-US" altLang="ko-KR" sz="1200" dirty="0"/>
              <a:t>, </a:t>
            </a:r>
            <a:r>
              <a:rPr lang="en-US" altLang="ko-KR" sz="1200" u="sng" dirty="0">
                <a:hlinkClick r:id="rId31"/>
              </a:rPr>
              <a:t>Wang X</a:t>
            </a:r>
            <a:r>
              <a:rPr lang="en-US" altLang="ko-KR" sz="1200" dirty="0"/>
              <a:t>, </a:t>
            </a:r>
            <a:r>
              <a:rPr lang="en-US" altLang="ko-KR" sz="1200" u="sng" dirty="0" err="1">
                <a:hlinkClick r:id="rId32"/>
              </a:rPr>
              <a:t>Shen</a:t>
            </a:r>
            <a:r>
              <a:rPr lang="en-US" altLang="ko-KR" sz="1200" u="sng" dirty="0">
                <a:hlinkClick r:id="rId32"/>
              </a:rPr>
              <a:t> H</a:t>
            </a:r>
            <a:r>
              <a:rPr lang="en-US" altLang="ko-KR" sz="1200" dirty="0"/>
              <a:t>, </a:t>
            </a:r>
            <a:r>
              <a:rPr lang="en-US" altLang="ko-KR" sz="1200" u="sng" dirty="0" err="1">
                <a:hlinkClick r:id="rId33"/>
              </a:rPr>
              <a:t>Xue</a:t>
            </a:r>
            <a:r>
              <a:rPr lang="en-US" altLang="ko-KR" sz="1200" u="sng" dirty="0">
                <a:hlinkClick r:id="rId33"/>
              </a:rPr>
              <a:t> L</a:t>
            </a:r>
            <a:r>
              <a:rPr lang="en-US" altLang="ko-KR" sz="1200" dirty="0"/>
              <a:t>, </a:t>
            </a:r>
            <a:r>
              <a:rPr lang="en-US" altLang="ko-KR" sz="1200" u="sng" dirty="0">
                <a:hlinkClick r:id="rId34"/>
              </a:rPr>
              <a:t>Liu Y</a:t>
            </a:r>
            <a:r>
              <a:rPr lang="en-US" altLang="ko-KR" sz="1200" dirty="0"/>
              <a:t>, </a:t>
            </a:r>
            <a:r>
              <a:rPr lang="en-US" altLang="ko-KR" sz="1200" u="sng" dirty="0">
                <a:hlinkClick r:id="rId35"/>
              </a:rPr>
              <a:t>Yan X</a:t>
            </a:r>
            <a:r>
              <a:rPr lang="en-US" altLang="ko-KR" sz="1200" dirty="0"/>
              <a:t>, </a:t>
            </a:r>
            <a:r>
              <a:rPr lang="en-US" altLang="ko-KR" sz="1200" u="sng" dirty="0" err="1">
                <a:hlinkClick r:id="rId36"/>
              </a:rPr>
              <a:t>Shen</a:t>
            </a:r>
            <a:r>
              <a:rPr lang="en-US" altLang="ko-KR" sz="1200" u="sng" dirty="0">
                <a:hlinkClick r:id="rId36"/>
              </a:rPr>
              <a:t> J</a:t>
            </a:r>
            <a:r>
              <a:rPr lang="en-US" altLang="ko-KR" sz="1200" dirty="0"/>
              <a:t>, </a:t>
            </a:r>
            <a:r>
              <a:rPr lang="en-US" altLang="ko-KR" sz="1200" u="sng" dirty="0" err="1">
                <a:hlinkClick r:id="rId37"/>
              </a:rPr>
              <a:t>Mannoor</a:t>
            </a:r>
            <a:r>
              <a:rPr lang="en-US" altLang="ko-KR" sz="1200" u="sng" dirty="0">
                <a:hlinkClick r:id="rId37"/>
              </a:rPr>
              <a:t> K</a:t>
            </a:r>
            <a:r>
              <a:rPr lang="en-US" altLang="ko-KR" sz="1200" dirty="0"/>
              <a:t>, </a:t>
            </a:r>
            <a:r>
              <a:rPr lang="en-US" altLang="ko-KR" sz="1200" u="sng" dirty="0">
                <a:hlinkClick r:id="rId38"/>
              </a:rPr>
              <a:t>Deepak J</a:t>
            </a:r>
            <a:r>
              <a:rPr lang="en-US" altLang="ko-KR" sz="1200" dirty="0"/>
              <a:t>, </a:t>
            </a:r>
            <a:r>
              <a:rPr lang="en-US" altLang="ko-KR" sz="1200" u="sng" dirty="0">
                <a:hlinkClick r:id="rId39"/>
              </a:rPr>
              <a:t>Donahue </a:t>
            </a:r>
            <a:r>
              <a:rPr lang="en-US" altLang="ko-KR" sz="1200" u="sng" dirty="0" err="1">
                <a:hlinkClick r:id="rId39"/>
              </a:rPr>
              <a:t>JM</a:t>
            </a:r>
            <a:r>
              <a:rPr lang="en-US" altLang="ko-KR" sz="1200" dirty="0" err="1"/>
              <a:t>,</a:t>
            </a:r>
            <a:r>
              <a:rPr lang="en-US" altLang="ko-KR" sz="1200" u="sng" dirty="0" err="1">
                <a:hlinkClick r:id="rId40"/>
              </a:rPr>
              <a:t>Stass</a:t>
            </a:r>
            <a:r>
              <a:rPr lang="en-US" altLang="ko-KR" sz="1200" u="sng" dirty="0">
                <a:hlinkClick r:id="rId40"/>
              </a:rPr>
              <a:t> SA</a:t>
            </a:r>
            <a:r>
              <a:rPr lang="en-US" altLang="ko-KR" sz="1200" dirty="0"/>
              <a:t>, </a:t>
            </a:r>
            <a:r>
              <a:rPr lang="en-US" altLang="ko-KR" sz="1200" u="sng" dirty="0">
                <a:hlinkClick r:id="rId41"/>
              </a:rPr>
              <a:t>Xing L</a:t>
            </a:r>
            <a:r>
              <a:rPr lang="en-US" altLang="ko-KR" sz="1200" dirty="0"/>
              <a:t>, </a:t>
            </a:r>
            <a:r>
              <a:rPr lang="en-US" altLang="ko-KR" sz="1200" u="sng" dirty="0">
                <a:hlinkClick r:id="rId42"/>
              </a:rPr>
              <a:t>Jiang F</a:t>
            </a:r>
            <a:r>
              <a:rPr lang="en-US" altLang="ko-KR" sz="1200" dirty="0"/>
              <a:t>.</a:t>
            </a:r>
          </a:p>
          <a:p>
            <a:r>
              <a:rPr lang="en-US" altLang="ko-KR" sz="1200" b="1" dirty="0"/>
              <a:t>Source</a:t>
            </a:r>
          </a:p>
          <a:p>
            <a:r>
              <a:rPr lang="en-US" altLang="ko-KR" sz="1200" dirty="0"/>
              <a:t>Department of Pathology, </a:t>
            </a:r>
            <a:r>
              <a:rPr lang="en-US" altLang="ko-KR" sz="1200" dirty="0" err="1"/>
              <a:t>Hebei</a:t>
            </a:r>
            <a:r>
              <a:rPr lang="en-US" altLang="ko-KR" sz="1200" dirty="0"/>
              <a:t> Medical University, Shijiazhuang, China.</a:t>
            </a:r>
          </a:p>
        </p:txBody>
      </p:sp>
      <p:sp>
        <p:nvSpPr>
          <p:cNvPr id="6" name="직사각형 5"/>
          <p:cNvSpPr/>
          <p:nvPr/>
        </p:nvSpPr>
        <p:spPr>
          <a:xfrm>
            <a:off x="4565979" y="2303006"/>
            <a:ext cx="4572000" cy="1200329"/>
          </a:xfrm>
          <a:prstGeom prst="rect">
            <a:avLst/>
          </a:prstGeom>
        </p:spPr>
        <p:txBody>
          <a:bodyPr>
            <a:spAutoFit/>
          </a:bodyPr>
          <a:lstStyle/>
          <a:p>
            <a:r>
              <a:rPr lang="en-US" altLang="ko-KR" sz="1200" b="1" u="sng" dirty="0">
                <a:hlinkClick r:id="rId43"/>
              </a:rPr>
              <a:t>Regulation of cell migration, invasion and metastasis by IAP proteins and their antagonists.</a:t>
            </a:r>
            <a:endParaRPr lang="en-US" altLang="ko-KR" sz="1200" b="1" dirty="0"/>
          </a:p>
          <a:p>
            <a:r>
              <a:rPr lang="en-US" altLang="ko-KR" sz="1200" u="sng" dirty="0">
                <a:hlinkClick r:id="rId44"/>
              </a:rPr>
              <a:t>Fulda S</a:t>
            </a:r>
            <a:r>
              <a:rPr lang="en-US" altLang="ko-KR" sz="1200" dirty="0"/>
              <a:t>.</a:t>
            </a:r>
          </a:p>
          <a:p>
            <a:r>
              <a:rPr lang="en-US" altLang="ko-KR" sz="1200" b="1" dirty="0"/>
              <a:t>Source</a:t>
            </a:r>
          </a:p>
          <a:p>
            <a:r>
              <a:rPr lang="en-US" altLang="ko-KR" sz="1200" dirty="0"/>
              <a:t>Institute for Experimental Cancer Research in Pediatrics, Goethe-University, Frankfurt, Germany.</a:t>
            </a:r>
          </a:p>
        </p:txBody>
      </p:sp>
      <p:sp>
        <p:nvSpPr>
          <p:cNvPr id="7" name="직사각형 6"/>
          <p:cNvSpPr/>
          <p:nvPr/>
        </p:nvSpPr>
        <p:spPr>
          <a:xfrm>
            <a:off x="4565979" y="3503335"/>
            <a:ext cx="4572000" cy="1384995"/>
          </a:xfrm>
          <a:prstGeom prst="rect">
            <a:avLst/>
          </a:prstGeom>
        </p:spPr>
        <p:txBody>
          <a:bodyPr>
            <a:spAutoFit/>
          </a:bodyPr>
          <a:lstStyle/>
          <a:p>
            <a:r>
              <a:rPr lang="en-US" altLang="ko-KR" sz="1200" b="1" u="sng" dirty="0">
                <a:hlinkClick r:id="rId45"/>
              </a:rPr>
              <a:t>AXL induces epithelial-to-</a:t>
            </a:r>
            <a:r>
              <a:rPr lang="en-US" altLang="ko-KR" sz="1200" b="1" u="sng" dirty="0" err="1">
                <a:hlinkClick r:id="rId45"/>
              </a:rPr>
              <a:t>mesenchymal</a:t>
            </a:r>
            <a:r>
              <a:rPr lang="en-US" altLang="ko-KR" sz="1200" b="1" u="sng" dirty="0">
                <a:hlinkClick r:id="rId45"/>
              </a:rPr>
              <a:t> transition and regulates the function of breast cancer stem cells.</a:t>
            </a:r>
            <a:endParaRPr lang="en-US" altLang="ko-KR" sz="1200" b="1" dirty="0"/>
          </a:p>
          <a:p>
            <a:r>
              <a:rPr lang="en-US" altLang="ko-KR" sz="1200" u="sng" dirty="0" err="1">
                <a:hlinkClick r:id="rId46"/>
              </a:rPr>
              <a:t>Asiedu</a:t>
            </a:r>
            <a:r>
              <a:rPr lang="en-US" altLang="ko-KR" sz="1200" u="sng" dirty="0">
                <a:hlinkClick r:id="rId46"/>
              </a:rPr>
              <a:t> MK</a:t>
            </a:r>
            <a:r>
              <a:rPr lang="en-US" altLang="ko-KR" sz="1200" dirty="0"/>
              <a:t>, </a:t>
            </a:r>
            <a:r>
              <a:rPr lang="en-US" altLang="ko-KR" sz="1200" u="sng" dirty="0">
                <a:hlinkClick r:id="rId47"/>
              </a:rPr>
              <a:t>Beauchamp-Perez FD</a:t>
            </a:r>
            <a:r>
              <a:rPr lang="en-US" altLang="ko-KR" sz="1200" dirty="0"/>
              <a:t>, </a:t>
            </a:r>
            <a:r>
              <a:rPr lang="en-US" altLang="ko-KR" sz="1200" u="sng" dirty="0">
                <a:hlinkClick r:id="rId48"/>
              </a:rPr>
              <a:t>Ingle JN</a:t>
            </a:r>
            <a:r>
              <a:rPr lang="en-US" altLang="ko-KR" sz="1200" dirty="0"/>
              <a:t>, </a:t>
            </a:r>
            <a:r>
              <a:rPr lang="en-US" altLang="ko-KR" sz="1200" u="sng" dirty="0">
                <a:hlinkClick r:id="rId49"/>
              </a:rPr>
              <a:t>Behrens MD</a:t>
            </a:r>
            <a:r>
              <a:rPr lang="en-US" altLang="ko-KR" sz="1200" dirty="0"/>
              <a:t>, </a:t>
            </a:r>
            <a:r>
              <a:rPr lang="en-US" altLang="ko-KR" sz="1200" u="sng" dirty="0" err="1">
                <a:hlinkClick r:id="rId50"/>
              </a:rPr>
              <a:t>Radisky</a:t>
            </a:r>
            <a:r>
              <a:rPr lang="en-US" altLang="ko-KR" sz="1200" u="sng" dirty="0">
                <a:hlinkClick r:id="rId50"/>
              </a:rPr>
              <a:t> DC</a:t>
            </a:r>
            <a:r>
              <a:rPr lang="en-US" altLang="ko-KR" sz="1200" dirty="0"/>
              <a:t>, </a:t>
            </a:r>
            <a:r>
              <a:rPr lang="en-US" altLang="ko-KR" sz="1200" u="sng" dirty="0">
                <a:hlinkClick r:id="rId51"/>
              </a:rPr>
              <a:t>Knutson KL</a:t>
            </a:r>
            <a:r>
              <a:rPr lang="en-US" altLang="ko-KR" sz="1200" dirty="0"/>
              <a:t>.</a:t>
            </a:r>
          </a:p>
          <a:p>
            <a:r>
              <a:rPr lang="en-US" altLang="ko-KR" sz="1200" b="1" dirty="0"/>
              <a:t>Source</a:t>
            </a:r>
          </a:p>
          <a:p>
            <a:r>
              <a:rPr lang="en-US" altLang="ko-KR" sz="1200" dirty="0"/>
              <a:t>Department of Immunology, College of Medicine, Mayo Clinic, Rochester, MN, USA.</a:t>
            </a:r>
          </a:p>
        </p:txBody>
      </p:sp>
      <p:sp>
        <p:nvSpPr>
          <p:cNvPr id="8" name="직사각형 7"/>
          <p:cNvSpPr/>
          <p:nvPr/>
        </p:nvSpPr>
        <p:spPr>
          <a:xfrm>
            <a:off x="8255" y="5473005"/>
            <a:ext cx="4572000" cy="1384995"/>
          </a:xfrm>
          <a:prstGeom prst="rect">
            <a:avLst/>
          </a:prstGeom>
        </p:spPr>
        <p:txBody>
          <a:bodyPr>
            <a:spAutoFit/>
          </a:bodyPr>
          <a:lstStyle/>
          <a:p>
            <a:r>
              <a:rPr lang="en-US" altLang="ko-KR" sz="1200" b="1" u="sng" dirty="0">
                <a:hlinkClick r:id="rId52"/>
              </a:rPr>
              <a:t>Identification of novel determinants of resistance to </a:t>
            </a:r>
            <a:r>
              <a:rPr lang="en-US" altLang="ko-KR" sz="1200" b="1" u="sng" dirty="0" err="1">
                <a:hlinkClick r:id="rId52"/>
              </a:rPr>
              <a:t>lapatinib</a:t>
            </a:r>
            <a:r>
              <a:rPr lang="en-US" altLang="ko-KR" sz="1200" b="1" u="sng" dirty="0">
                <a:hlinkClick r:id="rId52"/>
              </a:rPr>
              <a:t> in ERBB2-amplified cancers.</a:t>
            </a:r>
            <a:endParaRPr lang="en-US" altLang="ko-KR" sz="1200" b="1" dirty="0"/>
          </a:p>
          <a:p>
            <a:r>
              <a:rPr lang="en-US" altLang="ko-KR" sz="1200" u="sng" dirty="0" err="1">
                <a:hlinkClick r:id="rId53"/>
              </a:rPr>
              <a:t>Wetterskog</a:t>
            </a:r>
            <a:r>
              <a:rPr lang="en-US" altLang="ko-KR" sz="1200" u="sng" dirty="0">
                <a:hlinkClick r:id="rId53"/>
              </a:rPr>
              <a:t> D</a:t>
            </a:r>
            <a:r>
              <a:rPr lang="en-US" altLang="ko-KR" sz="1200" dirty="0"/>
              <a:t>, </a:t>
            </a:r>
            <a:r>
              <a:rPr lang="en-US" altLang="ko-KR" sz="1200" u="sng" dirty="0" err="1">
                <a:hlinkClick r:id="rId54"/>
              </a:rPr>
              <a:t>Shiu</a:t>
            </a:r>
            <a:r>
              <a:rPr lang="en-US" altLang="ko-KR" sz="1200" u="sng" dirty="0">
                <a:hlinkClick r:id="rId54"/>
              </a:rPr>
              <a:t> KK</a:t>
            </a:r>
            <a:r>
              <a:rPr lang="en-US" altLang="ko-KR" sz="1200" dirty="0"/>
              <a:t>, </a:t>
            </a:r>
            <a:r>
              <a:rPr lang="en-US" altLang="ko-KR" sz="1200" u="sng" dirty="0">
                <a:hlinkClick r:id="rId55"/>
              </a:rPr>
              <a:t>Chong I</a:t>
            </a:r>
            <a:r>
              <a:rPr lang="en-US" altLang="ko-KR" sz="1200" dirty="0"/>
              <a:t>, </a:t>
            </a:r>
            <a:r>
              <a:rPr lang="en-US" altLang="ko-KR" sz="1200" u="sng" dirty="0">
                <a:hlinkClick r:id="rId56"/>
              </a:rPr>
              <a:t>Meijer T</a:t>
            </a:r>
            <a:r>
              <a:rPr lang="en-US" altLang="ko-KR" sz="1200" dirty="0"/>
              <a:t>, </a:t>
            </a:r>
            <a:r>
              <a:rPr lang="en-US" altLang="ko-KR" sz="1200" u="sng" dirty="0">
                <a:hlinkClick r:id="rId57"/>
              </a:rPr>
              <a:t>Mackay A</a:t>
            </a:r>
            <a:r>
              <a:rPr lang="en-US" altLang="ko-KR" sz="1200" dirty="0"/>
              <a:t>, </a:t>
            </a:r>
            <a:r>
              <a:rPr lang="en-US" altLang="ko-KR" sz="1200" u="sng" dirty="0" err="1">
                <a:hlinkClick r:id="rId58"/>
              </a:rPr>
              <a:t>Lambros</a:t>
            </a:r>
            <a:r>
              <a:rPr lang="en-US" altLang="ko-KR" sz="1200" u="sng" dirty="0">
                <a:hlinkClick r:id="rId58"/>
              </a:rPr>
              <a:t> M</a:t>
            </a:r>
            <a:r>
              <a:rPr lang="en-US" altLang="ko-KR" sz="1200" dirty="0"/>
              <a:t>, </a:t>
            </a:r>
            <a:r>
              <a:rPr lang="en-US" altLang="ko-KR" sz="1200" u="sng" dirty="0">
                <a:hlinkClick r:id="rId59"/>
              </a:rPr>
              <a:t>Cunningham D</a:t>
            </a:r>
            <a:r>
              <a:rPr lang="en-US" altLang="ko-KR" sz="1200" dirty="0"/>
              <a:t>, </a:t>
            </a:r>
            <a:r>
              <a:rPr lang="en-US" altLang="ko-KR" sz="1200" u="sng" dirty="0">
                <a:hlinkClick r:id="rId60"/>
              </a:rPr>
              <a:t>Reis-</a:t>
            </a:r>
            <a:r>
              <a:rPr lang="en-US" altLang="ko-KR" sz="1200" u="sng" dirty="0" err="1">
                <a:hlinkClick r:id="rId60"/>
              </a:rPr>
              <a:t>Filho</a:t>
            </a:r>
            <a:r>
              <a:rPr lang="en-US" altLang="ko-KR" sz="1200" u="sng" dirty="0">
                <a:hlinkClick r:id="rId60"/>
              </a:rPr>
              <a:t> JS</a:t>
            </a:r>
            <a:r>
              <a:rPr lang="en-US" altLang="ko-KR" sz="1200" dirty="0"/>
              <a:t>, </a:t>
            </a:r>
            <a:r>
              <a:rPr lang="en-US" altLang="ko-KR" sz="1200" u="sng" dirty="0">
                <a:hlinkClick r:id="rId61"/>
              </a:rPr>
              <a:t>Lord CJ</a:t>
            </a:r>
            <a:r>
              <a:rPr lang="en-US" altLang="ko-KR" sz="1200" dirty="0"/>
              <a:t>, </a:t>
            </a:r>
            <a:r>
              <a:rPr lang="en-US" altLang="ko-KR" sz="1200" u="sng" dirty="0">
                <a:hlinkClick r:id="rId62"/>
              </a:rPr>
              <a:t>Ashworth A</a:t>
            </a:r>
            <a:r>
              <a:rPr lang="en-US" altLang="ko-KR" sz="1200" dirty="0"/>
              <a:t>.</a:t>
            </a:r>
          </a:p>
          <a:p>
            <a:r>
              <a:rPr lang="en-US" altLang="ko-KR" sz="1200" b="1" dirty="0"/>
              <a:t>Source</a:t>
            </a:r>
          </a:p>
          <a:p>
            <a:r>
              <a:rPr lang="en-US" altLang="ko-KR" sz="1200" dirty="0"/>
              <a:t>The Breakthrough Breast Cancer Research Centre, The Institute of Cancer Research, London, UK.</a:t>
            </a:r>
          </a:p>
        </p:txBody>
      </p:sp>
      <p:sp>
        <p:nvSpPr>
          <p:cNvPr id="9" name="직사각형 8"/>
          <p:cNvSpPr/>
          <p:nvPr/>
        </p:nvSpPr>
        <p:spPr>
          <a:xfrm>
            <a:off x="4565979" y="4888330"/>
            <a:ext cx="4572000" cy="1754326"/>
          </a:xfrm>
          <a:prstGeom prst="rect">
            <a:avLst/>
          </a:prstGeom>
        </p:spPr>
        <p:txBody>
          <a:bodyPr>
            <a:spAutoFit/>
          </a:bodyPr>
          <a:lstStyle/>
          <a:p>
            <a:r>
              <a:rPr lang="en-US" altLang="ko-KR" sz="1200" b="1" u="sng" dirty="0">
                <a:hlinkClick r:id="rId63"/>
              </a:rPr>
              <a:t>Aberrant </a:t>
            </a:r>
            <a:r>
              <a:rPr lang="en-US" altLang="ko-KR" sz="1200" b="1" u="sng" dirty="0" err="1">
                <a:hlinkClick r:id="rId63"/>
              </a:rPr>
              <a:t>Mer</a:t>
            </a:r>
            <a:r>
              <a:rPr lang="en-US" altLang="ko-KR" sz="1200" b="1" u="sng" dirty="0">
                <a:hlinkClick r:id="rId63"/>
              </a:rPr>
              <a:t> receptor tyrosine kinase expression contributes to </a:t>
            </a:r>
            <a:r>
              <a:rPr lang="en-US" altLang="ko-KR" sz="1200" b="1" u="sng" dirty="0" err="1">
                <a:hlinkClick r:id="rId63"/>
              </a:rPr>
              <a:t>leukemogenesis</a:t>
            </a:r>
            <a:r>
              <a:rPr lang="en-US" altLang="ko-KR" sz="1200" b="1" u="sng" dirty="0">
                <a:hlinkClick r:id="rId63"/>
              </a:rPr>
              <a:t> in acute myeloid leukemia.</a:t>
            </a:r>
            <a:endParaRPr lang="en-US" altLang="ko-KR" sz="1200" b="1" dirty="0"/>
          </a:p>
          <a:p>
            <a:r>
              <a:rPr lang="en-US" altLang="ko-KR" sz="1200" u="sng" dirty="0">
                <a:hlinkClick r:id="rId64"/>
              </a:rPr>
              <a:t>Lee-</a:t>
            </a:r>
            <a:r>
              <a:rPr lang="en-US" altLang="ko-KR" sz="1200" u="sng" dirty="0" err="1">
                <a:hlinkClick r:id="rId64"/>
              </a:rPr>
              <a:t>Sherick</a:t>
            </a:r>
            <a:r>
              <a:rPr lang="en-US" altLang="ko-KR" sz="1200" u="sng" dirty="0">
                <a:hlinkClick r:id="rId64"/>
              </a:rPr>
              <a:t> AB</a:t>
            </a:r>
            <a:r>
              <a:rPr lang="en-US" altLang="ko-KR" sz="1200" dirty="0"/>
              <a:t>, </a:t>
            </a:r>
            <a:r>
              <a:rPr lang="en-US" altLang="ko-KR" sz="1200" u="sng" dirty="0" err="1">
                <a:hlinkClick r:id="rId65"/>
              </a:rPr>
              <a:t>Eisenman</a:t>
            </a:r>
            <a:r>
              <a:rPr lang="en-US" altLang="ko-KR" sz="1200" u="sng" dirty="0">
                <a:hlinkClick r:id="rId65"/>
              </a:rPr>
              <a:t> KM</a:t>
            </a:r>
            <a:r>
              <a:rPr lang="en-US" altLang="ko-KR" sz="1200" dirty="0"/>
              <a:t>, </a:t>
            </a:r>
            <a:r>
              <a:rPr lang="en-US" altLang="ko-KR" sz="1200" u="sng" dirty="0">
                <a:hlinkClick r:id="rId66"/>
              </a:rPr>
              <a:t>Sather S</a:t>
            </a:r>
            <a:r>
              <a:rPr lang="en-US" altLang="ko-KR" sz="1200" dirty="0"/>
              <a:t>, </a:t>
            </a:r>
            <a:r>
              <a:rPr lang="en-US" altLang="ko-KR" sz="1200" u="sng" dirty="0" err="1">
                <a:hlinkClick r:id="rId67"/>
              </a:rPr>
              <a:t>McGranahan</a:t>
            </a:r>
            <a:r>
              <a:rPr lang="en-US" altLang="ko-KR" sz="1200" u="sng" dirty="0">
                <a:hlinkClick r:id="rId67"/>
              </a:rPr>
              <a:t> A</a:t>
            </a:r>
            <a:r>
              <a:rPr lang="en-US" altLang="ko-KR" sz="1200" dirty="0"/>
              <a:t>, </a:t>
            </a:r>
            <a:r>
              <a:rPr lang="en-US" altLang="ko-KR" sz="1200" u="sng" dirty="0">
                <a:hlinkClick r:id="rId68"/>
              </a:rPr>
              <a:t>Armistead PM</a:t>
            </a:r>
            <a:r>
              <a:rPr lang="en-US" altLang="ko-KR" sz="1200" dirty="0"/>
              <a:t>, </a:t>
            </a:r>
            <a:r>
              <a:rPr lang="en-US" altLang="ko-KR" sz="1200" u="sng" dirty="0" err="1">
                <a:hlinkClick r:id="rId69"/>
              </a:rPr>
              <a:t>McGary</a:t>
            </a:r>
            <a:r>
              <a:rPr lang="en-US" altLang="ko-KR" sz="1200" u="sng" dirty="0">
                <a:hlinkClick r:id="rId69"/>
              </a:rPr>
              <a:t> CS</a:t>
            </a:r>
            <a:r>
              <a:rPr lang="en-US" altLang="ko-KR" sz="1200" dirty="0"/>
              <a:t>, </a:t>
            </a:r>
            <a:r>
              <a:rPr lang="en-US" altLang="ko-KR" sz="1200" u="sng" dirty="0" err="1">
                <a:hlinkClick r:id="rId70"/>
              </a:rPr>
              <a:t>Hunsucker</a:t>
            </a:r>
            <a:r>
              <a:rPr lang="en-US" altLang="ko-KR" sz="1200" u="sng" dirty="0">
                <a:hlinkClick r:id="rId70"/>
              </a:rPr>
              <a:t> SA</a:t>
            </a:r>
            <a:r>
              <a:rPr lang="en-US" altLang="ko-KR" sz="1200" dirty="0"/>
              <a:t>, </a:t>
            </a:r>
            <a:r>
              <a:rPr lang="en-US" altLang="ko-KR" sz="1200" u="sng" dirty="0">
                <a:hlinkClick r:id="rId71"/>
              </a:rPr>
              <a:t>Schlegel </a:t>
            </a:r>
            <a:r>
              <a:rPr lang="en-US" altLang="ko-KR" sz="1200" u="sng" dirty="0" err="1">
                <a:hlinkClick r:id="rId71"/>
              </a:rPr>
              <a:t>J</a:t>
            </a:r>
            <a:r>
              <a:rPr lang="en-US" altLang="ko-KR" sz="1200" dirty="0" err="1"/>
              <a:t>,</a:t>
            </a:r>
            <a:r>
              <a:rPr lang="en-US" altLang="ko-KR" sz="1200" u="sng" dirty="0" err="1">
                <a:hlinkClick r:id="rId72"/>
              </a:rPr>
              <a:t>Martinson</a:t>
            </a:r>
            <a:r>
              <a:rPr lang="en-US" altLang="ko-KR" sz="1200" u="sng" dirty="0">
                <a:hlinkClick r:id="rId72"/>
              </a:rPr>
              <a:t> H</a:t>
            </a:r>
            <a:r>
              <a:rPr lang="en-US" altLang="ko-KR" sz="1200" dirty="0"/>
              <a:t>, </a:t>
            </a:r>
            <a:r>
              <a:rPr lang="en-US" altLang="ko-KR" sz="1200" u="sng" dirty="0">
                <a:hlinkClick r:id="rId73"/>
              </a:rPr>
              <a:t>Cannon C</a:t>
            </a:r>
            <a:r>
              <a:rPr lang="en-US" altLang="ko-KR" sz="1200" dirty="0"/>
              <a:t>, </a:t>
            </a:r>
            <a:r>
              <a:rPr lang="en-US" altLang="ko-KR" sz="1200" u="sng" dirty="0">
                <a:hlinkClick r:id="rId74"/>
              </a:rPr>
              <a:t>Keating AK</a:t>
            </a:r>
            <a:r>
              <a:rPr lang="en-US" altLang="ko-KR" sz="1200" dirty="0"/>
              <a:t>, </a:t>
            </a:r>
            <a:r>
              <a:rPr lang="en-US" altLang="ko-KR" sz="1200" u="sng" dirty="0">
                <a:hlinkClick r:id="rId75"/>
              </a:rPr>
              <a:t>Earp HS</a:t>
            </a:r>
            <a:r>
              <a:rPr lang="en-US" altLang="ko-KR" sz="1200" dirty="0"/>
              <a:t>, </a:t>
            </a:r>
            <a:r>
              <a:rPr lang="en-US" altLang="ko-KR" sz="1200" u="sng" dirty="0">
                <a:hlinkClick r:id="rId76"/>
              </a:rPr>
              <a:t>Liang X</a:t>
            </a:r>
            <a:r>
              <a:rPr lang="en-US" altLang="ko-KR" sz="1200" dirty="0"/>
              <a:t>, </a:t>
            </a:r>
            <a:r>
              <a:rPr lang="en-US" altLang="ko-KR" sz="1200" u="sng" dirty="0" err="1">
                <a:hlinkClick r:id="rId77"/>
              </a:rPr>
              <a:t>Deryckere</a:t>
            </a:r>
            <a:r>
              <a:rPr lang="en-US" altLang="ko-KR" sz="1200" u="sng" dirty="0">
                <a:hlinkClick r:id="rId77"/>
              </a:rPr>
              <a:t> D</a:t>
            </a:r>
            <a:r>
              <a:rPr lang="en-US" altLang="ko-KR" sz="1200" dirty="0"/>
              <a:t>, </a:t>
            </a:r>
            <a:r>
              <a:rPr lang="en-US" altLang="ko-KR" sz="1200" u="sng" dirty="0">
                <a:hlinkClick r:id="rId78"/>
              </a:rPr>
              <a:t>Graham DK</a:t>
            </a:r>
            <a:r>
              <a:rPr lang="en-US" altLang="ko-KR" sz="1200" dirty="0"/>
              <a:t>.</a:t>
            </a:r>
          </a:p>
          <a:p>
            <a:r>
              <a:rPr lang="en-US" altLang="ko-KR" sz="1200" b="1" dirty="0"/>
              <a:t>Source</a:t>
            </a:r>
          </a:p>
          <a:p>
            <a:r>
              <a:rPr lang="en-US" altLang="ko-KR" sz="1200" dirty="0"/>
              <a:t>Department of Pediatrics, Division of Hematology, Oncology, and Bone Marrow Transplantation, Aurora, CO, USA.</a:t>
            </a:r>
          </a:p>
        </p:txBody>
      </p:sp>
    </p:spTree>
    <p:extLst>
      <p:ext uri="{BB962C8B-B14F-4D97-AF65-F5344CB8AC3E}">
        <p14:creationId xmlns:p14="http://schemas.microsoft.com/office/powerpoint/2010/main" xmlns="" val="36962250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3135"/>
            <a:ext cx="4572000" cy="1754326"/>
          </a:xfrm>
          <a:prstGeom prst="rect">
            <a:avLst/>
          </a:prstGeom>
        </p:spPr>
        <p:txBody>
          <a:bodyPr>
            <a:spAutoFit/>
          </a:bodyPr>
          <a:lstStyle/>
          <a:p>
            <a:r>
              <a:rPr lang="en-US" altLang="ko-KR" sz="1200" b="1" u="sng" dirty="0">
                <a:hlinkClick r:id="rId2"/>
              </a:rPr>
              <a:t>An endogenous inhibitor of angiogenesis inversely correlates with side population phenotype and function in human lung cancer cells.</a:t>
            </a:r>
            <a:endParaRPr lang="en-US" altLang="ko-KR" sz="1200" b="1" dirty="0"/>
          </a:p>
          <a:p>
            <a:r>
              <a:rPr lang="en-US" altLang="ko-KR" sz="1200" u="sng" dirty="0">
                <a:hlinkClick r:id="rId3"/>
              </a:rPr>
              <a:t>Han H</a:t>
            </a:r>
            <a:r>
              <a:rPr lang="en-US" altLang="ko-KR" sz="1200" dirty="0"/>
              <a:t>, </a:t>
            </a:r>
            <a:r>
              <a:rPr lang="en-US" altLang="ko-KR" sz="1200" u="sng" dirty="0" err="1">
                <a:hlinkClick r:id="rId4"/>
              </a:rPr>
              <a:t>Bourboulia</a:t>
            </a:r>
            <a:r>
              <a:rPr lang="en-US" altLang="ko-KR" sz="1200" u="sng" dirty="0">
                <a:hlinkClick r:id="rId4"/>
              </a:rPr>
              <a:t> D</a:t>
            </a:r>
            <a:r>
              <a:rPr lang="en-US" altLang="ko-KR" sz="1200" dirty="0"/>
              <a:t>, </a:t>
            </a:r>
            <a:r>
              <a:rPr lang="en-US" altLang="ko-KR" sz="1200" u="sng" dirty="0">
                <a:hlinkClick r:id="rId5"/>
              </a:rPr>
              <a:t>Jensen-</a:t>
            </a:r>
            <a:r>
              <a:rPr lang="en-US" altLang="ko-KR" sz="1200" u="sng" dirty="0" err="1">
                <a:hlinkClick r:id="rId5"/>
              </a:rPr>
              <a:t>Taubman</a:t>
            </a:r>
            <a:r>
              <a:rPr lang="en-US" altLang="ko-KR" sz="1200" u="sng" dirty="0">
                <a:hlinkClick r:id="rId5"/>
              </a:rPr>
              <a:t> S</a:t>
            </a:r>
            <a:r>
              <a:rPr lang="en-US" altLang="ko-KR" sz="1200" dirty="0"/>
              <a:t>, </a:t>
            </a:r>
            <a:r>
              <a:rPr lang="en-US" altLang="ko-KR" sz="1200" u="sng" dirty="0">
                <a:hlinkClick r:id="rId6"/>
              </a:rPr>
              <a:t>Isaac B</a:t>
            </a:r>
            <a:r>
              <a:rPr lang="en-US" altLang="ko-KR" sz="1200" dirty="0"/>
              <a:t>, </a:t>
            </a:r>
            <a:r>
              <a:rPr lang="en-US" altLang="ko-KR" sz="1200" u="sng" dirty="0">
                <a:hlinkClick r:id="rId7"/>
              </a:rPr>
              <a:t>Wei B</a:t>
            </a:r>
            <a:r>
              <a:rPr lang="en-US" altLang="ko-KR" sz="1200" dirty="0"/>
              <a:t>, </a:t>
            </a:r>
            <a:r>
              <a:rPr lang="en-US" altLang="ko-KR" sz="1200" u="sng" dirty="0" err="1">
                <a:hlinkClick r:id="rId8"/>
              </a:rPr>
              <a:t>Stetler</a:t>
            </a:r>
            <a:r>
              <a:rPr lang="en-US" altLang="ko-KR" sz="1200" u="sng" dirty="0">
                <a:hlinkClick r:id="rId8"/>
              </a:rPr>
              <a:t>-Stevenson WG</a:t>
            </a:r>
            <a:r>
              <a:rPr lang="en-US" altLang="ko-KR" sz="1200" dirty="0"/>
              <a:t>.</a:t>
            </a:r>
          </a:p>
          <a:p>
            <a:r>
              <a:rPr lang="en-US" altLang="ko-KR" sz="1200" b="1" dirty="0"/>
              <a:t>Source</a:t>
            </a:r>
          </a:p>
          <a:p>
            <a:r>
              <a:rPr lang="en-US" altLang="ko-KR" sz="1200" dirty="0"/>
              <a:t>Radiation Oncology Branch, Center for Cancer Research, National Cancer Institute, the National Institutes of Health, Advanced Technology Center, Bethesda, MD, USA.</a:t>
            </a:r>
          </a:p>
        </p:txBody>
      </p:sp>
      <p:sp>
        <p:nvSpPr>
          <p:cNvPr id="4" name="직사각형 3"/>
          <p:cNvSpPr/>
          <p:nvPr/>
        </p:nvSpPr>
        <p:spPr>
          <a:xfrm>
            <a:off x="0" y="1757461"/>
            <a:ext cx="4572000" cy="1754326"/>
          </a:xfrm>
          <a:prstGeom prst="rect">
            <a:avLst/>
          </a:prstGeom>
        </p:spPr>
        <p:txBody>
          <a:bodyPr>
            <a:spAutoFit/>
          </a:bodyPr>
          <a:lstStyle/>
          <a:p>
            <a:r>
              <a:rPr lang="en-US" altLang="ko-KR" sz="1200" b="1" u="sng" dirty="0">
                <a:hlinkClick r:id="rId9"/>
              </a:rPr>
              <a:t>Loss of the </a:t>
            </a:r>
            <a:r>
              <a:rPr lang="en-US" altLang="ko-KR" sz="1200" b="1" u="sng" dirty="0" err="1">
                <a:hlinkClick r:id="rId9"/>
              </a:rPr>
              <a:t>polycomb</a:t>
            </a:r>
            <a:r>
              <a:rPr lang="en-US" altLang="ko-KR" sz="1200" b="1" u="sng" dirty="0">
                <a:hlinkClick r:id="rId9"/>
              </a:rPr>
              <a:t> protein Mel-18 enhances the epithelial-</a:t>
            </a:r>
            <a:r>
              <a:rPr lang="en-US" altLang="ko-KR" sz="1200" b="1" u="sng" dirty="0" err="1">
                <a:hlinkClick r:id="rId9"/>
              </a:rPr>
              <a:t>mesenchymal</a:t>
            </a:r>
            <a:r>
              <a:rPr lang="en-US" altLang="ko-KR" sz="1200" b="1" u="sng" dirty="0">
                <a:hlinkClick r:id="rId9"/>
              </a:rPr>
              <a:t> transition by ZEB1 and ZEB2 expression through the downregulation of miR-205 in breast cancer.</a:t>
            </a:r>
            <a:endParaRPr lang="en-US" altLang="ko-KR" sz="1200" b="1" dirty="0"/>
          </a:p>
          <a:p>
            <a:r>
              <a:rPr lang="en-US" altLang="ko-KR" sz="1200" u="sng" dirty="0">
                <a:hlinkClick r:id="rId10"/>
              </a:rPr>
              <a:t>Lee JY</a:t>
            </a:r>
            <a:r>
              <a:rPr lang="en-US" altLang="ko-KR" sz="1200" dirty="0"/>
              <a:t>, </a:t>
            </a:r>
            <a:r>
              <a:rPr lang="en-US" altLang="ko-KR" sz="1200" u="sng" dirty="0">
                <a:hlinkClick r:id="rId11"/>
              </a:rPr>
              <a:t>Park MK</a:t>
            </a:r>
            <a:r>
              <a:rPr lang="en-US" altLang="ko-KR" sz="1200" dirty="0"/>
              <a:t>, </a:t>
            </a:r>
            <a:r>
              <a:rPr lang="en-US" altLang="ko-KR" sz="1200" u="sng" dirty="0">
                <a:hlinkClick r:id="rId12"/>
              </a:rPr>
              <a:t>Park JH</a:t>
            </a:r>
            <a:r>
              <a:rPr lang="en-US" altLang="ko-KR" sz="1200" dirty="0"/>
              <a:t>, </a:t>
            </a:r>
            <a:r>
              <a:rPr lang="en-US" altLang="ko-KR" sz="1200" u="sng" dirty="0">
                <a:hlinkClick r:id="rId13"/>
              </a:rPr>
              <a:t>Lee HJ</a:t>
            </a:r>
            <a:r>
              <a:rPr lang="en-US" altLang="ko-KR" sz="1200" dirty="0"/>
              <a:t>, </a:t>
            </a:r>
            <a:r>
              <a:rPr lang="en-US" altLang="ko-KR" sz="1200" u="sng" dirty="0">
                <a:hlinkClick r:id="rId14"/>
              </a:rPr>
              <a:t>Shin DH</a:t>
            </a:r>
            <a:r>
              <a:rPr lang="en-US" altLang="ko-KR" sz="1200" dirty="0"/>
              <a:t>, </a:t>
            </a:r>
            <a:r>
              <a:rPr lang="en-US" altLang="ko-KR" sz="1200" u="sng" dirty="0">
                <a:hlinkClick r:id="rId15"/>
              </a:rPr>
              <a:t>Kang Y</a:t>
            </a:r>
            <a:r>
              <a:rPr lang="en-US" altLang="ko-KR" sz="1200" dirty="0"/>
              <a:t>, </a:t>
            </a:r>
            <a:r>
              <a:rPr lang="en-US" altLang="ko-KR" sz="1200" u="sng" dirty="0">
                <a:hlinkClick r:id="rId16"/>
              </a:rPr>
              <a:t>Lee CH</a:t>
            </a:r>
            <a:r>
              <a:rPr lang="en-US" altLang="ko-KR" sz="1200" dirty="0"/>
              <a:t>, </a:t>
            </a:r>
            <a:r>
              <a:rPr lang="en-US" altLang="ko-KR" sz="1200" u="sng" dirty="0">
                <a:hlinkClick r:id="rId17"/>
              </a:rPr>
              <a:t>Kong G</a:t>
            </a:r>
            <a:r>
              <a:rPr lang="en-US" altLang="ko-KR" sz="1200" dirty="0"/>
              <a:t>.</a:t>
            </a:r>
          </a:p>
          <a:p>
            <a:r>
              <a:rPr lang="en-US" altLang="ko-KR" sz="1200" b="1" dirty="0"/>
              <a:t>Source</a:t>
            </a:r>
          </a:p>
          <a:p>
            <a:r>
              <a:rPr lang="en-US" altLang="ko-KR" sz="1200" dirty="0"/>
              <a:t>Institute for Bioengineering and Biopharmaceutical Research (IBBR), </a:t>
            </a:r>
            <a:r>
              <a:rPr lang="en-US" altLang="ko-KR" sz="1200" dirty="0" err="1"/>
              <a:t>Hanyang</a:t>
            </a:r>
            <a:r>
              <a:rPr lang="en-US" altLang="ko-KR" sz="1200" dirty="0"/>
              <a:t> University, Seoul, Korea.</a:t>
            </a:r>
          </a:p>
        </p:txBody>
      </p:sp>
      <p:sp>
        <p:nvSpPr>
          <p:cNvPr id="5" name="직사각형 4"/>
          <p:cNvSpPr/>
          <p:nvPr/>
        </p:nvSpPr>
        <p:spPr>
          <a:xfrm>
            <a:off x="0" y="3512485"/>
            <a:ext cx="4572000" cy="1754326"/>
          </a:xfrm>
          <a:prstGeom prst="rect">
            <a:avLst/>
          </a:prstGeom>
        </p:spPr>
        <p:txBody>
          <a:bodyPr>
            <a:spAutoFit/>
          </a:bodyPr>
          <a:lstStyle/>
          <a:p>
            <a:r>
              <a:rPr lang="en-US" altLang="ko-KR" sz="1200" b="1" u="sng" dirty="0">
                <a:hlinkClick r:id="rId18"/>
              </a:rPr>
              <a:t>Suppression of MIM by microRNA-182 activates </a:t>
            </a:r>
            <a:r>
              <a:rPr lang="en-US" altLang="ko-KR" sz="1200" b="1" u="sng" dirty="0" err="1">
                <a:hlinkClick r:id="rId18"/>
              </a:rPr>
              <a:t>RhoA</a:t>
            </a:r>
            <a:r>
              <a:rPr lang="en-US" altLang="ko-KR" sz="1200" b="1" u="sng" dirty="0">
                <a:hlinkClick r:id="rId18"/>
              </a:rPr>
              <a:t> and promotes breast cancer metastasis.</a:t>
            </a:r>
            <a:endParaRPr lang="en-US" altLang="ko-KR" sz="1200" b="1" dirty="0"/>
          </a:p>
          <a:p>
            <a:r>
              <a:rPr lang="en-US" altLang="ko-KR" sz="1200" u="sng" dirty="0">
                <a:hlinkClick r:id="rId19"/>
              </a:rPr>
              <a:t>Lei R</a:t>
            </a:r>
            <a:r>
              <a:rPr lang="en-US" altLang="ko-KR" sz="1200" dirty="0"/>
              <a:t>, </a:t>
            </a:r>
            <a:r>
              <a:rPr lang="en-US" altLang="ko-KR" sz="1200" u="sng" dirty="0">
                <a:hlinkClick r:id="rId20"/>
              </a:rPr>
              <a:t>Tang J</a:t>
            </a:r>
            <a:r>
              <a:rPr lang="en-US" altLang="ko-KR" sz="1200" dirty="0"/>
              <a:t>, </a:t>
            </a:r>
            <a:r>
              <a:rPr lang="en-US" altLang="ko-KR" sz="1200" u="sng" dirty="0" err="1">
                <a:hlinkClick r:id="rId21"/>
              </a:rPr>
              <a:t>Zhuang</a:t>
            </a:r>
            <a:r>
              <a:rPr lang="en-US" altLang="ko-KR" sz="1200" u="sng" dirty="0">
                <a:hlinkClick r:id="rId21"/>
              </a:rPr>
              <a:t> X</a:t>
            </a:r>
            <a:r>
              <a:rPr lang="en-US" altLang="ko-KR" sz="1200" dirty="0"/>
              <a:t>, </a:t>
            </a:r>
            <a:r>
              <a:rPr lang="en-US" altLang="ko-KR" sz="1200" u="sng" dirty="0">
                <a:hlinkClick r:id="rId22"/>
              </a:rPr>
              <a:t>Deng R</a:t>
            </a:r>
            <a:r>
              <a:rPr lang="en-US" altLang="ko-KR" sz="1200" dirty="0"/>
              <a:t>, </a:t>
            </a:r>
            <a:r>
              <a:rPr lang="en-US" altLang="ko-KR" sz="1200" u="sng" dirty="0">
                <a:hlinkClick r:id="rId23"/>
              </a:rPr>
              <a:t>Li G</a:t>
            </a:r>
            <a:r>
              <a:rPr lang="en-US" altLang="ko-KR" sz="1200" dirty="0"/>
              <a:t>, </a:t>
            </a:r>
            <a:r>
              <a:rPr lang="en-US" altLang="ko-KR" sz="1200" u="sng" dirty="0">
                <a:hlinkClick r:id="rId24"/>
              </a:rPr>
              <a:t>Yu J</a:t>
            </a:r>
            <a:r>
              <a:rPr lang="en-US" altLang="ko-KR" sz="1200" dirty="0"/>
              <a:t>, </a:t>
            </a:r>
            <a:r>
              <a:rPr lang="en-US" altLang="ko-KR" sz="1200" u="sng" dirty="0">
                <a:hlinkClick r:id="rId25"/>
              </a:rPr>
              <a:t>Liang Y</a:t>
            </a:r>
            <a:r>
              <a:rPr lang="en-US" altLang="ko-KR" sz="1200" dirty="0"/>
              <a:t>, </a:t>
            </a:r>
            <a:r>
              <a:rPr lang="en-US" altLang="ko-KR" sz="1200" u="sng" dirty="0">
                <a:hlinkClick r:id="rId26"/>
              </a:rPr>
              <a:t>Xiao J</a:t>
            </a:r>
            <a:r>
              <a:rPr lang="en-US" altLang="ko-KR" sz="1200" dirty="0"/>
              <a:t>, </a:t>
            </a:r>
            <a:r>
              <a:rPr lang="en-US" altLang="ko-KR" sz="1200" u="sng" dirty="0">
                <a:hlinkClick r:id="rId27"/>
              </a:rPr>
              <a:t>Wang HY</a:t>
            </a:r>
            <a:r>
              <a:rPr lang="en-US" altLang="ko-KR" sz="1200" dirty="0"/>
              <a:t>, </a:t>
            </a:r>
            <a:r>
              <a:rPr lang="en-US" altLang="ko-KR" sz="1200" u="sng" dirty="0">
                <a:hlinkClick r:id="rId28"/>
              </a:rPr>
              <a:t>Yang Q</a:t>
            </a:r>
            <a:r>
              <a:rPr lang="en-US" altLang="ko-KR" sz="1200" dirty="0"/>
              <a:t>, </a:t>
            </a:r>
            <a:r>
              <a:rPr lang="en-US" altLang="ko-KR" sz="1200" u="sng" dirty="0">
                <a:hlinkClick r:id="rId29"/>
              </a:rPr>
              <a:t>Hu G</a:t>
            </a:r>
            <a:r>
              <a:rPr lang="en-US" altLang="ko-KR" sz="1200" dirty="0"/>
              <a:t>.</a:t>
            </a:r>
          </a:p>
          <a:p>
            <a:r>
              <a:rPr lang="en-US" altLang="ko-KR" sz="1200" b="1" dirty="0"/>
              <a:t>Source</a:t>
            </a:r>
          </a:p>
          <a:p>
            <a:r>
              <a:rPr lang="en-US" altLang="ko-KR" sz="1200" dirty="0"/>
              <a:t>Key Laboratory of Stem Cell Biology, Institute of Health Sciences, Shanghai Institutes for Biological Sciences, Chinese Academy of Sciences and Shanghai Jiao Tong University School of Medicine, Shanghai, China.</a:t>
            </a:r>
          </a:p>
        </p:txBody>
      </p:sp>
    </p:spTree>
    <p:extLst>
      <p:ext uri="{BB962C8B-B14F-4D97-AF65-F5344CB8AC3E}">
        <p14:creationId xmlns:p14="http://schemas.microsoft.com/office/powerpoint/2010/main" xmlns="" val="27290154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0284" y="128194"/>
            <a:ext cx="7962900" cy="674136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176071" y="4869"/>
            <a:ext cx="967929" cy="65461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96302904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07504" y="4869"/>
            <a:ext cx="8010525" cy="68531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176071" y="4869"/>
            <a:ext cx="967929" cy="65461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0072217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44624"/>
            <a:ext cx="9180512" cy="68133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176071" y="4869"/>
            <a:ext cx="967929" cy="65461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65364976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9036495" cy="674136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176071" y="4869"/>
            <a:ext cx="967929" cy="65461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92916839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TotalTime>
  <Words>425</Words>
  <Application>Microsoft Office PowerPoint</Application>
  <PresentationFormat>화면 슬라이드 쇼(4:3)</PresentationFormat>
  <Paragraphs>58</Paragraphs>
  <Slides>22</Slides>
  <Notes>0</Notes>
  <HiddenSlides>0</HiddenSlides>
  <MMClips>0</MMClips>
  <ScaleCrop>false</ScaleCrop>
  <HeadingPairs>
    <vt:vector size="4" baseType="variant">
      <vt:variant>
        <vt:lpstr>테마</vt:lpstr>
      </vt:variant>
      <vt:variant>
        <vt:i4>1</vt:i4>
      </vt:variant>
      <vt:variant>
        <vt:lpstr>슬라이드 제목</vt:lpstr>
      </vt:variant>
      <vt:variant>
        <vt:i4>22</vt:i4>
      </vt:variant>
    </vt:vector>
  </HeadingPairs>
  <TitlesOfParts>
    <vt:vector size="23" baseType="lpstr">
      <vt:lpstr>Office 테마</vt:lpstr>
      <vt:lpstr>슬라이드 1</vt:lpstr>
      <vt:lpstr>슬라이드 2</vt:lpstr>
      <vt:lpstr>슬라이드 3</vt:lpstr>
      <vt:lpstr>슬라이드 4</vt:lpstr>
      <vt:lpstr>슬라이드 5</vt:lpstr>
      <vt:lpstr>슬라이드 6</vt:lpstr>
      <vt:lpstr>슬라이드 7</vt:lpstr>
      <vt:lpstr>슬라이드 8</vt:lpstr>
      <vt:lpstr>슬라이드 9</vt:lpstr>
      <vt:lpstr>슬라이드 10</vt:lpstr>
      <vt:lpstr>슬라이드 11</vt:lpstr>
      <vt:lpstr>슬라이드 12</vt:lpstr>
      <vt:lpstr>슬라이드 13</vt:lpstr>
      <vt:lpstr>슬라이드 14</vt:lpstr>
      <vt:lpstr>슬라이드 15</vt:lpstr>
      <vt:lpstr>슬라이드 16</vt:lpstr>
      <vt:lpstr>슬라이드 17</vt:lpstr>
      <vt:lpstr>슬라이드 18</vt:lpstr>
      <vt:lpstr>슬라이드 19</vt:lpstr>
      <vt:lpstr>슬라이드 20</vt:lpstr>
      <vt:lpstr>슬라이드 21</vt:lpstr>
      <vt:lpstr>슬라이드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성영훈</dc:creator>
  <cp:lastModifiedBy>user</cp:lastModifiedBy>
  <cp:revision>5</cp:revision>
  <dcterms:created xsi:type="dcterms:W3CDTF">2013-03-16T05:49:06Z</dcterms:created>
  <dcterms:modified xsi:type="dcterms:W3CDTF">2013-03-18T00:31:15Z</dcterms:modified>
</cp:coreProperties>
</file>