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handoutMasterIdLst>
    <p:handoutMasterId r:id="rId32"/>
  </p:handoutMasterIdLst>
  <p:sldIdLst>
    <p:sldId id="278" r:id="rId2"/>
    <p:sldId id="279" r:id="rId3"/>
    <p:sldId id="280" r:id="rId4"/>
    <p:sldId id="281" r:id="rId5"/>
    <p:sldId id="282" r:id="rId6"/>
    <p:sldId id="283" r:id="rId7"/>
    <p:sldId id="284" r:id="rId8"/>
    <p:sldId id="270" r:id="rId9"/>
    <p:sldId id="271" r:id="rId10"/>
    <p:sldId id="272" r:id="rId11"/>
    <p:sldId id="273" r:id="rId12"/>
    <p:sldId id="259" r:id="rId13"/>
    <p:sldId id="260" r:id="rId14"/>
    <p:sldId id="261" r:id="rId15"/>
    <p:sldId id="262" r:id="rId16"/>
    <p:sldId id="263" r:id="rId17"/>
    <p:sldId id="264" r:id="rId18"/>
    <p:sldId id="265" r:id="rId19"/>
    <p:sldId id="266" r:id="rId20"/>
    <p:sldId id="267" r:id="rId21"/>
    <p:sldId id="268" r:id="rId22"/>
    <p:sldId id="269" r:id="rId23"/>
    <p:sldId id="256" r:id="rId24"/>
    <p:sldId id="258" r:id="rId25"/>
    <p:sldId id="257" r:id="rId26"/>
    <p:sldId id="274" r:id="rId27"/>
    <p:sldId id="275" r:id="rId28"/>
    <p:sldId id="276" r:id="rId29"/>
    <p:sldId id="277" r:id="rId30"/>
  </p:sldIdLst>
  <p:sldSz cx="9144000" cy="6858000" type="screen4x3"/>
  <p:notesSz cx="6797675" cy="9928225"/>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17" d="100"/>
          <a:sy n="117" d="100"/>
        </p:scale>
        <p:origin x="-72" y="5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날짜 개체 틀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147A055B-0D08-4FF3-AEB8-043FA41044CA}" type="datetimeFigureOut">
              <a:rPr lang="en-US" smtClean="0"/>
              <a:pPr/>
              <a:t>3/25/2013</a:t>
            </a:fld>
            <a:endParaRPr lang="en-US"/>
          </a:p>
        </p:txBody>
      </p:sp>
      <p:sp>
        <p:nvSpPr>
          <p:cNvPr id="4" name="바닥글 개체 틀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5" name="슬라이드 번호 개체 틀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DE98DE30-6FE1-4E9B-B1BA-57E47B03068B}" type="slidenum">
              <a:rPr lang="en-US" smtClean="0"/>
              <a:pPr/>
              <a:t>‹#›</a:t>
            </a:fld>
            <a:endParaRPr lang="en-US"/>
          </a:p>
        </p:txBody>
      </p:sp>
    </p:spTree>
    <p:extLst>
      <p:ext uri="{BB962C8B-B14F-4D97-AF65-F5344CB8AC3E}">
        <p14:creationId xmlns:p14="http://schemas.microsoft.com/office/powerpoint/2010/main" xmlns="" val="4311979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US"/>
          </a:p>
        </p:txBody>
      </p:sp>
      <p:sp>
        <p:nvSpPr>
          <p:cNvPr id="3" name="날짜 개체 틀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246CFC8C-83CD-47D6-B385-93544D000EDF}" type="datetimeFigureOut">
              <a:rPr lang="en-US" smtClean="0"/>
              <a:pPr/>
              <a:t>3/25/2013</a:t>
            </a:fld>
            <a:endParaRPr lang="en-US"/>
          </a:p>
        </p:txBody>
      </p:sp>
      <p:sp>
        <p:nvSpPr>
          <p:cNvPr id="4" name="슬라이드 이미지 개체 틀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슬라이드 노트 개체 틀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a:p>
        </p:txBody>
      </p:sp>
      <p:sp>
        <p:nvSpPr>
          <p:cNvPr id="6" name="바닥글 개체 틀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US"/>
          </a:p>
        </p:txBody>
      </p:sp>
      <p:sp>
        <p:nvSpPr>
          <p:cNvPr id="7" name="슬라이드 번호 개체 틀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AE238C89-D460-427A-9A53-8B87D2BE4671}" type="slidenum">
              <a:rPr lang="en-US" smtClean="0"/>
              <a:pPr/>
              <a:t>‹#›</a:t>
            </a:fld>
            <a:endParaRPr lang="en-US"/>
          </a:p>
        </p:txBody>
      </p:sp>
    </p:spTree>
    <p:extLst>
      <p:ext uri="{BB962C8B-B14F-4D97-AF65-F5344CB8AC3E}">
        <p14:creationId xmlns:p14="http://schemas.microsoft.com/office/powerpoint/2010/main" xmlns="" val="1621678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171" name="슬라이드 노트 개체 틀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1416D0E-90AA-4708-A6ED-FD53F4D3D4DA}" type="slidenum">
              <a:rPr lang="en-US" altLang="ko-KR" smtClean="0"/>
              <a:pPr fontAlgn="base">
                <a:spcBef>
                  <a:spcPct val="0"/>
                </a:spcBef>
                <a:spcAft>
                  <a:spcPct val="0"/>
                </a:spcAft>
                <a:defRPr/>
              </a:pPr>
              <a:t>26</a:t>
            </a:fld>
            <a:endParaRPr lang="en-US" altLang="ko-K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8195" name="슬라이드 노트 개체 틀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1A7754E-4982-4AD6-9022-F5394161D69C}" type="slidenum">
              <a:rPr lang="en-US" altLang="ko-KR" smtClean="0"/>
              <a:pPr fontAlgn="base">
                <a:spcBef>
                  <a:spcPct val="0"/>
                </a:spcBef>
                <a:spcAft>
                  <a:spcPct val="0"/>
                </a:spcAft>
                <a:defRPr/>
              </a:pPr>
              <a:t>27</a:t>
            </a:fld>
            <a:endParaRPr lang="en-US" altLang="ko-K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219" name="슬라이드 노트 개체 틀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12292"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416A986-77D6-4153-933A-653CC7816C21}" type="slidenum">
              <a:rPr lang="en-US" altLang="ko-KR" smtClean="0"/>
              <a:pPr fontAlgn="base">
                <a:spcBef>
                  <a:spcPct val="0"/>
                </a:spcBef>
                <a:spcAft>
                  <a:spcPct val="0"/>
                </a:spcAft>
                <a:defRPr/>
              </a:pPr>
              <a:t>28</a:t>
            </a:fld>
            <a:endParaRPr lang="en-US" altLang="ko-K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0243" name="슬라이드 노트 개체 틀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12292"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169BEB7-4973-4589-9F05-FDE6686053CD}" type="slidenum">
              <a:rPr lang="en-US" altLang="ko-KR" smtClean="0"/>
              <a:pPr fontAlgn="base">
                <a:spcBef>
                  <a:spcPct val="0"/>
                </a:spcBef>
                <a:spcAft>
                  <a:spcPct val="0"/>
                </a:spcAft>
                <a:defRPr/>
              </a:pPr>
              <a:t>29</a:t>
            </a:fld>
            <a:endParaRPr lang="en-US" altLang="ko-K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BE678797-6C75-4EA4-BF48-DDF3AC4B287E}" type="datetimeFigureOut">
              <a:rPr lang="ko-KR" altLang="en-US" smtClean="0"/>
              <a:pPr/>
              <a:t>2013-03-25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9DFA675-1573-43DE-87A1-AD4B897B335B}" type="slidenum">
              <a:rPr lang="ko-KR" altLang="en-US" smtClean="0"/>
              <a:pPr/>
              <a:t>‹#›</a:t>
            </a:fld>
            <a:endParaRPr lang="ko-KR" altLang="en-US"/>
          </a:p>
        </p:txBody>
      </p:sp>
    </p:spTree>
    <p:extLst>
      <p:ext uri="{BB962C8B-B14F-4D97-AF65-F5344CB8AC3E}">
        <p14:creationId xmlns:p14="http://schemas.microsoft.com/office/powerpoint/2010/main" xmlns="" val="900555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BE678797-6C75-4EA4-BF48-DDF3AC4B287E}" type="datetimeFigureOut">
              <a:rPr lang="ko-KR" altLang="en-US" smtClean="0"/>
              <a:pPr/>
              <a:t>2013-03-25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9DFA675-1573-43DE-87A1-AD4B897B335B}" type="slidenum">
              <a:rPr lang="ko-KR" altLang="en-US" smtClean="0"/>
              <a:pPr/>
              <a:t>‹#›</a:t>
            </a:fld>
            <a:endParaRPr lang="ko-KR" altLang="en-US"/>
          </a:p>
        </p:txBody>
      </p:sp>
    </p:spTree>
    <p:extLst>
      <p:ext uri="{BB962C8B-B14F-4D97-AF65-F5344CB8AC3E}">
        <p14:creationId xmlns:p14="http://schemas.microsoft.com/office/powerpoint/2010/main" xmlns="" val="970697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BE678797-6C75-4EA4-BF48-DDF3AC4B287E}" type="datetimeFigureOut">
              <a:rPr lang="ko-KR" altLang="en-US" smtClean="0"/>
              <a:pPr/>
              <a:t>2013-03-25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9DFA675-1573-43DE-87A1-AD4B897B335B}" type="slidenum">
              <a:rPr lang="ko-KR" altLang="en-US" smtClean="0"/>
              <a:pPr/>
              <a:t>‹#›</a:t>
            </a:fld>
            <a:endParaRPr lang="ko-KR" altLang="en-US"/>
          </a:p>
        </p:txBody>
      </p:sp>
    </p:spTree>
    <p:extLst>
      <p:ext uri="{BB962C8B-B14F-4D97-AF65-F5344CB8AC3E}">
        <p14:creationId xmlns:p14="http://schemas.microsoft.com/office/powerpoint/2010/main" xmlns="" val="2430351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BE678797-6C75-4EA4-BF48-DDF3AC4B287E}" type="datetimeFigureOut">
              <a:rPr lang="ko-KR" altLang="en-US" smtClean="0"/>
              <a:pPr/>
              <a:t>2013-03-25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A9DFA675-1573-43DE-87A1-AD4B897B335B}" type="slidenum">
              <a:rPr lang="ko-KR" altLang="en-US" smtClean="0"/>
              <a:pPr/>
              <a:t>‹#›</a:t>
            </a:fld>
            <a:endParaRPr lang="ko-KR" altLang="en-US"/>
          </a:p>
        </p:txBody>
      </p:sp>
    </p:spTree>
    <p:extLst>
      <p:ext uri="{BB962C8B-B14F-4D97-AF65-F5344CB8AC3E}">
        <p14:creationId xmlns:p14="http://schemas.microsoft.com/office/powerpoint/2010/main" xmlns="" val="2447642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BE678797-6C75-4EA4-BF48-DDF3AC4B287E}" type="datetimeFigureOut">
              <a:rPr lang="ko-KR" altLang="en-US" smtClean="0"/>
              <a:pPr/>
              <a:t>2013-03-25</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A9DFA675-1573-43DE-87A1-AD4B897B335B}" type="slidenum">
              <a:rPr lang="ko-KR" altLang="en-US" smtClean="0"/>
              <a:pPr/>
              <a:t>‹#›</a:t>
            </a:fld>
            <a:endParaRPr lang="ko-KR" altLang="en-US"/>
          </a:p>
        </p:txBody>
      </p:sp>
    </p:spTree>
    <p:extLst>
      <p:ext uri="{BB962C8B-B14F-4D97-AF65-F5344CB8AC3E}">
        <p14:creationId xmlns:p14="http://schemas.microsoft.com/office/powerpoint/2010/main" xmlns="" val="2517482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BE678797-6C75-4EA4-BF48-DDF3AC4B287E}" type="datetimeFigureOut">
              <a:rPr lang="ko-KR" altLang="en-US" smtClean="0"/>
              <a:pPr/>
              <a:t>2013-03-25</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A9DFA675-1573-43DE-87A1-AD4B897B335B}" type="slidenum">
              <a:rPr lang="ko-KR" altLang="en-US" smtClean="0"/>
              <a:pPr/>
              <a:t>‹#›</a:t>
            </a:fld>
            <a:endParaRPr lang="ko-KR" altLang="en-US"/>
          </a:p>
        </p:txBody>
      </p:sp>
    </p:spTree>
    <p:extLst>
      <p:ext uri="{BB962C8B-B14F-4D97-AF65-F5344CB8AC3E}">
        <p14:creationId xmlns:p14="http://schemas.microsoft.com/office/powerpoint/2010/main" xmlns="" val="2466951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BE678797-6C75-4EA4-BF48-DDF3AC4B287E}" type="datetimeFigureOut">
              <a:rPr lang="ko-KR" altLang="en-US" smtClean="0"/>
              <a:pPr/>
              <a:t>2013-03-25</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A9DFA675-1573-43DE-87A1-AD4B897B335B}" type="slidenum">
              <a:rPr lang="ko-KR" altLang="en-US" smtClean="0"/>
              <a:pPr/>
              <a:t>‹#›</a:t>
            </a:fld>
            <a:endParaRPr lang="ko-KR" altLang="en-US"/>
          </a:p>
        </p:txBody>
      </p:sp>
    </p:spTree>
    <p:extLst>
      <p:ext uri="{BB962C8B-B14F-4D97-AF65-F5344CB8AC3E}">
        <p14:creationId xmlns:p14="http://schemas.microsoft.com/office/powerpoint/2010/main" xmlns="" val="167641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BE678797-6C75-4EA4-BF48-DDF3AC4B287E}" type="datetimeFigureOut">
              <a:rPr lang="ko-KR" altLang="en-US" smtClean="0"/>
              <a:pPr/>
              <a:t>2013-03-25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A9DFA675-1573-43DE-87A1-AD4B897B335B}" type="slidenum">
              <a:rPr lang="ko-KR" altLang="en-US" smtClean="0"/>
              <a:pPr/>
              <a:t>‹#›</a:t>
            </a:fld>
            <a:endParaRPr lang="ko-KR" altLang="en-US"/>
          </a:p>
        </p:txBody>
      </p:sp>
    </p:spTree>
    <p:extLst>
      <p:ext uri="{BB962C8B-B14F-4D97-AF65-F5344CB8AC3E}">
        <p14:creationId xmlns:p14="http://schemas.microsoft.com/office/powerpoint/2010/main" xmlns="" val="281017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BE678797-6C75-4EA4-BF48-DDF3AC4B287E}" type="datetimeFigureOut">
              <a:rPr lang="ko-KR" altLang="en-US" smtClean="0"/>
              <a:pPr/>
              <a:t>2013-03-25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A9DFA675-1573-43DE-87A1-AD4B897B335B}" type="slidenum">
              <a:rPr lang="ko-KR" altLang="en-US" smtClean="0"/>
              <a:pPr/>
              <a:t>‹#›</a:t>
            </a:fld>
            <a:endParaRPr lang="ko-KR" altLang="en-US"/>
          </a:p>
        </p:txBody>
      </p:sp>
    </p:spTree>
    <p:extLst>
      <p:ext uri="{BB962C8B-B14F-4D97-AF65-F5344CB8AC3E}">
        <p14:creationId xmlns:p14="http://schemas.microsoft.com/office/powerpoint/2010/main" xmlns="" val="4216930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BE678797-6C75-4EA4-BF48-DDF3AC4B287E}" type="datetimeFigureOut">
              <a:rPr lang="ko-KR" altLang="en-US" smtClean="0"/>
              <a:pPr/>
              <a:t>2013-03-25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9DFA675-1573-43DE-87A1-AD4B897B335B}" type="slidenum">
              <a:rPr lang="ko-KR" altLang="en-US" smtClean="0"/>
              <a:pPr/>
              <a:t>‹#›</a:t>
            </a:fld>
            <a:endParaRPr lang="ko-KR" altLang="en-US"/>
          </a:p>
        </p:txBody>
      </p:sp>
    </p:spTree>
    <p:extLst>
      <p:ext uri="{BB962C8B-B14F-4D97-AF65-F5344CB8AC3E}">
        <p14:creationId xmlns:p14="http://schemas.microsoft.com/office/powerpoint/2010/main" xmlns="" val="4107419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BE678797-6C75-4EA4-BF48-DDF3AC4B287E}" type="datetimeFigureOut">
              <a:rPr lang="ko-KR" altLang="en-US" smtClean="0"/>
              <a:pPr/>
              <a:t>2013-03-25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9DFA675-1573-43DE-87A1-AD4B897B335B}" type="slidenum">
              <a:rPr lang="ko-KR" altLang="en-US" smtClean="0"/>
              <a:pPr/>
              <a:t>‹#›</a:t>
            </a:fld>
            <a:endParaRPr lang="ko-KR" altLang="en-US"/>
          </a:p>
        </p:txBody>
      </p:sp>
    </p:spTree>
    <p:extLst>
      <p:ext uri="{BB962C8B-B14F-4D97-AF65-F5344CB8AC3E}">
        <p14:creationId xmlns:p14="http://schemas.microsoft.com/office/powerpoint/2010/main" xmlns="" val="3797131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678797-6C75-4EA4-BF48-DDF3AC4B287E}" type="datetimeFigureOut">
              <a:rPr lang="ko-KR" altLang="en-US" smtClean="0"/>
              <a:pPr/>
              <a:t>2013-03-25</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DFA675-1573-43DE-87A1-AD4B897B335B}" type="slidenum">
              <a:rPr lang="ko-KR" altLang="en-US" smtClean="0"/>
              <a:pPr/>
              <a:t>‹#›</a:t>
            </a:fld>
            <a:endParaRPr lang="ko-KR" altLang="en-US"/>
          </a:p>
        </p:txBody>
      </p:sp>
    </p:spTree>
    <p:extLst>
      <p:ext uri="{BB962C8B-B14F-4D97-AF65-F5344CB8AC3E}">
        <p14:creationId xmlns:p14="http://schemas.microsoft.com/office/powerpoint/2010/main" xmlns="" val="38646979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ncbi.nlm.nih.gov/pubmed?term=Sarris%20M%5bAuthor%5d&amp;cauthor=true&amp;cauthor_uid=23503467" TargetMode="External"/><Relationship Id="rId2" Type="http://schemas.openxmlformats.org/officeDocument/2006/relationships/hyperlink" Target="http://www.ncbi.nlm.nih.gov/pubmed/23503463" TargetMode="External"/><Relationship Id="rId1" Type="http://schemas.openxmlformats.org/officeDocument/2006/relationships/slideLayout" Target="../slideLayouts/slideLayout1.xml"/><Relationship Id="rId5" Type="http://schemas.openxmlformats.org/officeDocument/2006/relationships/hyperlink" Target="http://www.ncbi.nlm.nih.gov/pubmed?term=Talianidis%20I%5bAuthor%5d&amp;cauthor=true&amp;cauthor_uid=23503467" TargetMode="External"/><Relationship Id="rId4" Type="http://schemas.openxmlformats.org/officeDocument/2006/relationships/hyperlink" Target="http://www.ncbi.nlm.nih.gov/pubmed?term=Nikolaou%20K%5bAuthor%5d&amp;cauthor=true&amp;cauthor_uid=23503467"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www.ncbi.nlm.nih.gov/pubmed?term=Rudraraju%20B%5bAuthor%5d&amp;cauthor=true&amp;cauthor_uid=23503467" TargetMode="External"/><Relationship Id="rId3" Type="http://schemas.openxmlformats.org/officeDocument/2006/relationships/hyperlink" Target="http://www.ncbi.nlm.nih.gov/pubmed?term=Stebbing%20J%5bAuthor%5d&amp;cauthor=true&amp;cauthor_uid=23503467" TargetMode="External"/><Relationship Id="rId7" Type="http://schemas.openxmlformats.org/officeDocument/2006/relationships/hyperlink" Target="http://www.ncbi.nlm.nih.gov/pubmed?term=Melaiu%20O%5bAuthor%5d&amp;cauthor=true&amp;cauthor_uid=23503467" TargetMode="External"/><Relationship Id="rId2" Type="http://schemas.openxmlformats.org/officeDocument/2006/relationships/hyperlink" Target="http://www.ncbi.nlm.nih.gov/pubmed/23503460" TargetMode="External"/><Relationship Id="rId1" Type="http://schemas.openxmlformats.org/officeDocument/2006/relationships/slideLayout" Target="../slideLayouts/slideLayout7.xml"/><Relationship Id="rId6" Type="http://schemas.openxmlformats.org/officeDocument/2006/relationships/hyperlink" Target="http://www.ncbi.nlm.nih.gov/pubmed?term=Darrington%20RS%5bAuthor%5d&amp;cauthor=true&amp;cauthor_uid=23503467" TargetMode="External"/><Relationship Id="rId5" Type="http://schemas.openxmlformats.org/officeDocument/2006/relationships/hyperlink" Target="http://www.ncbi.nlm.nih.gov/pubmed?term=Zhang%20H%5bAuthor%5d&amp;cauthor=true&amp;cauthor_uid=23503467" TargetMode="External"/><Relationship Id="rId4" Type="http://schemas.openxmlformats.org/officeDocument/2006/relationships/hyperlink" Target="http://www.ncbi.nlm.nih.gov/pubmed?term=Lit%20LC%5bAuthor%5d&amp;cauthor=true&amp;cauthor_uid=23503467" TargetMode="External"/><Relationship Id="rId9" Type="http://schemas.openxmlformats.org/officeDocument/2006/relationships/hyperlink" Target="http://www.ncbi.nlm.nih.gov/pubmed?term=Giamas%20G%5bAuthor%5d&amp;cauthor=true&amp;cauthor_uid=23503467" TargetMode="External"/></Relationships>
</file>

<file path=ppt/slides/_rels/slide25.xml.rels><?xml version="1.0" encoding="UTF-8" standalone="yes"?>
<Relationships xmlns="http://schemas.openxmlformats.org/package/2006/relationships"><Relationship Id="rId13" Type="http://schemas.openxmlformats.org/officeDocument/2006/relationships/hyperlink" Target="http://www.ncbi.nlm.nih.gov/pubmed?term=Oh%20ET%5bAuthor%5d&amp;cauthor=true&amp;cauthor_uid=23503467" TargetMode="External"/><Relationship Id="rId18" Type="http://schemas.openxmlformats.org/officeDocument/2006/relationships/hyperlink" Target="http://www.ncbi.nlm.nih.gov/pubmed?term=Kim%20SJ%5bAuthor%5d&amp;cauthor=true&amp;cauthor_uid=23503467" TargetMode="External"/><Relationship Id="rId26" Type="http://schemas.openxmlformats.org/officeDocument/2006/relationships/hyperlink" Target="http://www.ncbi.nlm.nih.gov/pubmed?term=Sun%20D%5bAuthor%5d&amp;cauthor=true&amp;cauthor_uid=23503467" TargetMode="External"/><Relationship Id="rId39" Type="http://schemas.openxmlformats.org/officeDocument/2006/relationships/hyperlink" Target="http://www.ncbi.nlm.nih.gov/pubmed?term=Huh%20NH%5bAuthor%5d&amp;cauthor=true&amp;cauthor_uid=23503467" TargetMode="External"/><Relationship Id="rId3" Type="http://schemas.openxmlformats.org/officeDocument/2006/relationships/hyperlink" Target="http://www.ncbi.nlm.nih.gov/pubmed?term=Armacki%20M%5bAuthor%5d&amp;cauthor=true&amp;cauthor_uid=23503467" TargetMode="External"/><Relationship Id="rId21" Type="http://schemas.openxmlformats.org/officeDocument/2006/relationships/hyperlink" Target="http://www.ncbi.nlm.nih.gov/pubmed?term=Park%20HJ%5bAuthor%5d&amp;cauthor=true&amp;cauthor_uid=23503467" TargetMode="External"/><Relationship Id="rId34" Type="http://schemas.openxmlformats.org/officeDocument/2006/relationships/hyperlink" Target="http://www.ncbi.nlm.nih.gov/pubmed?term=Saito%20K%5bAuthor%5d&amp;cauthor=true&amp;cauthor_uid=23503467" TargetMode="External"/><Relationship Id="rId42" Type="http://schemas.openxmlformats.org/officeDocument/2006/relationships/hyperlink" Target="http://www.ncbi.nlm.nih.gov/pubmed?term=Vereide%20DT%5bAuthor%5d&amp;cauthor=true&amp;cauthor_uid=23503467" TargetMode="External"/><Relationship Id="rId47" Type="http://schemas.openxmlformats.org/officeDocument/2006/relationships/hyperlink" Target="http://www.ncbi.nlm.nih.gov/pubmed?term=Grundhoff%20A%5bAuthor%5d&amp;cauthor=true&amp;cauthor_uid=23503467" TargetMode="External"/><Relationship Id="rId7" Type="http://schemas.openxmlformats.org/officeDocument/2006/relationships/hyperlink" Target="http://www.ncbi.nlm.nih.gov/pubmed?term=Pusapati%20GV%5bAuthor%5d&amp;cauthor=true&amp;cauthor_uid=23503467" TargetMode="External"/><Relationship Id="rId12" Type="http://schemas.openxmlformats.org/officeDocument/2006/relationships/hyperlink" Target="http://www.ncbi.nlm.nih.gov/pubmed/23503466" TargetMode="External"/><Relationship Id="rId17" Type="http://schemas.openxmlformats.org/officeDocument/2006/relationships/hyperlink" Target="http://www.ncbi.nlm.nih.gov/pubmed?term=Cho%20YU%5bAuthor%5d&amp;cauthor=true&amp;cauthor_uid=23503467" TargetMode="External"/><Relationship Id="rId25" Type="http://schemas.openxmlformats.org/officeDocument/2006/relationships/hyperlink" Target="http://www.ncbi.nlm.nih.gov/pubmed/23503464" TargetMode="External"/><Relationship Id="rId33" Type="http://schemas.openxmlformats.org/officeDocument/2006/relationships/hyperlink" Target="http://www.ncbi.nlm.nih.gov/pubmed/23503462" TargetMode="External"/><Relationship Id="rId38" Type="http://schemas.openxmlformats.org/officeDocument/2006/relationships/hyperlink" Target="http://www.ncbi.nlm.nih.gov/pubmed?term=Nakanishi%20H%5bAuthor%5d&amp;cauthor=true&amp;cauthor_uid=23503467" TargetMode="External"/><Relationship Id="rId46" Type="http://schemas.openxmlformats.org/officeDocument/2006/relationships/hyperlink" Target="http://www.ncbi.nlm.nih.gov/pubmed?term=Tagawa%20T%5bAuthor%5d&amp;cauthor=true&amp;cauthor_uid=23503467" TargetMode="External"/><Relationship Id="rId2" Type="http://schemas.openxmlformats.org/officeDocument/2006/relationships/hyperlink" Target="http://www.ncbi.nlm.nih.gov/pubmed/23503467" TargetMode="External"/><Relationship Id="rId16" Type="http://schemas.openxmlformats.org/officeDocument/2006/relationships/hyperlink" Target="http://www.ncbi.nlm.nih.gov/pubmed?term=Lee%20H%5bAuthor%5d&amp;cauthor=true&amp;cauthor_uid=23503467" TargetMode="External"/><Relationship Id="rId20" Type="http://schemas.openxmlformats.org/officeDocument/2006/relationships/hyperlink" Target="http://www.ncbi.nlm.nih.gov/pubmed?term=Choi%20EK%5bAuthor%5d&amp;cauthor=true&amp;cauthor_uid=23503467" TargetMode="External"/><Relationship Id="rId29" Type="http://schemas.openxmlformats.org/officeDocument/2006/relationships/hyperlink" Target="http://www.ncbi.nlm.nih.gov/pubmed?term=Cichewicz%20MA%5bAuthor%5d&amp;cauthor=true&amp;cauthor_uid=23503467" TargetMode="External"/><Relationship Id="rId41" Type="http://schemas.openxmlformats.org/officeDocument/2006/relationships/hyperlink" Target="http://www.ncbi.nlm.nih.gov/pubmed/23503461" TargetMode="External"/><Relationship Id="rId1" Type="http://schemas.openxmlformats.org/officeDocument/2006/relationships/slideLayout" Target="../slideLayouts/slideLayout7.xml"/><Relationship Id="rId6" Type="http://schemas.openxmlformats.org/officeDocument/2006/relationships/hyperlink" Target="http://www.ncbi.nlm.nih.gov/pubmed?term=de%20Kimpe%20L%5bAuthor%5d&amp;cauthor=true&amp;cauthor_uid=23503467" TargetMode="External"/><Relationship Id="rId11" Type="http://schemas.openxmlformats.org/officeDocument/2006/relationships/hyperlink" Target="http://www.ncbi.nlm.nih.gov/pubmed?term=Seufferlein%20T%5bAuthor%5d&amp;cauthor=true&amp;cauthor_uid=23503467" TargetMode="External"/><Relationship Id="rId24" Type="http://schemas.openxmlformats.org/officeDocument/2006/relationships/hyperlink" Target="http://www.ncbi.nlm.nih.gov/pubmed?term=Morris%20JR%5bAuthor%5d&amp;cauthor=true&amp;cauthor_uid=23503467" TargetMode="External"/><Relationship Id="rId32" Type="http://schemas.openxmlformats.org/officeDocument/2006/relationships/hyperlink" Target="http://www.ncbi.nlm.nih.gov/pubmed?term=Dutta%20A%5bAuthor%5d&amp;cauthor=true&amp;cauthor_uid=23503467" TargetMode="External"/><Relationship Id="rId37" Type="http://schemas.openxmlformats.org/officeDocument/2006/relationships/hyperlink" Target="http://www.ncbi.nlm.nih.gov/pubmed?term=Matsui%20M%5bAuthor%5d&amp;cauthor=true&amp;cauthor_uid=23503467" TargetMode="External"/><Relationship Id="rId40" Type="http://schemas.openxmlformats.org/officeDocument/2006/relationships/hyperlink" Target="http://www.ncbi.nlm.nih.gov/pubmed?term=Kondo%20E%5bAuthor%5d&amp;cauthor=true&amp;cauthor_uid=23503467" TargetMode="External"/><Relationship Id="rId45" Type="http://schemas.openxmlformats.org/officeDocument/2006/relationships/hyperlink" Target="http://www.ncbi.nlm.nih.gov/pubmed?term=Hayes%20M%5bAuthor%5d&amp;cauthor=true&amp;cauthor_uid=23503467" TargetMode="External"/><Relationship Id="rId5" Type="http://schemas.openxmlformats.org/officeDocument/2006/relationships/hyperlink" Target="http://www.ncbi.nlm.nih.gov/pubmed?term=Nimmagadda%20SC%5bAuthor%5d&amp;cauthor=true&amp;cauthor_uid=23503467" TargetMode="External"/><Relationship Id="rId15" Type="http://schemas.openxmlformats.org/officeDocument/2006/relationships/hyperlink" Target="http://www.ncbi.nlm.nih.gov/pubmed?term=Song%20MJ%5bAuthor%5d&amp;cauthor=true&amp;cauthor_uid=23503467" TargetMode="External"/><Relationship Id="rId23" Type="http://schemas.openxmlformats.org/officeDocument/2006/relationships/hyperlink" Target="http://www.ncbi.nlm.nih.gov/pubmed?term=Stone%20HR%5bAuthor%5d&amp;cauthor=true&amp;cauthor_uid=23503467" TargetMode="External"/><Relationship Id="rId28" Type="http://schemas.openxmlformats.org/officeDocument/2006/relationships/hyperlink" Target="http://www.ncbi.nlm.nih.gov/pubmed?term=Mueller%20AC%5bAuthor%5d&amp;cauthor=true&amp;cauthor_uid=23503467" TargetMode="External"/><Relationship Id="rId36" Type="http://schemas.openxmlformats.org/officeDocument/2006/relationships/hyperlink" Target="http://www.ncbi.nlm.nih.gov/pubmed?term=Iioka%20H%5bAuthor%5d&amp;cauthor=true&amp;cauthor_uid=23503467" TargetMode="External"/><Relationship Id="rId49" Type="http://schemas.openxmlformats.org/officeDocument/2006/relationships/hyperlink" Target="http://www.ncbi.nlm.nih.gov/pubmed?term=Sugden%20B%5bAuthor%5d&amp;cauthor=true&amp;cauthor_uid=23503467" TargetMode="External"/><Relationship Id="rId10" Type="http://schemas.openxmlformats.org/officeDocument/2006/relationships/hyperlink" Target="http://www.ncbi.nlm.nih.gov/pubmed?term=Illing%20A%5bAuthor%5d&amp;cauthor=true&amp;cauthor_uid=23503467" TargetMode="External"/><Relationship Id="rId19" Type="http://schemas.openxmlformats.org/officeDocument/2006/relationships/hyperlink" Target="http://www.ncbi.nlm.nih.gov/pubmed?term=Chu%20YC%5bAuthor%5d&amp;cauthor=true&amp;cauthor_uid=23503467" TargetMode="External"/><Relationship Id="rId31" Type="http://schemas.openxmlformats.org/officeDocument/2006/relationships/hyperlink" Target="http://www.ncbi.nlm.nih.gov/pubmed?term=Paschal%20BM%5bAuthor%5d&amp;cauthor=true&amp;cauthor_uid=23503467" TargetMode="External"/><Relationship Id="rId44" Type="http://schemas.openxmlformats.org/officeDocument/2006/relationships/hyperlink" Target="http://www.ncbi.nlm.nih.gov/pubmed?term=Chiu%20YF%5bAuthor%5d&amp;cauthor=true&amp;cauthor_uid=23503467" TargetMode="External"/><Relationship Id="rId4" Type="http://schemas.openxmlformats.org/officeDocument/2006/relationships/hyperlink" Target="http://www.ncbi.nlm.nih.gov/pubmed?term=Joodi%20G%5bAuthor%5d&amp;cauthor=true&amp;cauthor_uid=23503467" TargetMode="External"/><Relationship Id="rId9" Type="http://schemas.openxmlformats.org/officeDocument/2006/relationships/hyperlink" Target="http://www.ncbi.nlm.nih.gov/pubmed?term=Van%20Lint%20J%5bAuthor%5d&amp;cauthor=true&amp;cauthor_uid=23503467" TargetMode="External"/><Relationship Id="rId14" Type="http://schemas.openxmlformats.org/officeDocument/2006/relationships/hyperlink" Target="http://www.ncbi.nlm.nih.gov/pubmed?term=Park%20MT%5bAuthor%5d&amp;cauthor=true&amp;cauthor_uid=23503467" TargetMode="External"/><Relationship Id="rId22" Type="http://schemas.openxmlformats.org/officeDocument/2006/relationships/hyperlink" Target="http://www.ncbi.nlm.nih.gov/pubmed/23503465" TargetMode="External"/><Relationship Id="rId27" Type="http://schemas.openxmlformats.org/officeDocument/2006/relationships/hyperlink" Target="http://www.ncbi.nlm.nih.gov/pubmed?term=Layer%20R%5bAuthor%5d&amp;cauthor=true&amp;cauthor_uid=23503467" TargetMode="External"/><Relationship Id="rId30" Type="http://schemas.openxmlformats.org/officeDocument/2006/relationships/hyperlink" Target="http://www.ncbi.nlm.nih.gov/pubmed?term=Negishi%20M%5bAuthor%5d&amp;cauthor=true&amp;cauthor_uid=23503467" TargetMode="External"/><Relationship Id="rId35" Type="http://schemas.openxmlformats.org/officeDocument/2006/relationships/hyperlink" Target="http://www.ncbi.nlm.nih.gov/pubmed?term=Sakaguchi%20M%5bAuthor%5d&amp;cauthor=true&amp;cauthor_uid=23503467" TargetMode="External"/><Relationship Id="rId43" Type="http://schemas.openxmlformats.org/officeDocument/2006/relationships/hyperlink" Target="http://www.ncbi.nlm.nih.gov/pubmed?term=Seto%20E%5bAuthor%5d&amp;cauthor=true&amp;cauthor_uid=23503467" TargetMode="External"/><Relationship Id="rId48" Type="http://schemas.openxmlformats.org/officeDocument/2006/relationships/hyperlink" Target="http://www.ncbi.nlm.nih.gov/pubmed?term=Hammerschmidt%20W%5bAuthor%5d&amp;cauthor=true&amp;cauthor_uid=23503467" TargetMode="External"/><Relationship Id="rId8" Type="http://schemas.openxmlformats.org/officeDocument/2006/relationships/hyperlink" Target="http://www.ncbi.nlm.nih.gov/pubmed?term=Vandoninck%20S%5bAuthor%5d&amp;cauthor=true&amp;cauthor_uid=23503467"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5496" y="1741528"/>
            <a:ext cx="4320480" cy="151137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1691680" cy="52727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184855" y="272980"/>
            <a:ext cx="4947705" cy="567069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2154785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39552" y="476672"/>
            <a:ext cx="5555529" cy="271174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7293768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835696" y="548680"/>
            <a:ext cx="5561831" cy="512191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7291468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981200" y="833438"/>
            <a:ext cx="5181600" cy="51911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6247936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881188" y="752475"/>
            <a:ext cx="5381625" cy="53530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9807241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619672" y="548680"/>
            <a:ext cx="6122243" cy="562416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5767700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403648" y="476672"/>
            <a:ext cx="6336704" cy="581964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4721864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46629" y="544744"/>
            <a:ext cx="7456848" cy="6313256"/>
          </a:xfrm>
          <a:prstGeom prst="rect">
            <a:avLst/>
          </a:prstGeom>
        </p:spPr>
      </p:pic>
      <p:sp>
        <p:nvSpPr>
          <p:cNvPr id="3" name="TextBox 2"/>
          <p:cNvSpPr txBox="1"/>
          <p:nvPr/>
        </p:nvSpPr>
        <p:spPr>
          <a:xfrm>
            <a:off x="6252029" y="130242"/>
            <a:ext cx="2311949" cy="369332"/>
          </a:xfrm>
          <a:prstGeom prst="rect">
            <a:avLst/>
          </a:prstGeom>
          <a:noFill/>
        </p:spPr>
        <p:txBody>
          <a:bodyPr wrap="square" rtlCol="0">
            <a:spAutoFit/>
          </a:bodyPr>
          <a:lstStyle/>
          <a:p>
            <a:r>
              <a:rPr lang="en-US" dirty="0" smtClean="0"/>
              <a:t>Scientific Reports</a:t>
            </a:r>
            <a:endParaRPr lang="en-US" dirty="0"/>
          </a:p>
        </p:txBody>
      </p:sp>
    </p:spTree>
    <p:extLst>
      <p:ext uri="{BB962C8B-B14F-4D97-AF65-F5344CB8AC3E}">
        <p14:creationId xmlns:p14="http://schemas.microsoft.com/office/powerpoint/2010/main" xmlns="" val="15776611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990600"/>
            <a:ext cx="9144000" cy="4870556"/>
          </a:xfrm>
          <a:prstGeom prst="rect">
            <a:avLst/>
          </a:prstGeom>
        </p:spPr>
      </p:pic>
      <p:sp>
        <p:nvSpPr>
          <p:cNvPr id="3" name="TextBox 2"/>
          <p:cNvSpPr txBox="1"/>
          <p:nvPr/>
        </p:nvSpPr>
        <p:spPr>
          <a:xfrm>
            <a:off x="6268311" y="293042"/>
            <a:ext cx="2181697" cy="369332"/>
          </a:xfrm>
          <a:prstGeom prst="rect">
            <a:avLst/>
          </a:prstGeom>
          <a:noFill/>
        </p:spPr>
        <p:txBody>
          <a:bodyPr wrap="square" rtlCol="0">
            <a:spAutoFit/>
          </a:bodyPr>
          <a:lstStyle/>
          <a:p>
            <a:r>
              <a:rPr lang="en-US" dirty="0" smtClean="0"/>
              <a:t>Autophagy</a:t>
            </a:r>
            <a:endParaRPr lang="en-US" dirty="0"/>
          </a:p>
        </p:txBody>
      </p:sp>
    </p:spTree>
    <p:extLst>
      <p:ext uri="{BB962C8B-B14F-4D97-AF65-F5344CB8AC3E}">
        <p14:creationId xmlns:p14="http://schemas.microsoft.com/office/powerpoint/2010/main" xmlns="" val="38907567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xmlns="" val="42781876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455843"/>
            <a:ext cx="9144000" cy="5991083"/>
          </a:xfrm>
          <a:prstGeom prst="rect">
            <a:avLst/>
          </a:prstGeom>
        </p:spPr>
      </p:pic>
    </p:spTree>
    <p:extLst>
      <p:ext uri="{BB962C8B-B14F-4D97-AF65-F5344CB8AC3E}">
        <p14:creationId xmlns:p14="http://schemas.microsoft.com/office/powerpoint/2010/main" xmlns="" val="39556389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dirty="0"/>
          </a:p>
        </p:txBody>
      </p:sp>
      <p:pic>
        <p:nvPicPr>
          <p:cNvPr id="4" name="Picture 4"/>
          <p:cNvPicPr>
            <a:picLocks noChangeAspect="1" noChangeArrowheads="1"/>
          </p:cNvPicPr>
          <p:nvPr/>
        </p:nvPicPr>
        <p:blipFill>
          <a:blip r:embed="rId2" cstate="print"/>
          <a:srcRect/>
          <a:stretch>
            <a:fillRect/>
          </a:stretch>
        </p:blipFill>
        <p:spPr bwMode="auto">
          <a:xfrm>
            <a:off x="8401050" y="0"/>
            <a:ext cx="742950" cy="619125"/>
          </a:xfrm>
          <a:prstGeom prst="rect">
            <a:avLst/>
          </a:prstGeom>
          <a:noFill/>
          <a:ln w="9525">
            <a:noFill/>
            <a:miter lim="800000"/>
            <a:headEnd/>
            <a:tailEnd/>
          </a:ln>
        </p:spPr>
      </p:pic>
      <p:pic>
        <p:nvPicPr>
          <p:cNvPr id="1026" name="Picture 2"/>
          <p:cNvPicPr>
            <a:picLocks noChangeAspect="1" noChangeArrowheads="1"/>
          </p:cNvPicPr>
          <p:nvPr/>
        </p:nvPicPr>
        <p:blipFill>
          <a:blip r:embed="rId3" cstate="print"/>
          <a:srcRect/>
          <a:stretch>
            <a:fillRect/>
          </a:stretch>
        </p:blipFill>
        <p:spPr bwMode="auto">
          <a:xfrm>
            <a:off x="179512" y="188640"/>
            <a:ext cx="4248472" cy="6441232"/>
          </a:xfrm>
          <a:prstGeom prst="rect">
            <a:avLst/>
          </a:prstGeom>
          <a:noFill/>
          <a:ln w="9525">
            <a:noFill/>
            <a:miter lim="800000"/>
            <a:headEnd/>
            <a:tailEnd/>
          </a:ln>
        </p:spPr>
      </p:pic>
      <p:pic>
        <p:nvPicPr>
          <p:cNvPr id="1027" name="Picture 3"/>
          <p:cNvPicPr>
            <a:picLocks noChangeAspect="1" noChangeArrowheads="1"/>
          </p:cNvPicPr>
          <p:nvPr/>
        </p:nvPicPr>
        <p:blipFill>
          <a:blip r:embed="rId4" cstate="print"/>
          <a:srcRect/>
          <a:stretch>
            <a:fillRect/>
          </a:stretch>
        </p:blipFill>
        <p:spPr bwMode="auto">
          <a:xfrm>
            <a:off x="4572000" y="0"/>
            <a:ext cx="3744416" cy="6757165"/>
          </a:xfrm>
          <a:prstGeom prst="rect">
            <a:avLst/>
          </a:prstGeom>
          <a:noFill/>
          <a:ln w="9525">
            <a:noFill/>
            <a:miter lim="800000"/>
            <a:headEnd/>
            <a:tailEnd/>
          </a:ln>
        </p:spPr>
      </p:pic>
    </p:spTree>
    <p:extLst>
      <p:ext uri="{BB962C8B-B14F-4D97-AF65-F5344CB8AC3E}">
        <p14:creationId xmlns:p14="http://schemas.microsoft.com/office/powerpoint/2010/main" xmlns="" val="3891852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6" name="내용 개체 틀 5"/>
          <p:cNvSpPr>
            <a:spLocks noGrp="1"/>
          </p:cNvSpPr>
          <p:nvPr>
            <p:ph idx="1"/>
          </p:nvPr>
        </p:nvSpPr>
        <p:spPr/>
        <p:txBody>
          <a:bodyPr/>
          <a:lstStyle/>
          <a:p>
            <a:endParaRPr lang="ko-KR" altLang="en-US" dirty="0"/>
          </a:p>
        </p:txBody>
      </p:sp>
      <p:pic>
        <p:nvPicPr>
          <p:cNvPr id="2050" name="Picture 2"/>
          <p:cNvPicPr>
            <a:picLocks noChangeAspect="1" noChangeArrowheads="1"/>
          </p:cNvPicPr>
          <p:nvPr/>
        </p:nvPicPr>
        <p:blipFill>
          <a:blip r:embed="rId2" cstate="print"/>
          <a:srcRect/>
          <a:stretch>
            <a:fillRect/>
          </a:stretch>
        </p:blipFill>
        <p:spPr bwMode="auto">
          <a:xfrm>
            <a:off x="0" y="0"/>
            <a:ext cx="4327508" cy="6858000"/>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4499992" y="0"/>
            <a:ext cx="4200801" cy="6858000"/>
          </a:xfrm>
          <a:prstGeom prst="rect">
            <a:avLst/>
          </a:prstGeom>
          <a:noFill/>
          <a:ln w="9525">
            <a:noFill/>
            <a:miter lim="800000"/>
            <a:headEnd/>
            <a:tailEnd/>
          </a:ln>
        </p:spPr>
      </p:pic>
      <p:pic>
        <p:nvPicPr>
          <p:cNvPr id="4" name="Picture 4"/>
          <p:cNvPicPr>
            <a:picLocks noChangeAspect="1" noChangeArrowheads="1"/>
          </p:cNvPicPr>
          <p:nvPr/>
        </p:nvPicPr>
        <p:blipFill>
          <a:blip r:embed="rId4" cstate="print"/>
          <a:srcRect/>
          <a:stretch>
            <a:fillRect/>
          </a:stretch>
        </p:blipFill>
        <p:spPr bwMode="auto">
          <a:xfrm>
            <a:off x="8401050" y="0"/>
            <a:ext cx="742950" cy="619125"/>
          </a:xfrm>
          <a:prstGeom prst="rect">
            <a:avLst/>
          </a:prstGeom>
          <a:noFill/>
          <a:ln w="9525">
            <a:noFill/>
            <a:miter lim="800000"/>
            <a:headEnd/>
            <a:tailEnd/>
          </a:ln>
        </p:spPr>
      </p:pic>
    </p:spTree>
    <p:extLst>
      <p:ext uri="{BB962C8B-B14F-4D97-AF65-F5344CB8AC3E}">
        <p14:creationId xmlns:p14="http://schemas.microsoft.com/office/powerpoint/2010/main" xmlns="" val="23662813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dirty="0"/>
          </a:p>
        </p:txBody>
      </p:sp>
      <p:sp>
        <p:nvSpPr>
          <p:cNvPr id="3" name="내용 개체 틀 2"/>
          <p:cNvSpPr>
            <a:spLocks noGrp="1"/>
          </p:cNvSpPr>
          <p:nvPr>
            <p:ph idx="1"/>
          </p:nvPr>
        </p:nvSpPr>
        <p:spPr/>
        <p:txBody>
          <a:bodyPr/>
          <a:lstStyle/>
          <a:p>
            <a:endParaRPr lang="ko-KR" altLang="en-US" dirty="0"/>
          </a:p>
        </p:txBody>
      </p:sp>
      <p:pic>
        <p:nvPicPr>
          <p:cNvPr id="4" name="Picture 4"/>
          <p:cNvPicPr>
            <a:picLocks noChangeAspect="1" noChangeArrowheads="1"/>
          </p:cNvPicPr>
          <p:nvPr/>
        </p:nvPicPr>
        <p:blipFill>
          <a:blip r:embed="rId2" cstate="print"/>
          <a:srcRect/>
          <a:stretch>
            <a:fillRect/>
          </a:stretch>
        </p:blipFill>
        <p:spPr bwMode="auto">
          <a:xfrm>
            <a:off x="8401050" y="0"/>
            <a:ext cx="742950" cy="619125"/>
          </a:xfrm>
          <a:prstGeom prst="rect">
            <a:avLst/>
          </a:prstGeom>
          <a:noFill/>
          <a:ln w="9525">
            <a:noFill/>
            <a:miter lim="800000"/>
            <a:headEnd/>
            <a:tailEnd/>
          </a:ln>
        </p:spPr>
      </p:pic>
      <p:pic>
        <p:nvPicPr>
          <p:cNvPr id="3074" name="Picture 2"/>
          <p:cNvPicPr>
            <a:picLocks noChangeAspect="1" noChangeArrowheads="1"/>
          </p:cNvPicPr>
          <p:nvPr/>
        </p:nvPicPr>
        <p:blipFill>
          <a:blip r:embed="rId3" cstate="print"/>
          <a:srcRect/>
          <a:stretch>
            <a:fillRect/>
          </a:stretch>
        </p:blipFill>
        <p:spPr bwMode="auto">
          <a:xfrm>
            <a:off x="0" y="-1"/>
            <a:ext cx="3995936" cy="6853495"/>
          </a:xfrm>
          <a:prstGeom prst="rect">
            <a:avLst/>
          </a:prstGeom>
          <a:noFill/>
          <a:ln w="9525">
            <a:noFill/>
            <a:miter lim="800000"/>
            <a:headEnd/>
            <a:tailEnd/>
          </a:ln>
        </p:spPr>
      </p:pic>
      <p:pic>
        <p:nvPicPr>
          <p:cNvPr id="3075" name="Picture 3"/>
          <p:cNvPicPr>
            <a:picLocks noChangeAspect="1" noChangeArrowheads="1"/>
          </p:cNvPicPr>
          <p:nvPr/>
        </p:nvPicPr>
        <p:blipFill>
          <a:blip r:embed="rId4" cstate="print"/>
          <a:srcRect/>
          <a:stretch>
            <a:fillRect/>
          </a:stretch>
        </p:blipFill>
        <p:spPr bwMode="auto">
          <a:xfrm>
            <a:off x="4499992" y="0"/>
            <a:ext cx="3960440" cy="6818939"/>
          </a:xfrm>
          <a:prstGeom prst="rect">
            <a:avLst/>
          </a:prstGeom>
          <a:noFill/>
          <a:ln w="9525">
            <a:noFill/>
            <a:miter lim="800000"/>
            <a:headEnd/>
            <a:tailEnd/>
          </a:ln>
        </p:spPr>
      </p:pic>
    </p:spTree>
    <p:extLst>
      <p:ext uri="{BB962C8B-B14F-4D97-AF65-F5344CB8AC3E}">
        <p14:creationId xmlns:p14="http://schemas.microsoft.com/office/powerpoint/2010/main" xmlns="" val="32842351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dirty="0"/>
          </a:p>
        </p:txBody>
      </p:sp>
      <p:pic>
        <p:nvPicPr>
          <p:cNvPr id="4" name="Picture 4"/>
          <p:cNvPicPr>
            <a:picLocks noChangeAspect="1" noChangeArrowheads="1"/>
          </p:cNvPicPr>
          <p:nvPr/>
        </p:nvPicPr>
        <p:blipFill>
          <a:blip r:embed="rId2" cstate="print"/>
          <a:srcRect/>
          <a:stretch>
            <a:fillRect/>
          </a:stretch>
        </p:blipFill>
        <p:spPr bwMode="auto">
          <a:xfrm>
            <a:off x="8401050" y="0"/>
            <a:ext cx="742950" cy="619125"/>
          </a:xfrm>
          <a:prstGeom prst="rect">
            <a:avLst/>
          </a:prstGeom>
          <a:noFill/>
          <a:ln w="9525">
            <a:noFill/>
            <a:miter lim="800000"/>
            <a:headEnd/>
            <a:tailEnd/>
          </a:ln>
        </p:spPr>
      </p:pic>
      <p:pic>
        <p:nvPicPr>
          <p:cNvPr id="4098" name="Picture 2"/>
          <p:cNvPicPr>
            <a:picLocks noChangeAspect="1" noChangeArrowheads="1"/>
          </p:cNvPicPr>
          <p:nvPr/>
        </p:nvPicPr>
        <p:blipFill>
          <a:blip r:embed="rId3" cstate="print"/>
          <a:srcRect/>
          <a:stretch>
            <a:fillRect/>
          </a:stretch>
        </p:blipFill>
        <p:spPr bwMode="auto">
          <a:xfrm>
            <a:off x="323528" y="0"/>
            <a:ext cx="3779912" cy="6784457"/>
          </a:xfrm>
          <a:prstGeom prst="rect">
            <a:avLst/>
          </a:prstGeom>
          <a:noFill/>
          <a:ln w="9525">
            <a:noFill/>
            <a:miter lim="800000"/>
            <a:headEnd/>
            <a:tailEnd/>
          </a:ln>
        </p:spPr>
      </p:pic>
      <p:pic>
        <p:nvPicPr>
          <p:cNvPr id="4099" name="Picture 3"/>
          <p:cNvPicPr>
            <a:picLocks noChangeAspect="1" noChangeArrowheads="1"/>
          </p:cNvPicPr>
          <p:nvPr/>
        </p:nvPicPr>
        <p:blipFill>
          <a:blip r:embed="rId4" cstate="print"/>
          <a:srcRect/>
          <a:stretch>
            <a:fillRect/>
          </a:stretch>
        </p:blipFill>
        <p:spPr bwMode="auto">
          <a:xfrm>
            <a:off x="4283968" y="0"/>
            <a:ext cx="4064805" cy="6858000"/>
          </a:xfrm>
          <a:prstGeom prst="rect">
            <a:avLst/>
          </a:prstGeom>
          <a:noFill/>
          <a:ln w="9525">
            <a:noFill/>
            <a:miter lim="800000"/>
            <a:headEnd/>
            <a:tailEnd/>
          </a:ln>
        </p:spPr>
      </p:pic>
    </p:spTree>
    <p:extLst>
      <p:ext uri="{BB962C8B-B14F-4D97-AF65-F5344CB8AC3E}">
        <p14:creationId xmlns:p14="http://schemas.microsoft.com/office/powerpoint/2010/main" xmlns="" val="2930225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dirty="0"/>
          </a:p>
        </p:txBody>
      </p:sp>
      <p:pic>
        <p:nvPicPr>
          <p:cNvPr id="5122" name="Picture 2"/>
          <p:cNvPicPr>
            <a:picLocks noChangeAspect="1" noChangeArrowheads="1"/>
          </p:cNvPicPr>
          <p:nvPr/>
        </p:nvPicPr>
        <p:blipFill>
          <a:blip r:embed="rId2" cstate="print"/>
          <a:srcRect/>
          <a:stretch>
            <a:fillRect/>
          </a:stretch>
        </p:blipFill>
        <p:spPr bwMode="auto">
          <a:xfrm>
            <a:off x="0" y="-1"/>
            <a:ext cx="3995936" cy="6782291"/>
          </a:xfrm>
          <a:prstGeom prst="rect">
            <a:avLst/>
          </a:prstGeom>
          <a:noFill/>
          <a:ln w="9525">
            <a:noFill/>
            <a:miter lim="800000"/>
            <a:headEnd/>
            <a:tailEnd/>
          </a:ln>
        </p:spPr>
      </p:pic>
      <p:pic>
        <p:nvPicPr>
          <p:cNvPr id="5123" name="Picture 3"/>
          <p:cNvPicPr>
            <a:picLocks noChangeAspect="1" noChangeArrowheads="1"/>
          </p:cNvPicPr>
          <p:nvPr/>
        </p:nvPicPr>
        <p:blipFill>
          <a:blip r:embed="rId3" cstate="print"/>
          <a:srcRect/>
          <a:stretch>
            <a:fillRect/>
          </a:stretch>
        </p:blipFill>
        <p:spPr bwMode="auto">
          <a:xfrm>
            <a:off x="4067944" y="0"/>
            <a:ext cx="4425264" cy="6858000"/>
          </a:xfrm>
          <a:prstGeom prst="rect">
            <a:avLst/>
          </a:prstGeom>
          <a:noFill/>
          <a:ln w="9525">
            <a:noFill/>
            <a:miter lim="800000"/>
            <a:headEnd/>
            <a:tailEnd/>
          </a:ln>
        </p:spPr>
      </p:pic>
      <p:pic>
        <p:nvPicPr>
          <p:cNvPr id="6" name="Picture 4"/>
          <p:cNvPicPr>
            <a:picLocks noChangeAspect="1" noChangeArrowheads="1"/>
          </p:cNvPicPr>
          <p:nvPr/>
        </p:nvPicPr>
        <p:blipFill>
          <a:blip r:embed="rId4" cstate="print"/>
          <a:srcRect/>
          <a:stretch>
            <a:fillRect/>
          </a:stretch>
        </p:blipFill>
        <p:spPr bwMode="auto">
          <a:xfrm>
            <a:off x="8401050" y="0"/>
            <a:ext cx="742950" cy="619125"/>
          </a:xfrm>
          <a:prstGeom prst="rect">
            <a:avLst/>
          </a:prstGeom>
          <a:noFill/>
          <a:ln w="9525">
            <a:noFill/>
            <a:miter lim="800000"/>
            <a:headEnd/>
            <a:tailEnd/>
          </a:ln>
        </p:spPr>
      </p:pic>
    </p:spTree>
    <p:extLst>
      <p:ext uri="{BB962C8B-B14F-4D97-AF65-F5344CB8AC3E}">
        <p14:creationId xmlns:p14="http://schemas.microsoft.com/office/powerpoint/2010/main" xmlns="" val="21307648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6146" name="Picture 2"/>
          <p:cNvPicPr>
            <a:picLocks noChangeAspect="1" noChangeArrowheads="1"/>
          </p:cNvPicPr>
          <p:nvPr/>
        </p:nvPicPr>
        <p:blipFill>
          <a:blip r:embed="rId2" cstate="print"/>
          <a:srcRect/>
          <a:stretch>
            <a:fillRect/>
          </a:stretch>
        </p:blipFill>
        <p:spPr bwMode="auto">
          <a:xfrm>
            <a:off x="0" y="0"/>
            <a:ext cx="4139952" cy="6899920"/>
          </a:xfrm>
          <a:prstGeom prst="rect">
            <a:avLst/>
          </a:prstGeom>
          <a:noFill/>
          <a:ln w="9525">
            <a:noFill/>
            <a:miter lim="800000"/>
            <a:headEnd/>
            <a:tailEnd/>
          </a:ln>
        </p:spPr>
      </p:pic>
      <p:pic>
        <p:nvPicPr>
          <p:cNvPr id="6147" name="Picture 3"/>
          <p:cNvPicPr>
            <a:picLocks noChangeAspect="1" noChangeArrowheads="1"/>
          </p:cNvPicPr>
          <p:nvPr/>
        </p:nvPicPr>
        <p:blipFill>
          <a:blip r:embed="rId3" cstate="print"/>
          <a:srcRect/>
          <a:stretch>
            <a:fillRect/>
          </a:stretch>
        </p:blipFill>
        <p:spPr bwMode="auto">
          <a:xfrm>
            <a:off x="4211960" y="167338"/>
            <a:ext cx="3960440" cy="6690662"/>
          </a:xfrm>
          <a:prstGeom prst="rect">
            <a:avLst/>
          </a:prstGeom>
          <a:noFill/>
          <a:ln w="9525">
            <a:noFill/>
            <a:miter lim="800000"/>
            <a:headEnd/>
            <a:tailEnd/>
          </a:ln>
        </p:spPr>
      </p:pic>
      <p:pic>
        <p:nvPicPr>
          <p:cNvPr id="6" name="Picture 4"/>
          <p:cNvPicPr>
            <a:picLocks noChangeAspect="1" noChangeArrowheads="1"/>
          </p:cNvPicPr>
          <p:nvPr/>
        </p:nvPicPr>
        <p:blipFill>
          <a:blip r:embed="rId4" cstate="print"/>
          <a:srcRect/>
          <a:stretch>
            <a:fillRect/>
          </a:stretch>
        </p:blipFill>
        <p:spPr bwMode="auto">
          <a:xfrm>
            <a:off x="8401050" y="0"/>
            <a:ext cx="742950" cy="619125"/>
          </a:xfrm>
          <a:prstGeom prst="rect">
            <a:avLst/>
          </a:prstGeom>
          <a:noFill/>
          <a:ln w="9525">
            <a:noFill/>
            <a:miter lim="800000"/>
            <a:headEnd/>
            <a:tailEnd/>
          </a:ln>
        </p:spPr>
      </p:pic>
    </p:spTree>
    <p:extLst>
      <p:ext uri="{BB962C8B-B14F-4D97-AF65-F5344CB8AC3E}">
        <p14:creationId xmlns:p14="http://schemas.microsoft.com/office/powerpoint/2010/main" xmlns="" val="28896376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7170" name="Picture 2"/>
          <p:cNvPicPr>
            <a:picLocks noChangeAspect="1" noChangeArrowheads="1"/>
          </p:cNvPicPr>
          <p:nvPr/>
        </p:nvPicPr>
        <p:blipFill>
          <a:blip r:embed="rId2" cstate="print"/>
          <a:srcRect/>
          <a:stretch>
            <a:fillRect/>
          </a:stretch>
        </p:blipFill>
        <p:spPr bwMode="auto">
          <a:xfrm>
            <a:off x="0" y="188640"/>
            <a:ext cx="4515033" cy="6048672"/>
          </a:xfrm>
          <a:prstGeom prst="rect">
            <a:avLst/>
          </a:prstGeom>
          <a:noFill/>
          <a:ln w="9525">
            <a:noFill/>
            <a:miter lim="800000"/>
            <a:headEnd/>
            <a:tailEnd/>
          </a:ln>
        </p:spPr>
      </p:pic>
      <p:pic>
        <p:nvPicPr>
          <p:cNvPr id="7171" name="Picture 3"/>
          <p:cNvPicPr>
            <a:picLocks noChangeAspect="1" noChangeArrowheads="1"/>
          </p:cNvPicPr>
          <p:nvPr/>
        </p:nvPicPr>
        <p:blipFill>
          <a:blip r:embed="rId3" cstate="print"/>
          <a:srcRect/>
          <a:stretch>
            <a:fillRect/>
          </a:stretch>
        </p:blipFill>
        <p:spPr bwMode="auto">
          <a:xfrm>
            <a:off x="4572000" y="188640"/>
            <a:ext cx="4032448" cy="6490732"/>
          </a:xfrm>
          <a:prstGeom prst="rect">
            <a:avLst/>
          </a:prstGeom>
          <a:noFill/>
          <a:ln w="9525">
            <a:noFill/>
            <a:miter lim="800000"/>
            <a:headEnd/>
            <a:tailEnd/>
          </a:ln>
        </p:spPr>
      </p:pic>
      <p:pic>
        <p:nvPicPr>
          <p:cNvPr id="6" name="Picture 4"/>
          <p:cNvPicPr>
            <a:picLocks noChangeAspect="1" noChangeArrowheads="1"/>
          </p:cNvPicPr>
          <p:nvPr/>
        </p:nvPicPr>
        <p:blipFill>
          <a:blip r:embed="rId4" cstate="print"/>
          <a:srcRect/>
          <a:stretch>
            <a:fillRect/>
          </a:stretch>
        </p:blipFill>
        <p:spPr bwMode="auto">
          <a:xfrm>
            <a:off x="8401050" y="0"/>
            <a:ext cx="742950" cy="619125"/>
          </a:xfrm>
          <a:prstGeom prst="rect">
            <a:avLst/>
          </a:prstGeom>
          <a:noFill/>
          <a:ln w="9525">
            <a:noFill/>
            <a:miter lim="800000"/>
            <a:headEnd/>
            <a:tailEnd/>
          </a:ln>
        </p:spPr>
      </p:pic>
    </p:spTree>
    <p:extLst>
      <p:ext uri="{BB962C8B-B14F-4D97-AF65-F5344CB8AC3E}">
        <p14:creationId xmlns:p14="http://schemas.microsoft.com/office/powerpoint/2010/main" xmlns="" val="26514052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dirty="0"/>
          </a:p>
        </p:txBody>
      </p:sp>
      <p:pic>
        <p:nvPicPr>
          <p:cNvPr id="8194" name="Picture 2"/>
          <p:cNvPicPr>
            <a:picLocks noChangeAspect="1" noChangeArrowheads="1"/>
          </p:cNvPicPr>
          <p:nvPr/>
        </p:nvPicPr>
        <p:blipFill>
          <a:blip r:embed="rId2" cstate="print"/>
          <a:srcRect/>
          <a:stretch>
            <a:fillRect/>
          </a:stretch>
        </p:blipFill>
        <p:spPr bwMode="auto">
          <a:xfrm>
            <a:off x="251520" y="0"/>
            <a:ext cx="4176464" cy="6824669"/>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8401050" y="0"/>
            <a:ext cx="742950" cy="619125"/>
          </a:xfrm>
          <a:prstGeom prst="rect">
            <a:avLst/>
          </a:prstGeom>
          <a:noFill/>
          <a:ln w="9525">
            <a:noFill/>
            <a:miter lim="800000"/>
            <a:headEnd/>
            <a:tailEnd/>
          </a:ln>
        </p:spPr>
      </p:pic>
    </p:spTree>
    <p:extLst>
      <p:ext uri="{BB962C8B-B14F-4D97-AF65-F5344CB8AC3E}">
        <p14:creationId xmlns:p14="http://schemas.microsoft.com/office/powerpoint/2010/main" xmlns="" val="4540880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9218" name="Picture 2"/>
          <p:cNvPicPr>
            <a:picLocks noChangeAspect="1" noChangeArrowheads="1"/>
          </p:cNvPicPr>
          <p:nvPr/>
        </p:nvPicPr>
        <p:blipFill>
          <a:blip r:embed="rId2" cstate="print"/>
          <a:srcRect/>
          <a:stretch>
            <a:fillRect/>
          </a:stretch>
        </p:blipFill>
        <p:spPr bwMode="auto">
          <a:xfrm>
            <a:off x="1775071" y="116632"/>
            <a:ext cx="5615056" cy="6669360"/>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8401050" y="0"/>
            <a:ext cx="742950" cy="619125"/>
          </a:xfrm>
          <a:prstGeom prst="rect">
            <a:avLst/>
          </a:prstGeom>
          <a:noFill/>
          <a:ln w="9525">
            <a:noFill/>
            <a:miter lim="800000"/>
            <a:headEnd/>
            <a:tailEnd/>
          </a:ln>
        </p:spPr>
      </p:pic>
    </p:spTree>
    <p:extLst>
      <p:ext uri="{BB962C8B-B14F-4D97-AF65-F5344CB8AC3E}">
        <p14:creationId xmlns:p14="http://schemas.microsoft.com/office/powerpoint/2010/main" xmlns="" val="201352762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10242" name="Picture 2"/>
          <p:cNvPicPr>
            <a:picLocks noChangeAspect="1" noChangeArrowheads="1"/>
          </p:cNvPicPr>
          <p:nvPr/>
        </p:nvPicPr>
        <p:blipFill>
          <a:blip r:embed="rId2" cstate="print"/>
          <a:srcRect/>
          <a:stretch>
            <a:fillRect/>
          </a:stretch>
        </p:blipFill>
        <p:spPr bwMode="auto">
          <a:xfrm>
            <a:off x="1619672" y="145162"/>
            <a:ext cx="5904656" cy="6567678"/>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8401050" y="0"/>
            <a:ext cx="742950" cy="619125"/>
          </a:xfrm>
          <a:prstGeom prst="rect">
            <a:avLst/>
          </a:prstGeom>
          <a:noFill/>
          <a:ln w="9525">
            <a:noFill/>
            <a:miter lim="800000"/>
            <a:headEnd/>
            <a:tailEnd/>
          </a:ln>
        </p:spPr>
      </p:pic>
    </p:spTree>
    <p:extLst>
      <p:ext uri="{BB962C8B-B14F-4D97-AF65-F5344CB8AC3E}">
        <p14:creationId xmlns:p14="http://schemas.microsoft.com/office/powerpoint/2010/main" xmlns="" val="823179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dirty="0"/>
          </a:p>
        </p:txBody>
      </p:sp>
      <p:pic>
        <p:nvPicPr>
          <p:cNvPr id="11266" name="Picture 2"/>
          <p:cNvPicPr>
            <a:picLocks noChangeAspect="1" noChangeArrowheads="1"/>
          </p:cNvPicPr>
          <p:nvPr/>
        </p:nvPicPr>
        <p:blipFill>
          <a:blip r:embed="rId2" cstate="print"/>
          <a:srcRect/>
          <a:stretch>
            <a:fillRect/>
          </a:stretch>
        </p:blipFill>
        <p:spPr bwMode="auto">
          <a:xfrm>
            <a:off x="1518459" y="188641"/>
            <a:ext cx="6107082" cy="6480720"/>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8401050" y="0"/>
            <a:ext cx="742950" cy="619125"/>
          </a:xfrm>
          <a:prstGeom prst="rect">
            <a:avLst/>
          </a:prstGeom>
          <a:noFill/>
          <a:ln w="9525">
            <a:noFill/>
            <a:miter lim="800000"/>
            <a:headEnd/>
            <a:tailEnd/>
          </a:ln>
        </p:spPr>
      </p:pic>
    </p:spTree>
    <p:extLst>
      <p:ext uri="{BB962C8B-B14F-4D97-AF65-F5344CB8AC3E}">
        <p14:creationId xmlns:p14="http://schemas.microsoft.com/office/powerpoint/2010/main" xmlns="" val="28984163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593968"/>
            <a:ext cx="9144000" cy="5355312"/>
          </a:xfrm>
          <a:prstGeom prst="rect">
            <a:avLst/>
          </a:prstGeom>
          <a:noFill/>
        </p:spPr>
        <p:txBody>
          <a:bodyPr wrap="square" rtlCol="0">
            <a:spAutoFit/>
          </a:bodyPr>
          <a:lstStyle/>
          <a:p>
            <a:r>
              <a:rPr lang="en-US" altLang="ko-KR" b="1" u="sng" dirty="0">
                <a:hlinkClick r:id="rId2"/>
              </a:rPr>
              <a:t>Context-specific regulation of cancer </a:t>
            </a:r>
            <a:r>
              <a:rPr lang="en-US" altLang="ko-KR" b="1" u="sng" dirty="0" err="1">
                <a:hlinkClick r:id="rId2"/>
              </a:rPr>
              <a:t>epigenomes</a:t>
            </a:r>
            <a:r>
              <a:rPr lang="en-US" altLang="ko-KR" b="1" u="sng" dirty="0">
                <a:hlinkClick r:id="rId2"/>
              </a:rPr>
              <a:t> by histone and transcription factor methylation.</a:t>
            </a:r>
            <a:endParaRPr lang="en-US" altLang="ko-KR" b="1" dirty="0"/>
          </a:p>
          <a:p>
            <a:r>
              <a:rPr lang="en-US" altLang="ko-KR" u="sng" dirty="0">
                <a:hlinkClick r:id="rId3"/>
              </a:rPr>
              <a:t>Sarris M</a:t>
            </a:r>
            <a:r>
              <a:rPr lang="en-US" altLang="ko-KR" dirty="0"/>
              <a:t>, </a:t>
            </a:r>
            <a:r>
              <a:rPr lang="en-US" altLang="ko-KR" u="sng" dirty="0">
                <a:hlinkClick r:id="rId4"/>
              </a:rPr>
              <a:t>Nikolaou K</a:t>
            </a:r>
            <a:r>
              <a:rPr lang="en-US" altLang="ko-KR" dirty="0"/>
              <a:t>, </a:t>
            </a:r>
            <a:r>
              <a:rPr lang="en-US" altLang="ko-KR" u="sng" dirty="0" err="1">
                <a:hlinkClick r:id="rId5"/>
              </a:rPr>
              <a:t>Talianidis</a:t>
            </a:r>
            <a:r>
              <a:rPr lang="en-US" altLang="ko-KR" u="sng" dirty="0">
                <a:hlinkClick r:id="rId5"/>
              </a:rPr>
              <a:t> I</a:t>
            </a:r>
            <a:r>
              <a:rPr lang="en-US" altLang="ko-KR" dirty="0"/>
              <a:t>.</a:t>
            </a:r>
          </a:p>
          <a:p>
            <a:r>
              <a:rPr lang="en-US" altLang="ko-KR" b="1" dirty="0"/>
              <a:t>Source</a:t>
            </a:r>
          </a:p>
          <a:p>
            <a:r>
              <a:rPr lang="en-US" altLang="ko-KR" dirty="0"/>
              <a:t>Biomedical Sciences Research Center Alexander Fleming, </a:t>
            </a:r>
            <a:r>
              <a:rPr lang="en-US" altLang="ko-KR" dirty="0" err="1"/>
              <a:t>Vari</a:t>
            </a:r>
            <a:r>
              <a:rPr lang="en-US" altLang="ko-KR" dirty="0"/>
              <a:t>, Greece.</a:t>
            </a:r>
          </a:p>
          <a:p>
            <a:r>
              <a:rPr lang="en-US" altLang="ko-KR" b="1" dirty="0"/>
              <a:t>Abstract</a:t>
            </a:r>
          </a:p>
          <a:p>
            <a:r>
              <a:rPr lang="en-US" altLang="ko-KR" dirty="0"/>
              <a:t>Altered expression or activity of histone lysine </a:t>
            </a:r>
            <a:r>
              <a:rPr lang="en-US" altLang="ko-KR" dirty="0" err="1"/>
              <a:t>methylases</a:t>
            </a:r>
            <a:r>
              <a:rPr lang="en-US" altLang="ko-KR" dirty="0"/>
              <a:t> and </a:t>
            </a:r>
            <a:r>
              <a:rPr lang="en-US" altLang="ko-KR" dirty="0" err="1"/>
              <a:t>demethylases</a:t>
            </a:r>
            <a:r>
              <a:rPr lang="en-US" altLang="ko-KR" dirty="0"/>
              <a:t> in cancer lead to aberrant chromatin modification patterns, which contribute to uncontrolled cell proliferation via cancer-specific deregulation of gene expression programs or the induction of genome instability. Several transcription factors that regulate growth-associated genes undergo lysine methylation, expanding the repertoire of regulatory targets modulated by histone-</a:t>
            </a:r>
            <a:r>
              <a:rPr lang="en-US" altLang="ko-KR" dirty="0" err="1"/>
              <a:t>methylating</a:t>
            </a:r>
            <a:r>
              <a:rPr lang="en-US" altLang="ko-KR" dirty="0"/>
              <a:t> enzymes during tumorigenesis. In certain specific tumor types or specific physiological conditions, these enzymes may trigger chromatin structure and/or transcription factor activity changes that result in opposite effects on cancer initiation or progression. The mechanisms of such context-specific dual functions and those involved in the crosstalk between factor and histone modifications are subject to extensive research, which is beginning to shed light into this novel level of complexity of cancer-related epigenetic pathways</a:t>
            </a:r>
            <a:r>
              <a:rPr lang="en-US" altLang="ko-KR" dirty="0" smtClean="0"/>
              <a:t>.</a:t>
            </a:r>
            <a:endParaRPr lang="en-US" altLang="ko-KR" dirty="0"/>
          </a:p>
        </p:txBody>
      </p:sp>
      <p:sp>
        <p:nvSpPr>
          <p:cNvPr id="5" name="TextBox 4"/>
          <p:cNvSpPr txBox="1"/>
          <p:nvPr/>
        </p:nvSpPr>
        <p:spPr>
          <a:xfrm>
            <a:off x="7846620" y="44624"/>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xmlns="" val="128783842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231007"/>
            <a:ext cx="9144000" cy="5078313"/>
          </a:xfrm>
          <a:prstGeom prst="rect">
            <a:avLst/>
          </a:prstGeom>
          <a:noFill/>
        </p:spPr>
        <p:txBody>
          <a:bodyPr wrap="square" rtlCol="0">
            <a:spAutoFit/>
          </a:bodyPr>
          <a:lstStyle/>
          <a:p>
            <a:r>
              <a:rPr lang="en-US" altLang="ko-KR" b="1" u="sng" dirty="0">
                <a:hlinkClick r:id="rId2"/>
              </a:rPr>
              <a:t>The regulatory roles of phosphatases in cancer.</a:t>
            </a:r>
            <a:endParaRPr lang="en-US" altLang="ko-KR" b="1" dirty="0"/>
          </a:p>
          <a:p>
            <a:r>
              <a:rPr lang="en-US" altLang="ko-KR" u="sng" dirty="0" err="1">
                <a:hlinkClick r:id="rId3"/>
              </a:rPr>
              <a:t>Stebbing</a:t>
            </a:r>
            <a:r>
              <a:rPr lang="en-US" altLang="ko-KR" u="sng" dirty="0">
                <a:hlinkClick r:id="rId3"/>
              </a:rPr>
              <a:t> J</a:t>
            </a:r>
            <a:r>
              <a:rPr lang="en-US" altLang="ko-KR" dirty="0"/>
              <a:t>, </a:t>
            </a:r>
            <a:r>
              <a:rPr lang="en-US" altLang="ko-KR" u="sng" dirty="0">
                <a:hlinkClick r:id="rId4"/>
              </a:rPr>
              <a:t>Lit LC</a:t>
            </a:r>
            <a:r>
              <a:rPr lang="en-US" altLang="ko-KR" dirty="0"/>
              <a:t>, </a:t>
            </a:r>
            <a:r>
              <a:rPr lang="en-US" altLang="ko-KR" u="sng" dirty="0">
                <a:hlinkClick r:id="rId5"/>
              </a:rPr>
              <a:t>Zhang H</a:t>
            </a:r>
            <a:r>
              <a:rPr lang="en-US" altLang="ko-KR" dirty="0"/>
              <a:t>, </a:t>
            </a:r>
            <a:r>
              <a:rPr lang="en-US" altLang="ko-KR" u="sng" dirty="0" err="1">
                <a:hlinkClick r:id="rId6"/>
              </a:rPr>
              <a:t>Darrington</a:t>
            </a:r>
            <a:r>
              <a:rPr lang="en-US" altLang="ko-KR" u="sng" dirty="0">
                <a:hlinkClick r:id="rId6"/>
              </a:rPr>
              <a:t> RS</a:t>
            </a:r>
            <a:r>
              <a:rPr lang="en-US" altLang="ko-KR" dirty="0"/>
              <a:t>, </a:t>
            </a:r>
            <a:r>
              <a:rPr lang="en-US" altLang="ko-KR" u="sng" dirty="0" err="1">
                <a:hlinkClick r:id="rId7"/>
              </a:rPr>
              <a:t>Melaiu</a:t>
            </a:r>
            <a:r>
              <a:rPr lang="en-US" altLang="ko-KR" u="sng" dirty="0">
                <a:hlinkClick r:id="rId7"/>
              </a:rPr>
              <a:t> O</a:t>
            </a:r>
            <a:r>
              <a:rPr lang="en-US" altLang="ko-KR" dirty="0"/>
              <a:t>, </a:t>
            </a:r>
            <a:r>
              <a:rPr lang="en-US" altLang="ko-KR" u="sng" dirty="0" err="1">
                <a:hlinkClick r:id="rId8"/>
              </a:rPr>
              <a:t>Rudraraju</a:t>
            </a:r>
            <a:r>
              <a:rPr lang="en-US" altLang="ko-KR" u="sng" dirty="0">
                <a:hlinkClick r:id="rId8"/>
              </a:rPr>
              <a:t> B</a:t>
            </a:r>
            <a:r>
              <a:rPr lang="en-US" altLang="ko-KR" dirty="0"/>
              <a:t>, </a:t>
            </a:r>
            <a:r>
              <a:rPr lang="en-US" altLang="ko-KR" u="sng" dirty="0" err="1">
                <a:hlinkClick r:id="rId9"/>
              </a:rPr>
              <a:t>Giamas</a:t>
            </a:r>
            <a:r>
              <a:rPr lang="en-US" altLang="ko-KR" u="sng" dirty="0">
                <a:hlinkClick r:id="rId9"/>
              </a:rPr>
              <a:t> G</a:t>
            </a:r>
            <a:r>
              <a:rPr lang="en-US" altLang="ko-KR" dirty="0"/>
              <a:t>.</a:t>
            </a:r>
          </a:p>
          <a:p>
            <a:r>
              <a:rPr lang="en-US" altLang="ko-KR" b="1" dirty="0"/>
              <a:t>Source</a:t>
            </a:r>
          </a:p>
          <a:p>
            <a:r>
              <a:rPr lang="en-US" altLang="ko-KR" dirty="0"/>
              <a:t>Division of Cancer, Department of Surgery and Cancer, Imperial College London, London, UK.</a:t>
            </a:r>
          </a:p>
          <a:p>
            <a:r>
              <a:rPr lang="en-US" altLang="ko-KR" b="1" dirty="0"/>
              <a:t>Abstract</a:t>
            </a:r>
          </a:p>
          <a:p>
            <a:r>
              <a:rPr lang="en-US" altLang="ko-KR" dirty="0"/>
              <a:t>The relevance of potentially reversible post-translational modifications required for controlling cellular processes in cancer is one of the most thriving arenas of cellular and molecular biology. Any alteration in the balanced equilibrium between kinases and phosphatases may result in development and progression of various diseases, including different types of cancer, though phosphatases are relatively under-studied. Loss of phosphatases such as PTEN (phosphatase and </a:t>
            </a:r>
            <a:r>
              <a:rPr lang="en-US" altLang="ko-KR" dirty="0" err="1"/>
              <a:t>tensin</a:t>
            </a:r>
            <a:r>
              <a:rPr lang="en-US" altLang="ko-KR" dirty="0"/>
              <a:t> homologue deleted on chromosome 10), a known </a:t>
            </a:r>
            <a:r>
              <a:rPr lang="en-US" altLang="ko-KR" dirty="0" err="1"/>
              <a:t>tumour</a:t>
            </a:r>
            <a:r>
              <a:rPr lang="en-US" altLang="ko-KR" dirty="0"/>
              <a:t> suppressor, across </a:t>
            </a:r>
            <a:r>
              <a:rPr lang="en-US" altLang="ko-KR" dirty="0" err="1"/>
              <a:t>tumour</a:t>
            </a:r>
            <a:r>
              <a:rPr lang="en-US" altLang="ko-KR" dirty="0"/>
              <a:t> types lends credence to the development of phosphatidylinositol 3--kinase inhibitors alongside the use of phosphatase expression as a biomarker, though phase 3 trial data are lacking. In this review, we give an updated report on phosphatase dysregulation linked to organ-specific malignancies.</a:t>
            </a:r>
          </a:p>
          <a:p>
            <a:endParaRPr lang="ko-KR" altLang="en-US" dirty="0"/>
          </a:p>
        </p:txBody>
      </p:sp>
      <p:sp>
        <p:nvSpPr>
          <p:cNvPr id="3" name="TextBox 2"/>
          <p:cNvSpPr txBox="1"/>
          <p:nvPr/>
        </p:nvSpPr>
        <p:spPr>
          <a:xfrm>
            <a:off x="7846620" y="44624"/>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xmlns="" val="42132159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49848"/>
            <a:ext cx="4572000" cy="1938992"/>
          </a:xfrm>
          <a:prstGeom prst="rect">
            <a:avLst/>
          </a:prstGeom>
        </p:spPr>
        <p:txBody>
          <a:bodyPr>
            <a:spAutoFit/>
          </a:bodyPr>
          <a:lstStyle/>
          <a:p>
            <a:r>
              <a:rPr lang="en-US" altLang="ko-KR" sz="1200" b="1" u="sng" dirty="0">
                <a:hlinkClick r:id="rId2"/>
              </a:rPr>
              <a:t>A novel splice variant of calcium and integrin-binding protein 1 mediates protein kinase D2-stimulated </a:t>
            </a:r>
            <a:r>
              <a:rPr lang="en-US" altLang="ko-KR" sz="1200" b="1" u="sng" dirty="0" err="1">
                <a:hlinkClick r:id="rId2"/>
              </a:rPr>
              <a:t>tumour</a:t>
            </a:r>
            <a:r>
              <a:rPr lang="en-US" altLang="ko-KR" sz="1200" b="1" u="sng" dirty="0">
                <a:hlinkClick r:id="rId2"/>
              </a:rPr>
              <a:t> growth by regulating angiogenesis.</a:t>
            </a:r>
            <a:endParaRPr lang="en-US" altLang="ko-KR" sz="1200" b="1" dirty="0"/>
          </a:p>
          <a:p>
            <a:r>
              <a:rPr lang="en-US" altLang="ko-KR" sz="1200" u="sng" dirty="0" err="1">
                <a:hlinkClick r:id="rId3"/>
              </a:rPr>
              <a:t>Armacki</a:t>
            </a:r>
            <a:r>
              <a:rPr lang="en-US" altLang="ko-KR" sz="1200" u="sng" dirty="0">
                <a:hlinkClick r:id="rId3"/>
              </a:rPr>
              <a:t> M</a:t>
            </a:r>
            <a:r>
              <a:rPr lang="en-US" altLang="ko-KR" sz="1200" dirty="0"/>
              <a:t>, </a:t>
            </a:r>
            <a:r>
              <a:rPr lang="en-US" altLang="ko-KR" sz="1200" u="sng" dirty="0" err="1">
                <a:hlinkClick r:id="rId4"/>
              </a:rPr>
              <a:t>Joodi</a:t>
            </a:r>
            <a:r>
              <a:rPr lang="en-US" altLang="ko-KR" sz="1200" u="sng" dirty="0">
                <a:hlinkClick r:id="rId4"/>
              </a:rPr>
              <a:t> G</a:t>
            </a:r>
            <a:r>
              <a:rPr lang="en-US" altLang="ko-KR" sz="1200" dirty="0"/>
              <a:t>, </a:t>
            </a:r>
            <a:r>
              <a:rPr lang="en-US" altLang="ko-KR" sz="1200" u="sng" dirty="0" err="1">
                <a:hlinkClick r:id="rId5"/>
              </a:rPr>
              <a:t>Nimmagadda</a:t>
            </a:r>
            <a:r>
              <a:rPr lang="en-US" altLang="ko-KR" sz="1200" u="sng" dirty="0">
                <a:hlinkClick r:id="rId5"/>
              </a:rPr>
              <a:t> SC</a:t>
            </a:r>
            <a:r>
              <a:rPr lang="en-US" altLang="ko-KR" sz="1200" dirty="0"/>
              <a:t>, </a:t>
            </a:r>
            <a:r>
              <a:rPr lang="en-US" altLang="ko-KR" sz="1200" u="sng" dirty="0">
                <a:hlinkClick r:id="rId6"/>
              </a:rPr>
              <a:t>de </a:t>
            </a:r>
            <a:r>
              <a:rPr lang="en-US" altLang="ko-KR" sz="1200" u="sng" dirty="0" err="1">
                <a:hlinkClick r:id="rId6"/>
              </a:rPr>
              <a:t>Kimpe</a:t>
            </a:r>
            <a:r>
              <a:rPr lang="en-US" altLang="ko-KR" sz="1200" u="sng" dirty="0">
                <a:hlinkClick r:id="rId6"/>
              </a:rPr>
              <a:t> L</a:t>
            </a:r>
            <a:r>
              <a:rPr lang="en-US" altLang="ko-KR" sz="1200" dirty="0"/>
              <a:t>, </a:t>
            </a:r>
            <a:r>
              <a:rPr lang="en-US" altLang="ko-KR" sz="1200" u="sng" dirty="0" err="1">
                <a:hlinkClick r:id="rId7"/>
              </a:rPr>
              <a:t>Pusapati</a:t>
            </a:r>
            <a:r>
              <a:rPr lang="en-US" altLang="ko-KR" sz="1200" u="sng" dirty="0">
                <a:hlinkClick r:id="rId7"/>
              </a:rPr>
              <a:t> GV</a:t>
            </a:r>
            <a:r>
              <a:rPr lang="en-US" altLang="ko-KR" sz="1200" dirty="0"/>
              <a:t>, </a:t>
            </a:r>
            <a:r>
              <a:rPr lang="en-US" altLang="ko-KR" sz="1200" u="sng" dirty="0" err="1">
                <a:hlinkClick r:id="rId8"/>
              </a:rPr>
              <a:t>Vandoninck</a:t>
            </a:r>
            <a:r>
              <a:rPr lang="en-US" altLang="ko-KR" sz="1200" u="sng" dirty="0">
                <a:hlinkClick r:id="rId8"/>
              </a:rPr>
              <a:t> S</a:t>
            </a:r>
            <a:r>
              <a:rPr lang="en-US" altLang="ko-KR" sz="1200" dirty="0"/>
              <a:t>, </a:t>
            </a:r>
            <a:r>
              <a:rPr lang="en-US" altLang="ko-KR" sz="1200" u="sng" dirty="0">
                <a:hlinkClick r:id="rId9"/>
              </a:rPr>
              <a:t>Van Lint J</a:t>
            </a:r>
            <a:r>
              <a:rPr lang="en-US" altLang="ko-KR" sz="1200" dirty="0"/>
              <a:t>, </a:t>
            </a:r>
            <a:r>
              <a:rPr lang="en-US" altLang="ko-KR" sz="1200" u="sng" dirty="0" err="1">
                <a:hlinkClick r:id="rId10"/>
              </a:rPr>
              <a:t>Illing</a:t>
            </a:r>
            <a:r>
              <a:rPr lang="en-US" altLang="ko-KR" sz="1200" u="sng" dirty="0">
                <a:hlinkClick r:id="rId10"/>
              </a:rPr>
              <a:t> A</a:t>
            </a:r>
            <a:r>
              <a:rPr lang="en-US" altLang="ko-KR" sz="1200" dirty="0"/>
              <a:t>, </a:t>
            </a:r>
            <a:r>
              <a:rPr lang="en-US" altLang="ko-KR" sz="1200" u="sng" dirty="0" err="1">
                <a:hlinkClick r:id="rId11"/>
              </a:rPr>
              <a:t>Seufferlein</a:t>
            </a:r>
            <a:r>
              <a:rPr lang="en-US" altLang="ko-KR" sz="1200" u="sng" dirty="0">
                <a:hlinkClick r:id="rId11"/>
              </a:rPr>
              <a:t> T</a:t>
            </a:r>
            <a:r>
              <a:rPr lang="en-US" altLang="ko-KR" sz="1200" dirty="0"/>
              <a:t>.</a:t>
            </a:r>
          </a:p>
          <a:p>
            <a:r>
              <a:rPr lang="en-US" altLang="ko-KR" sz="1200" b="1" dirty="0"/>
              <a:t>Source</a:t>
            </a:r>
          </a:p>
          <a:p>
            <a:r>
              <a:rPr lang="en-US" altLang="ko-KR" sz="1200" dirty="0"/>
              <a:t>1] Department of Internal Medicine I, University of Ulm, Ulm, Baden-Wuerttemberg, Germany [2] Department of Internal Medicine I, Martin-Luther-University Halle-Wittenberg, Halle(Saale), Germany.</a:t>
            </a:r>
          </a:p>
        </p:txBody>
      </p:sp>
      <p:sp>
        <p:nvSpPr>
          <p:cNvPr id="3" name="직사각형 2"/>
          <p:cNvSpPr/>
          <p:nvPr/>
        </p:nvSpPr>
        <p:spPr>
          <a:xfrm>
            <a:off x="0" y="3723300"/>
            <a:ext cx="4572000" cy="1754326"/>
          </a:xfrm>
          <a:prstGeom prst="rect">
            <a:avLst/>
          </a:prstGeom>
        </p:spPr>
        <p:txBody>
          <a:bodyPr>
            <a:spAutoFit/>
          </a:bodyPr>
          <a:lstStyle/>
          <a:p>
            <a:r>
              <a:rPr lang="en-US" altLang="ko-KR" sz="1200" b="1" u="sng" dirty="0">
                <a:hlinkClick r:id="rId12"/>
              </a:rPr>
              <a:t>Radiation-induced </a:t>
            </a:r>
            <a:r>
              <a:rPr lang="en-US" altLang="ko-KR" sz="1200" b="1" u="sng" dirty="0" err="1">
                <a:hlinkClick r:id="rId12"/>
              </a:rPr>
              <a:t>angiogenic</a:t>
            </a:r>
            <a:r>
              <a:rPr lang="en-US" altLang="ko-KR" sz="1200" b="1" u="sng" dirty="0">
                <a:hlinkClick r:id="rId12"/>
              </a:rPr>
              <a:t> signaling pathway in endothelial cells obtained from normal and cancer tissue of human breast.</a:t>
            </a:r>
            <a:endParaRPr lang="en-US" altLang="ko-KR" sz="1200" b="1" dirty="0"/>
          </a:p>
          <a:p>
            <a:r>
              <a:rPr lang="en-US" altLang="ko-KR" sz="1200" u="sng" dirty="0">
                <a:hlinkClick r:id="rId13"/>
              </a:rPr>
              <a:t>Oh ET</a:t>
            </a:r>
            <a:r>
              <a:rPr lang="en-US" altLang="ko-KR" sz="1200" dirty="0"/>
              <a:t>, </a:t>
            </a:r>
            <a:r>
              <a:rPr lang="en-US" altLang="ko-KR" sz="1200" u="sng" dirty="0">
                <a:hlinkClick r:id="rId14"/>
              </a:rPr>
              <a:t>Park MT</a:t>
            </a:r>
            <a:r>
              <a:rPr lang="en-US" altLang="ko-KR" sz="1200" dirty="0"/>
              <a:t>, </a:t>
            </a:r>
            <a:r>
              <a:rPr lang="en-US" altLang="ko-KR" sz="1200" u="sng" dirty="0">
                <a:hlinkClick r:id="rId15"/>
              </a:rPr>
              <a:t>Song MJ</a:t>
            </a:r>
            <a:r>
              <a:rPr lang="en-US" altLang="ko-KR" sz="1200" dirty="0"/>
              <a:t>, </a:t>
            </a:r>
            <a:r>
              <a:rPr lang="en-US" altLang="ko-KR" sz="1200" u="sng" dirty="0">
                <a:hlinkClick r:id="rId16"/>
              </a:rPr>
              <a:t>Lee H</a:t>
            </a:r>
            <a:r>
              <a:rPr lang="en-US" altLang="ko-KR" sz="1200" dirty="0"/>
              <a:t>, </a:t>
            </a:r>
            <a:r>
              <a:rPr lang="en-US" altLang="ko-KR" sz="1200" u="sng" dirty="0">
                <a:hlinkClick r:id="rId17"/>
              </a:rPr>
              <a:t>Cho YU</a:t>
            </a:r>
            <a:r>
              <a:rPr lang="en-US" altLang="ko-KR" sz="1200" dirty="0"/>
              <a:t>, </a:t>
            </a:r>
            <a:r>
              <a:rPr lang="en-US" altLang="ko-KR" sz="1200" u="sng" dirty="0">
                <a:hlinkClick r:id="rId18"/>
              </a:rPr>
              <a:t>Kim SJ</a:t>
            </a:r>
            <a:r>
              <a:rPr lang="en-US" altLang="ko-KR" sz="1200" dirty="0"/>
              <a:t>, </a:t>
            </a:r>
            <a:r>
              <a:rPr lang="en-US" altLang="ko-KR" sz="1200" u="sng" dirty="0">
                <a:hlinkClick r:id="rId19"/>
              </a:rPr>
              <a:t>Chu YC</a:t>
            </a:r>
            <a:r>
              <a:rPr lang="en-US" altLang="ko-KR" sz="1200" dirty="0"/>
              <a:t>, </a:t>
            </a:r>
            <a:r>
              <a:rPr lang="en-US" altLang="ko-KR" sz="1200" u="sng" dirty="0">
                <a:hlinkClick r:id="rId20"/>
              </a:rPr>
              <a:t>Choi EK</a:t>
            </a:r>
            <a:r>
              <a:rPr lang="en-US" altLang="ko-KR" sz="1200" dirty="0"/>
              <a:t>, </a:t>
            </a:r>
            <a:r>
              <a:rPr lang="en-US" altLang="ko-KR" sz="1200" u="sng" dirty="0">
                <a:hlinkClick r:id="rId21"/>
              </a:rPr>
              <a:t>Park HJ</a:t>
            </a:r>
            <a:r>
              <a:rPr lang="en-US" altLang="ko-KR" sz="1200" dirty="0"/>
              <a:t>.</a:t>
            </a:r>
          </a:p>
          <a:p>
            <a:r>
              <a:rPr lang="en-US" altLang="ko-KR" sz="1200" b="1" dirty="0"/>
              <a:t>Source</a:t>
            </a:r>
          </a:p>
          <a:p>
            <a:r>
              <a:rPr lang="en-US" altLang="ko-KR" sz="1200" dirty="0"/>
              <a:t>Department of Microbiology, Center for Advanced Medical Education by BK21 Project, College of Medicine, </a:t>
            </a:r>
            <a:r>
              <a:rPr lang="en-US" altLang="ko-KR" sz="1200" dirty="0" err="1"/>
              <a:t>Inha</a:t>
            </a:r>
            <a:r>
              <a:rPr lang="en-US" altLang="ko-KR" sz="1200" dirty="0"/>
              <a:t> University, Incheon, Republic of Korea.</a:t>
            </a:r>
          </a:p>
        </p:txBody>
      </p:sp>
      <p:sp>
        <p:nvSpPr>
          <p:cNvPr id="4" name="직사각형 3"/>
          <p:cNvSpPr/>
          <p:nvPr/>
        </p:nvSpPr>
        <p:spPr>
          <a:xfrm>
            <a:off x="4608512" y="603845"/>
            <a:ext cx="4572000" cy="1384995"/>
          </a:xfrm>
          <a:prstGeom prst="rect">
            <a:avLst/>
          </a:prstGeom>
        </p:spPr>
        <p:txBody>
          <a:bodyPr>
            <a:spAutoFit/>
          </a:bodyPr>
          <a:lstStyle/>
          <a:p>
            <a:r>
              <a:rPr lang="en-US" altLang="ko-KR" sz="1200" b="1" u="sng" dirty="0">
                <a:hlinkClick r:id="rId22"/>
              </a:rPr>
              <a:t>DNA damage emergency: cellular garbage disposal to the rescue?</a:t>
            </a:r>
            <a:endParaRPr lang="en-US" altLang="ko-KR" sz="1200" b="1" dirty="0"/>
          </a:p>
          <a:p>
            <a:r>
              <a:rPr lang="en-US" altLang="ko-KR" sz="1200" u="sng" dirty="0">
                <a:hlinkClick r:id="rId23"/>
              </a:rPr>
              <a:t>Stone HR</a:t>
            </a:r>
            <a:r>
              <a:rPr lang="en-US" altLang="ko-KR" sz="1200" dirty="0"/>
              <a:t>, </a:t>
            </a:r>
            <a:r>
              <a:rPr lang="en-US" altLang="ko-KR" sz="1200" u="sng" dirty="0">
                <a:hlinkClick r:id="rId24"/>
              </a:rPr>
              <a:t>Morris JR</a:t>
            </a:r>
            <a:r>
              <a:rPr lang="en-US" altLang="ko-KR" sz="1200" dirty="0"/>
              <a:t>.</a:t>
            </a:r>
          </a:p>
          <a:p>
            <a:r>
              <a:rPr lang="en-US" altLang="ko-KR" sz="1200" b="1" dirty="0"/>
              <a:t>Source</a:t>
            </a:r>
          </a:p>
          <a:p>
            <a:r>
              <a:rPr lang="en-US" altLang="ko-KR" sz="1200" dirty="0"/>
              <a:t>School of Cancer Sciences, College of Medical and Dental Sciences, University of Birmingham, </a:t>
            </a:r>
            <a:r>
              <a:rPr lang="en-US" altLang="ko-KR" sz="1200" dirty="0" err="1"/>
              <a:t>Edgbaston</a:t>
            </a:r>
            <a:r>
              <a:rPr lang="en-US" altLang="ko-KR" sz="1200" dirty="0"/>
              <a:t>, Birmingham, UK.</a:t>
            </a:r>
          </a:p>
        </p:txBody>
      </p:sp>
      <p:sp>
        <p:nvSpPr>
          <p:cNvPr id="5" name="직사각형 4"/>
          <p:cNvSpPr/>
          <p:nvPr/>
        </p:nvSpPr>
        <p:spPr>
          <a:xfrm>
            <a:off x="0" y="2009624"/>
            <a:ext cx="4572000" cy="1754326"/>
          </a:xfrm>
          <a:prstGeom prst="rect">
            <a:avLst/>
          </a:prstGeom>
        </p:spPr>
        <p:txBody>
          <a:bodyPr>
            <a:spAutoFit/>
          </a:bodyPr>
          <a:lstStyle/>
          <a:p>
            <a:r>
              <a:rPr lang="en-US" altLang="ko-KR" sz="1200" b="1" u="sng" dirty="0">
                <a:hlinkClick r:id="rId25"/>
              </a:rPr>
              <a:t>Regulation of several androgen-induced genes through the repression of the miR-99a/let-7c/miR-125b-2 </a:t>
            </a:r>
            <a:r>
              <a:rPr lang="en-US" altLang="ko-KR" sz="1200" b="1" u="sng" dirty="0" err="1">
                <a:hlinkClick r:id="rId25"/>
              </a:rPr>
              <a:t>miRNA</a:t>
            </a:r>
            <a:r>
              <a:rPr lang="en-US" altLang="ko-KR" sz="1200" b="1" u="sng" dirty="0">
                <a:hlinkClick r:id="rId25"/>
              </a:rPr>
              <a:t> cluster in prostate cancer cells.</a:t>
            </a:r>
            <a:endParaRPr lang="en-US" altLang="ko-KR" sz="1200" b="1" dirty="0"/>
          </a:p>
          <a:p>
            <a:r>
              <a:rPr lang="en-US" altLang="ko-KR" sz="1200" u="sng" dirty="0">
                <a:hlinkClick r:id="rId26"/>
              </a:rPr>
              <a:t>Sun D</a:t>
            </a:r>
            <a:r>
              <a:rPr lang="en-US" altLang="ko-KR" sz="1200" dirty="0"/>
              <a:t>, </a:t>
            </a:r>
            <a:r>
              <a:rPr lang="en-US" altLang="ko-KR" sz="1200" u="sng" dirty="0">
                <a:hlinkClick r:id="rId27"/>
              </a:rPr>
              <a:t>Layer R</a:t>
            </a:r>
            <a:r>
              <a:rPr lang="en-US" altLang="ko-KR" sz="1200" dirty="0"/>
              <a:t>, </a:t>
            </a:r>
            <a:r>
              <a:rPr lang="en-US" altLang="ko-KR" sz="1200" u="sng" dirty="0">
                <a:hlinkClick r:id="rId28"/>
              </a:rPr>
              <a:t>Mueller AC</a:t>
            </a:r>
            <a:r>
              <a:rPr lang="en-US" altLang="ko-KR" sz="1200" dirty="0"/>
              <a:t>, </a:t>
            </a:r>
            <a:r>
              <a:rPr lang="en-US" altLang="ko-KR" sz="1200" u="sng" dirty="0" err="1">
                <a:hlinkClick r:id="rId29"/>
              </a:rPr>
              <a:t>Cichewicz</a:t>
            </a:r>
            <a:r>
              <a:rPr lang="en-US" altLang="ko-KR" sz="1200" u="sng" dirty="0">
                <a:hlinkClick r:id="rId29"/>
              </a:rPr>
              <a:t> MA</a:t>
            </a:r>
            <a:r>
              <a:rPr lang="en-US" altLang="ko-KR" sz="1200" dirty="0"/>
              <a:t>, </a:t>
            </a:r>
            <a:r>
              <a:rPr lang="en-US" altLang="ko-KR" sz="1200" u="sng" dirty="0" err="1">
                <a:hlinkClick r:id="rId30"/>
              </a:rPr>
              <a:t>Negishi</a:t>
            </a:r>
            <a:r>
              <a:rPr lang="en-US" altLang="ko-KR" sz="1200" u="sng" dirty="0">
                <a:hlinkClick r:id="rId30"/>
              </a:rPr>
              <a:t> M</a:t>
            </a:r>
            <a:r>
              <a:rPr lang="en-US" altLang="ko-KR" sz="1200" dirty="0"/>
              <a:t>, </a:t>
            </a:r>
            <a:r>
              <a:rPr lang="en-US" altLang="ko-KR" sz="1200" u="sng" dirty="0">
                <a:hlinkClick r:id="rId31"/>
              </a:rPr>
              <a:t>Paschal BM</a:t>
            </a:r>
            <a:r>
              <a:rPr lang="en-US" altLang="ko-KR" sz="1200" dirty="0"/>
              <a:t>, </a:t>
            </a:r>
            <a:r>
              <a:rPr lang="en-US" altLang="ko-KR" sz="1200" u="sng" dirty="0" err="1">
                <a:hlinkClick r:id="rId32"/>
              </a:rPr>
              <a:t>Dutta</a:t>
            </a:r>
            <a:r>
              <a:rPr lang="en-US" altLang="ko-KR" sz="1200" u="sng" dirty="0">
                <a:hlinkClick r:id="rId32"/>
              </a:rPr>
              <a:t> A</a:t>
            </a:r>
            <a:r>
              <a:rPr lang="en-US" altLang="ko-KR" sz="1200" dirty="0"/>
              <a:t>.</a:t>
            </a:r>
          </a:p>
          <a:p>
            <a:r>
              <a:rPr lang="en-US" altLang="ko-KR" sz="1200" b="1" dirty="0"/>
              <a:t>Source</a:t>
            </a:r>
          </a:p>
          <a:p>
            <a:r>
              <a:rPr lang="en-US" altLang="ko-KR" sz="1200" dirty="0"/>
              <a:t>Department of Biochemistry and Molecular Genetics, University of Virginia Health Sciences Center, Charlottesville, VA, USA.</a:t>
            </a:r>
          </a:p>
        </p:txBody>
      </p:sp>
      <p:sp>
        <p:nvSpPr>
          <p:cNvPr id="6" name="직사각형 5"/>
          <p:cNvSpPr/>
          <p:nvPr/>
        </p:nvSpPr>
        <p:spPr>
          <a:xfrm>
            <a:off x="4608512" y="2132856"/>
            <a:ext cx="4572000" cy="1384995"/>
          </a:xfrm>
          <a:prstGeom prst="rect">
            <a:avLst/>
          </a:prstGeom>
        </p:spPr>
        <p:txBody>
          <a:bodyPr>
            <a:spAutoFit/>
          </a:bodyPr>
          <a:lstStyle/>
          <a:p>
            <a:r>
              <a:rPr lang="en-US" altLang="ko-KR" sz="1200" b="1" u="sng" dirty="0">
                <a:hlinkClick r:id="rId33"/>
              </a:rPr>
              <a:t>Coxsackie and adenovirus receptor is a critical regulator for the survival and growth of oral squamous carcinoma cells.</a:t>
            </a:r>
            <a:endParaRPr lang="en-US" altLang="ko-KR" sz="1200" b="1" dirty="0"/>
          </a:p>
          <a:p>
            <a:r>
              <a:rPr lang="en-US" altLang="ko-KR" sz="1200" u="sng" dirty="0">
                <a:hlinkClick r:id="rId34"/>
              </a:rPr>
              <a:t>Saito K</a:t>
            </a:r>
            <a:r>
              <a:rPr lang="en-US" altLang="ko-KR" sz="1200" dirty="0"/>
              <a:t>, </a:t>
            </a:r>
            <a:r>
              <a:rPr lang="en-US" altLang="ko-KR" sz="1200" u="sng" dirty="0" err="1">
                <a:hlinkClick r:id="rId35"/>
              </a:rPr>
              <a:t>Sakaguchi</a:t>
            </a:r>
            <a:r>
              <a:rPr lang="en-US" altLang="ko-KR" sz="1200" u="sng" dirty="0">
                <a:hlinkClick r:id="rId35"/>
              </a:rPr>
              <a:t> M</a:t>
            </a:r>
            <a:r>
              <a:rPr lang="en-US" altLang="ko-KR" sz="1200" dirty="0"/>
              <a:t>, </a:t>
            </a:r>
            <a:r>
              <a:rPr lang="en-US" altLang="ko-KR" sz="1200" u="sng" dirty="0" err="1">
                <a:hlinkClick r:id="rId36"/>
              </a:rPr>
              <a:t>Iioka</a:t>
            </a:r>
            <a:r>
              <a:rPr lang="en-US" altLang="ko-KR" sz="1200" u="sng" dirty="0">
                <a:hlinkClick r:id="rId36"/>
              </a:rPr>
              <a:t> H</a:t>
            </a:r>
            <a:r>
              <a:rPr lang="en-US" altLang="ko-KR" sz="1200" dirty="0"/>
              <a:t>, </a:t>
            </a:r>
            <a:r>
              <a:rPr lang="en-US" altLang="ko-KR" sz="1200" u="sng" dirty="0">
                <a:hlinkClick r:id="rId37"/>
              </a:rPr>
              <a:t>Matsui M</a:t>
            </a:r>
            <a:r>
              <a:rPr lang="en-US" altLang="ko-KR" sz="1200" dirty="0"/>
              <a:t>, </a:t>
            </a:r>
            <a:r>
              <a:rPr lang="en-US" altLang="ko-KR" sz="1200" u="sng" dirty="0">
                <a:hlinkClick r:id="rId38"/>
              </a:rPr>
              <a:t>Nakanishi H</a:t>
            </a:r>
            <a:r>
              <a:rPr lang="en-US" altLang="ko-KR" sz="1200" dirty="0"/>
              <a:t>, </a:t>
            </a:r>
            <a:r>
              <a:rPr lang="en-US" altLang="ko-KR" sz="1200" u="sng" dirty="0">
                <a:hlinkClick r:id="rId39"/>
              </a:rPr>
              <a:t>Huh NH</a:t>
            </a:r>
            <a:r>
              <a:rPr lang="en-US" altLang="ko-KR" sz="1200" dirty="0"/>
              <a:t>, </a:t>
            </a:r>
            <a:r>
              <a:rPr lang="en-US" altLang="ko-KR" sz="1200" u="sng" dirty="0">
                <a:hlinkClick r:id="rId40"/>
              </a:rPr>
              <a:t>Kondo E</a:t>
            </a:r>
            <a:r>
              <a:rPr lang="en-US" altLang="ko-KR" sz="1200" dirty="0"/>
              <a:t>.</a:t>
            </a:r>
          </a:p>
          <a:p>
            <a:r>
              <a:rPr lang="en-US" altLang="ko-KR" sz="1200" b="1" dirty="0"/>
              <a:t>Source</a:t>
            </a:r>
          </a:p>
          <a:p>
            <a:r>
              <a:rPr lang="en-US" altLang="ko-KR" sz="1200" dirty="0"/>
              <a:t>Division of Oncological Pathology, Aichi Cancer Center Research Institute, Nagoya, Japan.</a:t>
            </a:r>
          </a:p>
        </p:txBody>
      </p:sp>
      <p:sp>
        <p:nvSpPr>
          <p:cNvPr id="7" name="직사각형 6"/>
          <p:cNvSpPr/>
          <p:nvPr/>
        </p:nvSpPr>
        <p:spPr>
          <a:xfrm>
            <a:off x="0" y="5589240"/>
            <a:ext cx="4572000" cy="1200329"/>
          </a:xfrm>
          <a:prstGeom prst="rect">
            <a:avLst/>
          </a:prstGeom>
        </p:spPr>
        <p:txBody>
          <a:bodyPr>
            <a:spAutoFit/>
          </a:bodyPr>
          <a:lstStyle/>
          <a:p>
            <a:r>
              <a:rPr lang="en-US" altLang="ko-KR" sz="1200" b="1" u="sng" dirty="0">
                <a:hlinkClick r:id="rId41"/>
              </a:rPr>
              <a:t>Epstein-Barr virus maintains lymphomas via its </a:t>
            </a:r>
            <a:r>
              <a:rPr lang="en-US" altLang="ko-KR" sz="1200" b="1" u="sng" dirty="0" err="1">
                <a:hlinkClick r:id="rId41"/>
              </a:rPr>
              <a:t>miRNAs</a:t>
            </a:r>
            <a:r>
              <a:rPr lang="en-US" altLang="ko-KR" sz="1200" b="1" u="sng" dirty="0">
                <a:hlinkClick r:id="rId41"/>
              </a:rPr>
              <a:t>.</a:t>
            </a:r>
            <a:endParaRPr lang="en-US" altLang="ko-KR" sz="1200" b="1" dirty="0"/>
          </a:p>
          <a:p>
            <a:r>
              <a:rPr lang="en-US" altLang="ko-KR" sz="1200" u="sng" dirty="0" err="1">
                <a:hlinkClick r:id="rId42"/>
              </a:rPr>
              <a:t>Vereide</a:t>
            </a:r>
            <a:r>
              <a:rPr lang="en-US" altLang="ko-KR" sz="1200" u="sng" dirty="0">
                <a:hlinkClick r:id="rId42"/>
              </a:rPr>
              <a:t> DT</a:t>
            </a:r>
            <a:r>
              <a:rPr lang="en-US" altLang="ko-KR" sz="1200" dirty="0"/>
              <a:t>, </a:t>
            </a:r>
            <a:r>
              <a:rPr lang="en-US" altLang="ko-KR" sz="1200" u="sng" dirty="0" err="1">
                <a:hlinkClick r:id="rId43"/>
              </a:rPr>
              <a:t>Seto</a:t>
            </a:r>
            <a:r>
              <a:rPr lang="en-US" altLang="ko-KR" sz="1200" u="sng" dirty="0">
                <a:hlinkClick r:id="rId43"/>
              </a:rPr>
              <a:t> E</a:t>
            </a:r>
            <a:r>
              <a:rPr lang="en-US" altLang="ko-KR" sz="1200" dirty="0"/>
              <a:t>, </a:t>
            </a:r>
            <a:r>
              <a:rPr lang="en-US" altLang="ko-KR" sz="1200" u="sng" dirty="0">
                <a:hlinkClick r:id="rId44"/>
              </a:rPr>
              <a:t>Chiu YF</a:t>
            </a:r>
            <a:r>
              <a:rPr lang="en-US" altLang="ko-KR" sz="1200" dirty="0"/>
              <a:t>, </a:t>
            </a:r>
            <a:r>
              <a:rPr lang="en-US" altLang="ko-KR" sz="1200" u="sng" dirty="0">
                <a:hlinkClick r:id="rId45"/>
              </a:rPr>
              <a:t>Hayes M</a:t>
            </a:r>
            <a:r>
              <a:rPr lang="en-US" altLang="ko-KR" sz="1200" dirty="0"/>
              <a:t>, </a:t>
            </a:r>
            <a:r>
              <a:rPr lang="en-US" altLang="ko-KR" sz="1200" u="sng" dirty="0" err="1">
                <a:hlinkClick r:id="rId46"/>
              </a:rPr>
              <a:t>Tagawa</a:t>
            </a:r>
            <a:r>
              <a:rPr lang="en-US" altLang="ko-KR" sz="1200" u="sng" dirty="0">
                <a:hlinkClick r:id="rId46"/>
              </a:rPr>
              <a:t> T</a:t>
            </a:r>
            <a:r>
              <a:rPr lang="en-US" altLang="ko-KR" sz="1200" dirty="0"/>
              <a:t>, </a:t>
            </a:r>
            <a:r>
              <a:rPr lang="en-US" altLang="ko-KR" sz="1200" u="sng" dirty="0" err="1">
                <a:hlinkClick r:id="rId47"/>
              </a:rPr>
              <a:t>Grundhoff</a:t>
            </a:r>
            <a:r>
              <a:rPr lang="en-US" altLang="ko-KR" sz="1200" u="sng" dirty="0">
                <a:hlinkClick r:id="rId47"/>
              </a:rPr>
              <a:t> A</a:t>
            </a:r>
            <a:r>
              <a:rPr lang="en-US" altLang="ko-KR" sz="1200" dirty="0"/>
              <a:t>, </a:t>
            </a:r>
            <a:r>
              <a:rPr lang="en-US" altLang="ko-KR" sz="1200" u="sng" dirty="0" err="1">
                <a:hlinkClick r:id="rId48"/>
              </a:rPr>
              <a:t>Hammerschmidt</a:t>
            </a:r>
            <a:r>
              <a:rPr lang="en-US" altLang="ko-KR" sz="1200" u="sng" dirty="0">
                <a:hlinkClick r:id="rId48"/>
              </a:rPr>
              <a:t> W</a:t>
            </a:r>
            <a:r>
              <a:rPr lang="en-US" altLang="ko-KR" sz="1200" dirty="0"/>
              <a:t>, </a:t>
            </a:r>
            <a:r>
              <a:rPr lang="en-US" altLang="ko-KR" sz="1200" u="sng" dirty="0" err="1">
                <a:hlinkClick r:id="rId49"/>
              </a:rPr>
              <a:t>Sugden</a:t>
            </a:r>
            <a:r>
              <a:rPr lang="en-US" altLang="ko-KR" sz="1200" u="sng" dirty="0">
                <a:hlinkClick r:id="rId49"/>
              </a:rPr>
              <a:t> B</a:t>
            </a:r>
            <a:r>
              <a:rPr lang="en-US" altLang="ko-KR" sz="1200" dirty="0"/>
              <a:t>.</a:t>
            </a:r>
          </a:p>
          <a:p>
            <a:r>
              <a:rPr lang="en-US" altLang="ko-KR" sz="1200" b="1" dirty="0"/>
              <a:t>Source</a:t>
            </a:r>
          </a:p>
          <a:p>
            <a:r>
              <a:rPr lang="en-US" altLang="ko-KR" sz="1200" dirty="0" err="1"/>
              <a:t>McArdle</a:t>
            </a:r>
            <a:r>
              <a:rPr lang="en-US" altLang="ko-KR" sz="1200" dirty="0"/>
              <a:t> Laboratory for Cancer Research, University of Wisconsin-Madison, Madison, WI, USA.</a:t>
            </a:r>
          </a:p>
        </p:txBody>
      </p:sp>
      <p:sp>
        <p:nvSpPr>
          <p:cNvPr id="8" name="TextBox 7"/>
          <p:cNvSpPr txBox="1"/>
          <p:nvPr/>
        </p:nvSpPr>
        <p:spPr>
          <a:xfrm>
            <a:off x="7846620" y="44624"/>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xmlns="" val="12064719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직사각형 1"/>
          <p:cNvSpPr>
            <a:spLocks noChangeArrowheads="1"/>
          </p:cNvSpPr>
          <p:nvPr/>
        </p:nvSpPr>
        <p:spPr bwMode="auto">
          <a:xfrm>
            <a:off x="71438" y="282575"/>
            <a:ext cx="4572000" cy="2138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ko-KR" sz="1400" b="1"/>
              <a:t>Versican 3′-untranslated region (3′-UTR) functions as a ceRNA in inducing the development of hepatocellular carcinoma by regulating miRNA activity </a:t>
            </a:r>
          </a:p>
          <a:p>
            <a:r>
              <a:rPr lang="en-US" altLang="ko-KR" sz="1100">
                <a:solidFill>
                  <a:srgbClr val="005696"/>
                </a:solidFill>
              </a:rPr>
              <a:t>Ling Fang, William W. Du, Xiangling Yang, Kui Chen, Anand Ghanekar, Gary Levy, Weining Yang, Albert J. Yee, Wei-Yang Lu, </a:t>
            </a:r>
          </a:p>
          <a:p>
            <a:r>
              <a:rPr lang="en-US" altLang="ko-KR" sz="1100">
                <a:solidFill>
                  <a:srgbClr val="005696"/>
                </a:solidFill>
              </a:rPr>
              <a:t>Jim W. Xuan, Zhongli Gao, Feng Xie, Chengyan He, Zhaoqun Deng, and Burton B. Yang</a:t>
            </a:r>
          </a:p>
          <a:p>
            <a:r>
              <a:rPr kumimoji="0" lang="en-US" altLang="ko-KR" sz="1100" b="1">
                <a:solidFill>
                  <a:srgbClr val="005696"/>
                </a:solidFill>
              </a:rPr>
              <a:t>Source</a:t>
            </a:r>
          </a:p>
          <a:p>
            <a:r>
              <a:rPr lang="en-US" altLang="ko-KR" sz="1100" i="1">
                <a:solidFill>
                  <a:srgbClr val="005696"/>
                </a:solidFill>
              </a:rPr>
              <a:t>FASEB J March 2013 27:907-919; published ahead of print November 24, 2012, doi:10.1096/fj.12-220905 </a:t>
            </a:r>
            <a:endParaRPr lang="en-US" altLang="ko-KR" sz="1100">
              <a:solidFill>
                <a:srgbClr val="005696"/>
              </a:solidFill>
            </a:endParaRPr>
          </a:p>
        </p:txBody>
      </p:sp>
      <p:sp>
        <p:nvSpPr>
          <p:cNvPr id="2051" name="직사각형 4"/>
          <p:cNvSpPr>
            <a:spLocks noChangeArrowheads="1"/>
          </p:cNvSpPr>
          <p:nvPr/>
        </p:nvSpPr>
        <p:spPr bwMode="auto">
          <a:xfrm>
            <a:off x="0" y="4767263"/>
            <a:ext cx="4572000" cy="1584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ko-KR" sz="1400" b="1"/>
              <a:t>Class IIa HDACs repressive activities on MEF2-depedent transcription are associated with poor prognosis of ER</a:t>
            </a:r>
            <a:r>
              <a:rPr lang="en-US" altLang="ko-KR" sz="1400" b="1" baseline="30000"/>
              <a:t>+</a:t>
            </a:r>
            <a:r>
              <a:rPr lang="en-US" altLang="ko-KR" sz="1400" b="1"/>
              <a:t> breast tumors </a:t>
            </a:r>
          </a:p>
          <a:p>
            <a:r>
              <a:rPr lang="it-IT" altLang="ko-KR" sz="1100">
                <a:solidFill>
                  <a:srgbClr val="005696"/>
                </a:solidFill>
              </a:rPr>
              <a:t>Andrea Clocchiatti, Eros Di Giorgio, Sabrina Ingrao, Franz-Josef Meyer-Almes, Claudio Tripodo, and Claudio Brancolini</a:t>
            </a:r>
          </a:p>
          <a:p>
            <a:r>
              <a:rPr kumimoji="0" lang="en-US" altLang="ko-KR" sz="1100" b="1">
                <a:solidFill>
                  <a:srgbClr val="005696"/>
                </a:solidFill>
              </a:rPr>
              <a:t>Source</a:t>
            </a:r>
          </a:p>
          <a:p>
            <a:r>
              <a:rPr lang="en-US" altLang="ko-KR" sz="1100" i="1">
                <a:solidFill>
                  <a:srgbClr val="005696"/>
                </a:solidFill>
              </a:rPr>
              <a:t>FASEB J March 2013 27:942-954; published ahead of print November 16, 2012, doi:10.1096/fj.12-209346 </a:t>
            </a:r>
            <a:endParaRPr lang="en-US" altLang="ko-KR" sz="1100">
              <a:solidFill>
                <a:srgbClr val="005696"/>
              </a:solidFill>
            </a:endParaRPr>
          </a:p>
        </p:txBody>
      </p:sp>
      <p:pic>
        <p:nvPicPr>
          <p:cNvPr id="2052" name="Picture 2" descr="C:\Documents and Settings\User\My Documents\My Pictures\faseb.gif"/>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580063" y="6381750"/>
            <a:ext cx="3563937" cy="476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53" name="직사각형 4"/>
          <p:cNvSpPr>
            <a:spLocks noChangeArrowheads="1"/>
          </p:cNvSpPr>
          <p:nvPr/>
        </p:nvSpPr>
        <p:spPr bwMode="auto">
          <a:xfrm>
            <a:off x="71438" y="2492375"/>
            <a:ext cx="4572000" cy="19700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ko-KR" sz="1400" b="1"/>
              <a:t>miR148b is a major coordinator of breast cancer progression in a relapse-associated microRNA signature by targeting ITGA5, ROCK1, PIK3CA, NRAS, and CSF1 </a:t>
            </a:r>
          </a:p>
          <a:p>
            <a:r>
              <a:rPr lang="it-IT" altLang="ko-KR" sz="1100">
                <a:solidFill>
                  <a:srgbClr val="005696"/>
                </a:solidFill>
              </a:rPr>
              <a:t>Daniela Cimino, Cristiano De Pittà, Francesca Orso, Matteo Zampini, Silvia Casara, Elisa Penna, Elena Quaglino, Marco Forni, </a:t>
            </a:r>
          </a:p>
          <a:p>
            <a:r>
              <a:rPr lang="it-IT" altLang="ko-KR" sz="1100">
                <a:solidFill>
                  <a:srgbClr val="005696"/>
                </a:solidFill>
              </a:rPr>
              <a:t>Christian Damasco, </a:t>
            </a:r>
            <a:r>
              <a:rPr lang="en-US" altLang="ko-KR" sz="1100">
                <a:solidFill>
                  <a:srgbClr val="005696"/>
                </a:solidFill>
              </a:rPr>
              <a:t>and Daniela Taverna</a:t>
            </a:r>
            <a:endParaRPr lang="it-IT" altLang="ko-KR" sz="1100">
              <a:solidFill>
                <a:srgbClr val="005696"/>
              </a:solidFill>
            </a:endParaRP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FASEB J March 2013 27:1223-1235; published ahead of print December 11, 2012, doi:10.1096/fj.12-214692 </a:t>
            </a:r>
            <a:endParaRPr lang="en-US" altLang="ko-KR" sz="1100">
              <a:solidFill>
                <a:srgbClr val="005696"/>
              </a:solidFill>
            </a:endParaRPr>
          </a:p>
        </p:txBody>
      </p:sp>
      <p:sp>
        <p:nvSpPr>
          <p:cNvPr id="2054" name="직사각형 1"/>
          <p:cNvSpPr>
            <a:spLocks noChangeArrowheads="1"/>
          </p:cNvSpPr>
          <p:nvPr/>
        </p:nvSpPr>
        <p:spPr bwMode="auto">
          <a:xfrm>
            <a:off x="4572000" y="620713"/>
            <a:ext cx="4572000" cy="21383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ko-KR" sz="1400" b="1"/>
              <a:t>Versican 3′-untranslated region (3′-UTR) functions as a ceRNA in inducing the development of hepatocellular carcinoma by regulating miRNA activity </a:t>
            </a:r>
          </a:p>
          <a:p>
            <a:r>
              <a:rPr lang="en-US" altLang="ko-KR" sz="1100">
                <a:solidFill>
                  <a:srgbClr val="005696"/>
                </a:solidFill>
              </a:rPr>
              <a:t>Ling Fang, William W. Du, Xiangling Yang, Kui Chen, Anand Ghanekar, Gary Levy, Weining Yang, Albert J. Yee, Wei-Yang Lu, </a:t>
            </a:r>
          </a:p>
          <a:p>
            <a:r>
              <a:rPr lang="en-US" altLang="ko-KR" sz="1100">
                <a:solidFill>
                  <a:srgbClr val="005696"/>
                </a:solidFill>
              </a:rPr>
              <a:t>Jim W. Xuan, Zhongli Gao, Feng Xie, Chengyan He, Zhaoqun Deng, and Burton B. Yang</a:t>
            </a:r>
          </a:p>
          <a:p>
            <a:r>
              <a:rPr kumimoji="0" lang="en-US" altLang="ko-KR" sz="1100" b="1">
                <a:solidFill>
                  <a:srgbClr val="005696"/>
                </a:solidFill>
              </a:rPr>
              <a:t>Source</a:t>
            </a:r>
          </a:p>
          <a:p>
            <a:r>
              <a:rPr lang="en-US" altLang="ko-KR" sz="1100" i="1">
                <a:solidFill>
                  <a:srgbClr val="005696"/>
                </a:solidFill>
              </a:rPr>
              <a:t>FASEB J March 2013 27:907-919; published ahead of print November 24, 2012, doi:10.1096/fj.12-220905 </a:t>
            </a:r>
            <a:endParaRPr lang="en-US" altLang="ko-KR" sz="1100">
              <a:solidFill>
                <a:srgbClr val="005696"/>
              </a:solidFill>
            </a:endParaRPr>
          </a:p>
        </p:txBody>
      </p:sp>
      <p:sp>
        <p:nvSpPr>
          <p:cNvPr id="2055" name="직사각형 1"/>
          <p:cNvSpPr>
            <a:spLocks noChangeArrowheads="1"/>
          </p:cNvSpPr>
          <p:nvPr/>
        </p:nvSpPr>
        <p:spPr bwMode="auto">
          <a:xfrm>
            <a:off x="4591050" y="3284538"/>
            <a:ext cx="4572000" cy="1584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ko-KR" sz="1400" b="1"/>
              <a:t>Class IIa HDACs repressive activities on MEF2-depedent transcription are associated with poor prognosis of ER</a:t>
            </a:r>
            <a:r>
              <a:rPr lang="en-US" altLang="ko-KR" sz="1400" b="1" baseline="30000"/>
              <a:t>+</a:t>
            </a:r>
            <a:r>
              <a:rPr lang="en-US" altLang="ko-KR" sz="1400" b="1"/>
              <a:t> breast tumors </a:t>
            </a:r>
          </a:p>
          <a:p>
            <a:r>
              <a:rPr lang="it-IT" altLang="ko-KR" sz="1100">
                <a:solidFill>
                  <a:srgbClr val="005696"/>
                </a:solidFill>
              </a:rPr>
              <a:t>Andrea Clocchiatti, Eros Di Giorgio, Sabrina Ingrao, Franz-Josef Meyer-Almes, Claudio Tripodo, and Claudio Brancolini</a:t>
            </a:r>
          </a:p>
          <a:p>
            <a:r>
              <a:rPr kumimoji="0" lang="en-US" altLang="ko-KR" sz="1100" b="1">
                <a:solidFill>
                  <a:srgbClr val="005696"/>
                </a:solidFill>
              </a:rPr>
              <a:t>Source</a:t>
            </a:r>
          </a:p>
          <a:p>
            <a:r>
              <a:rPr lang="en-US" altLang="ko-KR" sz="1100" i="1">
                <a:solidFill>
                  <a:srgbClr val="005696"/>
                </a:solidFill>
              </a:rPr>
              <a:t>FASEB J March 2013 27:942-954; published ahead of print November 16, 2012, doi:10.1096/fj.12-209346 </a:t>
            </a:r>
            <a:endParaRPr lang="en-US" altLang="ko-KR" sz="1100">
              <a:solidFill>
                <a:srgbClr val="005696"/>
              </a:solidFill>
            </a:endParaRPr>
          </a:p>
        </p:txBody>
      </p:sp>
    </p:spTree>
    <p:extLst>
      <p:ext uri="{BB962C8B-B14F-4D97-AF65-F5344CB8AC3E}">
        <p14:creationId xmlns:p14="http://schemas.microsoft.com/office/powerpoint/2010/main" xmlns="" val="14472839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직사각형 1"/>
          <p:cNvSpPr>
            <a:spLocks noChangeArrowheads="1"/>
          </p:cNvSpPr>
          <p:nvPr/>
        </p:nvSpPr>
        <p:spPr bwMode="auto">
          <a:xfrm>
            <a:off x="0" y="620713"/>
            <a:ext cx="4572000" cy="1416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ko-KR" sz="1400" b="1"/>
              <a:t>Editor's choice: Editor's choice: FoxO1 is crucial for sustaining cardiomyocyte metabolism and cell survival </a:t>
            </a:r>
          </a:p>
          <a:p>
            <a:r>
              <a:rPr lang="en-US" altLang="ko-KR" sz="1100">
                <a:solidFill>
                  <a:srgbClr val="005696"/>
                </a:solidFill>
              </a:rPr>
              <a:t>Prasanth Puthanveetil, Andrea Wan, and Brian Rodrigues</a:t>
            </a:r>
          </a:p>
          <a:p>
            <a:r>
              <a:rPr kumimoji="0" lang="en-US" altLang="ko-KR" sz="1100" b="1">
                <a:solidFill>
                  <a:srgbClr val="005696"/>
                </a:solidFill>
              </a:rPr>
              <a:t>Source</a:t>
            </a:r>
          </a:p>
          <a:p>
            <a:r>
              <a:rPr lang="en-US" altLang="ko-KR" sz="1100" i="1">
                <a:solidFill>
                  <a:srgbClr val="005696"/>
                </a:solidFill>
              </a:rPr>
              <a:t>Cardiovasc Res (2013) 97(3): 393-403 first published online December 21, 2012 doi:10.1093/cvr/cvs426 </a:t>
            </a:r>
            <a:endParaRPr lang="en-US" altLang="ko-KR" sz="1100">
              <a:solidFill>
                <a:srgbClr val="005696"/>
              </a:solidFill>
            </a:endParaRPr>
          </a:p>
        </p:txBody>
      </p:sp>
      <p:sp>
        <p:nvSpPr>
          <p:cNvPr id="3075" name="직사각형 4"/>
          <p:cNvSpPr>
            <a:spLocks noChangeArrowheads="1"/>
          </p:cNvSpPr>
          <p:nvPr/>
        </p:nvSpPr>
        <p:spPr bwMode="auto">
          <a:xfrm>
            <a:off x="34925" y="2349500"/>
            <a:ext cx="4321175" cy="1416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ko-KR" sz="1400" b="1"/>
              <a:t>Extracellular matrix protein CCN1 regulates cardiomyocyte apoptosis in mice with stress-induced cardiac injury </a:t>
            </a:r>
          </a:p>
          <a:p>
            <a:r>
              <a:rPr lang="en-US" altLang="ko-KR" sz="1100">
                <a:solidFill>
                  <a:srgbClr val="005696"/>
                </a:solidFill>
              </a:rPr>
              <a:t>Pei-Ling Hsu, Bor-Chyuan Su, Qian-Yu Kuok, and Fan-E Mo</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98(1): 64-72 first published online January 16, 2013 doi:10.1093/cvr/cvt001 </a:t>
            </a:r>
            <a:endParaRPr lang="en-US" altLang="ko-KR" sz="1100">
              <a:solidFill>
                <a:srgbClr val="005696"/>
              </a:solidFill>
            </a:endParaRPr>
          </a:p>
        </p:txBody>
      </p:sp>
      <p:sp>
        <p:nvSpPr>
          <p:cNvPr id="3076" name="직사각형 1"/>
          <p:cNvSpPr>
            <a:spLocks noChangeArrowheads="1"/>
          </p:cNvSpPr>
          <p:nvPr/>
        </p:nvSpPr>
        <p:spPr bwMode="auto">
          <a:xfrm>
            <a:off x="4572000" y="595313"/>
            <a:ext cx="4321175" cy="1754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ko-KR" sz="1400" b="1"/>
              <a:t>Matrix metalloproteinase-9 deletion attenuates myocardial fibrosis and diastolic dysfunction in ageing mice </a:t>
            </a:r>
          </a:p>
          <a:p>
            <a:r>
              <a:rPr lang="en-US" altLang="ko-KR" sz="1100">
                <a:solidFill>
                  <a:srgbClr val="005696"/>
                </a:solidFill>
              </a:rPr>
              <a:t>Ying Ann Chiao, Trevi A. Ramirez, Rogelio Zamilpa, S. Michelle Okoronkwo, Qiuxia Dai, Jianhua Zhang, Yu-Fang Jin, </a:t>
            </a:r>
          </a:p>
          <a:p>
            <a:r>
              <a:rPr lang="en-US" altLang="ko-KR" sz="1100">
                <a:solidFill>
                  <a:srgbClr val="005696"/>
                </a:solidFill>
              </a:rPr>
              <a:t>and Merry L. Lindsey</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(2012) 96(3): 444-455 first published online August 22, 2012 doi:10.1093/cvr/cvs275 </a:t>
            </a:r>
            <a:endParaRPr lang="en-US" altLang="ko-KR" sz="1100">
              <a:solidFill>
                <a:srgbClr val="005696"/>
              </a:solidFill>
            </a:endParaRPr>
          </a:p>
        </p:txBody>
      </p:sp>
      <p:pic>
        <p:nvPicPr>
          <p:cNvPr id="3077"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932363" y="6308725"/>
            <a:ext cx="4211637" cy="549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078" name="직사각형 1"/>
          <p:cNvSpPr>
            <a:spLocks noChangeArrowheads="1"/>
          </p:cNvSpPr>
          <p:nvPr/>
        </p:nvSpPr>
        <p:spPr bwMode="auto">
          <a:xfrm>
            <a:off x="4643438" y="2420938"/>
            <a:ext cx="4500562" cy="1924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ko-KR" sz="1400" b="1"/>
              <a:t>Editor's choice: Protective role of vascular smooth muscle cell PPARγ in angiotensin II-induced vascular disease </a:t>
            </a:r>
          </a:p>
          <a:p>
            <a:r>
              <a:rPr lang="en-US" altLang="ko-KR" sz="1100">
                <a:solidFill>
                  <a:srgbClr val="005696"/>
                </a:solidFill>
              </a:rPr>
              <a:t>Chiara Marchesi, Asia Rehman, Yohann Rautureau, Daniel A. Kasal, Marie Briet, Avshalom Leibowitz, Stefania M.C. Simeone, </a:t>
            </a:r>
          </a:p>
          <a:p>
            <a:r>
              <a:rPr lang="en-US" altLang="ko-KR" sz="1100">
                <a:solidFill>
                  <a:srgbClr val="005696"/>
                </a:solidFill>
              </a:rPr>
              <a:t>Talin Ebrahimian, Mario F. Neves, Stefan Offermanns, Frank J. Gonzalez, Pierre Paradis, and Ernesto L. Schiffrin</a:t>
            </a:r>
          </a:p>
          <a:p>
            <a:r>
              <a:rPr kumimoji="0" lang="en-US" altLang="ko-KR" sz="1100" b="1">
                <a:solidFill>
                  <a:srgbClr val="005696"/>
                </a:solidFill>
              </a:rPr>
              <a:t>Source</a:t>
            </a:r>
          </a:p>
          <a:p>
            <a:r>
              <a:rPr lang="en-US" altLang="ko-KR" sz="1100" i="1">
                <a:solidFill>
                  <a:srgbClr val="005696"/>
                </a:solidFill>
              </a:rPr>
              <a:t>Cardiovasc Res (2013) 97(3): 562-570 first published online December 17, 2012 doi:10.1093/cvr/cvs362 </a:t>
            </a:r>
            <a:endParaRPr lang="en-US" altLang="ko-KR" sz="1100">
              <a:solidFill>
                <a:srgbClr val="005696"/>
              </a:solidFill>
            </a:endParaRPr>
          </a:p>
        </p:txBody>
      </p:sp>
      <p:sp>
        <p:nvSpPr>
          <p:cNvPr id="3079" name="직사각형 4"/>
          <p:cNvSpPr>
            <a:spLocks noChangeArrowheads="1"/>
          </p:cNvSpPr>
          <p:nvPr/>
        </p:nvSpPr>
        <p:spPr bwMode="auto">
          <a:xfrm>
            <a:off x="0" y="4076700"/>
            <a:ext cx="4572000" cy="15859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ko-KR" sz="1400" b="1"/>
              <a:t>Activation of PPARδ prevents endothelial dysfunction induced by overexpression of amyloid-β precursor protein </a:t>
            </a:r>
          </a:p>
          <a:p>
            <a:r>
              <a:rPr lang="en-US" altLang="ko-KR" sz="1100">
                <a:solidFill>
                  <a:srgbClr val="005696"/>
                </a:solidFill>
              </a:rPr>
              <a:t>Livius V. d'Uscio, Pritam Das, Anantha V.R. Santhanam, Tongrong He, Steven G. Younkin, and Zvonimir S. Katusic</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(2012) 96(3): 504-512 first published online August 10, 2012 doi:10.1093/cvr/cvs266 </a:t>
            </a:r>
            <a:endParaRPr lang="en-US" altLang="ko-KR" sz="1100">
              <a:solidFill>
                <a:srgbClr val="005696"/>
              </a:solidFill>
            </a:endParaRPr>
          </a:p>
        </p:txBody>
      </p:sp>
    </p:spTree>
    <p:extLst>
      <p:ext uri="{BB962C8B-B14F-4D97-AF65-F5344CB8AC3E}">
        <p14:creationId xmlns:p14="http://schemas.microsoft.com/office/powerpoint/2010/main" xmlns="" val="358744652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그림 7" descr="K-3.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5292725" y="6165850"/>
            <a:ext cx="3851275" cy="692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099" name="그림 1"/>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684213" y="333375"/>
            <a:ext cx="7704137" cy="5688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42628685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그림 7" descr="K-3.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5457825" y="6334125"/>
            <a:ext cx="3867150" cy="5508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123" name="그림 1"/>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0" y="401638"/>
            <a:ext cx="4356100" cy="4972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124" name="그림 2"/>
          <p:cNvPicPr>
            <a:picLocks noChangeAspect="1"/>
          </p:cNvPicPr>
          <p:nvPr/>
        </p:nvPicPr>
        <p:blipFill>
          <a:blip r:embed="rId5">
            <a:extLst>
              <a:ext uri="{28A0092B-C50C-407E-A947-70E740481C1C}">
                <a14:useLocalDpi xmlns:a14="http://schemas.microsoft.com/office/drawing/2010/main" xmlns="" val="0"/>
              </a:ext>
            </a:extLst>
          </a:blip>
          <a:srcRect/>
          <a:stretch>
            <a:fillRect/>
          </a:stretch>
        </p:blipFill>
        <p:spPr bwMode="auto">
          <a:xfrm>
            <a:off x="4356100" y="504825"/>
            <a:ext cx="4787900" cy="5011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422701993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TotalTime>
  <Words>801</Words>
  <Application>Microsoft Office PowerPoint</Application>
  <PresentationFormat>화면 슬라이드 쇼(4:3)</PresentationFormat>
  <Paragraphs>90</Paragraphs>
  <Slides>29</Slides>
  <Notes>4</Notes>
  <HiddenSlides>0</HiddenSlides>
  <MMClips>0</MMClips>
  <ScaleCrop>false</ScaleCrop>
  <HeadingPairs>
    <vt:vector size="4" baseType="variant">
      <vt:variant>
        <vt:lpstr>테마</vt:lpstr>
      </vt:variant>
      <vt:variant>
        <vt:i4>1</vt:i4>
      </vt:variant>
      <vt:variant>
        <vt:lpstr>슬라이드 제목</vt:lpstr>
      </vt:variant>
      <vt:variant>
        <vt:i4>29</vt:i4>
      </vt:variant>
    </vt:vector>
  </HeadingPairs>
  <TitlesOfParts>
    <vt:vector size="30" baseType="lpstr">
      <vt:lpstr>Office 테마</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lpstr>슬라이드 11</vt:lpstr>
      <vt:lpstr>슬라이드 12</vt:lpstr>
      <vt:lpstr>슬라이드 13</vt:lpstr>
      <vt:lpstr>슬라이드 14</vt:lpstr>
      <vt:lpstr>슬라이드 15</vt:lpstr>
      <vt:lpstr>슬라이드 16</vt:lpstr>
      <vt:lpstr>슬라이드 17</vt:lpstr>
      <vt:lpstr>슬라이드 18</vt:lpstr>
      <vt:lpstr>슬라이드 19</vt:lpstr>
      <vt:lpstr>슬라이드 20</vt:lpstr>
      <vt:lpstr>슬라이드 21</vt:lpstr>
      <vt:lpstr>슬라이드 22</vt:lpstr>
      <vt:lpstr>슬라이드 23</vt:lpstr>
      <vt:lpstr>슬라이드 24</vt:lpstr>
      <vt:lpstr>슬라이드 25</vt:lpstr>
      <vt:lpstr>슬라이드 26</vt:lpstr>
      <vt:lpstr>슬라이드 27</vt:lpstr>
      <vt:lpstr>슬라이드 28</vt:lpstr>
      <vt:lpstr>슬라이드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roh</dc:creator>
  <cp:lastModifiedBy>user</cp:lastModifiedBy>
  <cp:revision>2</cp:revision>
  <cp:lastPrinted>2013-03-24T22:22:09Z</cp:lastPrinted>
  <dcterms:created xsi:type="dcterms:W3CDTF">2013-03-24T15:47:23Z</dcterms:created>
  <dcterms:modified xsi:type="dcterms:W3CDTF">2013-03-25T00:19:23Z</dcterms:modified>
</cp:coreProperties>
</file>