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88" r:id="rId2"/>
    <p:sldId id="289" r:id="rId3"/>
    <p:sldId id="290" r:id="rId4"/>
    <p:sldId id="291" r:id="rId5"/>
    <p:sldId id="292" r:id="rId6"/>
    <p:sldId id="274" r:id="rId7"/>
    <p:sldId id="275" r:id="rId8"/>
    <p:sldId id="276" r:id="rId9"/>
    <p:sldId id="277" r:id="rId10"/>
    <p:sldId id="278" r:id="rId11"/>
    <p:sldId id="279" r:id="rId12"/>
    <p:sldId id="256" r:id="rId13"/>
    <p:sldId id="257" r:id="rId14"/>
    <p:sldId id="258" r:id="rId15"/>
    <p:sldId id="259" r:id="rId16"/>
    <p:sldId id="260" r:id="rId17"/>
    <p:sldId id="263" r:id="rId18"/>
    <p:sldId id="261" r:id="rId19"/>
    <p:sldId id="262" r:id="rId20"/>
    <p:sldId id="264" r:id="rId21"/>
    <p:sldId id="265" r:id="rId22"/>
    <p:sldId id="266" r:id="rId23"/>
    <p:sldId id="267" r:id="rId24"/>
    <p:sldId id="268" r:id="rId25"/>
    <p:sldId id="269" r:id="rId26"/>
    <p:sldId id="270" r:id="rId27"/>
    <p:sldId id="271" r:id="rId28"/>
    <p:sldId id="272" r:id="rId29"/>
    <p:sldId id="273" r:id="rId30"/>
    <p:sldId id="280" r:id="rId31"/>
    <p:sldId id="281" r:id="rId32"/>
    <p:sldId id="282" r:id="rId33"/>
    <p:sldId id="283" r:id="rId34"/>
    <p:sldId id="284" r:id="rId35"/>
    <p:sldId id="285" r:id="rId36"/>
    <p:sldId id="286" r:id="rId37"/>
    <p:sldId id="28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1" d="100"/>
          <a:sy n="51" d="100"/>
        </p:scale>
        <p:origin x="-918"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E56A71-14DE-4E33-956D-3DE214F37F0F}" type="datetimeFigureOut">
              <a:rPr lang="en-US" smtClean="0"/>
              <a:pPr/>
              <a:t>3/26/2014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5F37F9-7422-44D5-8677-8272F22AD8D1}" type="slidenum">
              <a:rPr lang="en-US" smtClean="0"/>
              <a:pPr/>
              <a:t>‹#›</a:t>
            </a:fld>
            <a:endParaRPr lang="en-US"/>
          </a:p>
        </p:txBody>
      </p:sp>
    </p:spTree>
    <p:extLst>
      <p:ext uri="{BB962C8B-B14F-4D97-AF65-F5344CB8AC3E}">
        <p14:creationId xmlns:p14="http://schemas.microsoft.com/office/powerpoint/2010/main" xmlns="" val="2129588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jbc.org/content/289/10/6908.abstract"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12</a:t>
            </a:fld>
            <a:endParaRPr lang="en-US"/>
          </a:p>
        </p:txBody>
      </p:sp>
    </p:spTree>
    <p:extLst>
      <p:ext uri="{BB962C8B-B14F-4D97-AF65-F5344CB8AC3E}">
        <p14:creationId xmlns:p14="http://schemas.microsoft.com/office/powerpoint/2010/main" xmlns="" val="205351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13</a:t>
            </a:fld>
            <a:endParaRPr lang="en-US"/>
          </a:p>
        </p:txBody>
      </p:sp>
    </p:spTree>
    <p:extLst>
      <p:ext uri="{BB962C8B-B14F-4D97-AF65-F5344CB8AC3E}">
        <p14:creationId xmlns:p14="http://schemas.microsoft.com/office/powerpoint/2010/main" xmlns="" val="4097212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14</a:t>
            </a:fld>
            <a:endParaRPr lang="en-US"/>
          </a:p>
        </p:txBody>
      </p:sp>
    </p:spTree>
    <p:extLst>
      <p:ext uri="{BB962C8B-B14F-4D97-AF65-F5344CB8AC3E}">
        <p14:creationId xmlns:p14="http://schemas.microsoft.com/office/powerpoint/2010/main" xmlns="" val="1711826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15</a:t>
            </a:fld>
            <a:endParaRPr lang="en-US"/>
          </a:p>
        </p:txBody>
      </p:sp>
    </p:spTree>
    <p:extLst>
      <p:ext uri="{BB962C8B-B14F-4D97-AF65-F5344CB8AC3E}">
        <p14:creationId xmlns:p14="http://schemas.microsoft.com/office/powerpoint/2010/main" xmlns="" val="3034467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16</a:t>
            </a:fld>
            <a:endParaRPr lang="en-US"/>
          </a:p>
        </p:txBody>
      </p:sp>
    </p:spTree>
    <p:extLst>
      <p:ext uri="{BB962C8B-B14F-4D97-AF65-F5344CB8AC3E}">
        <p14:creationId xmlns:p14="http://schemas.microsoft.com/office/powerpoint/2010/main" xmlns="" val="2085863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17</a:t>
            </a:fld>
            <a:endParaRPr lang="en-US"/>
          </a:p>
        </p:txBody>
      </p:sp>
    </p:spTree>
    <p:extLst>
      <p:ext uri="{BB962C8B-B14F-4D97-AF65-F5344CB8AC3E}">
        <p14:creationId xmlns:p14="http://schemas.microsoft.com/office/powerpoint/2010/main" xmlns="" val="4189609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18</a:t>
            </a:fld>
            <a:endParaRPr lang="en-US"/>
          </a:p>
        </p:txBody>
      </p:sp>
    </p:spTree>
    <p:extLst>
      <p:ext uri="{BB962C8B-B14F-4D97-AF65-F5344CB8AC3E}">
        <p14:creationId xmlns:p14="http://schemas.microsoft.com/office/powerpoint/2010/main" xmlns="" val="2493322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5F37F9-7422-44D5-8677-8272F22AD8D1}" type="slidenum">
              <a:rPr lang="en-US" smtClean="0"/>
              <a:pPr/>
              <a:t>19</a:t>
            </a:fld>
            <a:endParaRPr lang="en-US"/>
          </a:p>
        </p:txBody>
      </p:sp>
    </p:spTree>
    <p:extLst>
      <p:ext uri="{BB962C8B-B14F-4D97-AF65-F5344CB8AC3E}">
        <p14:creationId xmlns:p14="http://schemas.microsoft.com/office/powerpoint/2010/main" xmlns="" val="3070212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sz="1200" b="0" i="0" kern="1200" smtClean="0">
                <a:solidFill>
                  <a:schemeClr val="tx1"/>
                </a:solidFill>
                <a:latin typeface="+mn-lt"/>
                <a:ea typeface="+mn-ea"/>
                <a:cs typeface="+mn-cs"/>
              </a:rPr>
              <a:t>WNT1-inducible-signaling pathway protein 2 (WISP2) is primarily expressed in mesenchymal stem cells, fibroblasts, and adipogenic precursor cells. It is both a secreted and cytosolic protein, the latter regulating precursor cell adipogenic commitment and PPARγ induction by BMP4. To examine the effect of the secreted protein, we expressed a full-length and a truncated, non-secreted WISP2 in NIH3T3 fibroblasts. Secreted, but not truncated WISP2 activated the canonical WNT pathway with increased β-catenin levels, its nuclear targeting phosphorylation, and LRP5/6 phosphorylation. It also inhibited </a:t>
            </a:r>
            <a:r>
              <a:rPr lang="en-US" altLang="ko-KR" sz="1200" b="0" i="1" kern="1200" smtClean="0">
                <a:solidFill>
                  <a:schemeClr val="tx1"/>
                </a:solidFill>
                <a:latin typeface="+mn-lt"/>
                <a:ea typeface="+mn-ea"/>
                <a:cs typeface="+mn-cs"/>
              </a:rPr>
              <a:t>Pparg</a:t>
            </a:r>
            <a:r>
              <a:rPr lang="en-US" altLang="ko-KR" sz="1200" b="0" i="0" kern="1200" smtClean="0">
                <a:solidFill>
                  <a:schemeClr val="tx1"/>
                </a:solidFill>
                <a:latin typeface="+mn-lt"/>
                <a:ea typeface="+mn-ea"/>
                <a:cs typeface="+mn-cs"/>
              </a:rPr>
              <a:t> activation and the effect of secreted WISP2 was reversed by the WNT antagonist DICKKOPF-1. Differentiated 3T3-L1 adipose cells were also target cells where extracellular WISP2 activated the canonical WNT pathway, inhibited </a:t>
            </a:r>
            <a:r>
              <a:rPr lang="en-US" altLang="ko-KR" sz="1200" b="0" i="1" kern="1200" smtClean="0">
                <a:solidFill>
                  <a:schemeClr val="tx1"/>
                </a:solidFill>
                <a:latin typeface="+mn-lt"/>
                <a:ea typeface="+mn-ea"/>
                <a:cs typeface="+mn-cs"/>
              </a:rPr>
              <a:t>Pparg</a:t>
            </a:r>
            <a:r>
              <a:rPr lang="en-US" altLang="ko-KR" sz="1200" b="0" i="0" kern="1200" smtClean="0">
                <a:solidFill>
                  <a:schemeClr val="tx1"/>
                </a:solidFill>
                <a:latin typeface="+mn-lt"/>
                <a:ea typeface="+mn-ea"/>
                <a:cs typeface="+mn-cs"/>
              </a:rPr>
              <a:t> and associated adipose genes and, similar to WNT3a, promoted partial dedifferentiation of the cells and the induction of a myofibroblast phenotype with activation of markers of fibrosis. Thus, WISP2 exerts dual actions in mesenchymal precursor cells; secreted WISP2 activates canonical WNT and maintains the cells in an undifferentiated state, whereas cytosolic WISP2 regulates adipogenic commitment.</a:t>
            </a:r>
            <a:endParaRPr lang="ko-KR" altLang="en-US"/>
          </a:p>
        </p:txBody>
      </p:sp>
      <p:sp>
        <p:nvSpPr>
          <p:cNvPr id="4" name="슬라이드 번호 개체 틀 3"/>
          <p:cNvSpPr>
            <a:spLocks noGrp="1"/>
          </p:cNvSpPr>
          <p:nvPr>
            <p:ph type="sldNum" sz="quarter" idx="10"/>
          </p:nvPr>
        </p:nvSpPr>
        <p:spPr/>
        <p:txBody>
          <a:bodyPr/>
          <a:lstStyle/>
          <a:p>
            <a:fld id="{BCE76CDA-EE67-485E-AAF7-A42DB382E4F9}" type="slidenum">
              <a:rPr lang="ko-KR" altLang="en-US" smtClean="0"/>
              <a:pPr/>
              <a:t>27</a:t>
            </a:fld>
            <a:endParaRPr lang="ko-KR"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92500" lnSpcReduction="10000"/>
          </a:bodyPr>
          <a:lstStyle/>
          <a:p>
            <a:r>
              <a:rPr lang="en-US" altLang="ko-KR" sz="1200" b="0" i="0" kern="1200" smtClean="0">
                <a:solidFill>
                  <a:schemeClr val="tx1"/>
                </a:solidFill>
                <a:latin typeface="+mn-lt"/>
                <a:ea typeface="+mn-ea"/>
                <a:cs typeface="+mn-cs"/>
              </a:rPr>
              <a:t>Peroxisome proliferator-activated receptors (PPARs) are ligand-dependent transcription factors regulating lipid and glucose metabolism. Ongoing drug discovery programs aim to develop dual PPARα/γ agonists devoid of the side effects of the marketed antidiabetic agents thiazolidinediones and the dual agonists glitazars. Recently, we described a new dual PPARα/γ ligand, LT175, with a partial agonist profile against PPARγ and interacting with a newly identified region of the PPARγ-ligand binding domain (</a:t>
            </a:r>
            <a:r>
              <a:rPr lang="en-US" altLang="ko-KR" sz="1200" b="0" i="0" u="none" strike="noStrike" kern="1200" smtClean="0">
                <a:solidFill>
                  <a:schemeClr val="tx1"/>
                </a:solidFill>
                <a:latin typeface="+mn-lt"/>
                <a:ea typeface="+mn-ea"/>
                <a:cs typeface="+mn-cs"/>
                <a:hlinkClick r:id="rId3"/>
              </a:rPr>
              <a:t>1</a:t>
            </a:r>
            <a:r>
              <a:rPr lang="en-US" altLang="ko-KR" sz="1200" b="0" i="0" kern="1200" smtClean="0">
                <a:solidFill>
                  <a:schemeClr val="tx1"/>
                </a:solidFill>
                <a:latin typeface="+mn-lt"/>
                <a:ea typeface="+mn-ea"/>
                <a:cs typeface="+mn-cs"/>
              </a:rPr>
              <a:t>). Here we show that LT175 differentially activated PPARγ target genes involved in fatty acid esterification and storage in 3T3-L1-derived adipocytes. This resulted in a less severe lipid accumulation compared with that triggered by rosiglitazone, suggesting that LT175 may have a lower adipogenic activity. Consistent with this hypothesis, </a:t>
            </a:r>
            <a:r>
              <a:rPr lang="en-US" altLang="ko-KR" sz="1200" b="0" i="1" kern="1200" smtClean="0">
                <a:solidFill>
                  <a:schemeClr val="tx1"/>
                </a:solidFill>
                <a:latin typeface="+mn-lt"/>
                <a:ea typeface="+mn-ea"/>
                <a:cs typeface="+mn-cs"/>
              </a:rPr>
              <a:t>in vivo</a:t>
            </a:r>
            <a:r>
              <a:rPr lang="en-US" altLang="ko-KR" sz="1200" b="0" i="0" kern="1200" smtClean="0">
                <a:solidFill>
                  <a:schemeClr val="tx1"/>
                </a:solidFill>
                <a:latin typeface="+mn-lt"/>
                <a:ea typeface="+mn-ea"/>
                <a:cs typeface="+mn-cs"/>
              </a:rPr>
              <a:t> administration of LT175 to mice fed a high-fat diet decreased body weight, adipocyte size, and white adipose tissue mass, as assessed by magnetic resonance imaging. Furthermore, LT175 significantly reduced plasma glucose, insulin, non-esterified fatty acids, triglycerides, and cholesterol and increased circulating adiponectin and fibroblast growth factor 21 levels. Oral glucose and insulin tolerance tests showed that the compound improves glucose homeostasis and insulin sensitivity. Moreover, we demonstrate that the peculiar interaction of LT175 with PPARγ affected the recruitment of the coregulators cyclic-AMP response element-binding protein-binding protein and nuclear corepressor 1 (NCoR1), fundamentals for the PPARγ-mediated adipogenic program. In conclusion, our results describe a new PPAR ligand, modulating lipid and glucose metabolism with reduced adipogenic activity, that may be used as a model for a series of novel molecules with an improved pharmacological profile for the treatment of dyslipidemia and type 2 diabetes.</a:t>
            </a:r>
            <a:endParaRPr lang="ko-KR" altLang="en-US"/>
          </a:p>
        </p:txBody>
      </p:sp>
      <p:sp>
        <p:nvSpPr>
          <p:cNvPr id="4" name="슬라이드 번호 개체 틀 3"/>
          <p:cNvSpPr>
            <a:spLocks noGrp="1"/>
          </p:cNvSpPr>
          <p:nvPr>
            <p:ph type="sldNum" sz="quarter" idx="10"/>
          </p:nvPr>
        </p:nvSpPr>
        <p:spPr/>
        <p:txBody>
          <a:bodyPr/>
          <a:lstStyle/>
          <a:p>
            <a:fld id="{BCE76CDA-EE67-485E-AAF7-A42DB382E4F9}" type="slidenum">
              <a:rPr lang="ko-KR" altLang="en-US" smtClean="0"/>
              <a:pPr/>
              <a:t>28</a:t>
            </a:fld>
            <a:endParaRPr lang="ko-KR"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92500"/>
          </a:bodyPr>
          <a:lstStyle/>
          <a:p>
            <a:r>
              <a:rPr lang="en-US" altLang="ko-KR" sz="1200" b="0" i="0" kern="1200" smtClean="0">
                <a:solidFill>
                  <a:schemeClr val="tx1"/>
                </a:solidFill>
                <a:latin typeface="+mn-lt"/>
                <a:ea typeface="+mn-ea"/>
                <a:cs typeface="+mn-cs"/>
              </a:rPr>
              <a:t>Chronic obstructive pulmonary disease (COPD) is a progressive inflammatory condition and a leading cause of death, with no available cure. We assessed the actions in pulmonary epithelial cells of peroxisome proliferator-activated receptor γ (PPARγ), a nuclear hormone receptor with anti-inflammatory effects, whose role in COPD is largely unknown. We found that PPARγ was down-regulated in lung tissue and epithelial cells of COPD patients, via both reduced expression and phosphorylation-mediated inhibition, whereas pro-inflammatory nuclear factor-κB (NF-κB) activity was increased. Cigarette smoking is the main risk factor for COPD, and exposing airway epithelial cells to cigarette smoke extract (CSE) likewise down-regulated PPARγ and activated NF-κB. CSE also down-regulated and post-translationally inhibited the glucocorticoid receptor (GR-α) and histone deacetylase 2 (HDAC2), a corepressor important for glucocorticoid action and whose down-regulation is thought to cause glucocorticoid insensitivity in COPD. Treating epithelial cells with synthetic (rosiglitazone) or endogenous (10-nitro-oleic acid) PPARγ agonists strongly up-regulated PPARγ expression and activity, suppressed CSE-induced production and secretion of inflammatory cytokines, and reversed its activation of NF-κB by inhibiting the IκB kinase pathway and by promoting direct inhibitory binding of PPARγ to NF-κB. In contrast, PPARγ knockdown via siRNA augmented CSE-induced chemokine release and decreases in HDAC activity, suggesting a potential anti-inflammatory role of endogenous PPARγ. The results imply that down-regulation of pulmonary epithelial PPARγ by cigarette smoke promotes inflammatory pathways and diminishes glucocorticoid responsiveness, thereby contributing to COPD pathogenesis, and further suggest that PPARγ agonists may be useful for COPD treatment.</a:t>
            </a:r>
            <a:endParaRPr lang="ko-KR" altLang="en-US"/>
          </a:p>
        </p:txBody>
      </p:sp>
      <p:sp>
        <p:nvSpPr>
          <p:cNvPr id="4" name="슬라이드 번호 개체 틀 3"/>
          <p:cNvSpPr>
            <a:spLocks noGrp="1"/>
          </p:cNvSpPr>
          <p:nvPr>
            <p:ph type="sldNum" sz="quarter" idx="10"/>
          </p:nvPr>
        </p:nvSpPr>
        <p:spPr/>
        <p:txBody>
          <a:bodyPr/>
          <a:lstStyle/>
          <a:p>
            <a:fld id="{BCE76CDA-EE67-485E-AAF7-A42DB382E4F9}" type="slidenum">
              <a:rPr lang="ko-KR" altLang="en-US" smtClean="0"/>
              <a:pPr/>
              <a:t>29</a:t>
            </a:fld>
            <a:endParaRPr lang="ko-K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385736D-D89C-444A-B3C0-8611B2A66728}" type="datetime1">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2097615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38B88C-D8AD-4193-8E33-804752A44B80}" type="datetime1">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1618076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DC67DB-55F5-409F-8070-4C56FE1E3C1B}" type="datetime1">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2438182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3F7B58-86DE-43E6-910F-92330C955515}" type="datetime1">
              <a:rPr lang="en-US" smtClean="0"/>
              <a:pPr/>
              <a:t>3/26/2014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2486456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E4F1F83-F08A-464E-873B-10B04271ACE3}" type="datetime1">
              <a:rPr lang="en-US" smtClean="0"/>
              <a:pPr/>
              <a:t>3/26/2014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477001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B5D442-93AE-4D3F-8DD2-1FCD83FEBA32}" type="datetime1">
              <a:rPr lang="en-US" smtClean="0"/>
              <a:pPr/>
              <a:t>3/26/2014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326874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1CA049-FD23-4962-A9C9-7C64DE3F77A4}" type="datetime1">
              <a:rPr lang="en-US" smtClean="0"/>
              <a:pPr/>
              <a:t>3/26/2014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696726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EF8603-AEB9-469B-AADB-827E0F4B5A47}" type="datetime1">
              <a:rPr lang="en-US" smtClean="0"/>
              <a:pPr/>
              <a:t>3/26/2014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2617741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0B2A75-9E45-47E2-9135-DE59A02EA189}" type="datetime1">
              <a:rPr lang="en-US" smtClean="0"/>
              <a:pPr/>
              <a:t>3/26/2014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3145234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358548-0805-47C8-9170-0A856448B9CC}" type="datetime1">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3693619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E1BF58-74E1-4BFA-95E5-5697FBF1AD6D}" type="datetime1">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4157108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6C3609-58A9-4ECE-ACC8-BED6A230A54A}" type="datetime1">
              <a:rPr lang="en-US" smtClean="0"/>
              <a:pPr/>
              <a:t>3/26/2014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D343AF-CC69-4B40-AE04-9580FDC48473}" type="slidenum">
              <a:rPr lang="en-US" smtClean="0"/>
              <a:pPr/>
              <a:t>‹#›</a:t>
            </a:fld>
            <a:endParaRPr lang="en-US"/>
          </a:p>
        </p:txBody>
      </p:sp>
    </p:spTree>
    <p:extLst>
      <p:ext uri="{BB962C8B-B14F-4D97-AF65-F5344CB8AC3E}">
        <p14:creationId xmlns:p14="http://schemas.microsoft.com/office/powerpoint/2010/main" xmlns="" val="3830261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ncbi.nlm.nih.gov/pubmed?term=Poortinga%20G%5bAuthor%5d&amp;cauthor=true&amp;cauthor_uid=24608435" TargetMode="External"/><Relationship Id="rId2" Type="http://schemas.openxmlformats.org/officeDocument/2006/relationships/hyperlink" Target="http://www.ncbi.nlm.nih.gov/pubmed/24608428" TargetMode="External"/><Relationship Id="rId1" Type="http://schemas.openxmlformats.org/officeDocument/2006/relationships/slideLayout" Target="../slideLayouts/slideLayout1.xml"/><Relationship Id="rId6" Type="http://schemas.openxmlformats.org/officeDocument/2006/relationships/hyperlink" Target="http://www.ncbi.nlm.nih.gov/pubmed" TargetMode="External"/><Relationship Id="rId5" Type="http://schemas.openxmlformats.org/officeDocument/2006/relationships/hyperlink" Target="http://www.ncbi.nlm.nih.gov/pubmed?term=Hannan%20RD%5bAuthor%5d&amp;cauthor=true&amp;cauthor_uid=24608435" TargetMode="External"/><Relationship Id="rId4" Type="http://schemas.openxmlformats.org/officeDocument/2006/relationships/hyperlink" Target="http://www.ncbi.nlm.nih.gov/pubmed?term=Quinn%20LM%5bAuthor%5d&amp;cauthor=true&amp;cauthor_uid=24608435"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ncbi.nlm.nih.gov/pubmed?term=Pierobon%20M%5bAuthor%5d&amp;cauthor=true&amp;cauthor_uid=24608435" TargetMode="External"/><Relationship Id="rId7" Type="http://schemas.openxmlformats.org/officeDocument/2006/relationships/hyperlink" Target="http://www.ncbi.nlm.nih.gov/pubmed" TargetMode="External"/><Relationship Id="rId2" Type="http://schemas.openxmlformats.org/officeDocument/2006/relationships/hyperlink" Target="http://www.ncbi.nlm.nih.gov/pubmed/24608425" TargetMode="External"/><Relationship Id="rId1" Type="http://schemas.openxmlformats.org/officeDocument/2006/relationships/slideLayout" Target="../slideLayouts/slideLayout7.xml"/><Relationship Id="rId6" Type="http://schemas.openxmlformats.org/officeDocument/2006/relationships/hyperlink" Target="http://www.ncbi.nlm.nih.gov/pubmed?term=Petricoin%20E%5bAuthor%5d&amp;cauthor=true&amp;cauthor_uid=24608435" TargetMode="External"/><Relationship Id="rId5" Type="http://schemas.openxmlformats.org/officeDocument/2006/relationships/hyperlink" Target="http://www.ncbi.nlm.nih.gov/pubmed?term=Liotta%20L%5bAuthor%5d&amp;cauthor=true&amp;cauthor_uid=24608435" TargetMode="External"/><Relationship Id="rId4" Type="http://schemas.openxmlformats.org/officeDocument/2006/relationships/hyperlink" Target="http://www.ncbi.nlm.nih.gov/pubmed?term=Wulfkuhle%20J%5bAuthor%5d&amp;cauthor=true&amp;cauthor_uid=24608435" TargetMode="External"/></Relationships>
</file>

<file path=ppt/slides/_rels/slide22.xml.rels><?xml version="1.0" encoding="UTF-8" standalone="yes"?>
<Relationships xmlns="http://schemas.openxmlformats.org/package/2006/relationships"><Relationship Id="rId13" Type="http://schemas.openxmlformats.org/officeDocument/2006/relationships/hyperlink" Target="http://www.ncbi.nlm.nih.gov/pubmed/24608434" TargetMode="External"/><Relationship Id="rId18" Type="http://schemas.openxmlformats.org/officeDocument/2006/relationships/hyperlink" Target="http://www.ncbi.nlm.nih.gov/pubmed?term=Kuo%20WH%5bAuthor%5d&amp;cauthor=true&amp;cauthor_uid=24608435" TargetMode="External"/><Relationship Id="rId26" Type="http://schemas.openxmlformats.org/officeDocument/2006/relationships/hyperlink" Target="http://www.ncbi.nlm.nih.gov/pubmed?term=Lee%20YR%5bAuthor%5d&amp;cauthor=true&amp;cauthor_uid=24608435" TargetMode="External"/><Relationship Id="rId39" Type="http://schemas.openxmlformats.org/officeDocument/2006/relationships/hyperlink" Target="http://www.ncbi.nlm.nih.gov/pubmed?term=Renaud%20F%5bAuthor%5d&amp;cauthor=true&amp;cauthor_uid=24608435" TargetMode="External"/><Relationship Id="rId21" Type="http://schemas.openxmlformats.org/officeDocument/2006/relationships/hyperlink" Target="http://www.ncbi.nlm.nih.gov/pubmed?term=Uen%20YH%5bAuthor%5d&amp;cauthor=true&amp;cauthor_uid=24608435" TargetMode="External"/><Relationship Id="rId34" Type="http://schemas.openxmlformats.org/officeDocument/2006/relationships/hyperlink" Target="http://www.ncbi.nlm.nih.gov/pubmed?term=Eischen%20CM%5bAuthor%5d&amp;cauthor=true&amp;cauthor_uid=24608435" TargetMode="External"/><Relationship Id="rId42" Type="http://schemas.openxmlformats.org/officeDocument/2006/relationships/hyperlink" Target="http://www.ncbi.nlm.nih.gov/pubmed?term=Leteurtre%20E%5bAuthor%5d&amp;cauthor=true&amp;cauthor_uid=24608435" TargetMode="External"/><Relationship Id="rId47" Type="http://schemas.openxmlformats.org/officeDocument/2006/relationships/hyperlink" Target="http://www.ncbi.nlm.nih.gov/pubmed/24608431" TargetMode="External"/><Relationship Id="rId50" Type="http://schemas.openxmlformats.org/officeDocument/2006/relationships/hyperlink" Target="http://www.ncbi.nlm.nih.gov/pubmed?term=Casper%20KA%5bAuthor%5d&amp;cauthor=true&amp;cauthor_uid=24608435" TargetMode="External"/><Relationship Id="rId55" Type="http://schemas.openxmlformats.org/officeDocument/2006/relationships/hyperlink" Target="http://www.ncbi.nlm.nih.gov/pubmed?term=Witte%20DP%5bAuthor%5d&amp;cauthor=true&amp;cauthor_uid=24608435" TargetMode="External"/><Relationship Id="rId63" Type="http://schemas.openxmlformats.org/officeDocument/2006/relationships/hyperlink" Target="http://www.ncbi.nlm.nih.gov/pubmed?term=Onyango%20D%5bAuthor%5d&amp;cauthor=true&amp;cauthor_uid=24608435" TargetMode="External"/><Relationship Id="rId68" Type="http://schemas.openxmlformats.org/officeDocument/2006/relationships/hyperlink" Target="http://www.ncbi.nlm.nih.gov/pubmed?term=Zhou%20M%5bAuthor%5d&amp;cauthor=true&amp;cauthor_uid=24608435" TargetMode="External"/><Relationship Id="rId76" Type="http://schemas.openxmlformats.org/officeDocument/2006/relationships/hyperlink" Target="http://www.ncbi.nlm.nih.gov/pubmed?term=Nicolas%20A%5bAuthor%5d&amp;cauthor=true&amp;cauthor_uid=24608435" TargetMode="External"/><Relationship Id="rId84" Type="http://schemas.openxmlformats.org/officeDocument/2006/relationships/hyperlink" Target="http://www.ncbi.nlm.nih.gov/pubmed?term=Ariki%20S%5bAuthor%5d&amp;cauthor=true&amp;cauthor_uid=24608435" TargetMode="External"/><Relationship Id="rId89" Type="http://schemas.openxmlformats.org/officeDocument/2006/relationships/hyperlink" Target="http://www.ncbi.nlm.nih.gov/pubmed?term=Nishitani%20C%5bAuthor%5d&amp;cauthor=true&amp;cauthor_uid=24608435" TargetMode="External"/><Relationship Id="rId7" Type="http://schemas.openxmlformats.org/officeDocument/2006/relationships/hyperlink" Target="http://www.ncbi.nlm.nih.gov/pubmed?term=Wieder%20SY%5bAuthor%5d&amp;cauthor=true&amp;cauthor_uid=24608435" TargetMode="External"/><Relationship Id="rId71" Type="http://schemas.openxmlformats.org/officeDocument/2006/relationships/hyperlink" Target="http://www.ncbi.nlm.nih.gov/pubmed?term=Li%20H%5bAuthor%5d&amp;cauthor=true&amp;cauthor_uid=24608435" TargetMode="External"/><Relationship Id="rId92" Type="http://schemas.openxmlformats.org/officeDocument/2006/relationships/hyperlink" Target="http://www.ncbi.nlm.nih.gov/pubmed?term=Uehara%20Y%5bAuthor%5d&amp;cauthor=true&amp;cauthor_uid=24608435" TargetMode="External"/><Relationship Id="rId2" Type="http://schemas.openxmlformats.org/officeDocument/2006/relationships/hyperlink" Target="http://www.ncbi.nlm.nih.gov/pubmed/24608435" TargetMode="External"/><Relationship Id="rId16" Type="http://schemas.openxmlformats.org/officeDocument/2006/relationships/hyperlink" Target="http://www.ncbi.nlm.nih.gov/pubmed?term=Chang%20JW%5bAuthor%5d&amp;cauthor=true&amp;cauthor_uid=24608435" TargetMode="External"/><Relationship Id="rId29" Type="http://schemas.openxmlformats.org/officeDocument/2006/relationships/hyperlink" Target="http://www.ncbi.nlm.nih.gov/pubmed?term=Wang%20LH%5bAuthor%5d&amp;cauthor=true&amp;cauthor_uid=24608435" TargetMode="External"/><Relationship Id="rId11" Type="http://schemas.openxmlformats.org/officeDocument/2006/relationships/hyperlink" Target="http://www.ncbi.nlm.nih.gov/pubmed?term=Chipuk%20JE%5bAuthor%5d&amp;cauthor=true&amp;cauthor_uid=24608435" TargetMode="External"/><Relationship Id="rId24" Type="http://schemas.openxmlformats.org/officeDocument/2006/relationships/hyperlink" Target="http://www.ncbi.nlm.nih.gov/pubmed?term=Jang%20TH%5bAuthor%5d&amp;cauthor=true&amp;cauthor_uid=24608435" TargetMode="External"/><Relationship Id="rId32" Type="http://schemas.openxmlformats.org/officeDocument/2006/relationships/hyperlink" Target="http://www.ncbi.nlm.nih.gov/pubmed?term=Bouska%20A%5bAuthor%5d&amp;cauthor=true&amp;cauthor_uid=24608435" TargetMode="External"/><Relationship Id="rId37" Type="http://schemas.openxmlformats.org/officeDocument/2006/relationships/hyperlink" Target="http://www.ncbi.nlm.nih.gov/pubmed?term=Delpu%20Y%5bAuthor%5d&amp;cauthor=true&amp;cauthor_uid=24608435" TargetMode="External"/><Relationship Id="rId40" Type="http://schemas.openxmlformats.org/officeDocument/2006/relationships/hyperlink" Target="http://www.ncbi.nlm.nih.gov/pubmed?term=Messager%20M%5bAuthor%5d&amp;cauthor=true&amp;cauthor_uid=24608435" TargetMode="External"/><Relationship Id="rId45" Type="http://schemas.openxmlformats.org/officeDocument/2006/relationships/hyperlink" Target="http://www.ncbi.nlm.nih.gov/pubmed?term=Jonckheere%20N%5bAuthor%5d&amp;cauthor=true&amp;cauthor_uid=24608435" TargetMode="External"/><Relationship Id="rId53" Type="http://schemas.openxmlformats.org/officeDocument/2006/relationships/hyperlink" Target="http://www.ncbi.nlm.nih.gov/pubmed?term=Kimple%20RJ%5bAuthor%5d&amp;cauthor=true&amp;cauthor_uid=24608435" TargetMode="External"/><Relationship Id="rId58" Type="http://schemas.openxmlformats.org/officeDocument/2006/relationships/hyperlink" Target="http://www.ncbi.nlm.nih.gov/pubmed?term=Wikenheiser-Brokamp%20KA%5bAuthor%5d&amp;cauthor=true&amp;cauthor_uid=24608435" TargetMode="External"/><Relationship Id="rId66" Type="http://schemas.openxmlformats.org/officeDocument/2006/relationships/hyperlink" Target="http://www.ncbi.nlm.nih.gov/pubmed?term=Dai%20H%5bAuthor%5d&amp;cauthor=true&amp;cauthor_uid=24608435" TargetMode="External"/><Relationship Id="rId74" Type="http://schemas.openxmlformats.org/officeDocument/2006/relationships/hyperlink" Target="http://www.ncbi.nlm.nih.gov/pubmed?term=Zheng%20L%5bAuthor%5d&amp;cauthor=true&amp;cauthor_uid=24608435" TargetMode="External"/><Relationship Id="rId79" Type="http://schemas.openxmlformats.org/officeDocument/2006/relationships/hyperlink" Target="http://www.ncbi.nlm.nih.gov/pubmed?term=Reckamp%20KL%5bAuthor%5d&amp;cauthor=true&amp;cauthor_uid=24608435" TargetMode="External"/><Relationship Id="rId87" Type="http://schemas.openxmlformats.org/officeDocument/2006/relationships/hyperlink" Target="http://www.ncbi.nlm.nih.gov/pubmed?term=Wada%20Y%5bAuthor%5d&amp;cauthor=true&amp;cauthor_uid=24608435" TargetMode="External"/><Relationship Id="rId5" Type="http://schemas.openxmlformats.org/officeDocument/2006/relationships/hyperlink" Target="http://www.ncbi.nlm.nih.gov/pubmed?term=Asciolla%20JJ%5bAuthor%5d&amp;cauthor=true&amp;cauthor_uid=24608435" TargetMode="External"/><Relationship Id="rId61" Type="http://schemas.openxmlformats.org/officeDocument/2006/relationships/hyperlink" Target="http://www.ncbi.nlm.nih.gov/pubmed/24608430" TargetMode="External"/><Relationship Id="rId82" Type="http://schemas.openxmlformats.org/officeDocument/2006/relationships/hyperlink" Target="http://www.ncbi.nlm.nih.gov/pubmed?term=Hasegawa%20Y%5bAuthor%5d&amp;cauthor=true&amp;cauthor_uid=24608435" TargetMode="External"/><Relationship Id="rId90" Type="http://schemas.openxmlformats.org/officeDocument/2006/relationships/hyperlink" Target="http://www.ncbi.nlm.nih.gov/pubmed?term=Takamiya%20R%5bAuthor%5d&amp;cauthor=true&amp;cauthor_uid=24608435" TargetMode="External"/><Relationship Id="rId95" Type="http://schemas.openxmlformats.org/officeDocument/2006/relationships/hyperlink" Target="http://www.ncbi.nlm.nih.gov/pubmed?term=Takahashi%20H%5bAuthor%5d&amp;cauthor=true&amp;cauthor_uid=24608435" TargetMode="External"/><Relationship Id="rId19" Type="http://schemas.openxmlformats.org/officeDocument/2006/relationships/hyperlink" Target="http://www.ncbi.nlm.nih.gov/pubmed?term=Wang%20MY%5bAuthor%5d&amp;cauthor=true&amp;cauthor_uid=24608435" TargetMode="External"/><Relationship Id="rId14" Type="http://schemas.openxmlformats.org/officeDocument/2006/relationships/hyperlink" Target="http://www.ncbi.nlm.nih.gov/pubmed?term=Chan%20SH%5bAuthor%5d&amp;cauthor=true&amp;cauthor_uid=24608435" TargetMode="External"/><Relationship Id="rId22" Type="http://schemas.openxmlformats.org/officeDocument/2006/relationships/hyperlink" Target="http://www.ncbi.nlm.nih.gov/pubmed?term=Hou%20MF%5bAuthor%5d&amp;cauthor=true&amp;cauthor_uid=24608435" TargetMode="External"/><Relationship Id="rId27" Type="http://schemas.openxmlformats.org/officeDocument/2006/relationships/hyperlink" Target="http://www.ncbi.nlm.nih.gov/pubmed?term=Lee%20YH%5bAuthor%5d&amp;cauthor=true&amp;cauthor_uid=24608435" TargetMode="External"/><Relationship Id="rId30" Type="http://schemas.openxmlformats.org/officeDocument/2006/relationships/hyperlink" Target="http://www.ncbi.nlm.nih.gov/pubmed/24608433" TargetMode="External"/><Relationship Id="rId35" Type="http://schemas.openxmlformats.org/officeDocument/2006/relationships/hyperlink" Target="http://www.ncbi.nlm.nih.gov/pubmed/24608432" TargetMode="External"/><Relationship Id="rId43" Type="http://schemas.openxmlformats.org/officeDocument/2006/relationships/hyperlink" Target="http://www.ncbi.nlm.nih.gov/pubmed?term=Mariette%20C%5bAuthor%5d&amp;cauthor=true&amp;cauthor_uid=24608435" TargetMode="External"/><Relationship Id="rId48" Type="http://schemas.openxmlformats.org/officeDocument/2006/relationships/hyperlink" Target="http://www.ncbi.nlm.nih.gov/pubmed?term=Adams%20AK%5bAuthor%5d&amp;cauthor=true&amp;cauthor_uid=24608435" TargetMode="External"/><Relationship Id="rId56" Type="http://schemas.openxmlformats.org/officeDocument/2006/relationships/hyperlink" Target="http://www.ncbi.nlm.nih.gov/pubmed?term=Xiao%20W%5bAuthor%5d&amp;cauthor=true&amp;cauthor_uid=24608435" TargetMode="External"/><Relationship Id="rId64" Type="http://schemas.openxmlformats.org/officeDocument/2006/relationships/hyperlink" Target="http://www.ncbi.nlm.nih.gov/pubmed?term=Guo%20Z%5bAuthor%5d&amp;cauthor=true&amp;cauthor_uid=24608435" TargetMode="External"/><Relationship Id="rId69" Type="http://schemas.openxmlformats.org/officeDocument/2006/relationships/hyperlink" Target="http://www.ncbi.nlm.nih.gov/pubmed?term=Lin%20W%5bAuthor%5d&amp;cauthor=true&amp;cauthor_uid=24608435" TargetMode="External"/><Relationship Id="rId77" Type="http://schemas.openxmlformats.org/officeDocument/2006/relationships/hyperlink" Target="http://www.ncbi.nlm.nih.gov/pubmed?term=Chai%20W%5bAuthor%5d&amp;cauthor=true&amp;cauthor_uid=24608435" TargetMode="External"/><Relationship Id="rId8" Type="http://schemas.openxmlformats.org/officeDocument/2006/relationships/hyperlink" Target="http://www.ncbi.nlm.nih.gov/pubmed?term=Izadmehr%20S%5bAuthor%5d&amp;cauthor=true&amp;cauthor_uid=24608435" TargetMode="External"/><Relationship Id="rId51" Type="http://schemas.openxmlformats.org/officeDocument/2006/relationships/hyperlink" Target="http://www.ncbi.nlm.nih.gov/pubmed?term=Patil%20YJ%5bAuthor%5d&amp;cauthor=true&amp;cauthor_uid=24608435" TargetMode="External"/><Relationship Id="rId72" Type="http://schemas.openxmlformats.org/officeDocument/2006/relationships/hyperlink" Target="http://www.ncbi.nlm.nih.gov/pubmed?term=Yuan%20YC%5bAuthor%5d&amp;cauthor=true&amp;cauthor_uid=24608435" TargetMode="External"/><Relationship Id="rId80" Type="http://schemas.openxmlformats.org/officeDocument/2006/relationships/hyperlink" Target="http://www.ncbi.nlm.nih.gov/pubmed?term=Shen%20B%5bAuthor%5d&amp;cauthor=true&amp;cauthor_uid=24608435" TargetMode="External"/><Relationship Id="rId85" Type="http://schemas.openxmlformats.org/officeDocument/2006/relationships/hyperlink" Target="http://www.ncbi.nlm.nih.gov/pubmed?term=Asakawa%20D%5bAuthor%5d&amp;cauthor=true&amp;cauthor_uid=24608435" TargetMode="External"/><Relationship Id="rId93" Type="http://schemas.openxmlformats.org/officeDocument/2006/relationships/hyperlink" Target="http://www.ncbi.nlm.nih.gov/pubmed?term=Hashimoto%20J%5bAuthor%5d&amp;cauthor=true&amp;cauthor_uid=24608435" TargetMode="External"/><Relationship Id="rId3" Type="http://schemas.openxmlformats.org/officeDocument/2006/relationships/hyperlink" Target="http://www.ncbi.nlm.nih.gov/pubmed?term=Serasinghe%20MN%5bAuthor%5d&amp;cauthor=true&amp;cauthor_uid=24608435" TargetMode="External"/><Relationship Id="rId12" Type="http://schemas.openxmlformats.org/officeDocument/2006/relationships/hyperlink" Target="http://www.ncbi.nlm.nih.gov/pubmed" TargetMode="External"/><Relationship Id="rId17" Type="http://schemas.openxmlformats.org/officeDocument/2006/relationships/hyperlink" Target="http://www.ncbi.nlm.nih.gov/pubmed?term=Chang%20KJ%5bAuthor%5d&amp;cauthor=true&amp;cauthor_uid=24608435" TargetMode="External"/><Relationship Id="rId25" Type="http://schemas.openxmlformats.org/officeDocument/2006/relationships/hyperlink" Target="http://www.ncbi.nlm.nih.gov/pubmed?term=Tu%20CW%5bAuthor%5d&amp;cauthor=true&amp;cauthor_uid=24608435" TargetMode="External"/><Relationship Id="rId33" Type="http://schemas.openxmlformats.org/officeDocument/2006/relationships/hyperlink" Target="http://www.ncbi.nlm.nih.gov/pubmed?term=Arrate%20MP%5bAuthor%5d&amp;cauthor=true&amp;cauthor_uid=24608435" TargetMode="External"/><Relationship Id="rId38" Type="http://schemas.openxmlformats.org/officeDocument/2006/relationships/hyperlink" Target="http://www.ncbi.nlm.nih.gov/pubmed?term=Vincent%20A%5bAuthor%5d&amp;cauthor=true&amp;cauthor_uid=24608435" TargetMode="External"/><Relationship Id="rId46" Type="http://schemas.openxmlformats.org/officeDocument/2006/relationships/hyperlink" Target="http://www.ncbi.nlm.nih.gov/pubmed?term=Van%20Seuningen%20I%5bAuthor%5d&amp;cauthor=true&amp;cauthor_uid=24608435" TargetMode="External"/><Relationship Id="rId59" Type="http://schemas.openxmlformats.org/officeDocument/2006/relationships/hyperlink" Target="http://www.ncbi.nlm.nih.gov/pubmed?term=Wise-Draper%20TM%5bAuthor%5d&amp;cauthor=true&amp;cauthor_uid=24608435" TargetMode="External"/><Relationship Id="rId67" Type="http://schemas.openxmlformats.org/officeDocument/2006/relationships/hyperlink" Target="http://www.ncbi.nlm.nih.gov/pubmed?term=Liu%20S%5bAuthor%5d&amp;cauthor=true&amp;cauthor_uid=24608435" TargetMode="External"/><Relationship Id="rId20" Type="http://schemas.openxmlformats.org/officeDocument/2006/relationships/hyperlink" Target="http://www.ncbi.nlm.nih.gov/pubmed?term=Lin%20KY%5bAuthor%5d&amp;cauthor=true&amp;cauthor_uid=24608435" TargetMode="External"/><Relationship Id="rId41" Type="http://schemas.openxmlformats.org/officeDocument/2006/relationships/hyperlink" Target="http://www.ncbi.nlm.nih.gov/pubmed?term=Duch%C3%AAne%20B%5bAuthor%5d&amp;cauthor=true&amp;cauthor_uid=24608435" TargetMode="External"/><Relationship Id="rId54" Type="http://schemas.openxmlformats.org/officeDocument/2006/relationships/hyperlink" Target="http://www.ncbi.nlm.nih.gov/pubmed?term=Lambert%20PF%5bAuthor%5d&amp;cauthor=true&amp;cauthor_uid=24608435" TargetMode="External"/><Relationship Id="rId62" Type="http://schemas.openxmlformats.org/officeDocument/2006/relationships/hyperlink" Target="http://www.ncbi.nlm.nih.gov/pubmed?term=Chung%20L%5bAuthor%5d&amp;cauthor=true&amp;cauthor_uid=24608435" TargetMode="External"/><Relationship Id="rId70" Type="http://schemas.openxmlformats.org/officeDocument/2006/relationships/hyperlink" Target="http://www.ncbi.nlm.nih.gov/pubmed?term=Pang%20I%5bAuthor%5d&amp;cauthor=true&amp;cauthor_uid=24608435" TargetMode="External"/><Relationship Id="rId75" Type="http://schemas.openxmlformats.org/officeDocument/2006/relationships/hyperlink" Target="http://www.ncbi.nlm.nih.gov/pubmed?term=Lopes%20J%5bAuthor%5d&amp;cauthor=true&amp;cauthor_uid=24608435" TargetMode="External"/><Relationship Id="rId83" Type="http://schemas.openxmlformats.org/officeDocument/2006/relationships/hyperlink" Target="http://www.ncbi.nlm.nih.gov/pubmed?term=Takahashi%20M%5bAuthor%5d&amp;cauthor=true&amp;cauthor_uid=24608435" TargetMode="External"/><Relationship Id="rId88" Type="http://schemas.openxmlformats.org/officeDocument/2006/relationships/hyperlink" Target="http://www.ncbi.nlm.nih.gov/pubmed?term=Yamaguchi%20Y%5bAuthor%5d&amp;cauthor=true&amp;cauthor_uid=24608435" TargetMode="External"/><Relationship Id="rId91" Type="http://schemas.openxmlformats.org/officeDocument/2006/relationships/hyperlink" Target="http://www.ncbi.nlm.nih.gov/pubmed?term=Saito%20A%5bAuthor%5d&amp;cauthor=true&amp;cauthor_uid=24608435" TargetMode="External"/><Relationship Id="rId96" Type="http://schemas.openxmlformats.org/officeDocument/2006/relationships/hyperlink" Target="http://www.ncbi.nlm.nih.gov/pubmed?term=Kuroki%20Y%5bAuthor%5d&amp;cauthor=true&amp;cauthor_uid=24608435" TargetMode="External"/><Relationship Id="rId1" Type="http://schemas.openxmlformats.org/officeDocument/2006/relationships/slideLayout" Target="../slideLayouts/slideLayout7.xml"/><Relationship Id="rId6" Type="http://schemas.openxmlformats.org/officeDocument/2006/relationships/hyperlink" Target="http://www.ncbi.nlm.nih.gov/pubmed?term=Podgrabinska%20S%5bAuthor%5d&amp;cauthor=true&amp;cauthor_uid=24608435" TargetMode="External"/><Relationship Id="rId15" Type="http://schemas.openxmlformats.org/officeDocument/2006/relationships/hyperlink" Target="http://www.ncbi.nlm.nih.gov/pubmed?term=Huang%20WC%5bAuthor%5d&amp;cauthor=true&amp;cauthor_uid=24608435" TargetMode="External"/><Relationship Id="rId23" Type="http://schemas.openxmlformats.org/officeDocument/2006/relationships/hyperlink" Target="http://www.ncbi.nlm.nih.gov/pubmed?term=Lin%20CM%5bAuthor%5d&amp;cauthor=true&amp;cauthor_uid=24608435" TargetMode="External"/><Relationship Id="rId28" Type="http://schemas.openxmlformats.org/officeDocument/2006/relationships/hyperlink" Target="http://www.ncbi.nlm.nih.gov/pubmed?term=Tien%20MT%5bAuthor%5d&amp;cauthor=true&amp;cauthor_uid=24608435" TargetMode="External"/><Relationship Id="rId36" Type="http://schemas.openxmlformats.org/officeDocument/2006/relationships/hyperlink" Target="http://www.ncbi.nlm.nih.gov/pubmed?term=Lahdaoui%20F%5bAuthor%5d&amp;cauthor=true&amp;cauthor_uid=24608435" TargetMode="External"/><Relationship Id="rId49" Type="http://schemas.openxmlformats.org/officeDocument/2006/relationships/hyperlink" Target="http://www.ncbi.nlm.nih.gov/pubmed?term=Hallenbeck%20GE%5bAuthor%5d&amp;cauthor=true&amp;cauthor_uid=24608435" TargetMode="External"/><Relationship Id="rId57" Type="http://schemas.openxmlformats.org/officeDocument/2006/relationships/hyperlink" Target="http://www.ncbi.nlm.nih.gov/pubmed?term=Gillison%20ML%5bAuthor%5d&amp;cauthor=true&amp;cauthor_uid=24608435" TargetMode="External"/><Relationship Id="rId10" Type="http://schemas.openxmlformats.org/officeDocument/2006/relationships/hyperlink" Target="http://www.ncbi.nlm.nih.gov/pubmed?term=Skobe%20M%5bAuthor%5d&amp;cauthor=true&amp;cauthor_uid=24608435" TargetMode="External"/><Relationship Id="rId31" Type="http://schemas.openxmlformats.org/officeDocument/2006/relationships/hyperlink" Target="http://www.ncbi.nlm.nih.gov/pubmed?term=Carrillo%20AM%5bAuthor%5d&amp;cauthor=true&amp;cauthor_uid=24608435" TargetMode="External"/><Relationship Id="rId44" Type="http://schemas.openxmlformats.org/officeDocument/2006/relationships/hyperlink" Target="http://www.ncbi.nlm.nih.gov/pubmed?term=Torrisani%20J%5bAuthor%5d&amp;cauthor=true&amp;cauthor_uid=24608435" TargetMode="External"/><Relationship Id="rId52" Type="http://schemas.openxmlformats.org/officeDocument/2006/relationships/hyperlink" Target="http://www.ncbi.nlm.nih.gov/pubmed?term=Wilson%20KM%5bAuthor%5d&amp;cauthor=true&amp;cauthor_uid=24608435" TargetMode="External"/><Relationship Id="rId60" Type="http://schemas.openxmlformats.org/officeDocument/2006/relationships/hyperlink" Target="http://www.ncbi.nlm.nih.gov/pubmed?term=Wells%20SI%5bAuthor%5d&amp;cauthor=true&amp;cauthor_uid=24608435" TargetMode="External"/><Relationship Id="rId65" Type="http://schemas.openxmlformats.org/officeDocument/2006/relationships/hyperlink" Target="http://www.ncbi.nlm.nih.gov/pubmed?term=Jia%20P%5bAuthor%5d&amp;cauthor=true&amp;cauthor_uid=24608435" TargetMode="External"/><Relationship Id="rId73" Type="http://schemas.openxmlformats.org/officeDocument/2006/relationships/hyperlink" Target="http://www.ncbi.nlm.nih.gov/pubmed?term=Huang%20Q%5bAuthor%5d&amp;cauthor=true&amp;cauthor_uid=24608435" TargetMode="External"/><Relationship Id="rId78" Type="http://schemas.openxmlformats.org/officeDocument/2006/relationships/hyperlink" Target="http://www.ncbi.nlm.nih.gov/pubmed?term=Raz%20D%5bAuthor%5d&amp;cauthor=true&amp;cauthor_uid=24608435" TargetMode="External"/><Relationship Id="rId81" Type="http://schemas.openxmlformats.org/officeDocument/2006/relationships/hyperlink" Target="http://www.ncbi.nlm.nih.gov/pubmed/24608429" TargetMode="External"/><Relationship Id="rId86" Type="http://schemas.openxmlformats.org/officeDocument/2006/relationships/hyperlink" Target="http://www.ncbi.nlm.nih.gov/pubmed?term=Tajiri%20M%5bAuthor%5d&amp;cauthor=true&amp;cauthor_uid=24608435" TargetMode="External"/><Relationship Id="rId94" Type="http://schemas.openxmlformats.org/officeDocument/2006/relationships/hyperlink" Target="http://www.ncbi.nlm.nih.gov/pubmed?term=Kurimura%20Y%5bAuthor%5d&amp;cauthor=true&amp;cauthor_uid=24608435" TargetMode="External"/><Relationship Id="rId4" Type="http://schemas.openxmlformats.org/officeDocument/2006/relationships/hyperlink" Target="http://www.ncbi.nlm.nih.gov/pubmed?term=Missert%20DJ%5bAuthor%5d&amp;cauthor=true&amp;cauthor_uid=24608435" TargetMode="External"/><Relationship Id="rId9" Type="http://schemas.openxmlformats.org/officeDocument/2006/relationships/hyperlink" Target="http://www.ncbi.nlm.nih.gov/pubmed?term=Belbin%20G%5bAuthor%5d&amp;cauthor=true&amp;cauthor_uid=24608435"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www.ncbi.nlm.nih.gov/pubmed?term=Yang%20XM%5bAuthor%5d&amp;cauthor=true&amp;cauthor_uid=24608435" TargetMode="External"/><Relationship Id="rId13" Type="http://schemas.openxmlformats.org/officeDocument/2006/relationships/hyperlink" Target="http://www.ncbi.nlm.nih.gov/pubmed?term=Sun%20WW%5bAuthor%5d&amp;cauthor=true&amp;cauthor_uid=24608435" TargetMode="External"/><Relationship Id="rId18" Type="http://schemas.openxmlformats.org/officeDocument/2006/relationships/hyperlink" Target="http://www.ncbi.nlm.nih.gov/pubmed" TargetMode="External"/><Relationship Id="rId26" Type="http://schemas.openxmlformats.org/officeDocument/2006/relationships/hyperlink" Target="http://www.ncbi.nlm.nih.gov/pubmed?term=Yu%20Z%5bAuthor%5d&amp;cauthor=true&amp;cauthor_uid=24608435" TargetMode="External"/><Relationship Id="rId39" Type="http://schemas.openxmlformats.org/officeDocument/2006/relationships/hyperlink" Target="http://www.ncbi.nlm.nih.gov/pubmed?term=Ji%20MF%5bAuthor%5d&amp;cauthor=true&amp;cauthor_uid=24608435" TargetMode="External"/><Relationship Id="rId3" Type="http://schemas.openxmlformats.org/officeDocument/2006/relationships/hyperlink" Target="http://www.ncbi.nlm.nih.gov/pubmed?term=Wen%20SY%5bAuthor%5d&amp;cauthor=true&amp;cauthor_uid=24608435" TargetMode="External"/><Relationship Id="rId21" Type="http://schemas.openxmlformats.org/officeDocument/2006/relationships/hyperlink" Target="http://www.ncbi.nlm.nih.gov/pubmed?term=Man%20OY%5bAuthor%5d&amp;cauthor=true&amp;cauthor_uid=24608435" TargetMode="External"/><Relationship Id="rId34" Type="http://schemas.openxmlformats.org/officeDocument/2006/relationships/hyperlink" Target="http://www.ncbi.nlm.nih.gov/pubmed?term=Phoon%20Y%5bAuthor%5d&amp;cauthor=true&amp;cauthor_uid=24608435" TargetMode="External"/><Relationship Id="rId7" Type="http://schemas.openxmlformats.org/officeDocument/2006/relationships/hyperlink" Target="http://www.ncbi.nlm.nih.gov/pubmed?term=Zhang%20R%5bAuthor%5d&amp;cauthor=true&amp;cauthor_uid=24608435" TargetMode="External"/><Relationship Id="rId12" Type="http://schemas.openxmlformats.org/officeDocument/2006/relationships/hyperlink" Target="http://www.ncbi.nlm.nih.gov/pubmed?term=Ma%20MZ%5bAuthor%5d&amp;cauthor=true&amp;cauthor_uid=24608435" TargetMode="External"/><Relationship Id="rId17" Type="http://schemas.openxmlformats.org/officeDocument/2006/relationships/hyperlink" Target="http://www.ncbi.nlm.nih.gov/pubmed?term=Zhang%20ZG%5bAuthor%5d&amp;cauthor=true&amp;cauthor_uid=24608435" TargetMode="External"/><Relationship Id="rId25" Type="http://schemas.openxmlformats.org/officeDocument/2006/relationships/hyperlink" Target="http://www.ncbi.nlm.nih.gov/pubmed?term=Law%20EW%5bAuthor%5d&amp;cauthor=true&amp;cauthor_uid=24608435" TargetMode="External"/><Relationship Id="rId33" Type="http://schemas.openxmlformats.org/officeDocument/2006/relationships/hyperlink" Target="http://www.ncbi.nlm.nih.gov/pubmed?term=Kan%20R%5bAuthor%5d&amp;cauthor=true&amp;cauthor_uid=24608435" TargetMode="External"/><Relationship Id="rId38" Type="http://schemas.openxmlformats.org/officeDocument/2006/relationships/hyperlink" Target="http://www.ncbi.nlm.nih.gov/pubmed?term=Lee%20AW%5bAuthor%5d&amp;cauthor=true&amp;cauthor_uid=24608435" TargetMode="External"/><Relationship Id="rId2" Type="http://schemas.openxmlformats.org/officeDocument/2006/relationships/hyperlink" Target="http://www.ncbi.nlm.nih.gov/pubmed/24608427" TargetMode="External"/><Relationship Id="rId16" Type="http://schemas.openxmlformats.org/officeDocument/2006/relationships/hyperlink" Target="http://www.ncbi.nlm.nih.gov/pubmed?term=Teng%20YC%5bAuthor%5d&amp;cauthor=true&amp;cauthor_uid=24608435" TargetMode="External"/><Relationship Id="rId20" Type="http://schemas.openxmlformats.org/officeDocument/2006/relationships/hyperlink" Target="http://www.ncbi.nlm.nih.gov/pubmed?term=Lung%20HL%5bAuthor%5d&amp;cauthor=true&amp;cauthor_uid=24608435" TargetMode="External"/><Relationship Id="rId29" Type="http://schemas.openxmlformats.org/officeDocument/2006/relationships/hyperlink" Target="http://www.ncbi.nlm.nih.gov/pubmed?term=Chan%20SH%5bAuthor%5d&amp;cauthor=true&amp;cauthor_uid=24608435" TargetMode="External"/><Relationship Id="rId1" Type="http://schemas.openxmlformats.org/officeDocument/2006/relationships/slideLayout" Target="../slideLayouts/slideLayout7.xml"/><Relationship Id="rId6" Type="http://schemas.openxmlformats.org/officeDocument/2006/relationships/hyperlink" Target="http://www.ncbi.nlm.nih.gov/pubmed?term=Cao%20SJ%5bAuthor%5d&amp;cauthor=true&amp;cauthor_uid=24608435" TargetMode="External"/><Relationship Id="rId11" Type="http://schemas.openxmlformats.org/officeDocument/2006/relationships/hyperlink" Target="http://www.ncbi.nlm.nih.gov/pubmed?term=Wang%20YH%5bAuthor%5d&amp;cauthor=true&amp;cauthor_uid=24608435" TargetMode="External"/><Relationship Id="rId24" Type="http://schemas.openxmlformats.org/officeDocument/2006/relationships/hyperlink" Target="http://www.ncbi.nlm.nih.gov/pubmed?term=Cheung%20AK%5bAuthor%5d&amp;cauthor=true&amp;cauthor_uid=24608435" TargetMode="External"/><Relationship Id="rId32" Type="http://schemas.openxmlformats.org/officeDocument/2006/relationships/hyperlink" Target="http://www.ncbi.nlm.nih.gov/pubmed?term=Yang%20X%5bAuthor%5d&amp;cauthor=true&amp;cauthor_uid=24608435" TargetMode="External"/><Relationship Id="rId37" Type="http://schemas.openxmlformats.org/officeDocument/2006/relationships/hyperlink" Target="http://www.ncbi.nlm.nih.gov/pubmed?term=Kwong%20DL%5bAuthor%5d&amp;cauthor=true&amp;cauthor_uid=24608435" TargetMode="External"/><Relationship Id="rId40" Type="http://schemas.openxmlformats.org/officeDocument/2006/relationships/hyperlink" Target="http://www.ncbi.nlm.nih.gov/pubmed?term=Lung%20ML%5bAuthor%5d&amp;cauthor=true&amp;cauthor_uid=24608435" TargetMode="External"/><Relationship Id="rId5" Type="http://schemas.openxmlformats.org/officeDocument/2006/relationships/hyperlink" Target="http://www.ncbi.nlm.nih.gov/pubmed?term=Yu%20YQ%5bAuthor%5d&amp;cauthor=true&amp;cauthor_uid=24608435" TargetMode="External"/><Relationship Id="rId15" Type="http://schemas.openxmlformats.org/officeDocument/2006/relationships/hyperlink" Target="http://www.ncbi.nlm.nih.gov/pubmed?term=Wang%20JH%5bAuthor%5d&amp;cauthor=true&amp;cauthor_uid=24608435" TargetMode="External"/><Relationship Id="rId23" Type="http://schemas.openxmlformats.org/officeDocument/2006/relationships/hyperlink" Target="http://www.ncbi.nlm.nih.gov/pubmed?term=Ko%20JM%5bAuthor%5d&amp;cauthor=true&amp;cauthor_uid=24608435" TargetMode="External"/><Relationship Id="rId28" Type="http://schemas.openxmlformats.org/officeDocument/2006/relationships/hyperlink" Target="http://www.ncbi.nlm.nih.gov/pubmed?term=Tung%20E%5bAuthor%5d&amp;cauthor=true&amp;cauthor_uid=24608435" TargetMode="External"/><Relationship Id="rId36" Type="http://schemas.openxmlformats.org/officeDocument/2006/relationships/hyperlink" Target="http://www.ncbi.nlm.nih.gov/pubmed?term=Chua%20D%5bAuthor%5d&amp;cauthor=true&amp;cauthor_uid=24608435" TargetMode="External"/><Relationship Id="rId10" Type="http://schemas.openxmlformats.org/officeDocument/2006/relationships/hyperlink" Target="http://www.ncbi.nlm.nih.gov/pubmed?term=Zhang%20YL%5bAuthor%5d&amp;cauthor=true&amp;cauthor_uid=24608435" TargetMode="External"/><Relationship Id="rId19" Type="http://schemas.openxmlformats.org/officeDocument/2006/relationships/hyperlink" Target="http://www.ncbi.nlm.nih.gov/pubmed/24608426" TargetMode="External"/><Relationship Id="rId31" Type="http://schemas.openxmlformats.org/officeDocument/2006/relationships/hyperlink" Target="http://www.ncbi.nlm.nih.gov/pubmed?term=Cheng%20Y%5bAuthor%5d&amp;cauthor=true&amp;cauthor_uid=24608435" TargetMode="External"/><Relationship Id="rId4" Type="http://schemas.openxmlformats.org/officeDocument/2006/relationships/hyperlink" Target="http://www.ncbi.nlm.nih.gov/pubmed?term=Lin%20Y%5bAuthor%5d&amp;cauthor=true&amp;cauthor_uid=24608435" TargetMode="External"/><Relationship Id="rId9" Type="http://schemas.openxmlformats.org/officeDocument/2006/relationships/hyperlink" Target="http://www.ncbi.nlm.nih.gov/pubmed?term=Li%20J%5bAuthor%5d&amp;cauthor=true&amp;cauthor_uid=24608435" TargetMode="External"/><Relationship Id="rId14" Type="http://schemas.openxmlformats.org/officeDocument/2006/relationships/hyperlink" Target="http://www.ncbi.nlm.nih.gov/pubmed?term=Lou%20XL%5bAuthor%5d&amp;cauthor=true&amp;cauthor_uid=24608435" TargetMode="External"/><Relationship Id="rId22" Type="http://schemas.openxmlformats.org/officeDocument/2006/relationships/hyperlink" Target="http://www.ncbi.nlm.nih.gov/pubmed?term=Yeung%20MC%5bAuthor%5d&amp;cauthor=true&amp;cauthor_uid=24608435" TargetMode="External"/><Relationship Id="rId27" Type="http://schemas.openxmlformats.org/officeDocument/2006/relationships/hyperlink" Target="http://www.ncbi.nlm.nih.gov/pubmed?term=Shuen%20WH%5bAuthor%5d&amp;cauthor=true&amp;cauthor_uid=24608435" TargetMode="External"/><Relationship Id="rId30" Type="http://schemas.openxmlformats.org/officeDocument/2006/relationships/hyperlink" Target="http://www.ncbi.nlm.nih.gov/pubmed?term=Bangarusamy%20DK%5bAuthor%5d&amp;cauthor=true&amp;cauthor_uid=24608435" TargetMode="External"/><Relationship Id="rId35" Type="http://schemas.openxmlformats.org/officeDocument/2006/relationships/hyperlink" Target="http://www.ncbi.nlm.nih.gov/pubmed?term=Chan%20KC%5bAuthor%5d&amp;cauthor=true&amp;cauthor_uid=24608435"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46.png"/></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9512" y="188640"/>
            <a:ext cx="3771900" cy="5238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66850" y="1685925"/>
            <a:ext cx="6210300" cy="34861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98258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9512" y="188640"/>
            <a:ext cx="1733550" cy="2952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970262" y="485959"/>
            <a:ext cx="5203477" cy="119704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24000" y="1700808"/>
            <a:ext cx="6096000" cy="7715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303822" y="2686050"/>
            <a:ext cx="4536356" cy="111444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1514475" y="3933056"/>
            <a:ext cx="6115050" cy="26574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671378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01909" y="629157"/>
            <a:ext cx="4507012" cy="99964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66863" y="1976438"/>
            <a:ext cx="6010275" cy="29051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74398" y="1628800"/>
            <a:ext cx="4400550" cy="2571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852344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38288" y="504825"/>
            <a:ext cx="6067425" cy="58483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868585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79122" y="188640"/>
            <a:ext cx="5924550" cy="20478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906990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1838" y="0"/>
            <a:ext cx="8247125" cy="6858000"/>
          </a:xfrm>
          <a:prstGeom prst="rect">
            <a:avLst/>
          </a:prstGeom>
        </p:spPr>
      </p:pic>
      <p:pic>
        <p:nvPicPr>
          <p:cNvPr id="5" name="Picture 4"/>
          <p:cNvPicPr>
            <a:picLocks noChangeAspect="1"/>
          </p:cNvPicPr>
          <p:nvPr/>
        </p:nvPicPr>
        <p:blipFill>
          <a:blip r:embed="rId3"/>
          <a:stretch>
            <a:fillRect/>
          </a:stretch>
        </p:blipFill>
        <p:spPr>
          <a:xfrm>
            <a:off x="445343" y="1573625"/>
            <a:ext cx="5657529" cy="609600"/>
          </a:xfrm>
          <a:prstGeom prst="rect">
            <a:avLst/>
          </a:prstGeom>
        </p:spPr>
      </p:pic>
      <p:sp>
        <p:nvSpPr>
          <p:cNvPr id="6" name="TextBox 5"/>
          <p:cNvSpPr txBox="1"/>
          <p:nvPr/>
        </p:nvSpPr>
        <p:spPr>
          <a:xfrm>
            <a:off x="19497" y="6417447"/>
            <a:ext cx="591829" cy="292388"/>
          </a:xfrm>
          <a:prstGeom prst="rect">
            <a:avLst/>
          </a:prstGeom>
          <a:noFill/>
        </p:spPr>
        <p:txBody>
          <a:bodyPr wrap="none" rtlCol="0">
            <a:spAutoFit/>
          </a:bodyPr>
          <a:lstStyle/>
          <a:p>
            <a:r>
              <a:rPr lang="en-US" sz="1300" b="1" dirty="0" err="1" smtClean="0"/>
              <a:t>Sushil</a:t>
            </a:r>
            <a:endParaRPr lang="en-US" sz="1300"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6</a:t>
            </a:fld>
            <a:endParaRPr lang="en-US"/>
          </a:p>
        </p:txBody>
      </p:sp>
    </p:spTree>
    <p:extLst>
      <p:ext uri="{BB962C8B-B14F-4D97-AF65-F5344CB8AC3E}">
        <p14:creationId xmlns:p14="http://schemas.microsoft.com/office/powerpoint/2010/main" xmlns="" val="3814690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7701" y="-16320"/>
            <a:ext cx="6822637" cy="6874320"/>
          </a:xfrm>
          <a:prstGeom prst="rect">
            <a:avLst/>
          </a:prstGeom>
        </p:spPr>
      </p:pic>
      <p:sp>
        <p:nvSpPr>
          <p:cNvPr id="3" name="TextBox 2"/>
          <p:cNvSpPr txBox="1"/>
          <p:nvPr/>
        </p:nvSpPr>
        <p:spPr>
          <a:xfrm>
            <a:off x="19497" y="6417447"/>
            <a:ext cx="744114" cy="369332"/>
          </a:xfrm>
          <a:prstGeom prst="rect">
            <a:avLst/>
          </a:prstGeom>
          <a:noFill/>
        </p:spPr>
        <p:txBody>
          <a:bodyPr wrap="none" rtlCol="0">
            <a:spAutoFit/>
          </a:bodyPr>
          <a:lstStyle/>
          <a:p>
            <a:r>
              <a:rPr lang="en-US" b="1" dirty="0" err="1" smtClean="0"/>
              <a:t>Sushil</a:t>
            </a:r>
            <a:endParaRPr lang="en-US" b="1" dirty="0"/>
          </a:p>
        </p:txBody>
      </p:sp>
      <p:sp>
        <p:nvSpPr>
          <p:cNvPr id="4" name="Slide Number Placeholder 3"/>
          <p:cNvSpPr>
            <a:spLocks noGrp="1"/>
          </p:cNvSpPr>
          <p:nvPr>
            <p:ph type="sldNum" sz="quarter" idx="12"/>
          </p:nvPr>
        </p:nvSpPr>
        <p:spPr/>
        <p:txBody>
          <a:bodyPr/>
          <a:lstStyle/>
          <a:p>
            <a:fld id="{97D343AF-CC69-4B40-AE04-9580FDC48473}" type="slidenum">
              <a:rPr lang="en-US" smtClean="0"/>
              <a:pPr/>
              <a:t>7</a:t>
            </a:fld>
            <a:endParaRPr lang="en-US"/>
          </a:p>
        </p:txBody>
      </p:sp>
    </p:spTree>
    <p:extLst>
      <p:ext uri="{BB962C8B-B14F-4D97-AF65-F5344CB8AC3E}">
        <p14:creationId xmlns:p14="http://schemas.microsoft.com/office/powerpoint/2010/main" xmlns="" val="1145872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5747" y="499377"/>
            <a:ext cx="7400651" cy="5636945"/>
          </a:xfrm>
          <a:prstGeom prst="rect">
            <a:avLst/>
          </a:prstGeom>
        </p:spPr>
      </p:pic>
      <p:sp>
        <p:nvSpPr>
          <p:cNvPr id="3" name="TextBox 2"/>
          <p:cNvSpPr txBox="1"/>
          <p:nvPr/>
        </p:nvSpPr>
        <p:spPr>
          <a:xfrm>
            <a:off x="19497" y="6417447"/>
            <a:ext cx="591829" cy="292388"/>
          </a:xfrm>
          <a:prstGeom prst="rect">
            <a:avLst/>
          </a:prstGeom>
          <a:noFill/>
        </p:spPr>
        <p:txBody>
          <a:bodyPr wrap="none" rtlCol="0">
            <a:spAutoFit/>
          </a:bodyPr>
          <a:lstStyle/>
          <a:p>
            <a:r>
              <a:rPr lang="en-US" sz="1300" b="1" dirty="0" err="1" smtClean="0"/>
              <a:t>Sushil</a:t>
            </a:r>
            <a:endParaRPr lang="en-US" sz="1300" b="1" dirty="0"/>
          </a:p>
        </p:txBody>
      </p:sp>
      <p:sp>
        <p:nvSpPr>
          <p:cNvPr id="4" name="Slide Number Placeholder 3"/>
          <p:cNvSpPr>
            <a:spLocks noGrp="1"/>
          </p:cNvSpPr>
          <p:nvPr>
            <p:ph type="sldNum" sz="quarter" idx="12"/>
          </p:nvPr>
        </p:nvSpPr>
        <p:spPr/>
        <p:txBody>
          <a:bodyPr/>
          <a:lstStyle/>
          <a:p>
            <a:fld id="{97D343AF-CC69-4B40-AE04-9580FDC48473}" type="slidenum">
              <a:rPr lang="en-US" smtClean="0"/>
              <a:pPr/>
              <a:t>8</a:t>
            </a:fld>
            <a:endParaRPr lang="en-US"/>
          </a:p>
        </p:txBody>
      </p:sp>
    </p:spTree>
    <p:extLst>
      <p:ext uri="{BB962C8B-B14F-4D97-AF65-F5344CB8AC3E}">
        <p14:creationId xmlns:p14="http://schemas.microsoft.com/office/powerpoint/2010/main" xmlns="" val="3589695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8725458" cy="6591351"/>
          </a:xfrm>
          <a:prstGeom prst="rect">
            <a:avLst/>
          </a:prstGeom>
        </p:spPr>
      </p:pic>
      <p:pic>
        <p:nvPicPr>
          <p:cNvPr id="3" name="Picture 2"/>
          <p:cNvPicPr>
            <a:picLocks noChangeAspect="1"/>
          </p:cNvPicPr>
          <p:nvPr/>
        </p:nvPicPr>
        <p:blipFill>
          <a:blip r:embed="rId3"/>
          <a:stretch>
            <a:fillRect/>
          </a:stretch>
        </p:blipFill>
        <p:spPr>
          <a:xfrm>
            <a:off x="82469" y="1711574"/>
            <a:ext cx="6762643" cy="1768973"/>
          </a:xfrm>
          <a:prstGeom prst="rect">
            <a:avLst/>
          </a:prstGeom>
        </p:spPr>
      </p:pic>
      <p:sp>
        <p:nvSpPr>
          <p:cNvPr id="4" name="TextBox 3"/>
          <p:cNvSpPr txBox="1"/>
          <p:nvPr/>
        </p:nvSpPr>
        <p:spPr>
          <a:xfrm>
            <a:off x="19497" y="6445157"/>
            <a:ext cx="591829" cy="292388"/>
          </a:xfrm>
          <a:prstGeom prst="rect">
            <a:avLst/>
          </a:prstGeom>
          <a:noFill/>
        </p:spPr>
        <p:txBody>
          <a:bodyPr wrap="none" rtlCol="0">
            <a:spAutoFit/>
          </a:bodyPr>
          <a:lstStyle/>
          <a:p>
            <a:r>
              <a:rPr lang="en-US" sz="1300" b="1" dirty="0" err="1" smtClean="0"/>
              <a:t>Sushil</a:t>
            </a:r>
            <a:endParaRPr lang="en-US" sz="1300" b="1" dirty="0"/>
          </a:p>
        </p:txBody>
      </p:sp>
      <p:sp>
        <p:nvSpPr>
          <p:cNvPr id="5" name="Slide Number Placeholder 4"/>
          <p:cNvSpPr>
            <a:spLocks noGrp="1"/>
          </p:cNvSpPr>
          <p:nvPr>
            <p:ph type="sldNum" sz="quarter" idx="12"/>
          </p:nvPr>
        </p:nvSpPr>
        <p:spPr/>
        <p:txBody>
          <a:bodyPr/>
          <a:lstStyle/>
          <a:p>
            <a:fld id="{97D343AF-CC69-4B40-AE04-9580FDC48473}" type="slidenum">
              <a:rPr lang="en-US" smtClean="0"/>
              <a:pPr/>
              <a:t>9</a:t>
            </a:fld>
            <a:endParaRPr lang="en-US"/>
          </a:p>
        </p:txBody>
      </p:sp>
    </p:spTree>
    <p:extLst>
      <p:ext uri="{BB962C8B-B14F-4D97-AF65-F5344CB8AC3E}">
        <p14:creationId xmlns:p14="http://schemas.microsoft.com/office/powerpoint/2010/main" xmlns="" val="2362625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954" y="76960"/>
            <a:ext cx="7966723" cy="6636703"/>
          </a:xfrm>
          <a:prstGeom prst="rect">
            <a:avLst/>
          </a:prstGeom>
        </p:spPr>
      </p:pic>
      <p:sp>
        <p:nvSpPr>
          <p:cNvPr id="3" name="TextBox 2"/>
          <p:cNvSpPr txBox="1"/>
          <p:nvPr/>
        </p:nvSpPr>
        <p:spPr>
          <a:xfrm>
            <a:off x="0" y="6563641"/>
            <a:ext cx="591829" cy="292388"/>
          </a:xfrm>
          <a:prstGeom prst="rect">
            <a:avLst/>
          </a:prstGeom>
          <a:noFill/>
        </p:spPr>
        <p:txBody>
          <a:bodyPr wrap="none" rtlCol="0">
            <a:spAutoFit/>
          </a:bodyPr>
          <a:lstStyle/>
          <a:p>
            <a:r>
              <a:rPr lang="en-US" sz="1300" b="1" dirty="0" err="1" smtClean="0"/>
              <a:t>Sushil</a:t>
            </a:r>
            <a:endParaRPr lang="en-US" sz="1300" b="1" dirty="0"/>
          </a:p>
        </p:txBody>
      </p:sp>
      <p:sp>
        <p:nvSpPr>
          <p:cNvPr id="4" name="Slide Number Placeholder 3"/>
          <p:cNvSpPr>
            <a:spLocks noGrp="1"/>
          </p:cNvSpPr>
          <p:nvPr>
            <p:ph type="sldNum" sz="quarter" idx="12"/>
          </p:nvPr>
        </p:nvSpPr>
        <p:spPr/>
        <p:txBody>
          <a:bodyPr/>
          <a:lstStyle/>
          <a:p>
            <a:fld id="{97D343AF-CC69-4B40-AE04-9580FDC48473}" type="slidenum">
              <a:rPr lang="en-US" smtClean="0"/>
              <a:pPr/>
              <a:t>10</a:t>
            </a:fld>
            <a:endParaRPr lang="en-US"/>
          </a:p>
        </p:txBody>
      </p:sp>
    </p:spTree>
    <p:extLst>
      <p:ext uri="{BB962C8B-B14F-4D97-AF65-F5344CB8AC3E}">
        <p14:creationId xmlns:p14="http://schemas.microsoft.com/office/powerpoint/2010/main" xmlns="" val="2191794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437" y="145625"/>
            <a:ext cx="7882651" cy="6469065"/>
          </a:xfrm>
          <a:prstGeom prst="rect">
            <a:avLst/>
          </a:prstGeom>
        </p:spPr>
      </p:pic>
      <p:sp>
        <p:nvSpPr>
          <p:cNvPr id="3" name="TextBox 2"/>
          <p:cNvSpPr txBox="1"/>
          <p:nvPr/>
        </p:nvSpPr>
        <p:spPr>
          <a:xfrm>
            <a:off x="0" y="6563641"/>
            <a:ext cx="591829" cy="292388"/>
          </a:xfrm>
          <a:prstGeom prst="rect">
            <a:avLst/>
          </a:prstGeom>
          <a:noFill/>
        </p:spPr>
        <p:txBody>
          <a:bodyPr wrap="none" rtlCol="0">
            <a:spAutoFit/>
          </a:bodyPr>
          <a:lstStyle/>
          <a:p>
            <a:r>
              <a:rPr lang="en-US" sz="1300" b="1" dirty="0" err="1" smtClean="0"/>
              <a:t>Sushil</a:t>
            </a:r>
            <a:endParaRPr lang="en-US" sz="1300" b="1" dirty="0"/>
          </a:p>
        </p:txBody>
      </p:sp>
      <p:sp>
        <p:nvSpPr>
          <p:cNvPr id="4" name="Slide Number Placeholder 3"/>
          <p:cNvSpPr>
            <a:spLocks noGrp="1"/>
          </p:cNvSpPr>
          <p:nvPr>
            <p:ph type="sldNum" sz="quarter" idx="12"/>
          </p:nvPr>
        </p:nvSpPr>
        <p:spPr/>
        <p:txBody>
          <a:bodyPr/>
          <a:lstStyle/>
          <a:p>
            <a:fld id="{97D343AF-CC69-4B40-AE04-9580FDC48473}" type="slidenum">
              <a:rPr lang="en-US" smtClean="0"/>
              <a:pPr/>
              <a:t>11</a:t>
            </a:fld>
            <a:endParaRPr lang="en-US"/>
          </a:p>
        </p:txBody>
      </p:sp>
    </p:spTree>
    <p:extLst>
      <p:ext uri="{BB962C8B-B14F-4D97-AF65-F5344CB8AC3E}">
        <p14:creationId xmlns:p14="http://schemas.microsoft.com/office/powerpoint/2010/main" xmlns="" val="2485285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NAS, Proceedings of the National Academy of Sciences"/>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5575" y="227829"/>
            <a:ext cx="1571625" cy="438151"/>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331640" y="1340768"/>
            <a:ext cx="6381750" cy="31623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3" name="Slide Number Placeholder 2"/>
          <p:cNvSpPr>
            <a:spLocks noGrp="1"/>
          </p:cNvSpPr>
          <p:nvPr>
            <p:ph type="sldNum" sz="quarter" idx="12"/>
          </p:nvPr>
        </p:nvSpPr>
        <p:spPr/>
        <p:txBody>
          <a:bodyPr/>
          <a:lstStyle/>
          <a:p>
            <a:fld id="{97D343AF-CC69-4B40-AE04-9580FDC48473}" type="slidenum">
              <a:rPr lang="en-US" smtClean="0"/>
              <a:pPr/>
              <a:t>12</a:t>
            </a:fld>
            <a:endParaRPr lang="en-US"/>
          </a:p>
        </p:txBody>
      </p:sp>
    </p:spTree>
    <p:extLst>
      <p:ext uri="{BB962C8B-B14F-4D97-AF65-F5344CB8AC3E}">
        <p14:creationId xmlns:p14="http://schemas.microsoft.com/office/powerpoint/2010/main" xmlns="" val="3342325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28725" y="1038225"/>
            <a:ext cx="6686550" cy="47815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13</a:t>
            </a:fld>
            <a:endParaRPr lang="en-US"/>
          </a:p>
        </p:txBody>
      </p:sp>
    </p:spTree>
    <p:extLst>
      <p:ext uri="{BB962C8B-B14F-4D97-AF65-F5344CB8AC3E}">
        <p14:creationId xmlns:p14="http://schemas.microsoft.com/office/powerpoint/2010/main" xmlns="" val="3156069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75656" y="116632"/>
            <a:ext cx="6002509" cy="65973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14</a:t>
            </a:fld>
            <a:endParaRPr lang="en-US"/>
          </a:p>
        </p:txBody>
      </p:sp>
    </p:spTree>
    <p:extLst>
      <p:ext uri="{BB962C8B-B14F-4D97-AF65-F5344CB8AC3E}">
        <p14:creationId xmlns:p14="http://schemas.microsoft.com/office/powerpoint/2010/main" xmlns="" val="1856780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09675" y="523875"/>
            <a:ext cx="6724650" cy="58102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15</a:t>
            </a:fld>
            <a:endParaRPr lang="en-US"/>
          </a:p>
        </p:txBody>
      </p:sp>
    </p:spTree>
    <p:extLst>
      <p:ext uri="{BB962C8B-B14F-4D97-AF65-F5344CB8AC3E}">
        <p14:creationId xmlns:p14="http://schemas.microsoft.com/office/powerpoint/2010/main" xmlns="" val="2871716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ancer Discovery"/>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0405" y="35802"/>
            <a:ext cx="4920481" cy="581359"/>
          </a:xfrm>
          <a:prstGeom prst="rect">
            <a:avLst/>
          </a:prstGeom>
          <a:noFill/>
          <a:extLst>
            <a:ext uri="{909E8E84-426E-40DD-AFC4-6F175D3DCCD1}">
              <a14:hiddenFill xmlns:a14="http://schemas.microsoft.com/office/drawing/2010/main" xmlns="">
                <a:solidFill>
                  <a:srgbClr val="FFFFFF"/>
                </a:solidFill>
              </a14:hiddenFill>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123728" y="836712"/>
            <a:ext cx="5133975" cy="57531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TextBox 3"/>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16</a:t>
            </a:fld>
            <a:endParaRPr lang="en-US"/>
          </a:p>
        </p:txBody>
      </p:sp>
    </p:spTree>
    <p:extLst>
      <p:ext uri="{BB962C8B-B14F-4D97-AF65-F5344CB8AC3E}">
        <p14:creationId xmlns:p14="http://schemas.microsoft.com/office/powerpoint/2010/main" xmlns="" val="4784472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79512" y="2708920"/>
            <a:ext cx="8334375" cy="36385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03557" y="116632"/>
            <a:ext cx="5968643" cy="243603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TextBox 3"/>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17</a:t>
            </a:fld>
            <a:endParaRPr lang="en-US"/>
          </a:p>
        </p:txBody>
      </p:sp>
    </p:spTree>
    <p:extLst>
      <p:ext uri="{BB962C8B-B14F-4D97-AF65-F5344CB8AC3E}">
        <p14:creationId xmlns:p14="http://schemas.microsoft.com/office/powerpoint/2010/main" xmlns="" val="2439768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152650" y="0"/>
            <a:ext cx="4838700" cy="68675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18</a:t>
            </a:fld>
            <a:endParaRPr lang="en-US"/>
          </a:p>
        </p:txBody>
      </p:sp>
    </p:spTree>
    <p:extLst>
      <p:ext uri="{BB962C8B-B14F-4D97-AF65-F5344CB8AC3E}">
        <p14:creationId xmlns:p14="http://schemas.microsoft.com/office/powerpoint/2010/main" xmlns="" val="2455724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19325" y="942975"/>
            <a:ext cx="4705350" cy="49720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358693" y="6205954"/>
            <a:ext cx="585417" cy="369332"/>
          </a:xfrm>
          <a:prstGeom prst="rect">
            <a:avLst/>
          </a:prstGeom>
          <a:noFill/>
        </p:spPr>
        <p:txBody>
          <a:bodyPr wrap="none" rtlCol="0">
            <a:spAutoFit/>
          </a:bodyPr>
          <a:lstStyle/>
          <a:p>
            <a:r>
              <a:rPr lang="en-US" b="1" dirty="0" smtClean="0"/>
              <a:t>JMC</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19</a:t>
            </a:fld>
            <a:endParaRPr lang="en-US"/>
          </a:p>
        </p:txBody>
      </p:sp>
    </p:spTree>
    <p:extLst>
      <p:ext uri="{BB962C8B-B14F-4D97-AF65-F5344CB8AC3E}">
        <p14:creationId xmlns:p14="http://schemas.microsoft.com/office/powerpoint/2010/main" xmlns="" val="3048024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70967"/>
            <a:ext cx="9144000" cy="5078313"/>
          </a:xfrm>
          <a:prstGeom prst="rect">
            <a:avLst/>
          </a:prstGeom>
          <a:noFill/>
        </p:spPr>
        <p:txBody>
          <a:bodyPr wrap="square" rtlCol="0">
            <a:spAutoFit/>
          </a:bodyPr>
          <a:lstStyle/>
          <a:p>
            <a:r>
              <a:rPr lang="en-US" b="1" u="sng" dirty="0">
                <a:hlinkClick r:id="rId2"/>
              </a:rPr>
              <a:t>Targeting RNA polymerase I to treat MYC-driven cancer.</a:t>
            </a:r>
            <a:endParaRPr lang="en-US" b="1" dirty="0"/>
          </a:p>
          <a:p>
            <a:r>
              <a:rPr lang="en-US" u="sng" dirty="0" err="1">
                <a:hlinkClick r:id="rId3"/>
              </a:rPr>
              <a:t>Poortinga</a:t>
            </a:r>
            <a:r>
              <a:rPr lang="en-US" u="sng" dirty="0">
                <a:hlinkClick r:id="rId3"/>
              </a:rPr>
              <a:t> G</a:t>
            </a:r>
            <a:r>
              <a:rPr lang="en-US" baseline="30000" dirty="0"/>
              <a:t>1</a:t>
            </a:r>
            <a:r>
              <a:rPr lang="en-US" dirty="0"/>
              <a:t>, </a:t>
            </a:r>
            <a:r>
              <a:rPr lang="en-US" u="sng" dirty="0">
                <a:hlinkClick r:id="rId4"/>
              </a:rPr>
              <a:t>Quinn LM</a:t>
            </a:r>
            <a:r>
              <a:rPr lang="en-US" baseline="30000" dirty="0"/>
              <a:t>2</a:t>
            </a:r>
            <a:r>
              <a:rPr lang="en-US" dirty="0"/>
              <a:t>, </a:t>
            </a:r>
            <a:r>
              <a:rPr lang="en-US" u="sng" dirty="0" err="1">
                <a:hlinkClick r:id="rId5"/>
              </a:rPr>
              <a:t>Hannan</a:t>
            </a:r>
            <a:r>
              <a:rPr lang="en-US" u="sng" dirty="0">
                <a:hlinkClick r:id="rId5"/>
              </a:rPr>
              <a:t> RD</a:t>
            </a:r>
            <a:r>
              <a:rPr lang="en-US" baseline="30000" dirty="0"/>
              <a:t>3</a:t>
            </a:r>
            <a:r>
              <a:rPr lang="en-US" dirty="0"/>
              <a:t>.</a:t>
            </a:r>
          </a:p>
          <a:p>
            <a:r>
              <a:rPr lang="en-US" b="1" dirty="0">
                <a:hlinkClick r:id="rId6" tooltip="Open/close author information list"/>
              </a:rPr>
              <a:t>Author information</a:t>
            </a:r>
            <a:endParaRPr lang="en-US" b="1" dirty="0"/>
          </a:p>
          <a:p>
            <a:r>
              <a:rPr lang="en-US" baseline="30000" dirty="0"/>
              <a:t>1</a:t>
            </a:r>
            <a:r>
              <a:rPr lang="en-US" dirty="0"/>
              <a:t>1] Division of Cancer Research, Peter </a:t>
            </a:r>
            <a:r>
              <a:rPr lang="en-US" dirty="0" err="1"/>
              <a:t>MacCallum</a:t>
            </a:r>
            <a:r>
              <a:rPr lang="en-US" dirty="0"/>
              <a:t> Cancer Centre, Melbourne, Victoria, Australia [2] Sir Peter </a:t>
            </a:r>
            <a:r>
              <a:rPr lang="en-US" dirty="0" err="1"/>
              <a:t>MacCallum</a:t>
            </a:r>
            <a:r>
              <a:rPr lang="en-US" dirty="0"/>
              <a:t> Department of Oncology, The University of Melbourne, Melbourne, Victoria, Australia [3] Department of Medicine, St Vincent's Hospital, University of Melbourne, Fitzroy, Victoria, Australia.</a:t>
            </a:r>
          </a:p>
          <a:p>
            <a:r>
              <a:rPr lang="en-US" dirty="0" smtClean="0"/>
              <a:t>The </a:t>
            </a:r>
            <a:r>
              <a:rPr lang="en-US" dirty="0"/>
              <a:t>MYC </a:t>
            </a:r>
            <a:r>
              <a:rPr lang="en-US" dirty="0" err="1"/>
              <a:t>oncoprotein</a:t>
            </a:r>
            <a:r>
              <a:rPr lang="en-US" dirty="0"/>
              <a:t> and transcription factor is </a:t>
            </a:r>
            <a:r>
              <a:rPr lang="en-US" dirty="0" err="1"/>
              <a:t>dysregulated</a:t>
            </a:r>
            <a:r>
              <a:rPr lang="en-US" dirty="0"/>
              <a:t> in a majority of human cancers and is considered a major driver of the malignant phenotype. As such, developing drugs for effective inhibition of MYC in a manner selective to malignancies is a 'holy grail' of transcription factor-based cancer therapy. Recent advances in elucidating MYC biology in both normal cells and pathological settings were anticipated to bring inhibition of tumorigenic MYC function closer to the clinic. However, while the extensive array of cellular pathways that MYC impacts present numerous fulcrum points on which to leverage MYC's therapeutic potential, identifying the critical target(s) for MYC-specific cancer therapy has been difficult to achieve. Somewhat unexpectedly, MYC's fundamental role in regulating the 'housekeeping' process of ribosome biogenesis, one of the most ubiquitously required and conserved cell functions, may provide the Achilles' heel for therapeutically targeting MYC-driven tumors</a:t>
            </a:r>
            <a:r>
              <a:rPr lang="en-US" dirty="0" smtClean="0"/>
              <a:t>.</a:t>
            </a:r>
            <a:endParaRPr lang="en-US" dirty="0"/>
          </a:p>
        </p:txBody>
      </p:sp>
      <p:sp>
        <p:nvSpPr>
          <p:cNvPr id="5" name="TextBox 4"/>
          <p:cNvSpPr txBox="1"/>
          <p:nvPr/>
        </p:nvSpPr>
        <p:spPr>
          <a:xfrm>
            <a:off x="8002752" y="44624"/>
            <a:ext cx="1105752" cy="369332"/>
          </a:xfrm>
          <a:prstGeom prst="rect">
            <a:avLst/>
          </a:prstGeom>
          <a:noFill/>
        </p:spPr>
        <p:txBody>
          <a:bodyPr wrap="none" rtlCol="0">
            <a:spAutoFit/>
          </a:bodyPr>
          <a:lstStyle/>
          <a:p>
            <a:r>
              <a:rPr lang="en-US" dirty="0" smtClean="0"/>
              <a:t>oncogene</a:t>
            </a:r>
            <a:endParaRPr lang="en-US" dirty="0"/>
          </a:p>
        </p:txBody>
      </p:sp>
      <p:sp>
        <p:nvSpPr>
          <p:cNvPr id="6" name="TextBox 5"/>
          <p:cNvSpPr txBox="1"/>
          <p:nvPr/>
        </p:nvSpPr>
        <p:spPr>
          <a:xfrm>
            <a:off x="358693" y="6205954"/>
            <a:ext cx="678391" cy="369332"/>
          </a:xfrm>
          <a:prstGeom prst="rect">
            <a:avLst/>
          </a:prstGeom>
          <a:noFill/>
        </p:spPr>
        <p:txBody>
          <a:bodyPr wrap="none" rtlCol="0">
            <a:spAutoFit/>
          </a:bodyPr>
          <a:lstStyle/>
          <a:p>
            <a:r>
              <a:rPr lang="en-US" b="1" dirty="0" smtClean="0"/>
              <a:t>Jae-Il</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20</a:t>
            </a:fld>
            <a:endParaRPr lang="en-US"/>
          </a:p>
        </p:txBody>
      </p:sp>
    </p:spTree>
    <p:extLst>
      <p:ext uri="{BB962C8B-B14F-4D97-AF65-F5344CB8AC3E}">
        <p14:creationId xmlns:p14="http://schemas.microsoft.com/office/powerpoint/2010/main" xmlns="" val="3930758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76672"/>
            <a:ext cx="9144000" cy="5632311"/>
          </a:xfrm>
          <a:prstGeom prst="rect">
            <a:avLst/>
          </a:prstGeom>
          <a:noFill/>
        </p:spPr>
        <p:txBody>
          <a:bodyPr wrap="square" rtlCol="0">
            <a:spAutoFit/>
          </a:bodyPr>
          <a:lstStyle/>
          <a:p>
            <a:r>
              <a:rPr lang="en-US" b="1" u="sng" dirty="0">
                <a:hlinkClick r:id="rId2"/>
              </a:rPr>
              <a:t>Application of molecular technologies for </a:t>
            </a:r>
            <a:r>
              <a:rPr lang="en-US" b="1" u="sng" dirty="0" err="1">
                <a:hlinkClick r:id="rId2"/>
              </a:rPr>
              <a:t>phosphoproteomic</a:t>
            </a:r>
            <a:r>
              <a:rPr lang="en-US" b="1" u="sng" dirty="0">
                <a:hlinkClick r:id="rId2"/>
              </a:rPr>
              <a:t> analysis of clinical samples.</a:t>
            </a:r>
            <a:endParaRPr lang="en-US" b="1" dirty="0"/>
          </a:p>
          <a:p>
            <a:r>
              <a:rPr lang="en-US" u="sng" dirty="0" err="1">
                <a:hlinkClick r:id="rId3"/>
              </a:rPr>
              <a:t>Pierobon</a:t>
            </a:r>
            <a:r>
              <a:rPr lang="en-US" u="sng" dirty="0">
                <a:hlinkClick r:id="rId3"/>
              </a:rPr>
              <a:t> M</a:t>
            </a:r>
            <a:r>
              <a:rPr lang="en-US" dirty="0"/>
              <a:t>, </a:t>
            </a:r>
            <a:r>
              <a:rPr lang="en-US" u="sng" dirty="0" err="1">
                <a:hlinkClick r:id="rId4"/>
              </a:rPr>
              <a:t>Wulfkuhle</a:t>
            </a:r>
            <a:r>
              <a:rPr lang="en-US" u="sng" dirty="0">
                <a:hlinkClick r:id="rId4"/>
              </a:rPr>
              <a:t> J</a:t>
            </a:r>
            <a:r>
              <a:rPr lang="en-US" dirty="0"/>
              <a:t>, </a:t>
            </a:r>
            <a:r>
              <a:rPr lang="en-US" u="sng" dirty="0" err="1">
                <a:hlinkClick r:id="rId5"/>
              </a:rPr>
              <a:t>Liotta</a:t>
            </a:r>
            <a:r>
              <a:rPr lang="en-US" u="sng" dirty="0">
                <a:hlinkClick r:id="rId5"/>
              </a:rPr>
              <a:t> L</a:t>
            </a:r>
            <a:r>
              <a:rPr lang="en-US" dirty="0"/>
              <a:t>, </a:t>
            </a:r>
            <a:r>
              <a:rPr lang="en-US" u="sng" dirty="0" err="1">
                <a:hlinkClick r:id="rId6"/>
              </a:rPr>
              <a:t>Petricoin</a:t>
            </a:r>
            <a:r>
              <a:rPr lang="en-US" u="sng" dirty="0">
                <a:hlinkClick r:id="rId6"/>
              </a:rPr>
              <a:t> E</a:t>
            </a:r>
            <a:r>
              <a:rPr lang="en-US" dirty="0"/>
              <a:t>.</a:t>
            </a:r>
          </a:p>
          <a:p>
            <a:r>
              <a:rPr lang="en-US" b="1" dirty="0">
                <a:hlinkClick r:id="rId7" tooltip="Open/close author information list"/>
              </a:rPr>
              <a:t>Author information</a:t>
            </a:r>
            <a:endParaRPr lang="en-US" b="1" dirty="0"/>
          </a:p>
          <a:p>
            <a:r>
              <a:rPr lang="en-US" dirty="0"/>
              <a:t>Center for Applied Proteomics and Molecular Medicine, George Mason University, Manassas, VA, USA.</a:t>
            </a:r>
          </a:p>
          <a:p>
            <a:r>
              <a:rPr lang="en-US" b="1" dirty="0"/>
              <a:t>Abstract</a:t>
            </a:r>
          </a:p>
          <a:p>
            <a:r>
              <a:rPr lang="en-US" dirty="0"/>
              <a:t>The integration of small kinase inhibitors and monoclonal antibodies into oncological practice has opened a new paradigm for treating cancer patients. As proteins are the direct targets of the new generations of targeted therapeutics, many of which are kinase/enzymatic inhibitors, there is an increasing interest in developing technologies capable of monitoring post-translational changes of the human proteome for the identification of new predictive, prognostic and therapeutic biomarkers. It is well known that the vast majority of the activation/deactivation of these drug targets is driven by phosphorylation. This review provides a description of the main proteomic platforms (planar and bead array, reverse phase protein microarray, </a:t>
            </a:r>
            <a:r>
              <a:rPr lang="en-US" dirty="0" err="1"/>
              <a:t>phosphoflow</a:t>
            </a:r>
            <a:r>
              <a:rPr lang="en-US" dirty="0"/>
              <a:t>, AQUA and mass spectrometry) that have successfully been used for measuring changes in phosphorylation level of drug targets and downstream substrates using clinical specimens. Major emphasis was given to the strengths and weaknesses of the different platforms and to the major barriers that are associated with the analysis of the </a:t>
            </a:r>
            <a:r>
              <a:rPr lang="en-US" dirty="0" err="1"/>
              <a:t>phosphoproteome</a:t>
            </a:r>
            <a:r>
              <a:rPr lang="en-US" dirty="0"/>
              <a:t>. Finally, a number of examples of application of the above-mentioned technologies in the clinical setting are reported</a:t>
            </a:r>
            <a:r>
              <a:rPr lang="en-US" dirty="0" smtClean="0"/>
              <a:t>.</a:t>
            </a:r>
            <a:endParaRPr lang="en-US" dirty="0"/>
          </a:p>
        </p:txBody>
      </p:sp>
      <p:sp>
        <p:nvSpPr>
          <p:cNvPr id="3" name="TextBox 2"/>
          <p:cNvSpPr txBox="1"/>
          <p:nvPr/>
        </p:nvSpPr>
        <p:spPr>
          <a:xfrm>
            <a:off x="8002752" y="44624"/>
            <a:ext cx="1105752" cy="369332"/>
          </a:xfrm>
          <a:prstGeom prst="rect">
            <a:avLst/>
          </a:prstGeom>
          <a:noFill/>
        </p:spPr>
        <p:txBody>
          <a:bodyPr wrap="none" rtlCol="0">
            <a:spAutoFit/>
          </a:bodyPr>
          <a:lstStyle/>
          <a:p>
            <a:r>
              <a:rPr lang="en-US" dirty="0" smtClean="0"/>
              <a:t>oncogene</a:t>
            </a:r>
            <a:endParaRPr lang="en-US" dirty="0"/>
          </a:p>
        </p:txBody>
      </p:sp>
      <p:sp>
        <p:nvSpPr>
          <p:cNvPr id="4" name="TextBox 3"/>
          <p:cNvSpPr txBox="1"/>
          <p:nvPr/>
        </p:nvSpPr>
        <p:spPr>
          <a:xfrm>
            <a:off x="358693" y="6205954"/>
            <a:ext cx="678391" cy="369332"/>
          </a:xfrm>
          <a:prstGeom prst="rect">
            <a:avLst/>
          </a:prstGeom>
          <a:noFill/>
        </p:spPr>
        <p:txBody>
          <a:bodyPr wrap="none" rtlCol="0">
            <a:spAutoFit/>
          </a:bodyPr>
          <a:lstStyle/>
          <a:p>
            <a:r>
              <a:rPr lang="en-US" b="1" dirty="0" smtClean="0"/>
              <a:t>Jae-Il</a:t>
            </a:r>
            <a:endParaRPr lang="en-US" b="1" dirty="0"/>
          </a:p>
        </p:txBody>
      </p:sp>
      <p:sp>
        <p:nvSpPr>
          <p:cNvPr id="5" name="Slide Number Placeholder 4"/>
          <p:cNvSpPr>
            <a:spLocks noGrp="1"/>
          </p:cNvSpPr>
          <p:nvPr>
            <p:ph type="sldNum" sz="quarter" idx="12"/>
          </p:nvPr>
        </p:nvSpPr>
        <p:spPr/>
        <p:txBody>
          <a:bodyPr/>
          <a:lstStyle/>
          <a:p>
            <a:fld id="{97D343AF-CC69-4B40-AE04-9580FDC48473}" type="slidenum">
              <a:rPr lang="en-US" smtClean="0"/>
              <a:pPr/>
              <a:t>21</a:t>
            </a:fld>
            <a:endParaRPr lang="en-US"/>
          </a:p>
        </p:txBody>
      </p:sp>
    </p:spTree>
    <p:extLst>
      <p:ext uri="{BB962C8B-B14F-4D97-AF65-F5344CB8AC3E}">
        <p14:creationId xmlns:p14="http://schemas.microsoft.com/office/powerpoint/2010/main" xmlns="" val="110407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569660"/>
          </a:xfrm>
          <a:prstGeom prst="rect">
            <a:avLst/>
          </a:prstGeom>
        </p:spPr>
        <p:txBody>
          <a:bodyPr>
            <a:spAutoFit/>
          </a:bodyPr>
          <a:lstStyle/>
          <a:p>
            <a:r>
              <a:rPr lang="en-US" sz="1200" b="1" u="sng" dirty="0">
                <a:hlinkClick r:id="rId2"/>
              </a:rPr>
              <a:t>Anti-apoptotic BCL-2 proteins govern cellular outcome following B-RAFV600E inhibition and can be targeted to reduce resistance.</a:t>
            </a:r>
            <a:endParaRPr lang="en-US" sz="1200" b="1" dirty="0"/>
          </a:p>
          <a:p>
            <a:r>
              <a:rPr lang="en-US" sz="1200" u="sng" dirty="0" err="1">
                <a:hlinkClick r:id="rId3"/>
              </a:rPr>
              <a:t>Serasinghe</a:t>
            </a:r>
            <a:r>
              <a:rPr lang="en-US" sz="1200" u="sng" dirty="0">
                <a:hlinkClick r:id="rId3"/>
              </a:rPr>
              <a:t> MN</a:t>
            </a:r>
            <a:r>
              <a:rPr lang="en-US" sz="1200" baseline="30000" dirty="0"/>
              <a:t>1</a:t>
            </a:r>
            <a:r>
              <a:rPr lang="en-US" sz="1200" dirty="0"/>
              <a:t>, </a:t>
            </a:r>
            <a:r>
              <a:rPr lang="en-US" sz="1200" u="sng" dirty="0" err="1">
                <a:hlinkClick r:id="rId4"/>
              </a:rPr>
              <a:t>Missert</a:t>
            </a:r>
            <a:r>
              <a:rPr lang="en-US" sz="1200" u="sng" dirty="0">
                <a:hlinkClick r:id="rId4"/>
              </a:rPr>
              <a:t> DJ</a:t>
            </a:r>
            <a:r>
              <a:rPr lang="en-US" sz="1200" baseline="30000" dirty="0"/>
              <a:t>2</a:t>
            </a:r>
            <a:r>
              <a:rPr lang="en-US" sz="1200" dirty="0"/>
              <a:t>, </a:t>
            </a:r>
            <a:r>
              <a:rPr lang="en-US" sz="1200" u="sng" dirty="0" err="1">
                <a:hlinkClick r:id="rId5"/>
              </a:rPr>
              <a:t>Asciolla</a:t>
            </a:r>
            <a:r>
              <a:rPr lang="en-US" sz="1200" u="sng" dirty="0">
                <a:hlinkClick r:id="rId5"/>
              </a:rPr>
              <a:t> JJ</a:t>
            </a:r>
            <a:r>
              <a:rPr lang="en-US" sz="1200" baseline="30000" dirty="0"/>
              <a:t>1</a:t>
            </a:r>
            <a:r>
              <a:rPr lang="en-US" sz="1200" dirty="0"/>
              <a:t>, </a:t>
            </a:r>
            <a:r>
              <a:rPr lang="en-US" sz="1200" u="sng" dirty="0" err="1">
                <a:hlinkClick r:id="rId6"/>
              </a:rPr>
              <a:t>Podgrabinska</a:t>
            </a:r>
            <a:r>
              <a:rPr lang="en-US" sz="1200" u="sng" dirty="0">
                <a:hlinkClick r:id="rId6"/>
              </a:rPr>
              <a:t> S</a:t>
            </a:r>
            <a:r>
              <a:rPr lang="en-US" sz="1200" baseline="30000" dirty="0"/>
              <a:t>3</a:t>
            </a:r>
            <a:r>
              <a:rPr lang="en-US" sz="1200" dirty="0"/>
              <a:t>, </a:t>
            </a:r>
            <a:r>
              <a:rPr lang="en-US" sz="1200" u="sng" dirty="0" err="1">
                <a:hlinkClick r:id="rId7"/>
              </a:rPr>
              <a:t>Wieder</a:t>
            </a:r>
            <a:r>
              <a:rPr lang="en-US" sz="1200" u="sng" dirty="0">
                <a:hlinkClick r:id="rId7"/>
              </a:rPr>
              <a:t> SY</a:t>
            </a:r>
            <a:r>
              <a:rPr lang="en-US" sz="1200" baseline="30000" dirty="0"/>
              <a:t>1</a:t>
            </a:r>
            <a:r>
              <a:rPr lang="en-US" sz="1200" dirty="0"/>
              <a:t>, </a:t>
            </a:r>
            <a:r>
              <a:rPr lang="en-US" sz="1200" u="sng" dirty="0" err="1">
                <a:hlinkClick r:id="rId8"/>
              </a:rPr>
              <a:t>Izadmehr</a:t>
            </a:r>
            <a:r>
              <a:rPr lang="en-US" sz="1200" u="sng" dirty="0">
                <a:hlinkClick r:id="rId8"/>
              </a:rPr>
              <a:t> S</a:t>
            </a:r>
            <a:r>
              <a:rPr lang="en-US" sz="1200" baseline="30000" dirty="0"/>
              <a:t>4</a:t>
            </a:r>
            <a:r>
              <a:rPr lang="en-US" sz="1200" dirty="0"/>
              <a:t>, </a:t>
            </a:r>
            <a:r>
              <a:rPr lang="en-US" sz="1200" u="sng" dirty="0">
                <a:hlinkClick r:id="rId9"/>
              </a:rPr>
              <a:t>Belbin G</a:t>
            </a:r>
            <a:r>
              <a:rPr lang="en-US" sz="1200" baseline="30000" dirty="0"/>
              <a:t>5</a:t>
            </a:r>
            <a:r>
              <a:rPr lang="en-US" sz="1200" dirty="0"/>
              <a:t>, </a:t>
            </a:r>
            <a:r>
              <a:rPr lang="en-US" sz="1200" u="sng" dirty="0" err="1">
                <a:hlinkClick r:id="rId10"/>
              </a:rPr>
              <a:t>Skobe</a:t>
            </a:r>
            <a:r>
              <a:rPr lang="en-US" sz="1200" u="sng" dirty="0">
                <a:hlinkClick r:id="rId10"/>
              </a:rPr>
              <a:t> M</a:t>
            </a:r>
            <a:r>
              <a:rPr lang="en-US" sz="1200" baseline="30000" dirty="0"/>
              <a:t>6</a:t>
            </a:r>
            <a:r>
              <a:rPr lang="en-US" sz="1200" dirty="0"/>
              <a:t>, </a:t>
            </a:r>
            <a:r>
              <a:rPr lang="en-US" sz="1200" u="sng" dirty="0" err="1">
                <a:hlinkClick r:id="rId11"/>
              </a:rPr>
              <a:t>Chipuk</a:t>
            </a:r>
            <a:r>
              <a:rPr lang="en-US" sz="1200" u="sng" dirty="0">
                <a:hlinkClick r:id="rId11"/>
              </a:rPr>
              <a:t> JE</a:t>
            </a:r>
            <a:r>
              <a:rPr lang="en-US" sz="1200" baseline="30000" dirty="0"/>
              <a:t>7</a:t>
            </a:r>
            <a:r>
              <a:rPr lang="en-US" sz="1200" dirty="0"/>
              <a:t>.</a:t>
            </a:r>
          </a:p>
          <a:p>
            <a:r>
              <a:rPr lang="en-US" sz="1200" b="1" dirty="0">
                <a:hlinkClick r:id="rId12" tooltip="Open/close author information list"/>
              </a:rPr>
              <a:t>Author information</a:t>
            </a:r>
            <a:endParaRPr lang="en-US" sz="1200" b="1" dirty="0"/>
          </a:p>
          <a:p>
            <a:r>
              <a:rPr lang="en-US" sz="1200" baseline="30000" dirty="0"/>
              <a:t>1</a:t>
            </a:r>
            <a:r>
              <a:rPr lang="en-US" sz="1200" dirty="0"/>
              <a:t>1] Department of Oncological Sciences, Icahn School of Medicine at Mount Sinai, New York, NY, USA [2] Department of Dermatology, New York, NY, USA [3] The </a:t>
            </a:r>
            <a:r>
              <a:rPr lang="en-US" sz="1200" dirty="0" err="1"/>
              <a:t>Tisch</a:t>
            </a:r>
            <a:r>
              <a:rPr lang="en-US" sz="1200" dirty="0"/>
              <a:t> Cancer Institute, New York, NY, USA</a:t>
            </a:r>
          </a:p>
        </p:txBody>
      </p:sp>
      <p:sp>
        <p:nvSpPr>
          <p:cNvPr id="3" name="직사각형 2"/>
          <p:cNvSpPr/>
          <p:nvPr/>
        </p:nvSpPr>
        <p:spPr>
          <a:xfrm>
            <a:off x="0" y="1569660"/>
            <a:ext cx="4572000" cy="1569660"/>
          </a:xfrm>
          <a:prstGeom prst="rect">
            <a:avLst/>
          </a:prstGeom>
        </p:spPr>
        <p:txBody>
          <a:bodyPr>
            <a:spAutoFit/>
          </a:bodyPr>
          <a:lstStyle/>
          <a:p>
            <a:r>
              <a:rPr lang="en-US" sz="1200" b="1" u="sng" dirty="0">
                <a:hlinkClick r:id="rId13"/>
              </a:rPr>
              <a:t>MicroRNA-149 targets GIT1 to suppress integrin signaling and breast cancer metastasis.</a:t>
            </a:r>
            <a:endParaRPr lang="en-US" sz="1200" b="1" dirty="0"/>
          </a:p>
          <a:p>
            <a:r>
              <a:rPr lang="en-US" sz="1200" u="sng" dirty="0">
                <a:hlinkClick r:id="rId14"/>
              </a:rPr>
              <a:t>Chan SH</a:t>
            </a:r>
            <a:r>
              <a:rPr lang="en-US" sz="1200" baseline="30000" dirty="0"/>
              <a:t>1</a:t>
            </a:r>
            <a:r>
              <a:rPr lang="en-US" sz="1200" dirty="0"/>
              <a:t>, </a:t>
            </a:r>
            <a:r>
              <a:rPr lang="en-US" sz="1200" u="sng" dirty="0">
                <a:hlinkClick r:id="rId15"/>
              </a:rPr>
              <a:t>Huang WC</a:t>
            </a:r>
            <a:r>
              <a:rPr lang="en-US" sz="1200" baseline="30000" dirty="0"/>
              <a:t>2</a:t>
            </a:r>
            <a:r>
              <a:rPr lang="en-US" sz="1200" dirty="0"/>
              <a:t>, </a:t>
            </a:r>
            <a:r>
              <a:rPr lang="en-US" sz="1200" u="sng" dirty="0">
                <a:hlinkClick r:id="rId16"/>
              </a:rPr>
              <a:t>Chang JW</a:t>
            </a:r>
            <a:r>
              <a:rPr lang="en-US" sz="1200" baseline="30000" dirty="0"/>
              <a:t>1</a:t>
            </a:r>
            <a:r>
              <a:rPr lang="en-US" sz="1200" dirty="0"/>
              <a:t>, </a:t>
            </a:r>
            <a:r>
              <a:rPr lang="en-US" sz="1200" u="sng" dirty="0">
                <a:hlinkClick r:id="rId17"/>
              </a:rPr>
              <a:t>Chang KJ</a:t>
            </a:r>
            <a:r>
              <a:rPr lang="en-US" sz="1200" baseline="30000" dirty="0"/>
              <a:t>3</a:t>
            </a:r>
            <a:r>
              <a:rPr lang="en-US" sz="1200" dirty="0"/>
              <a:t>, </a:t>
            </a:r>
            <a:r>
              <a:rPr lang="en-US" sz="1200" u="sng" dirty="0" err="1">
                <a:hlinkClick r:id="rId18"/>
              </a:rPr>
              <a:t>Kuo</a:t>
            </a:r>
            <a:r>
              <a:rPr lang="en-US" sz="1200" u="sng" dirty="0">
                <a:hlinkClick r:id="rId18"/>
              </a:rPr>
              <a:t> WH</a:t>
            </a:r>
            <a:r>
              <a:rPr lang="en-US" sz="1200" baseline="30000" dirty="0"/>
              <a:t>3</a:t>
            </a:r>
            <a:r>
              <a:rPr lang="en-US" sz="1200" dirty="0"/>
              <a:t>, </a:t>
            </a:r>
            <a:r>
              <a:rPr lang="en-US" sz="1200" u="sng" dirty="0">
                <a:hlinkClick r:id="rId19"/>
              </a:rPr>
              <a:t>Wang MY</a:t>
            </a:r>
            <a:r>
              <a:rPr lang="en-US" sz="1200" baseline="30000" dirty="0"/>
              <a:t>3</a:t>
            </a:r>
            <a:r>
              <a:rPr lang="en-US" sz="1200" dirty="0"/>
              <a:t>, </a:t>
            </a:r>
            <a:r>
              <a:rPr lang="en-US" sz="1200" u="sng" dirty="0">
                <a:hlinkClick r:id="rId20"/>
              </a:rPr>
              <a:t>Lin KY</a:t>
            </a:r>
            <a:r>
              <a:rPr lang="en-US" sz="1200" baseline="30000" dirty="0"/>
              <a:t>4</a:t>
            </a:r>
            <a:r>
              <a:rPr lang="en-US" sz="1200" dirty="0"/>
              <a:t>, </a:t>
            </a:r>
            <a:r>
              <a:rPr lang="en-US" sz="1200" u="sng" dirty="0" err="1">
                <a:hlinkClick r:id="rId21"/>
              </a:rPr>
              <a:t>Uen</a:t>
            </a:r>
            <a:r>
              <a:rPr lang="en-US" sz="1200" u="sng" dirty="0">
                <a:hlinkClick r:id="rId21"/>
              </a:rPr>
              <a:t> YH</a:t>
            </a:r>
            <a:r>
              <a:rPr lang="en-US" sz="1200" baseline="30000" dirty="0"/>
              <a:t>4</a:t>
            </a:r>
            <a:r>
              <a:rPr lang="en-US" sz="1200" dirty="0"/>
              <a:t>, </a:t>
            </a:r>
            <a:r>
              <a:rPr lang="en-US" sz="1200" u="sng" dirty="0" err="1">
                <a:hlinkClick r:id="rId22"/>
              </a:rPr>
              <a:t>Hou</a:t>
            </a:r>
            <a:r>
              <a:rPr lang="en-US" sz="1200" u="sng" dirty="0">
                <a:hlinkClick r:id="rId22"/>
              </a:rPr>
              <a:t> MF</a:t>
            </a:r>
            <a:r>
              <a:rPr lang="en-US" sz="1200" baseline="30000" dirty="0"/>
              <a:t>5</a:t>
            </a:r>
            <a:r>
              <a:rPr lang="en-US" sz="1200" dirty="0"/>
              <a:t>, </a:t>
            </a:r>
            <a:r>
              <a:rPr lang="en-US" sz="1200" u="sng" dirty="0">
                <a:hlinkClick r:id="rId23"/>
              </a:rPr>
              <a:t>Lin CM</a:t>
            </a:r>
            <a:r>
              <a:rPr lang="en-US" sz="1200" baseline="30000" dirty="0"/>
              <a:t>1</a:t>
            </a:r>
            <a:r>
              <a:rPr lang="en-US" sz="1200" dirty="0"/>
              <a:t>, </a:t>
            </a:r>
            <a:r>
              <a:rPr lang="en-US" sz="1200" u="sng" dirty="0">
                <a:hlinkClick r:id="rId24"/>
              </a:rPr>
              <a:t>Jang TH</a:t>
            </a:r>
            <a:r>
              <a:rPr lang="en-US" sz="1200" baseline="30000" dirty="0"/>
              <a:t>1</a:t>
            </a:r>
            <a:r>
              <a:rPr lang="en-US" sz="1200" dirty="0"/>
              <a:t>, </a:t>
            </a:r>
            <a:r>
              <a:rPr lang="en-US" sz="1200" u="sng" dirty="0" err="1">
                <a:hlinkClick r:id="rId25"/>
              </a:rPr>
              <a:t>Tu</a:t>
            </a:r>
            <a:r>
              <a:rPr lang="en-US" sz="1200" u="sng" dirty="0">
                <a:hlinkClick r:id="rId25"/>
              </a:rPr>
              <a:t> CW</a:t>
            </a:r>
            <a:r>
              <a:rPr lang="en-US" sz="1200" baseline="30000" dirty="0"/>
              <a:t>6</a:t>
            </a:r>
            <a:r>
              <a:rPr lang="en-US" sz="1200" dirty="0"/>
              <a:t>, </a:t>
            </a:r>
            <a:r>
              <a:rPr lang="en-US" sz="1200" u="sng" dirty="0">
                <a:hlinkClick r:id="rId26"/>
              </a:rPr>
              <a:t>Lee YR</a:t>
            </a:r>
            <a:r>
              <a:rPr lang="en-US" sz="1200" baseline="30000" dirty="0"/>
              <a:t>7</a:t>
            </a:r>
            <a:r>
              <a:rPr lang="en-US" sz="1200" dirty="0"/>
              <a:t>, </a:t>
            </a:r>
            <a:r>
              <a:rPr lang="en-US" sz="1200" u="sng" dirty="0">
                <a:hlinkClick r:id="rId27"/>
              </a:rPr>
              <a:t>Lee YH</a:t>
            </a:r>
            <a:r>
              <a:rPr lang="en-US" sz="1200" baseline="30000" dirty="0"/>
              <a:t>8</a:t>
            </a:r>
            <a:r>
              <a:rPr lang="en-US" sz="1200" dirty="0"/>
              <a:t>, </a:t>
            </a:r>
            <a:r>
              <a:rPr lang="en-US" sz="1200" u="sng" dirty="0">
                <a:hlinkClick r:id="rId28"/>
              </a:rPr>
              <a:t>Tien MT</a:t>
            </a:r>
            <a:r>
              <a:rPr lang="en-US" sz="1200" baseline="30000" dirty="0"/>
              <a:t>9</a:t>
            </a:r>
            <a:r>
              <a:rPr lang="en-US" sz="1200" dirty="0"/>
              <a:t>, </a:t>
            </a:r>
            <a:r>
              <a:rPr lang="en-US" sz="1200" u="sng" dirty="0">
                <a:hlinkClick r:id="rId29"/>
              </a:rPr>
              <a:t>Wang LH</a:t>
            </a:r>
            <a:r>
              <a:rPr lang="en-US" sz="1200" baseline="30000" dirty="0"/>
              <a:t>10</a:t>
            </a:r>
            <a:r>
              <a:rPr lang="en-US" sz="1200" dirty="0"/>
              <a:t>.</a:t>
            </a:r>
          </a:p>
          <a:p>
            <a:r>
              <a:rPr lang="en-US" sz="1200" b="1" dirty="0">
                <a:hlinkClick r:id="rId12" tooltip="Open/close author information list"/>
              </a:rPr>
              <a:t>Author information</a:t>
            </a:r>
            <a:endParaRPr lang="en-US" sz="1200" b="1" dirty="0"/>
          </a:p>
          <a:p>
            <a:r>
              <a:rPr lang="en-US" sz="1200" baseline="30000" dirty="0"/>
              <a:t>1</a:t>
            </a:r>
            <a:r>
              <a:rPr lang="en-US" sz="1200" dirty="0"/>
              <a:t>Institute of Molecular and Genomic Medicine, National Health Research Institute, </a:t>
            </a:r>
            <a:r>
              <a:rPr lang="en-US" sz="1200" dirty="0" err="1"/>
              <a:t>Miaoli</a:t>
            </a:r>
            <a:r>
              <a:rPr lang="en-US" sz="1200" dirty="0"/>
              <a:t>, Taiwan</a:t>
            </a:r>
          </a:p>
        </p:txBody>
      </p:sp>
      <p:sp>
        <p:nvSpPr>
          <p:cNvPr id="4" name="직사각형 3"/>
          <p:cNvSpPr/>
          <p:nvPr/>
        </p:nvSpPr>
        <p:spPr>
          <a:xfrm>
            <a:off x="0" y="3139320"/>
            <a:ext cx="4572000" cy="1384995"/>
          </a:xfrm>
          <a:prstGeom prst="rect">
            <a:avLst/>
          </a:prstGeom>
        </p:spPr>
        <p:txBody>
          <a:bodyPr>
            <a:spAutoFit/>
          </a:bodyPr>
          <a:lstStyle/>
          <a:p>
            <a:r>
              <a:rPr lang="en-US" sz="1200" b="1" u="sng" dirty="0" err="1">
                <a:hlinkClick r:id="rId30"/>
              </a:rPr>
              <a:t>Mdmx</a:t>
            </a:r>
            <a:r>
              <a:rPr lang="en-US" sz="1200" b="1" u="sng" dirty="0">
                <a:hlinkClick r:id="rId30"/>
              </a:rPr>
              <a:t> promotes genomic instability independent of p53 and Mdm2.</a:t>
            </a:r>
            <a:endParaRPr lang="en-US" sz="1200" b="1" dirty="0"/>
          </a:p>
          <a:p>
            <a:r>
              <a:rPr lang="en-US" sz="1200" u="sng" dirty="0">
                <a:hlinkClick r:id="rId31"/>
              </a:rPr>
              <a:t>Carrillo AM</a:t>
            </a:r>
            <a:r>
              <a:rPr lang="en-US" sz="1200" baseline="30000" dirty="0"/>
              <a:t>1</a:t>
            </a:r>
            <a:r>
              <a:rPr lang="en-US" sz="1200" dirty="0"/>
              <a:t>, </a:t>
            </a:r>
            <a:r>
              <a:rPr lang="en-US" sz="1200" u="sng" dirty="0" err="1">
                <a:hlinkClick r:id="rId32"/>
              </a:rPr>
              <a:t>Bouska</a:t>
            </a:r>
            <a:r>
              <a:rPr lang="en-US" sz="1200" u="sng" dirty="0">
                <a:hlinkClick r:id="rId32"/>
              </a:rPr>
              <a:t> A</a:t>
            </a:r>
            <a:r>
              <a:rPr lang="en-US" sz="1200" baseline="30000" dirty="0"/>
              <a:t>2</a:t>
            </a:r>
            <a:r>
              <a:rPr lang="en-US" sz="1200" dirty="0"/>
              <a:t>, </a:t>
            </a:r>
            <a:r>
              <a:rPr lang="en-US" sz="1200" u="sng" dirty="0" err="1">
                <a:hlinkClick r:id="rId33"/>
              </a:rPr>
              <a:t>Arrate</a:t>
            </a:r>
            <a:r>
              <a:rPr lang="en-US" sz="1200" u="sng" dirty="0">
                <a:hlinkClick r:id="rId33"/>
              </a:rPr>
              <a:t> MP</a:t>
            </a:r>
            <a:r>
              <a:rPr lang="en-US" sz="1200" baseline="30000" dirty="0"/>
              <a:t>1</a:t>
            </a:r>
            <a:r>
              <a:rPr lang="en-US" sz="1200" dirty="0"/>
              <a:t>, </a:t>
            </a:r>
            <a:r>
              <a:rPr lang="en-US" sz="1200" u="sng" dirty="0" err="1">
                <a:hlinkClick r:id="rId34"/>
              </a:rPr>
              <a:t>Eischen</a:t>
            </a:r>
            <a:r>
              <a:rPr lang="en-US" sz="1200" u="sng" dirty="0">
                <a:hlinkClick r:id="rId34"/>
              </a:rPr>
              <a:t> CM</a:t>
            </a:r>
            <a:r>
              <a:rPr lang="en-US" sz="1200" baseline="30000" dirty="0"/>
              <a:t>1</a:t>
            </a:r>
            <a:r>
              <a:rPr lang="en-US" sz="1200" dirty="0"/>
              <a:t>.</a:t>
            </a:r>
          </a:p>
          <a:p>
            <a:r>
              <a:rPr lang="en-US" sz="1200" b="1" dirty="0">
                <a:hlinkClick r:id="rId12" tooltip="Open/close author information list"/>
              </a:rPr>
              <a:t>Author information</a:t>
            </a:r>
            <a:endParaRPr lang="en-US" sz="1200" b="1" dirty="0"/>
          </a:p>
          <a:p>
            <a:r>
              <a:rPr lang="en-US" sz="1200" baseline="30000" dirty="0"/>
              <a:t>1</a:t>
            </a:r>
            <a:r>
              <a:rPr lang="en-US" sz="1200" dirty="0"/>
              <a:t>Department of Pathology, Microbiology and Immunology, Vanderbilt University Medical Center, Nashville, TN, USA.</a:t>
            </a:r>
          </a:p>
          <a:p>
            <a:r>
              <a:rPr lang="en-US" sz="1200" baseline="30000" dirty="0"/>
              <a:t>2</a:t>
            </a:r>
            <a:r>
              <a:rPr lang="en-US" sz="1200" dirty="0"/>
              <a:t>Department of Pathology and Microbiology, University of Nebraska Medical Center, Omaha, NE, USA.</a:t>
            </a:r>
          </a:p>
        </p:txBody>
      </p:sp>
      <p:sp>
        <p:nvSpPr>
          <p:cNvPr id="5" name="직사각형 4"/>
          <p:cNvSpPr/>
          <p:nvPr/>
        </p:nvSpPr>
        <p:spPr>
          <a:xfrm>
            <a:off x="0" y="4524315"/>
            <a:ext cx="4572000" cy="2123658"/>
          </a:xfrm>
          <a:prstGeom prst="rect">
            <a:avLst/>
          </a:prstGeom>
        </p:spPr>
        <p:txBody>
          <a:bodyPr>
            <a:spAutoFit/>
          </a:bodyPr>
          <a:lstStyle/>
          <a:p>
            <a:r>
              <a:rPr lang="en-US" sz="1200" b="1" u="sng" dirty="0">
                <a:hlinkClick r:id="rId35"/>
              </a:rPr>
              <a:t>miR-219-1-3p is a negative regulator of the </a:t>
            </a:r>
            <a:r>
              <a:rPr lang="en-US" sz="1200" b="1" u="sng" dirty="0" err="1">
                <a:hlinkClick r:id="rId35"/>
              </a:rPr>
              <a:t>mucin</a:t>
            </a:r>
            <a:r>
              <a:rPr lang="en-US" sz="1200" b="1" u="sng" dirty="0">
                <a:hlinkClick r:id="rId35"/>
              </a:rPr>
              <a:t> MUC4 expression and is a tumor suppressor in pancreatic cancer.</a:t>
            </a:r>
            <a:endParaRPr lang="en-US" sz="1200" b="1" dirty="0"/>
          </a:p>
          <a:p>
            <a:r>
              <a:rPr lang="en-US" sz="1200" u="sng" dirty="0" err="1">
                <a:hlinkClick r:id="rId36"/>
              </a:rPr>
              <a:t>Lahdaoui</a:t>
            </a:r>
            <a:r>
              <a:rPr lang="en-US" sz="1200" u="sng" dirty="0">
                <a:hlinkClick r:id="rId36"/>
              </a:rPr>
              <a:t> F</a:t>
            </a:r>
            <a:r>
              <a:rPr lang="en-US" sz="1200" baseline="30000" dirty="0"/>
              <a:t>1</a:t>
            </a:r>
            <a:r>
              <a:rPr lang="en-US" sz="1200" dirty="0"/>
              <a:t>, </a:t>
            </a:r>
            <a:r>
              <a:rPr lang="en-US" sz="1200" u="sng" dirty="0" err="1">
                <a:hlinkClick r:id="rId37"/>
              </a:rPr>
              <a:t>Delpu</a:t>
            </a:r>
            <a:r>
              <a:rPr lang="en-US" sz="1200" u="sng" dirty="0">
                <a:hlinkClick r:id="rId37"/>
              </a:rPr>
              <a:t> Y</a:t>
            </a:r>
            <a:r>
              <a:rPr lang="en-US" sz="1200" baseline="30000" dirty="0"/>
              <a:t>2</a:t>
            </a:r>
            <a:r>
              <a:rPr lang="en-US" sz="1200" dirty="0"/>
              <a:t>, </a:t>
            </a:r>
            <a:r>
              <a:rPr lang="en-US" sz="1200" u="sng" dirty="0">
                <a:hlinkClick r:id="rId38"/>
              </a:rPr>
              <a:t>Vincent A</a:t>
            </a:r>
            <a:r>
              <a:rPr lang="en-US" sz="1200" baseline="30000" dirty="0"/>
              <a:t>1</a:t>
            </a:r>
            <a:r>
              <a:rPr lang="en-US" sz="1200" dirty="0"/>
              <a:t>, </a:t>
            </a:r>
            <a:r>
              <a:rPr lang="en-US" sz="1200" u="sng" dirty="0">
                <a:hlinkClick r:id="rId39"/>
              </a:rPr>
              <a:t>Renaud F</a:t>
            </a:r>
            <a:r>
              <a:rPr lang="en-US" sz="1200" baseline="30000" dirty="0"/>
              <a:t>1</a:t>
            </a:r>
            <a:r>
              <a:rPr lang="en-US" sz="1200" dirty="0"/>
              <a:t>, </a:t>
            </a:r>
            <a:r>
              <a:rPr lang="en-US" sz="1200" u="sng" dirty="0" err="1">
                <a:hlinkClick r:id="rId40"/>
              </a:rPr>
              <a:t>Messager</a:t>
            </a:r>
            <a:r>
              <a:rPr lang="en-US" sz="1200" u="sng" dirty="0">
                <a:hlinkClick r:id="rId40"/>
              </a:rPr>
              <a:t> M</a:t>
            </a:r>
            <a:r>
              <a:rPr lang="en-US" sz="1200" baseline="30000" dirty="0"/>
              <a:t>1</a:t>
            </a:r>
            <a:r>
              <a:rPr lang="en-US" sz="1200" dirty="0"/>
              <a:t>, </a:t>
            </a:r>
            <a:r>
              <a:rPr lang="en-US" sz="1200" u="sng" dirty="0" err="1">
                <a:hlinkClick r:id="rId41"/>
              </a:rPr>
              <a:t>Duchêne</a:t>
            </a:r>
            <a:r>
              <a:rPr lang="en-US" sz="1200" u="sng" dirty="0">
                <a:hlinkClick r:id="rId41"/>
              </a:rPr>
              <a:t> B</a:t>
            </a:r>
            <a:r>
              <a:rPr lang="en-US" sz="1200" baseline="30000" dirty="0"/>
              <a:t>1</a:t>
            </a:r>
            <a:r>
              <a:rPr lang="en-US" sz="1200" dirty="0"/>
              <a:t>, </a:t>
            </a:r>
            <a:r>
              <a:rPr lang="en-US" sz="1200" u="sng" dirty="0" err="1">
                <a:hlinkClick r:id="rId42"/>
              </a:rPr>
              <a:t>Leteurtre</a:t>
            </a:r>
            <a:r>
              <a:rPr lang="en-US" sz="1200" u="sng" dirty="0">
                <a:hlinkClick r:id="rId42"/>
              </a:rPr>
              <a:t> E</a:t>
            </a:r>
            <a:r>
              <a:rPr lang="en-US" sz="1200" baseline="30000" dirty="0"/>
              <a:t>1</a:t>
            </a:r>
            <a:r>
              <a:rPr lang="en-US" sz="1200" dirty="0"/>
              <a:t>, </a:t>
            </a:r>
            <a:r>
              <a:rPr lang="en-US" sz="1200" u="sng" dirty="0">
                <a:hlinkClick r:id="rId43"/>
              </a:rPr>
              <a:t>Mariette C</a:t>
            </a:r>
            <a:r>
              <a:rPr lang="en-US" sz="1200" baseline="30000" dirty="0"/>
              <a:t>1</a:t>
            </a:r>
            <a:r>
              <a:rPr lang="en-US" sz="1200" dirty="0"/>
              <a:t>, </a:t>
            </a:r>
            <a:r>
              <a:rPr lang="en-US" sz="1200" u="sng" dirty="0" err="1">
                <a:hlinkClick r:id="rId44"/>
              </a:rPr>
              <a:t>Torrisani</a:t>
            </a:r>
            <a:r>
              <a:rPr lang="en-US" sz="1200" u="sng" dirty="0">
                <a:hlinkClick r:id="rId44"/>
              </a:rPr>
              <a:t> J</a:t>
            </a:r>
            <a:r>
              <a:rPr lang="en-US" sz="1200" baseline="30000" dirty="0"/>
              <a:t>2</a:t>
            </a:r>
            <a:r>
              <a:rPr lang="en-US" sz="1200" dirty="0"/>
              <a:t>,</a:t>
            </a:r>
            <a:r>
              <a:rPr lang="en-US" sz="1200" u="sng" dirty="0">
                <a:hlinkClick r:id="rId45"/>
              </a:rPr>
              <a:t>Jonckheere N</a:t>
            </a:r>
            <a:r>
              <a:rPr lang="en-US" sz="1200" baseline="30000" dirty="0"/>
              <a:t>1</a:t>
            </a:r>
            <a:r>
              <a:rPr lang="en-US" sz="1200" dirty="0"/>
              <a:t>, </a:t>
            </a:r>
            <a:r>
              <a:rPr lang="en-US" sz="1200" u="sng" dirty="0">
                <a:hlinkClick r:id="rId46"/>
              </a:rPr>
              <a:t>Van </a:t>
            </a:r>
            <a:r>
              <a:rPr lang="en-US" sz="1200" u="sng" dirty="0" err="1">
                <a:hlinkClick r:id="rId46"/>
              </a:rPr>
              <a:t>Seuningen</a:t>
            </a:r>
            <a:r>
              <a:rPr lang="en-US" sz="1200" u="sng" dirty="0">
                <a:hlinkClick r:id="rId46"/>
              </a:rPr>
              <a:t> I</a:t>
            </a:r>
            <a:r>
              <a:rPr lang="en-US" sz="1200" baseline="30000" dirty="0"/>
              <a:t>1</a:t>
            </a:r>
            <a:r>
              <a:rPr lang="en-US" sz="1200" dirty="0"/>
              <a:t>.</a:t>
            </a:r>
          </a:p>
          <a:p>
            <a:r>
              <a:rPr lang="en-US" sz="1200" b="1" dirty="0">
                <a:hlinkClick r:id="rId12" tooltip="Open/close author information list"/>
              </a:rPr>
              <a:t>Author information</a:t>
            </a:r>
            <a:endParaRPr lang="en-US" sz="1200" b="1" dirty="0"/>
          </a:p>
          <a:p>
            <a:r>
              <a:rPr lang="en-US" sz="1200" baseline="30000" dirty="0"/>
              <a:t>1</a:t>
            </a:r>
            <a:r>
              <a:rPr lang="en-US" sz="1200" dirty="0"/>
              <a:t>1] </a:t>
            </a:r>
            <a:r>
              <a:rPr lang="en-US" sz="1200" dirty="0" err="1"/>
              <a:t>Inserm</a:t>
            </a:r>
            <a:r>
              <a:rPr lang="en-US" sz="1200" dirty="0"/>
              <a:t>, UMR837, Jean Pierre </a:t>
            </a:r>
            <a:r>
              <a:rPr lang="en-US" sz="1200" dirty="0" err="1"/>
              <a:t>Aubert</a:t>
            </a:r>
            <a:r>
              <a:rPr lang="en-US" sz="1200" dirty="0"/>
              <a:t> Research Center (JPARC), Team 5 '</a:t>
            </a:r>
            <a:r>
              <a:rPr lang="en-US" sz="1200" dirty="0" err="1"/>
              <a:t>Mucins</a:t>
            </a:r>
            <a:r>
              <a:rPr lang="en-US" sz="1200" dirty="0"/>
              <a:t>, epithelial differentiation and carcinogenesis', rue </a:t>
            </a:r>
            <a:r>
              <a:rPr lang="en-US" sz="1200" dirty="0" err="1"/>
              <a:t>Polonovski</a:t>
            </a:r>
            <a:r>
              <a:rPr lang="en-US" sz="1200" dirty="0"/>
              <a:t>, Lille </a:t>
            </a:r>
            <a:r>
              <a:rPr lang="en-US" sz="1200" dirty="0" err="1"/>
              <a:t>Cedex</a:t>
            </a:r>
            <a:r>
              <a:rPr lang="en-US" sz="1200" dirty="0"/>
              <a:t>, France [2] </a:t>
            </a:r>
            <a:r>
              <a:rPr lang="en-US" sz="1200" dirty="0" err="1"/>
              <a:t>Université</a:t>
            </a:r>
            <a:r>
              <a:rPr lang="en-US" sz="1200" dirty="0"/>
              <a:t> Lille Nord de France, Lille, France [3] Centre </a:t>
            </a:r>
            <a:r>
              <a:rPr lang="en-US" sz="1200" dirty="0" err="1"/>
              <a:t>Hospitalier</a:t>
            </a:r>
            <a:r>
              <a:rPr lang="en-US" sz="1200" dirty="0"/>
              <a:t> </a:t>
            </a:r>
            <a:r>
              <a:rPr lang="en-US" sz="1200" dirty="0" err="1"/>
              <a:t>Régional</a:t>
            </a:r>
            <a:r>
              <a:rPr lang="en-US" sz="1200" dirty="0"/>
              <a:t> et </a:t>
            </a:r>
            <a:r>
              <a:rPr lang="en-US" sz="1200" dirty="0" err="1"/>
              <a:t>Universitaire</a:t>
            </a:r>
            <a:r>
              <a:rPr lang="en-US" sz="1200" dirty="0"/>
              <a:t> de Lille, Lille, France.</a:t>
            </a:r>
          </a:p>
        </p:txBody>
      </p:sp>
      <p:sp>
        <p:nvSpPr>
          <p:cNvPr id="6" name="직사각형 5"/>
          <p:cNvSpPr/>
          <p:nvPr/>
        </p:nvSpPr>
        <p:spPr>
          <a:xfrm>
            <a:off x="4572000" y="392119"/>
            <a:ext cx="4572000" cy="1569660"/>
          </a:xfrm>
          <a:prstGeom prst="rect">
            <a:avLst/>
          </a:prstGeom>
        </p:spPr>
        <p:txBody>
          <a:bodyPr>
            <a:spAutoFit/>
          </a:bodyPr>
          <a:lstStyle/>
          <a:p>
            <a:r>
              <a:rPr lang="en-US" sz="1200" b="1" u="sng" dirty="0">
                <a:hlinkClick r:id="rId47"/>
              </a:rPr>
              <a:t>DEK promotes HPV-positive and -negative head and neck cancer cell proliferation.</a:t>
            </a:r>
            <a:endParaRPr lang="en-US" sz="1200" b="1" dirty="0"/>
          </a:p>
          <a:p>
            <a:r>
              <a:rPr lang="en-US" sz="1200" u="sng" dirty="0">
                <a:hlinkClick r:id="rId48"/>
              </a:rPr>
              <a:t>Adams AK</a:t>
            </a:r>
            <a:r>
              <a:rPr lang="en-US" sz="1200" baseline="30000" dirty="0"/>
              <a:t>1</a:t>
            </a:r>
            <a:r>
              <a:rPr lang="en-US" sz="1200" dirty="0"/>
              <a:t>, </a:t>
            </a:r>
            <a:r>
              <a:rPr lang="en-US" sz="1200" u="sng" dirty="0" err="1">
                <a:hlinkClick r:id="rId49"/>
              </a:rPr>
              <a:t>Hallenbeck</a:t>
            </a:r>
            <a:r>
              <a:rPr lang="en-US" sz="1200" u="sng" dirty="0">
                <a:hlinkClick r:id="rId49"/>
              </a:rPr>
              <a:t> GE</a:t>
            </a:r>
            <a:r>
              <a:rPr lang="en-US" sz="1200" baseline="30000" dirty="0"/>
              <a:t>1</a:t>
            </a:r>
            <a:r>
              <a:rPr lang="en-US" sz="1200" dirty="0"/>
              <a:t>, </a:t>
            </a:r>
            <a:r>
              <a:rPr lang="en-US" sz="1200" u="sng" dirty="0">
                <a:hlinkClick r:id="rId50"/>
              </a:rPr>
              <a:t>Casper KA</a:t>
            </a:r>
            <a:r>
              <a:rPr lang="en-US" sz="1200" baseline="30000" dirty="0"/>
              <a:t>2</a:t>
            </a:r>
            <a:r>
              <a:rPr lang="en-US" sz="1200" dirty="0"/>
              <a:t>, </a:t>
            </a:r>
            <a:r>
              <a:rPr lang="en-US" sz="1200" u="sng" dirty="0" err="1">
                <a:hlinkClick r:id="rId51"/>
              </a:rPr>
              <a:t>Patil</a:t>
            </a:r>
            <a:r>
              <a:rPr lang="en-US" sz="1200" u="sng" dirty="0">
                <a:hlinkClick r:id="rId51"/>
              </a:rPr>
              <a:t> YJ</a:t>
            </a:r>
            <a:r>
              <a:rPr lang="en-US" sz="1200" baseline="30000" dirty="0"/>
              <a:t>2</a:t>
            </a:r>
            <a:r>
              <a:rPr lang="en-US" sz="1200" dirty="0"/>
              <a:t>, </a:t>
            </a:r>
            <a:r>
              <a:rPr lang="en-US" sz="1200" u="sng" dirty="0">
                <a:hlinkClick r:id="rId52"/>
              </a:rPr>
              <a:t>Wilson KM</a:t>
            </a:r>
            <a:r>
              <a:rPr lang="en-US" sz="1200" baseline="30000" dirty="0"/>
              <a:t>2</a:t>
            </a:r>
            <a:r>
              <a:rPr lang="en-US" sz="1200" dirty="0"/>
              <a:t>, </a:t>
            </a:r>
            <a:r>
              <a:rPr lang="en-US" sz="1200" u="sng" dirty="0" err="1">
                <a:hlinkClick r:id="rId53"/>
              </a:rPr>
              <a:t>Kimple</a:t>
            </a:r>
            <a:r>
              <a:rPr lang="en-US" sz="1200" u="sng" dirty="0">
                <a:hlinkClick r:id="rId53"/>
              </a:rPr>
              <a:t> RJ</a:t>
            </a:r>
            <a:r>
              <a:rPr lang="en-US" sz="1200" baseline="30000" dirty="0"/>
              <a:t>3</a:t>
            </a:r>
            <a:r>
              <a:rPr lang="en-US" sz="1200" dirty="0"/>
              <a:t>, </a:t>
            </a:r>
            <a:r>
              <a:rPr lang="en-US" sz="1200" u="sng" dirty="0">
                <a:hlinkClick r:id="rId54"/>
              </a:rPr>
              <a:t>Lambert PF</a:t>
            </a:r>
            <a:r>
              <a:rPr lang="en-US" sz="1200" baseline="30000" dirty="0"/>
              <a:t>3</a:t>
            </a:r>
            <a:r>
              <a:rPr lang="en-US" sz="1200" dirty="0"/>
              <a:t>, </a:t>
            </a:r>
            <a:r>
              <a:rPr lang="en-US" sz="1200" u="sng" dirty="0">
                <a:hlinkClick r:id="rId55"/>
              </a:rPr>
              <a:t>Witte DP</a:t>
            </a:r>
            <a:r>
              <a:rPr lang="en-US" sz="1200" baseline="30000" dirty="0"/>
              <a:t>4</a:t>
            </a:r>
            <a:r>
              <a:rPr lang="en-US" sz="1200" dirty="0"/>
              <a:t>, </a:t>
            </a:r>
            <a:r>
              <a:rPr lang="en-US" sz="1200" u="sng" dirty="0">
                <a:hlinkClick r:id="rId56"/>
              </a:rPr>
              <a:t>Xiao W</a:t>
            </a:r>
            <a:r>
              <a:rPr lang="en-US" sz="1200" baseline="30000" dirty="0"/>
              <a:t>5</a:t>
            </a:r>
            <a:r>
              <a:rPr lang="en-US" sz="1200" dirty="0"/>
              <a:t>,</a:t>
            </a:r>
            <a:r>
              <a:rPr lang="en-US" sz="1200" u="sng" dirty="0">
                <a:hlinkClick r:id="rId57"/>
              </a:rPr>
              <a:t>Gillison ML</a:t>
            </a:r>
            <a:r>
              <a:rPr lang="en-US" sz="1200" baseline="30000" dirty="0"/>
              <a:t>5</a:t>
            </a:r>
            <a:r>
              <a:rPr lang="en-US" sz="1200" dirty="0"/>
              <a:t>, </a:t>
            </a:r>
            <a:r>
              <a:rPr lang="en-US" sz="1200" u="sng" dirty="0" err="1">
                <a:hlinkClick r:id="rId58"/>
              </a:rPr>
              <a:t>Wikenheiser-Brokamp</a:t>
            </a:r>
            <a:r>
              <a:rPr lang="en-US" sz="1200" u="sng" dirty="0">
                <a:hlinkClick r:id="rId58"/>
              </a:rPr>
              <a:t> KA</a:t>
            </a:r>
            <a:r>
              <a:rPr lang="en-US" sz="1200" baseline="30000" dirty="0"/>
              <a:t>6</a:t>
            </a:r>
            <a:r>
              <a:rPr lang="en-US" sz="1200" dirty="0"/>
              <a:t>, </a:t>
            </a:r>
            <a:r>
              <a:rPr lang="en-US" sz="1200" u="sng" dirty="0">
                <a:hlinkClick r:id="rId59"/>
              </a:rPr>
              <a:t>Wise-Draper TM</a:t>
            </a:r>
            <a:r>
              <a:rPr lang="en-US" sz="1200" baseline="30000" dirty="0"/>
              <a:t>7</a:t>
            </a:r>
            <a:r>
              <a:rPr lang="en-US" sz="1200" dirty="0"/>
              <a:t>, </a:t>
            </a:r>
            <a:r>
              <a:rPr lang="en-US" sz="1200" u="sng" dirty="0">
                <a:hlinkClick r:id="rId60"/>
              </a:rPr>
              <a:t>Wells SI</a:t>
            </a:r>
            <a:r>
              <a:rPr lang="en-US" sz="1200" baseline="30000" dirty="0"/>
              <a:t>1</a:t>
            </a:r>
            <a:r>
              <a:rPr lang="en-US" sz="1200" dirty="0"/>
              <a:t>.</a:t>
            </a:r>
          </a:p>
          <a:p>
            <a:r>
              <a:rPr lang="en-US" sz="1200" b="1" dirty="0">
                <a:hlinkClick r:id="rId12" tooltip="Open/close author information list"/>
              </a:rPr>
              <a:t>Author information</a:t>
            </a:r>
            <a:endParaRPr lang="en-US" sz="1200" b="1" dirty="0"/>
          </a:p>
          <a:p>
            <a:r>
              <a:rPr lang="en-US" sz="1200" baseline="30000" dirty="0"/>
              <a:t>1</a:t>
            </a:r>
            <a:r>
              <a:rPr lang="en-US" sz="1200" dirty="0"/>
              <a:t>Cancer and Blood Diseases Institute, Cincinnati Children's Hospital Medical Center, Cincinnati, OH, USA.</a:t>
            </a:r>
          </a:p>
        </p:txBody>
      </p:sp>
      <p:sp>
        <p:nvSpPr>
          <p:cNvPr id="7" name="직사각형 6"/>
          <p:cNvSpPr/>
          <p:nvPr/>
        </p:nvSpPr>
        <p:spPr>
          <a:xfrm>
            <a:off x="4572000" y="1961779"/>
            <a:ext cx="4572000" cy="1754326"/>
          </a:xfrm>
          <a:prstGeom prst="rect">
            <a:avLst/>
          </a:prstGeom>
        </p:spPr>
        <p:txBody>
          <a:bodyPr>
            <a:spAutoFit/>
          </a:bodyPr>
          <a:lstStyle/>
          <a:p>
            <a:r>
              <a:rPr lang="en-US" sz="1200" b="1" u="sng" dirty="0">
                <a:hlinkClick r:id="rId61"/>
              </a:rPr>
              <a:t>The FEN1 E359K germline mutation disrupts the FEN1-WRN interaction and FEN1 GEN activity, causing aneuploidy-associated cancers.</a:t>
            </a:r>
            <a:endParaRPr lang="en-US" sz="1200" b="1" dirty="0"/>
          </a:p>
          <a:p>
            <a:r>
              <a:rPr lang="en-US" sz="1200" u="sng" dirty="0">
                <a:hlinkClick r:id="rId62"/>
              </a:rPr>
              <a:t>Chung L</a:t>
            </a:r>
            <a:r>
              <a:rPr lang="en-US" sz="1200" baseline="30000" dirty="0"/>
              <a:t>1</a:t>
            </a:r>
            <a:r>
              <a:rPr lang="en-US" sz="1200" dirty="0"/>
              <a:t>, </a:t>
            </a:r>
            <a:r>
              <a:rPr lang="en-US" sz="1200" u="sng" dirty="0" err="1">
                <a:hlinkClick r:id="rId63"/>
              </a:rPr>
              <a:t>Onyango</a:t>
            </a:r>
            <a:r>
              <a:rPr lang="en-US" sz="1200" u="sng" dirty="0">
                <a:hlinkClick r:id="rId63"/>
              </a:rPr>
              <a:t> D</a:t>
            </a:r>
            <a:r>
              <a:rPr lang="en-US" sz="1200" baseline="30000" dirty="0"/>
              <a:t>1</a:t>
            </a:r>
            <a:r>
              <a:rPr lang="en-US" sz="1200" dirty="0"/>
              <a:t>, </a:t>
            </a:r>
            <a:r>
              <a:rPr lang="en-US" sz="1200" u="sng" dirty="0" err="1">
                <a:hlinkClick r:id="rId64"/>
              </a:rPr>
              <a:t>Guo</a:t>
            </a:r>
            <a:r>
              <a:rPr lang="en-US" sz="1200" u="sng" dirty="0">
                <a:hlinkClick r:id="rId64"/>
              </a:rPr>
              <a:t> Z</a:t>
            </a:r>
            <a:r>
              <a:rPr lang="en-US" sz="1200" baseline="30000" dirty="0"/>
              <a:t>2</a:t>
            </a:r>
            <a:r>
              <a:rPr lang="en-US" sz="1200" dirty="0"/>
              <a:t>, </a:t>
            </a:r>
            <a:r>
              <a:rPr lang="en-US" sz="1200" u="sng" dirty="0" err="1">
                <a:hlinkClick r:id="rId65"/>
              </a:rPr>
              <a:t>Jia</a:t>
            </a:r>
            <a:r>
              <a:rPr lang="en-US" sz="1200" u="sng" dirty="0">
                <a:hlinkClick r:id="rId65"/>
              </a:rPr>
              <a:t> P</a:t>
            </a:r>
            <a:r>
              <a:rPr lang="en-US" sz="1200" baseline="30000" dirty="0"/>
              <a:t>3</a:t>
            </a:r>
            <a:r>
              <a:rPr lang="en-US" sz="1200" dirty="0"/>
              <a:t>, </a:t>
            </a:r>
            <a:r>
              <a:rPr lang="en-US" sz="1200" u="sng" dirty="0">
                <a:hlinkClick r:id="rId66"/>
              </a:rPr>
              <a:t>Dai H</a:t>
            </a:r>
            <a:r>
              <a:rPr lang="en-US" sz="1200" baseline="30000" dirty="0"/>
              <a:t>1</a:t>
            </a:r>
            <a:r>
              <a:rPr lang="en-US" sz="1200" dirty="0"/>
              <a:t>, </a:t>
            </a:r>
            <a:r>
              <a:rPr lang="en-US" sz="1200" u="sng" dirty="0">
                <a:hlinkClick r:id="rId67"/>
              </a:rPr>
              <a:t>Liu S</a:t>
            </a:r>
            <a:r>
              <a:rPr lang="en-US" sz="1200" baseline="30000" dirty="0"/>
              <a:t>4</a:t>
            </a:r>
            <a:r>
              <a:rPr lang="en-US" sz="1200" dirty="0"/>
              <a:t>, </a:t>
            </a:r>
            <a:r>
              <a:rPr lang="en-US" sz="1200" u="sng" dirty="0">
                <a:hlinkClick r:id="rId68"/>
              </a:rPr>
              <a:t>Zhou M</a:t>
            </a:r>
            <a:r>
              <a:rPr lang="en-US" sz="1200" baseline="30000" dirty="0"/>
              <a:t>1</a:t>
            </a:r>
            <a:r>
              <a:rPr lang="en-US" sz="1200" dirty="0"/>
              <a:t>, </a:t>
            </a:r>
            <a:r>
              <a:rPr lang="en-US" sz="1200" u="sng" dirty="0">
                <a:hlinkClick r:id="rId69"/>
              </a:rPr>
              <a:t>Lin W</a:t>
            </a:r>
            <a:r>
              <a:rPr lang="en-US" sz="1200" baseline="30000" dirty="0"/>
              <a:t>1</a:t>
            </a:r>
            <a:r>
              <a:rPr lang="en-US" sz="1200" dirty="0"/>
              <a:t>, </a:t>
            </a:r>
            <a:r>
              <a:rPr lang="en-US" sz="1200" u="sng" dirty="0">
                <a:hlinkClick r:id="rId70"/>
              </a:rPr>
              <a:t>Pang I</a:t>
            </a:r>
            <a:r>
              <a:rPr lang="en-US" sz="1200" baseline="30000" dirty="0"/>
              <a:t>1</a:t>
            </a:r>
            <a:r>
              <a:rPr lang="en-US" sz="1200" dirty="0"/>
              <a:t>, </a:t>
            </a:r>
            <a:r>
              <a:rPr lang="en-US" sz="1200" u="sng" dirty="0">
                <a:hlinkClick r:id="rId71"/>
              </a:rPr>
              <a:t>Li H</a:t>
            </a:r>
            <a:r>
              <a:rPr lang="en-US" sz="1200" baseline="30000" dirty="0"/>
              <a:t>5</a:t>
            </a:r>
            <a:r>
              <a:rPr lang="en-US" sz="1200" dirty="0"/>
              <a:t>, </a:t>
            </a:r>
            <a:r>
              <a:rPr lang="en-US" sz="1200" u="sng" dirty="0">
                <a:hlinkClick r:id="rId72"/>
              </a:rPr>
              <a:t>Yuan YC</a:t>
            </a:r>
            <a:r>
              <a:rPr lang="en-US" sz="1200" baseline="30000" dirty="0"/>
              <a:t>5</a:t>
            </a:r>
            <a:r>
              <a:rPr lang="en-US" sz="1200" dirty="0"/>
              <a:t>, </a:t>
            </a:r>
            <a:r>
              <a:rPr lang="en-US" sz="1200" u="sng" dirty="0">
                <a:hlinkClick r:id="rId73"/>
              </a:rPr>
              <a:t>Huang Q</a:t>
            </a:r>
            <a:r>
              <a:rPr lang="en-US" sz="1200" baseline="30000" dirty="0"/>
              <a:t>6</a:t>
            </a:r>
            <a:r>
              <a:rPr lang="en-US" sz="1200" dirty="0"/>
              <a:t>, </a:t>
            </a:r>
            <a:r>
              <a:rPr lang="en-US" sz="1200" u="sng" dirty="0">
                <a:hlinkClick r:id="rId74"/>
              </a:rPr>
              <a:t>Zheng L</a:t>
            </a:r>
            <a:r>
              <a:rPr lang="en-US" sz="1200" baseline="30000" dirty="0"/>
              <a:t>1</a:t>
            </a:r>
            <a:r>
              <a:rPr lang="en-US" sz="1200" dirty="0"/>
              <a:t>, </a:t>
            </a:r>
            <a:r>
              <a:rPr lang="en-US" sz="1200" u="sng" dirty="0">
                <a:hlinkClick r:id="rId75"/>
              </a:rPr>
              <a:t>Lopes J</a:t>
            </a:r>
            <a:r>
              <a:rPr lang="en-US" sz="1200" baseline="30000" dirty="0"/>
              <a:t>7</a:t>
            </a:r>
            <a:r>
              <a:rPr lang="en-US" sz="1200" dirty="0"/>
              <a:t>, </a:t>
            </a:r>
            <a:r>
              <a:rPr lang="en-US" sz="1200" u="sng" dirty="0">
                <a:hlinkClick r:id="rId76"/>
              </a:rPr>
              <a:t>Nicolas A</a:t>
            </a:r>
            <a:r>
              <a:rPr lang="en-US" sz="1200" baseline="30000" dirty="0"/>
              <a:t>8</a:t>
            </a:r>
            <a:r>
              <a:rPr lang="en-US" sz="1200" dirty="0"/>
              <a:t>, </a:t>
            </a:r>
            <a:r>
              <a:rPr lang="en-US" sz="1200" u="sng" dirty="0">
                <a:hlinkClick r:id="rId77"/>
              </a:rPr>
              <a:t>Chai W</a:t>
            </a:r>
            <a:r>
              <a:rPr lang="en-US" sz="1200" baseline="30000" dirty="0"/>
              <a:t>3</a:t>
            </a:r>
            <a:r>
              <a:rPr lang="en-US" sz="1200" dirty="0"/>
              <a:t>, </a:t>
            </a:r>
            <a:r>
              <a:rPr lang="en-US" sz="1200" u="sng" dirty="0" err="1">
                <a:hlinkClick r:id="rId78"/>
              </a:rPr>
              <a:t>Raz</a:t>
            </a:r>
            <a:r>
              <a:rPr lang="en-US" sz="1200" u="sng" dirty="0">
                <a:hlinkClick r:id="rId78"/>
              </a:rPr>
              <a:t> D</a:t>
            </a:r>
            <a:r>
              <a:rPr lang="en-US" sz="1200" baseline="30000" dirty="0"/>
              <a:t>9</a:t>
            </a:r>
            <a:r>
              <a:rPr lang="en-US" sz="1200" dirty="0"/>
              <a:t>, </a:t>
            </a:r>
            <a:r>
              <a:rPr lang="en-US" sz="1200" u="sng" dirty="0" err="1">
                <a:hlinkClick r:id="rId79"/>
              </a:rPr>
              <a:t>Reckamp</a:t>
            </a:r>
            <a:r>
              <a:rPr lang="en-US" sz="1200" u="sng" dirty="0">
                <a:hlinkClick r:id="rId79"/>
              </a:rPr>
              <a:t> KL</a:t>
            </a:r>
            <a:r>
              <a:rPr lang="en-US" sz="1200" baseline="30000" dirty="0"/>
              <a:t>10</a:t>
            </a:r>
            <a:r>
              <a:rPr lang="en-US" sz="1200" dirty="0"/>
              <a:t>, </a:t>
            </a:r>
            <a:r>
              <a:rPr lang="en-US" sz="1200" u="sng" dirty="0">
                <a:hlinkClick r:id="rId80"/>
              </a:rPr>
              <a:t>Shen B</a:t>
            </a:r>
            <a:r>
              <a:rPr lang="en-US" sz="1200" baseline="30000" dirty="0"/>
              <a:t>1</a:t>
            </a:r>
            <a:r>
              <a:rPr lang="en-US" sz="1200" dirty="0"/>
              <a:t>.</a:t>
            </a:r>
          </a:p>
          <a:p>
            <a:r>
              <a:rPr lang="en-US" sz="1200" b="1" dirty="0">
                <a:hlinkClick r:id="rId12" tooltip="Open/close author information list"/>
              </a:rPr>
              <a:t>Author information</a:t>
            </a:r>
            <a:endParaRPr lang="en-US" sz="1200" b="1" dirty="0"/>
          </a:p>
          <a:p>
            <a:r>
              <a:rPr lang="en-US" sz="1200" baseline="30000" dirty="0"/>
              <a:t>1</a:t>
            </a:r>
            <a:r>
              <a:rPr lang="en-US" sz="1200" dirty="0"/>
              <a:t>Department of Radiation Biology, Beckman Research Institute, City of Hope National Medical Center, Duarte, CA, USA.</a:t>
            </a:r>
          </a:p>
        </p:txBody>
      </p:sp>
      <p:sp>
        <p:nvSpPr>
          <p:cNvPr id="8" name="직사각형 7"/>
          <p:cNvSpPr/>
          <p:nvPr/>
        </p:nvSpPr>
        <p:spPr>
          <a:xfrm>
            <a:off x="4572000" y="3716105"/>
            <a:ext cx="4572000" cy="1938992"/>
          </a:xfrm>
          <a:prstGeom prst="rect">
            <a:avLst/>
          </a:prstGeom>
        </p:spPr>
        <p:txBody>
          <a:bodyPr>
            <a:spAutoFit/>
          </a:bodyPr>
          <a:lstStyle/>
          <a:p>
            <a:r>
              <a:rPr lang="en-US" sz="1200" b="1" u="sng" dirty="0">
                <a:hlinkClick r:id="rId81"/>
              </a:rPr>
              <a:t>Surfactant protein D suppresses lung cancer progression by downregulation of epidermal growth factor signaling.</a:t>
            </a:r>
            <a:endParaRPr lang="en-US" sz="1200" b="1" dirty="0"/>
          </a:p>
          <a:p>
            <a:r>
              <a:rPr lang="en-US" sz="1200" u="sng" dirty="0">
                <a:hlinkClick r:id="rId82"/>
              </a:rPr>
              <a:t>Hasegawa Y</a:t>
            </a:r>
            <a:r>
              <a:rPr lang="en-US" sz="1200" baseline="30000" dirty="0"/>
              <a:t>1</a:t>
            </a:r>
            <a:r>
              <a:rPr lang="en-US" sz="1200" dirty="0"/>
              <a:t>, </a:t>
            </a:r>
            <a:r>
              <a:rPr lang="en-US" sz="1200" u="sng" dirty="0">
                <a:hlinkClick r:id="rId83"/>
              </a:rPr>
              <a:t>Takahashi M</a:t>
            </a:r>
            <a:r>
              <a:rPr lang="en-US" sz="1200" baseline="30000" dirty="0"/>
              <a:t>2</a:t>
            </a:r>
            <a:r>
              <a:rPr lang="en-US" sz="1200" dirty="0"/>
              <a:t>, </a:t>
            </a:r>
            <a:r>
              <a:rPr lang="en-US" sz="1200" u="sng" dirty="0" err="1">
                <a:hlinkClick r:id="rId84"/>
              </a:rPr>
              <a:t>Ariki</a:t>
            </a:r>
            <a:r>
              <a:rPr lang="en-US" sz="1200" u="sng" dirty="0">
                <a:hlinkClick r:id="rId84"/>
              </a:rPr>
              <a:t> S</a:t>
            </a:r>
            <a:r>
              <a:rPr lang="en-US" sz="1200" baseline="30000" dirty="0"/>
              <a:t>2</a:t>
            </a:r>
            <a:r>
              <a:rPr lang="en-US" sz="1200" dirty="0"/>
              <a:t>, </a:t>
            </a:r>
            <a:r>
              <a:rPr lang="en-US" sz="1200" u="sng" dirty="0" err="1">
                <a:hlinkClick r:id="rId85"/>
              </a:rPr>
              <a:t>Asakawa</a:t>
            </a:r>
            <a:r>
              <a:rPr lang="en-US" sz="1200" u="sng" dirty="0">
                <a:hlinkClick r:id="rId85"/>
              </a:rPr>
              <a:t> D</a:t>
            </a:r>
            <a:r>
              <a:rPr lang="en-US" sz="1200" baseline="30000" dirty="0"/>
              <a:t>3</a:t>
            </a:r>
            <a:r>
              <a:rPr lang="en-US" sz="1200" dirty="0"/>
              <a:t>, </a:t>
            </a:r>
            <a:r>
              <a:rPr lang="en-US" sz="1200" u="sng" dirty="0" err="1">
                <a:hlinkClick r:id="rId86"/>
              </a:rPr>
              <a:t>Tajiri</a:t>
            </a:r>
            <a:r>
              <a:rPr lang="en-US" sz="1200" u="sng" dirty="0">
                <a:hlinkClick r:id="rId86"/>
              </a:rPr>
              <a:t> M</a:t>
            </a:r>
            <a:r>
              <a:rPr lang="en-US" sz="1200" baseline="30000" dirty="0"/>
              <a:t>3</a:t>
            </a:r>
            <a:r>
              <a:rPr lang="en-US" sz="1200" dirty="0"/>
              <a:t>, </a:t>
            </a:r>
            <a:r>
              <a:rPr lang="en-US" sz="1200" u="sng" dirty="0">
                <a:hlinkClick r:id="rId87"/>
              </a:rPr>
              <a:t>Wada Y</a:t>
            </a:r>
            <a:r>
              <a:rPr lang="en-US" sz="1200" baseline="30000" dirty="0"/>
              <a:t>3</a:t>
            </a:r>
            <a:r>
              <a:rPr lang="en-US" sz="1200" dirty="0"/>
              <a:t>, </a:t>
            </a:r>
            <a:r>
              <a:rPr lang="en-US" sz="1200" u="sng" dirty="0">
                <a:hlinkClick r:id="rId88"/>
              </a:rPr>
              <a:t>Yamaguchi Y</a:t>
            </a:r>
            <a:r>
              <a:rPr lang="en-US" sz="1200" baseline="30000" dirty="0"/>
              <a:t>4</a:t>
            </a:r>
            <a:r>
              <a:rPr lang="en-US" sz="1200" dirty="0"/>
              <a:t>, </a:t>
            </a:r>
            <a:r>
              <a:rPr lang="en-US" sz="1200" u="sng" dirty="0" err="1">
                <a:hlinkClick r:id="rId89"/>
              </a:rPr>
              <a:t>Nishitani</a:t>
            </a:r>
            <a:r>
              <a:rPr lang="en-US" sz="1200" u="sng" dirty="0">
                <a:hlinkClick r:id="rId89"/>
              </a:rPr>
              <a:t> C</a:t>
            </a:r>
            <a:r>
              <a:rPr lang="en-US" sz="1200" baseline="30000" dirty="0"/>
              <a:t>2</a:t>
            </a:r>
            <a:r>
              <a:rPr lang="en-US" sz="1200" dirty="0"/>
              <a:t>, </a:t>
            </a:r>
            <a:r>
              <a:rPr lang="en-US" sz="1200" u="sng" dirty="0" err="1">
                <a:hlinkClick r:id="rId90"/>
              </a:rPr>
              <a:t>Takamiya</a:t>
            </a:r>
            <a:r>
              <a:rPr lang="en-US" sz="1200" u="sng" dirty="0">
                <a:hlinkClick r:id="rId90"/>
              </a:rPr>
              <a:t> R</a:t>
            </a:r>
            <a:r>
              <a:rPr lang="en-US" sz="1200" baseline="30000" dirty="0"/>
              <a:t>2</a:t>
            </a:r>
            <a:r>
              <a:rPr lang="en-US" sz="1200" dirty="0"/>
              <a:t>,</a:t>
            </a:r>
            <a:r>
              <a:rPr lang="en-US" sz="1200" u="sng" dirty="0">
                <a:hlinkClick r:id="rId91"/>
              </a:rPr>
              <a:t>Saito A</a:t>
            </a:r>
            <a:r>
              <a:rPr lang="en-US" sz="1200" baseline="30000" dirty="0"/>
              <a:t>1</a:t>
            </a:r>
            <a:r>
              <a:rPr lang="en-US" sz="1200" dirty="0"/>
              <a:t>, </a:t>
            </a:r>
            <a:r>
              <a:rPr lang="en-US" sz="1200" u="sng" dirty="0">
                <a:hlinkClick r:id="rId92"/>
              </a:rPr>
              <a:t>Uehara Y</a:t>
            </a:r>
            <a:r>
              <a:rPr lang="en-US" sz="1200" baseline="30000" dirty="0"/>
              <a:t>1</a:t>
            </a:r>
            <a:r>
              <a:rPr lang="en-US" sz="1200" dirty="0"/>
              <a:t>, </a:t>
            </a:r>
            <a:r>
              <a:rPr lang="en-US" sz="1200" u="sng" dirty="0">
                <a:hlinkClick r:id="rId93"/>
              </a:rPr>
              <a:t>Hashimoto J</a:t>
            </a:r>
            <a:r>
              <a:rPr lang="en-US" sz="1200" baseline="30000" dirty="0"/>
              <a:t>5</a:t>
            </a:r>
            <a:r>
              <a:rPr lang="en-US" sz="1200" dirty="0"/>
              <a:t>, </a:t>
            </a:r>
            <a:r>
              <a:rPr lang="en-US" sz="1200" u="sng" dirty="0" err="1">
                <a:hlinkClick r:id="rId94"/>
              </a:rPr>
              <a:t>Kurimura</a:t>
            </a:r>
            <a:r>
              <a:rPr lang="en-US" sz="1200" u="sng" dirty="0">
                <a:hlinkClick r:id="rId94"/>
              </a:rPr>
              <a:t> Y</a:t>
            </a:r>
            <a:r>
              <a:rPr lang="en-US" sz="1200" baseline="30000" dirty="0"/>
              <a:t>5</a:t>
            </a:r>
            <a:r>
              <a:rPr lang="en-US" sz="1200" dirty="0"/>
              <a:t>, </a:t>
            </a:r>
            <a:r>
              <a:rPr lang="en-US" sz="1200" u="sng" dirty="0">
                <a:hlinkClick r:id="rId95"/>
              </a:rPr>
              <a:t>Takahashi H</a:t>
            </a:r>
            <a:r>
              <a:rPr lang="en-US" sz="1200" baseline="30000" dirty="0"/>
              <a:t>6</a:t>
            </a:r>
            <a:r>
              <a:rPr lang="en-US" sz="1200" dirty="0"/>
              <a:t>, </a:t>
            </a:r>
            <a:r>
              <a:rPr lang="en-US" sz="1200" u="sng" dirty="0">
                <a:hlinkClick r:id="rId96"/>
              </a:rPr>
              <a:t>Kuroki Y</a:t>
            </a:r>
            <a:r>
              <a:rPr lang="en-US" sz="1200" baseline="30000" dirty="0"/>
              <a:t>2</a:t>
            </a:r>
            <a:r>
              <a:rPr lang="en-US" sz="1200" dirty="0"/>
              <a:t>.</a:t>
            </a:r>
          </a:p>
          <a:p>
            <a:r>
              <a:rPr lang="en-US" sz="1200" b="1" dirty="0">
                <a:hlinkClick r:id="rId12" tooltip="Open/close author information list"/>
              </a:rPr>
              <a:t>Author information</a:t>
            </a:r>
            <a:endParaRPr lang="en-US" sz="1200" b="1" dirty="0"/>
          </a:p>
          <a:p>
            <a:r>
              <a:rPr lang="en-US" sz="1200" baseline="30000" dirty="0"/>
              <a:t>1</a:t>
            </a:r>
            <a:r>
              <a:rPr lang="en-US" sz="1200" dirty="0"/>
              <a:t>1] Department of Biochemistry, Sapporo Medical University School of Medicine, Sapporo, Japan [2] Department of Respiratory Medicine and </a:t>
            </a:r>
            <a:r>
              <a:rPr lang="en-US" sz="1200" dirty="0" err="1"/>
              <a:t>Allergology</a:t>
            </a:r>
            <a:r>
              <a:rPr lang="en-US" sz="1200" dirty="0"/>
              <a:t>, Sapporo Medical University School of Medicine, Sapporo, Japan.</a:t>
            </a:r>
          </a:p>
        </p:txBody>
      </p:sp>
      <p:sp>
        <p:nvSpPr>
          <p:cNvPr id="9" name="TextBox 8"/>
          <p:cNvSpPr txBox="1"/>
          <p:nvPr/>
        </p:nvSpPr>
        <p:spPr>
          <a:xfrm>
            <a:off x="8002752" y="44624"/>
            <a:ext cx="1105752" cy="369332"/>
          </a:xfrm>
          <a:prstGeom prst="rect">
            <a:avLst/>
          </a:prstGeom>
          <a:noFill/>
        </p:spPr>
        <p:txBody>
          <a:bodyPr wrap="none" rtlCol="0">
            <a:spAutoFit/>
          </a:bodyPr>
          <a:lstStyle/>
          <a:p>
            <a:r>
              <a:rPr lang="en-US" dirty="0" smtClean="0"/>
              <a:t>oncogene</a:t>
            </a:r>
            <a:endParaRPr lang="en-US" dirty="0"/>
          </a:p>
        </p:txBody>
      </p:sp>
      <p:sp>
        <p:nvSpPr>
          <p:cNvPr id="10" name="TextBox 9"/>
          <p:cNvSpPr txBox="1"/>
          <p:nvPr/>
        </p:nvSpPr>
        <p:spPr>
          <a:xfrm>
            <a:off x="358693" y="6453336"/>
            <a:ext cx="678391" cy="369332"/>
          </a:xfrm>
          <a:prstGeom prst="rect">
            <a:avLst/>
          </a:prstGeom>
          <a:noFill/>
        </p:spPr>
        <p:txBody>
          <a:bodyPr wrap="none" rtlCol="0">
            <a:spAutoFit/>
          </a:bodyPr>
          <a:lstStyle/>
          <a:p>
            <a:r>
              <a:rPr lang="en-US" b="1" dirty="0" smtClean="0"/>
              <a:t>Jae-Il</a:t>
            </a:r>
            <a:endParaRPr lang="en-US" b="1" dirty="0"/>
          </a:p>
        </p:txBody>
      </p:sp>
      <p:sp>
        <p:nvSpPr>
          <p:cNvPr id="11" name="Slide Number Placeholder 10"/>
          <p:cNvSpPr>
            <a:spLocks noGrp="1"/>
          </p:cNvSpPr>
          <p:nvPr>
            <p:ph type="sldNum" sz="quarter" idx="12"/>
          </p:nvPr>
        </p:nvSpPr>
        <p:spPr/>
        <p:txBody>
          <a:bodyPr/>
          <a:lstStyle/>
          <a:p>
            <a:fld id="{97D343AF-CC69-4B40-AE04-9580FDC48473}" type="slidenum">
              <a:rPr lang="en-US" smtClean="0"/>
              <a:pPr/>
              <a:t>22</a:t>
            </a:fld>
            <a:endParaRPr lang="en-US"/>
          </a:p>
        </p:txBody>
      </p:sp>
    </p:spTree>
    <p:extLst>
      <p:ext uri="{BB962C8B-B14F-4D97-AF65-F5344CB8AC3E}">
        <p14:creationId xmlns:p14="http://schemas.microsoft.com/office/powerpoint/2010/main" xmlns="" val="3623344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2677656"/>
          </a:xfrm>
          <a:prstGeom prst="rect">
            <a:avLst/>
          </a:prstGeom>
        </p:spPr>
        <p:txBody>
          <a:bodyPr>
            <a:spAutoFit/>
          </a:bodyPr>
          <a:lstStyle/>
          <a:p>
            <a:r>
              <a:rPr lang="en-US" sz="1200" b="1" u="sng" dirty="0">
                <a:hlinkClick r:id="rId2"/>
              </a:rPr>
              <a:t>miR-506 acts as a tumor suppressor by directly targeting the hedgehog pathway transcription factor Gli3 in human cervical cancer.</a:t>
            </a:r>
            <a:endParaRPr lang="en-US" sz="1200" b="1" dirty="0"/>
          </a:p>
          <a:p>
            <a:r>
              <a:rPr lang="en-US" sz="1200" u="sng" dirty="0">
                <a:hlinkClick r:id="rId3"/>
              </a:rPr>
              <a:t>Wen SY</a:t>
            </a:r>
            <a:r>
              <a:rPr lang="en-US" sz="1200" baseline="30000" dirty="0"/>
              <a:t>1</a:t>
            </a:r>
            <a:r>
              <a:rPr lang="en-US" sz="1200" dirty="0"/>
              <a:t>, </a:t>
            </a:r>
            <a:r>
              <a:rPr lang="en-US" sz="1200" u="sng" dirty="0">
                <a:hlinkClick r:id="rId4"/>
              </a:rPr>
              <a:t>Lin Y</a:t>
            </a:r>
            <a:r>
              <a:rPr lang="en-US" sz="1200" baseline="30000" dirty="0"/>
              <a:t>2</a:t>
            </a:r>
            <a:r>
              <a:rPr lang="en-US" sz="1200" dirty="0"/>
              <a:t>, </a:t>
            </a:r>
            <a:r>
              <a:rPr lang="en-US" sz="1200" u="sng" dirty="0">
                <a:hlinkClick r:id="rId5"/>
              </a:rPr>
              <a:t>Yu YQ</a:t>
            </a:r>
            <a:r>
              <a:rPr lang="en-US" sz="1200" baseline="30000" dirty="0"/>
              <a:t>3</a:t>
            </a:r>
            <a:r>
              <a:rPr lang="en-US" sz="1200" dirty="0"/>
              <a:t>, </a:t>
            </a:r>
            <a:r>
              <a:rPr lang="en-US" sz="1200" u="sng" dirty="0">
                <a:hlinkClick r:id="rId6"/>
              </a:rPr>
              <a:t>Cao SJ</a:t>
            </a:r>
            <a:r>
              <a:rPr lang="en-US" sz="1200" baseline="30000" dirty="0"/>
              <a:t>4</a:t>
            </a:r>
            <a:r>
              <a:rPr lang="en-US" sz="1200" dirty="0"/>
              <a:t>, </a:t>
            </a:r>
            <a:r>
              <a:rPr lang="en-US" sz="1200" u="sng" dirty="0">
                <a:hlinkClick r:id="rId7"/>
              </a:rPr>
              <a:t>Zhang R</a:t>
            </a:r>
            <a:r>
              <a:rPr lang="en-US" sz="1200" baseline="30000" dirty="0"/>
              <a:t>5</a:t>
            </a:r>
            <a:r>
              <a:rPr lang="en-US" sz="1200" dirty="0"/>
              <a:t>, </a:t>
            </a:r>
            <a:r>
              <a:rPr lang="en-US" sz="1200" u="sng" dirty="0">
                <a:hlinkClick r:id="rId8"/>
              </a:rPr>
              <a:t>Yang XM</a:t>
            </a:r>
            <a:r>
              <a:rPr lang="en-US" sz="1200" baseline="30000" dirty="0"/>
              <a:t>6</a:t>
            </a:r>
            <a:r>
              <a:rPr lang="en-US" sz="1200" dirty="0"/>
              <a:t>, </a:t>
            </a:r>
            <a:r>
              <a:rPr lang="en-US" sz="1200" u="sng" dirty="0">
                <a:hlinkClick r:id="rId9"/>
              </a:rPr>
              <a:t>Li J</a:t>
            </a:r>
            <a:r>
              <a:rPr lang="en-US" sz="1200" baseline="30000" dirty="0"/>
              <a:t>6</a:t>
            </a:r>
            <a:r>
              <a:rPr lang="en-US" sz="1200" dirty="0"/>
              <a:t>, </a:t>
            </a:r>
            <a:r>
              <a:rPr lang="en-US" sz="1200" u="sng" dirty="0">
                <a:hlinkClick r:id="rId10"/>
              </a:rPr>
              <a:t>Zhang YL</a:t>
            </a:r>
            <a:r>
              <a:rPr lang="en-US" sz="1200" baseline="30000" dirty="0"/>
              <a:t>6</a:t>
            </a:r>
            <a:r>
              <a:rPr lang="en-US" sz="1200" dirty="0"/>
              <a:t>, </a:t>
            </a:r>
            <a:r>
              <a:rPr lang="en-US" sz="1200" u="sng" dirty="0">
                <a:hlinkClick r:id="rId11"/>
              </a:rPr>
              <a:t>Wang YH</a:t>
            </a:r>
            <a:r>
              <a:rPr lang="en-US" sz="1200" baseline="30000" dirty="0"/>
              <a:t>6</a:t>
            </a:r>
            <a:r>
              <a:rPr lang="en-US" sz="1200" dirty="0"/>
              <a:t>, </a:t>
            </a:r>
            <a:r>
              <a:rPr lang="en-US" sz="1200" u="sng" dirty="0">
                <a:hlinkClick r:id="rId12"/>
              </a:rPr>
              <a:t>Ma MZ</a:t>
            </a:r>
            <a:r>
              <a:rPr lang="en-US" sz="1200" baseline="30000" dirty="0"/>
              <a:t>6</a:t>
            </a:r>
            <a:r>
              <a:rPr lang="en-US" sz="1200" dirty="0"/>
              <a:t>, </a:t>
            </a:r>
            <a:r>
              <a:rPr lang="en-US" sz="1200" u="sng" dirty="0">
                <a:hlinkClick r:id="rId13"/>
              </a:rPr>
              <a:t>Sun WW</a:t>
            </a:r>
            <a:r>
              <a:rPr lang="en-US" sz="1200" baseline="30000" dirty="0"/>
              <a:t>4</a:t>
            </a:r>
            <a:r>
              <a:rPr lang="en-US" sz="1200" dirty="0"/>
              <a:t>, </a:t>
            </a:r>
            <a:r>
              <a:rPr lang="en-US" sz="1200" u="sng" dirty="0">
                <a:hlinkClick r:id="rId14"/>
              </a:rPr>
              <a:t>Lou XL</a:t>
            </a:r>
            <a:r>
              <a:rPr lang="en-US" sz="1200" baseline="30000" dirty="0"/>
              <a:t>4</a:t>
            </a:r>
            <a:r>
              <a:rPr lang="en-US" sz="1200" dirty="0"/>
              <a:t>,</a:t>
            </a:r>
            <a:r>
              <a:rPr lang="en-US" sz="1200" u="sng" dirty="0">
                <a:hlinkClick r:id="rId15"/>
              </a:rPr>
              <a:t>Wang JH</a:t>
            </a:r>
            <a:r>
              <a:rPr lang="en-US" sz="1200" baseline="30000" dirty="0"/>
              <a:t>7</a:t>
            </a:r>
            <a:r>
              <a:rPr lang="en-US" sz="1200" dirty="0"/>
              <a:t>, </a:t>
            </a:r>
            <a:r>
              <a:rPr lang="en-US" sz="1200" u="sng" dirty="0" err="1">
                <a:hlinkClick r:id="rId16"/>
              </a:rPr>
              <a:t>Teng</a:t>
            </a:r>
            <a:r>
              <a:rPr lang="en-US" sz="1200" u="sng" dirty="0">
                <a:hlinkClick r:id="rId16"/>
              </a:rPr>
              <a:t> YC</a:t>
            </a:r>
            <a:r>
              <a:rPr lang="en-US" sz="1200" baseline="30000" dirty="0"/>
              <a:t>8</a:t>
            </a:r>
            <a:r>
              <a:rPr lang="en-US" sz="1200" dirty="0"/>
              <a:t>, </a:t>
            </a:r>
            <a:r>
              <a:rPr lang="en-US" sz="1200" u="sng" dirty="0">
                <a:hlinkClick r:id="rId17"/>
              </a:rPr>
              <a:t>Zhang ZG</a:t>
            </a:r>
            <a:r>
              <a:rPr lang="en-US" sz="1200" baseline="30000" dirty="0"/>
              <a:t>6</a:t>
            </a:r>
            <a:r>
              <a:rPr lang="en-US" sz="1200" dirty="0"/>
              <a:t>.</a:t>
            </a:r>
          </a:p>
          <a:p>
            <a:r>
              <a:rPr lang="en-US" sz="1200" b="1" dirty="0">
                <a:hlinkClick r:id="rId18" tooltip="Open/close author information list"/>
              </a:rPr>
              <a:t>Author information</a:t>
            </a:r>
            <a:endParaRPr lang="en-US" sz="1200" b="1" dirty="0"/>
          </a:p>
          <a:p>
            <a:r>
              <a:rPr lang="en-US" sz="1200" baseline="30000" dirty="0"/>
              <a:t>1</a:t>
            </a:r>
            <a:r>
              <a:rPr lang="en-US" sz="1200" dirty="0"/>
              <a:t>1] Department of Obstetrics &amp; Gynecology, Shanghai Jiao Tong University Affiliated Sixth People's Hospital, Shanghai, PR China [2] Department of Obstetrics &amp; Gynecology, International Peace Maternity &amp; Child Health Hospital of the China Welfare Institute, Shanghai Jiao Tong University School of Medicine, Shanghai, PR China [3] State Key Laboratory of Oncogenes and Related Genes, Shanghai Cancer Institute, </a:t>
            </a:r>
            <a:r>
              <a:rPr lang="en-US" sz="1200" dirty="0" err="1"/>
              <a:t>Renji</a:t>
            </a:r>
            <a:r>
              <a:rPr lang="en-US" sz="1200" dirty="0"/>
              <a:t> Hospital, Shanghai Jiao Tong University School of Medicine, Shanghai, PR China.</a:t>
            </a:r>
          </a:p>
        </p:txBody>
      </p:sp>
      <p:sp>
        <p:nvSpPr>
          <p:cNvPr id="3" name="직사각형 2"/>
          <p:cNvSpPr/>
          <p:nvPr/>
        </p:nvSpPr>
        <p:spPr>
          <a:xfrm>
            <a:off x="0" y="2677656"/>
            <a:ext cx="4572000" cy="1938992"/>
          </a:xfrm>
          <a:prstGeom prst="rect">
            <a:avLst/>
          </a:prstGeom>
        </p:spPr>
        <p:txBody>
          <a:bodyPr>
            <a:spAutoFit/>
          </a:bodyPr>
          <a:lstStyle/>
          <a:p>
            <a:r>
              <a:rPr lang="en-US" sz="1200" b="1" u="sng" dirty="0">
                <a:hlinkClick r:id="rId19"/>
              </a:rPr>
              <a:t>SAA1 polymorphisms are associated with variation in </a:t>
            </a:r>
            <a:r>
              <a:rPr lang="en-US" sz="1200" b="1" u="sng" dirty="0" err="1">
                <a:hlinkClick r:id="rId19"/>
              </a:rPr>
              <a:t>antiangiogenic</a:t>
            </a:r>
            <a:r>
              <a:rPr lang="en-US" sz="1200" b="1" u="sng" dirty="0">
                <a:hlinkClick r:id="rId19"/>
              </a:rPr>
              <a:t> and tumor-suppressive activities in nasopharyngeal carcinoma.</a:t>
            </a:r>
            <a:endParaRPr lang="en-US" sz="1200" b="1" dirty="0"/>
          </a:p>
          <a:p>
            <a:r>
              <a:rPr lang="en-US" sz="1200" u="sng" dirty="0">
                <a:hlinkClick r:id="rId20"/>
              </a:rPr>
              <a:t>Lung HL</a:t>
            </a:r>
            <a:r>
              <a:rPr lang="en-US" sz="1200" baseline="30000" dirty="0"/>
              <a:t>1</a:t>
            </a:r>
            <a:r>
              <a:rPr lang="en-US" sz="1200" dirty="0"/>
              <a:t>, </a:t>
            </a:r>
            <a:r>
              <a:rPr lang="en-US" sz="1200" u="sng" dirty="0">
                <a:hlinkClick r:id="rId21"/>
              </a:rPr>
              <a:t>Man OY</a:t>
            </a:r>
            <a:r>
              <a:rPr lang="en-US" sz="1200" baseline="30000" dirty="0"/>
              <a:t>1</a:t>
            </a:r>
            <a:r>
              <a:rPr lang="en-US" sz="1200" dirty="0"/>
              <a:t>, </a:t>
            </a:r>
            <a:r>
              <a:rPr lang="en-US" sz="1200" u="sng" dirty="0">
                <a:hlinkClick r:id="rId22"/>
              </a:rPr>
              <a:t>Yeung MC</a:t>
            </a:r>
            <a:r>
              <a:rPr lang="en-US" sz="1200" baseline="30000" dirty="0"/>
              <a:t>1</a:t>
            </a:r>
            <a:r>
              <a:rPr lang="en-US" sz="1200" dirty="0"/>
              <a:t>, </a:t>
            </a:r>
            <a:r>
              <a:rPr lang="en-US" sz="1200" u="sng" dirty="0" err="1">
                <a:hlinkClick r:id="rId23"/>
              </a:rPr>
              <a:t>Ko</a:t>
            </a:r>
            <a:r>
              <a:rPr lang="en-US" sz="1200" u="sng" dirty="0">
                <a:hlinkClick r:id="rId23"/>
              </a:rPr>
              <a:t> JM</a:t>
            </a:r>
            <a:r>
              <a:rPr lang="en-US" sz="1200" baseline="30000" dirty="0"/>
              <a:t>1</a:t>
            </a:r>
            <a:r>
              <a:rPr lang="en-US" sz="1200" dirty="0"/>
              <a:t>, </a:t>
            </a:r>
            <a:r>
              <a:rPr lang="en-US" sz="1200" u="sng" dirty="0">
                <a:hlinkClick r:id="rId24"/>
              </a:rPr>
              <a:t>Cheung AK</a:t>
            </a:r>
            <a:r>
              <a:rPr lang="en-US" sz="1200" baseline="30000" dirty="0"/>
              <a:t>1</a:t>
            </a:r>
            <a:r>
              <a:rPr lang="en-US" sz="1200" dirty="0"/>
              <a:t>, </a:t>
            </a:r>
            <a:r>
              <a:rPr lang="en-US" sz="1200" u="sng" dirty="0">
                <a:hlinkClick r:id="rId25"/>
              </a:rPr>
              <a:t>Law EW</a:t>
            </a:r>
            <a:r>
              <a:rPr lang="en-US" sz="1200" baseline="30000" dirty="0"/>
              <a:t>1</a:t>
            </a:r>
            <a:r>
              <a:rPr lang="en-US" sz="1200" dirty="0"/>
              <a:t>, </a:t>
            </a:r>
            <a:r>
              <a:rPr lang="en-US" sz="1200" u="sng" dirty="0">
                <a:hlinkClick r:id="rId26"/>
              </a:rPr>
              <a:t>Yu Z</a:t>
            </a:r>
            <a:r>
              <a:rPr lang="en-US" sz="1200" baseline="30000" dirty="0"/>
              <a:t>1</a:t>
            </a:r>
            <a:r>
              <a:rPr lang="en-US" sz="1200" dirty="0"/>
              <a:t>, </a:t>
            </a:r>
            <a:r>
              <a:rPr lang="en-US" sz="1200" u="sng" dirty="0" err="1">
                <a:hlinkClick r:id="rId27"/>
              </a:rPr>
              <a:t>Shuen</a:t>
            </a:r>
            <a:r>
              <a:rPr lang="en-US" sz="1200" u="sng" dirty="0">
                <a:hlinkClick r:id="rId27"/>
              </a:rPr>
              <a:t> WH</a:t>
            </a:r>
            <a:r>
              <a:rPr lang="en-US" sz="1200" baseline="30000" dirty="0"/>
              <a:t>1</a:t>
            </a:r>
            <a:r>
              <a:rPr lang="en-US" sz="1200" dirty="0"/>
              <a:t>, </a:t>
            </a:r>
            <a:r>
              <a:rPr lang="en-US" sz="1200" u="sng" dirty="0">
                <a:hlinkClick r:id="rId28"/>
              </a:rPr>
              <a:t>Tung E</a:t>
            </a:r>
            <a:r>
              <a:rPr lang="en-US" sz="1200" baseline="30000" dirty="0"/>
              <a:t>2</a:t>
            </a:r>
            <a:r>
              <a:rPr lang="en-US" sz="1200" dirty="0"/>
              <a:t>, </a:t>
            </a:r>
            <a:r>
              <a:rPr lang="en-US" sz="1200" u="sng" dirty="0">
                <a:hlinkClick r:id="rId29"/>
              </a:rPr>
              <a:t>Chan SH</a:t>
            </a:r>
            <a:r>
              <a:rPr lang="en-US" sz="1200" baseline="30000" dirty="0"/>
              <a:t>1</a:t>
            </a:r>
            <a:r>
              <a:rPr lang="en-US" sz="1200" dirty="0"/>
              <a:t>,</a:t>
            </a:r>
            <a:r>
              <a:rPr lang="en-US" sz="1200" u="sng" dirty="0">
                <a:hlinkClick r:id="rId30"/>
              </a:rPr>
              <a:t>Bangarusamy DK</a:t>
            </a:r>
            <a:r>
              <a:rPr lang="en-US" sz="1200" baseline="30000" dirty="0"/>
              <a:t>3</a:t>
            </a:r>
            <a:r>
              <a:rPr lang="en-US" sz="1200" dirty="0"/>
              <a:t>, </a:t>
            </a:r>
            <a:r>
              <a:rPr lang="en-US" sz="1200" u="sng" dirty="0">
                <a:hlinkClick r:id="rId31"/>
              </a:rPr>
              <a:t>Cheng Y</a:t>
            </a:r>
            <a:r>
              <a:rPr lang="en-US" sz="1200" baseline="30000" dirty="0"/>
              <a:t>1</a:t>
            </a:r>
            <a:r>
              <a:rPr lang="en-US" sz="1200" dirty="0"/>
              <a:t>, </a:t>
            </a:r>
            <a:r>
              <a:rPr lang="en-US" sz="1200" u="sng" dirty="0">
                <a:hlinkClick r:id="rId32"/>
              </a:rPr>
              <a:t>Yang X</a:t>
            </a:r>
            <a:r>
              <a:rPr lang="en-US" sz="1200" baseline="30000" dirty="0"/>
              <a:t>1</a:t>
            </a:r>
            <a:r>
              <a:rPr lang="en-US" sz="1200" dirty="0"/>
              <a:t>, </a:t>
            </a:r>
            <a:r>
              <a:rPr lang="en-US" sz="1200" u="sng" dirty="0" err="1">
                <a:hlinkClick r:id="rId33"/>
              </a:rPr>
              <a:t>Kan</a:t>
            </a:r>
            <a:r>
              <a:rPr lang="en-US" sz="1200" u="sng" dirty="0">
                <a:hlinkClick r:id="rId33"/>
              </a:rPr>
              <a:t> R</a:t>
            </a:r>
            <a:r>
              <a:rPr lang="en-US" sz="1200" baseline="30000" dirty="0"/>
              <a:t>1</a:t>
            </a:r>
            <a:r>
              <a:rPr lang="en-US" sz="1200" dirty="0"/>
              <a:t>, </a:t>
            </a:r>
            <a:r>
              <a:rPr lang="en-US" sz="1200" u="sng" dirty="0" err="1">
                <a:hlinkClick r:id="rId34"/>
              </a:rPr>
              <a:t>Phoon</a:t>
            </a:r>
            <a:r>
              <a:rPr lang="en-US" sz="1200" u="sng" dirty="0">
                <a:hlinkClick r:id="rId34"/>
              </a:rPr>
              <a:t> Y</a:t>
            </a:r>
            <a:r>
              <a:rPr lang="en-US" sz="1200" baseline="30000" dirty="0"/>
              <a:t>1</a:t>
            </a:r>
            <a:r>
              <a:rPr lang="en-US" sz="1200" dirty="0"/>
              <a:t>, </a:t>
            </a:r>
            <a:r>
              <a:rPr lang="en-US" sz="1200" u="sng" dirty="0">
                <a:hlinkClick r:id="rId35"/>
              </a:rPr>
              <a:t>Chan KC</a:t>
            </a:r>
            <a:r>
              <a:rPr lang="en-US" sz="1200" baseline="30000" dirty="0"/>
              <a:t>1</a:t>
            </a:r>
            <a:r>
              <a:rPr lang="en-US" sz="1200" dirty="0"/>
              <a:t>, </a:t>
            </a:r>
            <a:r>
              <a:rPr lang="en-US" sz="1200" u="sng" dirty="0">
                <a:hlinkClick r:id="rId36"/>
              </a:rPr>
              <a:t>Chua D</a:t>
            </a:r>
            <a:r>
              <a:rPr lang="en-US" sz="1200" baseline="30000" dirty="0"/>
              <a:t>4</a:t>
            </a:r>
            <a:r>
              <a:rPr lang="en-US" sz="1200" dirty="0"/>
              <a:t>, </a:t>
            </a:r>
            <a:r>
              <a:rPr lang="en-US" sz="1200" u="sng" dirty="0" err="1">
                <a:hlinkClick r:id="rId37"/>
              </a:rPr>
              <a:t>Kwong</a:t>
            </a:r>
            <a:r>
              <a:rPr lang="en-US" sz="1200" u="sng" dirty="0">
                <a:hlinkClick r:id="rId37"/>
              </a:rPr>
              <a:t> DL</a:t>
            </a:r>
            <a:r>
              <a:rPr lang="en-US" sz="1200" baseline="30000" dirty="0"/>
              <a:t>2</a:t>
            </a:r>
            <a:r>
              <a:rPr lang="en-US" sz="1200" dirty="0"/>
              <a:t>, </a:t>
            </a:r>
            <a:r>
              <a:rPr lang="en-US" sz="1200" u="sng" dirty="0">
                <a:hlinkClick r:id="rId38"/>
              </a:rPr>
              <a:t>Lee AW</a:t>
            </a:r>
            <a:r>
              <a:rPr lang="en-US" sz="1200" baseline="30000" dirty="0"/>
              <a:t>5</a:t>
            </a:r>
            <a:r>
              <a:rPr lang="en-US" sz="1200" dirty="0"/>
              <a:t>, </a:t>
            </a:r>
            <a:r>
              <a:rPr lang="en-US" sz="1200" u="sng" dirty="0" err="1">
                <a:hlinkClick r:id="rId39"/>
              </a:rPr>
              <a:t>Ji</a:t>
            </a:r>
            <a:r>
              <a:rPr lang="en-US" sz="1200" u="sng" dirty="0">
                <a:hlinkClick r:id="rId39"/>
              </a:rPr>
              <a:t> MF</a:t>
            </a:r>
            <a:r>
              <a:rPr lang="en-US" sz="1200" baseline="30000" dirty="0"/>
              <a:t>6</a:t>
            </a:r>
            <a:r>
              <a:rPr lang="en-US" sz="1200" dirty="0"/>
              <a:t>, </a:t>
            </a:r>
            <a:r>
              <a:rPr lang="en-US" sz="1200" u="sng" dirty="0">
                <a:hlinkClick r:id="rId40"/>
              </a:rPr>
              <a:t>Lung ML</a:t>
            </a:r>
            <a:r>
              <a:rPr lang="en-US" sz="1200" baseline="30000" dirty="0"/>
              <a:t>2</a:t>
            </a:r>
            <a:r>
              <a:rPr lang="en-US" sz="1200" dirty="0"/>
              <a:t>.</a:t>
            </a:r>
          </a:p>
          <a:p>
            <a:r>
              <a:rPr lang="en-US" sz="1200" b="1" dirty="0">
                <a:hlinkClick r:id="rId18" tooltip="Open/close author information list"/>
              </a:rPr>
              <a:t>Author information</a:t>
            </a:r>
            <a:endParaRPr lang="en-US" sz="1200" b="1" dirty="0"/>
          </a:p>
          <a:p>
            <a:r>
              <a:rPr lang="en-US" sz="1200" baseline="30000" dirty="0"/>
              <a:t>1</a:t>
            </a:r>
            <a:r>
              <a:rPr lang="en-US" sz="1200" dirty="0"/>
              <a:t>Department of Clinical Oncology and Center for Cancer Research, University of Hong Kong, </a:t>
            </a:r>
            <a:r>
              <a:rPr lang="en-US" sz="1200" dirty="0" err="1"/>
              <a:t>Pokfulam</a:t>
            </a:r>
            <a:r>
              <a:rPr lang="en-US" sz="1200" dirty="0"/>
              <a:t>, Hong Kong (SAR), People's Republic of China.</a:t>
            </a:r>
          </a:p>
        </p:txBody>
      </p:sp>
      <p:sp>
        <p:nvSpPr>
          <p:cNvPr id="4" name="TextBox 3"/>
          <p:cNvSpPr txBox="1"/>
          <p:nvPr/>
        </p:nvSpPr>
        <p:spPr>
          <a:xfrm>
            <a:off x="8002752" y="44624"/>
            <a:ext cx="1105752" cy="369332"/>
          </a:xfrm>
          <a:prstGeom prst="rect">
            <a:avLst/>
          </a:prstGeom>
          <a:noFill/>
        </p:spPr>
        <p:txBody>
          <a:bodyPr wrap="none" rtlCol="0">
            <a:spAutoFit/>
          </a:bodyPr>
          <a:lstStyle/>
          <a:p>
            <a:r>
              <a:rPr lang="en-US" dirty="0" smtClean="0"/>
              <a:t>oncogene</a:t>
            </a:r>
            <a:endParaRPr lang="en-US" dirty="0"/>
          </a:p>
        </p:txBody>
      </p:sp>
      <p:sp>
        <p:nvSpPr>
          <p:cNvPr id="5" name="TextBox 4"/>
          <p:cNvSpPr txBox="1"/>
          <p:nvPr/>
        </p:nvSpPr>
        <p:spPr>
          <a:xfrm>
            <a:off x="358693" y="6205954"/>
            <a:ext cx="678391" cy="369332"/>
          </a:xfrm>
          <a:prstGeom prst="rect">
            <a:avLst/>
          </a:prstGeom>
          <a:noFill/>
        </p:spPr>
        <p:txBody>
          <a:bodyPr wrap="none" rtlCol="0">
            <a:spAutoFit/>
          </a:bodyPr>
          <a:lstStyle/>
          <a:p>
            <a:r>
              <a:rPr lang="en-US" b="1" dirty="0" smtClean="0"/>
              <a:t>Jae-Il</a:t>
            </a:r>
            <a:endParaRPr lang="en-US" b="1" dirty="0"/>
          </a:p>
        </p:txBody>
      </p:sp>
      <p:sp>
        <p:nvSpPr>
          <p:cNvPr id="6" name="Slide Number Placeholder 5"/>
          <p:cNvSpPr>
            <a:spLocks noGrp="1"/>
          </p:cNvSpPr>
          <p:nvPr>
            <p:ph type="sldNum" sz="quarter" idx="12"/>
          </p:nvPr>
        </p:nvSpPr>
        <p:spPr/>
        <p:txBody>
          <a:bodyPr/>
          <a:lstStyle/>
          <a:p>
            <a:fld id="{97D343AF-CC69-4B40-AE04-9580FDC48473}" type="slidenum">
              <a:rPr lang="en-US" smtClean="0"/>
              <a:pPr/>
              <a:t>23</a:t>
            </a:fld>
            <a:endParaRPr lang="en-US"/>
          </a:p>
        </p:txBody>
      </p:sp>
    </p:spTree>
    <p:extLst>
      <p:ext uri="{BB962C8B-B14F-4D97-AF65-F5344CB8AC3E}">
        <p14:creationId xmlns:p14="http://schemas.microsoft.com/office/powerpoint/2010/main" xmlns="" val="1766464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4698867" cy="666936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4644007" y="0"/>
            <a:ext cx="4382859" cy="6858000"/>
          </a:xfrm>
          <a:prstGeom prst="rect">
            <a:avLst/>
          </a:prstGeom>
          <a:noFill/>
          <a:ln w="9525">
            <a:noFill/>
            <a:miter lim="800000"/>
            <a:headEnd/>
            <a:tailEnd/>
          </a:ln>
        </p:spPr>
      </p:pic>
      <p:sp>
        <p:nvSpPr>
          <p:cNvPr id="4" name="TextBox 3"/>
          <p:cNvSpPr txBox="1"/>
          <p:nvPr/>
        </p:nvSpPr>
        <p:spPr>
          <a:xfrm>
            <a:off x="3923928" y="-85324"/>
            <a:ext cx="1152128" cy="461665"/>
          </a:xfrm>
          <a:prstGeom prst="rect">
            <a:avLst/>
          </a:prstGeom>
          <a:noFill/>
        </p:spPr>
        <p:txBody>
          <a:bodyPr wrap="square" rtlCol="0">
            <a:spAutoFit/>
          </a:bodyPr>
          <a:lstStyle/>
          <a:p>
            <a:r>
              <a:rPr lang="en-US" altLang="ko-KR" sz="2400" b="1" smtClean="0">
                <a:solidFill>
                  <a:srgbClr val="0070C0"/>
                </a:solidFill>
              </a:rPr>
              <a:t>JBC</a:t>
            </a:r>
            <a:endParaRPr lang="ko-KR" altLang="en-US" sz="2400" b="1">
              <a:solidFill>
                <a:srgbClr val="0070C0"/>
              </a:solidFill>
            </a:endParaRPr>
          </a:p>
        </p:txBody>
      </p:sp>
      <p:sp>
        <p:nvSpPr>
          <p:cNvPr id="5" name="TextBox 4"/>
          <p:cNvSpPr txBox="1"/>
          <p:nvPr/>
        </p:nvSpPr>
        <p:spPr>
          <a:xfrm>
            <a:off x="19497" y="6417447"/>
            <a:ext cx="461986" cy="369332"/>
          </a:xfrm>
          <a:prstGeom prst="rect">
            <a:avLst/>
          </a:prstGeom>
          <a:noFill/>
        </p:spPr>
        <p:txBody>
          <a:bodyPr wrap="none" rtlCol="0">
            <a:spAutoFit/>
          </a:bodyPr>
          <a:lstStyle/>
          <a:p>
            <a:r>
              <a:rPr lang="en-US" b="1" dirty="0" smtClean="0"/>
              <a:t>JH</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24</a:t>
            </a:fld>
            <a:endParaRPr lang="en-US"/>
          </a:p>
        </p:txBody>
      </p:sp>
    </p:spTree>
    <p:extLst>
      <p:ext uri="{BB962C8B-B14F-4D97-AF65-F5344CB8AC3E}">
        <p14:creationId xmlns:p14="http://schemas.microsoft.com/office/powerpoint/2010/main" xmlns="" val="27852896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b="6530"/>
          <a:stretch>
            <a:fillRect/>
          </a:stretch>
        </p:blipFill>
        <p:spPr bwMode="auto">
          <a:xfrm>
            <a:off x="0" y="0"/>
            <a:ext cx="4248150" cy="4941168"/>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b="12361"/>
          <a:stretch>
            <a:fillRect/>
          </a:stretch>
        </p:blipFill>
        <p:spPr bwMode="auto">
          <a:xfrm>
            <a:off x="0" y="5013176"/>
            <a:ext cx="4105275" cy="1844824"/>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b="5592"/>
          <a:stretch>
            <a:fillRect/>
          </a:stretch>
        </p:blipFill>
        <p:spPr bwMode="auto">
          <a:xfrm>
            <a:off x="4380416" y="1241376"/>
            <a:ext cx="4763584" cy="5616624"/>
          </a:xfrm>
          <a:prstGeom prst="rect">
            <a:avLst/>
          </a:prstGeom>
          <a:noFill/>
          <a:ln w="9525">
            <a:noFill/>
            <a:miter lim="800000"/>
            <a:headEnd/>
            <a:tailEnd/>
          </a:ln>
        </p:spPr>
      </p:pic>
      <p:pic>
        <p:nvPicPr>
          <p:cNvPr id="6" name="Picture 2"/>
          <p:cNvPicPr>
            <a:picLocks noChangeAspect="1" noChangeArrowheads="1"/>
          </p:cNvPicPr>
          <p:nvPr/>
        </p:nvPicPr>
        <p:blipFill>
          <a:blip r:embed="rId5" cstate="print"/>
          <a:srcRect b="22584"/>
          <a:stretch>
            <a:fillRect/>
          </a:stretch>
        </p:blipFill>
        <p:spPr bwMode="auto">
          <a:xfrm>
            <a:off x="4355976" y="188640"/>
            <a:ext cx="4295775" cy="980728"/>
          </a:xfrm>
          <a:prstGeom prst="rect">
            <a:avLst/>
          </a:prstGeom>
          <a:noFill/>
          <a:ln w="9525">
            <a:noFill/>
            <a:miter lim="800000"/>
            <a:headEnd/>
            <a:tailEnd/>
          </a:ln>
        </p:spPr>
      </p:pic>
      <p:sp>
        <p:nvSpPr>
          <p:cNvPr id="5" name="TextBox 4"/>
          <p:cNvSpPr txBox="1"/>
          <p:nvPr/>
        </p:nvSpPr>
        <p:spPr>
          <a:xfrm>
            <a:off x="7991872" y="0"/>
            <a:ext cx="1152128" cy="461665"/>
          </a:xfrm>
          <a:prstGeom prst="rect">
            <a:avLst/>
          </a:prstGeom>
          <a:noFill/>
        </p:spPr>
        <p:txBody>
          <a:bodyPr wrap="square" rtlCol="0">
            <a:spAutoFit/>
          </a:bodyPr>
          <a:lstStyle/>
          <a:p>
            <a:r>
              <a:rPr lang="en-US" altLang="ko-KR" sz="2400" b="1" smtClean="0">
                <a:solidFill>
                  <a:srgbClr val="0070C0"/>
                </a:solidFill>
              </a:rPr>
              <a:t>JBC</a:t>
            </a:r>
            <a:endParaRPr lang="ko-KR" altLang="en-US" sz="2400" b="1">
              <a:solidFill>
                <a:srgbClr val="0070C0"/>
              </a:solidFill>
            </a:endParaRPr>
          </a:p>
        </p:txBody>
      </p:sp>
      <p:sp>
        <p:nvSpPr>
          <p:cNvPr id="7" name="TextBox 6"/>
          <p:cNvSpPr txBox="1"/>
          <p:nvPr/>
        </p:nvSpPr>
        <p:spPr>
          <a:xfrm>
            <a:off x="19497" y="6417447"/>
            <a:ext cx="461986" cy="369332"/>
          </a:xfrm>
          <a:prstGeom prst="rect">
            <a:avLst/>
          </a:prstGeom>
          <a:noFill/>
        </p:spPr>
        <p:txBody>
          <a:bodyPr wrap="none" rtlCol="0">
            <a:spAutoFit/>
          </a:bodyPr>
          <a:lstStyle/>
          <a:p>
            <a:r>
              <a:rPr lang="en-US" b="1" dirty="0" smtClean="0"/>
              <a:t>JH</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25</a:t>
            </a:fld>
            <a:endParaRPr lang="en-US"/>
          </a:p>
        </p:txBody>
      </p:sp>
    </p:spTree>
    <p:extLst>
      <p:ext uri="{BB962C8B-B14F-4D97-AF65-F5344CB8AC3E}">
        <p14:creationId xmlns:p14="http://schemas.microsoft.com/office/powerpoint/2010/main" xmlns="" val="10163913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0"/>
            <a:ext cx="4283968" cy="1495696"/>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1" y="1196752"/>
            <a:ext cx="4496813" cy="5683741"/>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4716016" y="0"/>
            <a:ext cx="4427984" cy="6762193"/>
          </a:xfrm>
          <a:prstGeom prst="rect">
            <a:avLst/>
          </a:prstGeom>
          <a:noFill/>
          <a:ln w="9525">
            <a:noFill/>
            <a:miter lim="800000"/>
            <a:headEnd/>
            <a:tailEnd/>
          </a:ln>
        </p:spPr>
      </p:pic>
      <p:sp>
        <p:nvSpPr>
          <p:cNvPr id="5" name="TextBox 4"/>
          <p:cNvSpPr txBox="1"/>
          <p:nvPr/>
        </p:nvSpPr>
        <p:spPr>
          <a:xfrm>
            <a:off x="3923928" y="-85324"/>
            <a:ext cx="1152128" cy="461665"/>
          </a:xfrm>
          <a:prstGeom prst="rect">
            <a:avLst/>
          </a:prstGeom>
          <a:noFill/>
        </p:spPr>
        <p:txBody>
          <a:bodyPr wrap="square" rtlCol="0">
            <a:spAutoFit/>
          </a:bodyPr>
          <a:lstStyle/>
          <a:p>
            <a:r>
              <a:rPr lang="en-US" altLang="ko-KR" sz="2400" b="1" smtClean="0">
                <a:solidFill>
                  <a:srgbClr val="0070C0"/>
                </a:solidFill>
              </a:rPr>
              <a:t>JBC</a:t>
            </a:r>
            <a:endParaRPr lang="ko-KR" altLang="en-US" sz="2400" b="1">
              <a:solidFill>
                <a:srgbClr val="0070C0"/>
              </a:solidFill>
            </a:endParaRPr>
          </a:p>
        </p:txBody>
      </p:sp>
      <p:sp>
        <p:nvSpPr>
          <p:cNvPr id="6" name="TextBox 5"/>
          <p:cNvSpPr txBox="1"/>
          <p:nvPr/>
        </p:nvSpPr>
        <p:spPr>
          <a:xfrm>
            <a:off x="19497" y="6417447"/>
            <a:ext cx="461986" cy="369332"/>
          </a:xfrm>
          <a:prstGeom prst="rect">
            <a:avLst/>
          </a:prstGeom>
          <a:noFill/>
        </p:spPr>
        <p:txBody>
          <a:bodyPr wrap="none" rtlCol="0">
            <a:spAutoFit/>
          </a:bodyPr>
          <a:lstStyle/>
          <a:p>
            <a:r>
              <a:rPr lang="en-US" b="1" dirty="0" smtClean="0"/>
              <a:t>JH</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26</a:t>
            </a:fld>
            <a:endParaRPr lang="en-US"/>
          </a:p>
        </p:txBody>
      </p:sp>
    </p:spTree>
    <p:extLst>
      <p:ext uri="{BB962C8B-B14F-4D97-AF65-F5344CB8AC3E}">
        <p14:creationId xmlns:p14="http://schemas.microsoft.com/office/powerpoint/2010/main" xmlns="" val="19618519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3" cstate="print"/>
          <a:srcRect/>
          <a:stretch>
            <a:fillRect/>
          </a:stretch>
        </p:blipFill>
        <p:spPr bwMode="auto">
          <a:xfrm>
            <a:off x="1808033" y="332658"/>
            <a:ext cx="5527934" cy="6192686"/>
          </a:xfrm>
          <a:prstGeom prst="rect">
            <a:avLst/>
          </a:prstGeom>
          <a:noFill/>
          <a:ln w="9525">
            <a:noFill/>
            <a:miter lim="800000"/>
            <a:headEnd/>
            <a:tailEnd/>
          </a:ln>
        </p:spPr>
      </p:pic>
      <p:sp>
        <p:nvSpPr>
          <p:cNvPr id="5" name="TextBox 4"/>
          <p:cNvSpPr txBox="1"/>
          <p:nvPr/>
        </p:nvSpPr>
        <p:spPr>
          <a:xfrm>
            <a:off x="7991872" y="0"/>
            <a:ext cx="1152128" cy="461665"/>
          </a:xfrm>
          <a:prstGeom prst="rect">
            <a:avLst/>
          </a:prstGeom>
          <a:noFill/>
        </p:spPr>
        <p:txBody>
          <a:bodyPr wrap="square" rtlCol="0">
            <a:spAutoFit/>
          </a:bodyPr>
          <a:lstStyle/>
          <a:p>
            <a:r>
              <a:rPr lang="en-US" altLang="ko-KR" sz="2400" b="1" smtClean="0">
                <a:solidFill>
                  <a:srgbClr val="0070C0"/>
                </a:solidFill>
              </a:rPr>
              <a:t>JBC</a:t>
            </a:r>
            <a:endParaRPr lang="ko-KR" altLang="en-US" sz="2400" b="1">
              <a:solidFill>
                <a:srgbClr val="0070C0"/>
              </a:solidFill>
            </a:endParaRPr>
          </a:p>
        </p:txBody>
      </p:sp>
      <p:sp>
        <p:nvSpPr>
          <p:cNvPr id="4" name="TextBox 3"/>
          <p:cNvSpPr txBox="1"/>
          <p:nvPr/>
        </p:nvSpPr>
        <p:spPr>
          <a:xfrm>
            <a:off x="19497" y="6417447"/>
            <a:ext cx="461986" cy="369332"/>
          </a:xfrm>
          <a:prstGeom prst="rect">
            <a:avLst/>
          </a:prstGeom>
          <a:noFill/>
        </p:spPr>
        <p:txBody>
          <a:bodyPr wrap="none" rtlCol="0">
            <a:spAutoFit/>
          </a:bodyPr>
          <a:lstStyle/>
          <a:p>
            <a:r>
              <a:rPr lang="en-US" b="1" dirty="0" smtClean="0"/>
              <a:t>JH</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27</a:t>
            </a:fld>
            <a:endParaRPr lang="en-US"/>
          </a:p>
        </p:txBody>
      </p:sp>
    </p:spTree>
    <p:extLst>
      <p:ext uri="{BB962C8B-B14F-4D97-AF65-F5344CB8AC3E}">
        <p14:creationId xmlns:p14="http://schemas.microsoft.com/office/powerpoint/2010/main" xmlns="" val="29254541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srcRect/>
          <a:stretch>
            <a:fillRect/>
          </a:stretch>
        </p:blipFill>
        <p:spPr bwMode="auto">
          <a:xfrm>
            <a:off x="2051720" y="45683"/>
            <a:ext cx="5040560" cy="6766636"/>
          </a:xfrm>
          <a:prstGeom prst="rect">
            <a:avLst/>
          </a:prstGeom>
          <a:noFill/>
          <a:ln w="9525">
            <a:noFill/>
            <a:miter lim="800000"/>
            <a:headEnd/>
            <a:tailEnd/>
          </a:ln>
        </p:spPr>
      </p:pic>
      <p:sp>
        <p:nvSpPr>
          <p:cNvPr id="3" name="TextBox 2"/>
          <p:cNvSpPr txBox="1"/>
          <p:nvPr/>
        </p:nvSpPr>
        <p:spPr>
          <a:xfrm>
            <a:off x="7991872" y="0"/>
            <a:ext cx="1152128" cy="461665"/>
          </a:xfrm>
          <a:prstGeom prst="rect">
            <a:avLst/>
          </a:prstGeom>
          <a:noFill/>
        </p:spPr>
        <p:txBody>
          <a:bodyPr wrap="square" rtlCol="0">
            <a:spAutoFit/>
          </a:bodyPr>
          <a:lstStyle/>
          <a:p>
            <a:r>
              <a:rPr lang="en-US" altLang="ko-KR" sz="2400" b="1" smtClean="0">
                <a:solidFill>
                  <a:srgbClr val="0070C0"/>
                </a:solidFill>
              </a:rPr>
              <a:t>JBC</a:t>
            </a:r>
            <a:endParaRPr lang="ko-KR" altLang="en-US" sz="2400" b="1">
              <a:solidFill>
                <a:srgbClr val="0070C0"/>
              </a:solidFill>
            </a:endParaRPr>
          </a:p>
        </p:txBody>
      </p:sp>
      <p:sp>
        <p:nvSpPr>
          <p:cNvPr id="4" name="TextBox 3"/>
          <p:cNvSpPr txBox="1"/>
          <p:nvPr/>
        </p:nvSpPr>
        <p:spPr>
          <a:xfrm>
            <a:off x="19497" y="6417447"/>
            <a:ext cx="461986" cy="369332"/>
          </a:xfrm>
          <a:prstGeom prst="rect">
            <a:avLst/>
          </a:prstGeom>
          <a:noFill/>
        </p:spPr>
        <p:txBody>
          <a:bodyPr wrap="none" rtlCol="0">
            <a:spAutoFit/>
          </a:bodyPr>
          <a:lstStyle/>
          <a:p>
            <a:r>
              <a:rPr lang="en-US" b="1" dirty="0" smtClean="0"/>
              <a:t>JH</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28</a:t>
            </a:fld>
            <a:endParaRPr lang="en-US"/>
          </a:p>
        </p:txBody>
      </p:sp>
    </p:spTree>
    <p:extLst>
      <p:ext uri="{BB962C8B-B14F-4D97-AF65-F5344CB8AC3E}">
        <p14:creationId xmlns:p14="http://schemas.microsoft.com/office/powerpoint/2010/main" xmlns="" val="3208586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cstate="print"/>
          <a:srcRect/>
          <a:stretch>
            <a:fillRect/>
          </a:stretch>
        </p:blipFill>
        <p:spPr bwMode="auto">
          <a:xfrm>
            <a:off x="2109327" y="188641"/>
            <a:ext cx="4925348" cy="6480720"/>
          </a:xfrm>
          <a:prstGeom prst="rect">
            <a:avLst/>
          </a:prstGeom>
          <a:noFill/>
          <a:ln w="9525">
            <a:noFill/>
            <a:miter lim="800000"/>
            <a:headEnd/>
            <a:tailEnd/>
          </a:ln>
        </p:spPr>
      </p:pic>
      <p:sp>
        <p:nvSpPr>
          <p:cNvPr id="3" name="TextBox 2"/>
          <p:cNvSpPr txBox="1"/>
          <p:nvPr/>
        </p:nvSpPr>
        <p:spPr>
          <a:xfrm>
            <a:off x="7991872" y="0"/>
            <a:ext cx="1152128" cy="461665"/>
          </a:xfrm>
          <a:prstGeom prst="rect">
            <a:avLst/>
          </a:prstGeom>
          <a:noFill/>
        </p:spPr>
        <p:txBody>
          <a:bodyPr wrap="square" rtlCol="0">
            <a:spAutoFit/>
          </a:bodyPr>
          <a:lstStyle/>
          <a:p>
            <a:r>
              <a:rPr lang="en-US" altLang="ko-KR" sz="2400" b="1" smtClean="0">
                <a:solidFill>
                  <a:srgbClr val="0070C0"/>
                </a:solidFill>
              </a:rPr>
              <a:t>JBC</a:t>
            </a:r>
            <a:endParaRPr lang="ko-KR" altLang="en-US" sz="2400" b="1">
              <a:solidFill>
                <a:srgbClr val="0070C0"/>
              </a:solidFill>
            </a:endParaRPr>
          </a:p>
        </p:txBody>
      </p:sp>
      <p:sp>
        <p:nvSpPr>
          <p:cNvPr id="4" name="TextBox 3"/>
          <p:cNvSpPr txBox="1"/>
          <p:nvPr/>
        </p:nvSpPr>
        <p:spPr>
          <a:xfrm>
            <a:off x="19497" y="6417447"/>
            <a:ext cx="461986" cy="369332"/>
          </a:xfrm>
          <a:prstGeom prst="rect">
            <a:avLst/>
          </a:prstGeom>
          <a:noFill/>
        </p:spPr>
        <p:txBody>
          <a:bodyPr wrap="none" rtlCol="0">
            <a:spAutoFit/>
          </a:bodyPr>
          <a:lstStyle/>
          <a:p>
            <a:r>
              <a:rPr lang="en-US" b="1" dirty="0" smtClean="0"/>
              <a:t>JH</a:t>
            </a:r>
            <a:endParaRPr lang="en-US"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29</a:t>
            </a:fld>
            <a:endParaRPr lang="en-US"/>
          </a:p>
        </p:txBody>
      </p:sp>
    </p:spTree>
    <p:extLst>
      <p:ext uri="{BB962C8B-B14F-4D97-AF65-F5344CB8AC3E}">
        <p14:creationId xmlns:p14="http://schemas.microsoft.com/office/powerpoint/2010/main" xmlns="" val="39712311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44016" y="548680"/>
            <a:ext cx="4283968" cy="6120680"/>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a:stretch>
            <a:fillRect/>
          </a:stretch>
        </p:blipFill>
        <p:spPr bwMode="auto">
          <a:xfrm>
            <a:off x="4499992" y="836712"/>
            <a:ext cx="4464496" cy="5832648"/>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7564561" y="0"/>
            <a:ext cx="1579439" cy="393812"/>
          </a:xfrm>
          <a:prstGeom prst="rect">
            <a:avLst/>
          </a:prstGeom>
          <a:noFill/>
          <a:ln w="9525">
            <a:noFill/>
            <a:miter lim="800000"/>
            <a:headEnd/>
            <a:tailEnd/>
          </a:ln>
        </p:spPr>
      </p:pic>
      <p:sp>
        <p:nvSpPr>
          <p:cNvPr id="5" name="TextBox 4"/>
          <p:cNvSpPr txBox="1"/>
          <p:nvPr/>
        </p:nvSpPr>
        <p:spPr>
          <a:xfrm>
            <a:off x="-31220" y="6555992"/>
            <a:ext cx="608243" cy="276999"/>
          </a:xfrm>
          <a:prstGeom prst="rect">
            <a:avLst/>
          </a:prstGeom>
          <a:noFill/>
        </p:spPr>
        <p:txBody>
          <a:bodyPr wrap="none" rtlCol="0">
            <a:spAutoFit/>
          </a:bodyPr>
          <a:lstStyle/>
          <a:p>
            <a:r>
              <a:rPr lang="en-US" sz="1200" b="1" dirty="0" smtClean="0"/>
              <a:t>Yu-Ra</a:t>
            </a:r>
            <a:endParaRPr lang="en-US" sz="1200"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30</a:t>
            </a:fld>
            <a:endParaRPr lang="en-US"/>
          </a:p>
        </p:txBody>
      </p:sp>
    </p:spTree>
    <p:extLst>
      <p:ext uri="{BB962C8B-B14F-4D97-AF65-F5344CB8AC3E}">
        <p14:creationId xmlns:p14="http://schemas.microsoft.com/office/powerpoint/2010/main" xmlns="" val="10067134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323528" y="548680"/>
            <a:ext cx="4176464" cy="5959227"/>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a:stretch>
            <a:fillRect/>
          </a:stretch>
        </p:blipFill>
        <p:spPr bwMode="auto">
          <a:xfrm>
            <a:off x="4499992" y="548680"/>
            <a:ext cx="4499992" cy="6120680"/>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7564561" y="0"/>
            <a:ext cx="1579439" cy="393812"/>
          </a:xfrm>
          <a:prstGeom prst="rect">
            <a:avLst/>
          </a:prstGeom>
          <a:noFill/>
          <a:ln w="9525">
            <a:noFill/>
            <a:miter lim="800000"/>
            <a:headEnd/>
            <a:tailEnd/>
          </a:ln>
        </p:spPr>
      </p:pic>
      <p:sp>
        <p:nvSpPr>
          <p:cNvPr id="5" name="TextBox 4"/>
          <p:cNvSpPr txBox="1"/>
          <p:nvPr/>
        </p:nvSpPr>
        <p:spPr>
          <a:xfrm>
            <a:off x="-31220" y="6555992"/>
            <a:ext cx="608243" cy="276999"/>
          </a:xfrm>
          <a:prstGeom prst="rect">
            <a:avLst/>
          </a:prstGeom>
          <a:noFill/>
        </p:spPr>
        <p:txBody>
          <a:bodyPr wrap="none" rtlCol="0">
            <a:spAutoFit/>
          </a:bodyPr>
          <a:lstStyle/>
          <a:p>
            <a:r>
              <a:rPr lang="en-US" sz="1200" b="1" dirty="0" smtClean="0"/>
              <a:t>Yu-Ra</a:t>
            </a:r>
            <a:endParaRPr lang="en-US" sz="1200"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31</a:t>
            </a:fld>
            <a:endParaRPr lang="en-US"/>
          </a:p>
        </p:txBody>
      </p:sp>
    </p:spTree>
    <p:extLst>
      <p:ext uri="{BB962C8B-B14F-4D97-AF65-F5344CB8AC3E}">
        <p14:creationId xmlns:p14="http://schemas.microsoft.com/office/powerpoint/2010/main" xmlns="" val="1368171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115616" y="620688"/>
            <a:ext cx="6695278" cy="713035"/>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115616" y="2060848"/>
            <a:ext cx="6643454" cy="4464496"/>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7564561" y="0"/>
            <a:ext cx="1579439" cy="393812"/>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srcRect/>
          <a:stretch>
            <a:fillRect/>
          </a:stretch>
        </p:blipFill>
        <p:spPr bwMode="auto">
          <a:xfrm>
            <a:off x="1187624" y="1344191"/>
            <a:ext cx="4524375" cy="428625"/>
          </a:xfrm>
          <a:prstGeom prst="rect">
            <a:avLst/>
          </a:prstGeom>
          <a:noFill/>
          <a:ln w="9525">
            <a:noFill/>
            <a:miter lim="800000"/>
            <a:headEnd/>
            <a:tailEnd/>
          </a:ln>
        </p:spPr>
      </p:pic>
      <p:sp>
        <p:nvSpPr>
          <p:cNvPr id="6" name="TextBox 5"/>
          <p:cNvSpPr txBox="1"/>
          <p:nvPr/>
        </p:nvSpPr>
        <p:spPr>
          <a:xfrm>
            <a:off x="-31220" y="6555992"/>
            <a:ext cx="608243" cy="276999"/>
          </a:xfrm>
          <a:prstGeom prst="rect">
            <a:avLst/>
          </a:prstGeom>
          <a:noFill/>
        </p:spPr>
        <p:txBody>
          <a:bodyPr wrap="none" rtlCol="0">
            <a:spAutoFit/>
          </a:bodyPr>
          <a:lstStyle/>
          <a:p>
            <a:r>
              <a:rPr lang="en-US" sz="1200" b="1" dirty="0" smtClean="0"/>
              <a:t>Yu-Ra</a:t>
            </a:r>
            <a:endParaRPr lang="en-US" sz="1200"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32</a:t>
            </a:fld>
            <a:endParaRPr lang="en-US"/>
          </a:p>
        </p:txBody>
      </p:sp>
    </p:spTree>
    <p:extLst>
      <p:ext uri="{BB962C8B-B14F-4D97-AF65-F5344CB8AC3E}">
        <p14:creationId xmlns:p14="http://schemas.microsoft.com/office/powerpoint/2010/main" xmlns="" val="23958967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cstate="print"/>
          <a:srcRect/>
          <a:stretch>
            <a:fillRect/>
          </a:stretch>
        </p:blipFill>
        <p:spPr bwMode="auto">
          <a:xfrm>
            <a:off x="7564561" y="0"/>
            <a:ext cx="1579439" cy="393812"/>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a:stretch>
            <a:fillRect/>
          </a:stretch>
        </p:blipFill>
        <p:spPr bwMode="auto">
          <a:xfrm>
            <a:off x="1451082" y="692696"/>
            <a:ext cx="6073246" cy="1349196"/>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1357489" y="2132856"/>
            <a:ext cx="6238847" cy="4581128"/>
          </a:xfrm>
          <a:prstGeom prst="rect">
            <a:avLst/>
          </a:prstGeom>
          <a:noFill/>
          <a:ln w="9525">
            <a:noFill/>
            <a:miter lim="800000"/>
            <a:headEnd/>
            <a:tailEnd/>
          </a:ln>
        </p:spPr>
      </p:pic>
      <p:sp>
        <p:nvSpPr>
          <p:cNvPr id="5" name="TextBox 4"/>
          <p:cNvSpPr txBox="1"/>
          <p:nvPr/>
        </p:nvSpPr>
        <p:spPr>
          <a:xfrm>
            <a:off x="-31220" y="6555992"/>
            <a:ext cx="608243" cy="276999"/>
          </a:xfrm>
          <a:prstGeom prst="rect">
            <a:avLst/>
          </a:prstGeom>
          <a:noFill/>
        </p:spPr>
        <p:txBody>
          <a:bodyPr wrap="none" rtlCol="0">
            <a:spAutoFit/>
          </a:bodyPr>
          <a:lstStyle/>
          <a:p>
            <a:r>
              <a:rPr lang="en-US" sz="1200" b="1" dirty="0" smtClean="0"/>
              <a:t>Yu-Ra</a:t>
            </a:r>
            <a:endParaRPr lang="en-US" sz="1200" b="1" dirty="0"/>
          </a:p>
        </p:txBody>
      </p:sp>
      <p:sp>
        <p:nvSpPr>
          <p:cNvPr id="3" name="Slide Number Placeholder 2"/>
          <p:cNvSpPr>
            <a:spLocks noGrp="1"/>
          </p:cNvSpPr>
          <p:nvPr>
            <p:ph type="sldNum" sz="quarter" idx="12"/>
          </p:nvPr>
        </p:nvSpPr>
        <p:spPr/>
        <p:txBody>
          <a:bodyPr/>
          <a:lstStyle/>
          <a:p>
            <a:fld id="{97D343AF-CC69-4B40-AE04-9580FDC48473}" type="slidenum">
              <a:rPr lang="en-US" smtClean="0"/>
              <a:pPr/>
              <a:t>33</a:t>
            </a:fld>
            <a:endParaRPr lang="en-US"/>
          </a:p>
        </p:txBody>
      </p:sp>
    </p:spTree>
    <p:extLst>
      <p:ext uri="{BB962C8B-B14F-4D97-AF65-F5344CB8AC3E}">
        <p14:creationId xmlns:p14="http://schemas.microsoft.com/office/powerpoint/2010/main" xmlns="" val="36498280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7092280" y="6162955"/>
            <a:ext cx="2051720" cy="695045"/>
          </a:xfrm>
          <a:prstGeom prst="rect">
            <a:avLst/>
          </a:prstGeom>
          <a:noFill/>
          <a:ln w="9525">
            <a:noFill/>
            <a:miter lim="800000"/>
            <a:headEnd/>
            <a:tailEnd/>
          </a:ln>
        </p:spPr>
      </p:pic>
      <p:sp>
        <p:nvSpPr>
          <p:cNvPr id="5" name="TextBox 4"/>
          <p:cNvSpPr txBox="1"/>
          <p:nvPr/>
        </p:nvSpPr>
        <p:spPr>
          <a:xfrm>
            <a:off x="0" y="0"/>
            <a:ext cx="9144000" cy="7232749"/>
          </a:xfrm>
          <a:prstGeom prst="rect">
            <a:avLst/>
          </a:prstGeom>
          <a:noFill/>
        </p:spPr>
        <p:txBody>
          <a:bodyPr wrap="square" rtlCol="0">
            <a:spAutoFit/>
          </a:bodyPr>
          <a:lstStyle/>
          <a:p>
            <a:r>
              <a:rPr lang="en-US" altLang="ko-KR" b="1" dirty="0" smtClean="0">
                <a:effectLst>
                  <a:outerShdw blurRad="38100" dist="38100" dir="2700000" algn="tl">
                    <a:srgbClr val="000000">
                      <a:alpha val="43137"/>
                    </a:srgbClr>
                  </a:outerShdw>
                </a:effectLst>
              </a:rPr>
              <a:t>Original Papers</a:t>
            </a:r>
          </a:p>
          <a:p>
            <a:r>
              <a:rPr lang="en-US" altLang="ko-KR" sz="1600" b="1" dirty="0" smtClean="0"/>
              <a:t>Acid </a:t>
            </a:r>
            <a:r>
              <a:rPr lang="en-US" altLang="ko-KR" sz="1600" b="1" dirty="0" err="1" smtClean="0"/>
              <a:t>sphingomyelinase</a:t>
            </a:r>
            <a:r>
              <a:rPr lang="en-US" altLang="ko-KR" sz="1600" b="1" dirty="0" smtClean="0"/>
              <a:t> determines melanoma progression and metastatic </a:t>
            </a:r>
            <a:r>
              <a:rPr lang="en-US" altLang="ko-KR" sz="1600" b="1" dirty="0" err="1" smtClean="0"/>
              <a:t>behaviour</a:t>
            </a:r>
            <a:r>
              <a:rPr lang="en-US" altLang="ko-KR" sz="1600" b="1" dirty="0" smtClean="0"/>
              <a:t> via the </a:t>
            </a:r>
            <a:r>
              <a:rPr lang="en-US" altLang="ko-KR" sz="1600" b="1" dirty="0" err="1" smtClean="0"/>
              <a:t>microphtalmia</a:t>
            </a:r>
            <a:r>
              <a:rPr lang="en-US" altLang="ko-KR" sz="1600" b="1" dirty="0" smtClean="0"/>
              <a:t>-associated transcription factor </a:t>
            </a:r>
            <a:r>
              <a:rPr lang="en-US" altLang="ko-KR" sz="1600" b="1" dirty="0" err="1" smtClean="0"/>
              <a:t>signalling</a:t>
            </a:r>
            <a:r>
              <a:rPr lang="en-US" altLang="ko-KR" sz="1600" b="1" dirty="0" smtClean="0"/>
              <a:t> pathway</a:t>
            </a:r>
          </a:p>
          <a:p>
            <a:r>
              <a:rPr lang="en-US" altLang="ko-KR" sz="1600" dirty="0" smtClean="0"/>
              <a:t>L </a:t>
            </a:r>
            <a:r>
              <a:rPr lang="en-US" altLang="ko-KR" sz="1600" dirty="0" err="1" smtClean="0"/>
              <a:t>Bizzozero</a:t>
            </a:r>
            <a:r>
              <a:rPr lang="en-US" altLang="ko-KR" sz="1600" dirty="0" smtClean="0"/>
              <a:t>, D </a:t>
            </a:r>
            <a:r>
              <a:rPr lang="en-US" altLang="ko-KR" sz="1600" dirty="0" err="1" smtClean="0"/>
              <a:t>Cazzato</a:t>
            </a:r>
            <a:r>
              <a:rPr lang="en-US" altLang="ko-KR" sz="1600" dirty="0" smtClean="0"/>
              <a:t>, D </a:t>
            </a:r>
            <a:r>
              <a:rPr lang="en-US" altLang="ko-KR" sz="1600" dirty="0" err="1" smtClean="0"/>
              <a:t>Cervia</a:t>
            </a:r>
            <a:r>
              <a:rPr lang="en-US" altLang="ko-KR" sz="1600" dirty="0" smtClean="0"/>
              <a:t>, E </a:t>
            </a:r>
            <a:r>
              <a:rPr lang="en-US" altLang="ko-KR" sz="1600" dirty="0" err="1" smtClean="0"/>
              <a:t>Assi</a:t>
            </a:r>
            <a:r>
              <a:rPr lang="en-US" altLang="ko-KR" sz="1600" dirty="0" smtClean="0"/>
              <a:t>, F </a:t>
            </a:r>
            <a:r>
              <a:rPr lang="en-US" altLang="ko-KR" sz="1600" dirty="0" err="1" smtClean="0"/>
              <a:t>Simbari</a:t>
            </a:r>
            <a:r>
              <a:rPr lang="en-US" altLang="ko-KR" sz="1600" dirty="0" smtClean="0"/>
              <a:t>, F </a:t>
            </a:r>
            <a:r>
              <a:rPr lang="en-US" altLang="ko-KR" sz="1600" dirty="0" err="1" smtClean="0"/>
              <a:t>Pagni</a:t>
            </a:r>
            <a:r>
              <a:rPr lang="en-US" altLang="ko-KR" sz="1600" dirty="0" smtClean="0"/>
              <a:t>, C De Palma, A </a:t>
            </a:r>
            <a:r>
              <a:rPr lang="en-US" altLang="ko-KR" sz="1600" dirty="0" err="1" smtClean="0"/>
              <a:t>Monno</a:t>
            </a:r>
            <a:r>
              <a:rPr lang="en-US" altLang="ko-KR" sz="1600" dirty="0" smtClean="0"/>
              <a:t>, C </a:t>
            </a:r>
            <a:r>
              <a:rPr lang="en-US" altLang="ko-KR" sz="1600" dirty="0" err="1" smtClean="0"/>
              <a:t>Verdelli</a:t>
            </a:r>
            <a:r>
              <a:rPr lang="en-US" altLang="ko-KR" sz="1600" dirty="0" smtClean="0"/>
              <a:t>, P R </a:t>
            </a:r>
            <a:r>
              <a:rPr lang="en-US" altLang="ko-KR" sz="1600" dirty="0" err="1" smtClean="0"/>
              <a:t>Querini</a:t>
            </a:r>
            <a:r>
              <a:rPr lang="en-US" altLang="ko-KR" sz="1600" dirty="0" smtClean="0"/>
              <a:t>, V Russo, E </a:t>
            </a:r>
            <a:r>
              <a:rPr lang="en-US" altLang="ko-KR" sz="1600" dirty="0" err="1" smtClean="0"/>
              <a:t>Clementi</a:t>
            </a:r>
            <a:r>
              <a:rPr lang="en-US" altLang="ko-KR" sz="1600" dirty="0" smtClean="0"/>
              <a:t> and C </a:t>
            </a:r>
            <a:r>
              <a:rPr lang="en-US" altLang="ko-KR" sz="1600" dirty="0" err="1" smtClean="0"/>
              <a:t>Perrotta</a:t>
            </a:r>
            <a:endParaRPr lang="en-US" altLang="ko-KR" sz="1600" dirty="0" smtClean="0"/>
          </a:p>
          <a:p>
            <a:r>
              <a:rPr lang="en-US" altLang="ko-KR" sz="1600" dirty="0" smtClean="0"/>
              <a:t>Cell Death Differ 21: 507-520; advance online publication, December 6, 2013; doi:10.1038/cdd.2013.173</a:t>
            </a:r>
          </a:p>
          <a:p>
            <a:r>
              <a:rPr lang="en-US" altLang="ko-KR" sz="1600" b="1" dirty="0" smtClean="0"/>
              <a:t>Mapping the p53 </a:t>
            </a:r>
            <a:r>
              <a:rPr lang="en-US" altLang="ko-KR" sz="1600" b="1" dirty="0" err="1" smtClean="0"/>
              <a:t>transcriptome</a:t>
            </a:r>
            <a:r>
              <a:rPr lang="en-US" altLang="ko-KR" sz="1600" b="1" dirty="0" smtClean="0"/>
              <a:t> universe using p53 natural polymorphs FREE</a:t>
            </a:r>
          </a:p>
          <a:p>
            <a:r>
              <a:rPr lang="en-US" altLang="ko-KR" sz="1600" dirty="0" smtClean="0"/>
              <a:t>B Wang, D </a:t>
            </a:r>
            <a:r>
              <a:rPr lang="en-US" altLang="ko-KR" sz="1600" dirty="0" err="1" smtClean="0"/>
              <a:t>Niu</a:t>
            </a:r>
            <a:r>
              <a:rPr lang="en-US" altLang="ko-KR" sz="1600" dirty="0" smtClean="0"/>
              <a:t>, T H Lam, Z Xiao and E C </a:t>
            </a:r>
            <a:r>
              <a:rPr lang="en-US" altLang="ko-KR" sz="1600" dirty="0" err="1" smtClean="0"/>
              <a:t>Ren</a:t>
            </a:r>
            <a:endParaRPr lang="en-US" altLang="ko-KR" sz="1600" dirty="0" smtClean="0"/>
          </a:p>
          <a:p>
            <a:r>
              <a:rPr lang="en-US" altLang="ko-KR" sz="1600" dirty="0" smtClean="0"/>
              <a:t>Cell Death Differ 21: 521-532; advance online publication, September 27, 2013; doi:10.1038/cdd.2013.132</a:t>
            </a:r>
          </a:p>
          <a:p>
            <a:r>
              <a:rPr lang="en-US" altLang="ko-KR" sz="1600" b="1" dirty="0" err="1" smtClean="0"/>
              <a:t>Phospholipase</a:t>
            </a:r>
            <a:r>
              <a:rPr lang="en-US" altLang="ko-KR" sz="1600" b="1" dirty="0" smtClean="0"/>
              <a:t> D-mediated </a:t>
            </a:r>
            <a:r>
              <a:rPr lang="en-US" altLang="ko-KR" sz="1600" b="1" dirty="0" err="1" smtClean="0"/>
              <a:t>autophagic</a:t>
            </a:r>
            <a:r>
              <a:rPr lang="en-US" altLang="ko-KR" sz="1600" b="1" dirty="0" smtClean="0"/>
              <a:t> regulation is a potential target for cancer therapy</a:t>
            </a:r>
          </a:p>
          <a:p>
            <a:r>
              <a:rPr lang="en-US" altLang="ko-KR" sz="1600" dirty="0" smtClean="0"/>
              <a:t>Y H Jang, K Y </a:t>
            </a:r>
            <a:r>
              <a:rPr lang="en-US" altLang="ko-KR" sz="1600" dirty="0" err="1" smtClean="0"/>
              <a:t>Choi</a:t>
            </a:r>
            <a:r>
              <a:rPr lang="en-US" altLang="ko-KR" sz="1600" dirty="0" smtClean="0"/>
              <a:t> and D S Min</a:t>
            </a:r>
          </a:p>
          <a:p>
            <a:r>
              <a:rPr lang="en-US" altLang="ko-KR" sz="1600" dirty="0" smtClean="0"/>
              <a:t>Cell Death Differ 21: 533-546; advance online publication, December 6, 2013; doi:10.1038/cdd.2013.174</a:t>
            </a:r>
          </a:p>
          <a:p>
            <a:r>
              <a:rPr lang="en-US" altLang="ko-KR" sz="1600" b="1" dirty="0" err="1" smtClean="0"/>
              <a:t>Autophagy</a:t>
            </a:r>
            <a:r>
              <a:rPr lang="en-US" altLang="ko-KR" sz="1600" b="1" dirty="0" smtClean="0"/>
              <a:t> is required for </a:t>
            </a:r>
            <a:r>
              <a:rPr lang="en-US" altLang="ko-KR" sz="1600" b="1" dirty="0" err="1" smtClean="0"/>
              <a:t>zebrafish</a:t>
            </a:r>
            <a:r>
              <a:rPr lang="en-US" altLang="ko-KR" sz="1600" b="1" dirty="0" smtClean="0"/>
              <a:t> caudal fin regeneration</a:t>
            </a:r>
          </a:p>
          <a:p>
            <a:r>
              <a:rPr lang="en-US" altLang="ko-KR" sz="1600" dirty="0" smtClean="0"/>
              <a:t>M </a:t>
            </a:r>
            <a:r>
              <a:rPr lang="en-US" altLang="ko-KR" sz="1600" dirty="0" err="1" smtClean="0"/>
              <a:t>Varga</a:t>
            </a:r>
            <a:r>
              <a:rPr lang="en-US" altLang="ko-KR" sz="1600" dirty="0" smtClean="0"/>
              <a:t>, M Sass, D Papp, K </a:t>
            </a:r>
            <a:r>
              <a:rPr lang="en-US" altLang="ko-KR" sz="1600" dirty="0" err="1" smtClean="0"/>
              <a:t>Takács-Vellai</a:t>
            </a:r>
            <a:r>
              <a:rPr lang="en-US" altLang="ko-KR" sz="1600" dirty="0" smtClean="0"/>
              <a:t>, J </a:t>
            </a:r>
            <a:r>
              <a:rPr lang="en-US" altLang="ko-KR" sz="1600" dirty="0" err="1" smtClean="0"/>
              <a:t>Kobolak</a:t>
            </a:r>
            <a:r>
              <a:rPr lang="en-US" altLang="ko-KR" sz="1600" dirty="0" smtClean="0"/>
              <a:t>, A </a:t>
            </a:r>
            <a:r>
              <a:rPr lang="en-US" altLang="ko-KR" sz="1600" dirty="0" err="1" smtClean="0"/>
              <a:t>Dinnyés</a:t>
            </a:r>
            <a:r>
              <a:rPr lang="en-US" altLang="ko-KR" sz="1600" dirty="0" smtClean="0"/>
              <a:t>, D J </a:t>
            </a:r>
            <a:r>
              <a:rPr lang="en-US" altLang="ko-KR" sz="1600" dirty="0" err="1" smtClean="0"/>
              <a:t>Klionsky</a:t>
            </a:r>
            <a:r>
              <a:rPr lang="en-US" altLang="ko-KR" sz="1600" dirty="0" smtClean="0"/>
              <a:t> and T </a:t>
            </a:r>
            <a:r>
              <a:rPr lang="en-US" altLang="ko-KR" sz="1600" dirty="0" err="1" smtClean="0"/>
              <a:t>Vellai</a:t>
            </a:r>
            <a:endParaRPr lang="en-US" altLang="ko-KR" sz="1600" dirty="0" smtClean="0"/>
          </a:p>
          <a:p>
            <a:r>
              <a:rPr lang="en-US" altLang="ko-KR" sz="1600" dirty="0" smtClean="0"/>
              <a:t>Cell Death Differ 21: 547-556; advance online publication, December 6, 2013; doi:10.1038/cdd.2013.175</a:t>
            </a:r>
          </a:p>
          <a:p>
            <a:r>
              <a:rPr lang="en-US" altLang="ko-KR" sz="1600" b="1" dirty="0" smtClean="0"/>
              <a:t>Delayed innocent bystander cell death following hypoxia in </a:t>
            </a:r>
            <a:r>
              <a:rPr lang="en-US" altLang="ko-KR" sz="1600" b="1" i="1" dirty="0" err="1" smtClean="0"/>
              <a:t>Caenorhabditis</a:t>
            </a:r>
            <a:r>
              <a:rPr lang="en-US" altLang="ko-KR" sz="1600" b="1" i="1" dirty="0" smtClean="0"/>
              <a:t> </a:t>
            </a:r>
            <a:r>
              <a:rPr lang="en-US" altLang="ko-KR" sz="1600" b="1" i="1" dirty="0" err="1" smtClean="0"/>
              <a:t>elegans</a:t>
            </a:r>
            <a:endParaRPr lang="en-US" altLang="ko-KR" sz="1600" b="1" dirty="0" smtClean="0"/>
          </a:p>
          <a:p>
            <a:r>
              <a:rPr lang="en-US" altLang="ko-KR" sz="1600" dirty="0" smtClean="0"/>
              <a:t>C-L Sun, E Kim and C M Crowder</a:t>
            </a:r>
          </a:p>
          <a:p>
            <a:r>
              <a:rPr lang="en-US" altLang="ko-KR" sz="1600" dirty="0" smtClean="0"/>
              <a:t>Cell Death Differ 21: 557-567; advance online publication, December 6, 2013; doi:10.1038/cdd.2013.176</a:t>
            </a:r>
          </a:p>
          <a:p>
            <a:r>
              <a:rPr lang="en-US" altLang="ko-KR" sz="1600" b="1" dirty="0" smtClean="0"/>
              <a:t>Calcium deficiency-induced and TRP channel-regulated IGF1R-PI3K-Akt signaling regulates abnormal epithelial cell proliferation</a:t>
            </a:r>
          </a:p>
          <a:p>
            <a:r>
              <a:rPr lang="en-US" altLang="ko-KR" sz="1600" dirty="0" smtClean="0"/>
              <a:t>W Dai, Y </a:t>
            </a:r>
            <a:r>
              <a:rPr lang="en-US" altLang="ko-KR" sz="1600" dirty="0" err="1" smtClean="0"/>
              <a:t>Bai</a:t>
            </a:r>
            <a:r>
              <a:rPr lang="en-US" altLang="ko-KR" sz="1600" dirty="0" smtClean="0"/>
              <a:t>, L </a:t>
            </a:r>
            <a:r>
              <a:rPr lang="en-US" altLang="ko-KR" sz="1600" dirty="0" err="1" smtClean="0"/>
              <a:t>Hebda</a:t>
            </a:r>
            <a:r>
              <a:rPr lang="en-US" altLang="ko-KR" sz="1600" dirty="0" smtClean="0"/>
              <a:t>, X </a:t>
            </a:r>
            <a:r>
              <a:rPr lang="en-US" altLang="ko-KR" sz="1600" dirty="0" err="1" smtClean="0"/>
              <a:t>Zhong</a:t>
            </a:r>
            <a:r>
              <a:rPr lang="en-US" altLang="ko-KR" sz="1600" dirty="0" smtClean="0"/>
              <a:t>, J Liu, J Kao and C </a:t>
            </a:r>
            <a:r>
              <a:rPr lang="en-US" altLang="ko-KR" sz="1600" dirty="0" err="1" smtClean="0"/>
              <a:t>Duan</a:t>
            </a:r>
            <a:endParaRPr lang="en-US" altLang="ko-KR" sz="1600" dirty="0" smtClean="0"/>
          </a:p>
          <a:p>
            <a:r>
              <a:rPr lang="en-US" altLang="ko-KR" sz="1600" dirty="0" smtClean="0"/>
              <a:t>Cell Death Differ 21: 568-581; advance online publication, December 13, 2013; doi:10.1038/cdd.2013.177</a:t>
            </a:r>
          </a:p>
          <a:p>
            <a:endParaRPr lang="en-US" altLang="ko-KR" sz="1600" dirty="0" smtClean="0"/>
          </a:p>
        </p:txBody>
      </p:sp>
      <p:sp>
        <p:nvSpPr>
          <p:cNvPr id="6" name="TextBox 5"/>
          <p:cNvSpPr txBox="1"/>
          <p:nvPr/>
        </p:nvSpPr>
        <p:spPr>
          <a:xfrm>
            <a:off x="-31220" y="6555992"/>
            <a:ext cx="367408" cy="276999"/>
          </a:xfrm>
          <a:prstGeom prst="rect">
            <a:avLst/>
          </a:prstGeom>
          <a:noFill/>
        </p:spPr>
        <p:txBody>
          <a:bodyPr wrap="none" rtlCol="0">
            <a:spAutoFit/>
          </a:bodyPr>
          <a:lstStyle/>
          <a:p>
            <a:r>
              <a:rPr lang="en-US" sz="1200" b="1" dirty="0" smtClean="0"/>
              <a:t>JJY</a:t>
            </a:r>
            <a:endParaRPr lang="en-US" sz="1200" b="1" dirty="0"/>
          </a:p>
        </p:txBody>
      </p:sp>
      <p:sp>
        <p:nvSpPr>
          <p:cNvPr id="2" name="Slide Number Placeholder 1"/>
          <p:cNvSpPr>
            <a:spLocks noGrp="1"/>
          </p:cNvSpPr>
          <p:nvPr>
            <p:ph type="sldNum" sz="quarter" idx="12"/>
          </p:nvPr>
        </p:nvSpPr>
        <p:spPr/>
        <p:txBody>
          <a:bodyPr/>
          <a:lstStyle/>
          <a:p>
            <a:fld id="{97D343AF-CC69-4B40-AE04-9580FDC48473}" type="slidenum">
              <a:rPr lang="en-US" smtClean="0"/>
              <a:pPr/>
              <a:t>34</a:t>
            </a:fld>
            <a:endParaRPr lang="en-US"/>
          </a:p>
        </p:txBody>
      </p:sp>
    </p:spTree>
    <p:extLst>
      <p:ext uri="{BB962C8B-B14F-4D97-AF65-F5344CB8AC3E}">
        <p14:creationId xmlns:p14="http://schemas.microsoft.com/office/powerpoint/2010/main" xmlns="" val="734679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771084"/>
          </a:xfrm>
          <a:prstGeom prst="rect">
            <a:avLst/>
          </a:prstGeom>
          <a:noFill/>
        </p:spPr>
        <p:txBody>
          <a:bodyPr wrap="square" rtlCol="0">
            <a:spAutoFit/>
          </a:bodyPr>
          <a:lstStyle/>
          <a:p>
            <a:r>
              <a:rPr lang="en-US" altLang="ko-KR" sz="1400" b="1" dirty="0" smtClean="0"/>
              <a:t>Microglia convert aggregated </a:t>
            </a:r>
            <a:r>
              <a:rPr lang="en-US" altLang="ko-KR" sz="1400" b="1" dirty="0" err="1" smtClean="0"/>
              <a:t>amyloid</a:t>
            </a:r>
            <a:r>
              <a:rPr lang="en-US" altLang="ko-KR" sz="1400" b="1" dirty="0" smtClean="0"/>
              <a:t>-</a:t>
            </a:r>
            <a:r>
              <a:rPr lang="el-GR" altLang="ko-KR" sz="1400" b="1" i="1" dirty="0" smtClean="0"/>
              <a:t>β</a:t>
            </a:r>
            <a:r>
              <a:rPr lang="el-GR" altLang="ko-KR" sz="1400" b="1" dirty="0" smtClean="0"/>
              <a:t> </a:t>
            </a:r>
            <a:r>
              <a:rPr lang="en-US" altLang="ko-KR" sz="1400" b="1" dirty="0" smtClean="0"/>
              <a:t>into </a:t>
            </a:r>
            <a:r>
              <a:rPr lang="en-US" altLang="ko-KR" sz="1400" b="1" dirty="0" err="1" smtClean="0"/>
              <a:t>neurotoxic</a:t>
            </a:r>
            <a:r>
              <a:rPr lang="en-US" altLang="ko-KR" sz="1400" b="1" dirty="0" smtClean="0"/>
              <a:t> forms through the shedding of </a:t>
            </a:r>
            <a:r>
              <a:rPr lang="en-US" altLang="ko-KR" sz="1400" b="1" dirty="0" err="1" smtClean="0"/>
              <a:t>microvesicles</a:t>
            </a:r>
            <a:endParaRPr lang="en-US" altLang="ko-KR" sz="1400" b="1" dirty="0" smtClean="0"/>
          </a:p>
          <a:p>
            <a:r>
              <a:rPr lang="en-US" altLang="ko-KR" sz="1400" dirty="0" smtClean="0"/>
              <a:t>P Joshi, E </a:t>
            </a:r>
            <a:r>
              <a:rPr lang="en-US" altLang="ko-KR" sz="1400" dirty="0" err="1" smtClean="0"/>
              <a:t>Turola</a:t>
            </a:r>
            <a:r>
              <a:rPr lang="en-US" altLang="ko-KR" sz="1400" dirty="0" smtClean="0"/>
              <a:t>, A Ruiz, A </a:t>
            </a:r>
            <a:r>
              <a:rPr lang="en-US" altLang="ko-KR" sz="1400" dirty="0" err="1" smtClean="0"/>
              <a:t>Bergami</a:t>
            </a:r>
            <a:r>
              <a:rPr lang="en-US" altLang="ko-KR" sz="1400" dirty="0" smtClean="0"/>
              <a:t>, D </a:t>
            </a:r>
            <a:r>
              <a:rPr lang="en-US" altLang="ko-KR" sz="1400" dirty="0" err="1" smtClean="0"/>
              <a:t>D</a:t>
            </a:r>
            <a:r>
              <a:rPr lang="en-US" altLang="ko-KR" sz="1400" dirty="0" smtClean="0"/>
              <a:t> </a:t>
            </a:r>
            <a:r>
              <a:rPr lang="en-US" altLang="ko-KR" sz="1400" dirty="0" err="1" smtClean="0"/>
              <a:t>Libera</a:t>
            </a:r>
            <a:r>
              <a:rPr lang="en-US" altLang="ko-KR" sz="1400" dirty="0" smtClean="0"/>
              <a:t>, L </a:t>
            </a:r>
            <a:r>
              <a:rPr lang="en-US" altLang="ko-KR" sz="1400" dirty="0" err="1" smtClean="0"/>
              <a:t>Benussi</a:t>
            </a:r>
            <a:r>
              <a:rPr lang="en-US" altLang="ko-KR" sz="1400" dirty="0" smtClean="0"/>
              <a:t>, P </a:t>
            </a:r>
            <a:r>
              <a:rPr lang="en-US" altLang="ko-KR" sz="1400" dirty="0" err="1" smtClean="0"/>
              <a:t>Giussani</a:t>
            </a:r>
            <a:r>
              <a:rPr lang="en-US" altLang="ko-KR" sz="1400" dirty="0" smtClean="0"/>
              <a:t>, G </a:t>
            </a:r>
            <a:r>
              <a:rPr lang="en-US" altLang="ko-KR" sz="1400" dirty="0" err="1" smtClean="0"/>
              <a:t>Magnani</a:t>
            </a:r>
            <a:r>
              <a:rPr lang="en-US" altLang="ko-KR" sz="1400" dirty="0" smtClean="0"/>
              <a:t>, G </a:t>
            </a:r>
            <a:r>
              <a:rPr lang="en-US" altLang="ko-KR" sz="1400" dirty="0" err="1" smtClean="0"/>
              <a:t>Comi</a:t>
            </a:r>
            <a:r>
              <a:rPr lang="en-US" altLang="ko-KR" sz="1400" dirty="0" smtClean="0"/>
              <a:t>, G </a:t>
            </a:r>
            <a:r>
              <a:rPr lang="en-US" altLang="ko-KR" sz="1400" dirty="0" err="1" smtClean="0"/>
              <a:t>Legname</a:t>
            </a:r>
            <a:r>
              <a:rPr lang="en-US" altLang="ko-KR" sz="1400" dirty="0" smtClean="0"/>
              <a:t>, R </a:t>
            </a:r>
            <a:r>
              <a:rPr lang="en-US" altLang="ko-KR" sz="1400" dirty="0" err="1" smtClean="0"/>
              <a:t>Ghidoni</a:t>
            </a:r>
            <a:r>
              <a:rPr lang="en-US" altLang="ko-KR" sz="1400" dirty="0" smtClean="0"/>
              <a:t>, R </a:t>
            </a:r>
            <a:r>
              <a:rPr lang="en-US" altLang="ko-KR" sz="1400" dirty="0" err="1" smtClean="0"/>
              <a:t>Furlan</a:t>
            </a:r>
            <a:r>
              <a:rPr lang="en-US" altLang="ko-KR" sz="1400" dirty="0" smtClean="0"/>
              <a:t>, M </a:t>
            </a:r>
            <a:r>
              <a:rPr lang="en-US" altLang="ko-KR" sz="1400" dirty="0" err="1" smtClean="0"/>
              <a:t>Matteoli</a:t>
            </a:r>
            <a:r>
              <a:rPr lang="en-US" altLang="ko-KR" sz="1400" dirty="0" smtClean="0"/>
              <a:t> and C </a:t>
            </a:r>
            <a:r>
              <a:rPr lang="en-US" altLang="ko-KR" sz="1400" dirty="0" err="1" smtClean="0"/>
              <a:t>Verderio</a:t>
            </a:r>
            <a:endParaRPr lang="en-US" altLang="ko-KR" sz="1400" dirty="0" smtClean="0"/>
          </a:p>
          <a:p>
            <a:r>
              <a:rPr lang="en-US" altLang="ko-KR" sz="1400" dirty="0" smtClean="0"/>
              <a:t>Cell Death Differ 21: 582-593; advance online publication, December 13, 2013; doi:10.1038/cdd.2013.180</a:t>
            </a:r>
          </a:p>
          <a:p>
            <a:r>
              <a:rPr lang="en-US" altLang="ko-KR" sz="1400" b="1" dirty="0" smtClean="0"/>
              <a:t>Suppression of PPAR</a:t>
            </a:r>
            <a:r>
              <a:rPr lang="el-GR" altLang="ko-KR" sz="1400" b="1" i="1" dirty="0" smtClean="0"/>
              <a:t>γ</a:t>
            </a:r>
            <a:r>
              <a:rPr lang="el-GR" altLang="ko-KR" sz="1400" b="1" dirty="0" smtClean="0"/>
              <a:t> </a:t>
            </a:r>
            <a:r>
              <a:rPr lang="en-US" altLang="ko-KR" sz="1400" b="1" dirty="0" smtClean="0"/>
              <a:t>through MKRN1-mediated </a:t>
            </a:r>
            <a:r>
              <a:rPr lang="en-US" altLang="ko-KR" sz="1400" b="1" dirty="0" err="1" smtClean="0"/>
              <a:t>ubiquitination</a:t>
            </a:r>
            <a:r>
              <a:rPr lang="en-US" altLang="ko-KR" sz="1400" b="1" dirty="0" smtClean="0"/>
              <a:t> and degradation prevents </a:t>
            </a:r>
            <a:r>
              <a:rPr lang="en-US" altLang="ko-KR" sz="1400" b="1" dirty="0" err="1" smtClean="0"/>
              <a:t>adipocyte</a:t>
            </a:r>
            <a:r>
              <a:rPr lang="en-US" altLang="ko-KR" sz="1400" b="1" dirty="0" smtClean="0"/>
              <a:t> differentiation</a:t>
            </a:r>
          </a:p>
          <a:p>
            <a:r>
              <a:rPr lang="en-US" altLang="ko-KR" sz="1400" dirty="0" smtClean="0"/>
              <a:t>J-H Kim, K W Park, E-W Lee, W-S Jang, J </a:t>
            </a:r>
            <a:r>
              <a:rPr lang="en-US" altLang="ko-KR" sz="1400" dirty="0" err="1" smtClean="0"/>
              <a:t>Seo</a:t>
            </a:r>
            <a:r>
              <a:rPr lang="en-US" altLang="ko-KR" sz="1400" dirty="0" smtClean="0"/>
              <a:t>, S Shin, K-A Hwang and J Song</a:t>
            </a:r>
          </a:p>
          <a:p>
            <a:r>
              <a:rPr lang="en-US" altLang="ko-KR" sz="1400" dirty="0" smtClean="0"/>
              <a:t>Cell Death Differ 21: 594-603; advance online publication, December 13, 2013; doi:10.1038/cdd.2013.181</a:t>
            </a:r>
          </a:p>
          <a:p>
            <a:r>
              <a:rPr lang="en-US" altLang="ko-KR" sz="1400" b="1" dirty="0" smtClean="0"/>
              <a:t>The </a:t>
            </a:r>
            <a:r>
              <a:rPr lang="en-US" altLang="ko-KR" sz="1400" b="1" dirty="0" err="1" smtClean="0"/>
              <a:t>deubiquitinating</a:t>
            </a:r>
            <a:r>
              <a:rPr lang="en-US" altLang="ko-KR" sz="1400" b="1" dirty="0" smtClean="0"/>
              <a:t> enzyme DUBAI stabilizes DIAP1 to suppress </a:t>
            </a:r>
            <a:r>
              <a:rPr lang="en-US" altLang="ko-KR" sz="1400" b="1" i="1" dirty="0" smtClean="0"/>
              <a:t>Drosophila</a:t>
            </a:r>
            <a:r>
              <a:rPr lang="en-US" altLang="ko-KR" sz="1400" b="1" dirty="0" smtClean="0"/>
              <a:t> apoptosis FREE</a:t>
            </a:r>
          </a:p>
          <a:p>
            <a:r>
              <a:rPr lang="en-US" altLang="ko-KR" sz="1400" dirty="0" smtClean="0"/>
              <a:t>C-S Yang, S A </a:t>
            </a:r>
            <a:r>
              <a:rPr lang="en-US" altLang="ko-KR" sz="1400" dirty="0" err="1" smtClean="0"/>
              <a:t>Sinenko</a:t>
            </a:r>
            <a:r>
              <a:rPr lang="en-US" altLang="ko-KR" sz="1400" dirty="0" smtClean="0"/>
              <a:t>, M J </a:t>
            </a:r>
            <a:r>
              <a:rPr lang="en-US" altLang="ko-KR" sz="1400" dirty="0" err="1" smtClean="0"/>
              <a:t>Thomenius</a:t>
            </a:r>
            <a:r>
              <a:rPr lang="en-US" altLang="ko-KR" sz="1400" dirty="0" smtClean="0"/>
              <a:t>, A C Robeson, C D </a:t>
            </a:r>
            <a:r>
              <a:rPr lang="en-US" altLang="ko-KR" sz="1400" dirty="0" err="1" smtClean="0"/>
              <a:t>Freel</a:t>
            </a:r>
            <a:r>
              <a:rPr lang="en-US" altLang="ko-KR" sz="1400" dirty="0" smtClean="0"/>
              <a:t>, S R Horn and S </a:t>
            </a:r>
            <a:r>
              <a:rPr lang="en-US" altLang="ko-KR" sz="1400" dirty="0" err="1" smtClean="0"/>
              <a:t>Kornbluth</a:t>
            </a:r>
            <a:endParaRPr lang="en-US" altLang="ko-KR" sz="1400" dirty="0" smtClean="0"/>
          </a:p>
          <a:p>
            <a:r>
              <a:rPr lang="en-US" altLang="ko-KR" sz="1400" dirty="0" smtClean="0"/>
              <a:t>Cell Death Differ 21: 604-611; advance online publication, December 20, 2013; doi:10.1038/cdd.2013.184</a:t>
            </a:r>
          </a:p>
          <a:p>
            <a:r>
              <a:rPr lang="en-US" altLang="ko-KR" sz="1400" b="1" dirty="0" smtClean="0"/>
              <a:t>ROS-dependent activation of JNK converts p53 into an efficient inhibitor of </a:t>
            </a:r>
            <a:r>
              <a:rPr lang="en-US" altLang="ko-KR" sz="1400" b="1" dirty="0" err="1" smtClean="0"/>
              <a:t>oncogenes</a:t>
            </a:r>
            <a:r>
              <a:rPr lang="en-US" altLang="ko-KR" sz="1400" b="1" dirty="0" smtClean="0"/>
              <a:t> leading to robust apoptosis Open</a:t>
            </a:r>
          </a:p>
          <a:p>
            <a:r>
              <a:rPr lang="en-US" altLang="ko-KR" sz="1400" dirty="0" smtClean="0"/>
              <a:t>Y Shi, F </a:t>
            </a:r>
            <a:r>
              <a:rPr lang="en-US" altLang="ko-KR" sz="1400" dirty="0" err="1" smtClean="0"/>
              <a:t>Nikulenkov</a:t>
            </a:r>
            <a:r>
              <a:rPr lang="en-US" altLang="ko-KR" sz="1400" dirty="0" smtClean="0"/>
              <a:t>, J </a:t>
            </a:r>
            <a:r>
              <a:rPr lang="en-US" altLang="ko-KR" sz="1400" dirty="0" err="1" smtClean="0"/>
              <a:t>Zawacka-Pankau</a:t>
            </a:r>
            <a:r>
              <a:rPr lang="en-US" altLang="ko-KR" sz="1400" dirty="0" smtClean="0"/>
              <a:t>, H Li, R </a:t>
            </a:r>
            <a:r>
              <a:rPr lang="en-US" altLang="ko-KR" sz="1400" dirty="0" err="1" smtClean="0"/>
              <a:t>Gabdoulline</a:t>
            </a:r>
            <a:r>
              <a:rPr lang="en-US" altLang="ko-KR" sz="1400" dirty="0" smtClean="0"/>
              <a:t>, J </a:t>
            </a:r>
            <a:r>
              <a:rPr lang="en-US" altLang="ko-KR" sz="1400" dirty="0" err="1" smtClean="0"/>
              <a:t>Xu</a:t>
            </a:r>
            <a:r>
              <a:rPr lang="en-US" altLang="ko-KR" sz="1400" dirty="0" smtClean="0"/>
              <a:t>, S Eriksson, E </a:t>
            </a:r>
            <a:r>
              <a:rPr lang="en-US" altLang="ko-KR" sz="1400" dirty="0" err="1" smtClean="0"/>
              <a:t>Hedström</a:t>
            </a:r>
            <a:r>
              <a:rPr lang="en-US" altLang="ko-KR" sz="1400" dirty="0" smtClean="0"/>
              <a:t>, N </a:t>
            </a:r>
            <a:r>
              <a:rPr lang="en-US" altLang="ko-KR" sz="1400" dirty="0" err="1" smtClean="0"/>
              <a:t>Issaeva</a:t>
            </a:r>
            <a:r>
              <a:rPr lang="en-US" altLang="ko-KR" sz="1400" dirty="0" smtClean="0"/>
              <a:t>, A </a:t>
            </a:r>
            <a:r>
              <a:rPr lang="en-US" altLang="ko-KR" sz="1400" dirty="0" err="1" smtClean="0"/>
              <a:t>Kel</a:t>
            </a:r>
            <a:r>
              <a:rPr lang="en-US" altLang="ko-KR" sz="1400" dirty="0" smtClean="0"/>
              <a:t>, E S J </a:t>
            </a:r>
            <a:r>
              <a:rPr lang="en-US" altLang="ko-KR" sz="1400" dirty="0" err="1" smtClean="0"/>
              <a:t>Arnér</a:t>
            </a:r>
            <a:r>
              <a:rPr lang="en-US" altLang="ko-KR" sz="1400" dirty="0" smtClean="0"/>
              <a:t> and G </a:t>
            </a:r>
            <a:r>
              <a:rPr lang="en-US" altLang="ko-KR" sz="1400" dirty="0" err="1" smtClean="0"/>
              <a:t>Selivanova</a:t>
            </a:r>
            <a:endParaRPr lang="en-US" altLang="ko-KR" sz="1400" dirty="0" smtClean="0"/>
          </a:p>
          <a:p>
            <a:r>
              <a:rPr lang="en-US" altLang="ko-KR" sz="1400" dirty="0" smtClean="0"/>
              <a:t>Cell Death Differ 21: 612-623; advance online publication, January 10, 2014; doi:10.1038/cdd.2013.186</a:t>
            </a:r>
          </a:p>
          <a:p>
            <a:r>
              <a:rPr lang="en-US" altLang="ko-KR" sz="1400" b="1" dirty="0" smtClean="0"/>
              <a:t>Lats2 is critical for the </a:t>
            </a:r>
            <a:r>
              <a:rPr lang="en-US" altLang="ko-KR" sz="1400" b="1" dirty="0" err="1" smtClean="0"/>
              <a:t>pluripotency</a:t>
            </a:r>
            <a:r>
              <a:rPr lang="en-US" altLang="ko-KR" sz="1400" b="1" dirty="0" smtClean="0"/>
              <a:t> and proper differentiation of stem cells FREE</a:t>
            </a:r>
          </a:p>
          <a:p>
            <a:r>
              <a:rPr lang="en-US" altLang="ko-KR" sz="1400" dirty="0" smtClean="0"/>
              <a:t>Y </a:t>
            </a:r>
            <a:r>
              <a:rPr lang="en-US" altLang="ko-KR" sz="1400" dirty="0" err="1" smtClean="0"/>
              <a:t>Aylon</a:t>
            </a:r>
            <a:r>
              <a:rPr lang="en-US" altLang="ko-KR" sz="1400" dirty="0" smtClean="0"/>
              <a:t>, A Sarver, A </a:t>
            </a:r>
            <a:r>
              <a:rPr lang="en-US" altLang="ko-KR" sz="1400" dirty="0" err="1" smtClean="0"/>
              <a:t>Tovy</a:t>
            </a:r>
            <a:r>
              <a:rPr lang="en-US" altLang="ko-KR" sz="1400" dirty="0" smtClean="0"/>
              <a:t>, E </a:t>
            </a:r>
            <a:r>
              <a:rPr lang="en-US" altLang="ko-KR" sz="1400" dirty="0" err="1" smtClean="0"/>
              <a:t>Ainbinder</a:t>
            </a:r>
            <a:r>
              <a:rPr lang="en-US" altLang="ko-KR" sz="1400" dirty="0" smtClean="0"/>
              <a:t> and M Oren</a:t>
            </a:r>
          </a:p>
          <a:p>
            <a:r>
              <a:rPr lang="en-US" altLang="ko-KR" sz="1400" dirty="0" smtClean="0"/>
              <a:t>Cell Death Differ 21: 624-633; advance online publication, January 10, 2014; doi:10.1038/cdd.2013.188</a:t>
            </a:r>
          </a:p>
          <a:p>
            <a:r>
              <a:rPr lang="en-US" altLang="ko-KR" sz="1400" b="1" dirty="0" smtClean="0"/>
              <a:t>A novel role for the apoptosis inhibitor ARC in suppressing TNF</a:t>
            </a:r>
            <a:r>
              <a:rPr lang="el-GR" altLang="ko-KR" sz="1400" b="1" i="1" dirty="0" smtClean="0"/>
              <a:t>α</a:t>
            </a:r>
            <a:r>
              <a:rPr lang="el-GR" altLang="ko-KR" sz="1400" b="1" dirty="0" smtClean="0"/>
              <a:t>-</a:t>
            </a:r>
            <a:r>
              <a:rPr lang="en-US" altLang="ko-KR" sz="1400" b="1" dirty="0" smtClean="0"/>
              <a:t>induced regulated necrosis</a:t>
            </a:r>
          </a:p>
          <a:p>
            <a:r>
              <a:rPr lang="en-US" altLang="ko-KR" sz="1400" dirty="0" smtClean="0"/>
              <a:t>G Kung, P Dai, L Deng and R N </a:t>
            </a:r>
            <a:r>
              <a:rPr lang="en-US" altLang="ko-KR" sz="1400" dirty="0" err="1" smtClean="0"/>
              <a:t>Kitsis</a:t>
            </a:r>
            <a:endParaRPr lang="en-US" altLang="ko-KR" sz="1400" dirty="0" smtClean="0"/>
          </a:p>
          <a:p>
            <a:r>
              <a:rPr lang="en-US" altLang="ko-KR" sz="1400" dirty="0" smtClean="0"/>
              <a:t>Cell Death Differ 21: 634-644; advance online publication, January 17, 2014; doi:10.1038/cdd.2013.195</a:t>
            </a:r>
          </a:p>
          <a:p>
            <a:r>
              <a:rPr lang="en-US" altLang="ko-KR" sz="1400" b="1" dirty="0" smtClean="0"/>
              <a:t>p63 is a </a:t>
            </a:r>
            <a:r>
              <a:rPr lang="en-US" altLang="ko-KR" sz="1400" b="1" dirty="0" err="1" smtClean="0"/>
              <a:t>prosurvival</a:t>
            </a:r>
            <a:r>
              <a:rPr lang="en-US" altLang="ko-KR" sz="1400" b="1" dirty="0" smtClean="0"/>
              <a:t> factor in the adult mammary gland during post-</a:t>
            </a:r>
            <a:r>
              <a:rPr lang="en-US" altLang="ko-KR" sz="1400" b="1" dirty="0" err="1" smtClean="0"/>
              <a:t>lactational</a:t>
            </a:r>
            <a:r>
              <a:rPr lang="en-US" altLang="ko-KR" sz="1400" b="1" dirty="0" smtClean="0"/>
              <a:t> involution, affecting PI-MECs and ErbB2 </a:t>
            </a:r>
            <a:r>
              <a:rPr lang="en-US" altLang="ko-KR" sz="1400" b="1" dirty="0" err="1" smtClean="0"/>
              <a:t>tumorigenesis</a:t>
            </a:r>
            <a:endParaRPr lang="en-US" altLang="ko-KR" sz="1400" b="1" dirty="0" smtClean="0"/>
          </a:p>
          <a:p>
            <a:r>
              <a:rPr lang="en-US" altLang="ko-KR" sz="1400" dirty="0" smtClean="0"/>
              <a:t>A R </a:t>
            </a:r>
            <a:r>
              <a:rPr lang="en-US" altLang="ko-KR" sz="1400" dirty="0" err="1" smtClean="0"/>
              <a:t>Yallowitz</a:t>
            </a:r>
            <a:r>
              <a:rPr lang="en-US" altLang="ko-KR" sz="1400" dirty="0" smtClean="0"/>
              <a:t>, E M </a:t>
            </a:r>
            <a:r>
              <a:rPr lang="en-US" altLang="ko-KR" sz="1400" dirty="0" err="1" smtClean="0"/>
              <a:t>Alexandrova</a:t>
            </a:r>
            <a:r>
              <a:rPr lang="en-US" altLang="ko-KR" sz="1400" dirty="0" smtClean="0"/>
              <a:t>, F </a:t>
            </a:r>
            <a:r>
              <a:rPr lang="en-US" altLang="ko-KR" sz="1400" dirty="0" err="1" smtClean="0"/>
              <a:t>Talos</a:t>
            </a:r>
            <a:r>
              <a:rPr lang="en-US" altLang="ko-KR" sz="1400" dirty="0" smtClean="0"/>
              <a:t>, S </a:t>
            </a:r>
            <a:r>
              <a:rPr lang="en-US" altLang="ko-KR" sz="1400" dirty="0" err="1" smtClean="0"/>
              <a:t>Xu</a:t>
            </a:r>
            <a:r>
              <a:rPr lang="en-US" altLang="ko-KR" sz="1400" dirty="0" smtClean="0"/>
              <a:t>, N D </a:t>
            </a:r>
            <a:r>
              <a:rPr lang="en-US" altLang="ko-KR" sz="1400" dirty="0" err="1" smtClean="0"/>
              <a:t>Marchenko</a:t>
            </a:r>
            <a:r>
              <a:rPr lang="en-US" altLang="ko-KR" sz="1400" dirty="0" smtClean="0"/>
              <a:t> and U M Moll</a:t>
            </a:r>
          </a:p>
          <a:p>
            <a:r>
              <a:rPr lang="en-US" altLang="ko-KR" sz="1400" dirty="0" smtClean="0"/>
              <a:t>Cell Death Differ 21: 645-654; advance online publication, January 17, 2014; doi:10.1038/cdd.2013.199</a:t>
            </a:r>
          </a:p>
          <a:p>
            <a:r>
              <a:rPr lang="en-US" altLang="ko-KR" sz="1400" b="1" dirty="0" smtClean="0"/>
              <a:t>Fra-2/AP-1 controls </a:t>
            </a:r>
            <a:r>
              <a:rPr lang="en-US" altLang="ko-KR" sz="1400" b="1" dirty="0" err="1" smtClean="0"/>
              <a:t>adipocyte</a:t>
            </a:r>
            <a:r>
              <a:rPr lang="en-US" altLang="ko-KR" sz="1400" b="1" dirty="0" smtClean="0"/>
              <a:t> differentiation and survival by regulating PPAR</a:t>
            </a:r>
            <a:r>
              <a:rPr lang="el-GR" altLang="ko-KR" sz="1400" b="1" i="1" dirty="0" smtClean="0"/>
              <a:t>γ</a:t>
            </a:r>
            <a:r>
              <a:rPr lang="el-GR" altLang="ko-KR" sz="1400" b="1" dirty="0" smtClean="0"/>
              <a:t> </a:t>
            </a:r>
            <a:r>
              <a:rPr lang="en-US" altLang="ko-KR" sz="1400" b="1" dirty="0" smtClean="0"/>
              <a:t>and hypoxia</a:t>
            </a:r>
          </a:p>
          <a:p>
            <a:r>
              <a:rPr lang="en-US" altLang="ko-KR" sz="1400" dirty="0" smtClean="0"/>
              <a:t>J Luther, K </a:t>
            </a:r>
            <a:r>
              <a:rPr lang="en-US" altLang="ko-KR" sz="1400" dirty="0" err="1" smtClean="0"/>
              <a:t>Ubieta</a:t>
            </a:r>
            <a:r>
              <a:rPr lang="en-US" altLang="ko-KR" sz="1400" dirty="0" smtClean="0"/>
              <a:t>, N </a:t>
            </a:r>
            <a:r>
              <a:rPr lang="en-US" altLang="ko-KR" sz="1400" dirty="0" err="1" smtClean="0"/>
              <a:t>Hannemann</a:t>
            </a:r>
            <a:r>
              <a:rPr lang="en-US" altLang="ko-KR" sz="1400" dirty="0" smtClean="0"/>
              <a:t>, M Jimenez, M Garcia, C Zech, G </a:t>
            </a:r>
            <a:r>
              <a:rPr lang="en-US" altLang="ko-KR" sz="1400" dirty="0" err="1" smtClean="0"/>
              <a:t>Schett</a:t>
            </a:r>
            <a:r>
              <a:rPr lang="en-US" altLang="ko-KR" sz="1400" dirty="0" smtClean="0"/>
              <a:t>, E F Wagner and A </a:t>
            </a:r>
            <a:r>
              <a:rPr lang="en-US" altLang="ko-KR" sz="1400" dirty="0" err="1" smtClean="0"/>
              <a:t>Bozec</a:t>
            </a:r>
            <a:endParaRPr lang="en-US" altLang="ko-KR" sz="1400" dirty="0" smtClean="0"/>
          </a:p>
          <a:p>
            <a:r>
              <a:rPr lang="en-US" altLang="ko-KR" sz="1400" dirty="0" smtClean="0"/>
              <a:t>Cell Death Differ 21: 655-664; advance online publication, January 24, 2014; doi:10.1038/cdd.2013.198</a:t>
            </a:r>
          </a:p>
          <a:p>
            <a:endParaRPr lang="ko-KR" altLang="en-US" sz="1400" dirty="0" smtClean="0"/>
          </a:p>
          <a:p>
            <a:endParaRPr lang="ko-KR" altLang="en-US" sz="1400" dirty="0"/>
          </a:p>
        </p:txBody>
      </p:sp>
      <p:sp>
        <p:nvSpPr>
          <p:cNvPr id="3" name="TextBox 2"/>
          <p:cNvSpPr txBox="1"/>
          <p:nvPr/>
        </p:nvSpPr>
        <p:spPr>
          <a:xfrm>
            <a:off x="-31220" y="6555992"/>
            <a:ext cx="367408" cy="276999"/>
          </a:xfrm>
          <a:prstGeom prst="rect">
            <a:avLst/>
          </a:prstGeom>
          <a:noFill/>
        </p:spPr>
        <p:txBody>
          <a:bodyPr wrap="none" rtlCol="0">
            <a:spAutoFit/>
          </a:bodyPr>
          <a:lstStyle/>
          <a:p>
            <a:r>
              <a:rPr lang="en-US" sz="1200" b="1" dirty="0" smtClean="0"/>
              <a:t>JJY</a:t>
            </a:r>
            <a:endParaRPr lang="en-US" sz="1200" b="1" dirty="0"/>
          </a:p>
        </p:txBody>
      </p:sp>
      <p:sp>
        <p:nvSpPr>
          <p:cNvPr id="4" name="Slide Number Placeholder 3"/>
          <p:cNvSpPr>
            <a:spLocks noGrp="1"/>
          </p:cNvSpPr>
          <p:nvPr>
            <p:ph type="sldNum" sz="quarter" idx="12"/>
          </p:nvPr>
        </p:nvSpPr>
        <p:spPr/>
        <p:txBody>
          <a:bodyPr/>
          <a:lstStyle/>
          <a:p>
            <a:fld id="{97D343AF-CC69-4B40-AE04-9580FDC48473}" type="slidenum">
              <a:rPr lang="en-US" smtClean="0"/>
              <a:pPr/>
              <a:t>35</a:t>
            </a:fld>
            <a:endParaRPr lang="en-US"/>
          </a:p>
        </p:txBody>
      </p:sp>
    </p:spTree>
    <p:extLst>
      <p:ext uri="{BB962C8B-B14F-4D97-AF65-F5344CB8AC3E}">
        <p14:creationId xmlns:p14="http://schemas.microsoft.com/office/powerpoint/2010/main" xmlns="" val="1213131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5847755"/>
          </a:xfrm>
          <a:prstGeom prst="rect">
            <a:avLst/>
          </a:prstGeom>
          <a:noFill/>
        </p:spPr>
        <p:txBody>
          <a:bodyPr wrap="square" rtlCol="0">
            <a:spAutoFit/>
          </a:bodyPr>
          <a:lstStyle/>
          <a:p>
            <a:r>
              <a:rPr lang="en-US" altLang="ko-KR" sz="1400" i="1" dirty="0" smtClean="0"/>
              <a:t>Cell Death and Differentiation</a:t>
            </a:r>
            <a:r>
              <a:rPr lang="en-US" altLang="ko-KR" sz="1400" dirty="0" smtClean="0"/>
              <a:t> (2014) </a:t>
            </a:r>
            <a:r>
              <a:rPr lang="en-US" altLang="ko-KR" sz="1400" b="1" dirty="0" smtClean="0"/>
              <a:t>21,</a:t>
            </a:r>
            <a:r>
              <a:rPr lang="en-US" altLang="ko-KR" sz="1400" dirty="0" smtClean="0"/>
              <a:t> 533–546; doi:10.1038/cdd.2013.174; published online 6 December 2013</a:t>
            </a:r>
          </a:p>
          <a:p>
            <a:r>
              <a:rPr lang="en-US" altLang="ko-KR" sz="2000" b="1" dirty="0" err="1" smtClean="0"/>
              <a:t>Phospholipase</a:t>
            </a:r>
            <a:r>
              <a:rPr lang="en-US" altLang="ko-KR" sz="2000" b="1" dirty="0" smtClean="0"/>
              <a:t> D-mediated </a:t>
            </a:r>
            <a:r>
              <a:rPr lang="en-US" altLang="ko-KR" sz="2000" b="1" dirty="0" err="1" smtClean="0"/>
              <a:t>autophagic</a:t>
            </a:r>
            <a:r>
              <a:rPr lang="en-US" altLang="ko-KR" sz="2000" b="1" dirty="0" smtClean="0"/>
              <a:t> regulation is a potential target for cancer therapy</a:t>
            </a:r>
          </a:p>
          <a:p>
            <a:r>
              <a:rPr lang="en-US" altLang="ko-KR" sz="1600" dirty="0" smtClean="0"/>
              <a:t>Y H Jang</a:t>
            </a:r>
            <a:r>
              <a:rPr lang="en-US" altLang="ko-KR" sz="1600" baseline="30000" dirty="0" smtClean="0">
                <a:hlinkClick r:id="" tooltip="affiliated with 1"/>
              </a:rPr>
              <a:t>1</a:t>
            </a:r>
            <a:r>
              <a:rPr lang="en-US" altLang="ko-KR" sz="1600" baseline="30000" dirty="0" smtClean="0"/>
              <a:t>,</a:t>
            </a:r>
            <a:r>
              <a:rPr lang="en-US" altLang="ko-KR" sz="1600" baseline="30000" dirty="0" smtClean="0">
                <a:hlinkClick r:id="" tooltip="author note"/>
              </a:rPr>
              <a:t>3</a:t>
            </a:r>
            <a:r>
              <a:rPr lang="en-US" altLang="ko-KR" sz="1600" dirty="0" smtClean="0"/>
              <a:t>, K Y Choi</a:t>
            </a:r>
            <a:r>
              <a:rPr lang="en-US" altLang="ko-KR" sz="1600" baseline="30000" dirty="0" smtClean="0">
                <a:hlinkClick r:id="" tooltip="affiliated with 2"/>
              </a:rPr>
              <a:t>2</a:t>
            </a:r>
            <a:r>
              <a:rPr lang="en-US" altLang="ko-KR" sz="1600" dirty="0" smtClean="0"/>
              <a:t> and D S Min</a:t>
            </a:r>
            <a:r>
              <a:rPr lang="en-US" altLang="ko-KR" sz="1600" baseline="30000" dirty="0" smtClean="0">
                <a:hlinkClick r:id="" tooltip="affiliated with 1"/>
              </a:rPr>
              <a:t>1</a:t>
            </a:r>
            <a:r>
              <a:rPr lang="en-US" altLang="ko-KR" sz="1600" baseline="30000" dirty="0" smtClean="0"/>
              <a:t>,</a:t>
            </a:r>
            <a:r>
              <a:rPr lang="en-US" altLang="ko-KR" sz="1600" baseline="30000" dirty="0" smtClean="0">
                <a:hlinkClick r:id="" tooltip="affiliated with 2"/>
              </a:rPr>
              <a:t>2</a:t>
            </a:r>
            <a:endParaRPr lang="en-US" altLang="ko-KR" sz="1600" dirty="0" smtClean="0"/>
          </a:p>
          <a:p>
            <a:r>
              <a:rPr lang="en-US" altLang="ko-KR" dirty="0" err="1" smtClean="0"/>
              <a:t>Autophagy</a:t>
            </a:r>
            <a:r>
              <a:rPr lang="en-US" altLang="ko-KR" dirty="0" smtClean="0"/>
              <a:t> is a catabolic process in which cell components are degraded to maintain cellular homeostasis by nutrient limitations. Defects of </a:t>
            </a:r>
            <a:r>
              <a:rPr lang="en-US" altLang="ko-KR" dirty="0" err="1" smtClean="0"/>
              <a:t>autophagy</a:t>
            </a:r>
            <a:r>
              <a:rPr lang="en-US" altLang="ko-KR" dirty="0" smtClean="0"/>
              <a:t> are involved in numerous diseases, including cancer. Here, we demonstrate a new role of </a:t>
            </a:r>
            <a:r>
              <a:rPr lang="en-US" altLang="ko-KR" dirty="0" err="1" smtClean="0"/>
              <a:t>phospholipase</a:t>
            </a:r>
            <a:r>
              <a:rPr lang="en-US" altLang="ko-KR" dirty="0" smtClean="0"/>
              <a:t> D (PLD) as a regulator of </a:t>
            </a:r>
            <a:r>
              <a:rPr lang="en-US" altLang="ko-KR" dirty="0" err="1" smtClean="0"/>
              <a:t>autophagy</a:t>
            </a:r>
            <a:r>
              <a:rPr lang="en-US" altLang="ko-KR" dirty="0" smtClean="0"/>
              <a:t>. PLD inhibition enhances </a:t>
            </a:r>
            <a:r>
              <a:rPr lang="en-US" altLang="ko-KR" dirty="0" err="1" smtClean="0"/>
              <a:t>autophagic</a:t>
            </a:r>
            <a:r>
              <a:rPr lang="en-US" altLang="ko-KR" dirty="0" smtClean="0"/>
              <a:t> flux via ATG1 (ULK1), ATG5 and ATG7, which are essential </a:t>
            </a:r>
            <a:r>
              <a:rPr lang="en-US" altLang="ko-KR" dirty="0" err="1" smtClean="0"/>
              <a:t>autophagy</a:t>
            </a:r>
            <a:r>
              <a:rPr lang="en-US" altLang="ko-KR" dirty="0" smtClean="0"/>
              <a:t> gene products critical for </a:t>
            </a:r>
            <a:r>
              <a:rPr lang="en-US" altLang="ko-KR" dirty="0" err="1" smtClean="0"/>
              <a:t>autophagosome</a:t>
            </a:r>
            <a:r>
              <a:rPr lang="en-US" altLang="ko-KR" dirty="0" smtClean="0"/>
              <a:t> formation. Moreover, PLD suppresses </a:t>
            </a:r>
            <a:r>
              <a:rPr lang="en-US" altLang="ko-KR" dirty="0" err="1" smtClean="0"/>
              <a:t>autophagy</a:t>
            </a:r>
            <a:r>
              <a:rPr lang="en-US" altLang="ko-KR" dirty="0" smtClean="0"/>
              <a:t> by differentially modulating </a:t>
            </a:r>
            <a:r>
              <a:rPr lang="en-US" altLang="ko-KR" dirty="0" err="1" smtClean="0"/>
              <a:t>phosphorylation</a:t>
            </a:r>
            <a:r>
              <a:rPr lang="en-US" altLang="ko-KR" dirty="0" smtClean="0"/>
              <a:t> of ULK1 mediated by </a:t>
            </a:r>
            <a:r>
              <a:rPr lang="en-US" altLang="ko-KR" dirty="0" err="1" smtClean="0"/>
              <a:t>mTOR</a:t>
            </a:r>
            <a:r>
              <a:rPr lang="en-US" altLang="ko-KR" dirty="0" smtClean="0"/>
              <a:t> and adenosine </a:t>
            </a:r>
            <a:r>
              <a:rPr lang="en-US" altLang="ko-KR" dirty="0" err="1" smtClean="0"/>
              <a:t>monophosphate</a:t>
            </a:r>
            <a:r>
              <a:rPr lang="en-US" altLang="ko-KR" dirty="0" smtClean="0"/>
              <a:t>-activated protein </a:t>
            </a:r>
            <a:r>
              <a:rPr lang="en-US" altLang="ko-KR" dirty="0" err="1" smtClean="0"/>
              <a:t>kinase</a:t>
            </a:r>
            <a:r>
              <a:rPr lang="en-US" altLang="ko-KR" dirty="0" smtClean="0"/>
              <a:t> (AMPK), and by suppressing the interaction of </a:t>
            </a:r>
            <a:r>
              <a:rPr lang="en-US" altLang="ko-KR" dirty="0" err="1" smtClean="0"/>
              <a:t>Beclin</a:t>
            </a:r>
            <a:r>
              <a:rPr lang="en-US" altLang="ko-KR" dirty="0" smtClean="0"/>
              <a:t> 1 with vacuolar-sorting protein 34 (Vps34), indicating that PLD coordinates major players of the </a:t>
            </a:r>
            <a:r>
              <a:rPr lang="en-US" altLang="ko-KR" dirty="0" err="1" smtClean="0"/>
              <a:t>autophagic</a:t>
            </a:r>
            <a:r>
              <a:rPr lang="en-US" altLang="ko-KR" dirty="0" smtClean="0"/>
              <a:t> pathway, AMPK-mTOR-ULK1 and Vps34/</a:t>
            </a:r>
            <a:r>
              <a:rPr lang="en-US" altLang="ko-KR" dirty="0" err="1" smtClean="0"/>
              <a:t>Beclin</a:t>
            </a:r>
            <a:r>
              <a:rPr lang="en-US" altLang="ko-KR" dirty="0" smtClean="0"/>
              <a:t> 1. Ultimately, PLD inhibition significantly sensitized </a:t>
            </a:r>
            <a:r>
              <a:rPr lang="en-US" altLang="ko-KR" i="1" dirty="0" smtClean="0"/>
              <a:t>in vitro</a:t>
            </a:r>
            <a:r>
              <a:rPr lang="en-US" altLang="ko-KR" dirty="0" smtClean="0"/>
              <a:t> and </a:t>
            </a:r>
            <a:r>
              <a:rPr lang="en-US" altLang="ko-KR" i="1" dirty="0" smtClean="0"/>
              <a:t>in vivo</a:t>
            </a:r>
            <a:r>
              <a:rPr lang="en-US" altLang="ko-KR" dirty="0" smtClean="0"/>
              <a:t> cancer regression via genetic and pharmacological inhibition of </a:t>
            </a:r>
            <a:r>
              <a:rPr lang="en-US" altLang="ko-KR" dirty="0" err="1" smtClean="0"/>
              <a:t>autophagy</a:t>
            </a:r>
            <a:r>
              <a:rPr lang="en-US" altLang="ko-KR" dirty="0" smtClean="0"/>
              <a:t>, providing rationale for a new therapeutic approach to enhancing the anticancer efficacy of PLD inhibition. Collectively, we show a novel role for PLD in the molecular machinery regulating </a:t>
            </a:r>
            <a:r>
              <a:rPr lang="en-US" altLang="ko-KR" dirty="0" err="1" smtClean="0"/>
              <a:t>autophagy</a:t>
            </a:r>
            <a:r>
              <a:rPr lang="en-US" altLang="ko-KR" dirty="0" smtClean="0"/>
              <a:t>.</a:t>
            </a:r>
          </a:p>
          <a:p>
            <a:endParaRPr lang="ko-KR" altLang="en-US" dirty="0"/>
          </a:p>
        </p:txBody>
      </p:sp>
      <p:sp>
        <p:nvSpPr>
          <p:cNvPr id="3" name="TextBox 2"/>
          <p:cNvSpPr txBox="1"/>
          <p:nvPr/>
        </p:nvSpPr>
        <p:spPr>
          <a:xfrm>
            <a:off x="-31220" y="6555992"/>
            <a:ext cx="367408" cy="276999"/>
          </a:xfrm>
          <a:prstGeom prst="rect">
            <a:avLst/>
          </a:prstGeom>
          <a:noFill/>
        </p:spPr>
        <p:txBody>
          <a:bodyPr wrap="none" rtlCol="0">
            <a:spAutoFit/>
          </a:bodyPr>
          <a:lstStyle/>
          <a:p>
            <a:r>
              <a:rPr lang="en-US" sz="1200" b="1" dirty="0" smtClean="0"/>
              <a:t>JJY</a:t>
            </a:r>
            <a:endParaRPr lang="en-US" sz="1200" b="1" dirty="0"/>
          </a:p>
        </p:txBody>
      </p:sp>
      <p:sp>
        <p:nvSpPr>
          <p:cNvPr id="4" name="Slide Number Placeholder 3"/>
          <p:cNvSpPr>
            <a:spLocks noGrp="1"/>
          </p:cNvSpPr>
          <p:nvPr>
            <p:ph type="sldNum" sz="quarter" idx="12"/>
          </p:nvPr>
        </p:nvSpPr>
        <p:spPr/>
        <p:txBody>
          <a:bodyPr/>
          <a:lstStyle/>
          <a:p>
            <a:fld id="{97D343AF-CC69-4B40-AE04-9580FDC48473}" type="slidenum">
              <a:rPr lang="en-US" smtClean="0"/>
              <a:pPr/>
              <a:t>36</a:t>
            </a:fld>
            <a:endParaRPr lang="en-US"/>
          </a:p>
        </p:txBody>
      </p:sp>
    </p:spTree>
    <p:extLst>
      <p:ext uri="{BB962C8B-B14F-4D97-AF65-F5344CB8AC3E}">
        <p14:creationId xmlns:p14="http://schemas.microsoft.com/office/powerpoint/2010/main" xmlns="" val="26147832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5509200"/>
          </a:xfrm>
          <a:prstGeom prst="rect">
            <a:avLst/>
          </a:prstGeom>
          <a:noFill/>
        </p:spPr>
        <p:txBody>
          <a:bodyPr wrap="square" rtlCol="0">
            <a:spAutoFit/>
          </a:bodyPr>
          <a:lstStyle/>
          <a:p>
            <a:r>
              <a:rPr lang="en-US" altLang="ko-KR" sz="1400" i="1" dirty="0" smtClean="0"/>
              <a:t>Cell Death and Differentiation</a:t>
            </a:r>
            <a:r>
              <a:rPr lang="en-US" altLang="ko-KR" sz="1400" dirty="0" smtClean="0"/>
              <a:t> (2014) </a:t>
            </a:r>
            <a:r>
              <a:rPr lang="en-US" altLang="ko-KR" sz="1400" b="1" dirty="0" smtClean="0"/>
              <a:t>21,</a:t>
            </a:r>
            <a:r>
              <a:rPr lang="en-US" altLang="ko-KR" sz="1400" dirty="0" smtClean="0"/>
              <a:t> 594–603; doi:10.1038/cdd.2013.181; published online 13 December 2013</a:t>
            </a:r>
          </a:p>
          <a:p>
            <a:r>
              <a:rPr lang="en-US" altLang="ko-KR" sz="2000" b="1" dirty="0" smtClean="0"/>
              <a:t>Suppression of PPAR</a:t>
            </a:r>
            <a:r>
              <a:rPr lang="el-GR" altLang="ko-KR" sz="2000" b="1" i="1" dirty="0" smtClean="0"/>
              <a:t>γ</a:t>
            </a:r>
            <a:r>
              <a:rPr lang="el-GR" altLang="ko-KR" sz="2000" b="1" dirty="0" smtClean="0"/>
              <a:t> </a:t>
            </a:r>
            <a:r>
              <a:rPr lang="en-US" altLang="ko-KR" sz="2000" b="1" dirty="0" smtClean="0"/>
              <a:t>through MKRN1-mediated </a:t>
            </a:r>
            <a:r>
              <a:rPr lang="en-US" altLang="ko-KR" sz="2000" b="1" dirty="0" err="1" smtClean="0"/>
              <a:t>ubiquitination</a:t>
            </a:r>
            <a:r>
              <a:rPr lang="en-US" altLang="ko-KR" sz="2000" b="1" dirty="0" smtClean="0"/>
              <a:t> and degradation prevents </a:t>
            </a:r>
            <a:r>
              <a:rPr lang="en-US" altLang="ko-KR" sz="2000" b="1" dirty="0" err="1" smtClean="0"/>
              <a:t>adipocyte</a:t>
            </a:r>
            <a:r>
              <a:rPr lang="en-US" altLang="ko-KR" sz="2000" b="1" dirty="0" smtClean="0"/>
              <a:t> differentiation</a:t>
            </a:r>
          </a:p>
          <a:p>
            <a:r>
              <a:rPr lang="en-US" altLang="ko-KR" sz="1600" dirty="0" smtClean="0"/>
              <a:t>J-H Kim</a:t>
            </a:r>
            <a:r>
              <a:rPr lang="en-US" altLang="ko-KR" sz="1600" baseline="30000" dirty="0" smtClean="0">
                <a:hlinkClick r:id="" tooltip="affiliated with 1"/>
              </a:rPr>
              <a:t>1</a:t>
            </a:r>
            <a:r>
              <a:rPr lang="en-US" altLang="ko-KR" sz="1600" baseline="30000" dirty="0" smtClean="0"/>
              <a:t>,</a:t>
            </a:r>
            <a:r>
              <a:rPr lang="en-US" altLang="ko-KR" sz="1600" baseline="30000" dirty="0" smtClean="0">
                <a:hlinkClick r:id="" tooltip="author note"/>
              </a:rPr>
              <a:t>4</a:t>
            </a:r>
            <a:r>
              <a:rPr lang="en-US" altLang="ko-KR" sz="1600" dirty="0" smtClean="0"/>
              <a:t>, K W Park</a:t>
            </a:r>
            <a:r>
              <a:rPr lang="en-US" altLang="ko-KR" sz="1600" baseline="30000" dirty="0" smtClean="0">
                <a:hlinkClick r:id="" tooltip="affiliated with 2"/>
              </a:rPr>
              <a:t>2</a:t>
            </a:r>
            <a:r>
              <a:rPr lang="en-US" altLang="ko-KR" sz="1600" baseline="30000" dirty="0" smtClean="0"/>
              <a:t>,</a:t>
            </a:r>
            <a:r>
              <a:rPr lang="en-US" altLang="ko-KR" sz="1600" baseline="30000" dirty="0" smtClean="0">
                <a:hlinkClick r:id="" tooltip="author note"/>
              </a:rPr>
              <a:t>4</a:t>
            </a:r>
            <a:r>
              <a:rPr lang="en-US" altLang="ko-KR" sz="1600" dirty="0" smtClean="0"/>
              <a:t>, E-W Lee</a:t>
            </a:r>
            <a:r>
              <a:rPr lang="en-US" altLang="ko-KR" sz="1600" baseline="30000" dirty="0" smtClean="0">
                <a:hlinkClick r:id="" tooltip="affiliated with 1"/>
              </a:rPr>
              <a:t>1</a:t>
            </a:r>
            <a:r>
              <a:rPr lang="en-US" altLang="ko-KR" sz="1600" dirty="0" smtClean="0"/>
              <a:t>, W-S Jang</a:t>
            </a:r>
            <a:r>
              <a:rPr lang="en-US" altLang="ko-KR" sz="1600" baseline="30000" dirty="0" smtClean="0">
                <a:hlinkClick r:id="" tooltip="affiliated with 2"/>
              </a:rPr>
              <a:t>2</a:t>
            </a:r>
            <a:r>
              <a:rPr lang="en-US" altLang="ko-KR" sz="1600" dirty="0" smtClean="0"/>
              <a:t>, J Seo</a:t>
            </a:r>
            <a:r>
              <a:rPr lang="en-US" altLang="ko-KR" sz="1600" baseline="30000" dirty="0" smtClean="0">
                <a:hlinkClick r:id="" tooltip="affiliated with 1"/>
              </a:rPr>
              <a:t>1</a:t>
            </a:r>
            <a:r>
              <a:rPr lang="en-US" altLang="ko-KR" sz="1600" dirty="0" smtClean="0"/>
              <a:t>, S Shin</a:t>
            </a:r>
            <a:r>
              <a:rPr lang="en-US" altLang="ko-KR" sz="1600" baseline="30000" dirty="0" smtClean="0">
                <a:hlinkClick r:id="" tooltip="affiliated with 1"/>
              </a:rPr>
              <a:t>1</a:t>
            </a:r>
            <a:r>
              <a:rPr lang="en-US" altLang="ko-KR" sz="1600" dirty="0" smtClean="0"/>
              <a:t>, K-A Hwang</a:t>
            </a:r>
            <a:r>
              <a:rPr lang="en-US" altLang="ko-KR" sz="1600" baseline="30000" dirty="0" smtClean="0">
                <a:hlinkClick r:id="" tooltip="affiliated with 3"/>
              </a:rPr>
              <a:t>3</a:t>
            </a:r>
            <a:r>
              <a:rPr lang="en-US" altLang="ko-KR" sz="1600" dirty="0" smtClean="0"/>
              <a:t> and J Song</a:t>
            </a:r>
          </a:p>
          <a:p>
            <a:r>
              <a:rPr lang="en-US" altLang="ko-KR" dirty="0" smtClean="0"/>
              <a:t>The central regulator of </a:t>
            </a:r>
            <a:r>
              <a:rPr lang="en-US" altLang="ko-KR" dirty="0" err="1" smtClean="0"/>
              <a:t>adipogenesis</a:t>
            </a:r>
            <a:r>
              <a:rPr lang="en-US" altLang="ko-KR" dirty="0" smtClean="0"/>
              <a:t>, </a:t>
            </a:r>
            <a:r>
              <a:rPr lang="en-US" altLang="ko-KR" dirty="0" err="1" smtClean="0"/>
              <a:t>PPAR</a:t>
            </a:r>
            <a:r>
              <a:rPr lang="en-US" altLang="ko-KR" i="1" dirty="0" err="1" smtClean="0"/>
              <a:t>γ</a:t>
            </a:r>
            <a:r>
              <a:rPr lang="en-US" altLang="ko-KR" dirty="0" smtClean="0"/>
              <a:t>, is a nuclear receptor that is linked to obesity and metabolic diseases. Here we report that MKRN1 is an E3 </a:t>
            </a:r>
            <a:r>
              <a:rPr lang="en-US" altLang="ko-KR" dirty="0" err="1" smtClean="0"/>
              <a:t>ligase</a:t>
            </a:r>
            <a:r>
              <a:rPr lang="en-US" altLang="ko-KR" dirty="0" smtClean="0"/>
              <a:t> of </a:t>
            </a:r>
            <a:r>
              <a:rPr lang="en-US" altLang="ko-KR" dirty="0" err="1" smtClean="0"/>
              <a:t>PPAR</a:t>
            </a:r>
            <a:r>
              <a:rPr lang="en-US" altLang="ko-KR" i="1" dirty="0" err="1" smtClean="0"/>
              <a:t>γ</a:t>
            </a:r>
            <a:r>
              <a:rPr lang="en-US" altLang="ko-KR" dirty="0" smtClean="0"/>
              <a:t> that induces its </a:t>
            </a:r>
            <a:r>
              <a:rPr lang="en-US" altLang="ko-KR" dirty="0" err="1" smtClean="0"/>
              <a:t>ubiquitination</a:t>
            </a:r>
            <a:r>
              <a:rPr lang="en-US" altLang="ko-KR" dirty="0" smtClean="0"/>
              <a:t>, followed by </a:t>
            </a:r>
            <a:r>
              <a:rPr lang="en-US" altLang="ko-KR" dirty="0" err="1" smtClean="0"/>
              <a:t>proteasome</a:t>
            </a:r>
            <a:r>
              <a:rPr lang="en-US" altLang="ko-KR" dirty="0" smtClean="0"/>
              <a:t>-dependent degradation. Furthermore, we identified two lysine sites at 184 and 185 that appear to be targeted for </a:t>
            </a:r>
            <a:r>
              <a:rPr lang="en-US" altLang="ko-KR" dirty="0" err="1" smtClean="0"/>
              <a:t>ubiquitination</a:t>
            </a:r>
            <a:r>
              <a:rPr lang="en-US" altLang="ko-KR" dirty="0" smtClean="0"/>
              <a:t> by MKRN1. Stable </a:t>
            </a:r>
            <a:r>
              <a:rPr lang="en-US" altLang="ko-KR" dirty="0" err="1" smtClean="0"/>
              <a:t>overexpression</a:t>
            </a:r>
            <a:r>
              <a:rPr lang="en-US" altLang="ko-KR" dirty="0" smtClean="0"/>
              <a:t> of MKRN1 reduced </a:t>
            </a:r>
            <a:r>
              <a:rPr lang="en-US" altLang="ko-KR" dirty="0" err="1" smtClean="0"/>
              <a:t>PPAR</a:t>
            </a:r>
            <a:r>
              <a:rPr lang="en-US" altLang="ko-KR" i="1" dirty="0" err="1" smtClean="0"/>
              <a:t>γ</a:t>
            </a:r>
            <a:r>
              <a:rPr lang="en-US" altLang="ko-KR" dirty="0" smtClean="0"/>
              <a:t> protein levels and suppressed </a:t>
            </a:r>
            <a:r>
              <a:rPr lang="en-US" altLang="ko-KR" dirty="0" err="1" smtClean="0"/>
              <a:t>adipocyte</a:t>
            </a:r>
            <a:r>
              <a:rPr lang="en-US" altLang="ko-KR" dirty="0" smtClean="0"/>
              <a:t> differentiation in 3T3-L1 and C3H10T1/2 cells. In contrast, MKRN1 depletion stimulated </a:t>
            </a:r>
            <a:r>
              <a:rPr lang="en-US" altLang="ko-KR" dirty="0" err="1" smtClean="0"/>
              <a:t>adipocyte</a:t>
            </a:r>
            <a:r>
              <a:rPr lang="en-US" altLang="ko-KR" dirty="0" smtClean="0"/>
              <a:t> differentiation in these cells. Finally, MKRN1 knockout MEFs showed an increased capacity for </a:t>
            </a:r>
            <a:r>
              <a:rPr lang="en-US" altLang="ko-KR" dirty="0" err="1" smtClean="0"/>
              <a:t>adipocyte</a:t>
            </a:r>
            <a:r>
              <a:rPr lang="en-US" altLang="ko-KR" dirty="0" smtClean="0"/>
              <a:t> differentiation compared with wild-type MEFs, with a concomitant increase of </a:t>
            </a:r>
            <a:r>
              <a:rPr lang="en-US" altLang="ko-KR" dirty="0" err="1" smtClean="0"/>
              <a:t>PPAR</a:t>
            </a:r>
            <a:r>
              <a:rPr lang="en-US" altLang="ko-KR" i="1" dirty="0" err="1" smtClean="0"/>
              <a:t>γ</a:t>
            </a:r>
            <a:r>
              <a:rPr lang="en-US" altLang="ko-KR" dirty="0" smtClean="0"/>
              <a:t> and </a:t>
            </a:r>
            <a:r>
              <a:rPr lang="en-US" altLang="ko-KR" dirty="0" err="1" smtClean="0"/>
              <a:t>adipogenic</a:t>
            </a:r>
            <a:r>
              <a:rPr lang="en-US" altLang="ko-KR" dirty="0" smtClean="0"/>
              <a:t> markers. Together, these data indicate that MKRN1 is an elusive </a:t>
            </a:r>
            <a:r>
              <a:rPr lang="en-US" altLang="ko-KR" dirty="0" err="1" smtClean="0"/>
              <a:t>PPAR</a:t>
            </a:r>
            <a:r>
              <a:rPr lang="en-US" altLang="ko-KR" i="1" dirty="0" err="1" smtClean="0"/>
              <a:t>γ</a:t>
            </a:r>
            <a:r>
              <a:rPr lang="en-US" altLang="ko-KR" dirty="0" smtClean="0"/>
              <a:t> E3 </a:t>
            </a:r>
            <a:r>
              <a:rPr lang="en-US" altLang="ko-KR" dirty="0" err="1" smtClean="0"/>
              <a:t>ligase</a:t>
            </a:r>
            <a:r>
              <a:rPr lang="en-US" altLang="ko-KR" dirty="0" smtClean="0"/>
              <a:t> that targets </a:t>
            </a:r>
            <a:r>
              <a:rPr lang="en-US" altLang="ko-KR" dirty="0" err="1" smtClean="0"/>
              <a:t>PPAR</a:t>
            </a:r>
            <a:r>
              <a:rPr lang="en-US" altLang="ko-KR" i="1" dirty="0" err="1" smtClean="0"/>
              <a:t>γ</a:t>
            </a:r>
            <a:r>
              <a:rPr lang="en-US" altLang="ko-KR" dirty="0" smtClean="0"/>
              <a:t> for </a:t>
            </a:r>
            <a:r>
              <a:rPr lang="en-US" altLang="ko-KR" dirty="0" err="1" smtClean="0"/>
              <a:t>proteasomal</a:t>
            </a:r>
            <a:r>
              <a:rPr lang="en-US" altLang="ko-KR" dirty="0" smtClean="0"/>
              <a:t> degradation by </a:t>
            </a:r>
            <a:r>
              <a:rPr lang="en-US" altLang="ko-KR" dirty="0" err="1" smtClean="0"/>
              <a:t>ubiquitin</a:t>
            </a:r>
            <a:r>
              <a:rPr lang="en-US" altLang="ko-KR" dirty="0" smtClean="0"/>
              <a:t>-dependent pathways, and further depict MKRN1 as a novel target for diseases involving </a:t>
            </a:r>
            <a:r>
              <a:rPr lang="en-US" altLang="ko-KR" dirty="0" err="1" smtClean="0"/>
              <a:t>PPAR</a:t>
            </a:r>
            <a:r>
              <a:rPr lang="en-US" altLang="ko-KR" i="1" dirty="0" err="1" smtClean="0"/>
              <a:t>γ</a:t>
            </a:r>
            <a:r>
              <a:rPr lang="en-US" altLang="ko-KR" dirty="0" smtClean="0"/>
              <a:t>.</a:t>
            </a:r>
          </a:p>
          <a:p>
            <a:endParaRPr lang="en-US" altLang="ko-KR" dirty="0" smtClean="0"/>
          </a:p>
          <a:p>
            <a:endParaRPr lang="ko-KR" altLang="en-US" dirty="0"/>
          </a:p>
        </p:txBody>
      </p:sp>
      <p:sp>
        <p:nvSpPr>
          <p:cNvPr id="3" name="TextBox 2"/>
          <p:cNvSpPr txBox="1"/>
          <p:nvPr/>
        </p:nvSpPr>
        <p:spPr>
          <a:xfrm>
            <a:off x="-31220" y="6555992"/>
            <a:ext cx="367408" cy="276999"/>
          </a:xfrm>
          <a:prstGeom prst="rect">
            <a:avLst/>
          </a:prstGeom>
          <a:noFill/>
        </p:spPr>
        <p:txBody>
          <a:bodyPr wrap="none" rtlCol="0">
            <a:spAutoFit/>
          </a:bodyPr>
          <a:lstStyle/>
          <a:p>
            <a:r>
              <a:rPr lang="en-US" sz="1200" b="1" dirty="0" smtClean="0"/>
              <a:t>JJY</a:t>
            </a:r>
            <a:endParaRPr lang="en-US" sz="1200" b="1" dirty="0"/>
          </a:p>
        </p:txBody>
      </p:sp>
      <p:sp>
        <p:nvSpPr>
          <p:cNvPr id="4" name="Slide Number Placeholder 3"/>
          <p:cNvSpPr>
            <a:spLocks noGrp="1"/>
          </p:cNvSpPr>
          <p:nvPr>
            <p:ph type="sldNum" sz="quarter" idx="12"/>
          </p:nvPr>
        </p:nvSpPr>
        <p:spPr/>
        <p:txBody>
          <a:bodyPr/>
          <a:lstStyle/>
          <a:p>
            <a:fld id="{97D343AF-CC69-4B40-AE04-9580FDC48473}" type="slidenum">
              <a:rPr lang="en-US" smtClean="0"/>
              <a:pPr/>
              <a:t>37</a:t>
            </a:fld>
            <a:endParaRPr lang="en-US"/>
          </a:p>
        </p:txBody>
      </p:sp>
    </p:spTree>
    <p:extLst>
      <p:ext uri="{BB962C8B-B14F-4D97-AF65-F5344CB8AC3E}">
        <p14:creationId xmlns:p14="http://schemas.microsoft.com/office/powerpoint/2010/main" xmlns="" val="24774742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155</TotalTime>
  <Words>871</Words>
  <Application>Microsoft Office PowerPoint</Application>
  <PresentationFormat>화면 슬라이드 쇼(4:3)</PresentationFormat>
  <Paragraphs>187</Paragraphs>
  <Slides>37</Slides>
  <Notes>11</Notes>
  <HiddenSlides>0</HiddenSlides>
  <MMClips>0</MMClips>
  <ScaleCrop>false</ScaleCrop>
  <HeadingPairs>
    <vt:vector size="4" baseType="variant">
      <vt:variant>
        <vt:lpstr>테마</vt:lpstr>
      </vt:variant>
      <vt:variant>
        <vt:i4>1</vt:i4>
      </vt:variant>
      <vt:variant>
        <vt:lpstr>슬라이드 제목</vt:lpstr>
      </vt:variant>
      <vt:variant>
        <vt:i4>37</vt:i4>
      </vt:variant>
    </vt:vector>
  </HeadingPairs>
  <TitlesOfParts>
    <vt:vector size="38" baseType="lpstr">
      <vt:lpstr>Office Theme</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lpstr>슬라이드 18</vt:lpstr>
      <vt:lpstr>슬라이드 19</vt:lpstr>
      <vt:lpstr>슬라이드 20</vt:lpstr>
      <vt:lpstr>슬라이드 21</vt:lpstr>
      <vt:lpstr>슬라이드 22</vt:lpstr>
      <vt:lpstr>슬라이드 23</vt:lpstr>
      <vt:lpstr>슬라이드 24</vt:lpstr>
      <vt:lpstr>슬라이드 25</vt:lpstr>
      <vt:lpstr>슬라이드 26</vt:lpstr>
      <vt:lpstr>슬라이드 27</vt:lpstr>
      <vt:lpstr>슬라이드 28</vt:lpstr>
      <vt:lpstr>슬라이드 29</vt:lpstr>
      <vt:lpstr>슬라이드 30</vt:lpstr>
      <vt:lpstr>슬라이드 31</vt:lpstr>
      <vt:lpstr>슬라이드 32</vt:lpstr>
      <vt:lpstr>슬라이드 33</vt:lpstr>
      <vt:lpstr>슬라이드 34</vt:lpstr>
      <vt:lpstr>슬라이드 35</vt:lpstr>
      <vt:lpstr>슬라이드 36</vt:lpstr>
      <vt:lpstr>슬라이드 37</vt:lpstr>
    </vt:vector>
  </TitlesOfParts>
  <Company>Yonsei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Jung-Min Choi</dc:creator>
  <cp:lastModifiedBy>성대현</cp:lastModifiedBy>
  <cp:revision>13</cp:revision>
  <dcterms:created xsi:type="dcterms:W3CDTF">2014-03-15T02:36:49Z</dcterms:created>
  <dcterms:modified xsi:type="dcterms:W3CDTF">2014-03-26T06:52:15Z</dcterms:modified>
</cp:coreProperties>
</file>