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 clrMode="bw" frameSlides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699" autoAdjust="0"/>
  </p:normalViewPr>
  <p:slideViewPr>
    <p:cSldViewPr snapToGrid="0" snapToObjects="1">
      <p:cViewPr>
        <p:scale>
          <a:sx n="68" d="100"/>
          <a:sy n="68" d="100"/>
        </p:scale>
        <p:origin x="-576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226CFB-5F52-DB45-839B-26C57C98CB89}" type="datetimeFigureOut">
              <a:rPr lang="en-US" smtClean="0"/>
              <a:t>11/18/2013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6482FA-2B6B-E540-BEEC-DF8F056879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3903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C4D726-BA2B-2942-973A-00C12258305A}" type="datetimeFigureOut">
              <a:rPr lang="en-US" smtClean="0"/>
              <a:t>11/18/2013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83627C-7869-2B43-B743-E8600EF0A9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17100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972735-6499-4959-84DE-EBBD5A3F760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6578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972735-6499-4959-84DE-EBBD5A3F760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27257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972735-6499-4959-84DE-EBBD5A3F760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32709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972735-6499-4959-84DE-EBBD5A3F7603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46177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972735-6499-4959-84DE-EBBD5A3F760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58883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972735-6499-4959-84DE-EBBD5A3F7603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79115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921C7-24AF-1747-8308-B63050E52CFE}" type="datetimeFigureOut">
              <a:rPr lang="en-US" smtClean="0"/>
              <a:t>11/18/2013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BABC9-FBDD-1E4A-A0E9-D4560705BB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7254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921C7-24AF-1747-8308-B63050E52CFE}" type="datetimeFigureOut">
              <a:rPr lang="en-US" smtClean="0"/>
              <a:t>11/18/2013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BABC9-FBDD-1E4A-A0E9-D4560705BB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0728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921C7-24AF-1747-8308-B63050E52CFE}" type="datetimeFigureOut">
              <a:rPr lang="en-US" smtClean="0"/>
              <a:t>11/18/2013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BABC9-FBDD-1E4A-A0E9-D4560705BB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73849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921C7-24AF-1747-8308-B63050E52CFE}" type="datetimeFigureOut">
              <a:rPr lang="en-US" smtClean="0"/>
              <a:t>11/18/2013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BABC9-FBDD-1E4A-A0E9-D4560705BB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945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921C7-24AF-1747-8308-B63050E52CFE}" type="datetimeFigureOut">
              <a:rPr lang="en-US" smtClean="0"/>
              <a:t>11/18/2013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BABC9-FBDD-1E4A-A0E9-D4560705BB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8556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921C7-24AF-1747-8308-B63050E52CFE}" type="datetimeFigureOut">
              <a:rPr lang="en-US" smtClean="0"/>
              <a:t>11/18/2013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BABC9-FBDD-1E4A-A0E9-D4560705BB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91033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921C7-24AF-1747-8308-B63050E52CFE}" type="datetimeFigureOut">
              <a:rPr lang="en-US" smtClean="0"/>
              <a:t>11/18/2013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BABC9-FBDD-1E4A-A0E9-D4560705BB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0503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921C7-24AF-1747-8308-B63050E52CFE}" type="datetimeFigureOut">
              <a:rPr lang="en-US" smtClean="0"/>
              <a:t>11/18/2013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BABC9-FBDD-1E4A-A0E9-D4560705BB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94106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921C7-24AF-1747-8308-B63050E52CFE}" type="datetimeFigureOut">
              <a:rPr lang="en-US" smtClean="0"/>
              <a:t>11/18/2013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BABC9-FBDD-1E4A-A0E9-D4560705BB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935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921C7-24AF-1747-8308-B63050E52CFE}" type="datetimeFigureOut">
              <a:rPr lang="en-US" smtClean="0"/>
              <a:t>11/18/2013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BABC9-FBDD-1E4A-A0E9-D4560705BB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04810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921C7-24AF-1747-8308-B63050E52CFE}" type="datetimeFigureOut">
              <a:rPr lang="en-US" smtClean="0"/>
              <a:t>11/18/2013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BABC9-FBDD-1E4A-A0E9-D4560705BB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215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D921C7-24AF-1747-8308-B63050E52CFE}" type="datetimeFigureOut">
              <a:rPr lang="en-US" smtClean="0"/>
              <a:t>11/18/2013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3BABC9-FBDD-1E4A-A0E9-D4560705BB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6440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cbi.nlm.nih.gov/pubmed?term=Cagnoni%20G%5bAuthor%5d&amp;cauthor=true&amp;cauthor_uid=24213582" TargetMode="External"/><Relationship Id="rId2" Type="http://schemas.openxmlformats.org/officeDocument/2006/relationships/hyperlink" Target="http://www.ncbi.nlm.nih.gov/pubmed/24213581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ncbi.nlm.nih.gov/pubmed?term=Tamagnone%20L%5bAuthor%5d&amp;cauthor=true&amp;cauthor_uid=24213582" TargetMode="Externa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ncbi.nlm.nih.gov/pubmed?term=Kang%20BH%5bAuthor%5d&amp;cauthor=true&amp;cauthor_uid=24213582" TargetMode="External"/><Relationship Id="rId3" Type="http://schemas.openxmlformats.org/officeDocument/2006/relationships/hyperlink" Target="http://www.ncbi.nlm.nih.gov/pubmed?term=Zhu%20B%5bAuthor%5d&amp;cauthor=true&amp;cauthor_uid=24213582" TargetMode="External"/><Relationship Id="rId7" Type="http://schemas.openxmlformats.org/officeDocument/2006/relationships/hyperlink" Target="http://www.ncbi.nlm.nih.gov/pubmed?term=Khozoie%20C%5bAuthor%5d&amp;cauthor=true&amp;cauthor_uid=24213582" TargetMode="External"/><Relationship Id="rId2" Type="http://schemas.openxmlformats.org/officeDocument/2006/relationships/hyperlink" Target="http://www.ncbi.nlm.nih.gov/pubmed/24213576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ncbi.nlm.nih.gov/pubmed?term=Bility%20MT%5bAuthor%5d&amp;cauthor=true&amp;cauthor_uid=24213582" TargetMode="External"/><Relationship Id="rId11" Type="http://schemas.openxmlformats.org/officeDocument/2006/relationships/hyperlink" Target="http://www.ncbi.nlm.nih.gov/pubmed?term=Peters%20JM%5bAuthor%5d&amp;cauthor=true&amp;cauthor_uid=24213582" TargetMode="External"/><Relationship Id="rId5" Type="http://schemas.openxmlformats.org/officeDocument/2006/relationships/hyperlink" Target="http://www.ncbi.nlm.nih.gov/pubmed?term=Blazanin%20N%5bAuthor%5d&amp;cauthor=true&amp;cauthor_uid=24213582" TargetMode="External"/><Relationship Id="rId10" Type="http://schemas.openxmlformats.org/officeDocument/2006/relationships/hyperlink" Target="http://www.ncbi.nlm.nih.gov/pubmed?term=Gonzalez%20FJ%5bAuthor%5d&amp;cauthor=true&amp;cauthor_uid=24213582" TargetMode="External"/><Relationship Id="rId4" Type="http://schemas.openxmlformats.org/officeDocument/2006/relationships/hyperlink" Target="http://www.ncbi.nlm.nih.gov/pubmed?term=Ferry%20CH%5bAuthor%5d&amp;cauthor=true&amp;cauthor_uid=24213582" TargetMode="External"/><Relationship Id="rId9" Type="http://schemas.openxmlformats.org/officeDocument/2006/relationships/hyperlink" Target="http://www.ncbi.nlm.nih.gov/pubmed?term=Glick%20AB%5bAuthor%5d&amp;cauthor=true&amp;cauthor_uid=24213582" TargetMode="External"/></Relationships>
</file>

<file path=ppt/slides/_rels/slide15.xml.rels><?xml version="1.0" encoding="UTF-8" standalone="yes"?>
<Relationships xmlns="http://schemas.openxmlformats.org/package/2006/relationships"><Relationship Id="rId26" Type="http://schemas.openxmlformats.org/officeDocument/2006/relationships/hyperlink" Target="http://www.ncbi.nlm.nih.gov/pubmed?term=Tamborini%20E%5bAuthor%5d&amp;cauthor=true&amp;cauthor_uid=24213582" TargetMode="External"/><Relationship Id="rId21" Type="http://schemas.openxmlformats.org/officeDocument/2006/relationships/hyperlink" Target="http://www.ncbi.nlm.nih.gov/pubmed?term=Licandro%20SA%5bAuthor%5d&amp;cauthor=true&amp;cauthor_uid=24213582" TargetMode="External"/><Relationship Id="rId42" Type="http://schemas.openxmlformats.org/officeDocument/2006/relationships/hyperlink" Target="http://www.ncbi.nlm.nih.gov/pubmed?term=Mohlin%20S%5bAuthor%5d&amp;cauthor=true&amp;cauthor_uid=24213582" TargetMode="External"/><Relationship Id="rId47" Type="http://schemas.openxmlformats.org/officeDocument/2006/relationships/hyperlink" Target="http://www.ncbi.nlm.nih.gov/pubmed?term=Olsen%20JV%5bAuthor%5d&amp;cauthor=true&amp;cauthor_uid=24213582" TargetMode="External"/><Relationship Id="rId63" Type="http://schemas.openxmlformats.org/officeDocument/2006/relationships/hyperlink" Target="http://www.ncbi.nlm.nih.gov/pubmed?term=Rosolen%20A%5bAuthor%5d&amp;cauthor=true&amp;cauthor_uid=24213582" TargetMode="External"/><Relationship Id="rId68" Type="http://schemas.openxmlformats.org/officeDocument/2006/relationships/hyperlink" Target="http://www.ncbi.nlm.nih.gov/pubmed?term=Stifani%20S%5bAuthor%5d&amp;cauthor=true&amp;cauthor_uid=24213582" TargetMode="External"/><Relationship Id="rId84" Type="http://schemas.openxmlformats.org/officeDocument/2006/relationships/hyperlink" Target="http://www.ncbi.nlm.nih.gov/pubmed?term=Gr%C3%BCnder%20A%5bAuthor%5d&amp;cauthor=true&amp;cauthor_uid=24213582" TargetMode="External"/><Relationship Id="rId89" Type="http://schemas.openxmlformats.org/officeDocument/2006/relationships/hyperlink" Target="http://www.ncbi.nlm.nih.gov/pubmed?term=Preiss%20F%5bAuthor%5d&amp;cauthor=true&amp;cauthor_uid=24213582" TargetMode="External"/><Relationship Id="rId7" Type="http://schemas.openxmlformats.org/officeDocument/2006/relationships/hyperlink" Target="http://www.ncbi.nlm.nih.gov/pubmed?term=Yagyu%20S%5bAuthor%5d&amp;cauthor=true&amp;cauthor_uid=24213582" TargetMode="External"/><Relationship Id="rId71" Type="http://schemas.openxmlformats.org/officeDocument/2006/relationships/hyperlink" Target="http://www.ncbi.nlm.nih.gov/pubmed?term=Yu%20Q%5bAuthor%5d&amp;cauthor=true&amp;cauthor_uid=24213582" TargetMode="External"/><Relationship Id="rId92" Type="http://schemas.openxmlformats.org/officeDocument/2006/relationships/hyperlink" Target="http://www.ncbi.nlm.nih.gov/pubmed?term=Charvet%20C%5bAuthor%5d&amp;cauthor=true&amp;cauthor_uid=24213582" TargetMode="External"/><Relationship Id="rId2" Type="http://schemas.openxmlformats.org/officeDocument/2006/relationships/hyperlink" Target="http://www.ncbi.nlm.nih.gov/pubmed/24213582" TargetMode="External"/><Relationship Id="rId16" Type="http://schemas.openxmlformats.org/officeDocument/2006/relationships/hyperlink" Target="http://www.ncbi.nlm.nih.gov/pubmed/24213580" TargetMode="External"/><Relationship Id="rId29" Type="http://schemas.openxmlformats.org/officeDocument/2006/relationships/hyperlink" Target="http://www.ncbi.nlm.nih.gov/pubmed?term=Grosso%20F%5bAuthor%5d&amp;cauthor=true&amp;cauthor_uid=24213582" TargetMode="External"/><Relationship Id="rId11" Type="http://schemas.openxmlformats.org/officeDocument/2006/relationships/hyperlink" Target="http://www.ncbi.nlm.nih.gov/pubmed?term=Imamura%20T%5bAuthor%5d&amp;cauthor=true&amp;cauthor_uid=24213582" TargetMode="External"/><Relationship Id="rId24" Type="http://schemas.openxmlformats.org/officeDocument/2006/relationships/hyperlink" Target="http://www.ncbi.nlm.nih.gov/pubmed?term=Brich%20S%5bAuthor%5d&amp;cauthor=true&amp;cauthor_uid=24213582" TargetMode="External"/><Relationship Id="rId32" Type="http://schemas.openxmlformats.org/officeDocument/2006/relationships/hyperlink" Target="http://www.ncbi.nlm.nih.gov/pubmed?term=Mantovani%20R%5bAuthor%5d&amp;cauthor=true&amp;cauthor_uid=24213582" TargetMode="External"/><Relationship Id="rId37" Type="http://schemas.openxmlformats.org/officeDocument/2006/relationships/hyperlink" Target="http://www.ncbi.nlm.nih.gov/pubmed/24213579" TargetMode="External"/><Relationship Id="rId40" Type="http://schemas.openxmlformats.org/officeDocument/2006/relationships/hyperlink" Target="http://www.ncbi.nlm.nih.gov/pubmed/24213578" TargetMode="External"/><Relationship Id="rId45" Type="http://schemas.openxmlformats.org/officeDocument/2006/relationships/hyperlink" Target="http://www.ncbi.nlm.nih.gov/pubmed?term=Hellman%20U%5bAuthor%5d&amp;cauthor=true&amp;cauthor_uid=24213582" TargetMode="External"/><Relationship Id="rId53" Type="http://schemas.openxmlformats.org/officeDocument/2006/relationships/hyperlink" Target="http://www.ncbi.nlm.nih.gov/pubmed?term=Bracaglia%20G%5bAuthor%5d&amp;cauthor=true&amp;cauthor_uid=24213582" TargetMode="External"/><Relationship Id="rId58" Type="http://schemas.openxmlformats.org/officeDocument/2006/relationships/hyperlink" Target="http://www.ncbi.nlm.nih.gov/pubmed?term=Verginelli%20F%5bAuthor%5d&amp;cauthor=true&amp;cauthor_uid=24213582" TargetMode="External"/><Relationship Id="rId66" Type="http://schemas.openxmlformats.org/officeDocument/2006/relationships/hyperlink" Target="http://www.ncbi.nlm.nih.gov/pubmed?term=Collini%20P%5bAuthor%5d&amp;cauthor=true&amp;cauthor_uid=24213582" TargetMode="External"/><Relationship Id="rId74" Type="http://schemas.openxmlformats.org/officeDocument/2006/relationships/hyperlink" Target="http://www.ncbi.nlm.nih.gov/pubmed?term=Valente%20S%5bAuthor%5d&amp;cauthor=true&amp;cauthor_uid=24213582" TargetMode="External"/><Relationship Id="rId79" Type="http://schemas.openxmlformats.org/officeDocument/2006/relationships/hyperlink" Target="http://www.ncbi.nlm.nih.gov/pubmed?term=Palacios%20D%5bAuthor%5d&amp;cauthor=true&amp;cauthor_uid=24213582" TargetMode="External"/><Relationship Id="rId87" Type="http://schemas.openxmlformats.org/officeDocument/2006/relationships/hyperlink" Target="http://www.ncbi.nlm.nih.gov/pubmed?term=Peintner%20L%5bAuthor%5d&amp;cauthor=true&amp;cauthor_uid=24213582" TargetMode="External"/><Relationship Id="rId102" Type="http://schemas.openxmlformats.org/officeDocument/2006/relationships/hyperlink" Target="http://www.ncbi.nlm.nih.gov/pubmed?term=Teng%20Y%5bAuthor%5d&amp;cauthor=true&amp;cauthor_uid=24213582" TargetMode="External"/><Relationship Id="rId5" Type="http://schemas.openxmlformats.org/officeDocument/2006/relationships/hyperlink" Target="http://www.ncbi.nlm.nih.gov/pubmed?term=Sakamoto%20K%5bAuthor%5d&amp;cauthor=true&amp;cauthor_uid=24213582" TargetMode="External"/><Relationship Id="rId61" Type="http://schemas.openxmlformats.org/officeDocument/2006/relationships/hyperlink" Target="http://www.ncbi.nlm.nih.gov/pubmed?term=Inserra%20A%5bAuthor%5d&amp;cauthor=true&amp;cauthor_uid=24213582" TargetMode="External"/><Relationship Id="rId82" Type="http://schemas.openxmlformats.org/officeDocument/2006/relationships/hyperlink" Target="http://www.ncbi.nlm.nih.gov/pubmed?term=Lindner%20SE%5bAuthor%5d&amp;cauthor=true&amp;cauthor_uid=24213582" TargetMode="External"/><Relationship Id="rId90" Type="http://schemas.openxmlformats.org/officeDocument/2006/relationships/hyperlink" Target="http://www.ncbi.nlm.nih.gov/pubmed?term=Herzog%20S%5bAuthor%5d&amp;cauthor=true&amp;cauthor_uid=24213582" TargetMode="External"/><Relationship Id="rId95" Type="http://schemas.openxmlformats.org/officeDocument/2006/relationships/hyperlink" Target="http://www.ncbi.nlm.nih.gov/pubmed?term=Maurer%20U%5bAuthor%5d&amp;cauthor=true&amp;cauthor_uid=24213582" TargetMode="External"/><Relationship Id="rId19" Type="http://schemas.openxmlformats.org/officeDocument/2006/relationships/hyperlink" Target="http://www.ncbi.nlm.nih.gov/pubmed?term=Bello%20E%5bAuthor%5d&amp;cauthor=true&amp;cauthor_uid=24213582" TargetMode="External"/><Relationship Id="rId14" Type="http://schemas.openxmlformats.org/officeDocument/2006/relationships/hyperlink" Target="http://www.ncbi.nlm.nih.gov/pubmed?term=Hojo%20H%5bAuthor%5d&amp;cauthor=true&amp;cauthor_uid=24213582" TargetMode="External"/><Relationship Id="rId22" Type="http://schemas.openxmlformats.org/officeDocument/2006/relationships/hyperlink" Target="http://www.ncbi.nlm.nih.gov/pubmed?term=Marchini%20S%5bAuthor%5d&amp;cauthor=true&amp;cauthor_uid=24213582" TargetMode="External"/><Relationship Id="rId27" Type="http://schemas.openxmlformats.org/officeDocument/2006/relationships/hyperlink" Target="http://www.ncbi.nlm.nih.gov/pubmed?term=Pilotti%20S%5bAuthor%5d&amp;cauthor=true&amp;cauthor_uid=24213582" TargetMode="External"/><Relationship Id="rId30" Type="http://schemas.openxmlformats.org/officeDocument/2006/relationships/hyperlink" Target="http://www.ncbi.nlm.nih.gov/pubmed?term=Sanfilippo%20R%5bAuthor%5d&amp;cauthor=true&amp;cauthor_uid=24213582" TargetMode="External"/><Relationship Id="rId35" Type="http://schemas.openxmlformats.org/officeDocument/2006/relationships/hyperlink" Target="http://www.ncbi.nlm.nih.gov/pubmed?term=Sousa-Faro%20JM%5bAuthor%5d&amp;cauthor=true&amp;cauthor_uid=24213582" TargetMode="External"/><Relationship Id="rId43" Type="http://schemas.openxmlformats.org/officeDocument/2006/relationships/hyperlink" Target="http://www.ncbi.nlm.nih.gov/pubmed?term=Lundby%20A%5bAuthor%5d&amp;cauthor=true&amp;cauthor_uid=24213582" TargetMode="External"/><Relationship Id="rId48" Type="http://schemas.openxmlformats.org/officeDocument/2006/relationships/hyperlink" Target="http://www.ncbi.nlm.nih.gov/pubmed?term=R%C3%B6nnstrand%20L%5bAuthor%5d&amp;cauthor=true&amp;cauthor_uid=24213582" TargetMode="External"/><Relationship Id="rId56" Type="http://schemas.openxmlformats.org/officeDocument/2006/relationships/hyperlink" Target="http://www.ncbi.nlm.nih.gov/pubmed?term=Dall'agnese%20A%5bAuthor%5d&amp;cauthor=true&amp;cauthor_uid=24213582" TargetMode="External"/><Relationship Id="rId64" Type="http://schemas.openxmlformats.org/officeDocument/2006/relationships/hyperlink" Target="http://www.ncbi.nlm.nih.gov/pubmed?term=Alaggio%20R%5bAuthor%5d&amp;cauthor=true&amp;cauthor_uid=24213582" TargetMode="External"/><Relationship Id="rId69" Type="http://schemas.openxmlformats.org/officeDocument/2006/relationships/hyperlink" Target="http://www.ncbi.nlm.nih.gov/pubmed?term=Screpanti%20I%5bAuthor%5d&amp;cauthor=true&amp;cauthor_uid=24213582" TargetMode="External"/><Relationship Id="rId77" Type="http://schemas.openxmlformats.org/officeDocument/2006/relationships/hyperlink" Target="http://www.ncbi.nlm.nih.gov/pubmed?term=Puri%20PL%5bAuthor%5d&amp;cauthor=true&amp;cauthor_uid=24213582" TargetMode="External"/><Relationship Id="rId100" Type="http://schemas.openxmlformats.org/officeDocument/2006/relationships/hyperlink" Target="http://www.ncbi.nlm.nih.gov/pubmed?term=Tan%20XH%5bAuthor%5d&amp;cauthor=true&amp;cauthor_uid=24213582" TargetMode="External"/><Relationship Id="rId8" Type="http://schemas.openxmlformats.org/officeDocument/2006/relationships/hyperlink" Target="http://www.ncbi.nlm.nih.gov/pubmed?term=Kikuchi%20K%5bAuthor%5d&amp;cauthor=true&amp;cauthor_uid=24213582" TargetMode="External"/><Relationship Id="rId51" Type="http://schemas.openxmlformats.org/officeDocument/2006/relationships/hyperlink" Target="http://www.ncbi.nlm.nih.gov/pubmed?term=De%20Salvo%20M%5bAuthor%5d&amp;cauthor=true&amp;cauthor_uid=24213582" TargetMode="External"/><Relationship Id="rId72" Type="http://schemas.openxmlformats.org/officeDocument/2006/relationships/hyperlink" Target="http://www.ncbi.nlm.nih.gov/pubmed?term=Marquez%20VE%5bAuthor%5d&amp;cauthor=true&amp;cauthor_uid=24213582" TargetMode="External"/><Relationship Id="rId80" Type="http://schemas.openxmlformats.org/officeDocument/2006/relationships/hyperlink" Target="http://www.ncbi.nlm.nih.gov/pubmed?term=Rota%20R%5bAuthor%5d&amp;cauthor=true&amp;cauthor_uid=24213582" TargetMode="External"/><Relationship Id="rId85" Type="http://schemas.openxmlformats.org/officeDocument/2006/relationships/hyperlink" Target="http://www.ncbi.nlm.nih.gov/pubmed?term=Aumann%20K%5bAuthor%5d&amp;cauthor=true&amp;cauthor_uid=24213582" TargetMode="External"/><Relationship Id="rId93" Type="http://schemas.openxmlformats.org/officeDocument/2006/relationships/hyperlink" Target="http://www.ncbi.nlm.nih.gov/pubmed?term=Villunger%20A%5bAuthor%5d&amp;cauthor=true&amp;cauthor_uid=24213582" TargetMode="External"/><Relationship Id="rId98" Type="http://schemas.openxmlformats.org/officeDocument/2006/relationships/hyperlink" Target="http://www.ncbi.nlm.nih.gov/pubmed?term=Zhang%20C%5bAuthor%5d&amp;cauthor=true&amp;cauthor_uid=24213582" TargetMode="External"/><Relationship Id="rId3" Type="http://schemas.openxmlformats.org/officeDocument/2006/relationships/hyperlink" Target="http://www.ncbi.nlm.nih.gov/pubmed?term=Yoshida%20H%5bAuthor%5d&amp;cauthor=true&amp;cauthor_uid=24213582" TargetMode="External"/><Relationship Id="rId12" Type="http://schemas.openxmlformats.org/officeDocument/2006/relationships/hyperlink" Target="http://www.ncbi.nlm.nih.gov/pubmed?term=Iehara%20T%5bAuthor%5d&amp;cauthor=true&amp;cauthor_uid=24213582" TargetMode="External"/><Relationship Id="rId17" Type="http://schemas.openxmlformats.org/officeDocument/2006/relationships/hyperlink" Target="http://www.ncbi.nlm.nih.gov/pubmed?term=Di%20Giandomenico%20S%5bAuthor%5d&amp;cauthor=true&amp;cauthor_uid=24213582" TargetMode="External"/><Relationship Id="rId25" Type="http://schemas.openxmlformats.org/officeDocument/2006/relationships/hyperlink" Target="http://www.ncbi.nlm.nih.gov/pubmed?term=Mauro%20V%5bAuthor%5d&amp;cauthor=true&amp;cauthor_uid=24213582" TargetMode="External"/><Relationship Id="rId33" Type="http://schemas.openxmlformats.org/officeDocument/2006/relationships/hyperlink" Target="http://www.ncbi.nlm.nih.gov/pubmed?term=Gatta%20R%5bAuthor%5d&amp;cauthor=true&amp;cauthor_uid=24213582" TargetMode="External"/><Relationship Id="rId38" Type="http://schemas.openxmlformats.org/officeDocument/2006/relationships/hyperlink" Target="http://www.ncbi.nlm.nih.gov/pubmed?term=Hrdinka%20M%5bAuthor%5d&amp;cauthor=true&amp;cauthor_uid=24213582" TargetMode="External"/><Relationship Id="rId46" Type="http://schemas.openxmlformats.org/officeDocument/2006/relationships/hyperlink" Target="http://www.ncbi.nlm.nih.gov/pubmed?term=P%C3%A5hlman%20S%5bAuthor%5d&amp;cauthor=true&amp;cauthor_uid=24213582" TargetMode="External"/><Relationship Id="rId59" Type="http://schemas.openxmlformats.org/officeDocument/2006/relationships/hyperlink" Target="http://www.ncbi.nlm.nih.gov/pubmed?term=De%20Sio%20L%5bAuthor%5d&amp;cauthor=true&amp;cauthor_uid=24213582" TargetMode="External"/><Relationship Id="rId67" Type="http://schemas.openxmlformats.org/officeDocument/2006/relationships/hyperlink" Target="http://www.ncbi.nlm.nih.gov/pubmed?term=Locatelli%20M%5bAuthor%5d&amp;cauthor=true&amp;cauthor_uid=24213582" TargetMode="External"/><Relationship Id="rId103" Type="http://schemas.openxmlformats.org/officeDocument/2006/relationships/hyperlink" Target="http://www.ncbi.nlm.nih.gov/pubmed?term=Yang%20X%5bAuthor%5d&amp;cauthor=true&amp;cauthor_uid=24213582" TargetMode="External"/><Relationship Id="rId20" Type="http://schemas.openxmlformats.org/officeDocument/2006/relationships/hyperlink" Target="http://www.ncbi.nlm.nih.gov/pubmed?term=Uboldi%20S%5bAuthor%5d&amp;cauthor=true&amp;cauthor_uid=24213582" TargetMode="External"/><Relationship Id="rId41" Type="http://schemas.openxmlformats.org/officeDocument/2006/relationships/hyperlink" Target="http://www.ncbi.nlm.nih.gov/pubmed?term=Sun%20J%5bAuthor%5d&amp;cauthor=true&amp;cauthor_uid=24213582" TargetMode="External"/><Relationship Id="rId54" Type="http://schemas.openxmlformats.org/officeDocument/2006/relationships/hyperlink" Target="http://www.ncbi.nlm.nih.gov/pubmed?term=Adesso%20L%5bAuthor%5d&amp;cauthor=true&amp;cauthor_uid=24213582" TargetMode="External"/><Relationship Id="rId62" Type="http://schemas.openxmlformats.org/officeDocument/2006/relationships/hyperlink" Target="http://www.ncbi.nlm.nih.gov/pubmed?term=Bisogno%20G%5bAuthor%5d&amp;cauthor=true&amp;cauthor_uid=24213582" TargetMode="External"/><Relationship Id="rId70" Type="http://schemas.openxmlformats.org/officeDocument/2006/relationships/hyperlink" Target="http://www.ncbi.nlm.nih.gov/pubmed?term=Rutella%20S%5bAuthor%5d&amp;cauthor=true&amp;cauthor_uid=24213582" TargetMode="External"/><Relationship Id="rId75" Type="http://schemas.openxmlformats.org/officeDocument/2006/relationships/hyperlink" Target="http://www.ncbi.nlm.nih.gov/pubmed?term=Mai%20A%5bAuthor%5d&amp;cauthor=true&amp;cauthor_uid=24213582" TargetMode="External"/><Relationship Id="rId83" Type="http://schemas.openxmlformats.org/officeDocument/2006/relationships/hyperlink" Target="http://www.ncbi.nlm.nih.gov/pubmed?term=Wissler%20M%5bAuthor%5d&amp;cauthor=true&amp;cauthor_uid=24213582" TargetMode="External"/><Relationship Id="rId88" Type="http://schemas.openxmlformats.org/officeDocument/2006/relationships/hyperlink" Target="http://www.ncbi.nlm.nih.gov/pubmed?term=Brauns-Schubert%20P%5bAuthor%5d&amp;cauthor=true&amp;cauthor_uid=24213582" TargetMode="External"/><Relationship Id="rId91" Type="http://schemas.openxmlformats.org/officeDocument/2006/relationships/hyperlink" Target="http://www.ncbi.nlm.nih.gov/pubmed?term=Borner%20C%5bAuthor%5d&amp;cauthor=true&amp;cauthor_uid=24213582" TargetMode="External"/><Relationship Id="rId96" Type="http://schemas.openxmlformats.org/officeDocument/2006/relationships/hyperlink" Target="http://www.ncbi.nlm.nih.gov/pubmed/24213574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ncbi.nlm.nih.gov/pubmed?term=Ouchi%20K%5bAuthor%5d&amp;cauthor=true&amp;cauthor_uid=24213582" TargetMode="External"/><Relationship Id="rId15" Type="http://schemas.openxmlformats.org/officeDocument/2006/relationships/hyperlink" Target="http://www.ncbi.nlm.nih.gov/pubmed?term=Hosoi%20H%5bAuthor%5d&amp;cauthor=true&amp;cauthor_uid=24213582" TargetMode="External"/><Relationship Id="rId23" Type="http://schemas.openxmlformats.org/officeDocument/2006/relationships/hyperlink" Target="http://www.ncbi.nlm.nih.gov/pubmed?term=Beltrame%20L%5bAuthor%5d&amp;cauthor=true&amp;cauthor_uid=24213582" TargetMode="External"/><Relationship Id="rId28" Type="http://schemas.openxmlformats.org/officeDocument/2006/relationships/hyperlink" Target="http://www.ncbi.nlm.nih.gov/pubmed?term=Casali%20PG%5bAuthor%5d&amp;cauthor=true&amp;cauthor_uid=24213582" TargetMode="External"/><Relationship Id="rId36" Type="http://schemas.openxmlformats.org/officeDocument/2006/relationships/hyperlink" Target="http://www.ncbi.nlm.nih.gov/pubmed?term=D'Incalci%20M%5bAuthor%5d&amp;cauthor=true&amp;cauthor_uid=24213582" TargetMode="External"/><Relationship Id="rId49" Type="http://schemas.openxmlformats.org/officeDocument/2006/relationships/hyperlink" Target="http://www.ncbi.nlm.nih.gov/pubmed/24213577" TargetMode="External"/><Relationship Id="rId57" Type="http://schemas.openxmlformats.org/officeDocument/2006/relationships/hyperlink" Target="http://www.ncbi.nlm.nih.gov/pubmed?term=Walters%20ZS%5bAuthor%5d&amp;cauthor=true&amp;cauthor_uid=24213582" TargetMode="External"/><Relationship Id="rId10" Type="http://schemas.openxmlformats.org/officeDocument/2006/relationships/hyperlink" Target="http://www.ncbi.nlm.nih.gov/pubmed?term=Tsuchiya%20K%5bAuthor%5d&amp;cauthor=true&amp;cauthor_uid=24213582" TargetMode="External"/><Relationship Id="rId31" Type="http://schemas.openxmlformats.org/officeDocument/2006/relationships/hyperlink" Target="http://www.ncbi.nlm.nih.gov/pubmed?term=Gronchi%20A%5bAuthor%5d&amp;cauthor=true&amp;cauthor_uid=24213582" TargetMode="External"/><Relationship Id="rId44" Type="http://schemas.openxmlformats.org/officeDocument/2006/relationships/hyperlink" Target="http://www.ncbi.nlm.nih.gov/pubmed?term=Kazi%20JU%5bAuthor%5d&amp;cauthor=true&amp;cauthor_uid=24213582" TargetMode="External"/><Relationship Id="rId52" Type="http://schemas.openxmlformats.org/officeDocument/2006/relationships/hyperlink" Target="http://www.ncbi.nlm.nih.gov/pubmed?term=Carcarino%20E%5bAuthor%5d&amp;cauthor=true&amp;cauthor_uid=24213582" TargetMode="External"/><Relationship Id="rId60" Type="http://schemas.openxmlformats.org/officeDocument/2006/relationships/hyperlink" Target="http://www.ncbi.nlm.nih.gov/pubmed?term=Boldrini%20R%5bAuthor%5d&amp;cauthor=true&amp;cauthor_uid=24213582" TargetMode="External"/><Relationship Id="rId65" Type="http://schemas.openxmlformats.org/officeDocument/2006/relationships/hyperlink" Target="http://www.ncbi.nlm.nih.gov/pubmed?term=Ferrari%20A%5bAuthor%5d&amp;cauthor=true&amp;cauthor_uid=24213582" TargetMode="External"/><Relationship Id="rId73" Type="http://schemas.openxmlformats.org/officeDocument/2006/relationships/hyperlink" Target="http://www.ncbi.nlm.nih.gov/pubmed?term=Shipley%20J%5bAuthor%5d&amp;cauthor=true&amp;cauthor_uid=24213582" TargetMode="External"/><Relationship Id="rId78" Type="http://schemas.openxmlformats.org/officeDocument/2006/relationships/hyperlink" Target="http://www.ncbi.nlm.nih.gov/pubmed?term=Locatelli%20F%5bAuthor%5d&amp;cauthor=true&amp;cauthor_uid=24213582" TargetMode="External"/><Relationship Id="rId81" Type="http://schemas.openxmlformats.org/officeDocument/2006/relationships/hyperlink" Target="http://www.ncbi.nlm.nih.gov/pubmed/24213575" TargetMode="External"/><Relationship Id="rId86" Type="http://schemas.openxmlformats.org/officeDocument/2006/relationships/hyperlink" Target="http://www.ncbi.nlm.nih.gov/pubmed?term=Ottina%20E%5bAuthor%5d&amp;cauthor=true&amp;cauthor_uid=24213582" TargetMode="External"/><Relationship Id="rId94" Type="http://schemas.openxmlformats.org/officeDocument/2006/relationships/hyperlink" Target="http://www.ncbi.nlm.nih.gov/pubmed?term=Pahl%20HL%5bAuthor%5d&amp;cauthor=true&amp;cauthor_uid=24213582" TargetMode="External"/><Relationship Id="rId99" Type="http://schemas.openxmlformats.org/officeDocument/2006/relationships/hyperlink" Target="http://www.ncbi.nlm.nih.gov/pubmed?term=Wang%20BJ%5bAuthor%5d&amp;cauthor=true&amp;cauthor_uid=24213582" TargetMode="External"/><Relationship Id="rId101" Type="http://schemas.openxmlformats.org/officeDocument/2006/relationships/hyperlink" Target="http://www.ncbi.nlm.nih.gov/pubmed?term=Zhang%20WP%5bAuthor%5d&amp;cauthor=true&amp;cauthor_uid=24213582" TargetMode="External"/><Relationship Id="rId4" Type="http://schemas.openxmlformats.org/officeDocument/2006/relationships/hyperlink" Target="http://www.ncbi.nlm.nih.gov/pubmed?term=Miyachi%20M%5bAuthor%5d&amp;cauthor=true&amp;cauthor_uid=24213582" TargetMode="External"/><Relationship Id="rId9" Type="http://schemas.openxmlformats.org/officeDocument/2006/relationships/hyperlink" Target="http://www.ncbi.nlm.nih.gov/pubmed?term=Kuwahara%20Y%5bAuthor%5d&amp;cauthor=true&amp;cauthor_uid=24213582" TargetMode="External"/><Relationship Id="rId13" Type="http://schemas.openxmlformats.org/officeDocument/2006/relationships/hyperlink" Target="http://www.ncbi.nlm.nih.gov/pubmed?term=Kakazu%20N%5bAuthor%5d&amp;cauthor=true&amp;cauthor_uid=24213582" TargetMode="External"/><Relationship Id="rId18" Type="http://schemas.openxmlformats.org/officeDocument/2006/relationships/hyperlink" Target="http://www.ncbi.nlm.nih.gov/pubmed?term=Frapolli%20R%5bAuthor%5d&amp;cauthor=true&amp;cauthor_uid=24213582" TargetMode="External"/><Relationship Id="rId39" Type="http://schemas.openxmlformats.org/officeDocument/2006/relationships/hyperlink" Target="http://www.ncbi.nlm.nih.gov/pubmed?term=Horejsi%20V%5bAuthor%5d&amp;cauthor=true&amp;cauthor_uid=24213582" TargetMode="External"/><Relationship Id="rId34" Type="http://schemas.openxmlformats.org/officeDocument/2006/relationships/hyperlink" Target="http://www.ncbi.nlm.nih.gov/pubmed?term=Galmarini%20CM%5bAuthor%5d&amp;cauthor=true&amp;cauthor_uid=24213582" TargetMode="External"/><Relationship Id="rId50" Type="http://schemas.openxmlformats.org/officeDocument/2006/relationships/hyperlink" Target="http://www.ncbi.nlm.nih.gov/pubmed?term=Ciarapica%20R%5bAuthor%5d&amp;cauthor=true&amp;cauthor_uid=24213582" TargetMode="External"/><Relationship Id="rId55" Type="http://schemas.openxmlformats.org/officeDocument/2006/relationships/hyperlink" Target="http://www.ncbi.nlm.nih.gov/pubmed?term=Leoncini%20PP%5bAuthor%5d&amp;cauthor=true&amp;cauthor_uid=24213582" TargetMode="External"/><Relationship Id="rId76" Type="http://schemas.openxmlformats.org/officeDocument/2006/relationships/hyperlink" Target="http://www.ncbi.nlm.nih.gov/pubmed?term=Miele%20L%5bAuthor%5d&amp;cauthor=true&amp;cauthor_uid=24213582" TargetMode="External"/><Relationship Id="rId97" Type="http://schemas.openxmlformats.org/officeDocument/2006/relationships/hyperlink" Target="http://www.ncbi.nlm.nih.gov/pubmed?term=Ye%20H%5bAuthor%5d&amp;cauthor=true&amp;cauthor_uid=24213582" TargetMode="Externa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ncbi.nlm.nih.gov/pubmed?term=Kalinichenko%20VV%5bAuthor%5d&amp;cauthor=true&amp;cauthor_uid=24213582" TargetMode="External"/><Relationship Id="rId13" Type="http://schemas.openxmlformats.org/officeDocument/2006/relationships/hyperlink" Target="http://www.ncbi.nlm.nih.gov/pubmed?term=Wisecarver%20JL%5bAuthor%5d&amp;cauthor=true&amp;cauthor_uid=24213582" TargetMode="External"/><Relationship Id="rId18" Type="http://schemas.openxmlformats.org/officeDocument/2006/relationships/hyperlink" Target="http://www.ncbi.nlm.nih.gov/pubmed?term=Nehil%20M%5bAuthor%5d&amp;cauthor=true&amp;cauthor_uid=24213582" TargetMode="External"/><Relationship Id="rId26" Type="http://schemas.openxmlformats.org/officeDocument/2006/relationships/hyperlink" Target="http://www.ncbi.nlm.nih.gov/pubmed/24213569" TargetMode="External"/><Relationship Id="rId3" Type="http://schemas.openxmlformats.org/officeDocument/2006/relationships/hyperlink" Target="http://www.ncbi.nlm.nih.gov/pubmed?term=Wang%20IC%5bAuthor%5d&amp;cauthor=true&amp;cauthor_uid=24213582" TargetMode="External"/><Relationship Id="rId21" Type="http://schemas.openxmlformats.org/officeDocument/2006/relationships/hyperlink" Target="http://www.ncbi.nlm.nih.gov/pubmed?term=McCormick%20F%5bAuthor%5d&amp;cauthor=true&amp;cauthor_uid=24213582" TargetMode="External"/><Relationship Id="rId7" Type="http://schemas.openxmlformats.org/officeDocument/2006/relationships/hyperlink" Target="http://www.ncbi.nlm.nih.gov/pubmed?term=Kalin%20TV%5bAuthor%5d&amp;cauthor=true&amp;cauthor_uid=24213582" TargetMode="External"/><Relationship Id="rId12" Type="http://schemas.openxmlformats.org/officeDocument/2006/relationships/hyperlink" Target="http://www.ncbi.nlm.nih.gov/pubmed?term=Talmon%20G%5bAuthor%5d&amp;cauthor=true&amp;cauthor_uid=24213582" TargetMode="External"/><Relationship Id="rId17" Type="http://schemas.openxmlformats.org/officeDocument/2006/relationships/hyperlink" Target="http://www.ncbi.nlm.nih.gov/pubmed/24213571" TargetMode="External"/><Relationship Id="rId25" Type="http://schemas.openxmlformats.org/officeDocument/2006/relationships/hyperlink" Target="http://www.ncbi.nlm.nih.gov/pubmed?term=Sun%20Y%5bAuthor%5d&amp;cauthor=true&amp;cauthor_uid=24213582" TargetMode="External"/><Relationship Id="rId2" Type="http://schemas.openxmlformats.org/officeDocument/2006/relationships/hyperlink" Target="http://www.ncbi.nlm.nih.gov/pubmed/24213573" TargetMode="External"/><Relationship Id="rId16" Type="http://schemas.openxmlformats.org/officeDocument/2006/relationships/hyperlink" Target="http://www.ncbi.nlm.nih.gov/pubmed?term=Wang%20J%5bAuthor%5d&amp;cauthor=true&amp;cauthor_uid=24213582" TargetMode="External"/><Relationship Id="rId20" Type="http://schemas.openxmlformats.org/officeDocument/2006/relationships/hyperlink" Target="http://www.ncbi.nlm.nih.gov/pubmed?term=Tokuyasu%20T%5bAuthor%5d&amp;cauthor=true&amp;cauthor_uid=24213582" TargetMode="External"/><Relationship Id="rId29" Type="http://schemas.openxmlformats.org/officeDocument/2006/relationships/hyperlink" Target="http://www.ncbi.nlm.nih.gov/pubmed?term=R%C3%BCegg%20C%5bAuthor%5d&amp;cauthor=true&amp;cauthor_uid=24213582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ncbi.nlm.nih.gov/pubmed?term=Cai%20Y%5bAuthor%5d&amp;cauthor=true&amp;cauthor_uid=24213582" TargetMode="External"/><Relationship Id="rId11" Type="http://schemas.openxmlformats.org/officeDocument/2006/relationships/hyperlink" Target="http://www.ncbi.nlm.nih.gov/pubmed?term=Chaudhuri%20A%5bAuthor%5d&amp;cauthor=true&amp;cauthor_uid=24213582" TargetMode="External"/><Relationship Id="rId24" Type="http://schemas.openxmlformats.org/officeDocument/2006/relationships/hyperlink" Target="http://www.ncbi.nlm.nih.gov/pubmed?term=Li%20H%5bAuthor%5d&amp;cauthor=true&amp;cauthor_uid=24213582" TargetMode="External"/><Relationship Id="rId5" Type="http://schemas.openxmlformats.org/officeDocument/2006/relationships/hyperlink" Target="http://www.ncbi.nlm.nih.gov/pubmed?term=Zhang%20Y%5bAuthor%5d&amp;cauthor=true&amp;cauthor_uid=24213582" TargetMode="External"/><Relationship Id="rId15" Type="http://schemas.openxmlformats.org/officeDocument/2006/relationships/hyperlink" Target="http://www.ncbi.nlm.nih.gov/pubmed?term=Brattain%20M%5bAuthor%5d&amp;cauthor=true&amp;cauthor_uid=24213582" TargetMode="External"/><Relationship Id="rId23" Type="http://schemas.openxmlformats.org/officeDocument/2006/relationships/hyperlink" Target="http://www.ncbi.nlm.nih.gov/pubmed?term=Tan%20M%5bAuthor%5d&amp;cauthor=true&amp;cauthor_uid=24213582" TargetMode="External"/><Relationship Id="rId28" Type="http://schemas.openxmlformats.org/officeDocument/2006/relationships/hyperlink" Target="http://www.ncbi.nlm.nih.gov/pubmed?term=Lorusso%20G%5bAuthor%5d&amp;cauthor=true&amp;cauthor_uid=24213582" TargetMode="External"/><Relationship Id="rId10" Type="http://schemas.openxmlformats.org/officeDocument/2006/relationships/hyperlink" Target="http://www.ncbi.nlm.nih.gov/pubmed?term=Geng%20L%5bAuthor%5d&amp;cauthor=true&amp;cauthor_uid=24213582" TargetMode="External"/><Relationship Id="rId19" Type="http://schemas.openxmlformats.org/officeDocument/2006/relationships/hyperlink" Target="http://www.ncbi.nlm.nih.gov/pubmed?term=Paquette%20J%5bAuthor%5d&amp;cauthor=true&amp;cauthor_uid=24213582" TargetMode="External"/><Relationship Id="rId4" Type="http://schemas.openxmlformats.org/officeDocument/2006/relationships/hyperlink" Target="http://www.ncbi.nlm.nih.gov/pubmed?term=Ustiyan%20V%5bAuthor%5d&amp;cauthor=true&amp;cauthor_uid=24213582" TargetMode="External"/><Relationship Id="rId9" Type="http://schemas.openxmlformats.org/officeDocument/2006/relationships/hyperlink" Target="http://www.ncbi.nlm.nih.gov/pubmed/24213572" TargetMode="External"/><Relationship Id="rId14" Type="http://schemas.openxmlformats.org/officeDocument/2006/relationships/hyperlink" Target="http://www.ncbi.nlm.nih.gov/pubmed?term=Are%20C%5bAuthor%5d&amp;cauthor=true&amp;cauthor_uid=24213582" TargetMode="External"/><Relationship Id="rId22" Type="http://schemas.openxmlformats.org/officeDocument/2006/relationships/hyperlink" Target="http://www.ncbi.nlm.nih.gov/pubmed/24213570" TargetMode="External"/><Relationship Id="rId27" Type="http://schemas.openxmlformats.org/officeDocument/2006/relationships/hyperlink" Target="http://www.ncbi.nlm.nih.gov/pubmed?term=Barras%20D%5bAuthor%5d&amp;cauthor=true&amp;cauthor_uid=24213582" TargetMode="External"/><Relationship Id="rId30" Type="http://schemas.openxmlformats.org/officeDocument/2006/relationships/hyperlink" Target="http://www.ncbi.nlm.nih.gov/pubmed?term=Widmann%20C%5bAuthor%5d&amp;cauthor=true&amp;cauthor_uid=2421358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196" y="225992"/>
            <a:ext cx="6060852" cy="650129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667160" y="225992"/>
            <a:ext cx="2476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Scientific Reports</a:t>
            </a:r>
            <a:endParaRPr 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0" y="6488668"/>
            <a:ext cx="4331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8703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451" y="111180"/>
            <a:ext cx="7152717" cy="655541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6488668"/>
            <a:ext cx="4331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37426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1855" y="191167"/>
            <a:ext cx="6960043" cy="649409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6488668"/>
            <a:ext cx="4331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0879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5233" y="94267"/>
            <a:ext cx="6674078" cy="659099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6488668"/>
            <a:ext cx="4331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11340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1260" y="-15771"/>
            <a:ext cx="6625820" cy="687377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6488668"/>
            <a:ext cx="4331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02850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425" y="104328"/>
            <a:ext cx="7297502" cy="659961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6488668"/>
            <a:ext cx="4331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64306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0" y="0"/>
            <a:ext cx="2538716" cy="544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268760"/>
            <a:ext cx="6631061" cy="4555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6488668"/>
            <a:ext cx="5790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JMC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0609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764704"/>
            <a:ext cx="6055568" cy="5267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6488668"/>
            <a:ext cx="5790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JMC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66793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428625"/>
            <a:ext cx="5486400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6488668"/>
            <a:ext cx="5790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JMC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10856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NAS, Proceedings of the National Academy of Scienc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19" y="79913"/>
            <a:ext cx="1100841" cy="306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8720"/>
            <a:ext cx="4463777" cy="4662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3777" y="1052736"/>
            <a:ext cx="4562774" cy="3571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0" y="6488668"/>
            <a:ext cx="5790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JMC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81552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5" y="404664"/>
            <a:ext cx="4485570" cy="2517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68959"/>
            <a:ext cx="4535758" cy="31791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60077"/>
            <a:ext cx="4680520" cy="326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0" y="6488668"/>
            <a:ext cx="5790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JMC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42263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54" y="620688"/>
            <a:ext cx="4379079" cy="54890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32656"/>
            <a:ext cx="4194115" cy="561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6488668"/>
            <a:ext cx="5790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JMC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69982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548680"/>
            <a:ext cx="9144000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u="sng" dirty="0" err="1">
                <a:hlinkClick r:id="rId2"/>
              </a:rPr>
              <a:t>Semaphorin</a:t>
            </a:r>
            <a:r>
              <a:rPr lang="en-US" altLang="ko-KR" b="1" u="sng" dirty="0">
                <a:hlinkClick r:id="rId2"/>
              </a:rPr>
              <a:t> receptors meet receptor tyrosine kinases on the way of tumor progression.</a:t>
            </a:r>
            <a:endParaRPr lang="en-US" altLang="ko-KR" b="1" dirty="0"/>
          </a:p>
          <a:p>
            <a:r>
              <a:rPr lang="en-US" altLang="ko-KR" u="sng" dirty="0" err="1">
                <a:hlinkClick r:id="rId3"/>
              </a:rPr>
              <a:t>Cagnoni</a:t>
            </a:r>
            <a:r>
              <a:rPr lang="en-US" altLang="ko-KR" u="sng" dirty="0">
                <a:hlinkClick r:id="rId3"/>
              </a:rPr>
              <a:t> G</a:t>
            </a:r>
            <a:r>
              <a:rPr lang="en-US" altLang="ko-KR" dirty="0"/>
              <a:t>, </a:t>
            </a:r>
            <a:r>
              <a:rPr lang="en-US" altLang="ko-KR" u="sng" dirty="0" err="1">
                <a:hlinkClick r:id="rId4"/>
              </a:rPr>
              <a:t>Tamagnone</a:t>
            </a:r>
            <a:r>
              <a:rPr lang="en-US" altLang="ko-KR" u="sng" dirty="0">
                <a:hlinkClick r:id="rId4"/>
              </a:rPr>
              <a:t> L</a:t>
            </a:r>
            <a:r>
              <a:rPr lang="en-US" altLang="ko-KR" dirty="0"/>
              <a:t>.</a:t>
            </a:r>
          </a:p>
          <a:p>
            <a:r>
              <a:rPr lang="en-US" altLang="ko-KR" b="1" dirty="0"/>
              <a:t>Source</a:t>
            </a:r>
          </a:p>
          <a:p>
            <a:r>
              <a:rPr lang="en-US" altLang="ko-KR" dirty="0"/>
              <a:t>1] IRCC-Institute for Cancer Research at </a:t>
            </a:r>
            <a:r>
              <a:rPr lang="en-US" altLang="ko-KR" dirty="0" err="1"/>
              <a:t>Candiolo</a:t>
            </a:r>
            <a:r>
              <a:rPr lang="en-US" altLang="ko-KR" dirty="0"/>
              <a:t>, </a:t>
            </a:r>
            <a:r>
              <a:rPr lang="en-US" altLang="ko-KR" dirty="0" err="1"/>
              <a:t>Candiolo</a:t>
            </a:r>
            <a:r>
              <a:rPr lang="en-US" altLang="ko-KR" dirty="0"/>
              <a:t>, Italy [2] University of Torino-Medical School, </a:t>
            </a:r>
            <a:r>
              <a:rPr lang="en-US" altLang="ko-KR" dirty="0" err="1"/>
              <a:t>Candiolo</a:t>
            </a:r>
            <a:r>
              <a:rPr lang="en-US" altLang="ko-KR" dirty="0"/>
              <a:t>, Italy.</a:t>
            </a:r>
          </a:p>
          <a:p>
            <a:r>
              <a:rPr lang="en-US" altLang="ko-KR" b="1" dirty="0"/>
              <a:t>Abstract</a:t>
            </a:r>
          </a:p>
          <a:p>
            <a:r>
              <a:rPr lang="en-US" altLang="ko-KR" dirty="0" err="1"/>
              <a:t>Semaphorins</a:t>
            </a:r>
            <a:r>
              <a:rPr lang="en-US" altLang="ko-KR" dirty="0"/>
              <a:t> are extracellular signals known to guide migrating cells during developmental morphogenesis and in adult tissues. </a:t>
            </a:r>
            <a:r>
              <a:rPr lang="en-US" altLang="ko-KR" dirty="0" err="1"/>
              <a:t>Semaphorin</a:t>
            </a:r>
            <a:r>
              <a:rPr lang="en-US" altLang="ko-KR" dirty="0"/>
              <a:t> receptors, that is </a:t>
            </a:r>
            <a:r>
              <a:rPr lang="en-US" altLang="ko-KR" dirty="0" err="1"/>
              <a:t>plexins</a:t>
            </a:r>
            <a:r>
              <a:rPr lang="en-US" altLang="ko-KR" dirty="0"/>
              <a:t> and </a:t>
            </a:r>
            <a:r>
              <a:rPr lang="en-US" altLang="ko-KR" dirty="0" err="1"/>
              <a:t>neuropilins</a:t>
            </a:r>
            <a:r>
              <a:rPr lang="en-US" altLang="ko-KR" dirty="0"/>
              <a:t>, have been found in association with diverse receptor tyrosine kinases (RTKs), such as Met, ErbB2 and VEGFR2. These receptor complexes are formed in a cell-specific manner and can mediate distinctive </a:t>
            </a:r>
            <a:r>
              <a:rPr lang="en-US" altLang="ko-KR" dirty="0" err="1"/>
              <a:t>signalling</a:t>
            </a:r>
            <a:r>
              <a:rPr lang="en-US" altLang="ko-KR" dirty="0"/>
              <a:t> cascades, sometimes leading to divergent functional outcomes. This is particularly intriguing in cancer, since the same </a:t>
            </a:r>
            <a:r>
              <a:rPr lang="en-US" altLang="ko-KR" dirty="0" err="1"/>
              <a:t>semaphorin</a:t>
            </a:r>
            <a:r>
              <a:rPr lang="en-US" altLang="ko-KR" dirty="0"/>
              <a:t> has been found to mediate either tumor-promoting or tumor-suppressing functions, depending on the cancer type and cellular context. We will therefore review the current understanding about the role of RTKs in </a:t>
            </a:r>
            <a:r>
              <a:rPr lang="en-US" altLang="ko-KR" dirty="0" err="1"/>
              <a:t>neuropilin</a:t>
            </a:r>
            <a:r>
              <a:rPr lang="en-US" altLang="ko-KR" dirty="0"/>
              <a:t> and </a:t>
            </a:r>
            <a:r>
              <a:rPr lang="en-US" altLang="ko-KR" dirty="0" err="1"/>
              <a:t>plexin</a:t>
            </a:r>
            <a:r>
              <a:rPr lang="en-US" altLang="ko-KR" dirty="0"/>
              <a:t> </a:t>
            </a:r>
            <a:r>
              <a:rPr lang="en-US" altLang="ko-KR" dirty="0" err="1"/>
              <a:t>signalling</a:t>
            </a:r>
            <a:r>
              <a:rPr lang="en-US" altLang="ko-KR" dirty="0"/>
              <a:t>, putatively accounting for the multifaceted role of </a:t>
            </a:r>
            <a:r>
              <a:rPr lang="en-US" altLang="ko-KR" dirty="0" err="1"/>
              <a:t>semaphorins</a:t>
            </a:r>
            <a:r>
              <a:rPr lang="en-US" altLang="ko-KR" dirty="0"/>
              <a:t> in cancer.</a:t>
            </a:r>
          </a:p>
          <a:p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7812360" y="44624"/>
            <a:ext cx="12218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oncogene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154305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332656"/>
            <a:ext cx="9144000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u="sng" dirty="0">
                <a:hlinkClick r:id="rId2"/>
              </a:rPr>
              <a:t>PPAR</a:t>
            </a:r>
            <a:r>
              <a:rPr lang="el-GR" altLang="ko-KR" b="1" u="sng" dirty="0">
                <a:hlinkClick r:id="rId2"/>
              </a:rPr>
              <a:t>β/δ </a:t>
            </a:r>
            <a:r>
              <a:rPr lang="en-US" altLang="ko-KR" b="1" u="sng" dirty="0">
                <a:hlinkClick r:id="rId2"/>
              </a:rPr>
              <a:t>promotes HRAS-induced senescence and tumor suppression by potentiating p-ERK and repressing p-AKT signaling.</a:t>
            </a:r>
            <a:endParaRPr lang="en-US" altLang="ko-KR" b="1" dirty="0"/>
          </a:p>
          <a:p>
            <a:r>
              <a:rPr lang="en-US" altLang="ko-KR" u="sng" dirty="0">
                <a:hlinkClick r:id="rId3"/>
              </a:rPr>
              <a:t>Zhu B</a:t>
            </a:r>
            <a:r>
              <a:rPr lang="en-US" altLang="ko-KR" dirty="0"/>
              <a:t>, </a:t>
            </a:r>
            <a:r>
              <a:rPr lang="en-US" altLang="ko-KR" u="sng" dirty="0">
                <a:hlinkClick r:id="rId4"/>
              </a:rPr>
              <a:t>Ferry CH</a:t>
            </a:r>
            <a:r>
              <a:rPr lang="en-US" altLang="ko-KR" dirty="0"/>
              <a:t>, </a:t>
            </a:r>
            <a:r>
              <a:rPr lang="en-US" altLang="ko-KR" u="sng" dirty="0" err="1">
                <a:hlinkClick r:id="rId5"/>
              </a:rPr>
              <a:t>Blazanin</a:t>
            </a:r>
            <a:r>
              <a:rPr lang="en-US" altLang="ko-KR" u="sng" dirty="0">
                <a:hlinkClick r:id="rId5"/>
              </a:rPr>
              <a:t> N</a:t>
            </a:r>
            <a:r>
              <a:rPr lang="en-US" altLang="ko-KR" dirty="0"/>
              <a:t>, </a:t>
            </a:r>
            <a:r>
              <a:rPr lang="en-US" altLang="ko-KR" u="sng" dirty="0" err="1">
                <a:hlinkClick r:id="rId6"/>
              </a:rPr>
              <a:t>Bility</a:t>
            </a:r>
            <a:r>
              <a:rPr lang="en-US" altLang="ko-KR" u="sng" dirty="0">
                <a:hlinkClick r:id="rId6"/>
              </a:rPr>
              <a:t> MT</a:t>
            </a:r>
            <a:r>
              <a:rPr lang="en-US" altLang="ko-KR" dirty="0"/>
              <a:t>, </a:t>
            </a:r>
            <a:r>
              <a:rPr lang="en-US" altLang="ko-KR" u="sng" dirty="0" err="1">
                <a:hlinkClick r:id="rId7"/>
              </a:rPr>
              <a:t>Khozoie</a:t>
            </a:r>
            <a:r>
              <a:rPr lang="en-US" altLang="ko-KR" u="sng" dirty="0">
                <a:hlinkClick r:id="rId7"/>
              </a:rPr>
              <a:t> C</a:t>
            </a:r>
            <a:r>
              <a:rPr lang="en-US" altLang="ko-KR" dirty="0"/>
              <a:t>, </a:t>
            </a:r>
            <a:r>
              <a:rPr lang="en-US" altLang="ko-KR" u="sng" dirty="0">
                <a:hlinkClick r:id="rId8"/>
              </a:rPr>
              <a:t>Kang BH</a:t>
            </a:r>
            <a:r>
              <a:rPr lang="en-US" altLang="ko-KR" dirty="0"/>
              <a:t>, </a:t>
            </a:r>
            <a:r>
              <a:rPr lang="en-US" altLang="ko-KR" u="sng" dirty="0">
                <a:hlinkClick r:id="rId9"/>
              </a:rPr>
              <a:t>Glick AB</a:t>
            </a:r>
            <a:r>
              <a:rPr lang="en-US" altLang="ko-KR" dirty="0"/>
              <a:t>, </a:t>
            </a:r>
            <a:r>
              <a:rPr lang="en-US" altLang="ko-KR" u="sng" dirty="0">
                <a:hlinkClick r:id="rId10"/>
              </a:rPr>
              <a:t>Gonzalez FJ</a:t>
            </a:r>
            <a:r>
              <a:rPr lang="en-US" altLang="ko-KR" dirty="0"/>
              <a:t>, </a:t>
            </a:r>
            <a:r>
              <a:rPr lang="en-US" altLang="ko-KR" u="sng" dirty="0">
                <a:hlinkClick r:id="rId11"/>
              </a:rPr>
              <a:t>Peters JM</a:t>
            </a:r>
            <a:r>
              <a:rPr lang="en-US" altLang="ko-KR" dirty="0"/>
              <a:t>.</a:t>
            </a:r>
          </a:p>
          <a:p>
            <a:r>
              <a:rPr lang="en-US" altLang="ko-KR" dirty="0" smtClean="0"/>
              <a:t>Department </a:t>
            </a:r>
            <a:r>
              <a:rPr lang="en-US" altLang="ko-KR" dirty="0"/>
              <a:t>of Veterinary and Biomedical Sciences, The Center for Molecular Toxicology and Carcinogenesis, The Pennsylvania State University, University Park, PA, USA.</a:t>
            </a:r>
          </a:p>
          <a:p>
            <a:r>
              <a:rPr lang="en-US" altLang="ko-KR" dirty="0" smtClean="0"/>
              <a:t>Peroxisome </a:t>
            </a:r>
            <a:r>
              <a:rPr lang="en-US" altLang="ko-KR" dirty="0"/>
              <a:t>proliferator-activated receptor-</a:t>
            </a:r>
            <a:r>
              <a:rPr lang="el-GR" altLang="ko-KR" dirty="0"/>
              <a:t>β/δ (</a:t>
            </a:r>
            <a:r>
              <a:rPr lang="en-US" altLang="ko-KR" dirty="0"/>
              <a:t>PPAR</a:t>
            </a:r>
            <a:r>
              <a:rPr lang="el-GR" altLang="ko-KR" dirty="0"/>
              <a:t>β/δ) </a:t>
            </a:r>
            <a:r>
              <a:rPr lang="en-US" altLang="ko-KR" dirty="0"/>
              <a:t>inhibits skin tumorigenesis through mechanisms that may be dependent on HRAS signaling. The present study examined the hypothesis that PPAR</a:t>
            </a:r>
            <a:r>
              <a:rPr lang="el-GR" altLang="ko-KR" dirty="0"/>
              <a:t>β/δ </a:t>
            </a:r>
            <a:r>
              <a:rPr lang="en-US" altLang="ko-KR" dirty="0"/>
              <a:t>promotes HRAS-induced senescence resulting in suppression of tumorigenesis. PPAR</a:t>
            </a:r>
            <a:r>
              <a:rPr lang="el-GR" altLang="ko-KR" dirty="0"/>
              <a:t>β/δ </a:t>
            </a:r>
            <a:r>
              <a:rPr lang="en-US" altLang="ko-KR" dirty="0"/>
              <a:t>expression increased p-ERK and decreased p-AKT activity. Increased p-ERK activity results from the dampened HRAS-induced negative feedback response mediated in part through transcriptional upregulation of RAS </a:t>
            </a:r>
            <a:r>
              <a:rPr lang="en-US" altLang="ko-KR" dirty="0" err="1"/>
              <a:t>guanyl</a:t>
            </a:r>
            <a:r>
              <a:rPr lang="en-US" altLang="ko-KR" dirty="0"/>
              <a:t>-releasing protein 1 (RASGRP1) by PPAR</a:t>
            </a:r>
            <a:r>
              <a:rPr lang="el-GR" altLang="ko-KR" dirty="0"/>
              <a:t>β/δ. </a:t>
            </a:r>
            <a:r>
              <a:rPr lang="en-US" altLang="ko-KR" dirty="0"/>
              <a:t>Decreased p-AKT activity results from repression of integrin-linked kinase (ILK) and </a:t>
            </a:r>
            <a:r>
              <a:rPr lang="en-US" altLang="ko-KR" dirty="0" err="1"/>
              <a:t>phosphoinositide</a:t>
            </a:r>
            <a:r>
              <a:rPr lang="en-US" altLang="ko-KR" dirty="0"/>
              <a:t>-dependent protein kinase-1 (PDPK1) expression. Decreased p-AKT activity in turn promotes cellular senescence through upregulation of p53 and p27 expression. Both over-expression of RASGRP1 and shRNA-mediated knockdown of ILK partially restore cellular senescence in </a:t>
            </a:r>
            <a:r>
              <a:rPr lang="en-US" altLang="ko-KR" dirty="0" err="1"/>
              <a:t>Ppar</a:t>
            </a:r>
            <a:r>
              <a:rPr lang="el-GR" altLang="ko-KR" dirty="0"/>
              <a:t>β/δ-</a:t>
            </a:r>
            <a:r>
              <a:rPr lang="en-US" altLang="ko-KR" dirty="0"/>
              <a:t>null cells. Higher PPAR</a:t>
            </a:r>
            <a:r>
              <a:rPr lang="el-GR" altLang="ko-KR" dirty="0"/>
              <a:t>β/δ </a:t>
            </a:r>
            <a:r>
              <a:rPr lang="en-US" altLang="ko-KR" dirty="0"/>
              <a:t>expression is also correlated with increased senescence observed in human benign </a:t>
            </a:r>
            <a:r>
              <a:rPr lang="en-US" altLang="ko-KR" dirty="0" err="1"/>
              <a:t>neurofibromas</a:t>
            </a:r>
            <a:r>
              <a:rPr lang="en-US" altLang="ko-KR" dirty="0"/>
              <a:t> and colon adenoma lesions in vivo. These results demonstrate that PPAR</a:t>
            </a:r>
            <a:r>
              <a:rPr lang="el-GR" altLang="ko-KR" dirty="0"/>
              <a:t>β/δ </a:t>
            </a:r>
            <a:r>
              <a:rPr lang="en-US" altLang="ko-KR" dirty="0"/>
              <a:t>promotes senescence to inhibit tumorigenesis and provide new mechanistic insights into HRAS-induced cellular senescence</a:t>
            </a:r>
            <a:r>
              <a:rPr lang="en-US" altLang="ko-KR" dirty="0" smtClean="0"/>
              <a:t>.</a:t>
            </a:r>
            <a:endParaRPr lang="en-US" altLang="ko-KR" dirty="0"/>
          </a:p>
        </p:txBody>
      </p:sp>
      <p:sp>
        <p:nvSpPr>
          <p:cNvPr id="3" name="TextBox 2"/>
          <p:cNvSpPr txBox="1"/>
          <p:nvPr/>
        </p:nvSpPr>
        <p:spPr>
          <a:xfrm>
            <a:off x="7812360" y="44624"/>
            <a:ext cx="12218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oncogene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833506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1200" b="1" u="sng" dirty="0">
                <a:hlinkClick r:id="rId2"/>
              </a:rPr>
              <a:t>PAX3-NCOA2 fusion gene has a dual role in promoting the proliferation and inhibiting the myogenic differentiation of </a:t>
            </a:r>
            <a:r>
              <a:rPr lang="en-US" altLang="ko-KR" sz="1200" b="1" u="sng" dirty="0" err="1">
                <a:hlinkClick r:id="rId2"/>
              </a:rPr>
              <a:t>rhabdomyosarcoma</a:t>
            </a:r>
            <a:r>
              <a:rPr lang="en-US" altLang="ko-KR" sz="1200" b="1" u="sng" dirty="0">
                <a:hlinkClick r:id="rId2"/>
              </a:rPr>
              <a:t> cells.</a:t>
            </a:r>
            <a:endParaRPr lang="en-US" altLang="ko-KR" sz="1200" b="1" dirty="0"/>
          </a:p>
          <a:p>
            <a:r>
              <a:rPr lang="en-US" altLang="ko-KR" sz="1200" u="sng" dirty="0">
                <a:hlinkClick r:id="rId3"/>
              </a:rPr>
              <a:t>Yoshida H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4"/>
              </a:rPr>
              <a:t>Miyachi</a:t>
            </a:r>
            <a:r>
              <a:rPr lang="en-US" altLang="ko-KR" sz="1200" u="sng" dirty="0">
                <a:hlinkClick r:id="rId4"/>
              </a:rPr>
              <a:t> M</a:t>
            </a:r>
            <a:r>
              <a:rPr lang="en-US" altLang="ko-KR" sz="1200" dirty="0"/>
              <a:t>, </a:t>
            </a:r>
            <a:r>
              <a:rPr lang="en-US" altLang="ko-KR" sz="1200" u="sng" dirty="0">
                <a:hlinkClick r:id="rId5"/>
              </a:rPr>
              <a:t>Sakamoto K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6"/>
              </a:rPr>
              <a:t>Ouchi</a:t>
            </a:r>
            <a:r>
              <a:rPr lang="en-US" altLang="ko-KR" sz="1200" u="sng" dirty="0">
                <a:hlinkClick r:id="rId6"/>
              </a:rPr>
              <a:t> K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7"/>
              </a:rPr>
              <a:t>Yagyu</a:t>
            </a:r>
            <a:r>
              <a:rPr lang="en-US" altLang="ko-KR" sz="1200" u="sng" dirty="0">
                <a:hlinkClick r:id="rId7"/>
              </a:rPr>
              <a:t> S</a:t>
            </a:r>
            <a:r>
              <a:rPr lang="en-US" altLang="ko-KR" sz="1200" dirty="0"/>
              <a:t>, </a:t>
            </a:r>
            <a:r>
              <a:rPr lang="en-US" altLang="ko-KR" sz="1200" u="sng" dirty="0">
                <a:hlinkClick r:id="rId8"/>
              </a:rPr>
              <a:t>Kikuchi K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9"/>
              </a:rPr>
              <a:t>Kuwahara</a:t>
            </a:r>
            <a:r>
              <a:rPr lang="en-US" altLang="ko-KR" sz="1200" u="sng" dirty="0">
                <a:hlinkClick r:id="rId9"/>
              </a:rPr>
              <a:t> Y</a:t>
            </a:r>
            <a:r>
              <a:rPr lang="en-US" altLang="ko-KR" sz="1200" dirty="0"/>
              <a:t>, </a:t>
            </a:r>
            <a:r>
              <a:rPr lang="en-US" altLang="ko-KR" sz="1200" u="sng" dirty="0">
                <a:hlinkClick r:id="rId10"/>
              </a:rPr>
              <a:t>Tsuchiya K</a:t>
            </a:r>
            <a:r>
              <a:rPr lang="en-US" altLang="ko-KR" sz="1200" dirty="0"/>
              <a:t>, </a:t>
            </a:r>
            <a:r>
              <a:rPr lang="en-US" altLang="ko-KR" sz="1200" u="sng" dirty="0">
                <a:hlinkClick r:id="rId11"/>
              </a:rPr>
              <a:t>Imamura T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12"/>
              </a:rPr>
              <a:t>Iehara</a:t>
            </a:r>
            <a:r>
              <a:rPr lang="en-US" altLang="ko-KR" sz="1200" u="sng" dirty="0">
                <a:hlinkClick r:id="rId12"/>
              </a:rPr>
              <a:t> </a:t>
            </a:r>
            <a:r>
              <a:rPr lang="en-US" altLang="ko-KR" sz="1200" u="sng" dirty="0" err="1">
                <a:hlinkClick r:id="rId12"/>
              </a:rPr>
              <a:t>T</a:t>
            </a:r>
            <a:r>
              <a:rPr lang="en-US" altLang="ko-KR" sz="1200" dirty="0" err="1"/>
              <a:t>,</a:t>
            </a:r>
            <a:r>
              <a:rPr lang="en-US" altLang="ko-KR" sz="1200" u="sng" dirty="0" err="1">
                <a:hlinkClick r:id="rId13"/>
              </a:rPr>
              <a:t>Kakazu</a:t>
            </a:r>
            <a:r>
              <a:rPr lang="en-US" altLang="ko-KR" sz="1200" u="sng" dirty="0">
                <a:hlinkClick r:id="rId13"/>
              </a:rPr>
              <a:t> N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14"/>
              </a:rPr>
              <a:t>Hojo</a:t>
            </a:r>
            <a:r>
              <a:rPr lang="en-US" altLang="ko-KR" sz="1200" u="sng" dirty="0">
                <a:hlinkClick r:id="rId14"/>
              </a:rPr>
              <a:t> H</a:t>
            </a:r>
            <a:r>
              <a:rPr lang="en-US" altLang="ko-KR" sz="1200" dirty="0"/>
              <a:t>, </a:t>
            </a:r>
            <a:r>
              <a:rPr lang="en-US" altLang="ko-KR" sz="1200" u="sng" dirty="0">
                <a:hlinkClick r:id="rId15"/>
              </a:rPr>
              <a:t>Hosoi H</a:t>
            </a:r>
            <a:r>
              <a:rPr lang="en-US" altLang="ko-KR" sz="1200" dirty="0"/>
              <a:t>.</a:t>
            </a:r>
          </a:p>
          <a:p>
            <a:r>
              <a:rPr lang="en-US" altLang="ko-KR" sz="1200" b="1" dirty="0"/>
              <a:t>Source</a:t>
            </a:r>
          </a:p>
          <a:p>
            <a:r>
              <a:rPr lang="en-US" altLang="ko-KR" sz="1200" dirty="0"/>
              <a:t>Department of Pediatrics, Graduate School of Medical Science, Kyoto Prefectural University of Medicine, Kyoto, Japan.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-12479" y="1754326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1200" b="1" u="sng" dirty="0">
                <a:hlinkClick r:id="rId16"/>
              </a:rPr>
              <a:t>Mode of action of </a:t>
            </a:r>
            <a:r>
              <a:rPr lang="en-US" altLang="ko-KR" sz="1200" b="1" u="sng" dirty="0" err="1">
                <a:hlinkClick r:id="rId16"/>
              </a:rPr>
              <a:t>trabectedin</a:t>
            </a:r>
            <a:r>
              <a:rPr lang="en-US" altLang="ko-KR" sz="1200" b="1" u="sng" dirty="0">
                <a:hlinkClick r:id="rId16"/>
              </a:rPr>
              <a:t> in </a:t>
            </a:r>
            <a:r>
              <a:rPr lang="en-US" altLang="ko-KR" sz="1200" b="1" u="sng" dirty="0" err="1">
                <a:hlinkClick r:id="rId16"/>
              </a:rPr>
              <a:t>myxoid</a:t>
            </a:r>
            <a:r>
              <a:rPr lang="en-US" altLang="ko-KR" sz="1200" b="1" u="sng" dirty="0">
                <a:hlinkClick r:id="rId16"/>
              </a:rPr>
              <a:t> </a:t>
            </a:r>
            <a:r>
              <a:rPr lang="en-US" altLang="ko-KR" sz="1200" b="1" u="sng" dirty="0" err="1">
                <a:hlinkClick r:id="rId16"/>
              </a:rPr>
              <a:t>liposarcomas</a:t>
            </a:r>
            <a:r>
              <a:rPr lang="en-US" altLang="ko-KR" sz="1200" b="1" u="sng" dirty="0">
                <a:hlinkClick r:id="rId16"/>
              </a:rPr>
              <a:t>.</a:t>
            </a:r>
            <a:endParaRPr lang="en-US" altLang="ko-KR" sz="1200" b="1" dirty="0"/>
          </a:p>
          <a:p>
            <a:r>
              <a:rPr lang="en-US" altLang="ko-KR" sz="1200" u="sng" dirty="0">
                <a:hlinkClick r:id="rId17"/>
              </a:rPr>
              <a:t>Di </a:t>
            </a:r>
            <a:r>
              <a:rPr lang="en-US" altLang="ko-KR" sz="1200" u="sng" dirty="0" err="1">
                <a:hlinkClick r:id="rId17"/>
              </a:rPr>
              <a:t>Giandomenico</a:t>
            </a:r>
            <a:r>
              <a:rPr lang="en-US" altLang="ko-KR" sz="1200" u="sng" dirty="0">
                <a:hlinkClick r:id="rId17"/>
              </a:rPr>
              <a:t> S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18"/>
              </a:rPr>
              <a:t>Frapolli</a:t>
            </a:r>
            <a:r>
              <a:rPr lang="en-US" altLang="ko-KR" sz="1200" u="sng" dirty="0">
                <a:hlinkClick r:id="rId18"/>
              </a:rPr>
              <a:t> R</a:t>
            </a:r>
            <a:r>
              <a:rPr lang="en-US" altLang="ko-KR" sz="1200" dirty="0"/>
              <a:t>, </a:t>
            </a:r>
            <a:r>
              <a:rPr lang="en-US" altLang="ko-KR" sz="1200" u="sng" dirty="0">
                <a:hlinkClick r:id="rId19"/>
              </a:rPr>
              <a:t>Bello E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20"/>
              </a:rPr>
              <a:t>Uboldi</a:t>
            </a:r>
            <a:r>
              <a:rPr lang="en-US" altLang="ko-KR" sz="1200" u="sng" dirty="0">
                <a:hlinkClick r:id="rId20"/>
              </a:rPr>
              <a:t> S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21"/>
              </a:rPr>
              <a:t>Licandro</a:t>
            </a:r>
            <a:r>
              <a:rPr lang="en-US" altLang="ko-KR" sz="1200" u="sng" dirty="0">
                <a:hlinkClick r:id="rId21"/>
              </a:rPr>
              <a:t> SA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22"/>
              </a:rPr>
              <a:t>Marchini</a:t>
            </a:r>
            <a:r>
              <a:rPr lang="en-US" altLang="ko-KR" sz="1200" u="sng" dirty="0">
                <a:hlinkClick r:id="rId22"/>
              </a:rPr>
              <a:t> S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23"/>
              </a:rPr>
              <a:t>Beltrame</a:t>
            </a:r>
            <a:r>
              <a:rPr lang="en-US" altLang="ko-KR" sz="1200" u="sng" dirty="0">
                <a:hlinkClick r:id="rId23"/>
              </a:rPr>
              <a:t> L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24"/>
              </a:rPr>
              <a:t>Brich</a:t>
            </a:r>
            <a:r>
              <a:rPr lang="en-US" altLang="ko-KR" sz="1200" u="sng" dirty="0">
                <a:hlinkClick r:id="rId24"/>
              </a:rPr>
              <a:t> S</a:t>
            </a:r>
            <a:r>
              <a:rPr lang="en-US" altLang="ko-KR" sz="1200" dirty="0"/>
              <a:t>, </a:t>
            </a:r>
            <a:r>
              <a:rPr lang="en-US" altLang="ko-KR" sz="1200" u="sng" dirty="0">
                <a:hlinkClick r:id="rId25"/>
              </a:rPr>
              <a:t>Mauro V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26"/>
              </a:rPr>
              <a:t>Tamborini</a:t>
            </a:r>
            <a:r>
              <a:rPr lang="en-US" altLang="ko-KR" sz="1200" u="sng" dirty="0">
                <a:hlinkClick r:id="rId26"/>
              </a:rPr>
              <a:t> </a:t>
            </a:r>
            <a:r>
              <a:rPr lang="en-US" altLang="ko-KR" sz="1200" u="sng" dirty="0" err="1">
                <a:hlinkClick r:id="rId26"/>
              </a:rPr>
              <a:t>E</a:t>
            </a:r>
            <a:r>
              <a:rPr lang="en-US" altLang="ko-KR" sz="1200" dirty="0" err="1"/>
              <a:t>,</a:t>
            </a:r>
            <a:r>
              <a:rPr lang="en-US" altLang="ko-KR" sz="1200" u="sng" dirty="0" err="1">
                <a:hlinkClick r:id="rId27"/>
              </a:rPr>
              <a:t>Pilotti</a:t>
            </a:r>
            <a:r>
              <a:rPr lang="en-US" altLang="ko-KR" sz="1200" u="sng" dirty="0">
                <a:hlinkClick r:id="rId27"/>
              </a:rPr>
              <a:t> S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28"/>
              </a:rPr>
              <a:t>Casali</a:t>
            </a:r>
            <a:r>
              <a:rPr lang="en-US" altLang="ko-KR" sz="1200" u="sng" dirty="0">
                <a:hlinkClick r:id="rId28"/>
              </a:rPr>
              <a:t> PG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29"/>
              </a:rPr>
              <a:t>Grosso</a:t>
            </a:r>
            <a:r>
              <a:rPr lang="en-US" altLang="ko-KR" sz="1200" u="sng" dirty="0">
                <a:hlinkClick r:id="rId29"/>
              </a:rPr>
              <a:t> F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30"/>
              </a:rPr>
              <a:t>Sanfilippo</a:t>
            </a:r>
            <a:r>
              <a:rPr lang="en-US" altLang="ko-KR" sz="1200" u="sng" dirty="0">
                <a:hlinkClick r:id="rId30"/>
              </a:rPr>
              <a:t> R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31"/>
              </a:rPr>
              <a:t>Gronchi</a:t>
            </a:r>
            <a:r>
              <a:rPr lang="en-US" altLang="ko-KR" sz="1200" u="sng" dirty="0">
                <a:hlinkClick r:id="rId31"/>
              </a:rPr>
              <a:t> A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32"/>
              </a:rPr>
              <a:t>Mantovani</a:t>
            </a:r>
            <a:r>
              <a:rPr lang="en-US" altLang="ko-KR" sz="1200" u="sng" dirty="0">
                <a:hlinkClick r:id="rId32"/>
              </a:rPr>
              <a:t> R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33"/>
              </a:rPr>
              <a:t>Gatta</a:t>
            </a:r>
            <a:r>
              <a:rPr lang="en-US" altLang="ko-KR" sz="1200" u="sng" dirty="0">
                <a:hlinkClick r:id="rId33"/>
              </a:rPr>
              <a:t> R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34"/>
              </a:rPr>
              <a:t>Galmarini</a:t>
            </a:r>
            <a:r>
              <a:rPr lang="en-US" altLang="ko-KR" sz="1200" u="sng" dirty="0">
                <a:hlinkClick r:id="rId34"/>
              </a:rPr>
              <a:t> CM</a:t>
            </a:r>
            <a:r>
              <a:rPr lang="en-US" altLang="ko-KR" sz="1200" dirty="0"/>
              <a:t>, </a:t>
            </a:r>
            <a:r>
              <a:rPr lang="en-US" altLang="ko-KR" sz="1200" u="sng" dirty="0">
                <a:hlinkClick r:id="rId35"/>
              </a:rPr>
              <a:t>Sousa-Faro JM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36"/>
              </a:rPr>
              <a:t>D'Incalci</a:t>
            </a:r>
            <a:r>
              <a:rPr lang="en-US" altLang="ko-KR" sz="1200" u="sng" dirty="0">
                <a:hlinkClick r:id="rId36"/>
              </a:rPr>
              <a:t> M</a:t>
            </a:r>
            <a:r>
              <a:rPr lang="en-US" altLang="ko-KR" sz="1200" dirty="0"/>
              <a:t>.</a:t>
            </a:r>
          </a:p>
          <a:p>
            <a:r>
              <a:rPr lang="en-US" altLang="ko-KR" sz="1200" b="1" dirty="0"/>
              <a:t>Source</a:t>
            </a:r>
          </a:p>
          <a:p>
            <a:r>
              <a:rPr lang="en-US" altLang="ko-KR" sz="1200" dirty="0"/>
              <a:t>Department of Oncology, IRCCS-</a:t>
            </a:r>
            <a:r>
              <a:rPr lang="en-US" altLang="ko-KR" sz="1200" dirty="0" err="1"/>
              <a:t>Istituto</a:t>
            </a:r>
            <a:r>
              <a:rPr lang="en-US" altLang="ko-KR" sz="1200" dirty="0"/>
              <a:t> di </a:t>
            </a:r>
            <a:r>
              <a:rPr lang="en-US" altLang="ko-KR" sz="1200" dirty="0" err="1"/>
              <a:t>Ricerche</a:t>
            </a:r>
            <a:r>
              <a:rPr lang="en-US" altLang="ko-KR" sz="1200" dirty="0"/>
              <a:t> </a:t>
            </a:r>
            <a:r>
              <a:rPr lang="en-US" altLang="ko-KR" sz="1200" dirty="0" err="1"/>
              <a:t>Farmacologiche</a:t>
            </a:r>
            <a:r>
              <a:rPr lang="en-US" altLang="ko-KR" sz="1200" dirty="0"/>
              <a:t> 'Mario </a:t>
            </a:r>
            <a:r>
              <a:rPr lang="en-US" altLang="ko-KR" sz="1200" dirty="0" err="1"/>
              <a:t>Negri</a:t>
            </a:r>
            <a:r>
              <a:rPr lang="en-US" altLang="ko-KR" sz="1200" dirty="0"/>
              <a:t>', Milan, Italy.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-12479" y="3508652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1200" b="1" u="sng" dirty="0">
                <a:hlinkClick r:id="rId37"/>
              </a:rPr>
              <a:t>PAG - a multipurpose transmembrane adaptor protein.</a:t>
            </a:r>
            <a:endParaRPr lang="en-US" altLang="ko-KR" sz="1200" b="1" dirty="0"/>
          </a:p>
          <a:p>
            <a:r>
              <a:rPr lang="en-US" altLang="ko-KR" sz="1200" u="sng" dirty="0" err="1">
                <a:hlinkClick r:id="rId38"/>
              </a:rPr>
              <a:t>Hrdinka</a:t>
            </a:r>
            <a:r>
              <a:rPr lang="en-US" altLang="ko-KR" sz="1200" u="sng" dirty="0">
                <a:hlinkClick r:id="rId38"/>
              </a:rPr>
              <a:t> M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39"/>
              </a:rPr>
              <a:t>Horejsi</a:t>
            </a:r>
            <a:r>
              <a:rPr lang="en-US" altLang="ko-KR" sz="1200" u="sng" dirty="0">
                <a:hlinkClick r:id="rId39"/>
              </a:rPr>
              <a:t> V</a:t>
            </a:r>
            <a:r>
              <a:rPr lang="en-US" altLang="ko-KR" sz="1200" dirty="0"/>
              <a:t>.</a:t>
            </a:r>
          </a:p>
          <a:p>
            <a:r>
              <a:rPr lang="en-US" altLang="ko-KR" sz="1200" b="1" dirty="0"/>
              <a:t>Source</a:t>
            </a:r>
          </a:p>
          <a:p>
            <a:r>
              <a:rPr lang="en-US" altLang="ko-KR" sz="1200" dirty="0"/>
              <a:t>Institute of Molecular Genetics, Academy of Sciences of the Czech Republic, Prague, Czech Republic.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-12479" y="4524315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1200" b="1" u="sng" dirty="0">
                <a:hlinkClick r:id="rId40"/>
              </a:rPr>
              <a:t>The PI3-kinase isoform p110</a:t>
            </a:r>
            <a:r>
              <a:rPr lang="el-GR" altLang="ko-KR" sz="1200" b="1" u="sng" dirty="0">
                <a:hlinkClick r:id="rId40"/>
              </a:rPr>
              <a:t>δ </a:t>
            </a:r>
            <a:r>
              <a:rPr lang="en-US" altLang="ko-KR" sz="1200" b="1" u="sng" dirty="0">
                <a:hlinkClick r:id="rId40"/>
              </a:rPr>
              <a:t>is essential for cell transformation induced by the D816V mutant of c-Kit in a lipid-kinase-independent manner.</a:t>
            </a:r>
            <a:endParaRPr lang="en-US" altLang="ko-KR" sz="1200" b="1" dirty="0"/>
          </a:p>
          <a:p>
            <a:r>
              <a:rPr lang="en-US" altLang="ko-KR" sz="1200" u="sng" dirty="0">
                <a:hlinkClick r:id="rId41"/>
              </a:rPr>
              <a:t>Sun J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42"/>
              </a:rPr>
              <a:t>Mohlin</a:t>
            </a:r>
            <a:r>
              <a:rPr lang="en-US" altLang="ko-KR" sz="1200" u="sng" dirty="0">
                <a:hlinkClick r:id="rId42"/>
              </a:rPr>
              <a:t> S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43"/>
              </a:rPr>
              <a:t>Lundby</a:t>
            </a:r>
            <a:r>
              <a:rPr lang="en-US" altLang="ko-KR" sz="1200" u="sng" dirty="0">
                <a:hlinkClick r:id="rId43"/>
              </a:rPr>
              <a:t> A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44"/>
              </a:rPr>
              <a:t>Kazi</a:t>
            </a:r>
            <a:r>
              <a:rPr lang="en-US" altLang="ko-KR" sz="1200" u="sng" dirty="0">
                <a:hlinkClick r:id="rId44"/>
              </a:rPr>
              <a:t> JU</a:t>
            </a:r>
            <a:r>
              <a:rPr lang="en-US" altLang="ko-KR" sz="1200" dirty="0"/>
              <a:t>, </a:t>
            </a:r>
            <a:r>
              <a:rPr lang="en-US" altLang="ko-KR" sz="1200" u="sng" dirty="0">
                <a:hlinkClick r:id="rId45"/>
              </a:rPr>
              <a:t>Hellman U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46"/>
              </a:rPr>
              <a:t>Påhlman</a:t>
            </a:r>
            <a:r>
              <a:rPr lang="en-US" altLang="ko-KR" sz="1200" u="sng" dirty="0">
                <a:hlinkClick r:id="rId46"/>
              </a:rPr>
              <a:t> S</a:t>
            </a:r>
            <a:r>
              <a:rPr lang="en-US" altLang="ko-KR" sz="1200" dirty="0"/>
              <a:t>, </a:t>
            </a:r>
            <a:r>
              <a:rPr lang="en-US" altLang="ko-KR" sz="1200" u="sng" dirty="0">
                <a:hlinkClick r:id="rId47"/>
              </a:rPr>
              <a:t>Olsen JV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48"/>
              </a:rPr>
              <a:t>Rönnstrand</a:t>
            </a:r>
            <a:r>
              <a:rPr lang="en-US" altLang="ko-KR" sz="1200" u="sng" dirty="0">
                <a:hlinkClick r:id="rId48"/>
              </a:rPr>
              <a:t> L</a:t>
            </a:r>
            <a:r>
              <a:rPr lang="en-US" altLang="ko-KR" sz="1200" dirty="0"/>
              <a:t>.</a:t>
            </a:r>
          </a:p>
          <a:p>
            <a:r>
              <a:rPr lang="en-US" altLang="ko-KR" sz="1200" b="1" dirty="0"/>
              <a:t>Source</a:t>
            </a:r>
          </a:p>
          <a:p>
            <a:r>
              <a:rPr lang="en-US" altLang="ko-KR" sz="1200" dirty="0"/>
              <a:t>Experimental Clinical Chemistry, Department of Laboratory Medicine, Lund University, </a:t>
            </a:r>
            <a:r>
              <a:rPr lang="en-US" altLang="ko-KR" sz="1200" dirty="0" err="1"/>
              <a:t>Skåne</a:t>
            </a:r>
            <a:r>
              <a:rPr lang="en-US" altLang="ko-KR" sz="1200" dirty="0"/>
              <a:t> University Hospital, Malmö, Sweden.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4572000" y="476672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1200" b="1" u="sng" dirty="0">
                <a:hlinkClick r:id="rId49"/>
              </a:rPr>
              <a:t>The </a:t>
            </a:r>
            <a:r>
              <a:rPr lang="en-US" altLang="ko-KR" sz="1200" b="1" u="sng" dirty="0" err="1">
                <a:hlinkClick r:id="rId49"/>
              </a:rPr>
              <a:t>Polycomb</a:t>
            </a:r>
            <a:r>
              <a:rPr lang="en-US" altLang="ko-KR" sz="1200" b="1" u="sng" dirty="0">
                <a:hlinkClick r:id="rId49"/>
              </a:rPr>
              <a:t> group (</a:t>
            </a:r>
            <a:r>
              <a:rPr lang="en-US" altLang="ko-KR" sz="1200" b="1" u="sng" dirty="0" err="1">
                <a:hlinkClick r:id="rId49"/>
              </a:rPr>
              <a:t>PcG</a:t>
            </a:r>
            <a:r>
              <a:rPr lang="en-US" altLang="ko-KR" sz="1200" b="1" u="sng" dirty="0">
                <a:hlinkClick r:id="rId49"/>
              </a:rPr>
              <a:t>) protein EZH2 supports the survival of PAX3-FOXO1 alveolar </a:t>
            </a:r>
            <a:r>
              <a:rPr lang="en-US" altLang="ko-KR" sz="1200" b="1" u="sng" dirty="0" err="1">
                <a:hlinkClick r:id="rId49"/>
              </a:rPr>
              <a:t>rhabdomyosarcoma</a:t>
            </a:r>
            <a:r>
              <a:rPr lang="en-US" altLang="ko-KR" sz="1200" b="1" u="sng" dirty="0">
                <a:hlinkClick r:id="rId49"/>
              </a:rPr>
              <a:t> by repressing FBXO32 (Atrogin1/</a:t>
            </a:r>
            <a:r>
              <a:rPr lang="en-US" altLang="ko-KR" sz="1200" b="1" u="sng" dirty="0" err="1">
                <a:hlinkClick r:id="rId49"/>
              </a:rPr>
              <a:t>MAFbx</a:t>
            </a:r>
            <a:r>
              <a:rPr lang="en-US" altLang="ko-KR" sz="1200" b="1" u="sng" dirty="0">
                <a:hlinkClick r:id="rId49"/>
              </a:rPr>
              <a:t>).</a:t>
            </a:r>
            <a:endParaRPr lang="en-US" altLang="ko-KR" sz="1200" b="1" dirty="0"/>
          </a:p>
          <a:p>
            <a:r>
              <a:rPr lang="en-US" altLang="ko-KR" sz="1200" u="sng" dirty="0" err="1">
                <a:hlinkClick r:id="rId50"/>
              </a:rPr>
              <a:t>Ciarapica</a:t>
            </a:r>
            <a:r>
              <a:rPr lang="en-US" altLang="ko-KR" sz="1200" u="sng" dirty="0">
                <a:hlinkClick r:id="rId50"/>
              </a:rPr>
              <a:t> R</a:t>
            </a:r>
            <a:r>
              <a:rPr lang="en-US" altLang="ko-KR" sz="1200" dirty="0"/>
              <a:t>, </a:t>
            </a:r>
            <a:r>
              <a:rPr lang="en-US" altLang="ko-KR" sz="1200" u="sng" dirty="0">
                <a:hlinkClick r:id="rId51"/>
              </a:rPr>
              <a:t>De Salvo M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52"/>
              </a:rPr>
              <a:t>Carcarino</a:t>
            </a:r>
            <a:r>
              <a:rPr lang="en-US" altLang="ko-KR" sz="1200" u="sng" dirty="0">
                <a:hlinkClick r:id="rId52"/>
              </a:rPr>
              <a:t> E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53"/>
              </a:rPr>
              <a:t>Bracaglia</a:t>
            </a:r>
            <a:r>
              <a:rPr lang="en-US" altLang="ko-KR" sz="1200" u="sng" dirty="0">
                <a:hlinkClick r:id="rId53"/>
              </a:rPr>
              <a:t> G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54"/>
              </a:rPr>
              <a:t>Adesso</a:t>
            </a:r>
            <a:r>
              <a:rPr lang="en-US" altLang="ko-KR" sz="1200" u="sng" dirty="0">
                <a:hlinkClick r:id="rId54"/>
              </a:rPr>
              <a:t> L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55"/>
              </a:rPr>
              <a:t>Leoncini</a:t>
            </a:r>
            <a:r>
              <a:rPr lang="en-US" altLang="ko-KR" sz="1200" u="sng" dirty="0">
                <a:hlinkClick r:id="rId55"/>
              </a:rPr>
              <a:t> PP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56"/>
              </a:rPr>
              <a:t>Dall'agnese</a:t>
            </a:r>
            <a:r>
              <a:rPr lang="en-US" altLang="ko-KR" sz="1200" u="sng" dirty="0">
                <a:hlinkClick r:id="rId56"/>
              </a:rPr>
              <a:t> A</a:t>
            </a:r>
            <a:r>
              <a:rPr lang="en-US" altLang="ko-KR" sz="1200" dirty="0"/>
              <a:t>, </a:t>
            </a:r>
            <a:r>
              <a:rPr lang="en-US" altLang="ko-KR" sz="1200" u="sng" dirty="0">
                <a:hlinkClick r:id="rId57"/>
              </a:rPr>
              <a:t>Walters ZS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58"/>
              </a:rPr>
              <a:t>Verginelli</a:t>
            </a:r>
            <a:r>
              <a:rPr lang="en-US" altLang="ko-KR" sz="1200" u="sng" dirty="0">
                <a:hlinkClick r:id="rId58"/>
              </a:rPr>
              <a:t> </a:t>
            </a:r>
            <a:r>
              <a:rPr lang="en-US" altLang="ko-KR" sz="1200" u="sng" dirty="0" err="1">
                <a:hlinkClick r:id="rId58"/>
              </a:rPr>
              <a:t>F</a:t>
            </a:r>
            <a:r>
              <a:rPr lang="en-US" altLang="ko-KR" sz="1200" dirty="0" err="1"/>
              <a:t>,</a:t>
            </a:r>
            <a:r>
              <a:rPr lang="en-US" altLang="ko-KR" sz="1200" u="sng" dirty="0" err="1">
                <a:hlinkClick r:id="rId59"/>
              </a:rPr>
              <a:t>De</a:t>
            </a:r>
            <a:r>
              <a:rPr lang="en-US" altLang="ko-KR" sz="1200" u="sng" dirty="0">
                <a:hlinkClick r:id="rId59"/>
              </a:rPr>
              <a:t> </a:t>
            </a:r>
            <a:r>
              <a:rPr lang="en-US" altLang="ko-KR" sz="1200" u="sng" dirty="0" err="1">
                <a:hlinkClick r:id="rId59"/>
              </a:rPr>
              <a:t>Sio</a:t>
            </a:r>
            <a:r>
              <a:rPr lang="en-US" altLang="ko-KR" sz="1200" u="sng" dirty="0">
                <a:hlinkClick r:id="rId59"/>
              </a:rPr>
              <a:t> L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60"/>
              </a:rPr>
              <a:t>Boldrini</a:t>
            </a:r>
            <a:r>
              <a:rPr lang="en-US" altLang="ko-KR" sz="1200" u="sng" dirty="0">
                <a:hlinkClick r:id="rId60"/>
              </a:rPr>
              <a:t> R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61"/>
              </a:rPr>
              <a:t>Inserra</a:t>
            </a:r>
            <a:r>
              <a:rPr lang="en-US" altLang="ko-KR" sz="1200" u="sng" dirty="0">
                <a:hlinkClick r:id="rId61"/>
              </a:rPr>
              <a:t> A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62"/>
              </a:rPr>
              <a:t>Bisogno</a:t>
            </a:r>
            <a:r>
              <a:rPr lang="en-US" altLang="ko-KR" sz="1200" u="sng" dirty="0">
                <a:hlinkClick r:id="rId62"/>
              </a:rPr>
              <a:t> G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63"/>
              </a:rPr>
              <a:t>Rosolen</a:t>
            </a:r>
            <a:r>
              <a:rPr lang="en-US" altLang="ko-KR" sz="1200" u="sng" dirty="0">
                <a:hlinkClick r:id="rId63"/>
              </a:rPr>
              <a:t> A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64"/>
              </a:rPr>
              <a:t>Alaggio</a:t>
            </a:r>
            <a:r>
              <a:rPr lang="en-US" altLang="ko-KR" sz="1200" u="sng" dirty="0">
                <a:hlinkClick r:id="rId64"/>
              </a:rPr>
              <a:t> R</a:t>
            </a:r>
            <a:r>
              <a:rPr lang="en-US" altLang="ko-KR" sz="1200" dirty="0"/>
              <a:t>, </a:t>
            </a:r>
            <a:r>
              <a:rPr lang="en-US" altLang="ko-KR" sz="1200" u="sng" dirty="0">
                <a:hlinkClick r:id="rId65"/>
              </a:rPr>
              <a:t>Ferrari A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66"/>
              </a:rPr>
              <a:t>Collini</a:t>
            </a:r>
            <a:r>
              <a:rPr lang="en-US" altLang="ko-KR" sz="1200" u="sng" dirty="0">
                <a:hlinkClick r:id="rId66"/>
              </a:rPr>
              <a:t> P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67"/>
              </a:rPr>
              <a:t>Locatelli</a:t>
            </a:r>
            <a:r>
              <a:rPr lang="en-US" altLang="ko-KR" sz="1200" u="sng" dirty="0">
                <a:hlinkClick r:id="rId67"/>
              </a:rPr>
              <a:t> M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68"/>
              </a:rPr>
              <a:t>Stifani</a:t>
            </a:r>
            <a:r>
              <a:rPr lang="en-US" altLang="ko-KR" sz="1200" u="sng" dirty="0">
                <a:hlinkClick r:id="rId68"/>
              </a:rPr>
              <a:t> S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69"/>
              </a:rPr>
              <a:t>Screpanti</a:t>
            </a:r>
            <a:r>
              <a:rPr lang="en-US" altLang="ko-KR" sz="1200" u="sng" dirty="0">
                <a:hlinkClick r:id="rId69"/>
              </a:rPr>
              <a:t> </a:t>
            </a:r>
            <a:r>
              <a:rPr lang="en-US" altLang="ko-KR" sz="1200" u="sng" dirty="0" err="1">
                <a:hlinkClick r:id="rId69"/>
              </a:rPr>
              <a:t>I</a:t>
            </a:r>
            <a:r>
              <a:rPr lang="en-US" altLang="ko-KR" sz="1200" dirty="0" err="1"/>
              <a:t>,</a:t>
            </a:r>
            <a:r>
              <a:rPr lang="en-US" altLang="ko-KR" sz="1200" u="sng" dirty="0" err="1">
                <a:hlinkClick r:id="rId70"/>
              </a:rPr>
              <a:t>Rutella</a:t>
            </a:r>
            <a:r>
              <a:rPr lang="en-US" altLang="ko-KR" sz="1200" u="sng" dirty="0">
                <a:hlinkClick r:id="rId70"/>
              </a:rPr>
              <a:t> S</a:t>
            </a:r>
            <a:r>
              <a:rPr lang="en-US" altLang="ko-KR" sz="1200" dirty="0"/>
              <a:t>, </a:t>
            </a:r>
            <a:r>
              <a:rPr lang="en-US" altLang="ko-KR" sz="1200" u="sng" dirty="0">
                <a:hlinkClick r:id="rId71"/>
              </a:rPr>
              <a:t>Yu Q</a:t>
            </a:r>
            <a:r>
              <a:rPr lang="en-US" altLang="ko-KR" sz="1200" dirty="0"/>
              <a:t>, </a:t>
            </a:r>
            <a:r>
              <a:rPr lang="en-US" altLang="ko-KR" sz="1200" u="sng" dirty="0">
                <a:hlinkClick r:id="rId72"/>
              </a:rPr>
              <a:t>Marquez VE</a:t>
            </a:r>
            <a:r>
              <a:rPr lang="en-US" altLang="ko-KR" sz="1200" dirty="0"/>
              <a:t>, </a:t>
            </a:r>
            <a:r>
              <a:rPr lang="en-US" altLang="ko-KR" sz="1200" u="sng" dirty="0">
                <a:hlinkClick r:id="rId73"/>
              </a:rPr>
              <a:t>Shipley J</a:t>
            </a:r>
            <a:r>
              <a:rPr lang="en-US" altLang="ko-KR" sz="1200" dirty="0"/>
              <a:t>, </a:t>
            </a:r>
            <a:r>
              <a:rPr lang="en-US" altLang="ko-KR" sz="1200" u="sng" dirty="0">
                <a:hlinkClick r:id="rId74"/>
              </a:rPr>
              <a:t>Valente S</a:t>
            </a:r>
            <a:r>
              <a:rPr lang="en-US" altLang="ko-KR" sz="1200" dirty="0"/>
              <a:t>, </a:t>
            </a:r>
            <a:r>
              <a:rPr lang="en-US" altLang="ko-KR" sz="1200" u="sng" dirty="0">
                <a:hlinkClick r:id="rId75"/>
              </a:rPr>
              <a:t>Mai A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76"/>
              </a:rPr>
              <a:t>Miele</a:t>
            </a:r>
            <a:r>
              <a:rPr lang="en-US" altLang="ko-KR" sz="1200" u="sng" dirty="0">
                <a:hlinkClick r:id="rId76"/>
              </a:rPr>
              <a:t> L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77"/>
              </a:rPr>
              <a:t>Puri</a:t>
            </a:r>
            <a:r>
              <a:rPr lang="en-US" altLang="ko-KR" sz="1200" u="sng" dirty="0">
                <a:hlinkClick r:id="rId77"/>
              </a:rPr>
              <a:t> PL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78"/>
              </a:rPr>
              <a:t>Locatelli</a:t>
            </a:r>
            <a:r>
              <a:rPr lang="en-US" altLang="ko-KR" sz="1200" u="sng" dirty="0">
                <a:hlinkClick r:id="rId78"/>
              </a:rPr>
              <a:t> F</a:t>
            </a:r>
            <a:r>
              <a:rPr lang="en-US" altLang="ko-KR" sz="1200" dirty="0"/>
              <a:t>, </a:t>
            </a:r>
            <a:r>
              <a:rPr lang="en-US" altLang="ko-KR" sz="1200" u="sng" dirty="0">
                <a:hlinkClick r:id="rId79"/>
              </a:rPr>
              <a:t>Palacios D</a:t>
            </a:r>
            <a:r>
              <a:rPr lang="en-US" altLang="ko-KR" sz="1200" dirty="0"/>
              <a:t>, </a:t>
            </a:r>
            <a:r>
              <a:rPr lang="en-US" altLang="ko-KR" sz="1200" u="sng" dirty="0">
                <a:hlinkClick r:id="rId80"/>
              </a:rPr>
              <a:t>Rota R</a:t>
            </a:r>
            <a:r>
              <a:rPr lang="en-US" altLang="ko-KR" sz="1200" dirty="0"/>
              <a:t>.</a:t>
            </a:r>
          </a:p>
          <a:p>
            <a:r>
              <a:rPr lang="en-US" altLang="ko-KR" sz="1200" b="1" dirty="0"/>
              <a:t>Source</a:t>
            </a:r>
          </a:p>
          <a:p>
            <a:r>
              <a:rPr lang="en-US" altLang="ko-KR" sz="1200" dirty="0"/>
              <a:t>Department of </a:t>
            </a:r>
            <a:r>
              <a:rPr lang="en-US" altLang="ko-KR" sz="1200" dirty="0" err="1"/>
              <a:t>Oncohematology</a:t>
            </a:r>
            <a:r>
              <a:rPr lang="en-US" altLang="ko-KR" sz="1200" dirty="0"/>
              <a:t>, </a:t>
            </a:r>
            <a:r>
              <a:rPr lang="en-US" altLang="ko-KR" sz="1200" dirty="0" err="1"/>
              <a:t>Ospedale</a:t>
            </a:r>
            <a:r>
              <a:rPr lang="en-US" altLang="ko-KR" sz="1200" dirty="0"/>
              <a:t> </a:t>
            </a:r>
            <a:r>
              <a:rPr lang="en-US" altLang="ko-KR" sz="1200" dirty="0" err="1"/>
              <a:t>Pediatrico</a:t>
            </a:r>
            <a:r>
              <a:rPr lang="en-US" altLang="ko-KR" sz="1200" dirty="0"/>
              <a:t> Bambino </a:t>
            </a:r>
            <a:r>
              <a:rPr lang="en-US" altLang="ko-KR" sz="1200" dirty="0" err="1"/>
              <a:t>Gesù</a:t>
            </a:r>
            <a:r>
              <a:rPr lang="en-US" altLang="ko-KR" sz="1200" dirty="0"/>
              <a:t>, IRCCS, Roma, Italy.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4572000" y="2784996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1200" b="1" u="sng" dirty="0">
                <a:hlinkClick r:id="rId81"/>
              </a:rPr>
              <a:t>Increased leukocyte survival and accelerated onset of lymphoma in the absence of MCL-1 S159-phosphorylation.</a:t>
            </a:r>
            <a:endParaRPr lang="en-US" altLang="ko-KR" sz="1200" b="1" dirty="0"/>
          </a:p>
          <a:p>
            <a:r>
              <a:rPr lang="en-US" altLang="ko-KR" sz="1200" u="sng" dirty="0">
                <a:hlinkClick r:id="rId82"/>
              </a:rPr>
              <a:t>Lindner SE</a:t>
            </a:r>
            <a:r>
              <a:rPr lang="en-US" altLang="ko-KR" sz="1200" dirty="0"/>
              <a:t>, </a:t>
            </a:r>
            <a:r>
              <a:rPr lang="en-US" altLang="ko-KR" sz="1200" u="sng" dirty="0">
                <a:hlinkClick r:id="rId83"/>
              </a:rPr>
              <a:t>Wissler M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84"/>
              </a:rPr>
              <a:t>Gründer</a:t>
            </a:r>
            <a:r>
              <a:rPr lang="en-US" altLang="ko-KR" sz="1200" u="sng" dirty="0">
                <a:hlinkClick r:id="rId84"/>
              </a:rPr>
              <a:t> A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85"/>
              </a:rPr>
              <a:t>Aumann</a:t>
            </a:r>
            <a:r>
              <a:rPr lang="en-US" altLang="ko-KR" sz="1200" u="sng" dirty="0">
                <a:hlinkClick r:id="rId85"/>
              </a:rPr>
              <a:t> K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86"/>
              </a:rPr>
              <a:t>Ottina</a:t>
            </a:r>
            <a:r>
              <a:rPr lang="en-US" altLang="ko-KR" sz="1200" u="sng" dirty="0">
                <a:hlinkClick r:id="rId86"/>
              </a:rPr>
              <a:t> E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87"/>
              </a:rPr>
              <a:t>Peintner</a:t>
            </a:r>
            <a:r>
              <a:rPr lang="en-US" altLang="ko-KR" sz="1200" u="sng" dirty="0">
                <a:hlinkClick r:id="rId87"/>
              </a:rPr>
              <a:t> L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88"/>
              </a:rPr>
              <a:t>Brauns</a:t>
            </a:r>
            <a:r>
              <a:rPr lang="en-US" altLang="ko-KR" sz="1200" u="sng" dirty="0">
                <a:hlinkClick r:id="rId88"/>
              </a:rPr>
              <a:t>-Schubert P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89"/>
              </a:rPr>
              <a:t>Preiss</a:t>
            </a:r>
            <a:r>
              <a:rPr lang="en-US" altLang="ko-KR" sz="1200" u="sng" dirty="0">
                <a:hlinkClick r:id="rId89"/>
              </a:rPr>
              <a:t> F</a:t>
            </a:r>
            <a:r>
              <a:rPr lang="en-US" altLang="ko-KR" sz="1200" dirty="0"/>
              <a:t>, </a:t>
            </a:r>
            <a:r>
              <a:rPr lang="en-US" altLang="ko-KR" sz="1200" u="sng" dirty="0">
                <a:hlinkClick r:id="rId90"/>
              </a:rPr>
              <a:t>Herzog S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91"/>
              </a:rPr>
              <a:t>Borner</a:t>
            </a:r>
            <a:r>
              <a:rPr lang="en-US" altLang="ko-KR" sz="1200" u="sng" dirty="0">
                <a:hlinkClick r:id="rId91"/>
              </a:rPr>
              <a:t> </a:t>
            </a:r>
            <a:r>
              <a:rPr lang="en-US" altLang="ko-KR" sz="1200" u="sng" dirty="0" err="1">
                <a:hlinkClick r:id="rId91"/>
              </a:rPr>
              <a:t>C</a:t>
            </a:r>
            <a:r>
              <a:rPr lang="en-US" altLang="ko-KR" sz="1200" dirty="0" err="1"/>
              <a:t>,</a:t>
            </a:r>
            <a:r>
              <a:rPr lang="en-US" altLang="ko-KR" sz="1200" u="sng" dirty="0" err="1">
                <a:hlinkClick r:id="rId92"/>
              </a:rPr>
              <a:t>Charvet</a:t>
            </a:r>
            <a:r>
              <a:rPr lang="en-US" altLang="ko-KR" sz="1200" u="sng" dirty="0">
                <a:hlinkClick r:id="rId92"/>
              </a:rPr>
              <a:t> C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93"/>
              </a:rPr>
              <a:t>Villunger</a:t>
            </a:r>
            <a:r>
              <a:rPr lang="en-US" altLang="ko-KR" sz="1200" u="sng" dirty="0">
                <a:hlinkClick r:id="rId93"/>
              </a:rPr>
              <a:t> A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94"/>
              </a:rPr>
              <a:t>Pahl</a:t>
            </a:r>
            <a:r>
              <a:rPr lang="en-US" altLang="ko-KR" sz="1200" u="sng" dirty="0">
                <a:hlinkClick r:id="rId94"/>
              </a:rPr>
              <a:t> HL</a:t>
            </a:r>
            <a:r>
              <a:rPr lang="en-US" altLang="ko-KR" sz="1200" dirty="0"/>
              <a:t>, </a:t>
            </a:r>
            <a:r>
              <a:rPr lang="en-US" altLang="ko-KR" sz="1200" u="sng" dirty="0">
                <a:hlinkClick r:id="rId95"/>
              </a:rPr>
              <a:t>Maurer U</a:t>
            </a:r>
            <a:r>
              <a:rPr lang="en-US" altLang="ko-KR" sz="1200" dirty="0"/>
              <a:t>.</a:t>
            </a:r>
          </a:p>
          <a:p>
            <a:r>
              <a:rPr lang="en-US" altLang="ko-KR" sz="1200" b="1" dirty="0"/>
              <a:t>Source</a:t>
            </a:r>
          </a:p>
          <a:p>
            <a:r>
              <a:rPr lang="en-US" altLang="ko-KR" sz="1200" dirty="0"/>
              <a:t>1] Institute of Molecular Medicine and Cell Research, Albert-</a:t>
            </a:r>
            <a:r>
              <a:rPr lang="en-US" altLang="ko-KR" sz="1200" dirty="0" err="1"/>
              <a:t>Ludwigs</a:t>
            </a:r>
            <a:r>
              <a:rPr lang="en-US" altLang="ko-KR" sz="1200" dirty="0"/>
              <a:t>-University Freiburg, Freiburg, Germany [2] Faculty of Biology, Albert-</a:t>
            </a:r>
            <a:r>
              <a:rPr lang="en-US" altLang="ko-KR" sz="1200" dirty="0" err="1"/>
              <a:t>Ludwigs</a:t>
            </a:r>
            <a:r>
              <a:rPr lang="en-US" altLang="ko-KR" sz="1200" dirty="0"/>
              <a:t>-University Freiburg, Freiburg, Germany.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4569621" y="4524315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1200" b="1" u="sng" dirty="0">
                <a:hlinkClick r:id="rId96"/>
              </a:rPr>
              <a:t>Synergistic function of </a:t>
            </a:r>
            <a:r>
              <a:rPr lang="en-US" altLang="ko-KR" sz="1200" b="1" u="sng" dirty="0" err="1">
                <a:hlinkClick r:id="rId96"/>
              </a:rPr>
              <a:t>Kras</a:t>
            </a:r>
            <a:r>
              <a:rPr lang="en-US" altLang="ko-KR" sz="1200" b="1" u="sng" dirty="0">
                <a:hlinkClick r:id="rId96"/>
              </a:rPr>
              <a:t> mutation and </a:t>
            </a:r>
            <a:r>
              <a:rPr lang="en-US" altLang="ko-KR" sz="1200" b="1" u="sng" dirty="0" err="1">
                <a:hlinkClick r:id="rId96"/>
              </a:rPr>
              <a:t>HBx</a:t>
            </a:r>
            <a:r>
              <a:rPr lang="en-US" altLang="ko-KR" sz="1200" b="1" u="sng" dirty="0">
                <a:hlinkClick r:id="rId96"/>
              </a:rPr>
              <a:t> in initiation and progression of hepatocellular carcinoma in mice.</a:t>
            </a:r>
            <a:endParaRPr lang="en-US" altLang="ko-KR" sz="1200" b="1" dirty="0"/>
          </a:p>
          <a:p>
            <a:r>
              <a:rPr lang="en-US" altLang="ko-KR" sz="1200" u="sng" dirty="0">
                <a:hlinkClick r:id="rId97"/>
              </a:rPr>
              <a:t>Ye H</a:t>
            </a:r>
            <a:r>
              <a:rPr lang="en-US" altLang="ko-KR" sz="1200" dirty="0"/>
              <a:t>, </a:t>
            </a:r>
            <a:r>
              <a:rPr lang="en-US" altLang="ko-KR" sz="1200" u="sng" dirty="0">
                <a:hlinkClick r:id="rId98"/>
              </a:rPr>
              <a:t>Zhang C</a:t>
            </a:r>
            <a:r>
              <a:rPr lang="en-US" altLang="ko-KR" sz="1200" dirty="0"/>
              <a:t>, </a:t>
            </a:r>
            <a:r>
              <a:rPr lang="en-US" altLang="ko-KR" sz="1200" u="sng" dirty="0">
                <a:hlinkClick r:id="rId99"/>
              </a:rPr>
              <a:t>Wang BJ</a:t>
            </a:r>
            <a:r>
              <a:rPr lang="en-US" altLang="ko-KR" sz="1200" dirty="0"/>
              <a:t>, </a:t>
            </a:r>
            <a:r>
              <a:rPr lang="en-US" altLang="ko-KR" sz="1200" u="sng" dirty="0">
                <a:hlinkClick r:id="rId100"/>
              </a:rPr>
              <a:t>Tan XH</a:t>
            </a:r>
            <a:r>
              <a:rPr lang="en-US" altLang="ko-KR" sz="1200" dirty="0"/>
              <a:t>, </a:t>
            </a:r>
            <a:r>
              <a:rPr lang="en-US" altLang="ko-KR" sz="1200" u="sng" dirty="0">
                <a:hlinkClick r:id="rId101"/>
              </a:rPr>
              <a:t>Zhang WP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102"/>
              </a:rPr>
              <a:t>Teng</a:t>
            </a:r>
            <a:r>
              <a:rPr lang="en-US" altLang="ko-KR" sz="1200" u="sng" dirty="0">
                <a:hlinkClick r:id="rId102"/>
              </a:rPr>
              <a:t> Y</a:t>
            </a:r>
            <a:r>
              <a:rPr lang="en-US" altLang="ko-KR" sz="1200" dirty="0"/>
              <a:t>, </a:t>
            </a:r>
            <a:r>
              <a:rPr lang="en-US" altLang="ko-KR" sz="1200" u="sng" dirty="0">
                <a:hlinkClick r:id="rId103"/>
              </a:rPr>
              <a:t>Yang X</a:t>
            </a:r>
            <a:r>
              <a:rPr lang="en-US" altLang="ko-KR" sz="1200" dirty="0"/>
              <a:t>.</a:t>
            </a:r>
          </a:p>
          <a:p>
            <a:r>
              <a:rPr lang="en-US" altLang="ko-KR" sz="1200" b="1" dirty="0"/>
              <a:t>Source</a:t>
            </a:r>
          </a:p>
          <a:p>
            <a:r>
              <a:rPr lang="en-US" altLang="ko-KR" sz="1200" dirty="0"/>
              <a:t>1] Model Organism Division, E-institutes of Shanghai Universities, Shanghai </a:t>
            </a:r>
            <a:r>
              <a:rPr lang="en-US" altLang="ko-KR" sz="1200" dirty="0" err="1"/>
              <a:t>Jiaotong</a:t>
            </a:r>
            <a:r>
              <a:rPr lang="en-US" altLang="ko-KR" sz="1200" dirty="0"/>
              <a:t> University School of Medicine, Shanghai, China [2] State Key Laboratory of Proteomics, Genetic Laboratory of Development and Disease, Institute of Biotechnology, Beijing, China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812360" y="44624"/>
            <a:ext cx="12218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oncogene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116733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1200" b="1" u="sng" dirty="0">
                <a:hlinkClick r:id="rId2"/>
              </a:rPr>
              <a:t>Foxm1 transcription factor is required for the initiation of lung tumorigenesis by oncogenic KrasG12D.</a:t>
            </a:r>
            <a:endParaRPr lang="en-US" altLang="ko-KR" sz="1200" b="1" dirty="0"/>
          </a:p>
          <a:p>
            <a:r>
              <a:rPr lang="en-US" altLang="ko-KR" sz="1200" u="sng" dirty="0">
                <a:hlinkClick r:id="rId3"/>
              </a:rPr>
              <a:t>Wang IC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4"/>
              </a:rPr>
              <a:t>Ustiyan</a:t>
            </a:r>
            <a:r>
              <a:rPr lang="en-US" altLang="ko-KR" sz="1200" u="sng" dirty="0">
                <a:hlinkClick r:id="rId4"/>
              </a:rPr>
              <a:t> V</a:t>
            </a:r>
            <a:r>
              <a:rPr lang="en-US" altLang="ko-KR" sz="1200" dirty="0"/>
              <a:t>, </a:t>
            </a:r>
            <a:r>
              <a:rPr lang="en-US" altLang="ko-KR" sz="1200" u="sng" dirty="0">
                <a:hlinkClick r:id="rId5"/>
              </a:rPr>
              <a:t>Zhang Y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6"/>
              </a:rPr>
              <a:t>Cai</a:t>
            </a:r>
            <a:r>
              <a:rPr lang="en-US" altLang="ko-KR" sz="1200" u="sng" dirty="0">
                <a:hlinkClick r:id="rId6"/>
              </a:rPr>
              <a:t> Y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7"/>
              </a:rPr>
              <a:t>Kalin</a:t>
            </a:r>
            <a:r>
              <a:rPr lang="en-US" altLang="ko-KR" sz="1200" u="sng" dirty="0">
                <a:hlinkClick r:id="rId7"/>
              </a:rPr>
              <a:t> TV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8"/>
              </a:rPr>
              <a:t>Kalinichenko</a:t>
            </a:r>
            <a:r>
              <a:rPr lang="en-US" altLang="ko-KR" sz="1200" u="sng" dirty="0">
                <a:hlinkClick r:id="rId8"/>
              </a:rPr>
              <a:t> VV</a:t>
            </a:r>
            <a:r>
              <a:rPr lang="en-US" altLang="ko-KR" sz="1200" dirty="0"/>
              <a:t>.</a:t>
            </a:r>
          </a:p>
          <a:p>
            <a:r>
              <a:rPr lang="en-US" altLang="ko-KR" sz="1200" b="1" dirty="0"/>
              <a:t>Source</a:t>
            </a:r>
          </a:p>
          <a:p>
            <a:r>
              <a:rPr lang="en-US" altLang="ko-KR" sz="1200" dirty="0"/>
              <a:t>1] Division of Pulmonary Biology, Perinatal Institute of Cincinnati Children's Hospital Research Foundation, Cincinnati, OH, USA [2] Department of Life Sciences, National </a:t>
            </a:r>
            <a:r>
              <a:rPr lang="en-US" altLang="ko-KR" sz="1200" dirty="0" err="1"/>
              <a:t>Tsing</a:t>
            </a:r>
            <a:r>
              <a:rPr lang="en-US" altLang="ko-KR" sz="1200" dirty="0"/>
              <a:t> Hua University, </a:t>
            </a:r>
            <a:r>
              <a:rPr lang="en-US" altLang="ko-KR" sz="1200" dirty="0" err="1"/>
              <a:t>Hsinchu</a:t>
            </a:r>
            <a:r>
              <a:rPr lang="en-US" altLang="ko-KR" sz="1200" dirty="0"/>
              <a:t>, Taiwan [3] Institute of Biotechnology, National </a:t>
            </a:r>
            <a:r>
              <a:rPr lang="en-US" altLang="ko-KR" sz="1200" dirty="0" err="1"/>
              <a:t>Tsing</a:t>
            </a:r>
            <a:r>
              <a:rPr lang="en-US" altLang="ko-KR" sz="1200" dirty="0"/>
              <a:t> Hua University, </a:t>
            </a:r>
            <a:r>
              <a:rPr lang="en-US" altLang="ko-KR" sz="1200" dirty="0" err="1"/>
              <a:t>Hsinchu</a:t>
            </a:r>
            <a:r>
              <a:rPr lang="en-US" altLang="ko-KR" sz="1200" dirty="0"/>
              <a:t>, Taiwan.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0" y="175432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1200" b="1" u="sng" dirty="0">
                <a:hlinkClick r:id="rId9"/>
              </a:rPr>
              <a:t>MicroRNA-192 suppresses liver metastasis of colon cancer.</a:t>
            </a:r>
            <a:endParaRPr lang="en-US" altLang="ko-KR" sz="1200" b="1" dirty="0"/>
          </a:p>
          <a:p>
            <a:r>
              <a:rPr lang="en-US" altLang="ko-KR" sz="1200" u="sng" dirty="0" err="1">
                <a:hlinkClick r:id="rId10"/>
              </a:rPr>
              <a:t>Geng</a:t>
            </a:r>
            <a:r>
              <a:rPr lang="en-US" altLang="ko-KR" sz="1200" u="sng" dirty="0">
                <a:hlinkClick r:id="rId10"/>
              </a:rPr>
              <a:t> L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11"/>
              </a:rPr>
              <a:t>Chaudhuri</a:t>
            </a:r>
            <a:r>
              <a:rPr lang="en-US" altLang="ko-KR" sz="1200" u="sng" dirty="0">
                <a:hlinkClick r:id="rId11"/>
              </a:rPr>
              <a:t> A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12"/>
              </a:rPr>
              <a:t>Talmon</a:t>
            </a:r>
            <a:r>
              <a:rPr lang="en-US" altLang="ko-KR" sz="1200" u="sng" dirty="0">
                <a:hlinkClick r:id="rId12"/>
              </a:rPr>
              <a:t> G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13"/>
              </a:rPr>
              <a:t>Wisecarver</a:t>
            </a:r>
            <a:r>
              <a:rPr lang="en-US" altLang="ko-KR" sz="1200" u="sng" dirty="0">
                <a:hlinkClick r:id="rId13"/>
              </a:rPr>
              <a:t> JL</a:t>
            </a:r>
            <a:r>
              <a:rPr lang="en-US" altLang="ko-KR" sz="1200" dirty="0"/>
              <a:t>, </a:t>
            </a:r>
            <a:r>
              <a:rPr lang="en-US" altLang="ko-KR" sz="1200" u="sng" dirty="0">
                <a:hlinkClick r:id="rId14"/>
              </a:rPr>
              <a:t>Are C</a:t>
            </a:r>
            <a:r>
              <a:rPr lang="en-US" altLang="ko-KR" sz="1200" dirty="0"/>
              <a:t>, </a:t>
            </a:r>
            <a:r>
              <a:rPr lang="en-US" altLang="ko-KR" sz="1200" u="sng" dirty="0">
                <a:hlinkClick r:id="rId15"/>
              </a:rPr>
              <a:t>Brattain M</a:t>
            </a:r>
            <a:r>
              <a:rPr lang="en-US" altLang="ko-KR" sz="1200" dirty="0"/>
              <a:t>, </a:t>
            </a:r>
            <a:r>
              <a:rPr lang="en-US" altLang="ko-KR" sz="1200" u="sng" dirty="0">
                <a:hlinkClick r:id="rId16"/>
              </a:rPr>
              <a:t>Wang J</a:t>
            </a:r>
            <a:r>
              <a:rPr lang="en-US" altLang="ko-KR" sz="1200" dirty="0"/>
              <a:t>.</a:t>
            </a:r>
          </a:p>
          <a:p>
            <a:r>
              <a:rPr lang="en-US" altLang="ko-KR" sz="1200" b="1" dirty="0"/>
              <a:t>Source</a:t>
            </a:r>
          </a:p>
          <a:p>
            <a:r>
              <a:rPr lang="en-US" altLang="ko-KR" sz="1200" dirty="0" err="1"/>
              <a:t>Eppley</a:t>
            </a:r>
            <a:r>
              <a:rPr lang="en-US" altLang="ko-KR" sz="1200" dirty="0"/>
              <a:t> Institute for Research in Cancer and Allied Diseases, Omaha, NE, USA.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0" y="2954655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1200" b="1" u="sng" dirty="0">
                <a:hlinkClick r:id="rId17"/>
              </a:rPr>
              <a:t>High mobility group box 1 promotes tumor cell migration through epigenetic silencing of </a:t>
            </a:r>
            <a:r>
              <a:rPr lang="en-US" altLang="ko-KR" sz="1200" b="1" u="sng" dirty="0" err="1">
                <a:hlinkClick r:id="rId17"/>
              </a:rPr>
              <a:t>semaphorin</a:t>
            </a:r>
            <a:r>
              <a:rPr lang="en-US" altLang="ko-KR" sz="1200" b="1" u="sng" dirty="0">
                <a:hlinkClick r:id="rId17"/>
              </a:rPr>
              <a:t> 3A.</a:t>
            </a:r>
            <a:endParaRPr lang="en-US" altLang="ko-KR" sz="1200" b="1" dirty="0"/>
          </a:p>
          <a:p>
            <a:r>
              <a:rPr lang="en-US" altLang="ko-KR" sz="1200" u="sng" dirty="0" err="1">
                <a:hlinkClick r:id="rId18"/>
              </a:rPr>
              <a:t>Nehil</a:t>
            </a:r>
            <a:r>
              <a:rPr lang="en-US" altLang="ko-KR" sz="1200" u="sng" dirty="0">
                <a:hlinkClick r:id="rId18"/>
              </a:rPr>
              <a:t> M</a:t>
            </a:r>
            <a:r>
              <a:rPr lang="en-US" altLang="ko-KR" sz="1200" dirty="0"/>
              <a:t>, </a:t>
            </a:r>
            <a:r>
              <a:rPr lang="en-US" altLang="ko-KR" sz="1200" u="sng" dirty="0">
                <a:hlinkClick r:id="rId19"/>
              </a:rPr>
              <a:t>Paquette J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20"/>
              </a:rPr>
              <a:t>Tokuyasu</a:t>
            </a:r>
            <a:r>
              <a:rPr lang="en-US" altLang="ko-KR" sz="1200" u="sng" dirty="0">
                <a:hlinkClick r:id="rId20"/>
              </a:rPr>
              <a:t> T</a:t>
            </a:r>
            <a:r>
              <a:rPr lang="en-US" altLang="ko-KR" sz="1200" dirty="0"/>
              <a:t>, </a:t>
            </a:r>
            <a:r>
              <a:rPr lang="en-US" altLang="ko-KR" sz="1200" u="sng" dirty="0">
                <a:hlinkClick r:id="rId21"/>
              </a:rPr>
              <a:t>McCormick F</a:t>
            </a:r>
            <a:r>
              <a:rPr lang="en-US" altLang="ko-KR" sz="1200" dirty="0"/>
              <a:t>.</a:t>
            </a:r>
          </a:p>
          <a:p>
            <a:r>
              <a:rPr lang="en-US" altLang="ko-KR" sz="1200" b="1" dirty="0"/>
              <a:t>Source</a:t>
            </a:r>
          </a:p>
          <a:p>
            <a:r>
              <a:rPr lang="en-US" altLang="ko-KR" sz="1200" dirty="0"/>
              <a:t>Department of Medical Oncology, Dana-Farber Cancer Institute, Harvard Medical </a:t>
            </a:r>
            <a:r>
              <a:rPr lang="en-US" altLang="ko-KR" sz="1200" dirty="0" err="1"/>
              <a:t>Scool</a:t>
            </a:r>
            <a:r>
              <a:rPr lang="en-US" altLang="ko-KR" sz="1200" dirty="0"/>
              <a:t>, Boston, MA, USA.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0" y="4144601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1200" b="1" u="sng" dirty="0">
                <a:hlinkClick r:id="rId22"/>
              </a:rPr>
              <a:t>Endothelial deletion of Sag/Rbx2/Roc2 E3 ubiquitin ligase causes embryonic lethality and blocks tumor angiogenesis.</a:t>
            </a:r>
            <a:endParaRPr lang="en-US" altLang="ko-KR" sz="1200" b="1" dirty="0"/>
          </a:p>
          <a:p>
            <a:r>
              <a:rPr lang="en-US" altLang="ko-KR" sz="1200" u="sng" dirty="0">
                <a:hlinkClick r:id="rId23"/>
              </a:rPr>
              <a:t>Tan M</a:t>
            </a:r>
            <a:r>
              <a:rPr lang="en-US" altLang="ko-KR" sz="1200" dirty="0"/>
              <a:t>, </a:t>
            </a:r>
            <a:r>
              <a:rPr lang="en-US" altLang="ko-KR" sz="1200" u="sng" dirty="0">
                <a:hlinkClick r:id="rId24"/>
              </a:rPr>
              <a:t>Li H</a:t>
            </a:r>
            <a:r>
              <a:rPr lang="en-US" altLang="ko-KR" sz="1200" dirty="0"/>
              <a:t>, </a:t>
            </a:r>
            <a:r>
              <a:rPr lang="en-US" altLang="ko-KR" sz="1200" u="sng" dirty="0">
                <a:hlinkClick r:id="rId25"/>
              </a:rPr>
              <a:t>Sun Y</a:t>
            </a:r>
            <a:r>
              <a:rPr lang="en-US" altLang="ko-KR" sz="1200" dirty="0"/>
              <a:t>.</a:t>
            </a:r>
          </a:p>
          <a:p>
            <a:r>
              <a:rPr lang="en-US" altLang="ko-KR" sz="1200" dirty="0" smtClean="0"/>
              <a:t>Division </a:t>
            </a:r>
            <a:r>
              <a:rPr lang="en-US" altLang="ko-KR" sz="1200" dirty="0"/>
              <a:t>of Radiation and Cancer Biology, Department of Radiation Oncology, University of Michigan, Ann Arbor, MI, USA.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0" y="5445224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1200" b="1" u="sng" dirty="0">
                <a:hlinkClick r:id="rId26"/>
              </a:rPr>
              <a:t>Inhibition of cell migration and invasion mediated by the TAT-RasGAP317-326 peptide requires the DLC1 tumor suppressor.</a:t>
            </a:r>
            <a:endParaRPr lang="en-US" altLang="ko-KR" sz="1200" b="1" dirty="0"/>
          </a:p>
          <a:p>
            <a:r>
              <a:rPr lang="en-US" altLang="ko-KR" sz="1200" u="sng" dirty="0" err="1">
                <a:hlinkClick r:id="rId27"/>
              </a:rPr>
              <a:t>Barras</a:t>
            </a:r>
            <a:r>
              <a:rPr lang="en-US" altLang="ko-KR" sz="1200" u="sng" dirty="0">
                <a:hlinkClick r:id="rId27"/>
              </a:rPr>
              <a:t> D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28"/>
              </a:rPr>
              <a:t>Lorusso</a:t>
            </a:r>
            <a:r>
              <a:rPr lang="en-US" altLang="ko-KR" sz="1200" u="sng" dirty="0">
                <a:hlinkClick r:id="rId28"/>
              </a:rPr>
              <a:t> G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29"/>
              </a:rPr>
              <a:t>Rüegg</a:t>
            </a:r>
            <a:r>
              <a:rPr lang="en-US" altLang="ko-KR" sz="1200" u="sng" dirty="0">
                <a:hlinkClick r:id="rId29"/>
              </a:rPr>
              <a:t> C</a:t>
            </a:r>
            <a:r>
              <a:rPr lang="en-US" altLang="ko-KR" sz="1200" dirty="0"/>
              <a:t>, </a:t>
            </a:r>
            <a:r>
              <a:rPr lang="en-US" altLang="ko-KR" sz="1200" u="sng" dirty="0" err="1">
                <a:hlinkClick r:id="rId30"/>
              </a:rPr>
              <a:t>Widmann</a:t>
            </a:r>
            <a:r>
              <a:rPr lang="en-US" altLang="ko-KR" sz="1200" u="sng" dirty="0">
                <a:hlinkClick r:id="rId30"/>
              </a:rPr>
              <a:t> C</a:t>
            </a:r>
            <a:r>
              <a:rPr lang="en-US" altLang="ko-KR" sz="1200" dirty="0"/>
              <a:t>.</a:t>
            </a:r>
          </a:p>
          <a:p>
            <a:r>
              <a:rPr lang="en-US" altLang="ko-KR" sz="1200" b="1" dirty="0"/>
              <a:t>Source</a:t>
            </a:r>
          </a:p>
          <a:p>
            <a:r>
              <a:rPr lang="en-US" altLang="ko-KR" sz="1200" dirty="0"/>
              <a:t>Department of Physiology, University of Lausanne, Lausanne, Switzerland.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812360" y="44624"/>
            <a:ext cx="12218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oncogene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419110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728</TotalTime>
  <Words>279</Words>
  <Application>Microsoft Office PowerPoint</Application>
  <PresentationFormat>On-screen Show (4:3)</PresentationFormat>
  <Paragraphs>80</Paragraphs>
  <Slides>16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Sushil Devkota</dc:creator>
  <cp:lastModifiedBy>Ali</cp:lastModifiedBy>
  <cp:revision>58</cp:revision>
  <cp:lastPrinted>2013-11-17T22:30:42Z</cp:lastPrinted>
  <dcterms:created xsi:type="dcterms:W3CDTF">2013-04-14T11:55:45Z</dcterms:created>
  <dcterms:modified xsi:type="dcterms:W3CDTF">2013-11-17T22:30:56Z</dcterms:modified>
</cp:coreProperties>
</file>