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56" r:id="rId18"/>
    <p:sldId id="257" r:id="rId19"/>
    <p:sldId id="274" r:id="rId20"/>
    <p:sldId id="275"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16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1E47734A-0B03-415E-957B-33F6FE880782}" type="datetimeFigureOut">
              <a:rPr lang="ko-KR" altLang="en-US" smtClean="0"/>
              <a:pPr/>
              <a:t>2015-04-27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A0345ED3-2481-4EE2-A686-D5499E86CCB1}"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47734A-0B03-415E-957B-33F6FE880782}" type="datetimeFigureOut">
              <a:rPr lang="ko-KR" altLang="en-US" smtClean="0"/>
              <a:pPr/>
              <a:t>2015-04-27</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345ED3-2481-4EE2-A686-D5499E86CCB1}"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hyperlink" Target="http://www.ncbi.nlm.nih.gov/pubmed/?term=Mitre%20M%5bAuthor%5d&amp;cauthor=true&amp;cauthor_uid=25874674" TargetMode="External"/><Relationship Id="rId3" Type="http://schemas.openxmlformats.org/officeDocument/2006/relationships/image" Target="../media/image3.png"/><Relationship Id="rId7" Type="http://schemas.openxmlformats.org/officeDocument/2006/relationships/hyperlink" Target="http://www.ncbi.nlm.nih.gov/pubmed/?term=Marlin%20BJ%5bAuthor%5d&amp;cauthor=true&amp;cauthor_uid=25874674"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www.ncbi.nlm.nih.gov/pubmed/?term=Oxytocin+enables+maternal+behaviour+by+balancing+cortical+inhibition" TargetMode="External"/><Relationship Id="rId11" Type="http://schemas.openxmlformats.org/officeDocument/2006/relationships/hyperlink" Target="http://www.ncbi.nlm.nih.gov/pubmed/?term=Froemke%20RC%5bAuthor%5d&amp;cauthor=true&amp;cauthor_uid=25874674" TargetMode="External"/><Relationship Id="rId5" Type="http://schemas.openxmlformats.org/officeDocument/2006/relationships/hyperlink" Target="http://www.nature.com/nature/journal/v520/n7548/full/nature14402.html" TargetMode="External"/><Relationship Id="rId10" Type="http://schemas.openxmlformats.org/officeDocument/2006/relationships/hyperlink" Target="http://www.ncbi.nlm.nih.gov/pubmed/?term=Chao%20MV%5bAuthor%5d&amp;cauthor=true&amp;cauthor_uid=25874674" TargetMode="External"/><Relationship Id="rId4" Type="http://schemas.openxmlformats.org/officeDocument/2006/relationships/hyperlink" Target="http://www.nature.com/nature/journal/v520/n7548/full/nature14386.html" TargetMode="External"/><Relationship Id="rId9" Type="http://schemas.openxmlformats.org/officeDocument/2006/relationships/hyperlink" Target="http://www.ncbi.nlm.nih.gov/pubmed/?term=D'amour%20JA%5bAuthor%5d&amp;cauthor=true&amp;cauthor_uid=25874674"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www.ncbi.nlm.nih.gov/pubmed/?term=Huntscha%20S%5bAuthor%5d&amp;cauthor=true&amp;cauthor_uid=25707806" TargetMode="External"/><Relationship Id="rId13" Type="http://schemas.openxmlformats.org/officeDocument/2006/relationships/hyperlink" Target="http://www.ncbi.nlm.nih.gov/pubmed/?term=Kaschutnig%20P%5bAuthor%5d&amp;cauthor=true&amp;cauthor_uid=25707806" TargetMode="External"/><Relationship Id="rId18" Type="http://schemas.openxmlformats.org/officeDocument/2006/relationships/hyperlink" Target="http://www.ncbi.nlm.nih.gov/pubmed/?term=Geiger%20H%5bAuthor%5d&amp;cauthor=true&amp;cauthor_uid=25707806" TargetMode="External"/><Relationship Id="rId26" Type="http://schemas.openxmlformats.org/officeDocument/2006/relationships/hyperlink" Target="http://www.ncbi.nlm.nih.gov/pubmed/?term=Trumpp%20A%5bAuthor%5d&amp;cauthor=true&amp;cauthor_uid=25707806" TargetMode="External"/><Relationship Id="rId3" Type="http://schemas.openxmlformats.org/officeDocument/2006/relationships/hyperlink" Target="http://www.ncbi.nlm.nih.gov/pubmed/?term=Exit+from+dormancy+provokes+DNA-damage-induced+attrition+in+haematopoietic+stem+cells" TargetMode="External"/><Relationship Id="rId21" Type="http://schemas.openxmlformats.org/officeDocument/2006/relationships/hyperlink" Target="http://www.ncbi.nlm.nih.gov/pubmed/?term=Schmezer%20P%5bAuthor%5d&amp;cauthor=true&amp;cauthor_uid=25707806" TargetMode="External"/><Relationship Id="rId7" Type="http://schemas.openxmlformats.org/officeDocument/2006/relationships/hyperlink" Target="http://www.ncbi.nlm.nih.gov/pubmed/?term=Thalheimer%20FB%5bAuthor%5d&amp;cauthor=true&amp;cauthor_uid=25707806" TargetMode="External"/><Relationship Id="rId12" Type="http://schemas.openxmlformats.org/officeDocument/2006/relationships/hyperlink" Target="http://www.ncbi.nlm.nih.gov/pubmed/?term=Bayindir%20I%5bAuthor%5d&amp;cauthor=true&amp;cauthor_uid=25707806" TargetMode="External"/><Relationship Id="rId17" Type="http://schemas.openxmlformats.org/officeDocument/2006/relationships/hyperlink" Target="http://www.ncbi.nlm.nih.gov/pubmed/?term=Schroeder%20T%5bAuthor%5d&amp;cauthor=true&amp;cauthor_uid=25707806" TargetMode="External"/><Relationship Id="rId25" Type="http://schemas.openxmlformats.org/officeDocument/2006/relationships/hyperlink" Target="http://www.ncbi.nlm.nih.gov/pubmed/?term=Williams%20DA%5bAuthor%5d&amp;cauthor=true&amp;cauthor_uid=25707806" TargetMode="External"/><Relationship Id="rId2" Type="http://schemas.openxmlformats.org/officeDocument/2006/relationships/image" Target="../media/image1.png"/><Relationship Id="rId16" Type="http://schemas.openxmlformats.org/officeDocument/2006/relationships/hyperlink" Target="http://www.ncbi.nlm.nih.gov/pubmed/?term=Jauch%20A%5bAuthor%5d&amp;cauthor=true&amp;cauthor_uid=25707806" TargetMode="External"/><Relationship Id="rId20" Type="http://schemas.openxmlformats.org/officeDocument/2006/relationships/hyperlink" Target="http://www.ncbi.nlm.nih.gov/pubmed/?term=Holland-Letz%20T%5bAuthor%5d&amp;cauthor=true&amp;cauthor_uid=25707806" TargetMode="External"/><Relationship Id="rId1" Type="http://schemas.openxmlformats.org/officeDocument/2006/relationships/slideLayout" Target="../slideLayouts/slideLayout7.xml"/><Relationship Id="rId6" Type="http://schemas.openxmlformats.org/officeDocument/2006/relationships/hyperlink" Target="http://www.ncbi.nlm.nih.gov/pubmed/?term=Geiselhart%20A%5bAuthor%5d&amp;cauthor=true&amp;cauthor_uid=25707806" TargetMode="External"/><Relationship Id="rId11" Type="http://schemas.openxmlformats.org/officeDocument/2006/relationships/hyperlink" Target="http://www.ncbi.nlm.nih.gov/pubmed/?term=Brocks%20D%5bAuthor%5d&amp;cauthor=true&amp;cauthor_uid=25707806" TargetMode="External"/><Relationship Id="rId24" Type="http://schemas.openxmlformats.org/officeDocument/2006/relationships/hyperlink" Target="http://www.ncbi.nlm.nih.gov/pubmed/?term=Essers%20MA%5bAuthor%5d&amp;cauthor=true&amp;cauthor_uid=25707806" TargetMode="External"/><Relationship Id="rId5" Type="http://schemas.openxmlformats.org/officeDocument/2006/relationships/hyperlink" Target="http://www.ncbi.nlm.nih.gov/pubmed/?term=Lier%20A%5bAuthor%5d&amp;cauthor=true&amp;cauthor_uid=25707806" TargetMode="External"/><Relationship Id="rId15" Type="http://schemas.openxmlformats.org/officeDocument/2006/relationships/hyperlink" Target="http://www.ncbi.nlm.nih.gov/pubmed/?term=Klein%20C%5bAuthor%5d&amp;cauthor=true&amp;cauthor_uid=25707806" TargetMode="External"/><Relationship Id="rId23" Type="http://schemas.openxmlformats.org/officeDocument/2006/relationships/hyperlink" Target="http://www.ncbi.nlm.nih.gov/pubmed/?term=Rieger%20MA%5bAuthor%5d&amp;cauthor=true&amp;cauthor_uid=25707806" TargetMode="External"/><Relationship Id="rId10" Type="http://schemas.openxmlformats.org/officeDocument/2006/relationships/hyperlink" Target="http://www.ncbi.nlm.nih.gov/pubmed/?term=Moehrle%20B%5bAuthor%5d&amp;cauthor=true&amp;cauthor_uid=25707806" TargetMode="External"/><Relationship Id="rId19" Type="http://schemas.openxmlformats.org/officeDocument/2006/relationships/hyperlink" Target="http://www.ncbi.nlm.nih.gov/pubmed/?term=Dick%20TP%5bAuthor%5d&amp;cauthor=true&amp;cauthor_uid=25707806" TargetMode="External"/><Relationship Id="rId4" Type="http://schemas.openxmlformats.org/officeDocument/2006/relationships/hyperlink" Target="http://www.ncbi.nlm.nih.gov/pubmed/?term=Walter%20D%5bAuthor%5d&amp;cauthor=true&amp;cauthor_uid=25707806" TargetMode="External"/><Relationship Id="rId9" Type="http://schemas.openxmlformats.org/officeDocument/2006/relationships/hyperlink" Target="http://www.ncbi.nlm.nih.gov/pubmed/?term=Sobotta%20MC%5bAuthor%5d&amp;cauthor=true&amp;cauthor_uid=25707806" TargetMode="External"/><Relationship Id="rId14" Type="http://schemas.openxmlformats.org/officeDocument/2006/relationships/hyperlink" Target="http://www.ncbi.nlm.nih.gov/pubmed/?term=Muedder%20K%5bAuthor%5d&amp;cauthor=true&amp;cauthor_uid=25707806" TargetMode="External"/><Relationship Id="rId22" Type="http://schemas.openxmlformats.org/officeDocument/2006/relationships/hyperlink" Target="http://www.ncbi.nlm.nih.gov/pubmed/?term=Lane%20SW%5bAuthor%5d&amp;cauthor=true&amp;cauthor_uid=25707806" TargetMode="External"/><Relationship Id="rId27" Type="http://schemas.openxmlformats.org/officeDocument/2006/relationships/hyperlink" Target="http://www.ncbi.nlm.nih.gov/pubmed/?term=Milsom%20MD%5bAuthor%5d&amp;cauthor=true&amp;cauthor_uid=25707806"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www.ncbi.nlm.nih.gov/pubmed/?term=Pineda%20CM%5bAuthor%5d&amp;cauthor=true&amp;cauthor_uid=25642965" TargetMode="External"/><Relationship Id="rId13" Type="http://schemas.openxmlformats.org/officeDocument/2006/relationships/hyperlink" Target="http://www.ncbi.nlm.nih.gov/pubmed/?term=MacDuff%20DA%5bAuthor%5d&amp;cauthor=true&amp;cauthor_uid=25642965" TargetMode="External"/><Relationship Id="rId18" Type="http://schemas.openxmlformats.org/officeDocument/2006/relationships/hyperlink" Target="http://www.ncbi.nlm.nih.gov/pubmed/?term=Shadel%20GS%5bAuthor%5d&amp;cauthor=true&amp;cauthor_uid=25642965" TargetMode="External"/><Relationship Id="rId3" Type="http://schemas.openxmlformats.org/officeDocument/2006/relationships/hyperlink" Target="http://www.ncbi.nlm.nih.gov/pubmed/?term=Mitochondrial+DNA+stress+primes+the+antiviral+innate+immune+response" TargetMode="External"/><Relationship Id="rId7" Type="http://schemas.openxmlformats.org/officeDocument/2006/relationships/hyperlink" Target="http://www.ncbi.nlm.nih.gov/pubmed/?term=Tal%20MC%5bAuthor%5d&amp;cauthor=true&amp;cauthor_uid=25642965" TargetMode="External"/><Relationship Id="rId12" Type="http://schemas.openxmlformats.org/officeDocument/2006/relationships/hyperlink" Target="http://www.ncbi.nlm.nih.gov/pubmed/?term=Raimundo%20N%5bAuthor%5d&amp;cauthor=true&amp;cauthor_uid=25642965" TargetMode="External"/><Relationship Id="rId17" Type="http://schemas.openxmlformats.org/officeDocument/2006/relationships/hyperlink" Target="http://www.ncbi.nlm.nih.gov/pubmed/?term=Iwasaki%20A%5bAuthor%5d&amp;cauthor=true&amp;cauthor_uid=25642965" TargetMode="External"/><Relationship Id="rId2" Type="http://schemas.openxmlformats.org/officeDocument/2006/relationships/image" Target="../media/image1.png"/><Relationship Id="rId16" Type="http://schemas.openxmlformats.org/officeDocument/2006/relationships/hyperlink" Target="http://www.ncbi.nlm.nih.gov/pubmed/?term=Means%20RE%5bAuthor%5d&amp;cauthor=true&amp;cauthor_uid=25642965" TargetMode="External"/><Relationship Id="rId1" Type="http://schemas.openxmlformats.org/officeDocument/2006/relationships/slideLayout" Target="../slideLayouts/slideLayout7.xml"/><Relationship Id="rId6" Type="http://schemas.openxmlformats.org/officeDocument/2006/relationships/hyperlink" Target="http://www.ncbi.nlm.nih.gov/pubmed/?term=Staron%20M%5bAuthor%5d&amp;cauthor=true&amp;cauthor_uid=25642965" TargetMode="External"/><Relationship Id="rId11" Type="http://schemas.openxmlformats.org/officeDocument/2006/relationships/hyperlink" Target="http://www.ncbi.nlm.nih.gov/pubmed/?term=Duguay%20BA%5bAuthor%5d&amp;cauthor=true&amp;cauthor_uid=25642965" TargetMode="External"/><Relationship Id="rId5" Type="http://schemas.openxmlformats.org/officeDocument/2006/relationships/hyperlink" Target="http://www.ncbi.nlm.nih.gov/pubmed/?term=Khoury-Hanold%20W%5bAuthor%5d&amp;cauthor=true&amp;cauthor_uid=25642965" TargetMode="External"/><Relationship Id="rId15" Type="http://schemas.openxmlformats.org/officeDocument/2006/relationships/hyperlink" Target="http://www.ncbi.nlm.nih.gov/pubmed/?term=Smiley%20JR%5bAuthor%5d&amp;cauthor=true&amp;cauthor_uid=25642965" TargetMode="External"/><Relationship Id="rId10" Type="http://schemas.openxmlformats.org/officeDocument/2006/relationships/hyperlink" Target="http://www.ncbi.nlm.nih.gov/pubmed/?term=Bestwick%20M%5bAuthor%5d&amp;cauthor=true&amp;cauthor_uid=25642965" TargetMode="External"/><Relationship Id="rId4" Type="http://schemas.openxmlformats.org/officeDocument/2006/relationships/hyperlink" Target="http://www.ncbi.nlm.nih.gov/pubmed/?term=West%20AP%5bAuthor%5d&amp;cauthor=true&amp;cauthor_uid=25642965" TargetMode="External"/><Relationship Id="rId9" Type="http://schemas.openxmlformats.org/officeDocument/2006/relationships/hyperlink" Target="http://www.ncbi.nlm.nih.gov/pubmed/?term=Lang%20SM%5bAuthor%5d&amp;cauthor=true&amp;cauthor_uid=25642965" TargetMode="External"/><Relationship Id="rId14" Type="http://schemas.openxmlformats.org/officeDocument/2006/relationships/hyperlink" Target="http://www.ncbi.nlm.nih.gov/pubmed/?term=Kaech%20SM%5bAuthor%5d&amp;cauthor=true&amp;cauthor_uid=25642965"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ncbi.nlm.nih.gov/pubmed/?term=Zhang%20J%5bAuthor%5d&amp;cauthor=true&amp;cauthor_uid=25686604" TargetMode="External"/><Relationship Id="rId13" Type="http://schemas.openxmlformats.org/officeDocument/2006/relationships/hyperlink" Target="http://www.ncbi.nlm.nih.gov/pubmed/?term=Vivona%20S%5bAuthor%5d&amp;cauthor=true&amp;cauthor_uid=25686604" TargetMode="External"/><Relationship Id="rId3" Type="http://schemas.openxmlformats.org/officeDocument/2006/relationships/hyperlink" Target="http://www.ncbi.nlm.nih.gov/pubmed/?term=ATG14+promotes+membrane+tethering+and+fusion+of+autophagosomes+to+endolysosomes" TargetMode="External"/><Relationship Id="rId7" Type="http://schemas.openxmlformats.org/officeDocument/2006/relationships/hyperlink" Target="http://www.ncbi.nlm.nih.gov/pubmed/?term=Zhao%20M%5bAuthor%5d&amp;cauthor=true&amp;cauthor_uid=25686604" TargetMode="External"/><Relationship Id="rId12" Type="http://schemas.openxmlformats.org/officeDocument/2006/relationships/hyperlink" Target="http://www.ncbi.nlm.nih.gov/pubmed/?term=Li%20J%5bAuthor%5d&amp;cauthor=true&amp;cauthor_uid=25686604" TargetMode="External"/><Relationship Id="rId2" Type="http://schemas.openxmlformats.org/officeDocument/2006/relationships/image" Target="../media/image1.png"/><Relationship Id="rId16" Type="http://schemas.openxmlformats.org/officeDocument/2006/relationships/hyperlink" Target="http://www.ncbi.nlm.nih.gov/pubmed/?term=Zhong%20Q%5bAuthor%5d&amp;cauthor=true&amp;cauthor_uid=25686604" TargetMode="External"/><Relationship Id="rId1" Type="http://schemas.openxmlformats.org/officeDocument/2006/relationships/slideLayout" Target="../slideLayouts/slideLayout7.xml"/><Relationship Id="rId6" Type="http://schemas.openxmlformats.org/officeDocument/2006/relationships/hyperlink" Target="http://www.ncbi.nlm.nih.gov/pubmed/?term=Rong%20Y%5bAuthor%5d&amp;cauthor=true&amp;cauthor_uid=25686604" TargetMode="External"/><Relationship Id="rId11" Type="http://schemas.openxmlformats.org/officeDocument/2006/relationships/hyperlink" Target="http://www.ncbi.nlm.nih.gov/pubmed/?term=Wilz%20LM%5bAuthor%5d&amp;cauthor=true&amp;cauthor_uid=25686604" TargetMode="External"/><Relationship Id="rId5" Type="http://schemas.openxmlformats.org/officeDocument/2006/relationships/hyperlink" Target="http://www.ncbi.nlm.nih.gov/pubmed/?term=Liu%20R%5bAuthor%5d&amp;cauthor=true&amp;cauthor_uid=25686604" TargetMode="External"/><Relationship Id="rId15" Type="http://schemas.openxmlformats.org/officeDocument/2006/relationships/hyperlink" Target="http://www.ncbi.nlm.nih.gov/pubmed/?term=Brunger%20AT%5bAuthor%5d&amp;cauthor=true&amp;cauthor_uid=25686604" TargetMode="External"/><Relationship Id="rId10" Type="http://schemas.openxmlformats.org/officeDocument/2006/relationships/hyperlink" Target="http://www.ncbi.nlm.nih.gov/pubmed/?term=Zhou%20Q%5bAuthor%5d&amp;cauthor=true&amp;cauthor_uid=25686604" TargetMode="External"/><Relationship Id="rId4" Type="http://schemas.openxmlformats.org/officeDocument/2006/relationships/hyperlink" Target="http://www.ncbi.nlm.nih.gov/pubmed/?term=Diao%20J%5bAuthor%5d&amp;cauthor=true&amp;cauthor_uid=25686604" TargetMode="External"/><Relationship Id="rId9" Type="http://schemas.openxmlformats.org/officeDocument/2006/relationships/hyperlink" Target="http://www.ncbi.nlm.nih.gov/pubmed/?term=Lai%20Y%5bAuthor%5d&amp;cauthor=true&amp;cauthor_uid=25686604" TargetMode="External"/><Relationship Id="rId14" Type="http://schemas.openxmlformats.org/officeDocument/2006/relationships/hyperlink" Target="http://www.ncbi.nlm.nih.gov/pubmed/?term=Pfuetzner%20RA%5bAuthor%5d&amp;cauthor=true&amp;cauthor_uid=25686604"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www.ncbi.nlm.nih.gov/pubmed/?term=Annala%20MJ%5bAuthor%5d&amp;cauthor=true&amp;cauthor_uid=25893308" TargetMode="External"/><Relationship Id="rId13" Type="http://schemas.openxmlformats.org/officeDocument/2006/relationships/hyperlink" Target="http://www.ncbi.nlm.nih.gov/pubmed/?term=Nykter%20M%5bAuthor%5d&amp;cauthor=true&amp;cauthor_uid=25893308" TargetMode="External"/><Relationship Id="rId3" Type="http://schemas.openxmlformats.org/officeDocument/2006/relationships/hyperlink" Target="http://www.ncbi.nlm.nih.gov/pubmed/?term=Chua%20CY%5bAuthor%5d&amp;cauthor=true&amp;cauthor_uid=25893308" TargetMode="External"/><Relationship Id="rId7" Type="http://schemas.openxmlformats.org/officeDocument/2006/relationships/hyperlink" Target="http://www.ncbi.nlm.nih.gov/pubmed/?term=Haapasalo%20H%5bAuthor%5d&amp;cauthor=true&amp;cauthor_uid=25893308" TargetMode="External"/><Relationship Id="rId12" Type="http://schemas.openxmlformats.org/officeDocument/2006/relationships/hyperlink" Target="http://www.ncbi.nlm.nih.gov/pubmed/?term=Fuller%20GN%5bAuthor%5d&amp;cauthor=true&amp;cauthor_uid=25893308" TargetMode="External"/><Relationship Id="rId2" Type="http://schemas.openxmlformats.org/officeDocument/2006/relationships/hyperlink" Target="http://www.ncbi.nlm.nih.gov/pubmed/25893308" TargetMode="External"/><Relationship Id="rId16" Type="http://schemas.openxmlformats.org/officeDocument/2006/relationships/hyperlink" Target="http://www.ncbi.nlm.nih.gov/pubmed" TargetMode="External"/><Relationship Id="rId1" Type="http://schemas.openxmlformats.org/officeDocument/2006/relationships/slideLayout" Target="../slideLayouts/slideLayout1.xml"/><Relationship Id="rId6" Type="http://schemas.openxmlformats.org/officeDocument/2006/relationships/hyperlink" Target="http://www.ncbi.nlm.nih.gov/pubmed/?term=Hu%20L%5bAuthor%5d&amp;cauthor=true&amp;cauthor_uid=25893308" TargetMode="External"/><Relationship Id="rId11" Type="http://schemas.openxmlformats.org/officeDocument/2006/relationships/hyperlink" Target="http://www.ncbi.nlm.nih.gov/pubmed/?term=Moore%20LM%5bAuthor%5d&amp;cauthor=true&amp;cauthor_uid=25893308" TargetMode="External"/><Relationship Id="rId5" Type="http://schemas.openxmlformats.org/officeDocument/2006/relationships/hyperlink" Target="http://www.ncbi.nlm.nih.gov/pubmed/?term=Granberg%20KJ%5bAuthor%5d&amp;cauthor=true&amp;cauthor_uid=25893308" TargetMode="External"/><Relationship Id="rId15" Type="http://schemas.openxmlformats.org/officeDocument/2006/relationships/hyperlink" Target="http://www.ncbi.nlm.nih.gov/pubmed/?term=Zhang%20W%5bAuthor%5d&amp;cauthor=true&amp;cauthor_uid=25893308" TargetMode="External"/><Relationship Id="rId10" Type="http://schemas.openxmlformats.org/officeDocument/2006/relationships/hyperlink" Target="http://www.ncbi.nlm.nih.gov/pubmed/?term=Verploegen%20M%5bAuthor%5d&amp;cauthor=true&amp;cauthor_uid=25893308" TargetMode="External"/><Relationship Id="rId4" Type="http://schemas.openxmlformats.org/officeDocument/2006/relationships/hyperlink" Target="http://www.ncbi.nlm.nih.gov/pubmed/?term=Liu%20Y%5bAuthor%5d&amp;cauthor=true&amp;cauthor_uid=25893308" TargetMode="External"/><Relationship Id="rId9" Type="http://schemas.openxmlformats.org/officeDocument/2006/relationships/hyperlink" Target="http://www.ncbi.nlm.nih.gov/pubmed/?term=Cogdell%20DE%5bAuthor%5d&amp;cauthor=true&amp;cauthor_uid=25893308" TargetMode="External"/><Relationship Id="rId14" Type="http://schemas.openxmlformats.org/officeDocument/2006/relationships/hyperlink" Target="http://www.ncbi.nlm.nih.gov/pubmed/?term=Cavenee%20WK%5bAuthor%5d&amp;cauthor=true&amp;cauthor_uid=25893308"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www.ncbi.nlm.nih.gov/pubmed/?term=van%20Veen%20HA%5bAuthor%5d&amp;cauthor=true&amp;cauthor_uid=25893306" TargetMode="External"/><Relationship Id="rId13" Type="http://schemas.openxmlformats.org/officeDocument/2006/relationships/hyperlink" Target="http://www.ncbi.nlm.nih.gov/pubmed/?term=van%20Kampen%20AH%5bAuthor%5d&amp;cauthor=true&amp;cauthor_uid=25893306" TargetMode="External"/><Relationship Id="rId18" Type="http://schemas.openxmlformats.org/officeDocument/2006/relationships/hyperlink" Target="http://www.ncbi.nlm.nih.gov/pubmed/?term=Medema%20JP%5bAuthor%5d&amp;cauthor=true&amp;cauthor_uid=25893306" TargetMode="External"/><Relationship Id="rId3" Type="http://schemas.openxmlformats.org/officeDocument/2006/relationships/hyperlink" Target="http://www.ncbi.nlm.nih.gov/pubmed/?term=Potze%20L%5bAuthor%5d&amp;cauthor=true&amp;cauthor_uid=25893306" TargetMode="External"/><Relationship Id="rId7" Type="http://schemas.openxmlformats.org/officeDocument/2006/relationships/hyperlink" Target="http://www.ncbi.nlm.nih.gov/pubmed/?term=Picavet%20DI%5bAuthor%5d&amp;cauthor=true&amp;cauthor_uid=25893306" TargetMode="External"/><Relationship Id="rId12" Type="http://schemas.openxmlformats.org/officeDocument/2006/relationships/hyperlink" Target="http://www.ncbi.nlm.nih.gov/pubmed/?term=Luyf%20A%5bAuthor%5d&amp;cauthor=true&amp;cauthor_uid=25893306" TargetMode="External"/><Relationship Id="rId17" Type="http://schemas.openxmlformats.org/officeDocument/2006/relationships/hyperlink" Target="http://www.ncbi.nlm.nih.gov/pubmed/?term=Vaz%20FM%5bAuthor%5d&amp;cauthor=true&amp;cauthor_uid=25893306" TargetMode="External"/><Relationship Id="rId2" Type="http://schemas.openxmlformats.org/officeDocument/2006/relationships/hyperlink" Target="http://www.ncbi.nlm.nih.gov/pubmed/25893306" TargetMode="External"/><Relationship Id="rId16" Type="http://schemas.openxmlformats.org/officeDocument/2006/relationships/hyperlink" Target="http://www.ncbi.nlm.nih.gov/pubmed/?term=Kessler%20JH%5bAuthor%5d&amp;cauthor=true&amp;cauthor_uid=25893306" TargetMode="External"/><Relationship Id="rId1" Type="http://schemas.openxmlformats.org/officeDocument/2006/relationships/slideLayout" Target="../slideLayouts/slideLayout7.xml"/><Relationship Id="rId6" Type="http://schemas.openxmlformats.org/officeDocument/2006/relationships/hyperlink" Target="http://www.ncbi.nlm.nih.gov/pubmed/?term=Pras-Raves%20ML%5bAuthor%5d&amp;cauthor=true&amp;cauthor_uid=25893306" TargetMode="External"/><Relationship Id="rId11" Type="http://schemas.openxmlformats.org/officeDocument/2006/relationships/hyperlink" Target="http://www.ncbi.nlm.nih.gov/pubmed/?term=van%20der%20Wel%20NN%5bAuthor%5d&amp;cauthor=true&amp;cauthor_uid=25893306" TargetMode="External"/><Relationship Id="rId5" Type="http://schemas.openxmlformats.org/officeDocument/2006/relationships/hyperlink" Target="http://www.ncbi.nlm.nih.gov/pubmed/?term=Grandela%20C%5bAuthor%5d&amp;cauthor=true&amp;cauthor_uid=25893306" TargetMode="External"/><Relationship Id="rId15" Type="http://schemas.openxmlformats.org/officeDocument/2006/relationships/hyperlink" Target="http://www.ncbi.nlm.nih.gov/pubmed/?term=Everts%20V%5bAuthor%5d&amp;cauthor=true&amp;cauthor_uid=25893306" TargetMode="External"/><Relationship Id="rId10" Type="http://schemas.openxmlformats.org/officeDocument/2006/relationships/hyperlink" Target="http://www.ncbi.nlm.nih.gov/pubmed/?term=Mullauer%20FB%5bAuthor%5d&amp;cauthor=true&amp;cauthor_uid=25893306" TargetMode="External"/><Relationship Id="rId19" Type="http://schemas.openxmlformats.org/officeDocument/2006/relationships/hyperlink" Target="http://www.ncbi.nlm.nih.gov/pubmed" TargetMode="External"/><Relationship Id="rId4" Type="http://schemas.openxmlformats.org/officeDocument/2006/relationships/hyperlink" Target="http://www.ncbi.nlm.nih.gov/pubmed/?term=Di%20Franco%20S%5bAuthor%5d&amp;cauthor=true&amp;cauthor_uid=25893306" TargetMode="External"/><Relationship Id="rId9" Type="http://schemas.openxmlformats.org/officeDocument/2006/relationships/hyperlink" Target="http://www.ncbi.nlm.nih.gov/pubmed/?term=van%20Lenthe%20H%5bAuthor%5d&amp;cauthor=true&amp;cauthor_uid=25893306" TargetMode="External"/><Relationship Id="rId14" Type="http://schemas.openxmlformats.org/officeDocument/2006/relationships/hyperlink" Target="http://www.ncbi.nlm.nih.gov/pubmed/?term=Kemp%20S%5bAuthor%5d&amp;cauthor=true&amp;cauthor_uid=25893306"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www.ncbi.nlm.nih.gov/pubmed/?term=Li%20Y%5bAuthor%5d&amp;cauthor=true&amp;cauthor_uid=25893300" TargetMode="External"/><Relationship Id="rId3" Type="http://schemas.openxmlformats.org/officeDocument/2006/relationships/hyperlink" Target="http://www.ncbi.nlm.nih.gov/pubmed/?term=Wang%20W%5bAuthor%5d&amp;cauthor=true&amp;cauthor_uid=25893300" TargetMode="External"/><Relationship Id="rId7" Type="http://schemas.openxmlformats.org/officeDocument/2006/relationships/hyperlink" Target="http://www.ncbi.nlm.nih.gov/pubmed/?term=Chen%20Y%5bAuthor%5d&amp;cauthor=true&amp;cauthor_uid=25893300" TargetMode="External"/><Relationship Id="rId12" Type="http://schemas.openxmlformats.org/officeDocument/2006/relationships/hyperlink" Target="http://www.ncbi.nlm.nih.gov/pubmed" TargetMode="External"/><Relationship Id="rId2" Type="http://schemas.openxmlformats.org/officeDocument/2006/relationships/hyperlink" Target="http://www.ncbi.nlm.nih.gov/pubmed/25893300" TargetMode="External"/><Relationship Id="rId1" Type="http://schemas.openxmlformats.org/officeDocument/2006/relationships/slideLayout" Target="../slideLayouts/slideLayout7.xml"/><Relationship Id="rId6" Type="http://schemas.openxmlformats.org/officeDocument/2006/relationships/hyperlink" Target="http://www.ncbi.nlm.nih.gov/pubmed/?term=Chen%20T%5bAuthor%5d&amp;cauthor=true&amp;cauthor_uid=25893300" TargetMode="External"/><Relationship Id="rId11" Type="http://schemas.openxmlformats.org/officeDocument/2006/relationships/hyperlink" Target="http://www.ncbi.nlm.nih.gov/pubmed/?term=Wang%20P%5bAuthor%5d&amp;cauthor=true&amp;cauthor_uid=25893300" TargetMode="External"/><Relationship Id="rId5" Type="http://schemas.openxmlformats.org/officeDocument/2006/relationships/hyperlink" Target="http://www.ncbi.nlm.nih.gov/pubmed/?term=Shen%20M%5bAuthor%5d&amp;cauthor=true&amp;cauthor_uid=25893300" TargetMode="External"/><Relationship Id="rId10" Type="http://schemas.openxmlformats.org/officeDocument/2006/relationships/hyperlink" Target="http://www.ncbi.nlm.nih.gov/pubmed/?term=Ge%20X%5bAuthor%5d&amp;cauthor=true&amp;cauthor_uid=25893300" TargetMode="External"/><Relationship Id="rId4" Type="http://schemas.openxmlformats.org/officeDocument/2006/relationships/hyperlink" Target="http://www.ncbi.nlm.nih.gov/pubmed/?term=Liao%20P%5bAuthor%5d&amp;cauthor=true&amp;cauthor_uid=25893300" TargetMode="External"/><Relationship Id="rId9" Type="http://schemas.openxmlformats.org/officeDocument/2006/relationships/hyperlink" Target="http://www.ncbi.nlm.nih.gov/pubmed/?term=Lin%20X%5bAuthor%5d&amp;cauthor=true&amp;cauthor_uid=25893300" TargetMode="External"/></Relationships>
</file>

<file path=ppt/slides/_rels/slide16.xml.rels><?xml version="1.0" encoding="UTF-8" standalone="yes"?>
<Relationships xmlns="http://schemas.openxmlformats.org/package/2006/relationships"><Relationship Id="rId13" Type="http://schemas.openxmlformats.org/officeDocument/2006/relationships/hyperlink" Target="http://www.ncbi.nlm.nih.gov/pubmed/?term=Merrick%20D%5bAuthor%5d&amp;cauthor=true&amp;cauthor_uid=25893305" TargetMode="External"/><Relationship Id="rId18" Type="http://schemas.openxmlformats.org/officeDocument/2006/relationships/hyperlink" Target="http://www.ncbi.nlm.nih.gov/pubmed/?term=Wang%20J%5bAuthor%5d&amp;cauthor=true&amp;cauthor_uid=25893304" TargetMode="External"/><Relationship Id="rId26" Type="http://schemas.openxmlformats.org/officeDocument/2006/relationships/hyperlink" Target="http://www.ncbi.nlm.nih.gov/pubmed/?term=Lin%20L%5bAuthor%5d&amp;cauthor=true&amp;cauthor_uid=25893304" TargetMode="External"/><Relationship Id="rId39" Type="http://schemas.openxmlformats.org/officeDocument/2006/relationships/hyperlink" Target="http://www.ncbi.nlm.nih.gov/pubmed/?term=Mahadevan%20NR%5bAuthor%5d&amp;cauthor=true&amp;cauthor_uid=25893303" TargetMode="External"/><Relationship Id="rId3" Type="http://schemas.openxmlformats.org/officeDocument/2006/relationships/hyperlink" Target="http://www.ncbi.nlm.nih.gov/pubmed/?term=Chen%20X%5bAuthor%5d&amp;cauthor=true&amp;cauthor_uid=25893307" TargetMode="External"/><Relationship Id="rId21" Type="http://schemas.openxmlformats.org/officeDocument/2006/relationships/hyperlink" Target="http://www.ncbi.nlm.nih.gov/pubmed/?term=Wang%20T%5bAuthor%5d&amp;cauthor=true&amp;cauthor_uid=25893304" TargetMode="External"/><Relationship Id="rId34" Type="http://schemas.openxmlformats.org/officeDocument/2006/relationships/hyperlink" Target="http://www.ncbi.nlm.nih.gov/pubmed/?term=Chen%20DF%5bAuthor%5d&amp;cauthor=true&amp;cauthor_uid=25893304" TargetMode="External"/><Relationship Id="rId42" Type="http://schemas.openxmlformats.org/officeDocument/2006/relationships/hyperlink" Target="http://www.ncbi.nlm.nih.gov/pubmed/?term=Fern%C3%A1ndez-Valle%20C%5bAuthor%5d&amp;cauthor=true&amp;cauthor_uid=25893302" TargetMode="External"/><Relationship Id="rId47" Type="http://schemas.openxmlformats.org/officeDocument/2006/relationships/hyperlink" Target="http://www.ncbi.nlm.nih.gov/pubmed/?term=Altieri%20A%5bAuthor%5d&amp;cauthor=true&amp;cauthor_uid=25893301" TargetMode="External"/><Relationship Id="rId50" Type="http://schemas.openxmlformats.org/officeDocument/2006/relationships/hyperlink" Target="http://www.ncbi.nlm.nih.gov/pubmed/?term=Giordano%20A%5bAuthor%5d&amp;cauthor=true&amp;cauthor_uid=25893301" TargetMode="External"/><Relationship Id="rId7" Type="http://schemas.openxmlformats.org/officeDocument/2006/relationships/hyperlink" Target="http://www.ncbi.nlm.nih.gov/pubmed" TargetMode="External"/><Relationship Id="rId12" Type="http://schemas.openxmlformats.org/officeDocument/2006/relationships/hyperlink" Target="http://www.ncbi.nlm.nih.gov/pubmed/?term=Cleaver%20TG%5bAuthor%5d&amp;cauthor=true&amp;cauthor_uid=25893305" TargetMode="External"/><Relationship Id="rId17" Type="http://schemas.openxmlformats.org/officeDocument/2006/relationships/hyperlink" Target="http://www.ncbi.nlm.nih.gov/pubmed/?term=Lei%20ZJ%5bAuthor%5d&amp;cauthor=true&amp;cauthor_uid=25893304" TargetMode="External"/><Relationship Id="rId25" Type="http://schemas.openxmlformats.org/officeDocument/2006/relationships/hyperlink" Target="http://www.ncbi.nlm.nih.gov/pubmed/?term=Fan%20LL%5bAuthor%5d&amp;cauthor=true&amp;cauthor_uid=25893304" TargetMode="External"/><Relationship Id="rId33" Type="http://schemas.openxmlformats.org/officeDocument/2006/relationships/hyperlink" Target="http://www.ncbi.nlm.nih.gov/pubmed/?term=Liu%20PD%5bAuthor%5d&amp;cauthor=true&amp;cauthor_uid=25893304" TargetMode="External"/><Relationship Id="rId38" Type="http://schemas.openxmlformats.org/officeDocument/2006/relationships/hyperlink" Target="http://www.ncbi.nlm.nih.gov/pubmed/?term=Rodvold%20JJ%5bAuthor%5d&amp;cauthor=true&amp;cauthor_uid=25893303" TargetMode="External"/><Relationship Id="rId46" Type="http://schemas.openxmlformats.org/officeDocument/2006/relationships/hyperlink" Target="http://www.ncbi.nlm.nih.gov/pubmed/?term=Caporaso%20A%5bAuthor%5d&amp;cauthor=true&amp;cauthor_uid=25893301" TargetMode="External"/><Relationship Id="rId2" Type="http://schemas.openxmlformats.org/officeDocument/2006/relationships/hyperlink" Target="http://www.ncbi.nlm.nih.gov/pubmed/25893307" TargetMode="External"/><Relationship Id="rId16" Type="http://schemas.openxmlformats.org/officeDocument/2006/relationships/hyperlink" Target="http://www.ncbi.nlm.nih.gov/pubmed/25893304" TargetMode="External"/><Relationship Id="rId20" Type="http://schemas.openxmlformats.org/officeDocument/2006/relationships/hyperlink" Target="http://www.ncbi.nlm.nih.gov/pubmed/?term=Guo%20Y%5bAuthor%5d&amp;cauthor=true&amp;cauthor_uid=25893304" TargetMode="External"/><Relationship Id="rId29" Type="http://schemas.openxmlformats.org/officeDocument/2006/relationships/hyperlink" Target="http://www.ncbi.nlm.nih.gov/pubmed/?term=Wei%20YL%5bAuthor%5d&amp;cauthor=true&amp;cauthor_uid=25893304" TargetMode="External"/><Relationship Id="rId41" Type="http://schemas.openxmlformats.org/officeDocument/2006/relationships/hyperlink" Target="http://www.ncbi.nlm.nih.gov/pubmed/?term=Petrilli%20AM%5bAuthor%5d&amp;cauthor=true&amp;cauthor_uid=25893302" TargetMode="External"/><Relationship Id="rId1" Type="http://schemas.openxmlformats.org/officeDocument/2006/relationships/slideLayout" Target="../slideLayouts/slideLayout7.xml"/><Relationship Id="rId6" Type="http://schemas.openxmlformats.org/officeDocument/2006/relationships/hyperlink" Target="http://www.ncbi.nlm.nih.gov/pubmed/?term=Kupfer%20GM%5bAuthor%5d&amp;cauthor=true&amp;cauthor_uid=25893307" TargetMode="External"/><Relationship Id="rId11" Type="http://schemas.openxmlformats.org/officeDocument/2006/relationships/hyperlink" Target="http://www.ncbi.nlm.nih.gov/pubmed/?term=Kalra%20S%5bAuthor%5d&amp;cauthor=true&amp;cauthor_uid=25893305" TargetMode="External"/><Relationship Id="rId24" Type="http://schemas.openxmlformats.org/officeDocument/2006/relationships/hyperlink" Target="http://www.ncbi.nlm.nih.gov/pubmed/?term=Luo%20X%5bAuthor%5d&amp;cauthor=true&amp;cauthor_uid=25893304" TargetMode="External"/><Relationship Id="rId32" Type="http://schemas.openxmlformats.org/officeDocument/2006/relationships/hyperlink" Target="http://www.ncbi.nlm.nih.gov/pubmed/?term=Yang%20XJ%5bAuthor%5d&amp;cauthor=true&amp;cauthor_uid=25893304" TargetMode="External"/><Relationship Id="rId37" Type="http://schemas.openxmlformats.org/officeDocument/2006/relationships/hyperlink" Target="http://www.ncbi.nlm.nih.gov/pubmed/?term=Zanetti%20M%5bAuthor%5d&amp;cauthor=true&amp;cauthor_uid=25893303" TargetMode="External"/><Relationship Id="rId40" Type="http://schemas.openxmlformats.org/officeDocument/2006/relationships/hyperlink" Target="http://www.ncbi.nlm.nih.gov/pubmed/25893302" TargetMode="External"/><Relationship Id="rId45" Type="http://schemas.openxmlformats.org/officeDocument/2006/relationships/hyperlink" Target="http://www.ncbi.nlm.nih.gov/pubmed/?term=Costa%20C%5bAuthor%5d&amp;cauthor=true&amp;cauthor_uid=25893301" TargetMode="External"/><Relationship Id="rId5" Type="http://schemas.openxmlformats.org/officeDocument/2006/relationships/hyperlink" Target="http://www.ncbi.nlm.nih.gov/pubmed/?term=Sung%20P%5bAuthor%5d&amp;cauthor=true&amp;cauthor_uid=25893307" TargetMode="External"/><Relationship Id="rId15" Type="http://schemas.openxmlformats.org/officeDocument/2006/relationships/hyperlink" Target="http://www.ncbi.nlm.nih.gov/pubmed/?term=Malkoski%20SP%5bAuthor%5d&amp;cauthor=true&amp;cauthor_uid=25893305" TargetMode="External"/><Relationship Id="rId23" Type="http://schemas.openxmlformats.org/officeDocument/2006/relationships/hyperlink" Target="http://www.ncbi.nlm.nih.gov/pubmed/?term=Liu%20L%5bAuthor%5d&amp;cauthor=true&amp;cauthor_uid=25893304" TargetMode="External"/><Relationship Id="rId28" Type="http://schemas.openxmlformats.org/officeDocument/2006/relationships/hyperlink" Target="http://www.ncbi.nlm.nih.gov/pubmed/?term=Wang%20SN%5bAuthor%5d&amp;cauthor=true&amp;cauthor_uid=25893304" TargetMode="External"/><Relationship Id="rId36" Type="http://schemas.openxmlformats.org/officeDocument/2006/relationships/hyperlink" Target="http://www.ncbi.nlm.nih.gov/pubmed/25893303" TargetMode="External"/><Relationship Id="rId49" Type="http://schemas.openxmlformats.org/officeDocument/2006/relationships/hyperlink" Target="http://www.ncbi.nlm.nih.gov/pubmed/?term=Macaluso%20M%5bAuthor%5d&amp;cauthor=true&amp;cauthor_uid=25893301" TargetMode="External"/><Relationship Id="rId10" Type="http://schemas.openxmlformats.org/officeDocument/2006/relationships/hyperlink" Target="http://www.ncbi.nlm.nih.gov/pubmed/?term=Thompson%20JJ%5bAuthor%5d&amp;cauthor=true&amp;cauthor_uid=25893305" TargetMode="External"/><Relationship Id="rId19" Type="http://schemas.openxmlformats.org/officeDocument/2006/relationships/hyperlink" Target="http://www.ncbi.nlm.nih.gov/pubmed/?term=Xiao%20HL%5bAuthor%5d&amp;cauthor=true&amp;cauthor_uid=25893304" TargetMode="External"/><Relationship Id="rId31" Type="http://schemas.openxmlformats.org/officeDocument/2006/relationships/hyperlink" Target="http://www.ncbi.nlm.nih.gov/pubmed/?term=Jiang%20J%5bAuthor%5d&amp;cauthor=true&amp;cauthor_uid=25893304" TargetMode="External"/><Relationship Id="rId44" Type="http://schemas.openxmlformats.org/officeDocument/2006/relationships/hyperlink" Target="http://www.ncbi.nlm.nih.gov/pubmed/?term=Alfano%20L%5bAuthor%5d&amp;cauthor=true&amp;cauthor_uid=25893301" TargetMode="External"/><Relationship Id="rId4" Type="http://schemas.openxmlformats.org/officeDocument/2006/relationships/hyperlink" Target="http://www.ncbi.nlm.nih.gov/pubmed/?term=Bosques%20L%5bAuthor%5d&amp;cauthor=true&amp;cauthor_uid=25893307" TargetMode="External"/><Relationship Id="rId9" Type="http://schemas.openxmlformats.org/officeDocument/2006/relationships/hyperlink" Target="http://www.ncbi.nlm.nih.gov/pubmed/?term=Haeger%20SM%5bAuthor%5d&amp;cauthor=true&amp;cauthor_uid=25893305" TargetMode="External"/><Relationship Id="rId14" Type="http://schemas.openxmlformats.org/officeDocument/2006/relationships/hyperlink" Target="http://www.ncbi.nlm.nih.gov/pubmed/?term=Wang%20XJ%5bAuthor%5d&amp;cauthor=true&amp;cauthor_uid=25893305" TargetMode="External"/><Relationship Id="rId22" Type="http://schemas.openxmlformats.org/officeDocument/2006/relationships/hyperlink" Target="http://www.ncbi.nlm.nih.gov/pubmed/?term=Li%20Q%5bAuthor%5d&amp;cauthor=true&amp;cauthor_uid=25893304" TargetMode="External"/><Relationship Id="rId27" Type="http://schemas.openxmlformats.org/officeDocument/2006/relationships/hyperlink" Target="http://www.ncbi.nlm.nih.gov/pubmed/?term=Mao%20CY%5bAuthor%5d&amp;cauthor=true&amp;cauthor_uid=25893304" TargetMode="External"/><Relationship Id="rId30" Type="http://schemas.openxmlformats.org/officeDocument/2006/relationships/hyperlink" Target="http://www.ncbi.nlm.nih.gov/pubmed/?term=Lan%20CH%5bAuthor%5d&amp;cauthor=true&amp;cauthor_uid=25893304" TargetMode="External"/><Relationship Id="rId35" Type="http://schemas.openxmlformats.org/officeDocument/2006/relationships/hyperlink" Target="http://www.ncbi.nlm.nih.gov/pubmed/?term=Wang%20B%5bAuthor%5d&amp;cauthor=true&amp;cauthor_uid=25893304" TargetMode="External"/><Relationship Id="rId43" Type="http://schemas.openxmlformats.org/officeDocument/2006/relationships/hyperlink" Target="http://www.ncbi.nlm.nih.gov/pubmed/25893301" TargetMode="External"/><Relationship Id="rId48" Type="http://schemas.openxmlformats.org/officeDocument/2006/relationships/hyperlink" Target="http://www.ncbi.nlm.nih.gov/pubmed/?term=Indovina%20P%5bAuthor%5d&amp;cauthor=true&amp;cauthor_uid=25893301" TargetMode="External"/><Relationship Id="rId8" Type="http://schemas.openxmlformats.org/officeDocument/2006/relationships/hyperlink" Target="http://www.ncbi.nlm.nih.gov/pubmed/25893305" TargetMode="External"/><Relationship Id="rId51" Type="http://schemas.openxmlformats.org/officeDocument/2006/relationships/hyperlink" Target="http://www.ncbi.nlm.nih.gov/pubmed/?term=Pentimalli%20F%5bAuthor%5d&amp;cauthor=true&amp;cauthor_uid=25893301"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cstate="print"/>
          <a:stretch>
            <a:fillRect/>
          </a:stretch>
        </p:blipFill>
        <p:spPr>
          <a:xfrm>
            <a:off x="7486650" y="0"/>
            <a:ext cx="1657350" cy="409575"/>
          </a:xfrm>
          <a:prstGeom prst="rect">
            <a:avLst/>
          </a:prstGeom>
        </p:spPr>
      </p:pic>
      <p:pic>
        <p:nvPicPr>
          <p:cNvPr id="5" name="그림 4"/>
          <p:cNvPicPr>
            <a:picLocks noChangeAspect="1"/>
          </p:cNvPicPr>
          <p:nvPr/>
        </p:nvPicPr>
        <p:blipFill>
          <a:blip r:embed="rId3" cstate="print"/>
          <a:stretch>
            <a:fillRect/>
          </a:stretch>
        </p:blipFill>
        <p:spPr>
          <a:xfrm>
            <a:off x="1557337" y="1600200"/>
            <a:ext cx="6029325" cy="3657600"/>
          </a:xfrm>
          <a:prstGeom prst="rect">
            <a:avLst/>
          </a:prstGeom>
        </p:spPr>
      </p:pic>
    </p:spTree>
    <p:extLst>
      <p:ext uri="{BB962C8B-B14F-4D97-AF65-F5344CB8AC3E}">
        <p14:creationId xmlns:p14="http://schemas.microsoft.com/office/powerpoint/2010/main" xmlns="" val="23413449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cstate="print"/>
          <a:stretch>
            <a:fillRect/>
          </a:stretch>
        </p:blipFill>
        <p:spPr>
          <a:xfrm>
            <a:off x="7486650" y="0"/>
            <a:ext cx="1657350" cy="409575"/>
          </a:xfrm>
          <a:prstGeom prst="rect">
            <a:avLst/>
          </a:prstGeom>
        </p:spPr>
      </p:pic>
      <p:pic>
        <p:nvPicPr>
          <p:cNvPr id="2" name="그림 1"/>
          <p:cNvPicPr>
            <a:picLocks noChangeAspect="1"/>
          </p:cNvPicPr>
          <p:nvPr/>
        </p:nvPicPr>
        <p:blipFill>
          <a:blip r:embed="rId3" cstate="print"/>
          <a:stretch>
            <a:fillRect/>
          </a:stretch>
        </p:blipFill>
        <p:spPr>
          <a:xfrm>
            <a:off x="0" y="0"/>
            <a:ext cx="1733550" cy="257175"/>
          </a:xfrm>
          <a:prstGeom prst="rect">
            <a:avLst/>
          </a:prstGeom>
        </p:spPr>
      </p:pic>
      <p:sp>
        <p:nvSpPr>
          <p:cNvPr id="3" name="직사각형 2"/>
          <p:cNvSpPr/>
          <p:nvPr/>
        </p:nvSpPr>
        <p:spPr>
          <a:xfrm>
            <a:off x="38100" y="257175"/>
            <a:ext cx="9105900" cy="1323439"/>
          </a:xfrm>
          <a:prstGeom prst="rect">
            <a:avLst/>
          </a:prstGeom>
        </p:spPr>
        <p:txBody>
          <a:bodyPr wrap="square">
            <a:spAutoFit/>
          </a:bodyPr>
          <a:lstStyle/>
          <a:p>
            <a:r>
              <a:rPr lang="en-US" altLang="ko-KR" sz="1600" b="1" i="0" dirty="0" smtClean="0">
                <a:solidFill>
                  <a:srgbClr val="222222"/>
                </a:solidFill>
                <a:effectLst/>
                <a:latin typeface="arial" panose="020B0604020202020204" pitchFamily="34" charset="0"/>
              </a:rPr>
              <a:t>Sensory systems: The yin and yang of cortical oxytocin</a:t>
            </a:r>
          </a:p>
          <a:p>
            <a:pPr>
              <a:buFont typeface="Arial" panose="020B0604020202020204" pitchFamily="34" charset="0"/>
              <a:buChar char="•"/>
            </a:pPr>
            <a:r>
              <a:rPr lang="en-US" altLang="ko-KR" sz="1600" b="1" i="0" u="none" strike="noStrike" dirty="0" smtClean="0">
                <a:solidFill>
                  <a:srgbClr val="5C7996"/>
                </a:solidFill>
                <a:effectLst/>
                <a:latin typeface="arial" panose="020B0604020202020204" pitchFamily="34" charset="0"/>
                <a:hlinkClick r:id="rId4"/>
              </a:rPr>
              <a:t>Robert C. Liu</a:t>
            </a:r>
            <a:endParaRPr lang="en-US" altLang="ko-KR" sz="1600" dirty="0">
              <a:solidFill>
                <a:srgbClr val="222222"/>
              </a:solidFill>
              <a:latin typeface="arial" panose="020B0604020202020204" pitchFamily="34" charset="0"/>
            </a:endParaRPr>
          </a:p>
          <a:p>
            <a:r>
              <a:rPr lang="en-US" altLang="ko-KR" sz="1600" b="0" i="0" dirty="0" smtClean="0">
                <a:solidFill>
                  <a:srgbClr val="333333"/>
                </a:solidFill>
                <a:effectLst/>
                <a:latin typeface="arial" panose="020B0604020202020204" pitchFamily="34" charset="0"/>
              </a:rPr>
              <a:t>Female mice can learn to respond to distress calls from young mice — an ability that has now been found to be improved through </a:t>
            </a:r>
            <a:r>
              <a:rPr lang="en-US" altLang="ko-KR" sz="1600" b="0" i="0" dirty="0" err="1" smtClean="0">
                <a:solidFill>
                  <a:srgbClr val="333333"/>
                </a:solidFill>
                <a:effectLst/>
                <a:latin typeface="arial" panose="020B0604020202020204" pitchFamily="34" charset="0"/>
              </a:rPr>
              <a:t>signalling</a:t>
            </a:r>
            <a:r>
              <a:rPr lang="en-US" altLang="ko-KR" sz="1600" b="0" i="0" dirty="0" smtClean="0">
                <a:solidFill>
                  <a:srgbClr val="333333"/>
                </a:solidFill>
                <a:effectLst/>
                <a:latin typeface="arial" panose="020B0604020202020204" pitchFamily="34" charset="0"/>
              </a:rPr>
              <a:t> by the hormone oxytocin in the left auditory cortex of the brain. </a:t>
            </a:r>
            <a:r>
              <a:rPr lang="en-US" altLang="ko-KR" sz="1600" b="1" i="0" dirty="0" smtClean="0">
                <a:solidFill>
                  <a:srgbClr val="333333"/>
                </a:solidFill>
                <a:effectLst/>
                <a:latin typeface="arial" panose="020B0604020202020204" pitchFamily="34" charset="0"/>
              </a:rPr>
              <a:t>See Article </a:t>
            </a:r>
            <a:r>
              <a:rPr lang="en-US" altLang="ko-KR" sz="1600" b="0" i="0" u="none" strike="noStrike" dirty="0" smtClean="0">
                <a:solidFill>
                  <a:srgbClr val="5C7996"/>
                </a:solidFill>
                <a:effectLst/>
                <a:latin typeface="arial" panose="020B0604020202020204" pitchFamily="34" charset="0"/>
                <a:hlinkClick r:id="rId5"/>
              </a:rPr>
              <a:t>p.499</a:t>
            </a:r>
            <a:endParaRPr lang="en-US" altLang="ko-KR" sz="1600" b="0" i="0" dirty="0">
              <a:solidFill>
                <a:srgbClr val="222222"/>
              </a:solidFill>
              <a:effectLst/>
              <a:latin typeface="arial" panose="020B0604020202020204" pitchFamily="34" charset="0"/>
            </a:endParaRPr>
          </a:p>
        </p:txBody>
      </p:sp>
      <p:sp>
        <p:nvSpPr>
          <p:cNvPr id="5" name="직사각형 4"/>
          <p:cNvSpPr/>
          <p:nvPr/>
        </p:nvSpPr>
        <p:spPr>
          <a:xfrm>
            <a:off x="38100" y="1779687"/>
            <a:ext cx="9105900" cy="5078313"/>
          </a:xfrm>
          <a:prstGeom prst="rect">
            <a:avLst/>
          </a:prstGeom>
        </p:spPr>
        <p:txBody>
          <a:bodyPr wrap="square">
            <a:spAutoFit/>
          </a:bodyPr>
          <a:lstStyle/>
          <a:p>
            <a:r>
              <a:rPr lang="en-US" altLang="ko-KR" b="0" i="0" u="sng" dirty="0" smtClean="0">
                <a:solidFill>
                  <a:srgbClr val="660066"/>
                </a:solidFill>
                <a:effectLst/>
                <a:latin typeface="arial" panose="020B0604020202020204" pitchFamily="34" charset="0"/>
                <a:hlinkClick r:id="rId6" tooltip="Nature."/>
              </a:rPr>
              <a:t>Nature.</a:t>
            </a:r>
            <a:r>
              <a:rPr lang="en-US" altLang="ko-KR" b="0" i="0" dirty="0" smtClean="0">
                <a:solidFill>
                  <a:srgbClr val="000000"/>
                </a:solidFill>
                <a:effectLst/>
                <a:latin typeface="arial" panose="020B0604020202020204" pitchFamily="34" charset="0"/>
              </a:rPr>
              <a:t> 2015 Apr 23;520(7548):499-504. </a:t>
            </a:r>
            <a:r>
              <a:rPr lang="en-US" altLang="ko-KR" b="0" i="0" dirty="0" err="1" smtClean="0">
                <a:solidFill>
                  <a:srgbClr val="000000"/>
                </a:solidFill>
                <a:effectLst/>
                <a:latin typeface="arial" panose="020B0604020202020204" pitchFamily="34" charset="0"/>
              </a:rPr>
              <a:t>doi</a:t>
            </a:r>
            <a:r>
              <a:rPr lang="en-US" altLang="ko-KR" b="0" i="0" dirty="0" smtClean="0">
                <a:solidFill>
                  <a:srgbClr val="000000"/>
                </a:solidFill>
                <a:effectLst/>
                <a:latin typeface="arial" panose="020B0604020202020204" pitchFamily="34" charset="0"/>
              </a:rPr>
              <a:t>: 10.1038/nature14402. </a:t>
            </a:r>
            <a:r>
              <a:rPr lang="en-US" altLang="ko-KR" b="0" i="0" dirty="0" err="1" smtClean="0">
                <a:solidFill>
                  <a:srgbClr val="000000"/>
                </a:solidFill>
                <a:effectLst/>
                <a:latin typeface="arial" panose="020B0604020202020204" pitchFamily="34" charset="0"/>
              </a:rPr>
              <a:t>Epub</a:t>
            </a:r>
            <a:r>
              <a:rPr lang="en-US" altLang="ko-KR" b="0" i="0" dirty="0" smtClean="0">
                <a:solidFill>
                  <a:srgbClr val="000000"/>
                </a:solidFill>
                <a:effectLst/>
                <a:latin typeface="arial" panose="020B0604020202020204" pitchFamily="34" charset="0"/>
              </a:rPr>
              <a:t> 2015 Apr 15.</a:t>
            </a:r>
          </a:p>
          <a:p>
            <a:r>
              <a:rPr lang="en-US" altLang="ko-KR" b="1" i="0" dirty="0" smtClean="0">
                <a:solidFill>
                  <a:srgbClr val="000000"/>
                </a:solidFill>
                <a:effectLst/>
                <a:latin typeface="arial" panose="020B0604020202020204" pitchFamily="34" charset="0"/>
              </a:rPr>
              <a:t>Oxytocin enables maternal </a:t>
            </a:r>
            <a:r>
              <a:rPr lang="en-US" altLang="ko-KR" b="1" i="0" dirty="0" err="1" smtClean="0">
                <a:solidFill>
                  <a:srgbClr val="000000"/>
                </a:solidFill>
                <a:effectLst/>
                <a:latin typeface="arial" panose="020B0604020202020204" pitchFamily="34" charset="0"/>
              </a:rPr>
              <a:t>behaviour</a:t>
            </a:r>
            <a:r>
              <a:rPr lang="en-US" altLang="ko-KR" b="1" i="0" dirty="0" smtClean="0">
                <a:solidFill>
                  <a:srgbClr val="000000"/>
                </a:solidFill>
                <a:effectLst/>
                <a:latin typeface="arial" panose="020B0604020202020204" pitchFamily="34" charset="0"/>
              </a:rPr>
              <a:t> by balancing cortical inhibition.</a:t>
            </a:r>
          </a:p>
          <a:p>
            <a:r>
              <a:rPr lang="en-US" altLang="ko-KR" b="0" i="0" u="sng" dirty="0" smtClean="0">
                <a:solidFill>
                  <a:srgbClr val="660066"/>
                </a:solidFill>
                <a:effectLst/>
                <a:latin typeface="arial" panose="020B0604020202020204" pitchFamily="34" charset="0"/>
                <a:hlinkClick r:id="rId7"/>
              </a:rPr>
              <a:t>Marlin BJ</a:t>
            </a:r>
            <a:r>
              <a:rPr lang="en-US" altLang="ko-KR" b="0" i="0" baseline="30000" dirty="0" smtClean="0">
                <a:solidFill>
                  <a:srgbClr val="000000"/>
                </a:solidFill>
                <a:effectLst/>
                <a:latin typeface="arial" panose="020B0604020202020204" pitchFamily="34" charset="0"/>
              </a:rPr>
              <a:t>1</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8"/>
              </a:rPr>
              <a:t>Mitre</a:t>
            </a:r>
            <a:r>
              <a:rPr lang="en-US" altLang="ko-KR" b="0" i="0" u="sng" dirty="0" smtClean="0">
                <a:solidFill>
                  <a:srgbClr val="660066"/>
                </a:solidFill>
                <a:effectLst/>
                <a:latin typeface="arial" panose="020B0604020202020204" pitchFamily="34" charset="0"/>
                <a:hlinkClick r:id="rId8"/>
              </a:rPr>
              <a:t> M</a:t>
            </a:r>
            <a:r>
              <a:rPr lang="en-US" altLang="ko-KR" b="0" i="0" baseline="30000" dirty="0" smtClean="0">
                <a:solidFill>
                  <a:srgbClr val="000000"/>
                </a:solidFill>
                <a:effectLst/>
                <a:latin typeface="arial" panose="020B0604020202020204" pitchFamily="34" charset="0"/>
              </a:rPr>
              <a:t>2</a:t>
            </a:r>
            <a:r>
              <a:rPr lang="en-US" altLang="ko-KR" b="0" i="0" dirty="0" smtClean="0">
                <a:solidFill>
                  <a:srgbClr val="000000"/>
                </a:solidFill>
                <a:effectLst/>
                <a:latin typeface="arial" panose="020B0604020202020204" pitchFamily="34" charset="0"/>
              </a:rPr>
              <a:t>, </a:t>
            </a:r>
            <a:r>
              <a:rPr lang="en-US" altLang="ko-KR" b="0" i="0" u="sng" dirty="0" smtClean="0">
                <a:solidFill>
                  <a:srgbClr val="660066"/>
                </a:solidFill>
                <a:effectLst/>
                <a:latin typeface="arial" panose="020B0604020202020204" pitchFamily="34" charset="0"/>
                <a:hlinkClick r:id="rId9"/>
              </a:rPr>
              <a:t>D'amour JA</a:t>
            </a:r>
            <a:r>
              <a:rPr lang="en-US" altLang="ko-KR" b="0" i="0" baseline="30000" dirty="0" smtClean="0">
                <a:solidFill>
                  <a:srgbClr val="000000"/>
                </a:solidFill>
                <a:effectLst/>
                <a:latin typeface="arial" panose="020B0604020202020204" pitchFamily="34" charset="0"/>
              </a:rPr>
              <a:t>1</a:t>
            </a:r>
            <a:r>
              <a:rPr lang="en-US" altLang="ko-KR" b="0" i="0" dirty="0" smtClean="0">
                <a:solidFill>
                  <a:srgbClr val="000000"/>
                </a:solidFill>
                <a:effectLst/>
                <a:latin typeface="arial" panose="020B0604020202020204" pitchFamily="34" charset="0"/>
              </a:rPr>
              <a:t>, </a:t>
            </a:r>
            <a:r>
              <a:rPr lang="en-US" altLang="ko-KR" b="0" i="0" u="sng" dirty="0" smtClean="0">
                <a:solidFill>
                  <a:srgbClr val="660066"/>
                </a:solidFill>
                <a:effectLst/>
                <a:latin typeface="arial" panose="020B0604020202020204" pitchFamily="34" charset="0"/>
                <a:hlinkClick r:id="rId10"/>
              </a:rPr>
              <a:t>Chao MV</a:t>
            </a:r>
            <a:r>
              <a:rPr lang="en-US" altLang="ko-KR" b="0" i="0" baseline="30000" dirty="0" smtClean="0">
                <a:solidFill>
                  <a:srgbClr val="000000"/>
                </a:solidFill>
                <a:effectLst/>
                <a:latin typeface="arial" panose="020B0604020202020204" pitchFamily="34" charset="0"/>
              </a:rPr>
              <a:t>3</a:t>
            </a:r>
            <a:r>
              <a:rPr lang="en-US" altLang="ko-KR" b="0" i="0" dirty="0" smtClean="0">
                <a:solidFill>
                  <a:srgbClr val="000000"/>
                </a:solidFill>
                <a:effectLst/>
                <a:latin typeface="arial" panose="020B0604020202020204" pitchFamily="34" charset="0"/>
              </a:rPr>
              <a:t>, </a:t>
            </a:r>
            <a:r>
              <a:rPr lang="en-US" altLang="ko-KR" b="0" i="0" u="sng" dirty="0" err="1" smtClean="0">
                <a:solidFill>
                  <a:srgbClr val="660066"/>
                </a:solidFill>
                <a:effectLst/>
                <a:latin typeface="arial" panose="020B0604020202020204" pitchFamily="34" charset="0"/>
                <a:hlinkClick r:id="rId11"/>
              </a:rPr>
              <a:t>Froemke</a:t>
            </a:r>
            <a:r>
              <a:rPr lang="en-US" altLang="ko-KR" b="0" i="0" u="sng" dirty="0" smtClean="0">
                <a:solidFill>
                  <a:srgbClr val="660066"/>
                </a:solidFill>
                <a:effectLst/>
                <a:latin typeface="arial" panose="020B0604020202020204" pitchFamily="34" charset="0"/>
                <a:hlinkClick r:id="rId11"/>
              </a:rPr>
              <a:t> RC</a:t>
            </a:r>
            <a:r>
              <a:rPr lang="en-US" altLang="ko-KR" b="0" i="0" baseline="30000" dirty="0" smtClean="0">
                <a:solidFill>
                  <a:srgbClr val="000000"/>
                </a:solidFill>
                <a:effectLst/>
                <a:latin typeface="arial" panose="020B0604020202020204" pitchFamily="34" charset="0"/>
              </a:rPr>
              <a:t>4</a:t>
            </a:r>
            <a:r>
              <a:rPr lang="en-US" altLang="ko-KR" b="0" i="0" dirty="0" smtClean="0">
                <a:solidFill>
                  <a:srgbClr val="000000"/>
                </a:solidFill>
                <a:effectLst/>
                <a:latin typeface="arial" panose="020B0604020202020204" pitchFamily="34" charset="0"/>
              </a:rPr>
              <a:t>.</a:t>
            </a:r>
          </a:p>
          <a:p>
            <a:r>
              <a:rPr lang="en-US" altLang="ko-KR" b="1" i="0" u="none" strike="noStrike" dirty="0" smtClean="0">
                <a:solidFill>
                  <a:srgbClr val="660066"/>
                </a:solidFill>
                <a:effectLst/>
                <a:latin typeface="arial" panose="020B0604020202020204" pitchFamily="34" charset="0"/>
                <a:hlinkClick r:id="rId6" tooltip="Open/close author information list"/>
              </a:rPr>
              <a:t>Author information</a:t>
            </a:r>
            <a:endParaRPr lang="en-US" altLang="ko-KR" b="1" i="0" dirty="0" smtClean="0">
              <a:solidFill>
                <a:srgbClr val="724128"/>
              </a:solidFill>
              <a:effectLst/>
              <a:latin typeface="arial" panose="020B0604020202020204" pitchFamily="34" charset="0"/>
            </a:endParaRPr>
          </a:p>
          <a:p>
            <a:r>
              <a:rPr lang="en-US" altLang="ko-KR" b="1" i="0" dirty="0" smtClean="0">
                <a:solidFill>
                  <a:srgbClr val="985735"/>
                </a:solidFill>
                <a:effectLst/>
                <a:latin typeface="arial" panose="020B0604020202020204" pitchFamily="34" charset="0"/>
              </a:rPr>
              <a:t>Abstract</a:t>
            </a:r>
          </a:p>
          <a:p>
            <a:r>
              <a:rPr lang="en-US" altLang="ko-KR" b="0" i="0" dirty="0" smtClean="0">
                <a:solidFill>
                  <a:srgbClr val="000000"/>
                </a:solidFill>
                <a:effectLst/>
                <a:latin typeface="arial" panose="020B0604020202020204" pitchFamily="34" charset="0"/>
              </a:rPr>
              <a:t>Oxytocin is important for social interactions and maternal </a:t>
            </a:r>
            <a:r>
              <a:rPr lang="en-US" altLang="ko-KR" b="0" i="0" dirty="0" err="1" smtClean="0">
                <a:solidFill>
                  <a:srgbClr val="000000"/>
                </a:solidFill>
                <a:effectLst/>
                <a:latin typeface="arial" panose="020B0604020202020204" pitchFamily="34" charset="0"/>
              </a:rPr>
              <a:t>behaviour</a:t>
            </a:r>
            <a:r>
              <a:rPr lang="en-US" altLang="ko-KR" b="0" i="0" dirty="0" smtClean="0">
                <a:solidFill>
                  <a:srgbClr val="000000"/>
                </a:solidFill>
                <a:effectLst/>
                <a:latin typeface="arial" panose="020B0604020202020204" pitchFamily="34" charset="0"/>
              </a:rPr>
              <a:t>. However, little is known about when, where and how oxytocin modulates neural circuits to improve social cognition. Here we show how oxytocin enables pup retrieval </a:t>
            </a:r>
            <a:r>
              <a:rPr lang="en-US" altLang="ko-KR" b="0" i="0" dirty="0" err="1" smtClean="0">
                <a:solidFill>
                  <a:srgbClr val="000000"/>
                </a:solidFill>
                <a:effectLst/>
                <a:latin typeface="arial" panose="020B0604020202020204" pitchFamily="34" charset="0"/>
              </a:rPr>
              <a:t>behaviour</a:t>
            </a:r>
            <a:r>
              <a:rPr lang="en-US" altLang="ko-KR" b="0" i="0" dirty="0" smtClean="0">
                <a:solidFill>
                  <a:srgbClr val="000000"/>
                </a:solidFill>
                <a:effectLst/>
                <a:latin typeface="arial" panose="020B0604020202020204" pitchFamily="34" charset="0"/>
              </a:rPr>
              <a:t> in female mice by enhancing auditory cortical pup call responses. Retrieval </a:t>
            </a:r>
            <a:r>
              <a:rPr lang="en-US" altLang="ko-KR" b="0" i="0" dirty="0" err="1" smtClean="0">
                <a:solidFill>
                  <a:srgbClr val="000000"/>
                </a:solidFill>
                <a:effectLst/>
                <a:latin typeface="arial" panose="020B0604020202020204" pitchFamily="34" charset="0"/>
              </a:rPr>
              <a:t>behaviour</a:t>
            </a:r>
            <a:r>
              <a:rPr lang="en-US" altLang="ko-KR" b="0" i="0" dirty="0" smtClean="0">
                <a:solidFill>
                  <a:srgbClr val="000000"/>
                </a:solidFill>
                <a:effectLst/>
                <a:latin typeface="arial" panose="020B0604020202020204" pitchFamily="34" charset="0"/>
              </a:rPr>
              <a:t> required the left but not right auditory cortex, was accelerated by oxytocin in the left auditory cortex, and </a:t>
            </a:r>
            <a:r>
              <a:rPr lang="en-US" altLang="ko-KR" b="0" i="0" dirty="0" err="1" smtClean="0">
                <a:solidFill>
                  <a:srgbClr val="000000"/>
                </a:solidFill>
                <a:effectLst/>
                <a:latin typeface="arial" panose="020B0604020202020204" pitchFamily="34" charset="0"/>
              </a:rPr>
              <a:t>oxytocinreceptors</a:t>
            </a:r>
            <a:r>
              <a:rPr lang="en-US" altLang="ko-KR" b="0" i="0" dirty="0" smtClean="0">
                <a:solidFill>
                  <a:srgbClr val="000000"/>
                </a:solidFill>
                <a:effectLst/>
                <a:latin typeface="arial" panose="020B0604020202020204" pitchFamily="34" charset="0"/>
              </a:rPr>
              <a:t> were preferentially expressed in the left auditory cortex. Neural responses to pup calls were lateralized, with co-tuned and temporally precise excitatory and inhibitory responses in the left cortex of maternal but not pup-naive adults. Finally, pairing calls with oxytocin enhanced responses by balancing the magnitude and timing of inhibition with excitation. Our results describe fundamental synaptic mechanisms by </a:t>
            </a:r>
            <a:r>
              <a:rPr lang="en-US" altLang="ko-KR" b="0" i="0" dirty="0" err="1" smtClean="0">
                <a:solidFill>
                  <a:srgbClr val="000000"/>
                </a:solidFill>
                <a:effectLst/>
                <a:latin typeface="arial" panose="020B0604020202020204" pitchFamily="34" charset="0"/>
              </a:rPr>
              <a:t>whichoxytocin</a:t>
            </a:r>
            <a:r>
              <a:rPr lang="en-US" altLang="ko-KR" b="0" i="0" dirty="0" smtClean="0">
                <a:solidFill>
                  <a:srgbClr val="000000"/>
                </a:solidFill>
                <a:effectLst/>
                <a:latin typeface="arial" panose="020B0604020202020204" pitchFamily="34" charset="0"/>
              </a:rPr>
              <a:t> increases the salience of acoustic social stimuli. Furthermore, oxytocin-induced plasticity provides a biological basis for lateralization of auditory cortical processing.</a:t>
            </a:r>
            <a:endParaRPr lang="en-US" altLang="ko-KR"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xmlns="" val="20219576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cstate="print"/>
          <a:stretch>
            <a:fillRect/>
          </a:stretch>
        </p:blipFill>
        <p:spPr>
          <a:xfrm>
            <a:off x="7486650" y="0"/>
            <a:ext cx="1657350" cy="409575"/>
          </a:xfrm>
          <a:prstGeom prst="rect">
            <a:avLst/>
          </a:prstGeom>
        </p:spPr>
      </p:pic>
      <p:sp>
        <p:nvSpPr>
          <p:cNvPr id="3" name="직사각형 2"/>
          <p:cNvSpPr/>
          <p:nvPr/>
        </p:nvSpPr>
        <p:spPr>
          <a:xfrm>
            <a:off x="0" y="551289"/>
            <a:ext cx="9144000" cy="5755422"/>
          </a:xfrm>
          <a:prstGeom prst="rect">
            <a:avLst/>
          </a:prstGeom>
        </p:spPr>
        <p:txBody>
          <a:bodyPr wrap="square">
            <a:spAutoFit/>
          </a:bodyPr>
          <a:lstStyle/>
          <a:p>
            <a:r>
              <a:rPr lang="en-US" altLang="ko-KR" sz="1600" b="0" i="0" u="sng" dirty="0" smtClean="0">
                <a:solidFill>
                  <a:srgbClr val="660066"/>
                </a:solidFill>
                <a:effectLst/>
                <a:latin typeface="arial" panose="020B0604020202020204" pitchFamily="34" charset="0"/>
                <a:hlinkClick r:id="rId3" tooltip="Nature."/>
              </a:rPr>
              <a:t>Nature.</a:t>
            </a:r>
            <a:r>
              <a:rPr lang="en-US" altLang="ko-KR" sz="1600" b="0" i="0" dirty="0" smtClean="0">
                <a:solidFill>
                  <a:srgbClr val="000000"/>
                </a:solidFill>
                <a:effectLst/>
                <a:latin typeface="arial" panose="020B0604020202020204" pitchFamily="34" charset="0"/>
              </a:rPr>
              <a:t> 2015 Apr 23;520(7548):549-52. </a:t>
            </a:r>
            <a:r>
              <a:rPr lang="en-US" altLang="ko-KR" sz="1600" b="0" i="0" dirty="0" err="1" smtClean="0">
                <a:solidFill>
                  <a:srgbClr val="000000"/>
                </a:solidFill>
                <a:effectLst/>
                <a:latin typeface="arial" panose="020B0604020202020204" pitchFamily="34" charset="0"/>
              </a:rPr>
              <a:t>doi</a:t>
            </a:r>
            <a:r>
              <a:rPr lang="en-US" altLang="ko-KR" sz="1600" b="0" i="0" dirty="0" smtClean="0">
                <a:solidFill>
                  <a:srgbClr val="000000"/>
                </a:solidFill>
                <a:effectLst/>
                <a:latin typeface="arial" panose="020B0604020202020204" pitchFamily="34" charset="0"/>
              </a:rPr>
              <a:t>: 10.1038/nature14131. </a:t>
            </a:r>
            <a:r>
              <a:rPr lang="en-US" altLang="ko-KR" sz="1600" b="0" i="0" dirty="0" err="1" smtClean="0">
                <a:solidFill>
                  <a:srgbClr val="000000"/>
                </a:solidFill>
                <a:effectLst/>
                <a:latin typeface="arial" panose="020B0604020202020204" pitchFamily="34" charset="0"/>
              </a:rPr>
              <a:t>Epub</a:t>
            </a:r>
            <a:r>
              <a:rPr lang="en-US" altLang="ko-KR" sz="1600" b="0" i="0" dirty="0" smtClean="0">
                <a:solidFill>
                  <a:srgbClr val="000000"/>
                </a:solidFill>
                <a:effectLst/>
                <a:latin typeface="arial" panose="020B0604020202020204" pitchFamily="34" charset="0"/>
              </a:rPr>
              <a:t> 2015 Feb 18.</a:t>
            </a:r>
          </a:p>
          <a:p>
            <a:r>
              <a:rPr lang="en-US" altLang="ko-KR" sz="1600" b="1" i="0" dirty="0" smtClean="0">
                <a:solidFill>
                  <a:srgbClr val="000000"/>
                </a:solidFill>
                <a:effectLst/>
                <a:latin typeface="arial" panose="020B0604020202020204" pitchFamily="34" charset="0"/>
              </a:rPr>
              <a:t>Exit from dormancy provokes DNA-damage-induced attrition in </a:t>
            </a:r>
            <a:r>
              <a:rPr lang="en-US" altLang="ko-KR" sz="1600" b="1" i="0" dirty="0" err="1" smtClean="0">
                <a:solidFill>
                  <a:srgbClr val="000000"/>
                </a:solidFill>
                <a:effectLst/>
                <a:latin typeface="arial" panose="020B0604020202020204" pitchFamily="34" charset="0"/>
              </a:rPr>
              <a:t>haematopoietic</a:t>
            </a:r>
            <a:r>
              <a:rPr lang="en-US" altLang="ko-KR" sz="1600" b="1" i="0" dirty="0" smtClean="0">
                <a:solidFill>
                  <a:srgbClr val="000000"/>
                </a:solidFill>
                <a:effectLst/>
                <a:latin typeface="arial" panose="020B0604020202020204" pitchFamily="34" charset="0"/>
              </a:rPr>
              <a:t> stem cells.</a:t>
            </a:r>
          </a:p>
          <a:p>
            <a:r>
              <a:rPr lang="en-US" altLang="ko-KR" sz="1600" b="0" i="0" u="sng" dirty="0" smtClean="0">
                <a:solidFill>
                  <a:srgbClr val="660066"/>
                </a:solidFill>
                <a:effectLst/>
                <a:latin typeface="arial" panose="020B0604020202020204" pitchFamily="34" charset="0"/>
                <a:hlinkClick r:id="rId4"/>
              </a:rPr>
              <a:t>Walter D</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5"/>
              </a:rPr>
              <a:t>Lier A</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6"/>
              </a:rPr>
              <a:t>Geiselhart</a:t>
            </a:r>
            <a:r>
              <a:rPr lang="en-US" altLang="ko-KR" sz="1600" b="0" i="0" u="sng" dirty="0" smtClean="0">
                <a:solidFill>
                  <a:srgbClr val="660066"/>
                </a:solidFill>
                <a:effectLst/>
                <a:latin typeface="arial" panose="020B0604020202020204" pitchFamily="34" charset="0"/>
                <a:hlinkClick r:id="rId6"/>
              </a:rPr>
              <a:t> A</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7"/>
              </a:rPr>
              <a:t>Thalheimer</a:t>
            </a:r>
            <a:r>
              <a:rPr lang="en-US" altLang="ko-KR" sz="1600" b="0" i="0" u="sng" dirty="0" smtClean="0">
                <a:solidFill>
                  <a:srgbClr val="660066"/>
                </a:solidFill>
                <a:effectLst/>
                <a:latin typeface="arial" panose="020B0604020202020204" pitchFamily="34" charset="0"/>
                <a:hlinkClick r:id="rId7"/>
              </a:rPr>
              <a:t> FB</a:t>
            </a:r>
            <a:r>
              <a:rPr lang="en-US" altLang="ko-KR" sz="1600" b="0" i="0" baseline="30000" dirty="0" smtClean="0">
                <a:solidFill>
                  <a:srgbClr val="000000"/>
                </a:solidFill>
                <a:effectLst/>
                <a:latin typeface="arial" panose="020B0604020202020204" pitchFamily="34" charset="0"/>
              </a:rPr>
              <a:t>3</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8"/>
              </a:rPr>
              <a:t>Huntscha</a:t>
            </a:r>
            <a:r>
              <a:rPr lang="en-US" altLang="ko-KR" sz="1600" b="0" i="0" u="sng" dirty="0" smtClean="0">
                <a:solidFill>
                  <a:srgbClr val="660066"/>
                </a:solidFill>
                <a:effectLst/>
                <a:latin typeface="arial" panose="020B0604020202020204" pitchFamily="34" charset="0"/>
                <a:hlinkClick r:id="rId8"/>
              </a:rPr>
              <a:t> S</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9"/>
              </a:rPr>
              <a:t>Sobotta</a:t>
            </a:r>
            <a:r>
              <a:rPr lang="en-US" altLang="ko-KR" sz="1600" b="0" i="0" u="sng" dirty="0" smtClean="0">
                <a:solidFill>
                  <a:srgbClr val="660066"/>
                </a:solidFill>
                <a:effectLst/>
                <a:latin typeface="arial" panose="020B0604020202020204" pitchFamily="34" charset="0"/>
                <a:hlinkClick r:id="rId9"/>
              </a:rPr>
              <a:t> MC</a:t>
            </a:r>
            <a:r>
              <a:rPr lang="en-US" altLang="ko-KR" sz="1600" b="0" i="0" baseline="30000" dirty="0" smtClean="0">
                <a:solidFill>
                  <a:srgbClr val="000000"/>
                </a:solidFill>
                <a:effectLst/>
                <a:latin typeface="arial" panose="020B0604020202020204" pitchFamily="34" charset="0"/>
              </a:rPr>
              <a:t>4</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0"/>
              </a:rPr>
              <a:t>Moehrle</a:t>
            </a:r>
            <a:r>
              <a:rPr lang="en-US" altLang="ko-KR" sz="1600" b="0" i="0" u="sng" dirty="0" smtClean="0">
                <a:solidFill>
                  <a:srgbClr val="660066"/>
                </a:solidFill>
                <a:effectLst/>
                <a:latin typeface="arial" panose="020B0604020202020204" pitchFamily="34" charset="0"/>
                <a:hlinkClick r:id="rId10"/>
              </a:rPr>
              <a:t> B</a:t>
            </a:r>
            <a:r>
              <a:rPr lang="en-US" altLang="ko-KR" sz="1600" b="0" i="0" baseline="30000" dirty="0" smtClean="0">
                <a:solidFill>
                  <a:srgbClr val="000000"/>
                </a:solidFill>
                <a:effectLst/>
                <a:latin typeface="arial" panose="020B0604020202020204" pitchFamily="34" charset="0"/>
              </a:rPr>
              <a:t>5</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1"/>
              </a:rPr>
              <a:t>Brocks D</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2"/>
              </a:rPr>
              <a:t>Bayindir</a:t>
            </a:r>
            <a:r>
              <a:rPr lang="en-US" altLang="ko-KR" sz="1600" b="0" i="0" u="sng" dirty="0" smtClean="0">
                <a:solidFill>
                  <a:srgbClr val="660066"/>
                </a:solidFill>
                <a:effectLst/>
                <a:latin typeface="arial" panose="020B0604020202020204" pitchFamily="34" charset="0"/>
                <a:hlinkClick r:id="rId12"/>
              </a:rPr>
              <a:t> I</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3"/>
              </a:rPr>
              <a:t>Kaschutnig</a:t>
            </a:r>
            <a:r>
              <a:rPr lang="en-US" altLang="ko-KR" sz="1600" b="0" i="0" u="sng" dirty="0" smtClean="0">
                <a:solidFill>
                  <a:srgbClr val="660066"/>
                </a:solidFill>
                <a:effectLst/>
                <a:latin typeface="arial" panose="020B0604020202020204" pitchFamily="34" charset="0"/>
                <a:hlinkClick r:id="rId13"/>
              </a:rPr>
              <a:t> P</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4"/>
              </a:rPr>
              <a:t>Muedder</a:t>
            </a:r>
            <a:r>
              <a:rPr lang="en-US" altLang="ko-KR" sz="1600" b="0" i="0" u="sng" dirty="0" smtClean="0">
                <a:solidFill>
                  <a:srgbClr val="660066"/>
                </a:solidFill>
                <a:effectLst/>
                <a:latin typeface="arial" panose="020B0604020202020204" pitchFamily="34" charset="0"/>
                <a:hlinkClick r:id="rId14"/>
              </a:rPr>
              <a:t> K</a:t>
            </a:r>
            <a:r>
              <a:rPr lang="en-US" altLang="ko-KR" sz="1600" b="0" i="0" baseline="30000" dirty="0" smtClean="0">
                <a:solidFill>
                  <a:srgbClr val="000000"/>
                </a:solidFill>
                <a:effectLst/>
                <a:latin typeface="arial" panose="020B0604020202020204" pitchFamily="34" charset="0"/>
              </a:rPr>
              <a:t>6</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5"/>
              </a:rPr>
              <a:t>Klein C</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6"/>
              </a:rPr>
              <a:t>Jauch</a:t>
            </a:r>
            <a:r>
              <a:rPr lang="en-US" altLang="ko-KR" sz="1600" b="0" i="0" u="sng" dirty="0" smtClean="0">
                <a:solidFill>
                  <a:srgbClr val="660066"/>
                </a:solidFill>
                <a:effectLst/>
                <a:latin typeface="arial" panose="020B0604020202020204" pitchFamily="34" charset="0"/>
                <a:hlinkClick r:id="rId16"/>
              </a:rPr>
              <a:t> A</a:t>
            </a:r>
            <a:r>
              <a:rPr lang="en-US" altLang="ko-KR" sz="1600" b="0" i="0" baseline="30000" dirty="0" smtClean="0">
                <a:solidFill>
                  <a:srgbClr val="000000"/>
                </a:solidFill>
                <a:effectLst/>
                <a:latin typeface="arial" panose="020B0604020202020204" pitchFamily="34" charset="0"/>
              </a:rPr>
              <a:t>7</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7"/>
              </a:rPr>
              <a:t>Schroeder T</a:t>
            </a:r>
            <a:r>
              <a:rPr lang="en-US" altLang="ko-KR" sz="1600" b="0" i="0" baseline="30000" dirty="0" smtClean="0">
                <a:solidFill>
                  <a:srgbClr val="000000"/>
                </a:solidFill>
                <a:effectLst/>
                <a:latin typeface="arial" panose="020B0604020202020204" pitchFamily="34" charset="0"/>
              </a:rPr>
              <a:t>8</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8"/>
              </a:rPr>
              <a:t>Geiger H</a:t>
            </a:r>
            <a:r>
              <a:rPr lang="en-US" altLang="ko-KR" sz="1600" b="0" i="0" baseline="30000" dirty="0" smtClean="0">
                <a:solidFill>
                  <a:srgbClr val="000000"/>
                </a:solidFill>
                <a:effectLst/>
                <a:latin typeface="arial" panose="020B0604020202020204" pitchFamily="34" charset="0"/>
              </a:rPr>
              <a:t>9</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9"/>
              </a:rPr>
              <a:t>Dick TP</a:t>
            </a:r>
            <a:r>
              <a:rPr lang="en-US" altLang="ko-KR" sz="1600" b="0" i="0" baseline="30000" dirty="0" smtClean="0">
                <a:solidFill>
                  <a:srgbClr val="000000"/>
                </a:solidFill>
                <a:effectLst/>
                <a:latin typeface="arial" panose="020B0604020202020204" pitchFamily="34" charset="0"/>
              </a:rPr>
              <a:t>4</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20"/>
              </a:rPr>
              <a:t>Holland-</a:t>
            </a:r>
            <a:r>
              <a:rPr lang="en-US" altLang="ko-KR" sz="1600" b="0" i="0" u="sng" dirty="0" err="1" smtClean="0">
                <a:solidFill>
                  <a:srgbClr val="660066"/>
                </a:solidFill>
                <a:effectLst/>
                <a:latin typeface="arial" panose="020B0604020202020204" pitchFamily="34" charset="0"/>
                <a:hlinkClick r:id="rId20"/>
              </a:rPr>
              <a:t>Letz</a:t>
            </a:r>
            <a:r>
              <a:rPr lang="en-US" altLang="ko-KR" sz="1600" b="0" i="0" u="sng" dirty="0" smtClean="0">
                <a:solidFill>
                  <a:srgbClr val="660066"/>
                </a:solidFill>
                <a:effectLst/>
                <a:latin typeface="arial" panose="020B0604020202020204" pitchFamily="34" charset="0"/>
                <a:hlinkClick r:id="rId20"/>
              </a:rPr>
              <a:t> T</a:t>
            </a:r>
            <a:r>
              <a:rPr lang="en-US" altLang="ko-KR" sz="1600" b="0" i="0" baseline="30000" dirty="0" smtClean="0">
                <a:solidFill>
                  <a:srgbClr val="000000"/>
                </a:solidFill>
                <a:effectLst/>
                <a:latin typeface="arial" panose="020B0604020202020204" pitchFamily="34" charset="0"/>
              </a:rPr>
              <a:t>10</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1"/>
              </a:rPr>
              <a:t>Schmezer</a:t>
            </a:r>
            <a:r>
              <a:rPr lang="en-US" altLang="ko-KR" sz="1600" b="0" i="0" u="sng" dirty="0" smtClean="0">
                <a:solidFill>
                  <a:srgbClr val="660066"/>
                </a:solidFill>
                <a:effectLst/>
                <a:latin typeface="arial" panose="020B0604020202020204" pitchFamily="34" charset="0"/>
                <a:hlinkClick r:id="rId21"/>
              </a:rPr>
              <a:t> P</a:t>
            </a:r>
            <a:r>
              <a:rPr lang="en-US" altLang="ko-KR" sz="1600" b="0" i="0" baseline="30000" dirty="0" smtClean="0">
                <a:solidFill>
                  <a:srgbClr val="000000"/>
                </a:solidFill>
                <a:effectLst/>
                <a:latin typeface="arial" panose="020B0604020202020204" pitchFamily="34" charset="0"/>
              </a:rPr>
              <a:t>11</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22"/>
              </a:rPr>
              <a:t>Lane SW</a:t>
            </a:r>
            <a:r>
              <a:rPr lang="en-US" altLang="ko-KR" sz="1600" b="0" i="0" baseline="30000" dirty="0" smtClean="0">
                <a:solidFill>
                  <a:srgbClr val="000000"/>
                </a:solidFill>
                <a:effectLst/>
                <a:latin typeface="arial" panose="020B0604020202020204" pitchFamily="34" charset="0"/>
              </a:rPr>
              <a:t>12</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3"/>
              </a:rPr>
              <a:t>Rieger</a:t>
            </a:r>
            <a:r>
              <a:rPr lang="en-US" altLang="ko-KR" sz="1600" b="0" i="0" u="sng" dirty="0" smtClean="0">
                <a:solidFill>
                  <a:srgbClr val="660066"/>
                </a:solidFill>
                <a:effectLst/>
                <a:latin typeface="arial" panose="020B0604020202020204" pitchFamily="34" charset="0"/>
                <a:hlinkClick r:id="rId23"/>
              </a:rPr>
              <a:t> MA</a:t>
            </a:r>
            <a:r>
              <a:rPr lang="en-US" altLang="ko-KR" sz="1600" b="0" i="0" baseline="30000" dirty="0" smtClean="0">
                <a:solidFill>
                  <a:srgbClr val="000000"/>
                </a:solidFill>
                <a:effectLst/>
                <a:latin typeface="arial" panose="020B0604020202020204" pitchFamily="34" charset="0"/>
              </a:rPr>
              <a:t>3</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4"/>
              </a:rPr>
              <a:t>Essers</a:t>
            </a:r>
            <a:r>
              <a:rPr lang="en-US" altLang="ko-KR" sz="1600" b="0" i="0" u="sng" dirty="0" smtClean="0">
                <a:solidFill>
                  <a:srgbClr val="660066"/>
                </a:solidFill>
                <a:effectLst/>
                <a:latin typeface="arial" panose="020B0604020202020204" pitchFamily="34" charset="0"/>
                <a:hlinkClick r:id="rId24"/>
              </a:rPr>
              <a:t> MA</a:t>
            </a:r>
            <a:r>
              <a:rPr lang="en-US" altLang="ko-KR" sz="1600" b="0" i="0" baseline="30000" dirty="0" smtClean="0">
                <a:solidFill>
                  <a:srgbClr val="000000"/>
                </a:solidFill>
                <a:effectLst/>
                <a:latin typeface="arial" panose="020B0604020202020204" pitchFamily="34" charset="0"/>
              </a:rPr>
              <a:t>13</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25"/>
              </a:rPr>
              <a:t>Williams DA</a:t>
            </a:r>
            <a:r>
              <a:rPr lang="en-US" altLang="ko-KR" sz="1600" b="0" i="0" baseline="30000" dirty="0" smtClean="0">
                <a:solidFill>
                  <a:srgbClr val="000000"/>
                </a:solidFill>
                <a:effectLst/>
                <a:latin typeface="arial" panose="020B0604020202020204" pitchFamily="34" charset="0"/>
              </a:rPr>
              <a:t>14</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6"/>
              </a:rPr>
              <a:t>Trumpp</a:t>
            </a:r>
            <a:r>
              <a:rPr lang="en-US" altLang="ko-KR" sz="1600" b="0" i="0" u="sng" dirty="0" smtClean="0">
                <a:solidFill>
                  <a:srgbClr val="660066"/>
                </a:solidFill>
                <a:effectLst/>
                <a:latin typeface="arial" panose="020B0604020202020204" pitchFamily="34" charset="0"/>
                <a:hlinkClick r:id="rId26"/>
              </a:rPr>
              <a:t> A</a:t>
            </a:r>
            <a:r>
              <a:rPr lang="en-US" altLang="ko-KR" sz="1600" b="0" i="0" baseline="30000" dirty="0" smtClean="0">
                <a:solidFill>
                  <a:srgbClr val="000000"/>
                </a:solidFill>
                <a:effectLst/>
                <a:latin typeface="arial" panose="020B0604020202020204" pitchFamily="34" charset="0"/>
              </a:rPr>
              <a:t>15</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27"/>
              </a:rPr>
              <a:t>Milsom</a:t>
            </a:r>
            <a:r>
              <a:rPr lang="en-US" altLang="ko-KR" sz="1600" b="0" i="0" u="sng" dirty="0" smtClean="0">
                <a:solidFill>
                  <a:srgbClr val="660066"/>
                </a:solidFill>
                <a:effectLst/>
                <a:latin typeface="arial" panose="020B0604020202020204" pitchFamily="34" charset="0"/>
                <a:hlinkClick r:id="rId27"/>
              </a:rPr>
              <a:t> MD</a:t>
            </a:r>
            <a:r>
              <a:rPr lang="en-US" altLang="ko-KR" sz="1600" b="0" i="0" baseline="30000" dirty="0" smtClean="0">
                <a:solidFill>
                  <a:srgbClr val="000000"/>
                </a:solidFill>
                <a:effectLst/>
                <a:latin typeface="arial" panose="020B0604020202020204" pitchFamily="34" charset="0"/>
              </a:rPr>
              <a:t>16</a:t>
            </a:r>
            <a:r>
              <a:rPr lang="en-US" altLang="ko-KR" sz="1600" b="0" i="0" dirty="0" smtClean="0">
                <a:solidFill>
                  <a:srgbClr val="000000"/>
                </a:solidFill>
                <a:effectLst/>
                <a:latin typeface="arial" panose="020B0604020202020204" pitchFamily="34" charset="0"/>
              </a:rPr>
              <a:t>.</a:t>
            </a:r>
          </a:p>
          <a:p>
            <a:r>
              <a:rPr lang="en-US" altLang="ko-KR" sz="1600" b="1" i="0" u="none" strike="noStrike" dirty="0" smtClean="0">
                <a:solidFill>
                  <a:srgbClr val="660066"/>
                </a:solidFill>
                <a:effectLst/>
                <a:latin typeface="arial" panose="020B0604020202020204" pitchFamily="34" charset="0"/>
                <a:hlinkClick r:id="rId3" tooltip="Open/close author information list"/>
              </a:rPr>
              <a:t>Author information</a:t>
            </a:r>
            <a:endParaRPr lang="en-US" altLang="ko-KR" sz="1600" b="1" i="0" dirty="0" smtClean="0">
              <a:solidFill>
                <a:srgbClr val="724128"/>
              </a:solidFill>
              <a:effectLst/>
              <a:latin typeface="arial" panose="020B0604020202020204" pitchFamily="34" charset="0"/>
            </a:endParaRPr>
          </a:p>
          <a:p>
            <a:r>
              <a:rPr lang="en-US" altLang="ko-KR" sz="1600" b="1" i="0" dirty="0" smtClean="0">
                <a:solidFill>
                  <a:srgbClr val="985735"/>
                </a:solidFill>
                <a:effectLst/>
                <a:latin typeface="arial" panose="020B0604020202020204" pitchFamily="34" charset="0"/>
              </a:rPr>
              <a:t>Abstract</a:t>
            </a:r>
          </a:p>
          <a:p>
            <a:r>
              <a:rPr lang="en-US" altLang="ko-KR" sz="1600" b="0" i="0" dirty="0" err="1" smtClean="0">
                <a:solidFill>
                  <a:srgbClr val="000000"/>
                </a:solidFill>
                <a:effectLst/>
                <a:latin typeface="arial" panose="020B0604020202020204" pitchFamily="34" charset="0"/>
              </a:rPr>
              <a:t>Haematopoietic</a:t>
            </a:r>
            <a:r>
              <a:rPr lang="en-US" altLang="ko-KR" sz="1600" b="0" i="0" dirty="0" smtClean="0">
                <a:solidFill>
                  <a:srgbClr val="000000"/>
                </a:solidFill>
                <a:effectLst/>
                <a:latin typeface="arial" panose="020B0604020202020204" pitchFamily="34" charset="0"/>
              </a:rPr>
              <a:t> stem cells (HSCs) are responsible for the lifelong production of blood cells. The accumulation of DNA damage in HSCs is a hallmark of ageing and is probably a major contributing factor in age-related tissue degeneration and malignant transformation. A number of accelerated ageing syndromes are associated with defective DNA repair and genomic instability, including the most common inherited bone marrow failure syndrome, </a:t>
            </a:r>
            <a:r>
              <a:rPr lang="en-US" altLang="ko-KR" sz="1600" b="0" i="0" dirty="0" err="1" smtClean="0">
                <a:solidFill>
                  <a:srgbClr val="000000"/>
                </a:solidFill>
                <a:effectLst/>
                <a:latin typeface="arial" panose="020B0604020202020204" pitchFamily="34" charset="0"/>
              </a:rPr>
              <a:t>Fanconi</a:t>
            </a:r>
            <a:r>
              <a:rPr lang="en-US" altLang="ko-KR" sz="1600" b="0" i="0" dirty="0" smtClean="0">
                <a:solidFill>
                  <a:srgbClr val="000000"/>
                </a:solidFill>
                <a:effectLst/>
                <a:latin typeface="arial" panose="020B0604020202020204" pitchFamily="34" charset="0"/>
              </a:rPr>
              <a:t> </a:t>
            </a:r>
            <a:r>
              <a:rPr lang="en-US" altLang="ko-KR" sz="1600" b="0" i="0" dirty="0" err="1" smtClean="0">
                <a:solidFill>
                  <a:srgbClr val="000000"/>
                </a:solidFill>
                <a:effectLst/>
                <a:latin typeface="arial" panose="020B0604020202020204" pitchFamily="34" charset="0"/>
              </a:rPr>
              <a:t>anaemia</a:t>
            </a:r>
            <a:r>
              <a:rPr lang="en-US" altLang="ko-KR" sz="1600" b="0" i="0" dirty="0" smtClean="0">
                <a:solidFill>
                  <a:srgbClr val="000000"/>
                </a:solidFill>
                <a:effectLst/>
                <a:latin typeface="arial" panose="020B0604020202020204" pitchFamily="34" charset="0"/>
              </a:rPr>
              <a:t>. However, the physiological source of DNA damage in HSCs from both normal and diseased individuals remains unclear. Here we show in mice that DNA damage is a direct consequence of inducing HSCs to exit their homeostatic quiescent state in response to conditions that model physiological stress, such as infection or chronic blood loss. Repeated activation of HSCs out of their dormant state provoked the attrition of normal HSCs and, in the case of mice with a non-functional </a:t>
            </a:r>
            <a:r>
              <a:rPr lang="en-US" altLang="ko-KR" sz="1600" b="0" i="0" dirty="0" err="1" smtClean="0">
                <a:solidFill>
                  <a:srgbClr val="000000"/>
                </a:solidFill>
                <a:effectLst/>
                <a:latin typeface="arial" panose="020B0604020202020204" pitchFamily="34" charset="0"/>
              </a:rPr>
              <a:t>Fanconi</a:t>
            </a:r>
            <a:r>
              <a:rPr lang="en-US" altLang="ko-KR" sz="1600" b="0" i="0" dirty="0" smtClean="0">
                <a:solidFill>
                  <a:srgbClr val="000000"/>
                </a:solidFill>
                <a:effectLst/>
                <a:latin typeface="arial" panose="020B0604020202020204" pitchFamily="34" charset="0"/>
              </a:rPr>
              <a:t> </a:t>
            </a:r>
            <a:r>
              <a:rPr lang="en-US" altLang="ko-KR" sz="1600" b="0" i="0" dirty="0" err="1" smtClean="0">
                <a:solidFill>
                  <a:srgbClr val="000000"/>
                </a:solidFill>
                <a:effectLst/>
                <a:latin typeface="arial" panose="020B0604020202020204" pitchFamily="34" charset="0"/>
              </a:rPr>
              <a:t>anaemia</a:t>
            </a:r>
            <a:r>
              <a:rPr lang="en-US" altLang="ko-KR" sz="1600" b="0" i="0" dirty="0" smtClean="0">
                <a:solidFill>
                  <a:srgbClr val="000000"/>
                </a:solidFill>
                <a:effectLst/>
                <a:latin typeface="arial" panose="020B0604020202020204" pitchFamily="34" charset="0"/>
              </a:rPr>
              <a:t> DNA repair pathway, led to a complete collapse of the </a:t>
            </a:r>
            <a:r>
              <a:rPr lang="en-US" altLang="ko-KR" sz="1600" b="0" i="0" dirty="0" err="1" smtClean="0">
                <a:solidFill>
                  <a:srgbClr val="000000"/>
                </a:solidFill>
                <a:effectLst/>
                <a:latin typeface="arial" panose="020B0604020202020204" pitchFamily="34" charset="0"/>
              </a:rPr>
              <a:t>haematopoieticsystem</a:t>
            </a:r>
            <a:r>
              <a:rPr lang="en-US" altLang="ko-KR" sz="1600" b="0" i="0" dirty="0" smtClean="0">
                <a:solidFill>
                  <a:srgbClr val="000000"/>
                </a:solidFill>
                <a:effectLst/>
                <a:latin typeface="arial" panose="020B0604020202020204" pitchFamily="34" charset="0"/>
              </a:rPr>
              <a:t>, which </a:t>
            </a:r>
            <a:r>
              <a:rPr lang="en-US" altLang="ko-KR" sz="1600" b="0" i="0" dirty="0" err="1" smtClean="0">
                <a:solidFill>
                  <a:srgbClr val="000000"/>
                </a:solidFill>
                <a:effectLst/>
                <a:latin typeface="arial" panose="020B0604020202020204" pitchFamily="34" charset="0"/>
              </a:rPr>
              <a:t>phenocopied</a:t>
            </a:r>
            <a:r>
              <a:rPr lang="en-US" altLang="ko-KR" sz="1600" b="0" i="0" dirty="0" smtClean="0">
                <a:solidFill>
                  <a:srgbClr val="000000"/>
                </a:solidFill>
                <a:effectLst/>
                <a:latin typeface="arial" panose="020B0604020202020204" pitchFamily="34" charset="0"/>
              </a:rPr>
              <a:t> the highly penetrant bone marrow failure seen in </a:t>
            </a:r>
            <a:r>
              <a:rPr lang="en-US" altLang="ko-KR" sz="1600" b="0" i="0" dirty="0" err="1" smtClean="0">
                <a:solidFill>
                  <a:srgbClr val="000000"/>
                </a:solidFill>
                <a:effectLst/>
                <a:latin typeface="arial" panose="020B0604020202020204" pitchFamily="34" charset="0"/>
              </a:rPr>
              <a:t>Fanconi</a:t>
            </a:r>
            <a:r>
              <a:rPr lang="en-US" altLang="ko-KR" sz="1600" b="0" i="0" dirty="0" smtClean="0">
                <a:solidFill>
                  <a:srgbClr val="000000"/>
                </a:solidFill>
                <a:effectLst/>
                <a:latin typeface="arial" panose="020B0604020202020204" pitchFamily="34" charset="0"/>
              </a:rPr>
              <a:t> </a:t>
            </a:r>
            <a:r>
              <a:rPr lang="en-US" altLang="ko-KR" sz="1600" b="0" i="0" dirty="0" err="1" smtClean="0">
                <a:solidFill>
                  <a:srgbClr val="000000"/>
                </a:solidFill>
                <a:effectLst/>
                <a:latin typeface="arial" panose="020B0604020202020204" pitchFamily="34" charset="0"/>
              </a:rPr>
              <a:t>anaemia</a:t>
            </a:r>
            <a:r>
              <a:rPr lang="en-US" altLang="ko-KR" sz="1600" b="0" i="0" dirty="0" smtClean="0">
                <a:solidFill>
                  <a:srgbClr val="000000"/>
                </a:solidFill>
                <a:effectLst/>
                <a:latin typeface="arial" panose="020B0604020202020204" pitchFamily="34" charset="0"/>
              </a:rPr>
              <a:t> patients. Our findings establish a novel link between physiological stress and DNA damage in normal HSCs and provide a mechanistic explanation for the universal accumulation of DNA damage in HSCs during ageing and the accelerated failure of the </a:t>
            </a:r>
            <a:r>
              <a:rPr lang="en-US" altLang="ko-KR" sz="1600" b="0" i="0" dirty="0" err="1" smtClean="0">
                <a:solidFill>
                  <a:srgbClr val="000000"/>
                </a:solidFill>
                <a:effectLst/>
                <a:latin typeface="arial" panose="020B0604020202020204" pitchFamily="34" charset="0"/>
              </a:rPr>
              <a:t>haematopoietic</a:t>
            </a:r>
            <a:r>
              <a:rPr lang="en-US" altLang="ko-KR" sz="1600" b="0" i="0" dirty="0" smtClean="0">
                <a:solidFill>
                  <a:srgbClr val="000000"/>
                </a:solidFill>
                <a:effectLst/>
                <a:latin typeface="arial" panose="020B0604020202020204" pitchFamily="34" charset="0"/>
              </a:rPr>
              <a:t> system in </a:t>
            </a:r>
            <a:r>
              <a:rPr lang="en-US" altLang="ko-KR" sz="1600" b="0" i="0" dirty="0" err="1" smtClean="0">
                <a:solidFill>
                  <a:srgbClr val="000000"/>
                </a:solidFill>
                <a:effectLst/>
                <a:latin typeface="arial" panose="020B0604020202020204" pitchFamily="34" charset="0"/>
              </a:rPr>
              <a:t>Fanconi</a:t>
            </a:r>
            <a:r>
              <a:rPr lang="en-US" altLang="ko-KR" sz="1600" b="0" i="0" dirty="0" smtClean="0">
                <a:solidFill>
                  <a:srgbClr val="000000"/>
                </a:solidFill>
                <a:effectLst/>
                <a:latin typeface="arial" panose="020B0604020202020204" pitchFamily="34" charset="0"/>
              </a:rPr>
              <a:t> </a:t>
            </a:r>
            <a:r>
              <a:rPr lang="en-US" altLang="ko-KR" sz="1600" b="0" i="0" dirty="0" err="1" smtClean="0">
                <a:solidFill>
                  <a:srgbClr val="000000"/>
                </a:solidFill>
                <a:effectLst/>
                <a:latin typeface="arial" panose="020B0604020202020204" pitchFamily="34" charset="0"/>
              </a:rPr>
              <a:t>anaemia</a:t>
            </a:r>
            <a:r>
              <a:rPr lang="en-US" altLang="ko-KR" sz="1600" b="0" i="0" dirty="0" smtClean="0">
                <a:solidFill>
                  <a:srgbClr val="000000"/>
                </a:solidFill>
                <a:effectLst/>
                <a:latin typeface="arial" panose="020B0604020202020204" pitchFamily="34" charset="0"/>
              </a:rPr>
              <a:t> patients.</a:t>
            </a:r>
            <a:endParaRPr lang="en-US" altLang="ko-KR" sz="1600"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xmlns="" val="1742119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cstate="print"/>
          <a:stretch>
            <a:fillRect/>
          </a:stretch>
        </p:blipFill>
        <p:spPr>
          <a:xfrm>
            <a:off x="7486650" y="0"/>
            <a:ext cx="1657350" cy="409575"/>
          </a:xfrm>
          <a:prstGeom prst="rect">
            <a:avLst/>
          </a:prstGeom>
        </p:spPr>
      </p:pic>
      <p:sp>
        <p:nvSpPr>
          <p:cNvPr id="3" name="직사각형 2"/>
          <p:cNvSpPr/>
          <p:nvPr/>
        </p:nvSpPr>
        <p:spPr>
          <a:xfrm>
            <a:off x="0" y="370057"/>
            <a:ext cx="9144000" cy="6001643"/>
          </a:xfrm>
          <a:prstGeom prst="rect">
            <a:avLst/>
          </a:prstGeom>
        </p:spPr>
        <p:txBody>
          <a:bodyPr wrap="square">
            <a:spAutoFit/>
          </a:bodyPr>
          <a:lstStyle/>
          <a:p>
            <a:r>
              <a:rPr lang="en-US" altLang="ko-KR" sz="1600" b="0" i="0" u="sng" dirty="0" smtClean="0">
                <a:solidFill>
                  <a:srgbClr val="660066"/>
                </a:solidFill>
                <a:effectLst/>
                <a:latin typeface="arial" panose="020B0604020202020204" pitchFamily="34" charset="0"/>
                <a:hlinkClick r:id="rId3" tooltip="Nature."/>
              </a:rPr>
              <a:t>Nature.</a:t>
            </a:r>
            <a:r>
              <a:rPr lang="en-US" altLang="ko-KR" sz="1600" b="0" i="0" dirty="0" smtClean="0">
                <a:solidFill>
                  <a:srgbClr val="000000"/>
                </a:solidFill>
                <a:effectLst/>
                <a:latin typeface="arial" panose="020B0604020202020204" pitchFamily="34" charset="0"/>
              </a:rPr>
              <a:t> 2015 Apr 23;520(7548):553-7. </a:t>
            </a:r>
            <a:r>
              <a:rPr lang="en-US" altLang="ko-KR" sz="1600" b="0" i="0" dirty="0" err="1" smtClean="0">
                <a:solidFill>
                  <a:srgbClr val="000000"/>
                </a:solidFill>
                <a:effectLst/>
                <a:latin typeface="arial" panose="020B0604020202020204" pitchFamily="34" charset="0"/>
              </a:rPr>
              <a:t>doi</a:t>
            </a:r>
            <a:r>
              <a:rPr lang="en-US" altLang="ko-KR" sz="1600" b="0" i="0" dirty="0" smtClean="0">
                <a:solidFill>
                  <a:srgbClr val="000000"/>
                </a:solidFill>
                <a:effectLst/>
                <a:latin typeface="arial" panose="020B0604020202020204" pitchFamily="34" charset="0"/>
              </a:rPr>
              <a:t>: 10.1038/nature14156. </a:t>
            </a:r>
            <a:r>
              <a:rPr lang="en-US" altLang="ko-KR" sz="1600" b="0" i="0" dirty="0" err="1" smtClean="0">
                <a:solidFill>
                  <a:srgbClr val="000000"/>
                </a:solidFill>
                <a:effectLst/>
                <a:latin typeface="arial" panose="020B0604020202020204" pitchFamily="34" charset="0"/>
              </a:rPr>
              <a:t>Epub</a:t>
            </a:r>
            <a:r>
              <a:rPr lang="en-US" altLang="ko-KR" sz="1600" b="0" i="0" dirty="0" smtClean="0">
                <a:solidFill>
                  <a:srgbClr val="000000"/>
                </a:solidFill>
                <a:effectLst/>
                <a:latin typeface="arial" panose="020B0604020202020204" pitchFamily="34" charset="0"/>
              </a:rPr>
              <a:t> 2015 Feb 2.</a:t>
            </a:r>
          </a:p>
          <a:p>
            <a:r>
              <a:rPr lang="en-US" altLang="ko-KR" sz="1600" b="1" i="0" dirty="0" smtClean="0">
                <a:solidFill>
                  <a:srgbClr val="000000"/>
                </a:solidFill>
                <a:effectLst/>
                <a:latin typeface="arial" panose="020B0604020202020204" pitchFamily="34" charset="0"/>
              </a:rPr>
              <a:t>Mitochondrial DNA stress primes the antiviral innate immune response.</a:t>
            </a:r>
          </a:p>
          <a:p>
            <a:r>
              <a:rPr lang="en-US" altLang="ko-KR" sz="1600" b="0" i="0" u="sng" dirty="0" smtClean="0">
                <a:solidFill>
                  <a:srgbClr val="660066"/>
                </a:solidFill>
                <a:effectLst/>
                <a:latin typeface="arial" panose="020B0604020202020204" pitchFamily="34" charset="0"/>
                <a:hlinkClick r:id="rId4"/>
              </a:rPr>
              <a:t>West AP</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5"/>
              </a:rPr>
              <a:t>Khoury-Hanold</a:t>
            </a:r>
            <a:r>
              <a:rPr lang="en-US" altLang="ko-KR" sz="1600" b="0" i="0" u="sng" dirty="0" smtClean="0">
                <a:solidFill>
                  <a:srgbClr val="660066"/>
                </a:solidFill>
                <a:effectLst/>
                <a:latin typeface="arial" panose="020B0604020202020204" pitchFamily="34" charset="0"/>
                <a:hlinkClick r:id="rId5"/>
              </a:rPr>
              <a:t> W</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6"/>
              </a:rPr>
              <a:t>Staron</a:t>
            </a:r>
            <a:r>
              <a:rPr lang="en-US" altLang="ko-KR" sz="1600" b="0" i="0" u="sng" dirty="0" smtClean="0">
                <a:solidFill>
                  <a:srgbClr val="660066"/>
                </a:solidFill>
                <a:effectLst/>
                <a:latin typeface="arial" panose="020B0604020202020204" pitchFamily="34" charset="0"/>
                <a:hlinkClick r:id="rId6"/>
              </a:rPr>
              <a:t> M</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7"/>
              </a:rPr>
              <a:t>Tal MC</a:t>
            </a:r>
            <a:r>
              <a:rPr lang="en-US" altLang="ko-KR" sz="1600" b="0" i="0" baseline="30000" dirty="0" smtClean="0">
                <a:solidFill>
                  <a:srgbClr val="000000"/>
                </a:solidFill>
                <a:effectLst/>
                <a:latin typeface="arial" panose="020B0604020202020204" pitchFamily="34" charset="0"/>
              </a:rPr>
              <a:t>2</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8"/>
              </a:rPr>
              <a:t>Pineda CM</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9"/>
              </a:rPr>
              <a:t>Lang SM</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0"/>
              </a:rPr>
              <a:t>Bestwick</a:t>
            </a:r>
            <a:r>
              <a:rPr lang="en-US" altLang="ko-KR" sz="1600" b="0" i="0" u="sng" dirty="0" smtClean="0">
                <a:solidFill>
                  <a:srgbClr val="660066"/>
                </a:solidFill>
                <a:effectLst/>
                <a:latin typeface="arial" panose="020B0604020202020204" pitchFamily="34" charset="0"/>
                <a:hlinkClick r:id="rId10"/>
              </a:rPr>
              <a:t> M</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1"/>
              </a:rPr>
              <a:t>Duguay</a:t>
            </a:r>
            <a:r>
              <a:rPr lang="en-US" altLang="ko-KR" sz="1600" b="0" i="0" u="sng" dirty="0" smtClean="0">
                <a:solidFill>
                  <a:srgbClr val="660066"/>
                </a:solidFill>
                <a:effectLst/>
                <a:latin typeface="arial" panose="020B0604020202020204" pitchFamily="34" charset="0"/>
                <a:hlinkClick r:id="rId11"/>
              </a:rPr>
              <a:t> BA</a:t>
            </a:r>
            <a:r>
              <a:rPr lang="en-US" altLang="ko-KR" sz="1600" b="0" i="0" baseline="30000" dirty="0" smtClean="0">
                <a:solidFill>
                  <a:srgbClr val="000000"/>
                </a:solidFill>
                <a:effectLst/>
                <a:latin typeface="arial" panose="020B0604020202020204" pitchFamily="34" charset="0"/>
              </a:rPr>
              <a:t>3</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2"/>
              </a:rPr>
              <a:t>Raimundo</a:t>
            </a:r>
            <a:r>
              <a:rPr lang="en-US" altLang="ko-KR" sz="1600" b="0" i="0" u="sng" dirty="0" smtClean="0">
                <a:solidFill>
                  <a:srgbClr val="660066"/>
                </a:solidFill>
                <a:effectLst/>
                <a:latin typeface="arial" panose="020B0604020202020204" pitchFamily="34" charset="0"/>
                <a:hlinkClick r:id="rId12"/>
              </a:rPr>
              <a:t> N</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3"/>
              </a:rPr>
              <a:t>MacDuff DA</a:t>
            </a:r>
            <a:r>
              <a:rPr lang="en-US" altLang="ko-KR" sz="1600" b="0" i="0" baseline="30000" dirty="0" smtClean="0">
                <a:solidFill>
                  <a:srgbClr val="000000"/>
                </a:solidFill>
                <a:effectLst/>
                <a:latin typeface="arial" panose="020B0604020202020204" pitchFamily="34" charset="0"/>
              </a:rPr>
              <a:t>4</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4"/>
              </a:rPr>
              <a:t>Kaech</a:t>
            </a:r>
            <a:r>
              <a:rPr lang="en-US" altLang="ko-KR" sz="1600" b="0" i="0" u="sng" dirty="0" smtClean="0">
                <a:solidFill>
                  <a:srgbClr val="660066"/>
                </a:solidFill>
                <a:effectLst/>
                <a:latin typeface="arial" panose="020B0604020202020204" pitchFamily="34" charset="0"/>
                <a:hlinkClick r:id="rId14"/>
              </a:rPr>
              <a:t> SM</a:t>
            </a:r>
            <a:r>
              <a:rPr lang="en-US" altLang="ko-KR" sz="1600" b="0" i="0" baseline="30000" dirty="0" smtClean="0">
                <a:solidFill>
                  <a:srgbClr val="000000"/>
                </a:solidFill>
                <a:effectLst/>
                <a:latin typeface="arial" panose="020B0604020202020204" pitchFamily="34" charset="0"/>
              </a:rPr>
              <a:t>5</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5"/>
              </a:rPr>
              <a:t>Smiley JR</a:t>
            </a:r>
            <a:r>
              <a:rPr lang="en-US" altLang="ko-KR" sz="1600" b="0" i="0" baseline="30000" dirty="0" smtClean="0">
                <a:solidFill>
                  <a:srgbClr val="000000"/>
                </a:solidFill>
                <a:effectLst/>
                <a:latin typeface="arial" panose="020B0604020202020204" pitchFamily="34" charset="0"/>
              </a:rPr>
              <a:t>3</a:t>
            </a:r>
            <a:r>
              <a:rPr lang="en-US" altLang="ko-KR" sz="1600" b="0" i="0" dirty="0" smtClean="0">
                <a:solidFill>
                  <a:srgbClr val="000000"/>
                </a:solidFill>
                <a:effectLst/>
                <a:latin typeface="arial" panose="020B0604020202020204" pitchFamily="34" charset="0"/>
              </a:rPr>
              <a:t>,</a:t>
            </a:r>
            <a:r>
              <a:rPr lang="en-US" altLang="ko-KR" sz="1600" b="0" i="0" u="sng" dirty="0" smtClean="0">
                <a:solidFill>
                  <a:srgbClr val="660066"/>
                </a:solidFill>
                <a:effectLst/>
                <a:latin typeface="arial" panose="020B0604020202020204" pitchFamily="34" charset="0"/>
                <a:hlinkClick r:id="rId16"/>
              </a:rPr>
              <a:t>Means RE</a:t>
            </a:r>
            <a:r>
              <a:rPr lang="en-US" altLang="ko-KR" sz="1600" b="0" i="0" baseline="30000" dirty="0" smtClean="0">
                <a:solidFill>
                  <a:srgbClr val="000000"/>
                </a:solidFill>
                <a:effectLst/>
                <a:latin typeface="arial" panose="020B0604020202020204" pitchFamily="34" charset="0"/>
              </a:rPr>
              <a:t>1</a:t>
            </a:r>
            <a:r>
              <a:rPr lang="en-US" altLang="ko-KR" sz="1600" b="0" i="0" dirty="0" smtClean="0">
                <a:solidFill>
                  <a:srgbClr val="000000"/>
                </a:solidFill>
                <a:effectLst/>
                <a:latin typeface="arial" panose="020B0604020202020204" pitchFamily="34" charset="0"/>
              </a:rPr>
              <a:t>, </a:t>
            </a:r>
            <a:r>
              <a:rPr lang="en-US" altLang="ko-KR" sz="1600" b="0" i="0" u="sng" dirty="0" smtClean="0">
                <a:solidFill>
                  <a:srgbClr val="660066"/>
                </a:solidFill>
                <a:effectLst/>
                <a:latin typeface="arial" panose="020B0604020202020204" pitchFamily="34" charset="0"/>
                <a:hlinkClick r:id="rId17"/>
              </a:rPr>
              <a:t>Iwasaki A</a:t>
            </a:r>
            <a:r>
              <a:rPr lang="en-US" altLang="ko-KR" sz="1600" b="0" i="0" baseline="30000" dirty="0" smtClean="0">
                <a:solidFill>
                  <a:srgbClr val="000000"/>
                </a:solidFill>
                <a:effectLst/>
                <a:latin typeface="arial" panose="020B0604020202020204" pitchFamily="34" charset="0"/>
              </a:rPr>
              <a:t>5</a:t>
            </a:r>
            <a:r>
              <a:rPr lang="en-US" altLang="ko-KR" sz="1600" b="0" i="0" dirty="0" smtClean="0">
                <a:solidFill>
                  <a:srgbClr val="000000"/>
                </a:solidFill>
                <a:effectLst/>
                <a:latin typeface="arial" panose="020B0604020202020204" pitchFamily="34" charset="0"/>
              </a:rPr>
              <a:t>, </a:t>
            </a:r>
            <a:r>
              <a:rPr lang="en-US" altLang="ko-KR" sz="1600" b="0" i="0" u="sng" dirty="0" err="1" smtClean="0">
                <a:solidFill>
                  <a:srgbClr val="660066"/>
                </a:solidFill>
                <a:effectLst/>
                <a:latin typeface="arial" panose="020B0604020202020204" pitchFamily="34" charset="0"/>
                <a:hlinkClick r:id="rId18"/>
              </a:rPr>
              <a:t>Shadel</a:t>
            </a:r>
            <a:r>
              <a:rPr lang="en-US" altLang="ko-KR" sz="1600" b="0" i="0" u="sng" dirty="0" smtClean="0">
                <a:solidFill>
                  <a:srgbClr val="660066"/>
                </a:solidFill>
                <a:effectLst/>
                <a:latin typeface="arial" panose="020B0604020202020204" pitchFamily="34" charset="0"/>
                <a:hlinkClick r:id="rId18"/>
              </a:rPr>
              <a:t> GS</a:t>
            </a:r>
            <a:r>
              <a:rPr lang="en-US" altLang="ko-KR" sz="1600" b="0" i="0" baseline="30000" dirty="0" smtClean="0">
                <a:solidFill>
                  <a:srgbClr val="000000"/>
                </a:solidFill>
                <a:effectLst/>
                <a:latin typeface="arial" panose="020B0604020202020204" pitchFamily="34" charset="0"/>
              </a:rPr>
              <a:t>6</a:t>
            </a:r>
            <a:r>
              <a:rPr lang="en-US" altLang="ko-KR" sz="1600" b="0" i="0" dirty="0" smtClean="0">
                <a:solidFill>
                  <a:srgbClr val="000000"/>
                </a:solidFill>
                <a:effectLst/>
                <a:latin typeface="arial" panose="020B0604020202020204" pitchFamily="34" charset="0"/>
              </a:rPr>
              <a:t>.</a:t>
            </a:r>
          </a:p>
          <a:p>
            <a:r>
              <a:rPr lang="en-US" altLang="ko-KR" sz="1600" b="1" i="0" u="none" strike="noStrike" dirty="0" smtClean="0">
                <a:solidFill>
                  <a:srgbClr val="660066"/>
                </a:solidFill>
                <a:effectLst/>
                <a:latin typeface="arial" panose="020B0604020202020204" pitchFamily="34" charset="0"/>
                <a:hlinkClick r:id="rId3" tooltip="Open/close author information list"/>
              </a:rPr>
              <a:t>Author information</a:t>
            </a:r>
            <a:endParaRPr lang="en-US" altLang="ko-KR" sz="1600" b="1" i="0" dirty="0" smtClean="0">
              <a:solidFill>
                <a:srgbClr val="724128"/>
              </a:solidFill>
              <a:effectLst/>
              <a:latin typeface="arial" panose="020B0604020202020204" pitchFamily="34" charset="0"/>
            </a:endParaRPr>
          </a:p>
          <a:p>
            <a:r>
              <a:rPr lang="en-US" altLang="ko-KR" sz="1600" b="1" i="0" dirty="0" smtClean="0">
                <a:solidFill>
                  <a:srgbClr val="985735"/>
                </a:solidFill>
                <a:effectLst/>
                <a:latin typeface="arial" panose="020B0604020202020204" pitchFamily="34" charset="0"/>
              </a:rPr>
              <a:t>Abstract</a:t>
            </a:r>
          </a:p>
          <a:p>
            <a:r>
              <a:rPr lang="en-US" altLang="ko-KR" sz="1600" b="0" i="0" dirty="0" smtClean="0">
                <a:solidFill>
                  <a:srgbClr val="000000"/>
                </a:solidFill>
                <a:effectLst/>
                <a:latin typeface="arial" panose="020B0604020202020204" pitchFamily="34" charset="0"/>
              </a:rPr>
              <a:t>Mitochondrial DNA (</a:t>
            </a:r>
            <a:r>
              <a:rPr lang="en-US" altLang="ko-KR" sz="1600" b="0" i="0" dirty="0" err="1" smtClean="0">
                <a:solidFill>
                  <a:srgbClr val="000000"/>
                </a:solidFill>
                <a:effectLst/>
                <a:latin typeface="arial" panose="020B0604020202020204" pitchFamily="34" charset="0"/>
              </a:rPr>
              <a:t>mtDNA</a:t>
            </a:r>
            <a:r>
              <a:rPr lang="en-US" altLang="ko-KR" sz="1600" b="0" i="0" dirty="0" smtClean="0">
                <a:solidFill>
                  <a:srgbClr val="000000"/>
                </a:solidFill>
                <a:effectLst/>
                <a:latin typeface="arial" panose="020B0604020202020204" pitchFamily="34" charset="0"/>
              </a:rPr>
              <a:t>) is normally present at thousands of copies per cell and is packaged into several hundred higher-order structures termed nucleoids. The abundant </a:t>
            </a:r>
            <a:r>
              <a:rPr lang="en-US" altLang="ko-KR" sz="1600" b="0" i="0" dirty="0" err="1" smtClean="0">
                <a:solidFill>
                  <a:srgbClr val="000000"/>
                </a:solidFill>
                <a:effectLst/>
                <a:latin typeface="arial" panose="020B0604020202020204" pitchFamily="34" charset="0"/>
              </a:rPr>
              <a:t>mtDNA</a:t>
            </a:r>
            <a:r>
              <a:rPr lang="en-US" altLang="ko-KR" sz="1600" b="0" i="0" dirty="0" smtClean="0">
                <a:solidFill>
                  <a:srgbClr val="000000"/>
                </a:solidFill>
                <a:effectLst/>
                <a:latin typeface="arial" panose="020B0604020202020204" pitchFamily="34" charset="0"/>
              </a:rPr>
              <a:t>-binding protein TFAM (transcription factor A, mitochondrial) regulates nucleoid architecture, abundance and segregation. Complete </a:t>
            </a:r>
            <a:r>
              <a:rPr lang="en-US" altLang="ko-KR" sz="1600" b="0" i="0" dirty="0" err="1" smtClean="0">
                <a:solidFill>
                  <a:srgbClr val="000000"/>
                </a:solidFill>
                <a:effectLst/>
                <a:latin typeface="arial" panose="020B0604020202020204" pitchFamily="34" charset="0"/>
              </a:rPr>
              <a:t>mtDNA</a:t>
            </a:r>
            <a:r>
              <a:rPr lang="en-US" altLang="ko-KR" sz="1600" b="0" i="0" dirty="0" smtClean="0">
                <a:solidFill>
                  <a:srgbClr val="000000"/>
                </a:solidFill>
                <a:effectLst/>
                <a:latin typeface="arial" panose="020B0604020202020204" pitchFamily="34" charset="0"/>
              </a:rPr>
              <a:t> depletion profoundly impairs oxidative phosphorylation, triggering calcium-dependent stress </a:t>
            </a:r>
            <a:r>
              <a:rPr lang="en-US" altLang="ko-KR" sz="1600" b="0" i="0" dirty="0" err="1" smtClean="0">
                <a:solidFill>
                  <a:srgbClr val="000000"/>
                </a:solidFill>
                <a:effectLst/>
                <a:latin typeface="arial" panose="020B0604020202020204" pitchFamily="34" charset="0"/>
              </a:rPr>
              <a:t>signalling</a:t>
            </a:r>
            <a:r>
              <a:rPr lang="en-US" altLang="ko-KR" sz="1600" b="0" i="0" dirty="0" smtClean="0">
                <a:solidFill>
                  <a:srgbClr val="000000"/>
                </a:solidFill>
                <a:effectLst/>
                <a:latin typeface="arial" panose="020B0604020202020204" pitchFamily="34" charset="0"/>
              </a:rPr>
              <a:t> and adaptive metabolic responses. However, the cellular responses to </a:t>
            </a:r>
            <a:r>
              <a:rPr lang="en-US" altLang="ko-KR" sz="1600" b="0" i="0" dirty="0" err="1" smtClean="0">
                <a:solidFill>
                  <a:srgbClr val="000000"/>
                </a:solidFill>
                <a:effectLst/>
                <a:latin typeface="arial" panose="020B0604020202020204" pitchFamily="34" charset="0"/>
              </a:rPr>
              <a:t>mtDNA</a:t>
            </a:r>
            <a:r>
              <a:rPr lang="en-US" altLang="ko-KR" sz="1600" b="0" i="0" dirty="0" smtClean="0">
                <a:solidFill>
                  <a:srgbClr val="000000"/>
                </a:solidFill>
                <a:effectLst/>
                <a:latin typeface="arial" panose="020B0604020202020204" pitchFamily="34" charset="0"/>
              </a:rPr>
              <a:t> instability, a physiologically relevant stress observed in many human diseases and ageing, remain poorly defined. Here we show that moderate </a:t>
            </a:r>
            <a:r>
              <a:rPr lang="en-US" altLang="ko-KR" sz="1600" b="0" i="0" dirty="0" err="1" smtClean="0">
                <a:solidFill>
                  <a:srgbClr val="000000"/>
                </a:solidFill>
                <a:effectLst/>
                <a:latin typeface="arial" panose="020B0604020202020204" pitchFamily="34" charset="0"/>
              </a:rPr>
              <a:t>mtDNA</a:t>
            </a:r>
            <a:r>
              <a:rPr lang="en-US" altLang="ko-KR" sz="1600" b="0" i="0" dirty="0" smtClean="0">
                <a:solidFill>
                  <a:srgbClr val="000000"/>
                </a:solidFill>
                <a:effectLst/>
                <a:latin typeface="arial" panose="020B0604020202020204" pitchFamily="34" charset="0"/>
              </a:rPr>
              <a:t> stress elicited by TFAM deficiency engages cytosolic antiviral </a:t>
            </a:r>
            <a:r>
              <a:rPr lang="en-US" altLang="ko-KR" sz="1600" b="0" i="0" dirty="0" err="1" smtClean="0">
                <a:solidFill>
                  <a:srgbClr val="000000"/>
                </a:solidFill>
                <a:effectLst/>
                <a:latin typeface="arial" panose="020B0604020202020204" pitchFamily="34" charset="0"/>
              </a:rPr>
              <a:t>signalling</a:t>
            </a:r>
            <a:r>
              <a:rPr lang="en-US" altLang="ko-KR" sz="1600" b="0" i="0" dirty="0" smtClean="0">
                <a:solidFill>
                  <a:srgbClr val="000000"/>
                </a:solidFill>
                <a:effectLst/>
                <a:latin typeface="arial" panose="020B0604020202020204" pitchFamily="34" charset="0"/>
              </a:rPr>
              <a:t> to enhance the expression of a subset of interferon-stimulated genes. Mechanistically, we find that aberrant </a:t>
            </a:r>
            <a:r>
              <a:rPr lang="en-US" altLang="ko-KR" sz="1600" b="0" i="0" dirty="0" err="1" smtClean="0">
                <a:solidFill>
                  <a:srgbClr val="000000"/>
                </a:solidFill>
                <a:effectLst/>
                <a:latin typeface="arial" panose="020B0604020202020204" pitchFamily="34" charset="0"/>
              </a:rPr>
              <a:t>mtDNA</a:t>
            </a:r>
            <a:r>
              <a:rPr lang="en-US" altLang="ko-KR" sz="1600" b="0" i="0" dirty="0" smtClean="0">
                <a:solidFill>
                  <a:srgbClr val="000000"/>
                </a:solidFill>
                <a:effectLst/>
                <a:latin typeface="arial" panose="020B0604020202020204" pitchFamily="34" charset="0"/>
              </a:rPr>
              <a:t> packaging promotes escape of </a:t>
            </a:r>
            <a:r>
              <a:rPr lang="en-US" altLang="ko-KR" sz="1600" b="0" i="0" dirty="0" err="1" smtClean="0">
                <a:solidFill>
                  <a:srgbClr val="000000"/>
                </a:solidFill>
                <a:effectLst/>
                <a:latin typeface="arial" panose="020B0604020202020204" pitchFamily="34" charset="0"/>
              </a:rPr>
              <a:t>mtDNA</a:t>
            </a:r>
            <a:r>
              <a:rPr lang="en-US" altLang="ko-KR" sz="1600" b="0" i="0" dirty="0" smtClean="0">
                <a:solidFill>
                  <a:srgbClr val="000000"/>
                </a:solidFill>
                <a:effectLst/>
                <a:latin typeface="arial" panose="020B0604020202020204" pitchFamily="34" charset="0"/>
              </a:rPr>
              <a:t> into the cytosol, where it engages the DNA sensor </a:t>
            </a:r>
            <a:r>
              <a:rPr lang="en-US" altLang="ko-KR" sz="1600" b="0" i="0" dirty="0" err="1" smtClean="0">
                <a:solidFill>
                  <a:srgbClr val="000000"/>
                </a:solidFill>
                <a:effectLst/>
                <a:latin typeface="arial" panose="020B0604020202020204" pitchFamily="34" charset="0"/>
              </a:rPr>
              <a:t>cGAS</a:t>
            </a:r>
            <a:r>
              <a:rPr lang="en-US" altLang="ko-KR" sz="1600" b="0" i="0" dirty="0" smtClean="0">
                <a:solidFill>
                  <a:srgbClr val="000000"/>
                </a:solidFill>
                <a:effectLst/>
                <a:latin typeface="arial" panose="020B0604020202020204" pitchFamily="34" charset="0"/>
              </a:rPr>
              <a:t> (also known as MB21D1) and promotes STING (also known as TMEM173)-IRF3-dependent </a:t>
            </a:r>
            <a:r>
              <a:rPr lang="en-US" altLang="ko-KR" sz="1600" b="0" i="0" dirty="0" err="1" smtClean="0">
                <a:solidFill>
                  <a:srgbClr val="000000"/>
                </a:solidFill>
                <a:effectLst/>
                <a:latin typeface="arial" panose="020B0604020202020204" pitchFamily="34" charset="0"/>
              </a:rPr>
              <a:t>signalling</a:t>
            </a:r>
            <a:r>
              <a:rPr lang="en-US" altLang="ko-KR" sz="1600" b="0" i="0" dirty="0" smtClean="0">
                <a:solidFill>
                  <a:srgbClr val="000000"/>
                </a:solidFill>
                <a:effectLst/>
                <a:latin typeface="arial" panose="020B0604020202020204" pitchFamily="34" charset="0"/>
              </a:rPr>
              <a:t> to elevate interferon-stimulated gene expression, potentiate type I interferon responses and confer broad viral resistance. Furthermore, we demonstrate that herpesviruses induce </a:t>
            </a:r>
            <a:r>
              <a:rPr lang="en-US" altLang="ko-KR" sz="1600" b="0" i="0" dirty="0" err="1" smtClean="0">
                <a:solidFill>
                  <a:srgbClr val="000000"/>
                </a:solidFill>
                <a:effectLst/>
                <a:latin typeface="arial" panose="020B0604020202020204" pitchFamily="34" charset="0"/>
              </a:rPr>
              <a:t>mtDNA</a:t>
            </a:r>
            <a:r>
              <a:rPr lang="en-US" altLang="ko-KR" sz="1600" b="0" i="0" dirty="0" smtClean="0">
                <a:solidFill>
                  <a:srgbClr val="000000"/>
                </a:solidFill>
                <a:effectLst/>
                <a:latin typeface="arial" panose="020B0604020202020204" pitchFamily="34" charset="0"/>
              </a:rPr>
              <a:t> stress, which enhances antiviral </a:t>
            </a:r>
            <a:r>
              <a:rPr lang="en-US" altLang="ko-KR" sz="1600" b="0" i="0" dirty="0" err="1" smtClean="0">
                <a:solidFill>
                  <a:srgbClr val="000000"/>
                </a:solidFill>
                <a:effectLst/>
                <a:latin typeface="arial" panose="020B0604020202020204" pitchFamily="34" charset="0"/>
              </a:rPr>
              <a:t>signalling</a:t>
            </a:r>
            <a:r>
              <a:rPr lang="en-US" altLang="ko-KR" sz="1600" b="0" i="0" dirty="0" smtClean="0">
                <a:solidFill>
                  <a:srgbClr val="000000"/>
                </a:solidFill>
                <a:effectLst/>
                <a:latin typeface="arial" panose="020B0604020202020204" pitchFamily="34" charset="0"/>
              </a:rPr>
              <a:t> and type I interferon responses during infection. Our results further demonstrate that mitochondria are central participants in innate immunity, identify </a:t>
            </a:r>
            <a:r>
              <a:rPr lang="en-US" altLang="ko-KR" sz="1600" b="0" i="0" dirty="0" err="1" smtClean="0">
                <a:solidFill>
                  <a:srgbClr val="000000"/>
                </a:solidFill>
                <a:effectLst/>
                <a:latin typeface="arial" panose="020B0604020202020204" pitchFamily="34" charset="0"/>
              </a:rPr>
              <a:t>mtDNA</a:t>
            </a:r>
            <a:r>
              <a:rPr lang="en-US" altLang="ko-KR" sz="1600" b="0" i="0" dirty="0" smtClean="0">
                <a:solidFill>
                  <a:srgbClr val="000000"/>
                </a:solidFill>
                <a:effectLst/>
                <a:latin typeface="arial" panose="020B0604020202020204" pitchFamily="34" charset="0"/>
              </a:rPr>
              <a:t> stress as a cell-intrinsic trigger of antiviral </a:t>
            </a:r>
            <a:r>
              <a:rPr lang="en-US" altLang="ko-KR" sz="1600" b="0" i="0" dirty="0" err="1" smtClean="0">
                <a:solidFill>
                  <a:srgbClr val="000000"/>
                </a:solidFill>
                <a:effectLst/>
                <a:latin typeface="arial" panose="020B0604020202020204" pitchFamily="34" charset="0"/>
              </a:rPr>
              <a:t>signalling</a:t>
            </a:r>
            <a:r>
              <a:rPr lang="en-US" altLang="ko-KR" sz="1600" b="0" i="0" dirty="0" smtClean="0">
                <a:solidFill>
                  <a:srgbClr val="000000"/>
                </a:solidFill>
                <a:effectLst/>
                <a:latin typeface="arial" panose="020B0604020202020204" pitchFamily="34" charset="0"/>
              </a:rPr>
              <a:t> and suggest that cellular monitoring of </a:t>
            </a:r>
            <a:r>
              <a:rPr lang="en-US" altLang="ko-KR" sz="1600" b="0" i="0" dirty="0" err="1" smtClean="0">
                <a:solidFill>
                  <a:srgbClr val="000000"/>
                </a:solidFill>
                <a:effectLst/>
                <a:latin typeface="arial" panose="020B0604020202020204" pitchFamily="34" charset="0"/>
              </a:rPr>
              <a:t>mtDNA</a:t>
            </a:r>
            <a:r>
              <a:rPr lang="en-US" altLang="ko-KR" sz="1600" b="0" i="0" dirty="0" smtClean="0">
                <a:solidFill>
                  <a:srgbClr val="000000"/>
                </a:solidFill>
                <a:effectLst/>
                <a:latin typeface="arial" panose="020B0604020202020204" pitchFamily="34" charset="0"/>
              </a:rPr>
              <a:t> homeostasis cooperates with canonical virus sensing mechanisms to fully engage antiviral innate immunity.</a:t>
            </a:r>
          </a:p>
        </p:txBody>
      </p:sp>
    </p:spTree>
    <p:extLst>
      <p:ext uri="{BB962C8B-B14F-4D97-AF65-F5344CB8AC3E}">
        <p14:creationId xmlns:p14="http://schemas.microsoft.com/office/powerpoint/2010/main" xmlns="" val="4159695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a:blip r:embed="rId2" cstate="print"/>
          <a:stretch>
            <a:fillRect/>
          </a:stretch>
        </p:blipFill>
        <p:spPr>
          <a:xfrm>
            <a:off x="7486650" y="0"/>
            <a:ext cx="1657350" cy="409575"/>
          </a:xfrm>
          <a:prstGeom prst="rect">
            <a:avLst/>
          </a:prstGeom>
        </p:spPr>
      </p:pic>
      <p:sp>
        <p:nvSpPr>
          <p:cNvPr id="3" name="직사각형 2"/>
          <p:cNvSpPr/>
          <p:nvPr/>
        </p:nvSpPr>
        <p:spPr>
          <a:xfrm>
            <a:off x="0" y="156522"/>
            <a:ext cx="9144000" cy="5478423"/>
          </a:xfrm>
          <a:prstGeom prst="rect">
            <a:avLst/>
          </a:prstGeom>
        </p:spPr>
        <p:txBody>
          <a:bodyPr wrap="square">
            <a:spAutoFit/>
          </a:bodyPr>
          <a:lstStyle/>
          <a:p>
            <a:r>
              <a:rPr lang="en-US" altLang="ko-KR" sz="1400" b="0" i="0" u="sng" dirty="0" smtClean="0">
                <a:solidFill>
                  <a:srgbClr val="660066"/>
                </a:solidFill>
                <a:effectLst/>
                <a:latin typeface="arial" panose="020B0604020202020204" pitchFamily="34" charset="0"/>
                <a:hlinkClick r:id="rId3" tooltip="Nature."/>
              </a:rPr>
              <a:t>Nature.</a:t>
            </a:r>
            <a:r>
              <a:rPr lang="en-US" altLang="ko-KR" sz="1400" b="0" i="0" dirty="0" smtClean="0">
                <a:solidFill>
                  <a:srgbClr val="000000"/>
                </a:solidFill>
                <a:effectLst/>
                <a:latin typeface="arial" panose="020B0604020202020204" pitchFamily="34" charset="0"/>
              </a:rPr>
              <a:t> 2015 Apr 23;520(7548):563-6. </a:t>
            </a:r>
            <a:r>
              <a:rPr lang="en-US" altLang="ko-KR" sz="1400" b="0" i="0" dirty="0" err="1" smtClean="0">
                <a:solidFill>
                  <a:srgbClr val="000000"/>
                </a:solidFill>
                <a:effectLst/>
                <a:latin typeface="arial" panose="020B0604020202020204" pitchFamily="34" charset="0"/>
              </a:rPr>
              <a:t>doi</a:t>
            </a:r>
            <a:r>
              <a:rPr lang="en-US" altLang="ko-KR" sz="1400" b="0" i="0" dirty="0" smtClean="0">
                <a:solidFill>
                  <a:srgbClr val="000000"/>
                </a:solidFill>
                <a:effectLst/>
                <a:latin typeface="arial" panose="020B0604020202020204" pitchFamily="34" charset="0"/>
              </a:rPr>
              <a:t>: 10.1038/nature14147. </a:t>
            </a:r>
            <a:r>
              <a:rPr lang="en-US" altLang="ko-KR" sz="1400" b="0" i="0" dirty="0" err="1" smtClean="0">
                <a:solidFill>
                  <a:srgbClr val="000000"/>
                </a:solidFill>
                <a:effectLst/>
                <a:latin typeface="arial" panose="020B0604020202020204" pitchFamily="34" charset="0"/>
              </a:rPr>
              <a:t>Epub</a:t>
            </a:r>
            <a:r>
              <a:rPr lang="en-US" altLang="ko-KR" sz="1400" b="0" i="0" dirty="0" smtClean="0">
                <a:solidFill>
                  <a:srgbClr val="000000"/>
                </a:solidFill>
                <a:effectLst/>
                <a:latin typeface="arial" panose="020B0604020202020204" pitchFamily="34" charset="0"/>
              </a:rPr>
              <a:t> 2015 Feb 9.</a:t>
            </a:r>
          </a:p>
          <a:p>
            <a:r>
              <a:rPr lang="en-US" altLang="ko-KR" sz="1400" b="1" i="0" dirty="0" smtClean="0">
                <a:solidFill>
                  <a:srgbClr val="000000"/>
                </a:solidFill>
                <a:effectLst/>
                <a:latin typeface="arial" panose="020B0604020202020204" pitchFamily="34" charset="0"/>
              </a:rPr>
              <a:t>ATG14 promotes membrane tethering and fusion of </a:t>
            </a:r>
            <a:r>
              <a:rPr lang="en-US" altLang="ko-KR" sz="1400" b="1" i="0" dirty="0" err="1" smtClean="0">
                <a:solidFill>
                  <a:srgbClr val="000000"/>
                </a:solidFill>
                <a:effectLst/>
                <a:latin typeface="arial" panose="020B0604020202020204" pitchFamily="34" charset="0"/>
              </a:rPr>
              <a:t>autophagosomes</a:t>
            </a:r>
            <a:r>
              <a:rPr lang="en-US" altLang="ko-KR" sz="1400" b="1" i="0" dirty="0" smtClean="0">
                <a:solidFill>
                  <a:srgbClr val="000000"/>
                </a:solidFill>
                <a:effectLst/>
                <a:latin typeface="arial" panose="020B0604020202020204" pitchFamily="34" charset="0"/>
              </a:rPr>
              <a:t> to </a:t>
            </a:r>
            <a:r>
              <a:rPr lang="en-US" altLang="ko-KR" sz="1400" b="1" i="0" dirty="0" err="1" smtClean="0">
                <a:solidFill>
                  <a:srgbClr val="000000"/>
                </a:solidFill>
                <a:effectLst/>
                <a:latin typeface="arial" panose="020B0604020202020204" pitchFamily="34" charset="0"/>
              </a:rPr>
              <a:t>endolysosomes</a:t>
            </a:r>
            <a:r>
              <a:rPr lang="en-US" altLang="ko-KR" sz="1400" b="1" i="0" dirty="0" smtClean="0">
                <a:solidFill>
                  <a:srgbClr val="000000"/>
                </a:solidFill>
                <a:effectLst/>
                <a:latin typeface="arial" panose="020B0604020202020204" pitchFamily="34" charset="0"/>
              </a:rPr>
              <a:t>.</a:t>
            </a:r>
          </a:p>
          <a:p>
            <a:r>
              <a:rPr lang="en-US" altLang="ko-KR" sz="1400" b="0" i="0" u="sng" dirty="0" err="1" smtClean="0">
                <a:solidFill>
                  <a:srgbClr val="660066"/>
                </a:solidFill>
                <a:effectLst/>
                <a:latin typeface="arial" panose="020B0604020202020204" pitchFamily="34" charset="0"/>
                <a:hlinkClick r:id="rId4"/>
              </a:rPr>
              <a:t>Diao</a:t>
            </a:r>
            <a:r>
              <a:rPr lang="en-US" altLang="ko-KR" sz="1400" b="0" i="0" u="sng" dirty="0" smtClean="0">
                <a:solidFill>
                  <a:srgbClr val="660066"/>
                </a:solidFill>
                <a:effectLst/>
                <a:latin typeface="arial" panose="020B0604020202020204" pitchFamily="34" charset="0"/>
                <a:hlinkClick r:id="rId4"/>
              </a:rPr>
              <a:t> J</a:t>
            </a:r>
            <a:r>
              <a:rPr lang="en-US" altLang="ko-KR" sz="1400" b="0" i="0" baseline="30000" dirty="0" smtClean="0">
                <a:solidFill>
                  <a:srgbClr val="000000"/>
                </a:solidFill>
                <a:effectLst/>
                <a:latin typeface="arial" panose="020B0604020202020204" pitchFamily="34" charset="0"/>
              </a:rPr>
              <a:t>1</a:t>
            </a:r>
            <a:r>
              <a:rPr lang="en-US" altLang="ko-KR" sz="1400" b="0" i="0" dirty="0" smtClean="0">
                <a:solidFill>
                  <a:srgbClr val="000000"/>
                </a:solidFill>
                <a:effectLst/>
                <a:latin typeface="arial" panose="020B0604020202020204" pitchFamily="34" charset="0"/>
              </a:rPr>
              <a:t>, </a:t>
            </a:r>
            <a:r>
              <a:rPr lang="en-US" altLang="ko-KR" sz="1400" b="0" i="0" u="sng" dirty="0" smtClean="0">
                <a:solidFill>
                  <a:srgbClr val="660066"/>
                </a:solidFill>
                <a:effectLst/>
                <a:latin typeface="arial" panose="020B0604020202020204" pitchFamily="34" charset="0"/>
                <a:hlinkClick r:id="rId5"/>
              </a:rPr>
              <a:t>Liu R</a:t>
            </a:r>
            <a:r>
              <a:rPr lang="en-US" altLang="ko-KR" sz="1400" b="0" i="0" baseline="30000" dirty="0" smtClean="0">
                <a:solidFill>
                  <a:srgbClr val="000000"/>
                </a:solidFill>
                <a:effectLst/>
                <a:latin typeface="arial" panose="020B0604020202020204" pitchFamily="34" charset="0"/>
              </a:rPr>
              <a:t>2</a:t>
            </a:r>
            <a:r>
              <a:rPr lang="en-US" altLang="ko-KR" sz="1400" b="0" i="0" dirty="0" smtClean="0">
                <a:solidFill>
                  <a:srgbClr val="000000"/>
                </a:solidFill>
                <a:effectLst/>
                <a:latin typeface="arial" panose="020B0604020202020204" pitchFamily="34" charset="0"/>
              </a:rPr>
              <a:t>, </a:t>
            </a:r>
            <a:r>
              <a:rPr lang="en-US" altLang="ko-KR" sz="1400" b="0" i="0" u="sng" dirty="0" err="1" smtClean="0">
                <a:solidFill>
                  <a:srgbClr val="660066"/>
                </a:solidFill>
                <a:effectLst/>
                <a:latin typeface="arial" panose="020B0604020202020204" pitchFamily="34" charset="0"/>
                <a:hlinkClick r:id="rId6"/>
              </a:rPr>
              <a:t>Rong</a:t>
            </a:r>
            <a:r>
              <a:rPr lang="en-US" altLang="ko-KR" sz="1400" b="0" i="0" u="sng" dirty="0" smtClean="0">
                <a:solidFill>
                  <a:srgbClr val="660066"/>
                </a:solidFill>
                <a:effectLst/>
                <a:latin typeface="arial" panose="020B0604020202020204" pitchFamily="34" charset="0"/>
                <a:hlinkClick r:id="rId6"/>
              </a:rPr>
              <a:t> Y</a:t>
            </a:r>
            <a:r>
              <a:rPr lang="en-US" altLang="ko-KR" sz="1400" b="0" i="0" baseline="30000" dirty="0" smtClean="0">
                <a:solidFill>
                  <a:srgbClr val="000000"/>
                </a:solidFill>
                <a:effectLst/>
                <a:latin typeface="arial" panose="020B0604020202020204" pitchFamily="34" charset="0"/>
              </a:rPr>
              <a:t>3</a:t>
            </a:r>
            <a:r>
              <a:rPr lang="en-US" altLang="ko-KR" sz="1400" b="0" i="0" dirty="0" smtClean="0">
                <a:solidFill>
                  <a:srgbClr val="000000"/>
                </a:solidFill>
                <a:effectLst/>
                <a:latin typeface="arial" panose="020B0604020202020204" pitchFamily="34" charset="0"/>
              </a:rPr>
              <a:t>, </a:t>
            </a:r>
            <a:r>
              <a:rPr lang="en-US" altLang="ko-KR" sz="1400" b="0" i="0" u="sng" dirty="0" smtClean="0">
                <a:solidFill>
                  <a:srgbClr val="660066"/>
                </a:solidFill>
                <a:effectLst/>
                <a:latin typeface="arial" panose="020B0604020202020204" pitchFamily="34" charset="0"/>
                <a:hlinkClick r:id="rId7"/>
              </a:rPr>
              <a:t>Zhao M</a:t>
            </a:r>
            <a:r>
              <a:rPr lang="en-US" altLang="ko-KR" sz="1400" b="0" i="0" baseline="30000" dirty="0" smtClean="0">
                <a:solidFill>
                  <a:srgbClr val="000000"/>
                </a:solidFill>
                <a:effectLst/>
                <a:latin typeface="arial" panose="020B0604020202020204" pitchFamily="34" charset="0"/>
              </a:rPr>
              <a:t>1</a:t>
            </a:r>
            <a:r>
              <a:rPr lang="en-US" altLang="ko-KR" sz="1400" b="0" i="0" dirty="0" smtClean="0">
                <a:solidFill>
                  <a:srgbClr val="000000"/>
                </a:solidFill>
                <a:effectLst/>
                <a:latin typeface="arial" panose="020B0604020202020204" pitchFamily="34" charset="0"/>
              </a:rPr>
              <a:t>, </a:t>
            </a:r>
            <a:r>
              <a:rPr lang="en-US" altLang="ko-KR" sz="1400" b="0" i="0" u="sng" dirty="0" smtClean="0">
                <a:solidFill>
                  <a:srgbClr val="660066"/>
                </a:solidFill>
                <a:effectLst/>
                <a:latin typeface="arial" panose="020B0604020202020204" pitchFamily="34" charset="0"/>
                <a:hlinkClick r:id="rId8"/>
              </a:rPr>
              <a:t>Zhang J</a:t>
            </a:r>
            <a:r>
              <a:rPr lang="en-US" altLang="ko-KR" sz="1400" b="0" i="0" baseline="30000" dirty="0" smtClean="0">
                <a:solidFill>
                  <a:srgbClr val="000000"/>
                </a:solidFill>
                <a:effectLst/>
                <a:latin typeface="arial" panose="020B0604020202020204" pitchFamily="34" charset="0"/>
              </a:rPr>
              <a:t>3</a:t>
            </a:r>
            <a:r>
              <a:rPr lang="en-US" altLang="ko-KR" sz="1400" b="0" i="0" dirty="0" smtClean="0">
                <a:solidFill>
                  <a:srgbClr val="000000"/>
                </a:solidFill>
                <a:effectLst/>
                <a:latin typeface="arial" panose="020B0604020202020204" pitchFamily="34" charset="0"/>
              </a:rPr>
              <a:t>, </a:t>
            </a:r>
            <a:r>
              <a:rPr lang="en-US" altLang="ko-KR" sz="1400" b="0" i="0" u="sng" dirty="0" smtClean="0">
                <a:solidFill>
                  <a:srgbClr val="660066"/>
                </a:solidFill>
                <a:effectLst/>
                <a:latin typeface="arial" panose="020B0604020202020204" pitchFamily="34" charset="0"/>
                <a:hlinkClick r:id="rId9"/>
              </a:rPr>
              <a:t>Lai Y</a:t>
            </a:r>
            <a:r>
              <a:rPr lang="en-US" altLang="ko-KR" sz="1400" b="0" i="0" baseline="30000" dirty="0" smtClean="0">
                <a:solidFill>
                  <a:srgbClr val="000000"/>
                </a:solidFill>
                <a:effectLst/>
                <a:latin typeface="arial" panose="020B0604020202020204" pitchFamily="34" charset="0"/>
              </a:rPr>
              <a:t>1</a:t>
            </a:r>
            <a:r>
              <a:rPr lang="en-US" altLang="ko-KR" sz="1400" b="0" i="0" dirty="0" smtClean="0">
                <a:solidFill>
                  <a:srgbClr val="000000"/>
                </a:solidFill>
                <a:effectLst/>
                <a:latin typeface="arial" panose="020B0604020202020204" pitchFamily="34" charset="0"/>
              </a:rPr>
              <a:t>, </a:t>
            </a:r>
            <a:r>
              <a:rPr lang="en-US" altLang="ko-KR" sz="1400" b="0" i="0" u="sng" dirty="0" smtClean="0">
                <a:solidFill>
                  <a:srgbClr val="660066"/>
                </a:solidFill>
                <a:effectLst/>
                <a:latin typeface="arial" panose="020B0604020202020204" pitchFamily="34" charset="0"/>
                <a:hlinkClick r:id="rId10"/>
              </a:rPr>
              <a:t>Zhou Q</a:t>
            </a:r>
            <a:r>
              <a:rPr lang="en-US" altLang="ko-KR" sz="1400" b="0" i="0" baseline="30000" dirty="0" smtClean="0">
                <a:solidFill>
                  <a:srgbClr val="000000"/>
                </a:solidFill>
                <a:effectLst/>
                <a:latin typeface="arial" panose="020B0604020202020204" pitchFamily="34" charset="0"/>
              </a:rPr>
              <a:t>1</a:t>
            </a:r>
            <a:r>
              <a:rPr lang="en-US" altLang="ko-KR" sz="1400" b="0" i="0" dirty="0" smtClean="0">
                <a:solidFill>
                  <a:srgbClr val="000000"/>
                </a:solidFill>
                <a:effectLst/>
                <a:latin typeface="arial" panose="020B0604020202020204" pitchFamily="34" charset="0"/>
              </a:rPr>
              <a:t>, </a:t>
            </a:r>
            <a:r>
              <a:rPr lang="en-US" altLang="ko-KR" sz="1400" b="0" i="0" u="sng" dirty="0" err="1" smtClean="0">
                <a:solidFill>
                  <a:srgbClr val="660066"/>
                </a:solidFill>
                <a:effectLst/>
                <a:latin typeface="arial" panose="020B0604020202020204" pitchFamily="34" charset="0"/>
                <a:hlinkClick r:id="rId11"/>
              </a:rPr>
              <a:t>Wilz</a:t>
            </a:r>
            <a:r>
              <a:rPr lang="en-US" altLang="ko-KR" sz="1400" b="0" i="0" u="sng" dirty="0" smtClean="0">
                <a:solidFill>
                  <a:srgbClr val="660066"/>
                </a:solidFill>
                <a:effectLst/>
                <a:latin typeface="arial" panose="020B0604020202020204" pitchFamily="34" charset="0"/>
                <a:hlinkClick r:id="rId11"/>
              </a:rPr>
              <a:t> LM</a:t>
            </a:r>
            <a:r>
              <a:rPr lang="en-US" altLang="ko-KR" sz="1400" b="0" i="0" baseline="30000" dirty="0" smtClean="0">
                <a:solidFill>
                  <a:srgbClr val="000000"/>
                </a:solidFill>
                <a:effectLst/>
                <a:latin typeface="arial" panose="020B0604020202020204" pitchFamily="34" charset="0"/>
              </a:rPr>
              <a:t>4</a:t>
            </a:r>
            <a:r>
              <a:rPr lang="en-US" altLang="ko-KR" sz="1400" b="0" i="0" dirty="0" smtClean="0">
                <a:solidFill>
                  <a:srgbClr val="000000"/>
                </a:solidFill>
                <a:effectLst/>
                <a:latin typeface="arial" panose="020B0604020202020204" pitchFamily="34" charset="0"/>
              </a:rPr>
              <a:t>, </a:t>
            </a:r>
            <a:r>
              <a:rPr lang="en-US" altLang="ko-KR" sz="1400" b="0" i="0" u="sng" dirty="0" smtClean="0">
                <a:solidFill>
                  <a:srgbClr val="660066"/>
                </a:solidFill>
                <a:effectLst/>
                <a:latin typeface="arial" panose="020B0604020202020204" pitchFamily="34" charset="0"/>
                <a:hlinkClick r:id="rId12"/>
              </a:rPr>
              <a:t>Li J</a:t>
            </a:r>
            <a:r>
              <a:rPr lang="en-US" altLang="ko-KR" sz="1400" b="0" i="0" baseline="30000" dirty="0" smtClean="0">
                <a:solidFill>
                  <a:srgbClr val="000000"/>
                </a:solidFill>
                <a:effectLst/>
                <a:latin typeface="arial" panose="020B0604020202020204" pitchFamily="34" charset="0"/>
              </a:rPr>
              <a:t>4</a:t>
            </a:r>
            <a:r>
              <a:rPr lang="en-US" altLang="ko-KR" sz="1400" b="0" i="0" dirty="0" smtClean="0">
                <a:solidFill>
                  <a:srgbClr val="000000"/>
                </a:solidFill>
                <a:effectLst/>
                <a:latin typeface="arial" panose="020B0604020202020204" pitchFamily="34" charset="0"/>
              </a:rPr>
              <a:t>, </a:t>
            </a:r>
            <a:r>
              <a:rPr lang="en-US" altLang="ko-KR" sz="1400" b="0" i="0" u="sng" dirty="0" err="1" smtClean="0">
                <a:solidFill>
                  <a:srgbClr val="660066"/>
                </a:solidFill>
                <a:effectLst/>
                <a:latin typeface="arial" panose="020B0604020202020204" pitchFamily="34" charset="0"/>
                <a:hlinkClick r:id="rId13"/>
              </a:rPr>
              <a:t>Vivona</a:t>
            </a:r>
            <a:r>
              <a:rPr lang="en-US" altLang="ko-KR" sz="1400" b="0" i="0" u="sng" dirty="0" smtClean="0">
                <a:solidFill>
                  <a:srgbClr val="660066"/>
                </a:solidFill>
                <a:effectLst/>
                <a:latin typeface="arial" panose="020B0604020202020204" pitchFamily="34" charset="0"/>
                <a:hlinkClick r:id="rId13"/>
              </a:rPr>
              <a:t> S</a:t>
            </a:r>
            <a:r>
              <a:rPr lang="en-US" altLang="ko-KR" sz="1400" b="0" i="0" baseline="30000" dirty="0" smtClean="0">
                <a:solidFill>
                  <a:srgbClr val="000000"/>
                </a:solidFill>
                <a:effectLst/>
                <a:latin typeface="arial" panose="020B0604020202020204" pitchFamily="34" charset="0"/>
              </a:rPr>
              <a:t>1</a:t>
            </a:r>
            <a:r>
              <a:rPr lang="en-US" altLang="ko-KR" sz="1400" b="0" i="0" dirty="0" smtClean="0">
                <a:solidFill>
                  <a:srgbClr val="000000"/>
                </a:solidFill>
                <a:effectLst/>
                <a:latin typeface="arial" panose="020B0604020202020204" pitchFamily="34" charset="0"/>
              </a:rPr>
              <a:t>, </a:t>
            </a:r>
            <a:r>
              <a:rPr lang="en-US" altLang="ko-KR" sz="1400" b="0" i="0" u="sng" dirty="0" err="1" smtClean="0">
                <a:solidFill>
                  <a:srgbClr val="660066"/>
                </a:solidFill>
                <a:effectLst/>
                <a:latin typeface="arial" panose="020B0604020202020204" pitchFamily="34" charset="0"/>
                <a:hlinkClick r:id="rId14"/>
              </a:rPr>
              <a:t>Pfuetzner</a:t>
            </a:r>
            <a:r>
              <a:rPr lang="en-US" altLang="ko-KR" sz="1400" b="0" i="0" u="sng" dirty="0" smtClean="0">
                <a:solidFill>
                  <a:srgbClr val="660066"/>
                </a:solidFill>
                <a:effectLst/>
                <a:latin typeface="arial" panose="020B0604020202020204" pitchFamily="34" charset="0"/>
                <a:hlinkClick r:id="rId14"/>
              </a:rPr>
              <a:t> RA</a:t>
            </a:r>
            <a:r>
              <a:rPr lang="en-US" altLang="ko-KR" sz="1400" b="0" i="0" baseline="30000" dirty="0" smtClean="0">
                <a:solidFill>
                  <a:srgbClr val="000000"/>
                </a:solidFill>
                <a:effectLst/>
                <a:latin typeface="arial" panose="020B0604020202020204" pitchFamily="34" charset="0"/>
              </a:rPr>
              <a:t>1</a:t>
            </a:r>
            <a:r>
              <a:rPr lang="en-US" altLang="ko-KR" sz="1400" b="0" i="0" dirty="0" smtClean="0">
                <a:solidFill>
                  <a:srgbClr val="000000"/>
                </a:solidFill>
                <a:effectLst/>
                <a:latin typeface="arial" panose="020B0604020202020204" pitchFamily="34" charset="0"/>
              </a:rPr>
              <a:t>, </a:t>
            </a:r>
            <a:r>
              <a:rPr lang="en-US" altLang="ko-KR" sz="1400" b="0" i="0" u="sng" dirty="0" err="1" smtClean="0">
                <a:solidFill>
                  <a:srgbClr val="660066"/>
                </a:solidFill>
                <a:effectLst/>
                <a:latin typeface="arial" panose="020B0604020202020204" pitchFamily="34" charset="0"/>
                <a:hlinkClick r:id="rId15"/>
              </a:rPr>
              <a:t>Brunger</a:t>
            </a:r>
            <a:r>
              <a:rPr lang="en-US" altLang="ko-KR" sz="1400" b="0" i="0" u="sng" dirty="0" smtClean="0">
                <a:solidFill>
                  <a:srgbClr val="660066"/>
                </a:solidFill>
                <a:effectLst/>
                <a:latin typeface="arial" panose="020B0604020202020204" pitchFamily="34" charset="0"/>
                <a:hlinkClick r:id="rId15"/>
              </a:rPr>
              <a:t> AT</a:t>
            </a:r>
            <a:r>
              <a:rPr lang="en-US" altLang="ko-KR" sz="1400" b="0" i="0" baseline="30000" dirty="0" smtClean="0">
                <a:solidFill>
                  <a:srgbClr val="000000"/>
                </a:solidFill>
                <a:effectLst/>
                <a:latin typeface="arial" panose="020B0604020202020204" pitchFamily="34" charset="0"/>
              </a:rPr>
              <a:t>1</a:t>
            </a:r>
            <a:r>
              <a:rPr lang="en-US" altLang="ko-KR" sz="1400" b="0" i="0" dirty="0" smtClean="0">
                <a:solidFill>
                  <a:srgbClr val="000000"/>
                </a:solidFill>
                <a:effectLst/>
                <a:latin typeface="arial" panose="020B0604020202020204" pitchFamily="34" charset="0"/>
              </a:rPr>
              <a:t>, </a:t>
            </a:r>
            <a:r>
              <a:rPr lang="en-US" altLang="ko-KR" sz="1400" b="0" i="0" u="sng" dirty="0" err="1" smtClean="0">
                <a:solidFill>
                  <a:srgbClr val="660066"/>
                </a:solidFill>
                <a:effectLst/>
                <a:latin typeface="arial" panose="020B0604020202020204" pitchFamily="34" charset="0"/>
                <a:hlinkClick r:id="rId16"/>
              </a:rPr>
              <a:t>Zhong</a:t>
            </a:r>
            <a:r>
              <a:rPr lang="en-US" altLang="ko-KR" sz="1400" b="0" i="0" u="sng" dirty="0" smtClean="0">
                <a:solidFill>
                  <a:srgbClr val="660066"/>
                </a:solidFill>
                <a:effectLst/>
                <a:latin typeface="arial" panose="020B0604020202020204" pitchFamily="34" charset="0"/>
                <a:hlinkClick r:id="rId16"/>
              </a:rPr>
              <a:t> Q</a:t>
            </a:r>
            <a:r>
              <a:rPr lang="en-US" altLang="ko-KR" sz="1400" b="0" i="0" baseline="30000" dirty="0" smtClean="0">
                <a:solidFill>
                  <a:srgbClr val="000000"/>
                </a:solidFill>
                <a:effectLst/>
                <a:latin typeface="arial" panose="020B0604020202020204" pitchFamily="34" charset="0"/>
              </a:rPr>
              <a:t>3</a:t>
            </a:r>
            <a:r>
              <a:rPr lang="en-US" altLang="ko-KR" sz="1400" b="0" i="0" dirty="0" smtClean="0">
                <a:solidFill>
                  <a:srgbClr val="000000"/>
                </a:solidFill>
                <a:effectLst/>
                <a:latin typeface="arial" panose="020B0604020202020204" pitchFamily="34" charset="0"/>
              </a:rPr>
              <a:t>.</a:t>
            </a:r>
          </a:p>
          <a:p>
            <a:r>
              <a:rPr lang="en-US" altLang="ko-KR" sz="1400" b="1" i="0" u="none" strike="noStrike" dirty="0" smtClean="0">
                <a:solidFill>
                  <a:srgbClr val="660066"/>
                </a:solidFill>
                <a:effectLst/>
                <a:latin typeface="arial" panose="020B0604020202020204" pitchFamily="34" charset="0"/>
                <a:hlinkClick r:id="rId3" tooltip="Open/close author information list"/>
              </a:rPr>
              <a:t>Author information</a:t>
            </a:r>
            <a:endParaRPr lang="en-US" altLang="ko-KR" sz="1400" b="1" i="0" dirty="0" smtClean="0">
              <a:solidFill>
                <a:srgbClr val="724128"/>
              </a:solidFill>
              <a:effectLst/>
              <a:latin typeface="arial" panose="020B0604020202020204" pitchFamily="34" charset="0"/>
            </a:endParaRPr>
          </a:p>
          <a:p>
            <a:r>
              <a:rPr lang="en-US" altLang="ko-KR" sz="1400" b="1" i="0" dirty="0" smtClean="0">
                <a:solidFill>
                  <a:srgbClr val="985735"/>
                </a:solidFill>
                <a:effectLst/>
                <a:latin typeface="arial" panose="020B0604020202020204" pitchFamily="34" charset="0"/>
              </a:rPr>
              <a:t>Abstract</a:t>
            </a:r>
          </a:p>
          <a:p>
            <a:r>
              <a:rPr lang="en-US" altLang="ko-KR" sz="1400" b="0" i="0" dirty="0" smtClean="0">
                <a:solidFill>
                  <a:srgbClr val="000000"/>
                </a:solidFill>
                <a:effectLst/>
                <a:latin typeface="arial" panose="020B0604020202020204" pitchFamily="34" charset="0"/>
              </a:rPr>
              <a:t>Autophagy, an important catabolic pathway implicated in a broad spectrum of human diseases, begins by forming double </a:t>
            </a:r>
            <a:r>
              <a:rPr lang="en-US" altLang="ko-KR" sz="1400" b="0" i="0" dirty="0" err="1" smtClean="0">
                <a:solidFill>
                  <a:srgbClr val="000000"/>
                </a:solidFill>
                <a:effectLst/>
                <a:latin typeface="arial" panose="020B0604020202020204" pitchFamily="34" charset="0"/>
              </a:rPr>
              <a:t>membraneautophagosomes</a:t>
            </a:r>
            <a:r>
              <a:rPr lang="en-US" altLang="ko-KR" sz="1400" b="0" i="0" dirty="0" smtClean="0">
                <a:solidFill>
                  <a:srgbClr val="000000"/>
                </a:solidFill>
                <a:effectLst/>
                <a:latin typeface="arial" panose="020B0604020202020204" pitchFamily="34" charset="0"/>
              </a:rPr>
              <a:t> that engulf cytosolic cargo and ends by fusing </a:t>
            </a:r>
            <a:r>
              <a:rPr lang="en-US" altLang="ko-KR" sz="1400" b="0" i="0" dirty="0" err="1" smtClean="0">
                <a:solidFill>
                  <a:srgbClr val="000000"/>
                </a:solidFill>
                <a:effectLst/>
                <a:latin typeface="arial" panose="020B0604020202020204" pitchFamily="34" charset="0"/>
              </a:rPr>
              <a:t>autophagosomes</a:t>
            </a:r>
            <a:r>
              <a:rPr lang="en-US" altLang="ko-KR" sz="1400" b="0" i="0" dirty="0" smtClean="0">
                <a:solidFill>
                  <a:srgbClr val="000000"/>
                </a:solidFill>
                <a:effectLst/>
                <a:latin typeface="arial" panose="020B0604020202020204" pitchFamily="34" charset="0"/>
              </a:rPr>
              <a:t> with lysosomes for degradation. Membrane fusion activity is required for early biogenesis of </a:t>
            </a:r>
            <a:r>
              <a:rPr lang="en-US" altLang="ko-KR" sz="1400" b="0" i="0" dirty="0" err="1" smtClean="0">
                <a:solidFill>
                  <a:srgbClr val="000000"/>
                </a:solidFill>
                <a:effectLst/>
                <a:latin typeface="arial" panose="020B0604020202020204" pitchFamily="34" charset="0"/>
              </a:rPr>
              <a:t>autophagosomes</a:t>
            </a:r>
            <a:r>
              <a:rPr lang="en-US" altLang="ko-KR" sz="1400" b="0" i="0" dirty="0" smtClean="0">
                <a:solidFill>
                  <a:srgbClr val="000000"/>
                </a:solidFill>
                <a:effectLst/>
                <a:latin typeface="arial" panose="020B0604020202020204" pitchFamily="34" charset="0"/>
              </a:rPr>
              <a:t> and late degradation in lysosomes. However, the key regulatory mechanisms of </a:t>
            </a:r>
            <a:r>
              <a:rPr lang="en-US" altLang="ko-KR" sz="1400" b="0" i="0" dirty="0" err="1" smtClean="0">
                <a:solidFill>
                  <a:srgbClr val="000000"/>
                </a:solidFill>
                <a:effectLst/>
                <a:latin typeface="arial" panose="020B0604020202020204" pitchFamily="34" charset="0"/>
              </a:rPr>
              <a:t>autophagicmembrane</a:t>
            </a:r>
            <a:r>
              <a:rPr lang="en-US" altLang="ko-KR" sz="1400" b="0" i="0" dirty="0" smtClean="0">
                <a:solidFill>
                  <a:srgbClr val="000000"/>
                </a:solidFill>
                <a:effectLst/>
                <a:latin typeface="arial" panose="020B0604020202020204" pitchFamily="34" charset="0"/>
              </a:rPr>
              <a:t> tethering and fusion remain largely unknown. Here we report that ATG14 (also known as beclin-1-associated autophagy-related key regulator (</a:t>
            </a:r>
            <a:r>
              <a:rPr lang="en-US" altLang="ko-KR" sz="1400" b="0" i="0" dirty="0" err="1" smtClean="0">
                <a:solidFill>
                  <a:srgbClr val="000000"/>
                </a:solidFill>
                <a:effectLst/>
                <a:latin typeface="arial" panose="020B0604020202020204" pitchFamily="34" charset="0"/>
              </a:rPr>
              <a:t>Barkor</a:t>
            </a:r>
            <a:r>
              <a:rPr lang="en-US" altLang="ko-KR" sz="1400" b="0" i="0" dirty="0" smtClean="0">
                <a:solidFill>
                  <a:srgbClr val="000000"/>
                </a:solidFill>
                <a:effectLst/>
                <a:latin typeface="arial" panose="020B0604020202020204" pitchFamily="34" charset="0"/>
              </a:rPr>
              <a:t>) or ATG14L), an essential autophagy-specific regulator of the class III phosphatidylinositol 3-kinase complex, promotes </a:t>
            </a:r>
            <a:r>
              <a:rPr lang="en-US" altLang="ko-KR" sz="1400" b="0" i="0" dirty="0" err="1" smtClean="0">
                <a:solidFill>
                  <a:srgbClr val="000000"/>
                </a:solidFill>
                <a:effectLst/>
                <a:latin typeface="arial" panose="020B0604020202020204" pitchFamily="34" charset="0"/>
              </a:rPr>
              <a:t>membranetethering</a:t>
            </a:r>
            <a:r>
              <a:rPr lang="en-US" altLang="ko-KR" sz="1400" b="0" i="0" dirty="0" smtClean="0">
                <a:solidFill>
                  <a:srgbClr val="000000"/>
                </a:solidFill>
                <a:effectLst/>
                <a:latin typeface="arial" panose="020B0604020202020204" pitchFamily="34" charset="0"/>
              </a:rPr>
              <a:t> of protein-free liposomes, and enhances </a:t>
            </a:r>
            <a:r>
              <a:rPr lang="en-US" altLang="ko-KR" sz="1400" b="0" i="0" dirty="0" err="1" smtClean="0">
                <a:solidFill>
                  <a:srgbClr val="000000"/>
                </a:solidFill>
                <a:effectLst/>
                <a:latin typeface="arial" panose="020B0604020202020204" pitchFamily="34" charset="0"/>
              </a:rPr>
              <a:t>hemifusion</a:t>
            </a:r>
            <a:r>
              <a:rPr lang="en-US" altLang="ko-KR" sz="1400" b="0" i="0" dirty="0" smtClean="0">
                <a:solidFill>
                  <a:srgbClr val="000000"/>
                </a:solidFill>
                <a:effectLst/>
                <a:latin typeface="arial" panose="020B0604020202020204" pitchFamily="34" charset="0"/>
              </a:rPr>
              <a:t> and full fusion of </a:t>
            </a:r>
            <a:r>
              <a:rPr lang="en-US" altLang="ko-KR" sz="1400" b="0" i="0" dirty="0" err="1" smtClean="0">
                <a:solidFill>
                  <a:srgbClr val="000000"/>
                </a:solidFill>
                <a:effectLst/>
                <a:latin typeface="arial" panose="020B0604020202020204" pitchFamily="34" charset="0"/>
              </a:rPr>
              <a:t>proteoliposomes</a:t>
            </a:r>
            <a:r>
              <a:rPr lang="en-US" altLang="ko-KR" sz="1400" b="0" i="0" dirty="0" smtClean="0">
                <a:solidFill>
                  <a:srgbClr val="000000"/>
                </a:solidFill>
                <a:effectLst/>
                <a:latin typeface="arial" panose="020B0604020202020204" pitchFamily="34" charset="0"/>
              </a:rPr>
              <a:t> reconstituted with the target (t)-SNAREs (soluble N-</a:t>
            </a:r>
            <a:r>
              <a:rPr lang="en-US" altLang="ko-KR" sz="1400" b="0" i="0" dirty="0" err="1" smtClean="0">
                <a:solidFill>
                  <a:srgbClr val="000000"/>
                </a:solidFill>
                <a:effectLst/>
                <a:latin typeface="arial" panose="020B0604020202020204" pitchFamily="34" charset="0"/>
              </a:rPr>
              <a:t>ethylmaleimide</a:t>
            </a:r>
            <a:r>
              <a:rPr lang="en-US" altLang="ko-KR" sz="1400" b="0" i="0" dirty="0" smtClean="0">
                <a:solidFill>
                  <a:srgbClr val="000000"/>
                </a:solidFill>
                <a:effectLst/>
                <a:latin typeface="arial" panose="020B0604020202020204" pitchFamily="34" charset="0"/>
              </a:rPr>
              <a:t>-sensitive factor attachment protein receptors) </a:t>
            </a:r>
            <a:r>
              <a:rPr lang="en-US" altLang="ko-KR" sz="1400" b="0" i="0" dirty="0" err="1" smtClean="0">
                <a:solidFill>
                  <a:srgbClr val="000000"/>
                </a:solidFill>
                <a:effectLst/>
                <a:latin typeface="arial" panose="020B0604020202020204" pitchFamily="34" charset="0"/>
              </a:rPr>
              <a:t>syntaxin</a:t>
            </a:r>
            <a:r>
              <a:rPr lang="en-US" altLang="ko-KR" sz="1400" b="0" i="0" dirty="0" smtClean="0">
                <a:solidFill>
                  <a:srgbClr val="000000"/>
                </a:solidFill>
                <a:effectLst/>
                <a:latin typeface="arial" panose="020B0604020202020204" pitchFamily="34" charset="0"/>
              </a:rPr>
              <a:t> 17 (STX17) and SNAP29, and the vesicle (v)-SNARE VAMP8 (vesicle-associated membrane protein 8). ATG14 binds to the SNARE core domain of STX17 through its coiled-coil domain, and stabilizes the STX17-SNAP29 binary t-SNARE complex on </a:t>
            </a:r>
            <a:r>
              <a:rPr lang="en-US" altLang="ko-KR" sz="1400" b="0" i="0" dirty="0" err="1" smtClean="0">
                <a:solidFill>
                  <a:srgbClr val="000000"/>
                </a:solidFill>
                <a:effectLst/>
                <a:latin typeface="arial" panose="020B0604020202020204" pitchFamily="34" charset="0"/>
              </a:rPr>
              <a:t>autophagosomes</a:t>
            </a:r>
            <a:r>
              <a:rPr lang="en-US" altLang="ko-KR" sz="1400" b="0" i="0" dirty="0" smtClean="0">
                <a:solidFill>
                  <a:srgbClr val="000000"/>
                </a:solidFill>
                <a:effectLst/>
                <a:latin typeface="arial" panose="020B0604020202020204" pitchFamily="34" charset="0"/>
              </a:rPr>
              <a:t>. The STX17 binding, membrane tethering and fusion-enhancing activities of ATG14 require its homo-</a:t>
            </a:r>
            <a:r>
              <a:rPr lang="en-US" altLang="ko-KR" sz="1400" b="0" i="0" dirty="0" err="1" smtClean="0">
                <a:solidFill>
                  <a:srgbClr val="000000"/>
                </a:solidFill>
                <a:effectLst/>
                <a:latin typeface="arial" panose="020B0604020202020204" pitchFamily="34" charset="0"/>
              </a:rPr>
              <a:t>oligomerization</a:t>
            </a:r>
            <a:r>
              <a:rPr lang="en-US" altLang="ko-KR" sz="1400" b="0" i="0" dirty="0" smtClean="0">
                <a:solidFill>
                  <a:srgbClr val="000000"/>
                </a:solidFill>
                <a:effectLst/>
                <a:latin typeface="arial" panose="020B0604020202020204" pitchFamily="34" charset="0"/>
              </a:rPr>
              <a:t> by cysteine repeats. In ATG14 homo-</a:t>
            </a:r>
            <a:r>
              <a:rPr lang="en-US" altLang="ko-KR" sz="1400" b="0" i="0" dirty="0" err="1" smtClean="0">
                <a:solidFill>
                  <a:srgbClr val="000000"/>
                </a:solidFill>
                <a:effectLst/>
                <a:latin typeface="arial" panose="020B0604020202020204" pitchFamily="34" charset="0"/>
              </a:rPr>
              <a:t>oligomerization</a:t>
            </a:r>
            <a:r>
              <a:rPr lang="en-US" altLang="ko-KR" sz="1400" b="0" i="0" dirty="0" smtClean="0">
                <a:solidFill>
                  <a:srgbClr val="000000"/>
                </a:solidFill>
                <a:effectLst/>
                <a:latin typeface="arial" panose="020B0604020202020204" pitchFamily="34" charset="0"/>
              </a:rPr>
              <a:t>-defective cells, </a:t>
            </a:r>
            <a:r>
              <a:rPr lang="en-US" altLang="ko-KR" sz="1400" b="0" i="0" dirty="0" err="1" smtClean="0">
                <a:solidFill>
                  <a:srgbClr val="000000"/>
                </a:solidFill>
                <a:effectLst/>
                <a:latin typeface="arial" panose="020B0604020202020204" pitchFamily="34" charset="0"/>
              </a:rPr>
              <a:t>autophagosomes</a:t>
            </a:r>
            <a:r>
              <a:rPr lang="en-US" altLang="ko-KR" sz="1400" b="0" i="0" dirty="0" smtClean="0">
                <a:solidFill>
                  <a:srgbClr val="000000"/>
                </a:solidFill>
                <a:effectLst/>
                <a:latin typeface="arial" panose="020B0604020202020204" pitchFamily="34" charset="0"/>
              </a:rPr>
              <a:t> still efficiently form but their </a:t>
            </a:r>
            <a:r>
              <a:rPr lang="en-US" altLang="ko-KR" sz="1400" b="0" i="0" dirty="0" err="1" smtClean="0">
                <a:solidFill>
                  <a:srgbClr val="000000"/>
                </a:solidFill>
                <a:effectLst/>
                <a:latin typeface="arial" panose="020B0604020202020204" pitchFamily="34" charset="0"/>
              </a:rPr>
              <a:t>fusionwith</a:t>
            </a:r>
            <a:r>
              <a:rPr lang="en-US" altLang="ko-KR" sz="1400" b="0" i="0" dirty="0" smtClean="0">
                <a:solidFill>
                  <a:srgbClr val="000000"/>
                </a:solidFill>
                <a:effectLst/>
                <a:latin typeface="arial" panose="020B0604020202020204" pitchFamily="34" charset="0"/>
              </a:rPr>
              <a:t> </a:t>
            </a:r>
            <a:r>
              <a:rPr lang="en-US" altLang="ko-KR" sz="1400" b="0" i="0" dirty="0" err="1" smtClean="0">
                <a:solidFill>
                  <a:srgbClr val="000000"/>
                </a:solidFill>
                <a:effectLst/>
                <a:latin typeface="arial" panose="020B0604020202020204" pitchFamily="34" charset="0"/>
              </a:rPr>
              <a:t>endolysosomes</a:t>
            </a:r>
            <a:r>
              <a:rPr lang="en-US" altLang="ko-KR" sz="1400" b="0" i="0" dirty="0" smtClean="0">
                <a:solidFill>
                  <a:srgbClr val="000000"/>
                </a:solidFill>
                <a:effectLst/>
                <a:latin typeface="arial" panose="020B0604020202020204" pitchFamily="34" charset="0"/>
              </a:rPr>
              <a:t> is blocked. Recombinant ATG14 homo-</a:t>
            </a:r>
            <a:r>
              <a:rPr lang="en-US" altLang="ko-KR" sz="1400" b="0" i="0" dirty="0" err="1" smtClean="0">
                <a:solidFill>
                  <a:srgbClr val="000000"/>
                </a:solidFill>
                <a:effectLst/>
                <a:latin typeface="arial" panose="020B0604020202020204" pitchFamily="34" charset="0"/>
              </a:rPr>
              <a:t>oligomerization</a:t>
            </a:r>
            <a:r>
              <a:rPr lang="en-US" altLang="ko-KR" sz="1400" b="0" i="0" dirty="0" smtClean="0">
                <a:solidFill>
                  <a:srgbClr val="000000"/>
                </a:solidFill>
                <a:effectLst/>
                <a:latin typeface="arial" panose="020B0604020202020204" pitchFamily="34" charset="0"/>
              </a:rPr>
              <a:t> mutants also completely lose their ability to promote membrane </a:t>
            </a:r>
            <a:r>
              <a:rPr lang="en-US" altLang="ko-KR" sz="1400" b="0" i="0" dirty="0" err="1" smtClean="0">
                <a:solidFill>
                  <a:srgbClr val="000000"/>
                </a:solidFill>
                <a:effectLst/>
                <a:latin typeface="arial" panose="020B0604020202020204" pitchFamily="34" charset="0"/>
              </a:rPr>
              <a:t>tetheringand</a:t>
            </a:r>
            <a:r>
              <a:rPr lang="en-US" altLang="ko-KR" sz="1400" b="0" i="0" dirty="0" smtClean="0">
                <a:solidFill>
                  <a:srgbClr val="000000"/>
                </a:solidFill>
                <a:effectLst/>
                <a:latin typeface="arial" panose="020B0604020202020204" pitchFamily="34" charset="0"/>
              </a:rPr>
              <a:t> to enhance SNARE-mediated fusion in vitro. Taken together, our data suggest an autophagy-specific membrane fusion mechanism in which </a:t>
            </a:r>
            <a:r>
              <a:rPr lang="en-US" altLang="ko-KR" sz="1400" b="0" i="0" dirty="0" err="1" smtClean="0">
                <a:solidFill>
                  <a:srgbClr val="000000"/>
                </a:solidFill>
                <a:effectLst/>
                <a:latin typeface="arial" panose="020B0604020202020204" pitchFamily="34" charset="0"/>
              </a:rPr>
              <a:t>oligomeric</a:t>
            </a:r>
            <a:r>
              <a:rPr lang="en-US" altLang="ko-KR" sz="1400" b="0" i="0" dirty="0" smtClean="0">
                <a:solidFill>
                  <a:srgbClr val="000000"/>
                </a:solidFill>
                <a:effectLst/>
                <a:latin typeface="arial" panose="020B0604020202020204" pitchFamily="34" charset="0"/>
              </a:rPr>
              <a:t> ATG14 directly binds to STX17-SNAP29 binary t-SNARE complex on </a:t>
            </a:r>
            <a:r>
              <a:rPr lang="en-US" altLang="ko-KR" sz="1400" b="0" i="0" dirty="0" err="1" smtClean="0">
                <a:solidFill>
                  <a:srgbClr val="000000"/>
                </a:solidFill>
                <a:effectLst/>
                <a:latin typeface="arial" panose="020B0604020202020204" pitchFamily="34" charset="0"/>
              </a:rPr>
              <a:t>autophagosomes</a:t>
            </a:r>
            <a:r>
              <a:rPr lang="en-US" altLang="ko-KR" sz="1400" b="0" i="0" dirty="0" smtClean="0">
                <a:solidFill>
                  <a:srgbClr val="000000"/>
                </a:solidFill>
                <a:effectLst/>
                <a:latin typeface="arial" panose="020B0604020202020204" pitchFamily="34" charset="0"/>
              </a:rPr>
              <a:t> and primes it for VAMP8 interaction to promote </a:t>
            </a:r>
            <a:r>
              <a:rPr lang="en-US" altLang="ko-KR" sz="1400" b="0" i="0" dirty="0" err="1" smtClean="0">
                <a:solidFill>
                  <a:srgbClr val="000000"/>
                </a:solidFill>
                <a:effectLst/>
                <a:latin typeface="arial" panose="020B0604020202020204" pitchFamily="34" charset="0"/>
              </a:rPr>
              <a:t>autophagosome-endolysosome</a:t>
            </a:r>
            <a:r>
              <a:rPr lang="en-US" altLang="ko-KR" sz="1400" b="0" i="0" dirty="0" smtClean="0">
                <a:solidFill>
                  <a:srgbClr val="000000"/>
                </a:solidFill>
                <a:effectLst/>
                <a:latin typeface="arial" panose="020B0604020202020204" pitchFamily="34" charset="0"/>
              </a:rPr>
              <a:t> fusion.</a:t>
            </a:r>
          </a:p>
        </p:txBody>
      </p:sp>
    </p:spTree>
    <p:extLst>
      <p:ext uri="{BB962C8B-B14F-4D97-AF65-F5344CB8AC3E}">
        <p14:creationId xmlns:p14="http://schemas.microsoft.com/office/powerpoint/2010/main" xmlns="" val="4256496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2"/>
          <p:cNvSpPr txBox="1">
            <a:spLocks noChangeArrowheads="1"/>
          </p:cNvSpPr>
          <p:nvPr/>
        </p:nvSpPr>
        <p:spPr bwMode="auto">
          <a:xfrm>
            <a:off x="6934200" y="0"/>
            <a:ext cx="2057400" cy="381000"/>
          </a:xfrm>
          <a:prstGeom prst="rect">
            <a:avLst/>
          </a:prstGeom>
          <a:noFill/>
          <a:ln w="9525">
            <a:noFill/>
            <a:miter lim="800000"/>
            <a:headEnd/>
            <a:tailEnd/>
          </a:ln>
        </p:spPr>
        <p:txBody>
          <a:bodyPr>
            <a:spAutoFit/>
          </a:bodyPr>
          <a:lstStyle/>
          <a:p>
            <a:r>
              <a:rPr lang="en-US" altLang="ko-KR" i="0"/>
              <a:t>Scientific Reports</a:t>
            </a:r>
          </a:p>
        </p:txBody>
      </p:sp>
      <p:pic>
        <p:nvPicPr>
          <p:cNvPr id="19458" name="Picture 1"/>
          <p:cNvPicPr>
            <a:picLocks noChangeAspect="1"/>
          </p:cNvPicPr>
          <p:nvPr/>
        </p:nvPicPr>
        <p:blipFill>
          <a:blip r:embed="rId2" cstate="print"/>
          <a:srcRect/>
          <a:stretch>
            <a:fillRect/>
          </a:stretch>
        </p:blipFill>
        <p:spPr bwMode="auto">
          <a:xfrm>
            <a:off x="838200" y="533400"/>
            <a:ext cx="7391400" cy="63246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p:cNvPicPr>
          <p:nvPr/>
        </p:nvPicPr>
        <p:blipFill>
          <a:blip r:embed="rId2" cstate="print"/>
          <a:srcRect/>
          <a:stretch>
            <a:fillRect/>
          </a:stretch>
        </p:blipFill>
        <p:spPr bwMode="auto">
          <a:xfrm>
            <a:off x="990600" y="0"/>
            <a:ext cx="7010400" cy="68580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p:cNvPicPr>
            <a:picLocks noChangeAspect="1"/>
          </p:cNvPicPr>
          <p:nvPr/>
        </p:nvPicPr>
        <p:blipFill>
          <a:blip r:embed="rId2" cstate="print"/>
          <a:srcRect/>
          <a:stretch>
            <a:fillRect/>
          </a:stretch>
        </p:blipFill>
        <p:spPr bwMode="auto">
          <a:xfrm>
            <a:off x="990600" y="0"/>
            <a:ext cx="6858000" cy="68580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p:cNvPicPr>
            <a:picLocks noChangeAspect="1"/>
          </p:cNvPicPr>
          <p:nvPr/>
        </p:nvPicPr>
        <p:blipFill>
          <a:blip r:embed="rId2" cstate="print"/>
          <a:srcRect/>
          <a:stretch>
            <a:fillRect/>
          </a:stretch>
        </p:blipFill>
        <p:spPr bwMode="auto">
          <a:xfrm>
            <a:off x="609600" y="0"/>
            <a:ext cx="7543800" cy="67056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p:txBody>
          <a:bodyPr/>
          <a:lstStyle/>
          <a:p>
            <a:endParaRPr lang="ko-KR" altLang="en-US"/>
          </a:p>
        </p:txBody>
      </p:sp>
      <p:sp>
        <p:nvSpPr>
          <p:cNvPr id="3" name="부제목 2"/>
          <p:cNvSpPr>
            <a:spLocks noGrp="1"/>
          </p:cNvSpPr>
          <p:nvPr>
            <p:ph type="subTitle" idx="1"/>
          </p:nvPr>
        </p:nvSpPr>
        <p:spPr/>
        <p:txBody>
          <a:bodyPr/>
          <a:lstStyle/>
          <a:p>
            <a:endParaRPr lang="ko-KR" altLang="en-US"/>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6888" y="116632"/>
            <a:ext cx="9117112" cy="66324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448425" y="38100"/>
            <a:ext cx="2695575" cy="447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150891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9512" y="94320"/>
            <a:ext cx="6192688" cy="66693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448425" y="38100"/>
            <a:ext cx="2695575" cy="447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63392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004" y="0"/>
            <a:ext cx="6885260" cy="650274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448425" y="38100"/>
            <a:ext cx="2695575" cy="447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6752481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6200"/>
            <a:ext cx="9144000" cy="6247864"/>
          </a:xfrm>
          <a:prstGeom prst="rect">
            <a:avLst/>
          </a:prstGeom>
          <a:noFill/>
        </p:spPr>
        <p:txBody>
          <a:bodyPr wrap="square" rtlCol="0">
            <a:spAutoFit/>
          </a:bodyPr>
          <a:lstStyle/>
          <a:p>
            <a:r>
              <a:rPr lang="en-US" altLang="ko-KR" sz="1600" b="1" dirty="0">
                <a:hlinkClick r:id="rId2"/>
              </a:rPr>
              <a:t>IGFBP2 potentiates nuclear EGFR-STAT3 signaling.</a:t>
            </a:r>
            <a:endParaRPr lang="en-US" altLang="ko-KR" sz="1600" b="1" dirty="0"/>
          </a:p>
          <a:p>
            <a:r>
              <a:rPr lang="en-US" altLang="ko-KR" sz="1600" dirty="0">
                <a:hlinkClick r:id="rId3"/>
              </a:rPr>
              <a:t>Chua CY</a:t>
            </a:r>
            <a:r>
              <a:rPr lang="en-US" altLang="ko-KR" sz="1600" baseline="30000" dirty="0"/>
              <a:t>1</a:t>
            </a:r>
            <a:r>
              <a:rPr lang="en-US" altLang="ko-KR" sz="1600" dirty="0"/>
              <a:t>, </a:t>
            </a:r>
            <a:r>
              <a:rPr lang="en-US" altLang="ko-KR" sz="1600" dirty="0">
                <a:hlinkClick r:id="rId4"/>
              </a:rPr>
              <a:t>Liu Y</a:t>
            </a:r>
            <a:r>
              <a:rPr lang="en-US" altLang="ko-KR" sz="1600" baseline="30000" dirty="0"/>
              <a:t>2</a:t>
            </a:r>
            <a:r>
              <a:rPr lang="en-US" altLang="ko-KR" sz="1600" dirty="0"/>
              <a:t>, </a:t>
            </a:r>
            <a:r>
              <a:rPr lang="en-US" altLang="ko-KR" sz="1600" dirty="0" err="1">
                <a:hlinkClick r:id="rId5"/>
              </a:rPr>
              <a:t>Granberg</a:t>
            </a:r>
            <a:r>
              <a:rPr lang="en-US" altLang="ko-KR" sz="1600" dirty="0">
                <a:hlinkClick r:id="rId5"/>
              </a:rPr>
              <a:t> KJ</a:t>
            </a:r>
            <a:r>
              <a:rPr lang="en-US" altLang="ko-KR" sz="1600" baseline="30000" dirty="0"/>
              <a:t>3</a:t>
            </a:r>
            <a:r>
              <a:rPr lang="en-US" altLang="ko-KR" sz="1600" dirty="0"/>
              <a:t>, </a:t>
            </a:r>
            <a:r>
              <a:rPr lang="en-US" altLang="ko-KR" sz="1600" dirty="0">
                <a:hlinkClick r:id="rId6"/>
              </a:rPr>
              <a:t>Hu L</a:t>
            </a:r>
            <a:r>
              <a:rPr lang="en-US" altLang="ko-KR" sz="1600" baseline="30000" dirty="0"/>
              <a:t>4</a:t>
            </a:r>
            <a:r>
              <a:rPr lang="en-US" altLang="ko-KR" sz="1600" dirty="0"/>
              <a:t>, </a:t>
            </a:r>
            <a:r>
              <a:rPr lang="en-US" altLang="ko-KR" sz="1600" dirty="0" err="1">
                <a:hlinkClick r:id="rId7"/>
              </a:rPr>
              <a:t>Haapasalo</a:t>
            </a:r>
            <a:r>
              <a:rPr lang="en-US" altLang="ko-KR" sz="1600" dirty="0">
                <a:hlinkClick r:id="rId7"/>
              </a:rPr>
              <a:t> H</a:t>
            </a:r>
            <a:r>
              <a:rPr lang="en-US" altLang="ko-KR" sz="1600" baseline="30000" dirty="0"/>
              <a:t>5</a:t>
            </a:r>
            <a:r>
              <a:rPr lang="en-US" altLang="ko-KR" sz="1600" dirty="0"/>
              <a:t>, </a:t>
            </a:r>
            <a:r>
              <a:rPr lang="en-US" altLang="ko-KR" sz="1600" dirty="0" err="1">
                <a:hlinkClick r:id="rId8"/>
              </a:rPr>
              <a:t>Annala</a:t>
            </a:r>
            <a:r>
              <a:rPr lang="en-US" altLang="ko-KR" sz="1600" dirty="0">
                <a:hlinkClick r:id="rId8"/>
              </a:rPr>
              <a:t> MJ</a:t>
            </a:r>
            <a:r>
              <a:rPr lang="en-US" altLang="ko-KR" sz="1600" baseline="30000" dirty="0"/>
              <a:t>3</a:t>
            </a:r>
            <a:r>
              <a:rPr lang="en-US" altLang="ko-KR" sz="1600" dirty="0"/>
              <a:t>, </a:t>
            </a:r>
            <a:r>
              <a:rPr lang="en-US" altLang="ko-KR" sz="1600" dirty="0" err="1">
                <a:hlinkClick r:id="rId9"/>
              </a:rPr>
              <a:t>Cogdell</a:t>
            </a:r>
            <a:r>
              <a:rPr lang="en-US" altLang="ko-KR" sz="1600" dirty="0">
                <a:hlinkClick r:id="rId9"/>
              </a:rPr>
              <a:t> DE</a:t>
            </a:r>
            <a:r>
              <a:rPr lang="en-US" altLang="ko-KR" sz="1600" baseline="30000" dirty="0"/>
              <a:t>4</a:t>
            </a:r>
            <a:r>
              <a:rPr lang="en-US" altLang="ko-KR" sz="1600" dirty="0"/>
              <a:t>, </a:t>
            </a:r>
            <a:r>
              <a:rPr lang="en-US" altLang="ko-KR" sz="1600" dirty="0" err="1">
                <a:hlinkClick r:id="rId10"/>
              </a:rPr>
              <a:t>Verploegen</a:t>
            </a:r>
            <a:r>
              <a:rPr lang="en-US" altLang="ko-KR" sz="1600" dirty="0">
                <a:hlinkClick r:id="rId10"/>
              </a:rPr>
              <a:t> M</a:t>
            </a:r>
            <a:r>
              <a:rPr lang="en-US" altLang="ko-KR" sz="1600" baseline="30000" dirty="0"/>
              <a:t>6</a:t>
            </a:r>
            <a:r>
              <a:rPr lang="en-US" altLang="ko-KR" sz="1600" dirty="0"/>
              <a:t>, </a:t>
            </a:r>
            <a:r>
              <a:rPr lang="en-US" altLang="ko-KR" sz="1600" dirty="0">
                <a:hlinkClick r:id="rId11"/>
              </a:rPr>
              <a:t>Moore LM</a:t>
            </a:r>
            <a:r>
              <a:rPr lang="en-US" altLang="ko-KR" sz="1600" baseline="30000" dirty="0"/>
              <a:t>4</a:t>
            </a:r>
            <a:r>
              <a:rPr lang="en-US" altLang="ko-KR" sz="1600" dirty="0"/>
              <a:t>, </a:t>
            </a:r>
            <a:r>
              <a:rPr lang="en-US" altLang="ko-KR" sz="1600" dirty="0">
                <a:hlinkClick r:id="rId12"/>
              </a:rPr>
              <a:t>Fuller GN</a:t>
            </a:r>
            <a:r>
              <a:rPr lang="en-US" altLang="ko-KR" sz="1600" baseline="30000" dirty="0"/>
              <a:t>7</a:t>
            </a:r>
            <a:r>
              <a:rPr lang="en-US" altLang="ko-KR" sz="1600" dirty="0"/>
              <a:t>, </a:t>
            </a:r>
            <a:r>
              <a:rPr lang="en-US" altLang="ko-KR" sz="1600" dirty="0" err="1">
                <a:hlinkClick r:id="rId13"/>
              </a:rPr>
              <a:t>Nykter</a:t>
            </a:r>
            <a:r>
              <a:rPr lang="en-US" altLang="ko-KR" sz="1600" dirty="0">
                <a:hlinkClick r:id="rId13"/>
              </a:rPr>
              <a:t> M</a:t>
            </a:r>
            <a:r>
              <a:rPr lang="en-US" altLang="ko-KR" sz="1600" baseline="30000" dirty="0"/>
              <a:t>8</a:t>
            </a:r>
            <a:r>
              <a:rPr lang="en-US" altLang="ko-KR" sz="1600" dirty="0"/>
              <a:t>, </a:t>
            </a:r>
            <a:r>
              <a:rPr lang="en-US" altLang="ko-KR" sz="1600" dirty="0" err="1">
                <a:hlinkClick r:id="rId14"/>
              </a:rPr>
              <a:t>Cavenee</a:t>
            </a:r>
            <a:r>
              <a:rPr lang="en-US" altLang="ko-KR" sz="1600" dirty="0">
                <a:hlinkClick r:id="rId14"/>
              </a:rPr>
              <a:t> WK</a:t>
            </a:r>
            <a:r>
              <a:rPr lang="en-US" altLang="ko-KR" sz="1600" baseline="30000" dirty="0"/>
              <a:t>9</a:t>
            </a:r>
            <a:r>
              <a:rPr lang="en-US" altLang="ko-KR" sz="1600" dirty="0"/>
              <a:t>, </a:t>
            </a:r>
            <a:r>
              <a:rPr lang="en-US" altLang="ko-KR" sz="1600" dirty="0">
                <a:hlinkClick r:id="rId15"/>
              </a:rPr>
              <a:t>Zhang W</a:t>
            </a:r>
            <a:r>
              <a:rPr lang="en-US" altLang="ko-KR" sz="1600" baseline="30000" dirty="0"/>
              <a:t>7</a:t>
            </a:r>
            <a:r>
              <a:rPr lang="en-US" altLang="ko-KR" sz="1600" dirty="0"/>
              <a:t>.</a:t>
            </a:r>
          </a:p>
          <a:p>
            <a:r>
              <a:rPr lang="en-US" altLang="ko-KR" sz="1600" b="1" dirty="0">
                <a:hlinkClick r:id="rId16" tooltip="Open/close author information list"/>
              </a:rPr>
              <a:t>Author information</a:t>
            </a:r>
            <a:endParaRPr lang="en-US" altLang="ko-KR" sz="1600" b="1" dirty="0"/>
          </a:p>
          <a:p>
            <a:r>
              <a:rPr lang="en-US" altLang="ko-KR" sz="1600" baseline="30000" dirty="0"/>
              <a:t>1</a:t>
            </a:r>
            <a:r>
              <a:rPr lang="en-US" altLang="ko-KR" sz="1600" dirty="0"/>
              <a:t>1] Department of Pathology, The University of Texas MD Anderson Cancer Center, Houston, TX, </a:t>
            </a:r>
            <a:r>
              <a:rPr lang="en-US" altLang="ko-KR" sz="1600" dirty="0" smtClean="0"/>
              <a:t>USA</a:t>
            </a:r>
          </a:p>
          <a:p>
            <a:r>
              <a:rPr lang="en-US" altLang="ko-KR" sz="1600" dirty="0" smtClean="0"/>
              <a:t>Insulin-like </a:t>
            </a:r>
            <a:r>
              <a:rPr lang="en-US" altLang="ko-KR" sz="1600" dirty="0"/>
              <a:t>growth factor binding protein 2 (IGFBP2) is a pleiotropic oncogenic protein that has both extracellular and intracellular functions. Despite a clear causal role in cancer development, the tumor-promoting mechanisms of IGFBP2 are poorly understood. The contributions of intracellular IGFBP2 to tumor development and progression are also unclear. Here we present evidence that both exogenous IGFBP2 treatment and cellular IGFBP2 overexpression lead to aberrant activation of epidermal growth factor receptor (EGFR), which subsequently activates signal transducer and activator of transcription factor 3 (STAT3) signaling. Furthermore, we demonstrate that IGFBP2 augments the nuclear accumulation of EGFR to potentiate STAT3 transactivation activities, via activation of the nuclear EGFR signaling pathway. Nuclear IGFBP2 directly influences the invasive and migratory capacities of human glioblastoma cells, providing a direct link between intracellular (and particularly nuclear) IGFBP2 and cancer hallmarks. These activities are also consistent with the strong association between IGFBP2 and STAT3-activated genes derived from The Cancer Genome Atlas database for human glioma. A high level of all three proteins (IGFBP2, EGFR and STAT3) was strongly correlated with poorer survival in an independent patient data set. These results identify a novel tumor-promoting function for IGFBP2 of activating EGFR/STAT3 signaling and facilitating EGFR accumulation in the nucleus, thereby deregulating EGFR signaling by two distinct mechanisms. As targeting EGFR in glioma has been relatively unsuccessful, this study suggests that IGFBP2 may be a novel therapeutic </a:t>
            </a:r>
            <a:r>
              <a:rPr lang="en-US" altLang="ko-KR" sz="1600" dirty="0" err="1"/>
              <a:t>target.Oncogene</a:t>
            </a:r>
            <a:r>
              <a:rPr lang="en-US" altLang="ko-KR" sz="1600" dirty="0"/>
              <a:t> </a:t>
            </a:r>
          </a:p>
        </p:txBody>
      </p:sp>
    </p:spTree>
    <p:extLst>
      <p:ext uri="{BB962C8B-B14F-4D97-AF65-F5344CB8AC3E}">
        <p14:creationId xmlns:p14="http://schemas.microsoft.com/office/powerpoint/2010/main" xmlns="" val="3542813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14300"/>
            <a:ext cx="9144000" cy="6494085"/>
          </a:xfrm>
          <a:prstGeom prst="rect">
            <a:avLst/>
          </a:prstGeom>
          <a:noFill/>
        </p:spPr>
        <p:txBody>
          <a:bodyPr wrap="square" rtlCol="0">
            <a:spAutoFit/>
          </a:bodyPr>
          <a:lstStyle/>
          <a:p>
            <a:r>
              <a:rPr lang="en-US" altLang="ko-KR" sz="1600" b="1" dirty="0" err="1">
                <a:hlinkClick r:id="rId2"/>
              </a:rPr>
              <a:t>Betulinic</a:t>
            </a:r>
            <a:r>
              <a:rPr lang="en-US" altLang="ko-KR" sz="1600" b="1" dirty="0">
                <a:hlinkClick r:id="rId2"/>
              </a:rPr>
              <a:t> acid induces a novel cell death pathway that depends on </a:t>
            </a:r>
            <a:r>
              <a:rPr lang="en-US" altLang="ko-KR" sz="1600" b="1" dirty="0" err="1">
                <a:hlinkClick r:id="rId2"/>
              </a:rPr>
              <a:t>cardiolipin</a:t>
            </a:r>
            <a:r>
              <a:rPr lang="en-US" altLang="ko-KR" sz="1600" b="1" dirty="0">
                <a:hlinkClick r:id="rId2"/>
              </a:rPr>
              <a:t> modification.</a:t>
            </a:r>
            <a:endParaRPr lang="en-US" altLang="ko-KR" sz="1600" b="1" dirty="0"/>
          </a:p>
          <a:p>
            <a:r>
              <a:rPr lang="en-US" altLang="ko-KR" sz="1600" dirty="0" err="1">
                <a:hlinkClick r:id="rId3"/>
              </a:rPr>
              <a:t>Potze</a:t>
            </a:r>
            <a:r>
              <a:rPr lang="en-US" altLang="ko-KR" sz="1600" dirty="0">
                <a:hlinkClick r:id="rId3"/>
              </a:rPr>
              <a:t> L</a:t>
            </a:r>
            <a:r>
              <a:rPr lang="en-US" altLang="ko-KR" sz="1600" baseline="30000" dirty="0"/>
              <a:t>1</a:t>
            </a:r>
            <a:r>
              <a:rPr lang="en-US" altLang="ko-KR" sz="1600" dirty="0"/>
              <a:t>, </a:t>
            </a:r>
            <a:r>
              <a:rPr lang="en-US" altLang="ko-KR" sz="1600" dirty="0">
                <a:hlinkClick r:id="rId4"/>
              </a:rPr>
              <a:t>Di Franco S</a:t>
            </a:r>
            <a:r>
              <a:rPr lang="en-US" altLang="ko-KR" sz="1600" baseline="30000" dirty="0"/>
              <a:t>2</a:t>
            </a:r>
            <a:r>
              <a:rPr lang="en-US" altLang="ko-KR" sz="1600" dirty="0"/>
              <a:t>, </a:t>
            </a:r>
            <a:r>
              <a:rPr lang="en-US" altLang="ko-KR" sz="1600" dirty="0" err="1">
                <a:hlinkClick r:id="rId5"/>
              </a:rPr>
              <a:t>Grandela</a:t>
            </a:r>
            <a:r>
              <a:rPr lang="en-US" altLang="ko-KR" sz="1600" dirty="0">
                <a:hlinkClick r:id="rId5"/>
              </a:rPr>
              <a:t> C</a:t>
            </a:r>
            <a:r>
              <a:rPr lang="en-US" altLang="ko-KR" sz="1600" baseline="30000" dirty="0"/>
              <a:t>1</a:t>
            </a:r>
            <a:r>
              <a:rPr lang="en-US" altLang="ko-KR" sz="1600" dirty="0"/>
              <a:t>, </a:t>
            </a:r>
            <a:r>
              <a:rPr lang="en-US" altLang="ko-KR" sz="1600" dirty="0" err="1">
                <a:hlinkClick r:id="rId6"/>
              </a:rPr>
              <a:t>Pras</a:t>
            </a:r>
            <a:r>
              <a:rPr lang="en-US" altLang="ko-KR" sz="1600" dirty="0">
                <a:hlinkClick r:id="rId6"/>
              </a:rPr>
              <a:t>-Raves ML</a:t>
            </a:r>
            <a:r>
              <a:rPr lang="en-US" altLang="ko-KR" sz="1600" baseline="30000" dirty="0"/>
              <a:t>3</a:t>
            </a:r>
            <a:r>
              <a:rPr lang="en-US" altLang="ko-KR" sz="1600" dirty="0"/>
              <a:t>, </a:t>
            </a:r>
            <a:r>
              <a:rPr lang="en-US" altLang="ko-KR" sz="1600" dirty="0" err="1">
                <a:hlinkClick r:id="rId7"/>
              </a:rPr>
              <a:t>Picavet</a:t>
            </a:r>
            <a:r>
              <a:rPr lang="en-US" altLang="ko-KR" sz="1600" dirty="0">
                <a:hlinkClick r:id="rId7"/>
              </a:rPr>
              <a:t> DI</a:t>
            </a:r>
            <a:r>
              <a:rPr lang="en-US" altLang="ko-KR" sz="1600" baseline="30000" dirty="0"/>
              <a:t>4</a:t>
            </a:r>
            <a:r>
              <a:rPr lang="en-US" altLang="ko-KR" sz="1600" dirty="0"/>
              <a:t>, </a:t>
            </a:r>
            <a:r>
              <a:rPr lang="en-US" altLang="ko-KR" sz="1600" dirty="0">
                <a:hlinkClick r:id="rId8"/>
              </a:rPr>
              <a:t>van Veen HA</a:t>
            </a:r>
            <a:r>
              <a:rPr lang="en-US" altLang="ko-KR" sz="1600" baseline="30000" dirty="0"/>
              <a:t>4</a:t>
            </a:r>
            <a:r>
              <a:rPr lang="en-US" altLang="ko-KR" sz="1600" dirty="0"/>
              <a:t>, </a:t>
            </a:r>
            <a:r>
              <a:rPr lang="en-US" altLang="ko-KR" sz="1600" dirty="0">
                <a:hlinkClick r:id="rId9"/>
              </a:rPr>
              <a:t>van </a:t>
            </a:r>
            <a:r>
              <a:rPr lang="en-US" altLang="ko-KR" sz="1600" dirty="0" err="1">
                <a:hlinkClick r:id="rId9"/>
              </a:rPr>
              <a:t>Lenthe</a:t>
            </a:r>
            <a:r>
              <a:rPr lang="en-US" altLang="ko-KR" sz="1600" dirty="0">
                <a:hlinkClick r:id="rId9"/>
              </a:rPr>
              <a:t> H</a:t>
            </a:r>
            <a:r>
              <a:rPr lang="en-US" altLang="ko-KR" sz="1600" baseline="30000" dirty="0"/>
              <a:t>5</a:t>
            </a:r>
            <a:r>
              <a:rPr lang="en-US" altLang="ko-KR" sz="1600" dirty="0"/>
              <a:t>, </a:t>
            </a:r>
            <a:r>
              <a:rPr lang="en-US" altLang="ko-KR" sz="1600" dirty="0" err="1">
                <a:hlinkClick r:id="rId10"/>
              </a:rPr>
              <a:t>Mullauer</a:t>
            </a:r>
            <a:r>
              <a:rPr lang="en-US" altLang="ko-KR" sz="1600" dirty="0">
                <a:hlinkClick r:id="rId10"/>
              </a:rPr>
              <a:t> FB</a:t>
            </a:r>
            <a:r>
              <a:rPr lang="en-US" altLang="ko-KR" sz="1600" baseline="30000" dirty="0"/>
              <a:t>1</a:t>
            </a:r>
            <a:r>
              <a:rPr lang="en-US" altLang="ko-KR" sz="1600" dirty="0"/>
              <a:t>, </a:t>
            </a:r>
            <a:r>
              <a:rPr lang="en-US" altLang="ko-KR" sz="1600" dirty="0">
                <a:hlinkClick r:id="rId11"/>
              </a:rPr>
              <a:t>van der </a:t>
            </a:r>
            <a:r>
              <a:rPr lang="en-US" altLang="ko-KR" sz="1600" dirty="0" err="1">
                <a:hlinkClick r:id="rId11"/>
              </a:rPr>
              <a:t>Wel</a:t>
            </a:r>
            <a:r>
              <a:rPr lang="en-US" altLang="ko-KR" sz="1600" dirty="0">
                <a:hlinkClick r:id="rId11"/>
              </a:rPr>
              <a:t> NN</a:t>
            </a:r>
            <a:r>
              <a:rPr lang="en-US" altLang="ko-KR" sz="1600" baseline="30000" dirty="0"/>
              <a:t>4</a:t>
            </a:r>
            <a:r>
              <a:rPr lang="en-US" altLang="ko-KR" sz="1600" dirty="0"/>
              <a:t>, </a:t>
            </a:r>
            <a:r>
              <a:rPr lang="en-US" altLang="ko-KR" sz="1600" dirty="0" err="1">
                <a:hlinkClick r:id="rId12"/>
              </a:rPr>
              <a:t>Luyf</a:t>
            </a:r>
            <a:r>
              <a:rPr lang="en-US" altLang="ko-KR" sz="1600" dirty="0">
                <a:hlinkClick r:id="rId12"/>
              </a:rPr>
              <a:t> A</a:t>
            </a:r>
            <a:r>
              <a:rPr lang="en-US" altLang="ko-KR" sz="1600" baseline="30000" dirty="0"/>
              <a:t>3</a:t>
            </a:r>
            <a:r>
              <a:rPr lang="en-US" altLang="ko-KR" sz="1600" dirty="0"/>
              <a:t>, </a:t>
            </a:r>
            <a:r>
              <a:rPr lang="en-US" altLang="ko-KR" sz="1600" dirty="0">
                <a:hlinkClick r:id="rId13"/>
              </a:rPr>
              <a:t>van </a:t>
            </a:r>
            <a:r>
              <a:rPr lang="en-US" altLang="ko-KR" sz="1600" dirty="0" err="1">
                <a:hlinkClick r:id="rId13"/>
              </a:rPr>
              <a:t>Kampen</a:t>
            </a:r>
            <a:r>
              <a:rPr lang="en-US" altLang="ko-KR" sz="1600" dirty="0">
                <a:hlinkClick r:id="rId13"/>
              </a:rPr>
              <a:t> AH</a:t>
            </a:r>
            <a:r>
              <a:rPr lang="en-US" altLang="ko-KR" sz="1600" baseline="30000" dirty="0"/>
              <a:t>3</a:t>
            </a:r>
            <a:r>
              <a:rPr lang="en-US" altLang="ko-KR" sz="1600" dirty="0"/>
              <a:t>, </a:t>
            </a:r>
            <a:r>
              <a:rPr lang="en-US" altLang="ko-KR" sz="1600" dirty="0">
                <a:hlinkClick r:id="rId14"/>
              </a:rPr>
              <a:t>Kemp S</a:t>
            </a:r>
            <a:r>
              <a:rPr lang="en-US" altLang="ko-KR" sz="1600" baseline="30000" dirty="0"/>
              <a:t>5</a:t>
            </a:r>
            <a:r>
              <a:rPr lang="en-US" altLang="ko-KR" sz="1600" dirty="0"/>
              <a:t>, </a:t>
            </a:r>
            <a:r>
              <a:rPr lang="en-US" altLang="ko-KR" sz="1600" dirty="0">
                <a:hlinkClick r:id="rId15"/>
              </a:rPr>
              <a:t>Everts V</a:t>
            </a:r>
            <a:r>
              <a:rPr lang="en-US" altLang="ko-KR" sz="1600" baseline="30000" dirty="0"/>
              <a:t>4</a:t>
            </a:r>
            <a:r>
              <a:rPr lang="en-US" altLang="ko-KR" sz="1600" dirty="0"/>
              <a:t>, </a:t>
            </a:r>
            <a:r>
              <a:rPr lang="en-US" altLang="ko-KR" sz="1600" dirty="0">
                <a:hlinkClick r:id="rId16"/>
              </a:rPr>
              <a:t>Kessler JH</a:t>
            </a:r>
            <a:r>
              <a:rPr lang="en-US" altLang="ko-KR" sz="1600" baseline="30000" dirty="0"/>
              <a:t>1</a:t>
            </a:r>
            <a:r>
              <a:rPr lang="en-US" altLang="ko-KR" sz="1600" dirty="0"/>
              <a:t>, </a:t>
            </a:r>
            <a:r>
              <a:rPr lang="en-US" altLang="ko-KR" sz="1600" dirty="0" err="1">
                <a:hlinkClick r:id="rId17"/>
              </a:rPr>
              <a:t>Vaz</a:t>
            </a:r>
            <a:r>
              <a:rPr lang="en-US" altLang="ko-KR" sz="1600" dirty="0">
                <a:hlinkClick r:id="rId17"/>
              </a:rPr>
              <a:t> FM</a:t>
            </a:r>
            <a:r>
              <a:rPr lang="en-US" altLang="ko-KR" sz="1600" baseline="30000" dirty="0"/>
              <a:t>5</a:t>
            </a:r>
            <a:r>
              <a:rPr lang="en-US" altLang="ko-KR" sz="1600" dirty="0"/>
              <a:t>, </a:t>
            </a:r>
            <a:r>
              <a:rPr lang="en-US" altLang="ko-KR" sz="1600" dirty="0" err="1">
                <a:hlinkClick r:id="rId18"/>
              </a:rPr>
              <a:t>Medema</a:t>
            </a:r>
            <a:r>
              <a:rPr lang="en-US" altLang="ko-KR" sz="1600" dirty="0">
                <a:hlinkClick r:id="rId18"/>
              </a:rPr>
              <a:t> JP</a:t>
            </a:r>
            <a:r>
              <a:rPr lang="en-US" altLang="ko-KR" sz="1600" baseline="30000" dirty="0"/>
              <a:t>1</a:t>
            </a:r>
            <a:r>
              <a:rPr lang="en-US" altLang="ko-KR" sz="1600" dirty="0"/>
              <a:t>.</a:t>
            </a:r>
          </a:p>
          <a:p>
            <a:r>
              <a:rPr lang="en-US" altLang="ko-KR" sz="1600" b="1" dirty="0">
                <a:hlinkClick r:id="rId19" tooltip="Open/close author information list"/>
              </a:rPr>
              <a:t>Author information</a:t>
            </a:r>
            <a:endParaRPr lang="en-US" altLang="ko-KR" sz="1600" b="1" dirty="0"/>
          </a:p>
          <a:p>
            <a:r>
              <a:rPr lang="en-US" altLang="ko-KR" sz="1600" baseline="30000" dirty="0"/>
              <a:t>1</a:t>
            </a:r>
            <a:r>
              <a:rPr lang="en-US" altLang="ko-KR" sz="1600" dirty="0"/>
              <a:t>Laboratory for Experimental Oncology and Radiobiology (LEXOR), Center for Experimental and Molecular Medicine, University of Amsterdam, Academic Medical Center (AMC), Amsterdam, The Netherlands.</a:t>
            </a:r>
          </a:p>
          <a:p>
            <a:r>
              <a:rPr lang="en-US" altLang="ko-KR" sz="1600" dirty="0" smtClean="0"/>
              <a:t>Cancer </a:t>
            </a:r>
            <a:r>
              <a:rPr lang="en-US" altLang="ko-KR" sz="1600" dirty="0"/>
              <a:t>is associated with strong changes in lipid metabolism. For instance, normal cells take up fatty acids (FAs) from the circulation, while </a:t>
            </a:r>
            <a:r>
              <a:rPr lang="en-US" altLang="ko-KR" sz="1600" dirty="0" err="1"/>
              <a:t>tumour</a:t>
            </a:r>
            <a:r>
              <a:rPr lang="en-US" altLang="ko-KR" sz="1600" dirty="0"/>
              <a:t> cells generate their own and become dependent on de novo FA synthesis, which could provide a vulnerability to target </a:t>
            </a:r>
            <a:r>
              <a:rPr lang="en-US" altLang="ko-KR" sz="1600" dirty="0" err="1"/>
              <a:t>tumour</a:t>
            </a:r>
            <a:r>
              <a:rPr lang="en-US" altLang="ko-KR" sz="1600" dirty="0"/>
              <a:t> cells. </a:t>
            </a:r>
            <a:r>
              <a:rPr lang="en-US" altLang="ko-KR" sz="1600" dirty="0" err="1"/>
              <a:t>Betulinic</a:t>
            </a:r>
            <a:r>
              <a:rPr lang="en-US" altLang="ko-KR" sz="1600" dirty="0"/>
              <a:t> acid (</a:t>
            </a:r>
            <a:r>
              <a:rPr lang="en-US" altLang="ko-KR" sz="1600" dirty="0" err="1"/>
              <a:t>BetA</a:t>
            </a:r>
            <a:r>
              <a:rPr lang="en-US" altLang="ko-KR" sz="1600" dirty="0"/>
              <a:t>) is a natural compound that selectively kills </a:t>
            </a:r>
            <a:r>
              <a:rPr lang="en-US" altLang="ko-KR" sz="1600" dirty="0" err="1"/>
              <a:t>tumour</a:t>
            </a:r>
            <a:r>
              <a:rPr lang="en-US" altLang="ko-KR" sz="1600" dirty="0"/>
              <a:t> cells through an ill-defined mechanism that is independent of BAX and BAK, but depends on mitochondrial permeability transition-pore opening. Here we unravel this pathway and show that </a:t>
            </a:r>
            <a:r>
              <a:rPr lang="en-US" altLang="ko-KR" sz="1600" dirty="0" err="1"/>
              <a:t>BetA</a:t>
            </a:r>
            <a:r>
              <a:rPr lang="en-US" altLang="ko-KR" sz="1600" dirty="0"/>
              <a:t> inhibits the activity of </a:t>
            </a:r>
            <a:r>
              <a:rPr lang="en-US" altLang="ko-KR" sz="1600" dirty="0" err="1"/>
              <a:t>steroyl</a:t>
            </a:r>
            <a:r>
              <a:rPr lang="en-US" altLang="ko-KR" sz="1600" dirty="0"/>
              <a:t>-CoA-desaturase (SCD-1). This enzyme is overexpressed in </a:t>
            </a:r>
            <a:r>
              <a:rPr lang="en-US" altLang="ko-KR" sz="1600" dirty="0" err="1"/>
              <a:t>tumour</a:t>
            </a:r>
            <a:r>
              <a:rPr lang="en-US" altLang="ko-KR" sz="1600" dirty="0"/>
              <a:t> cells and critically important for cells that utilize de novo FA synthesis as it converts newly synthesized saturated FAs to unsaturated FAs. Intriguingly, we find that inhibition of SCD-1 by </a:t>
            </a:r>
            <a:r>
              <a:rPr lang="en-US" altLang="ko-KR" sz="1600" dirty="0" err="1"/>
              <a:t>BetA</a:t>
            </a:r>
            <a:r>
              <a:rPr lang="en-US" altLang="ko-KR" sz="1600" dirty="0"/>
              <a:t> or, alternatively, with a specific SCD-1 inhibitor directly and rapidly impacts on the saturation level of </a:t>
            </a:r>
            <a:r>
              <a:rPr lang="en-US" altLang="ko-KR" sz="1600" dirty="0" err="1"/>
              <a:t>cardiolipin</a:t>
            </a:r>
            <a:r>
              <a:rPr lang="en-US" altLang="ko-KR" sz="1600" dirty="0"/>
              <a:t> (CL), a mitochondrial lipid that has important structural and metabolic functions and at the same time regulates mitochondria-dependent cell death. As a result of the enhanced CL saturation mitochondria of cancer cells, but not normal cells that do not depend on de novo FA synthesis, undergo ultrastructural changes, release cytochrome c and quickly induce cell death. Importantly, addition of unsaturated FAs circumvented the need for SCD-1 activity and thereby prevented </a:t>
            </a:r>
            <a:r>
              <a:rPr lang="en-US" altLang="ko-KR" sz="1600" dirty="0" err="1"/>
              <a:t>BetA</a:t>
            </a:r>
            <a:r>
              <a:rPr lang="en-US" altLang="ko-KR" sz="1600" dirty="0"/>
              <a:t>-induced CL saturation and subsequent cytotoxicity, supporting the importance of this novel pathway in the cytotoxicity induced by </a:t>
            </a:r>
            <a:r>
              <a:rPr lang="en-US" altLang="ko-KR" sz="1600" dirty="0" err="1"/>
              <a:t>BetA</a:t>
            </a:r>
            <a:r>
              <a:rPr lang="en-US" altLang="ko-KR" sz="1600" dirty="0" smtClean="0"/>
              <a:t>.</a:t>
            </a:r>
            <a:endParaRPr lang="en-US" altLang="ko-KR" sz="1600" dirty="0"/>
          </a:p>
        </p:txBody>
      </p:sp>
    </p:spTree>
    <p:extLst>
      <p:ext uri="{BB962C8B-B14F-4D97-AF65-F5344CB8AC3E}">
        <p14:creationId xmlns:p14="http://schemas.microsoft.com/office/powerpoint/2010/main" xmlns="" val="24016709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485775"/>
            <a:ext cx="9144000" cy="5909310"/>
          </a:xfrm>
          <a:prstGeom prst="rect">
            <a:avLst/>
          </a:prstGeom>
          <a:noFill/>
        </p:spPr>
        <p:txBody>
          <a:bodyPr wrap="square" rtlCol="0">
            <a:spAutoFit/>
          </a:bodyPr>
          <a:lstStyle/>
          <a:p>
            <a:r>
              <a:rPr lang="en-US" altLang="ko-KR" b="1" dirty="0">
                <a:hlinkClick r:id="rId2"/>
              </a:rPr>
              <a:t>SCP1 regulates c-</a:t>
            </a:r>
            <a:r>
              <a:rPr lang="en-US" altLang="ko-KR" b="1" dirty="0" err="1">
                <a:hlinkClick r:id="rId2"/>
              </a:rPr>
              <a:t>Myc</a:t>
            </a:r>
            <a:r>
              <a:rPr lang="en-US" altLang="ko-KR" b="1" dirty="0">
                <a:hlinkClick r:id="rId2"/>
              </a:rPr>
              <a:t> stability and functions through dephosphorylating c-</a:t>
            </a:r>
            <a:r>
              <a:rPr lang="en-US" altLang="ko-KR" b="1" dirty="0" err="1">
                <a:hlinkClick r:id="rId2"/>
              </a:rPr>
              <a:t>Myc</a:t>
            </a:r>
            <a:r>
              <a:rPr lang="en-US" altLang="ko-KR" b="1" dirty="0">
                <a:hlinkClick r:id="rId2"/>
              </a:rPr>
              <a:t> Ser62.</a:t>
            </a:r>
            <a:endParaRPr lang="en-US" altLang="ko-KR" b="1" dirty="0"/>
          </a:p>
          <a:p>
            <a:r>
              <a:rPr lang="en-US" altLang="ko-KR" dirty="0">
                <a:hlinkClick r:id="rId3"/>
              </a:rPr>
              <a:t>Wang W</a:t>
            </a:r>
            <a:r>
              <a:rPr lang="en-US" altLang="ko-KR" baseline="30000" dirty="0"/>
              <a:t>1</a:t>
            </a:r>
            <a:r>
              <a:rPr lang="en-US" altLang="ko-KR" dirty="0"/>
              <a:t>, </a:t>
            </a:r>
            <a:r>
              <a:rPr lang="en-US" altLang="ko-KR" dirty="0">
                <a:hlinkClick r:id="rId4"/>
              </a:rPr>
              <a:t>Liao P</a:t>
            </a:r>
            <a:r>
              <a:rPr lang="en-US" altLang="ko-KR" baseline="30000" dirty="0"/>
              <a:t>1</a:t>
            </a:r>
            <a:r>
              <a:rPr lang="en-US" altLang="ko-KR" dirty="0"/>
              <a:t>, </a:t>
            </a:r>
            <a:r>
              <a:rPr lang="en-US" altLang="ko-KR" dirty="0">
                <a:hlinkClick r:id="rId5"/>
              </a:rPr>
              <a:t>Shen M</a:t>
            </a:r>
            <a:r>
              <a:rPr lang="en-US" altLang="ko-KR" baseline="30000" dirty="0"/>
              <a:t>2</a:t>
            </a:r>
            <a:r>
              <a:rPr lang="en-US" altLang="ko-KR" dirty="0"/>
              <a:t>, </a:t>
            </a:r>
            <a:r>
              <a:rPr lang="en-US" altLang="ko-KR" dirty="0">
                <a:hlinkClick r:id="rId6"/>
              </a:rPr>
              <a:t>Chen T</a:t>
            </a:r>
            <a:r>
              <a:rPr lang="en-US" altLang="ko-KR" baseline="30000" dirty="0"/>
              <a:t>2</a:t>
            </a:r>
            <a:r>
              <a:rPr lang="en-US" altLang="ko-KR" dirty="0"/>
              <a:t>, </a:t>
            </a:r>
            <a:r>
              <a:rPr lang="en-US" altLang="ko-KR" dirty="0">
                <a:hlinkClick r:id="rId7"/>
              </a:rPr>
              <a:t>Chen Y</a:t>
            </a:r>
            <a:r>
              <a:rPr lang="en-US" altLang="ko-KR" baseline="30000" dirty="0"/>
              <a:t>2</a:t>
            </a:r>
            <a:r>
              <a:rPr lang="en-US" altLang="ko-KR" dirty="0"/>
              <a:t>, </a:t>
            </a:r>
            <a:r>
              <a:rPr lang="en-US" altLang="ko-KR" dirty="0">
                <a:hlinkClick r:id="rId8"/>
              </a:rPr>
              <a:t>Li Y</a:t>
            </a:r>
            <a:r>
              <a:rPr lang="en-US" altLang="ko-KR" baseline="30000" dirty="0"/>
              <a:t>2</a:t>
            </a:r>
            <a:r>
              <a:rPr lang="en-US" altLang="ko-KR" dirty="0"/>
              <a:t>, </a:t>
            </a:r>
            <a:r>
              <a:rPr lang="en-US" altLang="ko-KR" dirty="0">
                <a:hlinkClick r:id="rId9"/>
              </a:rPr>
              <a:t>Lin X</a:t>
            </a:r>
            <a:r>
              <a:rPr lang="en-US" altLang="ko-KR" baseline="30000" dirty="0"/>
              <a:t>3</a:t>
            </a:r>
            <a:r>
              <a:rPr lang="en-US" altLang="ko-KR" dirty="0"/>
              <a:t>, </a:t>
            </a:r>
            <a:r>
              <a:rPr lang="en-US" altLang="ko-KR" dirty="0">
                <a:hlinkClick r:id="rId10"/>
              </a:rPr>
              <a:t>Ge X</a:t>
            </a:r>
            <a:r>
              <a:rPr lang="en-US" altLang="ko-KR" baseline="30000" dirty="0"/>
              <a:t>4</a:t>
            </a:r>
            <a:r>
              <a:rPr lang="en-US" altLang="ko-KR" dirty="0"/>
              <a:t>, </a:t>
            </a:r>
            <a:r>
              <a:rPr lang="en-US" altLang="ko-KR" dirty="0">
                <a:hlinkClick r:id="rId11"/>
              </a:rPr>
              <a:t>Wang P</a:t>
            </a:r>
            <a:r>
              <a:rPr lang="en-US" altLang="ko-KR" baseline="30000" dirty="0"/>
              <a:t>5</a:t>
            </a:r>
            <a:r>
              <a:rPr lang="en-US" altLang="ko-KR" dirty="0"/>
              <a:t>.</a:t>
            </a:r>
          </a:p>
          <a:p>
            <a:r>
              <a:rPr lang="en-US" altLang="ko-KR" b="1" dirty="0">
                <a:hlinkClick r:id="rId12" tooltip="Open/close author information list"/>
              </a:rPr>
              <a:t>Author information</a:t>
            </a:r>
            <a:endParaRPr lang="en-US" altLang="ko-KR" b="1" dirty="0"/>
          </a:p>
          <a:p>
            <a:r>
              <a:rPr lang="en-US" altLang="ko-KR" baseline="30000" dirty="0"/>
              <a:t>1</a:t>
            </a:r>
            <a:r>
              <a:rPr lang="en-US" altLang="ko-KR" dirty="0"/>
              <a:t>1] Department of Central Laboratory, Shanghai 10th People's Hospital, </a:t>
            </a:r>
            <a:r>
              <a:rPr lang="en-US" altLang="ko-KR" dirty="0" err="1"/>
              <a:t>Tongji</a:t>
            </a:r>
            <a:r>
              <a:rPr lang="en-US" altLang="ko-KR" dirty="0"/>
              <a:t> University, Shanghai, China [2] Shanghai Key Laboratory of Regulatory Biology, Institute of Biomedical Sciences and School of Life Sciences, East China Normal University, Shanghai, China.</a:t>
            </a:r>
          </a:p>
          <a:p>
            <a:r>
              <a:rPr lang="en-US" altLang="ko-KR" b="1" dirty="0" smtClean="0"/>
              <a:t>Abstract</a:t>
            </a:r>
            <a:endParaRPr lang="en-US" altLang="ko-KR" b="1" dirty="0"/>
          </a:p>
          <a:p>
            <a:r>
              <a:rPr lang="en-US" altLang="ko-KR" dirty="0"/>
              <a:t>Serine 62 (Ser62) phosphorylation affects the c-</a:t>
            </a:r>
            <a:r>
              <a:rPr lang="en-US" altLang="ko-KR" dirty="0" err="1"/>
              <a:t>Myc</a:t>
            </a:r>
            <a:r>
              <a:rPr lang="en-US" altLang="ko-KR" dirty="0"/>
              <a:t> protein stability in cancer cells. However, the mechanism for dephosphorylating c-</a:t>
            </a:r>
            <a:r>
              <a:rPr lang="en-US" altLang="ko-KR" dirty="0" err="1"/>
              <a:t>Myc</a:t>
            </a:r>
            <a:r>
              <a:rPr lang="en-US" altLang="ko-KR" dirty="0"/>
              <a:t> is not well understood. In this study, we identified carboxyl-terminal domain RNA polymerase II polypeptide A small phosphatase 1 (SCP1) as a novel phosphatase specifically dephosphorylating c-</a:t>
            </a:r>
            <a:r>
              <a:rPr lang="en-US" altLang="ko-KR" dirty="0" err="1"/>
              <a:t>Myc</a:t>
            </a:r>
            <a:r>
              <a:rPr lang="en-US" altLang="ko-KR" dirty="0"/>
              <a:t> Ser62. Ectopically expressed SCP1 strongly dephosphorylated c-</a:t>
            </a:r>
            <a:r>
              <a:rPr lang="en-US" altLang="ko-KR" dirty="0" err="1"/>
              <a:t>Myc</a:t>
            </a:r>
            <a:r>
              <a:rPr lang="en-US" altLang="ko-KR" dirty="0"/>
              <a:t> Ser62, destabilized c-</a:t>
            </a:r>
            <a:r>
              <a:rPr lang="en-US" altLang="ko-KR" dirty="0" err="1"/>
              <a:t>Myc</a:t>
            </a:r>
            <a:r>
              <a:rPr lang="en-US" altLang="ko-KR" dirty="0"/>
              <a:t> protein and suppressed c-</a:t>
            </a:r>
            <a:r>
              <a:rPr lang="en-US" altLang="ko-KR" dirty="0" err="1"/>
              <a:t>Myc</a:t>
            </a:r>
            <a:r>
              <a:rPr lang="en-US" altLang="ko-KR" dirty="0"/>
              <a:t> transcriptional activity. Knockdown of SCP1 increased the c-</a:t>
            </a:r>
            <a:r>
              <a:rPr lang="en-US" altLang="ko-KR" dirty="0" err="1"/>
              <a:t>Myc</a:t>
            </a:r>
            <a:r>
              <a:rPr lang="en-US" altLang="ko-KR" dirty="0"/>
              <a:t> protein levels in liver cancer cells. SCP1 interacted with c-</a:t>
            </a:r>
            <a:r>
              <a:rPr lang="en-US" altLang="ko-KR" dirty="0" err="1"/>
              <a:t>Myc</a:t>
            </a:r>
            <a:r>
              <a:rPr lang="en-US" altLang="ko-KR" dirty="0"/>
              <a:t> both in vivo and in vitro. In addition, Ser245 at the C-terminus of SCP1 was essential for its phosphatase activity towards c-Myc. Functionally, SCP1 negatively regulated the cancer cell proliferation. Collectively, our findings indicate that SCP1 is a potential tumor suppressor for liver cancers through dephosphorylating c-</a:t>
            </a:r>
            <a:r>
              <a:rPr lang="en-US" altLang="ko-KR" dirty="0" err="1"/>
              <a:t>Myc</a:t>
            </a:r>
            <a:r>
              <a:rPr lang="en-US" altLang="ko-KR" dirty="0"/>
              <a:t> Ser62</a:t>
            </a:r>
            <a:r>
              <a:rPr lang="en-US" altLang="ko-KR" dirty="0" smtClean="0"/>
              <a:t>.</a:t>
            </a:r>
            <a:endParaRPr lang="en-US" altLang="ko-KR" dirty="0"/>
          </a:p>
        </p:txBody>
      </p:sp>
    </p:spTree>
    <p:extLst>
      <p:ext uri="{BB962C8B-B14F-4D97-AF65-F5344CB8AC3E}">
        <p14:creationId xmlns:p14="http://schemas.microsoft.com/office/powerpoint/2010/main" xmlns="" val="2967635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1754326"/>
          </a:xfrm>
          <a:prstGeom prst="rect">
            <a:avLst/>
          </a:prstGeom>
        </p:spPr>
        <p:txBody>
          <a:bodyPr>
            <a:spAutoFit/>
          </a:bodyPr>
          <a:lstStyle/>
          <a:p>
            <a:r>
              <a:rPr lang="en-US" altLang="ko-KR" sz="1200" b="1" dirty="0">
                <a:hlinkClick r:id="rId2"/>
              </a:rPr>
              <a:t>A novel role for non-</a:t>
            </a:r>
            <a:r>
              <a:rPr lang="en-US" altLang="ko-KR" sz="1200" b="1" dirty="0" err="1">
                <a:hlinkClick r:id="rId2"/>
              </a:rPr>
              <a:t>ubiquitinated</a:t>
            </a:r>
            <a:r>
              <a:rPr lang="en-US" altLang="ko-KR" sz="1200" b="1" dirty="0">
                <a:hlinkClick r:id="rId2"/>
              </a:rPr>
              <a:t> FANCD2 in response to </a:t>
            </a:r>
            <a:r>
              <a:rPr lang="en-US" altLang="ko-KR" sz="1200" b="1" dirty="0" err="1">
                <a:hlinkClick r:id="rId2"/>
              </a:rPr>
              <a:t>hydroxyurea</a:t>
            </a:r>
            <a:r>
              <a:rPr lang="en-US" altLang="ko-KR" sz="1200" b="1" dirty="0">
                <a:hlinkClick r:id="rId2"/>
              </a:rPr>
              <a:t>-induced DNA damage.</a:t>
            </a:r>
            <a:endParaRPr lang="en-US" altLang="ko-KR" sz="1200" b="1" dirty="0"/>
          </a:p>
          <a:p>
            <a:r>
              <a:rPr lang="en-US" altLang="ko-KR" sz="1200" dirty="0">
                <a:hlinkClick r:id="rId3"/>
              </a:rPr>
              <a:t>Chen X</a:t>
            </a:r>
            <a:r>
              <a:rPr lang="en-US" altLang="ko-KR" sz="1200" baseline="30000" dirty="0"/>
              <a:t>1</a:t>
            </a:r>
            <a:r>
              <a:rPr lang="en-US" altLang="ko-KR" sz="1200" dirty="0"/>
              <a:t>, </a:t>
            </a:r>
            <a:r>
              <a:rPr lang="en-US" altLang="ko-KR" sz="1200" dirty="0" err="1">
                <a:hlinkClick r:id="rId4"/>
              </a:rPr>
              <a:t>Bosques</a:t>
            </a:r>
            <a:r>
              <a:rPr lang="en-US" altLang="ko-KR" sz="1200" dirty="0">
                <a:hlinkClick r:id="rId4"/>
              </a:rPr>
              <a:t> L</a:t>
            </a:r>
            <a:r>
              <a:rPr lang="en-US" altLang="ko-KR" sz="1200" baseline="30000" dirty="0"/>
              <a:t>1</a:t>
            </a:r>
            <a:r>
              <a:rPr lang="en-US" altLang="ko-KR" sz="1200" dirty="0"/>
              <a:t>, </a:t>
            </a:r>
            <a:r>
              <a:rPr lang="en-US" altLang="ko-KR" sz="1200" dirty="0">
                <a:hlinkClick r:id="rId5"/>
              </a:rPr>
              <a:t>Sung P</a:t>
            </a:r>
            <a:r>
              <a:rPr lang="en-US" altLang="ko-KR" sz="1200" baseline="30000" dirty="0"/>
              <a:t>2</a:t>
            </a:r>
            <a:r>
              <a:rPr lang="en-US" altLang="ko-KR" sz="1200" dirty="0"/>
              <a:t>, </a:t>
            </a:r>
            <a:r>
              <a:rPr lang="en-US" altLang="ko-KR" sz="1200" dirty="0" err="1">
                <a:hlinkClick r:id="rId6"/>
              </a:rPr>
              <a:t>Kupfer</a:t>
            </a:r>
            <a:r>
              <a:rPr lang="en-US" altLang="ko-KR" sz="1200" dirty="0">
                <a:hlinkClick r:id="rId6"/>
              </a:rPr>
              <a:t> GM</a:t>
            </a:r>
            <a:r>
              <a:rPr lang="en-US" altLang="ko-KR" sz="1200" baseline="30000" dirty="0"/>
              <a:t>1</a:t>
            </a:r>
            <a:r>
              <a:rPr lang="en-US" altLang="ko-KR" sz="1200" dirty="0"/>
              <a:t>.</a:t>
            </a:r>
          </a:p>
          <a:p>
            <a:r>
              <a:rPr lang="en-US" altLang="ko-KR" sz="1200" b="1" dirty="0">
                <a:hlinkClick r:id="rId7"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1] Department of Pediatrics, Section of Hematology/Oncology, Yale Cancer Center, Yale School of Medicine, New Haven, CT, USA [2] Department of Pathology, Section of Hematology/Oncology, Yale Cancer Center, Yale School of Medicine, New Haven, CT, USA.</a:t>
            </a:r>
            <a:endParaRPr lang="en-US" altLang="ko-KR" sz="1200" dirty="0">
              <a:effectLst/>
            </a:endParaRPr>
          </a:p>
        </p:txBody>
      </p:sp>
      <p:sp>
        <p:nvSpPr>
          <p:cNvPr id="3" name="직사각형 2"/>
          <p:cNvSpPr/>
          <p:nvPr/>
        </p:nvSpPr>
        <p:spPr>
          <a:xfrm>
            <a:off x="0" y="1754326"/>
            <a:ext cx="4572000" cy="1569660"/>
          </a:xfrm>
          <a:prstGeom prst="rect">
            <a:avLst/>
          </a:prstGeom>
        </p:spPr>
        <p:txBody>
          <a:bodyPr>
            <a:spAutoFit/>
          </a:bodyPr>
          <a:lstStyle/>
          <a:p>
            <a:r>
              <a:rPr lang="en-US" altLang="ko-KR" sz="1200" b="1" dirty="0">
                <a:hlinkClick r:id="rId8"/>
              </a:rPr>
              <a:t>Smad4 loss promotes lung cancer formation but increases sensitivity to DNA topoisomerase inhibitors.</a:t>
            </a:r>
            <a:endParaRPr lang="en-US" altLang="ko-KR" sz="1200" b="1" dirty="0"/>
          </a:p>
          <a:p>
            <a:r>
              <a:rPr lang="en-US" altLang="ko-KR" sz="1200" dirty="0" err="1">
                <a:hlinkClick r:id="rId9"/>
              </a:rPr>
              <a:t>Haeger</a:t>
            </a:r>
            <a:r>
              <a:rPr lang="en-US" altLang="ko-KR" sz="1200" dirty="0">
                <a:hlinkClick r:id="rId9"/>
              </a:rPr>
              <a:t> SM</a:t>
            </a:r>
            <a:r>
              <a:rPr lang="en-US" altLang="ko-KR" sz="1200" baseline="30000" dirty="0"/>
              <a:t>1</a:t>
            </a:r>
            <a:r>
              <a:rPr lang="en-US" altLang="ko-KR" sz="1200" dirty="0"/>
              <a:t>, </a:t>
            </a:r>
            <a:r>
              <a:rPr lang="en-US" altLang="ko-KR" sz="1200" dirty="0">
                <a:hlinkClick r:id="rId10"/>
              </a:rPr>
              <a:t>Thompson JJ</a:t>
            </a:r>
            <a:r>
              <a:rPr lang="en-US" altLang="ko-KR" sz="1200" baseline="30000" dirty="0"/>
              <a:t>1</a:t>
            </a:r>
            <a:r>
              <a:rPr lang="en-US" altLang="ko-KR" sz="1200" dirty="0"/>
              <a:t>, </a:t>
            </a:r>
            <a:r>
              <a:rPr lang="en-US" altLang="ko-KR" sz="1200" dirty="0" err="1">
                <a:hlinkClick r:id="rId11"/>
              </a:rPr>
              <a:t>Kalra</a:t>
            </a:r>
            <a:r>
              <a:rPr lang="en-US" altLang="ko-KR" sz="1200" dirty="0">
                <a:hlinkClick r:id="rId11"/>
              </a:rPr>
              <a:t> S</a:t>
            </a:r>
            <a:r>
              <a:rPr lang="en-US" altLang="ko-KR" sz="1200" baseline="30000" dirty="0"/>
              <a:t>1</a:t>
            </a:r>
            <a:r>
              <a:rPr lang="en-US" altLang="ko-KR" sz="1200" dirty="0"/>
              <a:t>, </a:t>
            </a:r>
            <a:r>
              <a:rPr lang="en-US" altLang="ko-KR" sz="1200" dirty="0">
                <a:hlinkClick r:id="rId12"/>
              </a:rPr>
              <a:t>Cleaver TG</a:t>
            </a:r>
            <a:r>
              <a:rPr lang="en-US" altLang="ko-KR" sz="1200" baseline="30000" dirty="0"/>
              <a:t>1</a:t>
            </a:r>
            <a:r>
              <a:rPr lang="en-US" altLang="ko-KR" sz="1200" dirty="0"/>
              <a:t>, </a:t>
            </a:r>
            <a:r>
              <a:rPr lang="en-US" altLang="ko-KR" sz="1200" dirty="0">
                <a:hlinkClick r:id="rId13"/>
              </a:rPr>
              <a:t>Merrick D</a:t>
            </a:r>
            <a:r>
              <a:rPr lang="en-US" altLang="ko-KR" sz="1200" baseline="30000" dirty="0"/>
              <a:t>2</a:t>
            </a:r>
            <a:r>
              <a:rPr lang="en-US" altLang="ko-KR" sz="1200" dirty="0"/>
              <a:t>, </a:t>
            </a:r>
            <a:r>
              <a:rPr lang="en-US" altLang="ko-KR" sz="1200" dirty="0">
                <a:hlinkClick r:id="rId14"/>
              </a:rPr>
              <a:t>Wang XJ</a:t>
            </a:r>
            <a:r>
              <a:rPr lang="en-US" altLang="ko-KR" sz="1200" baseline="30000" dirty="0"/>
              <a:t>2</a:t>
            </a:r>
            <a:r>
              <a:rPr lang="en-US" altLang="ko-KR" sz="1200" dirty="0"/>
              <a:t>, </a:t>
            </a:r>
            <a:r>
              <a:rPr lang="en-US" altLang="ko-KR" sz="1200" dirty="0" err="1">
                <a:hlinkClick r:id="rId15"/>
              </a:rPr>
              <a:t>Malkoski</a:t>
            </a:r>
            <a:r>
              <a:rPr lang="en-US" altLang="ko-KR" sz="1200" dirty="0">
                <a:hlinkClick r:id="rId15"/>
              </a:rPr>
              <a:t> SP</a:t>
            </a:r>
            <a:r>
              <a:rPr lang="en-US" altLang="ko-KR" sz="1200" baseline="30000" dirty="0"/>
              <a:t>3</a:t>
            </a:r>
            <a:r>
              <a:rPr lang="en-US" altLang="ko-KR" sz="1200" dirty="0"/>
              <a:t>.</a:t>
            </a:r>
          </a:p>
          <a:p>
            <a:r>
              <a:rPr lang="en-US" altLang="ko-KR" sz="1200" b="1" dirty="0">
                <a:hlinkClick r:id="rId7"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Division of Pulmonary Sciences and Critical Care Medicine, University of Colorado Denver Anschutz Medical Campus, Aurora, CO, USA.</a:t>
            </a:r>
            <a:endParaRPr lang="en-US" altLang="ko-KR" sz="1200" dirty="0">
              <a:effectLst/>
            </a:endParaRPr>
          </a:p>
        </p:txBody>
      </p:sp>
      <p:sp>
        <p:nvSpPr>
          <p:cNvPr id="4" name="직사각형 3"/>
          <p:cNvSpPr/>
          <p:nvPr/>
        </p:nvSpPr>
        <p:spPr>
          <a:xfrm>
            <a:off x="0" y="3323986"/>
            <a:ext cx="4572000" cy="1938992"/>
          </a:xfrm>
          <a:prstGeom prst="rect">
            <a:avLst/>
          </a:prstGeom>
        </p:spPr>
        <p:txBody>
          <a:bodyPr>
            <a:spAutoFit/>
          </a:bodyPr>
          <a:lstStyle/>
          <a:p>
            <a:r>
              <a:rPr lang="en-US" altLang="ko-KR" sz="1200" b="1" dirty="0">
                <a:hlinkClick r:id="rId16"/>
              </a:rPr>
              <a:t>Lysine-specific demethylase 1 promotes the </a:t>
            </a:r>
            <a:r>
              <a:rPr lang="en-US" altLang="ko-KR" sz="1200" b="1" dirty="0" err="1">
                <a:hlinkClick r:id="rId16"/>
              </a:rPr>
              <a:t>stemness</a:t>
            </a:r>
            <a:r>
              <a:rPr lang="en-US" altLang="ko-KR" sz="1200" b="1" dirty="0">
                <a:hlinkClick r:id="rId16"/>
              </a:rPr>
              <a:t> and </a:t>
            </a:r>
            <a:r>
              <a:rPr lang="en-US" altLang="ko-KR" sz="1200" b="1" dirty="0" err="1">
                <a:hlinkClick r:id="rId16"/>
              </a:rPr>
              <a:t>chemoresistance</a:t>
            </a:r>
            <a:r>
              <a:rPr lang="en-US" altLang="ko-KR" sz="1200" b="1" dirty="0">
                <a:hlinkClick r:id="rId16"/>
              </a:rPr>
              <a:t> of Lgr5+ liver cancer initiating cells by suppressing negative regulators of </a:t>
            </a:r>
            <a:r>
              <a:rPr lang="el-GR" altLang="ko-KR" sz="1200" b="1" dirty="0">
                <a:hlinkClick r:id="rId16"/>
              </a:rPr>
              <a:t>β-</a:t>
            </a:r>
            <a:r>
              <a:rPr lang="en-US" altLang="ko-KR" sz="1200" b="1" dirty="0">
                <a:hlinkClick r:id="rId16"/>
              </a:rPr>
              <a:t>catenin signaling.</a:t>
            </a:r>
            <a:endParaRPr lang="en-US" altLang="ko-KR" sz="1200" b="1" dirty="0"/>
          </a:p>
          <a:p>
            <a:r>
              <a:rPr lang="en-US" altLang="ko-KR" sz="1200" dirty="0">
                <a:hlinkClick r:id="rId17"/>
              </a:rPr>
              <a:t>Lei ZJ</a:t>
            </a:r>
            <a:r>
              <a:rPr lang="en-US" altLang="ko-KR" sz="1200" baseline="30000" dirty="0"/>
              <a:t>1</a:t>
            </a:r>
            <a:r>
              <a:rPr lang="en-US" altLang="ko-KR" sz="1200" dirty="0"/>
              <a:t>, </a:t>
            </a:r>
            <a:r>
              <a:rPr lang="en-US" altLang="ko-KR" sz="1200" dirty="0">
                <a:hlinkClick r:id="rId18"/>
              </a:rPr>
              <a:t>Wang J</a:t>
            </a:r>
            <a:r>
              <a:rPr lang="en-US" altLang="ko-KR" sz="1200" baseline="30000" dirty="0"/>
              <a:t>1</a:t>
            </a:r>
            <a:r>
              <a:rPr lang="en-US" altLang="ko-KR" sz="1200" dirty="0"/>
              <a:t>, </a:t>
            </a:r>
            <a:r>
              <a:rPr lang="en-US" altLang="ko-KR" sz="1200" dirty="0">
                <a:hlinkClick r:id="rId19"/>
              </a:rPr>
              <a:t>Xiao HL</a:t>
            </a:r>
            <a:r>
              <a:rPr lang="en-US" altLang="ko-KR" sz="1200" baseline="30000" dirty="0"/>
              <a:t>2</a:t>
            </a:r>
            <a:r>
              <a:rPr lang="en-US" altLang="ko-KR" sz="1200" dirty="0"/>
              <a:t>, </a:t>
            </a:r>
            <a:r>
              <a:rPr lang="en-US" altLang="ko-KR" sz="1200" dirty="0" err="1">
                <a:hlinkClick r:id="rId20"/>
              </a:rPr>
              <a:t>Guo</a:t>
            </a:r>
            <a:r>
              <a:rPr lang="en-US" altLang="ko-KR" sz="1200" dirty="0">
                <a:hlinkClick r:id="rId20"/>
              </a:rPr>
              <a:t> Y</a:t>
            </a:r>
            <a:r>
              <a:rPr lang="en-US" altLang="ko-KR" sz="1200" baseline="30000" dirty="0"/>
              <a:t>1</a:t>
            </a:r>
            <a:r>
              <a:rPr lang="en-US" altLang="ko-KR" sz="1200" dirty="0"/>
              <a:t>, </a:t>
            </a:r>
            <a:r>
              <a:rPr lang="en-US" altLang="ko-KR" sz="1200" dirty="0">
                <a:hlinkClick r:id="rId21"/>
              </a:rPr>
              <a:t>Wang T</a:t>
            </a:r>
            <a:r>
              <a:rPr lang="en-US" altLang="ko-KR" sz="1200" baseline="30000" dirty="0"/>
              <a:t>1</a:t>
            </a:r>
            <a:r>
              <a:rPr lang="en-US" altLang="ko-KR" sz="1200" dirty="0"/>
              <a:t>, </a:t>
            </a:r>
            <a:r>
              <a:rPr lang="en-US" altLang="ko-KR" sz="1200" dirty="0">
                <a:hlinkClick r:id="rId22"/>
              </a:rPr>
              <a:t>Li Q</a:t>
            </a:r>
            <a:r>
              <a:rPr lang="en-US" altLang="ko-KR" sz="1200" baseline="30000" dirty="0"/>
              <a:t>1</a:t>
            </a:r>
            <a:r>
              <a:rPr lang="en-US" altLang="ko-KR" sz="1200" dirty="0"/>
              <a:t>, </a:t>
            </a:r>
            <a:r>
              <a:rPr lang="en-US" altLang="ko-KR" sz="1200" dirty="0">
                <a:hlinkClick r:id="rId23"/>
              </a:rPr>
              <a:t>Liu L</a:t>
            </a:r>
            <a:r>
              <a:rPr lang="en-US" altLang="ko-KR" sz="1200" baseline="30000" dirty="0"/>
              <a:t>1</a:t>
            </a:r>
            <a:r>
              <a:rPr lang="en-US" altLang="ko-KR" sz="1200" dirty="0"/>
              <a:t>, </a:t>
            </a:r>
            <a:r>
              <a:rPr lang="en-US" altLang="ko-KR" sz="1200" dirty="0">
                <a:hlinkClick r:id="rId24"/>
              </a:rPr>
              <a:t>Luo X</a:t>
            </a:r>
            <a:r>
              <a:rPr lang="en-US" altLang="ko-KR" sz="1200" baseline="30000" dirty="0"/>
              <a:t>1</a:t>
            </a:r>
            <a:r>
              <a:rPr lang="en-US" altLang="ko-KR" sz="1200" dirty="0"/>
              <a:t>, </a:t>
            </a:r>
            <a:r>
              <a:rPr lang="en-US" altLang="ko-KR" sz="1200" dirty="0">
                <a:hlinkClick r:id="rId25"/>
              </a:rPr>
              <a:t>Fan LL</a:t>
            </a:r>
            <a:r>
              <a:rPr lang="en-US" altLang="ko-KR" sz="1200" baseline="30000" dirty="0"/>
              <a:t>1</a:t>
            </a:r>
            <a:r>
              <a:rPr lang="en-US" altLang="ko-KR" sz="1200" dirty="0"/>
              <a:t>, </a:t>
            </a:r>
            <a:r>
              <a:rPr lang="en-US" altLang="ko-KR" sz="1200" dirty="0">
                <a:hlinkClick r:id="rId26"/>
              </a:rPr>
              <a:t>Lin L</a:t>
            </a:r>
            <a:r>
              <a:rPr lang="en-US" altLang="ko-KR" sz="1200" baseline="30000" dirty="0"/>
              <a:t>2</a:t>
            </a:r>
            <a:r>
              <a:rPr lang="en-US" altLang="ko-KR" sz="1200" dirty="0"/>
              <a:t>, </a:t>
            </a:r>
            <a:r>
              <a:rPr lang="en-US" altLang="ko-KR" sz="1200" dirty="0">
                <a:hlinkClick r:id="rId27"/>
              </a:rPr>
              <a:t>Mao CY</a:t>
            </a:r>
            <a:r>
              <a:rPr lang="en-US" altLang="ko-KR" sz="1200" baseline="30000" dirty="0"/>
              <a:t>2</a:t>
            </a:r>
            <a:r>
              <a:rPr lang="en-US" altLang="ko-KR" sz="1200" dirty="0"/>
              <a:t>, </a:t>
            </a:r>
            <a:r>
              <a:rPr lang="en-US" altLang="ko-KR" sz="1200" dirty="0">
                <a:hlinkClick r:id="rId28"/>
              </a:rPr>
              <a:t>Wang SN</a:t>
            </a:r>
            <a:r>
              <a:rPr lang="en-US" altLang="ko-KR" sz="1200" baseline="30000" dirty="0"/>
              <a:t>3</a:t>
            </a:r>
            <a:r>
              <a:rPr lang="en-US" altLang="ko-KR" sz="1200" dirty="0"/>
              <a:t>, </a:t>
            </a:r>
            <a:r>
              <a:rPr lang="en-US" altLang="ko-KR" sz="1200" dirty="0">
                <a:hlinkClick r:id="rId29"/>
              </a:rPr>
              <a:t>Wei YL</a:t>
            </a:r>
            <a:r>
              <a:rPr lang="en-US" altLang="ko-KR" sz="1200" baseline="30000" dirty="0"/>
              <a:t>1</a:t>
            </a:r>
            <a:r>
              <a:rPr lang="en-US" altLang="ko-KR" sz="1200" dirty="0"/>
              <a:t>, </a:t>
            </a:r>
            <a:r>
              <a:rPr lang="en-US" altLang="ko-KR" sz="1200" dirty="0" err="1">
                <a:hlinkClick r:id="rId30"/>
              </a:rPr>
              <a:t>Lan</a:t>
            </a:r>
            <a:r>
              <a:rPr lang="en-US" altLang="ko-KR" sz="1200" dirty="0">
                <a:hlinkClick r:id="rId30"/>
              </a:rPr>
              <a:t> CH</a:t>
            </a:r>
            <a:r>
              <a:rPr lang="en-US" altLang="ko-KR" sz="1200" baseline="30000" dirty="0"/>
              <a:t>1</a:t>
            </a:r>
            <a:r>
              <a:rPr lang="en-US" altLang="ko-KR" sz="1200" dirty="0"/>
              <a:t>, </a:t>
            </a:r>
            <a:r>
              <a:rPr lang="en-US" altLang="ko-KR" sz="1200" dirty="0">
                <a:hlinkClick r:id="rId31"/>
              </a:rPr>
              <a:t>Jiang J</a:t>
            </a:r>
            <a:r>
              <a:rPr lang="en-US" altLang="ko-KR" sz="1200" baseline="30000" dirty="0"/>
              <a:t>4</a:t>
            </a:r>
            <a:r>
              <a:rPr lang="en-US" altLang="ko-KR" sz="1200" dirty="0"/>
              <a:t>, </a:t>
            </a:r>
            <a:r>
              <a:rPr lang="en-US" altLang="ko-KR" sz="1200" dirty="0">
                <a:hlinkClick r:id="rId32"/>
              </a:rPr>
              <a:t>Yang XJ</a:t>
            </a:r>
            <a:r>
              <a:rPr lang="en-US" altLang="ko-KR" sz="1200" baseline="30000" dirty="0"/>
              <a:t>5</a:t>
            </a:r>
            <a:r>
              <a:rPr lang="en-US" altLang="ko-KR" sz="1200" dirty="0"/>
              <a:t>, </a:t>
            </a:r>
            <a:r>
              <a:rPr lang="en-US" altLang="ko-KR" sz="1200" dirty="0">
                <a:hlinkClick r:id="rId33"/>
              </a:rPr>
              <a:t>Liu PD</a:t>
            </a:r>
            <a:r>
              <a:rPr lang="en-US" altLang="ko-KR" sz="1200" baseline="30000" dirty="0"/>
              <a:t>6</a:t>
            </a:r>
            <a:r>
              <a:rPr lang="en-US" altLang="ko-KR" sz="1200" dirty="0"/>
              <a:t>, </a:t>
            </a:r>
            <a:r>
              <a:rPr lang="en-US" altLang="ko-KR" sz="1200" dirty="0">
                <a:hlinkClick r:id="rId34"/>
              </a:rPr>
              <a:t>Chen DF</a:t>
            </a:r>
            <a:r>
              <a:rPr lang="en-US" altLang="ko-KR" sz="1200" baseline="30000" dirty="0"/>
              <a:t>1</a:t>
            </a:r>
            <a:r>
              <a:rPr lang="en-US" altLang="ko-KR" sz="1200" dirty="0"/>
              <a:t>, </a:t>
            </a:r>
            <a:r>
              <a:rPr lang="en-US" altLang="ko-KR" sz="1200" dirty="0">
                <a:hlinkClick r:id="rId35"/>
              </a:rPr>
              <a:t>Wang B</a:t>
            </a:r>
            <a:r>
              <a:rPr lang="en-US" altLang="ko-KR" sz="1200" baseline="30000" dirty="0"/>
              <a:t>1</a:t>
            </a:r>
            <a:r>
              <a:rPr lang="en-US" altLang="ko-KR" sz="1200" dirty="0"/>
              <a:t>.</a:t>
            </a:r>
          </a:p>
          <a:p>
            <a:r>
              <a:rPr lang="en-US" altLang="ko-KR" sz="1200" b="1" dirty="0">
                <a:hlinkClick r:id="rId7"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Department of Gastroenterology, Institute of Surgery Research, </a:t>
            </a:r>
            <a:r>
              <a:rPr lang="en-US" altLang="ko-KR" sz="1200" dirty="0" err="1"/>
              <a:t>Daping</a:t>
            </a:r>
            <a:r>
              <a:rPr lang="en-US" altLang="ko-KR" sz="1200" dirty="0"/>
              <a:t> Hospital, Third Military Medical University, Chongqing, China</a:t>
            </a:r>
            <a:endParaRPr lang="en-US" altLang="ko-KR" sz="1200" dirty="0">
              <a:effectLst/>
            </a:endParaRPr>
          </a:p>
        </p:txBody>
      </p:sp>
      <p:sp>
        <p:nvSpPr>
          <p:cNvPr id="5" name="직사각형 4"/>
          <p:cNvSpPr/>
          <p:nvPr/>
        </p:nvSpPr>
        <p:spPr>
          <a:xfrm>
            <a:off x="0" y="5230295"/>
            <a:ext cx="4572000" cy="1569660"/>
          </a:xfrm>
          <a:prstGeom prst="rect">
            <a:avLst/>
          </a:prstGeom>
        </p:spPr>
        <p:txBody>
          <a:bodyPr>
            <a:spAutoFit/>
          </a:bodyPr>
          <a:lstStyle/>
          <a:p>
            <a:r>
              <a:rPr lang="en-US" altLang="ko-KR" sz="1200" b="1" dirty="0">
                <a:hlinkClick r:id="rId36"/>
              </a:rPr>
              <a:t>The evolving paradigm of cell-</a:t>
            </a:r>
            <a:r>
              <a:rPr lang="en-US" altLang="ko-KR" sz="1200" b="1" dirty="0" err="1">
                <a:hlinkClick r:id="rId36"/>
              </a:rPr>
              <a:t>nonautonomous</a:t>
            </a:r>
            <a:r>
              <a:rPr lang="en-US" altLang="ko-KR" sz="1200" b="1" dirty="0">
                <a:hlinkClick r:id="rId36"/>
              </a:rPr>
              <a:t> UPR-based regulation of immunity by cancer cells.</a:t>
            </a:r>
            <a:endParaRPr lang="en-US" altLang="ko-KR" sz="1200" b="1" dirty="0"/>
          </a:p>
          <a:p>
            <a:r>
              <a:rPr lang="en-US" altLang="ko-KR" sz="1200" dirty="0" err="1">
                <a:hlinkClick r:id="rId37"/>
              </a:rPr>
              <a:t>Zanetti</a:t>
            </a:r>
            <a:r>
              <a:rPr lang="en-US" altLang="ko-KR" sz="1200" dirty="0">
                <a:hlinkClick r:id="rId37"/>
              </a:rPr>
              <a:t> M</a:t>
            </a:r>
            <a:r>
              <a:rPr lang="en-US" altLang="ko-KR" sz="1200" baseline="30000" dirty="0"/>
              <a:t>1</a:t>
            </a:r>
            <a:r>
              <a:rPr lang="en-US" altLang="ko-KR" sz="1200" dirty="0"/>
              <a:t>, </a:t>
            </a:r>
            <a:r>
              <a:rPr lang="en-US" altLang="ko-KR" sz="1200" dirty="0" err="1">
                <a:hlinkClick r:id="rId38"/>
              </a:rPr>
              <a:t>Rodvold</a:t>
            </a:r>
            <a:r>
              <a:rPr lang="en-US" altLang="ko-KR" sz="1200" dirty="0">
                <a:hlinkClick r:id="rId38"/>
              </a:rPr>
              <a:t> JJ</a:t>
            </a:r>
            <a:r>
              <a:rPr lang="en-US" altLang="ko-KR" sz="1200" baseline="30000" dirty="0"/>
              <a:t>1</a:t>
            </a:r>
            <a:r>
              <a:rPr lang="en-US" altLang="ko-KR" sz="1200" dirty="0"/>
              <a:t>, </a:t>
            </a:r>
            <a:r>
              <a:rPr lang="en-US" altLang="ko-KR" sz="1200" dirty="0" err="1">
                <a:hlinkClick r:id="rId39"/>
              </a:rPr>
              <a:t>Mahadevan</a:t>
            </a:r>
            <a:r>
              <a:rPr lang="en-US" altLang="ko-KR" sz="1200" dirty="0">
                <a:hlinkClick r:id="rId39"/>
              </a:rPr>
              <a:t> NR</a:t>
            </a:r>
            <a:r>
              <a:rPr lang="en-US" altLang="ko-KR" sz="1200" baseline="30000" dirty="0"/>
              <a:t>1</a:t>
            </a:r>
            <a:r>
              <a:rPr lang="en-US" altLang="ko-KR" sz="1200" dirty="0"/>
              <a:t>.</a:t>
            </a:r>
          </a:p>
          <a:p>
            <a:r>
              <a:rPr lang="en-US" altLang="ko-KR" sz="1200" b="1" dirty="0">
                <a:hlinkClick r:id="rId7"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1] The Laboratory of Immunology, Department of Medicine, University of California, San Diego, La Jolla, CA, USA [2] </a:t>
            </a:r>
            <a:r>
              <a:rPr lang="en-US" altLang="ko-KR" sz="1200" dirty="0" err="1"/>
              <a:t>Moores</a:t>
            </a:r>
            <a:r>
              <a:rPr lang="en-US" altLang="ko-KR" sz="1200" dirty="0"/>
              <a:t> Cancer Center, University of California, San Diego, La Jolla, CA, USA</a:t>
            </a:r>
            <a:endParaRPr lang="en-US" altLang="ko-KR" sz="1200" dirty="0">
              <a:effectLst/>
            </a:endParaRPr>
          </a:p>
        </p:txBody>
      </p:sp>
      <p:sp>
        <p:nvSpPr>
          <p:cNvPr id="6" name="직사각형 5"/>
          <p:cNvSpPr/>
          <p:nvPr/>
        </p:nvSpPr>
        <p:spPr>
          <a:xfrm>
            <a:off x="4572000" y="461665"/>
            <a:ext cx="4572000" cy="1015663"/>
          </a:xfrm>
          <a:prstGeom prst="rect">
            <a:avLst/>
          </a:prstGeom>
        </p:spPr>
        <p:txBody>
          <a:bodyPr>
            <a:spAutoFit/>
          </a:bodyPr>
          <a:lstStyle/>
          <a:p>
            <a:r>
              <a:rPr lang="en-US" altLang="ko-KR" sz="1200" b="1" dirty="0">
                <a:hlinkClick r:id="rId40"/>
              </a:rPr>
              <a:t>Role of Merlin/NF2 inactivation in tumor biology.</a:t>
            </a:r>
            <a:endParaRPr lang="en-US" altLang="ko-KR" sz="1200" b="1" dirty="0"/>
          </a:p>
          <a:p>
            <a:r>
              <a:rPr lang="en-US" altLang="ko-KR" sz="1200" dirty="0" err="1">
                <a:hlinkClick r:id="rId41"/>
              </a:rPr>
              <a:t>Petrilli</a:t>
            </a:r>
            <a:r>
              <a:rPr lang="en-US" altLang="ko-KR" sz="1200" dirty="0">
                <a:hlinkClick r:id="rId41"/>
              </a:rPr>
              <a:t> AM</a:t>
            </a:r>
            <a:r>
              <a:rPr lang="en-US" altLang="ko-KR" sz="1200" baseline="30000" dirty="0"/>
              <a:t>1</a:t>
            </a:r>
            <a:r>
              <a:rPr lang="en-US" altLang="ko-KR" sz="1200" dirty="0"/>
              <a:t>, </a:t>
            </a:r>
            <a:r>
              <a:rPr lang="en-US" altLang="ko-KR" sz="1200" dirty="0" err="1">
                <a:hlinkClick r:id="rId42"/>
              </a:rPr>
              <a:t>Fernández</a:t>
            </a:r>
            <a:r>
              <a:rPr lang="en-US" altLang="ko-KR" sz="1200" dirty="0">
                <a:hlinkClick r:id="rId42"/>
              </a:rPr>
              <a:t>-Valle C</a:t>
            </a:r>
            <a:r>
              <a:rPr lang="en-US" altLang="ko-KR" sz="1200" baseline="30000" dirty="0"/>
              <a:t>1</a:t>
            </a:r>
            <a:r>
              <a:rPr lang="en-US" altLang="ko-KR" sz="1200" dirty="0"/>
              <a:t>.</a:t>
            </a:r>
          </a:p>
          <a:p>
            <a:r>
              <a:rPr lang="en-US" altLang="ko-KR" sz="1200" b="1" dirty="0">
                <a:hlinkClick r:id="rId7"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Department of Biomedical Sciences, College of Medicine, University of Central Florida, Orlando, FL, USA.</a:t>
            </a:r>
            <a:endParaRPr lang="en-US" altLang="ko-KR" sz="1200" dirty="0">
              <a:effectLst/>
            </a:endParaRPr>
          </a:p>
        </p:txBody>
      </p:sp>
      <p:sp>
        <p:nvSpPr>
          <p:cNvPr id="7" name="직사각형 6"/>
          <p:cNvSpPr/>
          <p:nvPr/>
        </p:nvSpPr>
        <p:spPr>
          <a:xfrm>
            <a:off x="4572000" y="1477328"/>
            <a:ext cx="4572000" cy="1384995"/>
          </a:xfrm>
          <a:prstGeom prst="rect">
            <a:avLst/>
          </a:prstGeom>
        </p:spPr>
        <p:txBody>
          <a:bodyPr>
            <a:spAutoFit/>
          </a:bodyPr>
          <a:lstStyle/>
          <a:p>
            <a:r>
              <a:rPr lang="en-US" altLang="ko-KR" sz="1200" b="1" dirty="0">
                <a:hlinkClick r:id="rId43"/>
              </a:rPr>
              <a:t>NONO regulates the intra-S-phase checkpoint in response to UV radiation.</a:t>
            </a:r>
            <a:endParaRPr lang="en-US" altLang="ko-KR" sz="1200" b="1" dirty="0"/>
          </a:p>
          <a:p>
            <a:r>
              <a:rPr lang="en-US" altLang="ko-KR" sz="1200" dirty="0" err="1">
                <a:hlinkClick r:id="rId44"/>
              </a:rPr>
              <a:t>Alfano</a:t>
            </a:r>
            <a:r>
              <a:rPr lang="en-US" altLang="ko-KR" sz="1200" dirty="0">
                <a:hlinkClick r:id="rId44"/>
              </a:rPr>
              <a:t> L</a:t>
            </a:r>
            <a:r>
              <a:rPr lang="en-US" altLang="ko-KR" sz="1200" baseline="30000" dirty="0"/>
              <a:t>1</a:t>
            </a:r>
            <a:r>
              <a:rPr lang="en-US" altLang="ko-KR" sz="1200" dirty="0"/>
              <a:t>, </a:t>
            </a:r>
            <a:r>
              <a:rPr lang="en-US" altLang="ko-KR" sz="1200" dirty="0">
                <a:hlinkClick r:id="rId45"/>
              </a:rPr>
              <a:t>Costa C</a:t>
            </a:r>
            <a:r>
              <a:rPr lang="en-US" altLang="ko-KR" sz="1200" baseline="30000" dirty="0"/>
              <a:t>1</a:t>
            </a:r>
            <a:r>
              <a:rPr lang="en-US" altLang="ko-KR" sz="1200" dirty="0"/>
              <a:t>, </a:t>
            </a:r>
            <a:r>
              <a:rPr lang="en-US" altLang="ko-KR" sz="1200" dirty="0" err="1">
                <a:hlinkClick r:id="rId46"/>
              </a:rPr>
              <a:t>Caporaso</a:t>
            </a:r>
            <a:r>
              <a:rPr lang="en-US" altLang="ko-KR" sz="1200" dirty="0">
                <a:hlinkClick r:id="rId46"/>
              </a:rPr>
              <a:t> A</a:t>
            </a:r>
            <a:r>
              <a:rPr lang="en-US" altLang="ko-KR" sz="1200" baseline="30000" dirty="0"/>
              <a:t>2</a:t>
            </a:r>
            <a:r>
              <a:rPr lang="en-US" altLang="ko-KR" sz="1200" dirty="0"/>
              <a:t>, </a:t>
            </a:r>
            <a:r>
              <a:rPr lang="en-US" altLang="ko-KR" sz="1200" dirty="0" err="1">
                <a:hlinkClick r:id="rId47"/>
              </a:rPr>
              <a:t>Altieri</a:t>
            </a:r>
            <a:r>
              <a:rPr lang="en-US" altLang="ko-KR" sz="1200" dirty="0">
                <a:hlinkClick r:id="rId47"/>
              </a:rPr>
              <a:t> A</a:t>
            </a:r>
            <a:r>
              <a:rPr lang="en-US" altLang="ko-KR" sz="1200" baseline="30000" dirty="0"/>
              <a:t>1</a:t>
            </a:r>
            <a:r>
              <a:rPr lang="en-US" altLang="ko-KR" sz="1200" dirty="0"/>
              <a:t>, </a:t>
            </a:r>
            <a:r>
              <a:rPr lang="en-US" altLang="ko-KR" sz="1200" dirty="0" err="1">
                <a:hlinkClick r:id="rId48"/>
              </a:rPr>
              <a:t>Indovina</a:t>
            </a:r>
            <a:r>
              <a:rPr lang="en-US" altLang="ko-KR" sz="1200" dirty="0">
                <a:hlinkClick r:id="rId48"/>
              </a:rPr>
              <a:t> P</a:t>
            </a:r>
            <a:r>
              <a:rPr lang="en-US" altLang="ko-KR" sz="1200" baseline="30000" dirty="0"/>
              <a:t>3</a:t>
            </a:r>
            <a:r>
              <a:rPr lang="en-US" altLang="ko-KR" sz="1200" dirty="0"/>
              <a:t>, </a:t>
            </a:r>
            <a:r>
              <a:rPr lang="en-US" altLang="ko-KR" sz="1200" dirty="0" err="1">
                <a:hlinkClick r:id="rId49"/>
              </a:rPr>
              <a:t>Macaluso</a:t>
            </a:r>
            <a:r>
              <a:rPr lang="en-US" altLang="ko-KR" sz="1200" dirty="0">
                <a:hlinkClick r:id="rId49"/>
              </a:rPr>
              <a:t> M</a:t>
            </a:r>
            <a:r>
              <a:rPr lang="en-US" altLang="ko-KR" sz="1200" baseline="30000" dirty="0"/>
              <a:t>4</a:t>
            </a:r>
            <a:r>
              <a:rPr lang="en-US" altLang="ko-KR" sz="1200" dirty="0"/>
              <a:t>, </a:t>
            </a:r>
            <a:r>
              <a:rPr lang="en-US" altLang="ko-KR" sz="1200" dirty="0">
                <a:hlinkClick r:id="rId50"/>
              </a:rPr>
              <a:t>Giordano A</a:t>
            </a:r>
            <a:r>
              <a:rPr lang="en-US" altLang="ko-KR" sz="1200" baseline="30000" dirty="0"/>
              <a:t>3</a:t>
            </a:r>
            <a:r>
              <a:rPr lang="en-US" altLang="ko-KR" sz="1200" dirty="0"/>
              <a:t>, </a:t>
            </a:r>
            <a:r>
              <a:rPr lang="en-US" altLang="ko-KR" sz="1200" dirty="0" err="1">
                <a:hlinkClick r:id="rId51"/>
              </a:rPr>
              <a:t>Pentimalli</a:t>
            </a:r>
            <a:r>
              <a:rPr lang="en-US" altLang="ko-KR" sz="1200" dirty="0">
                <a:hlinkClick r:id="rId51"/>
              </a:rPr>
              <a:t> F</a:t>
            </a:r>
            <a:r>
              <a:rPr lang="en-US" altLang="ko-KR" sz="1200" baseline="30000" dirty="0"/>
              <a:t>1</a:t>
            </a:r>
            <a:r>
              <a:rPr lang="en-US" altLang="ko-KR" sz="1200" dirty="0"/>
              <a:t>.</a:t>
            </a:r>
          </a:p>
          <a:p>
            <a:r>
              <a:rPr lang="en-US" altLang="ko-KR" sz="1200" b="1" dirty="0">
                <a:hlinkClick r:id="rId7" tooltip="Open/close author information list"/>
              </a:rPr>
              <a:t>Author information</a:t>
            </a:r>
            <a:endParaRPr lang="en-US" altLang="ko-KR" sz="1200" b="1" dirty="0"/>
          </a:p>
          <a:p>
            <a:pPr>
              <a:buFont typeface="Arial" panose="020B0604020202020204" pitchFamily="34" charset="0"/>
              <a:buChar char="•"/>
            </a:pPr>
            <a:r>
              <a:rPr lang="en-US" altLang="ko-KR" sz="1200" baseline="30000" dirty="0"/>
              <a:t>1</a:t>
            </a:r>
            <a:r>
              <a:rPr lang="en-US" altLang="ko-KR" sz="1200" dirty="0"/>
              <a:t>CROM, </a:t>
            </a:r>
            <a:r>
              <a:rPr lang="en-US" altLang="ko-KR" sz="1200" dirty="0" err="1"/>
              <a:t>Istituto</a:t>
            </a:r>
            <a:r>
              <a:rPr lang="en-US" altLang="ko-KR" sz="1200" dirty="0"/>
              <a:t> </a:t>
            </a:r>
            <a:r>
              <a:rPr lang="en-US" altLang="ko-KR" sz="1200" dirty="0" err="1"/>
              <a:t>Nazionale</a:t>
            </a:r>
            <a:r>
              <a:rPr lang="en-US" altLang="ko-KR" sz="1200" dirty="0"/>
              <a:t> </a:t>
            </a:r>
            <a:r>
              <a:rPr lang="en-US" altLang="ko-KR" sz="1200" dirty="0" err="1"/>
              <a:t>Tumori</a:t>
            </a:r>
            <a:r>
              <a:rPr lang="en-US" altLang="ko-KR" sz="1200" dirty="0"/>
              <a:t> "</a:t>
            </a:r>
            <a:r>
              <a:rPr lang="en-US" altLang="ko-KR" sz="1200" dirty="0" err="1"/>
              <a:t>Fondazione</a:t>
            </a:r>
            <a:r>
              <a:rPr lang="en-US" altLang="ko-KR" sz="1200" dirty="0"/>
              <a:t> G. Pascale"- IRCCS, Naples, Italy</a:t>
            </a:r>
            <a:endParaRPr lang="en-US" altLang="ko-KR" sz="1200" dirty="0">
              <a:effectLst/>
            </a:endParaRPr>
          </a:p>
        </p:txBody>
      </p:sp>
    </p:spTree>
    <p:extLst>
      <p:ext uri="{BB962C8B-B14F-4D97-AF65-F5344CB8AC3E}">
        <p14:creationId xmlns:p14="http://schemas.microsoft.com/office/powerpoint/2010/main" xmlns="" val="30713373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589355" y="809328"/>
            <a:ext cx="6554645" cy="6048672"/>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0" y="0"/>
            <a:ext cx="3487650" cy="620688"/>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a:stretch>
            <a:fillRect/>
          </a:stretch>
        </p:blipFill>
        <p:spPr bwMode="auto">
          <a:xfrm>
            <a:off x="0" y="0"/>
            <a:ext cx="3487650" cy="620688"/>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a:stretch>
            <a:fillRect/>
          </a:stretch>
        </p:blipFill>
        <p:spPr bwMode="auto">
          <a:xfrm>
            <a:off x="827584" y="620688"/>
            <a:ext cx="7400925" cy="1276350"/>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r="40424"/>
          <a:stretch>
            <a:fillRect/>
          </a:stretch>
        </p:blipFill>
        <p:spPr bwMode="auto">
          <a:xfrm>
            <a:off x="0" y="1988840"/>
            <a:ext cx="6444208" cy="4680520"/>
          </a:xfrm>
          <a:prstGeom prst="rect">
            <a:avLst/>
          </a:prstGeom>
          <a:noFill/>
          <a:ln w="9525">
            <a:noFill/>
            <a:miter lim="800000"/>
            <a:headEnd/>
            <a:tailEnd/>
          </a:ln>
        </p:spPr>
      </p:pic>
      <p:pic>
        <p:nvPicPr>
          <p:cNvPr id="5" name="Picture 3"/>
          <p:cNvPicPr>
            <a:picLocks noChangeAspect="1" noChangeArrowheads="1"/>
          </p:cNvPicPr>
          <p:nvPr/>
        </p:nvPicPr>
        <p:blipFill>
          <a:blip r:embed="rId4" cstate="print"/>
          <a:srcRect l="60361"/>
          <a:stretch>
            <a:fillRect/>
          </a:stretch>
        </p:blipFill>
        <p:spPr bwMode="auto">
          <a:xfrm>
            <a:off x="6372200" y="1916832"/>
            <a:ext cx="2771800" cy="4608512"/>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55"/>
          <p:cNvPicPr>
            <a:picLocks noChangeAspect="1"/>
          </p:cNvPicPr>
          <p:nvPr/>
        </p:nvPicPr>
        <p:blipFill rotWithShape="1">
          <a:blip r:embed="rId2" cstate="print"/>
          <a:srcRect l="14861" t="-164" r="45931" b="19242"/>
          <a:stretch/>
        </p:blipFill>
        <p:spPr>
          <a:xfrm>
            <a:off x="1588166" y="72868"/>
            <a:ext cx="5847349" cy="6785132"/>
          </a:xfrm>
          <a:prstGeom prst="rect">
            <a:avLst/>
          </a:prstGeom>
        </p:spPr>
      </p:pic>
      <p:pic>
        <p:nvPicPr>
          <p:cNvPr id="65" name="Picture 64"/>
          <p:cNvPicPr>
            <a:picLocks noChangeAspect="1"/>
          </p:cNvPicPr>
          <p:nvPr/>
        </p:nvPicPr>
        <p:blipFill rotWithShape="1">
          <a:blip r:embed="rId3" cstate="print"/>
          <a:srcRect l="15231" t="13651" r="49445" b="79441"/>
          <a:stretch/>
        </p:blipFill>
        <p:spPr>
          <a:xfrm>
            <a:off x="5714999" y="0"/>
            <a:ext cx="3441032" cy="378333"/>
          </a:xfrm>
          <a:prstGeom prst="rect">
            <a:avLst/>
          </a:prstGeom>
        </p:spPr>
      </p:pic>
    </p:spTree>
    <p:extLst>
      <p:ext uri="{BB962C8B-B14F-4D97-AF65-F5344CB8AC3E}">
        <p14:creationId xmlns:p14="http://schemas.microsoft.com/office/powerpoint/2010/main" xmlns="" val="3082406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srcRect l="15415" t="8388" r="46301" b="9704"/>
          <a:stretch/>
        </p:blipFill>
        <p:spPr>
          <a:xfrm>
            <a:off x="1708483" y="0"/>
            <a:ext cx="5702969" cy="6860093"/>
          </a:xfrm>
          <a:prstGeom prst="rect">
            <a:avLst/>
          </a:prstGeom>
        </p:spPr>
      </p:pic>
      <p:pic>
        <p:nvPicPr>
          <p:cNvPr id="3" name="Picture 2"/>
          <p:cNvPicPr>
            <a:picLocks noChangeAspect="1"/>
          </p:cNvPicPr>
          <p:nvPr/>
        </p:nvPicPr>
        <p:blipFill rotWithShape="1">
          <a:blip r:embed="rId3" cstate="print"/>
          <a:srcRect l="15231" t="13651" r="49445" b="79441"/>
          <a:stretch/>
        </p:blipFill>
        <p:spPr>
          <a:xfrm>
            <a:off x="6039852" y="6479667"/>
            <a:ext cx="3441032" cy="378333"/>
          </a:xfrm>
          <a:prstGeom prst="rect">
            <a:avLst/>
          </a:prstGeom>
        </p:spPr>
      </p:pic>
    </p:spTree>
    <p:extLst>
      <p:ext uri="{BB962C8B-B14F-4D97-AF65-F5344CB8AC3E}">
        <p14:creationId xmlns:p14="http://schemas.microsoft.com/office/powerpoint/2010/main" xmlns="" val="29522061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srcRect l="15230" t="8059" r="46672" b="9046"/>
          <a:stretch/>
        </p:blipFill>
        <p:spPr>
          <a:xfrm>
            <a:off x="1515978" y="0"/>
            <a:ext cx="5510464" cy="6740956"/>
          </a:xfrm>
          <a:prstGeom prst="rect">
            <a:avLst/>
          </a:prstGeom>
        </p:spPr>
      </p:pic>
      <p:pic>
        <p:nvPicPr>
          <p:cNvPr id="3" name="Picture 2"/>
          <p:cNvPicPr>
            <a:picLocks noChangeAspect="1"/>
          </p:cNvPicPr>
          <p:nvPr/>
        </p:nvPicPr>
        <p:blipFill rotWithShape="1">
          <a:blip r:embed="rId3" cstate="print"/>
          <a:srcRect l="15231" t="13651" r="49445" b="79441"/>
          <a:stretch/>
        </p:blipFill>
        <p:spPr>
          <a:xfrm>
            <a:off x="5702968" y="6479667"/>
            <a:ext cx="3441032" cy="378333"/>
          </a:xfrm>
          <a:prstGeom prst="rect">
            <a:avLst/>
          </a:prstGeom>
        </p:spPr>
      </p:pic>
    </p:spTree>
    <p:extLst>
      <p:ext uri="{BB962C8B-B14F-4D97-AF65-F5344CB8AC3E}">
        <p14:creationId xmlns:p14="http://schemas.microsoft.com/office/powerpoint/2010/main" xmlns="" val="2768514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srcRect l="15600" t="9046" r="47041" b="9704"/>
          <a:stretch/>
        </p:blipFill>
        <p:spPr>
          <a:xfrm>
            <a:off x="1816769" y="0"/>
            <a:ext cx="5606715" cy="6855737"/>
          </a:xfrm>
          <a:prstGeom prst="rect">
            <a:avLst/>
          </a:prstGeom>
        </p:spPr>
      </p:pic>
    </p:spTree>
    <p:extLst>
      <p:ext uri="{BB962C8B-B14F-4D97-AF65-F5344CB8AC3E}">
        <p14:creationId xmlns:p14="http://schemas.microsoft.com/office/powerpoint/2010/main" xmlns="" val="12627419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srcRect l="14491" t="5757" r="46486" b="75493"/>
          <a:stretch/>
        </p:blipFill>
        <p:spPr>
          <a:xfrm>
            <a:off x="1997242" y="264695"/>
            <a:ext cx="5077327" cy="1371601"/>
          </a:xfrm>
          <a:prstGeom prst="rect">
            <a:avLst/>
          </a:prstGeom>
        </p:spPr>
      </p:pic>
      <p:pic>
        <p:nvPicPr>
          <p:cNvPr id="3" name="Picture 2"/>
          <p:cNvPicPr>
            <a:picLocks noChangeAspect="1"/>
          </p:cNvPicPr>
          <p:nvPr/>
        </p:nvPicPr>
        <p:blipFill rotWithShape="1">
          <a:blip r:embed="rId3" cstate="print"/>
          <a:srcRect l="14491" t="18586" r="46856" b="15296"/>
          <a:stretch/>
        </p:blipFill>
        <p:spPr>
          <a:xfrm>
            <a:off x="1997242" y="2021305"/>
            <a:ext cx="5029200" cy="4836695"/>
          </a:xfrm>
          <a:prstGeom prst="rect">
            <a:avLst/>
          </a:prstGeom>
        </p:spPr>
      </p:pic>
      <p:pic>
        <p:nvPicPr>
          <p:cNvPr id="4" name="Picture 3"/>
          <p:cNvPicPr>
            <a:picLocks noChangeAspect="1"/>
          </p:cNvPicPr>
          <p:nvPr/>
        </p:nvPicPr>
        <p:blipFill rotWithShape="1">
          <a:blip r:embed="rId4" cstate="print"/>
          <a:srcRect l="15231" t="13651" r="49445" b="79441"/>
          <a:stretch/>
        </p:blipFill>
        <p:spPr>
          <a:xfrm>
            <a:off x="5702968" y="12032"/>
            <a:ext cx="3441032" cy="378333"/>
          </a:xfrm>
          <a:prstGeom prst="rect">
            <a:avLst/>
          </a:prstGeom>
        </p:spPr>
      </p:pic>
    </p:spTree>
    <p:extLst>
      <p:ext uri="{BB962C8B-B14F-4D97-AF65-F5344CB8AC3E}">
        <p14:creationId xmlns:p14="http://schemas.microsoft.com/office/powerpoint/2010/main" xmlns="" val="9583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p:cNvPicPr>
            <a:picLocks noChangeAspect="1"/>
          </p:cNvPicPr>
          <p:nvPr/>
        </p:nvPicPr>
        <p:blipFill rotWithShape="1">
          <a:blip r:embed="rId2" cstate="print">
            <a:extLst>
              <a:ext uri="{28A0092B-C50C-407E-A947-70E740481C1C}">
                <a14:useLocalDpi xmlns:a14="http://schemas.microsoft.com/office/drawing/2010/main" xmlns="" val="0"/>
              </a:ext>
            </a:extLst>
          </a:blip>
          <a:srcRect b="8924"/>
          <a:stretch/>
        </p:blipFill>
        <p:spPr>
          <a:xfrm>
            <a:off x="179511" y="188640"/>
            <a:ext cx="2230401" cy="1049317"/>
          </a:xfrm>
          <a:prstGeom prst="rect">
            <a:avLst/>
          </a:prstGeom>
        </p:spPr>
      </p:pic>
      <p:pic>
        <p:nvPicPr>
          <p:cNvPr id="2" name="그림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555776" y="394864"/>
            <a:ext cx="6315956" cy="6068272"/>
          </a:xfrm>
          <a:prstGeom prst="rect">
            <a:avLst/>
          </a:prstGeom>
        </p:spPr>
      </p:pic>
    </p:spTree>
    <p:extLst>
      <p:ext uri="{BB962C8B-B14F-4D97-AF65-F5344CB8AC3E}">
        <p14:creationId xmlns:p14="http://schemas.microsoft.com/office/powerpoint/2010/main" xmlns="" val="37500667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rotWithShape="1">
          <a:blip r:embed="rId2" cstate="print">
            <a:extLst>
              <a:ext uri="{28A0092B-C50C-407E-A947-70E740481C1C}">
                <a14:useLocalDpi xmlns:a14="http://schemas.microsoft.com/office/drawing/2010/main" xmlns="" val="0"/>
              </a:ext>
            </a:extLst>
          </a:blip>
          <a:srcRect b="8924"/>
          <a:stretch/>
        </p:blipFill>
        <p:spPr>
          <a:xfrm>
            <a:off x="179511" y="188640"/>
            <a:ext cx="2230401" cy="1049317"/>
          </a:xfrm>
          <a:prstGeom prst="rect">
            <a:avLst/>
          </a:prstGeom>
        </p:spPr>
      </p:pic>
      <p:pic>
        <p:nvPicPr>
          <p:cNvPr id="4" name="그림 3"/>
          <p:cNvPicPr>
            <a:picLocks noChangeAspect="1"/>
          </p:cNvPicPr>
          <p:nvPr/>
        </p:nvPicPr>
        <p:blipFill rotWithShape="1">
          <a:blip r:embed="rId3" cstate="print">
            <a:extLst>
              <a:ext uri="{28A0092B-C50C-407E-A947-70E740481C1C}">
                <a14:useLocalDpi xmlns:a14="http://schemas.microsoft.com/office/drawing/2010/main" xmlns="" val="0"/>
              </a:ext>
            </a:extLst>
          </a:blip>
          <a:srcRect t="48934" b="2133"/>
          <a:stretch/>
        </p:blipFill>
        <p:spPr>
          <a:xfrm>
            <a:off x="2614629" y="5256411"/>
            <a:ext cx="6277851" cy="1556965"/>
          </a:xfrm>
          <a:prstGeom prst="rect">
            <a:avLst/>
          </a:prstGeom>
        </p:spPr>
      </p:pic>
      <p:pic>
        <p:nvPicPr>
          <p:cNvPr id="6" name="그림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591374" y="57524"/>
            <a:ext cx="6373114" cy="5315692"/>
          </a:xfrm>
          <a:prstGeom prst="rect">
            <a:avLst/>
          </a:prstGeom>
        </p:spPr>
      </p:pic>
    </p:spTree>
    <p:extLst>
      <p:ext uri="{BB962C8B-B14F-4D97-AF65-F5344CB8AC3E}">
        <p14:creationId xmlns:p14="http://schemas.microsoft.com/office/powerpoint/2010/main" xmlns="" val="6790475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rotWithShape="1">
          <a:blip r:embed="rId2" cstate="print">
            <a:extLst>
              <a:ext uri="{28A0092B-C50C-407E-A947-70E740481C1C}">
                <a14:useLocalDpi xmlns:a14="http://schemas.microsoft.com/office/drawing/2010/main" xmlns="" val="0"/>
              </a:ext>
            </a:extLst>
          </a:blip>
          <a:srcRect b="8924"/>
          <a:stretch/>
        </p:blipFill>
        <p:spPr>
          <a:xfrm>
            <a:off x="179511" y="188640"/>
            <a:ext cx="2230401" cy="1049317"/>
          </a:xfrm>
          <a:prstGeom prst="rect">
            <a:avLst/>
          </a:prstGeom>
        </p:spPr>
      </p:pic>
      <p:pic>
        <p:nvPicPr>
          <p:cNvPr id="5" name="그림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699792" y="116632"/>
            <a:ext cx="6087325" cy="5296639"/>
          </a:xfrm>
          <a:prstGeom prst="rect">
            <a:avLst/>
          </a:prstGeom>
        </p:spPr>
      </p:pic>
      <p:pic>
        <p:nvPicPr>
          <p:cNvPr id="6" name="그림 5"/>
          <p:cNvPicPr>
            <a:picLocks noChangeAspect="1"/>
          </p:cNvPicPr>
          <p:nvPr/>
        </p:nvPicPr>
        <p:blipFill rotWithShape="1">
          <a:blip r:embed="rId4" cstate="print">
            <a:extLst>
              <a:ext uri="{28A0092B-C50C-407E-A947-70E740481C1C}">
                <a14:useLocalDpi xmlns:a14="http://schemas.microsoft.com/office/drawing/2010/main" xmlns="" val="0"/>
              </a:ext>
            </a:extLst>
          </a:blip>
          <a:srcRect b="55189"/>
          <a:stretch/>
        </p:blipFill>
        <p:spPr>
          <a:xfrm>
            <a:off x="2771800" y="5387570"/>
            <a:ext cx="6277851" cy="1425806"/>
          </a:xfrm>
          <a:prstGeom prst="rect">
            <a:avLst/>
          </a:prstGeom>
        </p:spPr>
      </p:pic>
    </p:spTree>
    <p:extLst>
      <p:ext uri="{BB962C8B-B14F-4D97-AF65-F5344CB8AC3E}">
        <p14:creationId xmlns:p14="http://schemas.microsoft.com/office/powerpoint/2010/main" xmlns="" val="11845196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rotWithShape="1">
          <a:blip r:embed="rId2" cstate="print">
            <a:extLst>
              <a:ext uri="{28A0092B-C50C-407E-A947-70E740481C1C}">
                <a14:useLocalDpi xmlns:a14="http://schemas.microsoft.com/office/drawing/2010/main" xmlns="" val="0"/>
              </a:ext>
            </a:extLst>
          </a:blip>
          <a:srcRect b="8924"/>
          <a:stretch/>
        </p:blipFill>
        <p:spPr>
          <a:xfrm>
            <a:off x="179511" y="188640"/>
            <a:ext cx="2230401" cy="1049317"/>
          </a:xfrm>
          <a:prstGeom prst="rect">
            <a:avLst/>
          </a:prstGeom>
        </p:spPr>
      </p:pic>
      <p:pic>
        <p:nvPicPr>
          <p:cNvPr id="5" name="그림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771800" y="692696"/>
            <a:ext cx="6125430" cy="5334744"/>
          </a:xfrm>
          <a:prstGeom prst="rect">
            <a:avLst/>
          </a:prstGeom>
        </p:spPr>
      </p:pic>
    </p:spTree>
    <p:extLst>
      <p:ext uri="{BB962C8B-B14F-4D97-AF65-F5344CB8AC3E}">
        <p14:creationId xmlns:p14="http://schemas.microsoft.com/office/powerpoint/2010/main" xmlns="" val="42001473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rotWithShape="1">
          <a:blip r:embed="rId2" cstate="print">
            <a:extLst>
              <a:ext uri="{28A0092B-C50C-407E-A947-70E740481C1C}">
                <a14:useLocalDpi xmlns:a14="http://schemas.microsoft.com/office/drawing/2010/main" xmlns="" val="0"/>
              </a:ext>
            </a:extLst>
          </a:blip>
          <a:srcRect b="8924"/>
          <a:stretch/>
        </p:blipFill>
        <p:spPr>
          <a:xfrm>
            <a:off x="179511" y="188640"/>
            <a:ext cx="2230401" cy="1049317"/>
          </a:xfrm>
          <a:prstGeom prst="rect">
            <a:avLst/>
          </a:prstGeom>
        </p:spPr>
      </p:pic>
      <p:pic>
        <p:nvPicPr>
          <p:cNvPr id="3" name="그림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477058" y="1052736"/>
            <a:ext cx="6487430" cy="1381318"/>
          </a:xfrm>
          <a:prstGeom prst="rect">
            <a:avLst/>
          </a:prstGeom>
        </p:spPr>
      </p:pic>
      <p:pic>
        <p:nvPicPr>
          <p:cNvPr id="4" name="그림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024102" y="2636912"/>
            <a:ext cx="7844054" cy="3384376"/>
          </a:xfrm>
          <a:prstGeom prst="rect">
            <a:avLst/>
          </a:prstGeom>
        </p:spPr>
      </p:pic>
    </p:spTree>
    <p:extLst>
      <p:ext uri="{BB962C8B-B14F-4D97-AF65-F5344CB8AC3E}">
        <p14:creationId xmlns:p14="http://schemas.microsoft.com/office/powerpoint/2010/main" xmlns="" val="1493166313"/>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1375</Words>
  <Application>Microsoft Office PowerPoint</Application>
  <PresentationFormat>화면 슬라이드 쇼(4:3)</PresentationFormat>
  <Paragraphs>68</Paragraphs>
  <Slides>28</Slides>
  <Notes>0</Notes>
  <HiddenSlides>0</HiddenSlides>
  <MMClips>0</MMClips>
  <ScaleCrop>false</ScaleCrop>
  <HeadingPairs>
    <vt:vector size="4" baseType="variant">
      <vt:variant>
        <vt:lpstr>테마</vt:lpstr>
      </vt:variant>
      <vt:variant>
        <vt:i4>1</vt:i4>
      </vt:variant>
      <vt:variant>
        <vt:lpstr>슬라이드 제목</vt:lpstr>
      </vt:variant>
      <vt:variant>
        <vt:i4>28</vt:i4>
      </vt:variant>
    </vt:vector>
  </HeadingPairs>
  <TitlesOfParts>
    <vt:vector size="29"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lpstr>슬라이드 15</vt:lpstr>
      <vt:lpstr>슬라이드 16</vt:lpstr>
      <vt:lpstr>슬라이드 17</vt:lpstr>
      <vt:lpstr>슬라이드 18</vt:lpstr>
      <vt:lpstr>슬라이드 19</vt:lpstr>
      <vt:lpstr>슬라이드 20</vt:lpstr>
      <vt:lpstr>슬라이드 21</vt:lpstr>
      <vt:lpstr>슬라이드 22</vt:lpstr>
      <vt:lpstr>슬라이드 23</vt:lpstr>
      <vt:lpstr>슬라이드 24</vt:lpstr>
      <vt:lpstr>슬라이드 25</vt:lpstr>
      <vt:lpstr>슬라이드 26</vt:lpstr>
      <vt:lpstr>슬라이드 27</vt:lpstr>
      <vt:lpstr>슬라이드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김윤미</dc:creator>
  <cp:lastModifiedBy>김윤미</cp:lastModifiedBy>
  <cp:revision>2</cp:revision>
  <dcterms:created xsi:type="dcterms:W3CDTF">2015-04-25T05:04:53Z</dcterms:created>
  <dcterms:modified xsi:type="dcterms:W3CDTF">2015-04-26T22:43:10Z</dcterms:modified>
</cp:coreProperties>
</file>