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2" r:id="rId3"/>
    <p:sldId id="260" r:id="rId4"/>
    <p:sldId id="256" r:id="rId5"/>
    <p:sldId id="257" r:id="rId6"/>
    <p:sldId id="258" r:id="rId7"/>
    <p:sldId id="261" r:id="rId8"/>
    <p:sldId id="265" r:id="rId9"/>
    <p:sldId id="266" r:id="rId10"/>
    <p:sldId id="267" r:id="rId11"/>
    <p:sldId id="268" r:id="rId12"/>
    <p:sldId id="269" r:id="rId13"/>
    <p:sldId id="263" r:id="rId14"/>
    <p:sldId id="264"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9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9E2D25-F378-4916-A30D-02EF2F2B25C3}" type="datetimeFigureOut">
              <a:rPr lang="en-US" smtClean="0"/>
              <a:pPr/>
              <a:t>7/29/2014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04D980-9C70-4779-AF65-8E6944B41C52}" type="slidenum">
              <a:rPr lang="en-US" smtClean="0"/>
              <a:pPr/>
              <a:t>‹#›</a:t>
            </a:fld>
            <a:endParaRPr lang="en-US"/>
          </a:p>
        </p:txBody>
      </p:sp>
    </p:spTree>
    <p:extLst>
      <p:ext uri="{BB962C8B-B14F-4D97-AF65-F5344CB8AC3E}">
        <p14:creationId xmlns:p14="http://schemas.microsoft.com/office/powerpoint/2010/main" xmlns="" val="14167598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9E2D25-F378-4916-A30D-02EF2F2B25C3}" type="datetimeFigureOut">
              <a:rPr lang="en-US" smtClean="0"/>
              <a:pPr/>
              <a:t>7/29/2014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04D980-9C70-4779-AF65-8E6944B41C52}" type="slidenum">
              <a:rPr lang="en-US" smtClean="0"/>
              <a:pPr/>
              <a:t>‹#›</a:t>
            </a:fld>
            <a:endParaRPr lang="en-US"/>
          </a:p>
        </p:txBody>
      </p:sp>
    </p:spTree>
    <p:extLst>
      <p:ext uri="{BB962C8B-B14F-4D97-AF65-F5344CB8AC3E}">
        <p14:creationId xmlns:p14="http://schemas.microsoft.com/office/powerpoint/2010/main" xmlns="" val="8934859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49E2D25-F378-4916-A30D-02EF2F2B25C3}" type="datetimeFigureOut">
              <a:rPr lang="en-US" smtClean="0"/>
              <a:pPr/>
              <a:t>7/29/2014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04D980-9C70-4779-AF65-8E6944B41C52}" type="slidenum">
              <a:rPr lang="en-US" smtClean="0"/>
              <a:pPr/>
              <a:t>‹#›</a:t>
            </a:fld>
            <a:endParaRPr lang="en-US"/>
          </a:p>
        </p:txBody>
      </p:sp>
    </p:spTree>
    <p:extLst>
      <p:ext uri="{BB962C8B-B14F-4D97-AF65-F5344CB8AC3E}">
        <p14:creationId xmlns:p14="http://schemas.microsoft.com/office/powerpoint/2010/main" xmlns="" val="32316522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9E2D25-F378-4916-A30D-02EF2F2B25C3}" type="datetimeFigureOut">
              <a:rPr lang="en-US" smtClean="0"/>
              <a:pPr/>
              <a:t>7/29/2014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04D980-9C70-4779-AF65-8E6944B41C52}" type="slidenum">
              <a:rPr lang="en-US" smtClean="0"/>
              <a:pPr/>
              <a:t>‹#›</a:t>
            </a:fld>
            <a:endParaRPr lang="en-US"/>
          </a:p>
        </p:txBody>
      </p:sp>
    </p:spTree>
    <p:extLst>
      <p:ext uri="{BB962C8B-B14F-4D97-AF65-F5344CB8AC3E}">
        <p14:creationId xmlns:p14="http://schemas.microsoft.com/office/powerpoint/2010/main" xmlns="" val="2916877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9E2D25-F378-4916-A30D-02EF2F2B25C3}" type="datetimeFigureOut">
              <a:rPr lang="en-US" smtClean="0"/>
              <a:pPr/>
              <a:t>7/29/2014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A04D980-9C70-4779-AF65-8E6944B41C52}" type="slidenum">
              <a:rPr lang="en-US" smtClean="0"/>
              <a:pPr/>
              <a:t>‹#›</a:t>
            </a:fld>
            <a:endParaRPr lang="en-US"/>
          </a:p>
        </p:txBody>
      </p:sp>
    </p:spTree>
    <p:extLst>
      <p:ext uri="{BB962C8B-B14F-4D97-AF65-F5344CB8AC3E}">
        <p14:creationId xmlns:p14="http://schemas.microsoft.com/office/powerpoint/2010/main" xmlns="" val="29866502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9E2D25-F378-4916-A30D-02EF2F2B25C3}" type="datetimeFigureOut">
              <a:rPr lang="en-US" smtClean="0"/>
              <a:pPr/>
              <a:t>7/29/2014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A04D980-9C70-4779-AF65-8E6944B41C52}" type="slidenum">
              <a:rPr lang="en-US" smtClean="0"/>
              <a:pPr/>
              <a:t>‹#›</a:t>
            </a:fld>
            <a:endParaRPr lang="en-US"/>
          </a:p>
        </p:txBody>
      </p:sp>
    </p:spTree>
    <p:extLst>
      <p:ext uri="{BB962C8B-B14F-4D97-AF65-F5344CB8AC3E}">
        <p14:creationId xmlns:p14="http://schemas.microsoft.com/office/powerpoint/2010/main" xmlns="" val="199057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9E2D25-F378-4916-A30D-02EF2F2B25C3}" type="datetimeFigureOut">
              <a:rPr lang="en-US" smtClean="0"/>
              <a:pPr/>
              <a:t>7/29/2014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A04D980-9C70-4779-AF65-8E6944B41C52}" type="slidenum">
              <a:rPr lang="en-US" smtClean="0"/>
              <a:pPr/>
              <a:t>‹#›</a:t>
            </a:fld>
            <a:endParaRPr lang="en-US"/>
          </a:p>
        </p:txBody>
      </p:sp>
    </p:spTree>
    <p:extLst>
      <p:ext uri="{BB962C8B-B14F-4D97-AF65-F5344CB8AC3E}">
        <p14:creationId xmlns:p14="http://schemas.microsoft.com/office/powerpoint/2010/main" xmlns="" val="2809659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9E2D25-F378-4916-A30D-02EF2F2B25C3}" type="datetimeFigureOut">
              <a:rPr lang="en-US" smtClean="0"/>
              <a:pPr/>
              <a:t>7/29/2014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04D980-9C70-4779-AF65-8E6944B41C52}" type="slidenum">
              <a:rPr lang="en-US" smtClean="0"/>
              <a:pPr/>
              <a:t>‹#›</a:t>
            </a:fld>
            <a:endParaRPr lang="en-US"/>
          </a:p>
        </p:txBody>
      </p:sp>
    </p:spTree>
    <p:extLst>
      <p:ext uri="{BB962C8B-B14F-4D97-AF65-F5344CB8AC3E}">
        <p14:creationId xmlns:p14="http://schemas.microsoft.com/office/powerpoint/2010/main" xmlns="" val="3942356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9E2D25-F378-4916-A30D-02EF2F2B25C3}" type="datetimeFigureOut">
              <a:rPr lang="en-US" smtClean="0"/>
              <a:pPr/>
              <a:t>7/29/2014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04D980-9C70-4779-AF65-8E6944B41C52}" type="slidenum">
              <a:rPr lang="en-US" smtClean="0"/>
              <a:pPr/>
              <a:t>‹#›</a:t>
            </a:fld>
            <a:endParaRPr lang="en-US"/>
          </a:p>
        </p:txBody>
      </p:sp>
    </p:spTree>
    <p:extLst>
      <p:ext uri="{BB962C8B-B14F-4D97-AF65-F5344CB8AC3E}">
        <p14:creationId xmlns:p14="http://schemas.microsoft.com/office/powerpoint/2010/main" xmlns="" val="25230166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9E2D25-F378-4916-A30D-02EF2F2B25C3}" type="datetimeFigureOut">
              <a:rPr lang="en-US" smtClean="0"/>
              <a:pPr/>
              <a:t>7/29/2014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04D980-9C70-4779-AF65-8E6944B41C52}" type="slidenum">
              <a:rPr lang="en-US" smtClean="0"/>
              <a:pPr/>
              <a:t>‹#›</a:t>
            </a:fld>
            <a:endParaRPr lang="en-US"/>
          </a:p>
        </p:txBody>
      </p:sp>
    </p:spTree>
    <p:extLst>
      <p:ext uri="{BB962C8B-B14F-4D97-AF65-F5344CB8AC3E}">
        <p14:creationId xmlns:p14="http://schemas.microsoft.com/office/powerpoint/2010/main" xmlns="" val="3112527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9E2D25-F378-4916-A30D-02EF2F2B25C3}" type="datetimeFigureOut">
              <a:rPr lang="en-US" smtClean="0"/>
              <a:pPr/>
              <a:t>7/29/2014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04D980-9C70-4779-AF65-8E6944B41C52}" type="slidenum">
              <a:rPr lang="en-US" smtClean="0"/>
              <a:pPr/>
              <a:t>‹#›</a:t>
            </a:fld>
            <a:endParaRPr lang="en-US"/>
          </a:p>
        </p:txBody>
      </p:sp>
    </p:spTree>
    <p:extLst>
      <p:ext uri="{BB962C8B-B14F-4D97-AF65-F5344CB8AC3E}">
        <p14:creationId xmlns:p14="http://schemas.microsoft.com/office/powerpoint/2010/main" xmlns="" val="535058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9E2D25-F378-4916-A30D-02EF2F2B25C3}" type="datetimeFigureOut">
              <a:rPr lang="en-US" smtClean="0"/>
              <a:pPr/>
              <a:t>7/29/2014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04D980-9C70-4779-AF65-8E6944B41C52}" type="slidenum">
              <a:rPr lang="en-US" smtClean="0"/>
              <a:pPr/>
              <a:t>‹#›</a:t>
            </a:fld>
            <a:endParaRPr lang="en-US"/>
          </a:p>
        </p:txBody>
      </p:sp>
    </p:spTree>
    <p:extLst>
      <p:ext uri="{BB962C8B-B14F-4D97-AF65-F5344CB8AC3E}">
        <p14:creationId xmlns:p14="http://schemas.microsoft.com/office/powerpoint/2010/main" xmlns="" val="35274351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www.ncbi.nlm.nih.gov/pubmed?term=Espinosa%20L%5bAuthor%5d&amp;cauthor=true&amp;cauthor_uid=24990659" TargetMode="External"/><Relationship Id="rId2" Type="http://schemas.openxmlformats.org/officeDocument/2006/relationships/hyperlink" Target="http://www.ncbi.nlm.nih.gov/pubmed/24975576" TargetMode="External"/><Relationship Id="rId1" Type="http://schemas.openxmlformats.org/officeDocument/2006/relationships/slideLayout" Target="../slideLayouts/slideLayout1.xml"/><Relationship Id="rId6" Type="http://schemas.openxmlformats.org/officeDocument/2006/relationships/hyperlink" Target="http://www.ncbi.nlm.nih.gov/pubmed" TargetMode="External"/><Relationship Id="rId5" Type="http://schemas.openxmlformats.org/officeDocument/2006/relationships/hyperlink" Target="http://www.ncbi.nlm.nih.gov/pubmed?term=Bigas%20A%5bAuthor%5d&amp;cauthor=true&amp;cauthor_uid=24990659" TargetMode="External"/><Relationship Id="rId4" Type="http://schemas.openxmlformats.org/officeDocument/2006/relationships/hyperlink" Target="http://www.ncbi.nlm.nih.gov/pubmed?term=Margalef%20P%5bAuthor%5d&amp;cauthor=true&amp;cauthor_uid=24990659"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www.ncbi.nlm.nih.gov/pubmed?term=Dutta%20D%5bAuthor%5d&amp;cauthor=true&amp;cauthor_uid=24990659" TargetMode="External"/><Relationship Id="rId13" Type="http://schemas.openxmlformats.org/officeDocument/2006/relationships/hyperlink" Target="http://www.ncbi.nlm.nih.gov/pubmed?term=Li%20Z%5bAuthor%5d&amp;cauthor=true&amp;cauthor_uid=24990659" TargetMode="External"/><Relationship Id="rId18" Type="http://schemas.openxmlformats.org/officeDocument/2006/relationships/hyperlink" Target="http://www.ncbi.nlm.nih.gov/pubmed?term=Khuri%20FR%5bAuthor%5d&amp;cauthor=true&amp;cauthor_uid=24990659" TargetMode="External"/><Relationship Id="rId3" Type="http://schemas.openxmlformats.org/officeDocument/2006/relationships/hyperlink" Target="http://www.ncbi.nlm.nih.gov/pubmed?term=Kohlmaier%20A%5bAuthor%5d&amp;cauthor=true&amp;cauthor_uid=24990659" TargetMode="External"/><Relationship Id="rId7" Type="http://schemas.openxmlformats.org/officeDocument/2006/relationships/hyperlink" Target="http://www.ncbi.nlm.nih.gov/pubmed?term=Begum%20J%5bAuthor%5d&amp;cauthor=true&amp;cauthor_uid=24990659" TargetMode="External"/><Relationship Id="rId12" Type="http://schemas.openxmlformats.org/officeDocument/2006/relationships/hyperlink" Target="http://www.ncbi.nlm.nih.gov/pubmed?term=Shi%20Z%5bAuthor%5d&amp;cauthor=true&amp;cauthor_uid=24990659" TargetMode="External"/><Relationship Id="rId17" Type="http://schemas.openxmlformats.org/officeDocument/2006/relationships/hyperlink" Target="http://www.ncbi.nlm.nih.gov/pubmed?term=Fu%20H%5bAuthor%5d&amp;cauthor=true&amp;cauthor_uid=24990659" TargetMode="External"/><Relationship Id="rId2" Type="http://schemas.openxmlformats.org/officeDocument/2006/relationships/hyperlink" Target="http://www.ncbi.nlm.nih.gov/pubmed/24975577" TargetMode="External"/><Relationship Id="rId16" Type="http://schemas.openxmlformats.org/officeDocument/2006/relationships/hyperlink" Target="http://www.ncbi.nlm.nih.gov/pubmed?term=Du%20Y%5bAuthor%5d&amp;cauthor=true&amp;cauthor_uid=24990659" TargetMode="External"/><Relationship Id="rId1" Type="http://schemas.openxmlformats.org/officeDocument/2006/relationships/slideLayout" Target="../slideLayouts/slideLayout7.xml"/><Relationship Id="rId6" Type="http://schemas.openxmlformats.org/officeDocument/2006/relationships/hyperlink" Target="http://www.ncbi.nlm.nih.gov/pubmed?term=Reuter%20H%5bAuthor%5d&amp;cauthor=true&amp;cauthor_uid=24990659" TargetMode="External"/><Relationship Id="rId11" Type="http://schemas.openxmlformats.org/officeDocument/2006/relationships/hyperlink" Target="http://www.ncbi.nlm.nih.gov/pubmed/24975575" TargetMode="External"/><Relationship Id="rId5" Type="http://schemas.openxmlformats.org/officeDocument/2006/relationships/hyperlink" Target="http://www.ncbi.nlm.nih.gov/pubmed?term=Jin%20Y%5bAuthor%5d&amp;cauthor=true&amp;cauthor_uid=24990659" TargetMode="External"/><Relationship Id="rId15" Type="http://schemas.openxmlformats.org/officeDocument/2006/relationships/hyperlink" Target="http://www.ncbi.nlm.nih.gov/pubmed?term=Cheng%20K%5bAuthor%5d&amp;cauthor=true&amp;cauthor_uid=24990659" TargetMode="External"/><Relationship Id="rId10" Type="http://schemas.openxmlformats.org/officeDocument/2006/relationships/hyperlink" Target="http://www.ncbi.nlm.nih.gov/pubmed" TargetMode="External"/><Relationship Id="rId4" Type="http://schemas.openxmlformats.org/officeDocument/2006/relationships/hyperlink" Target="http://www.ncbi.nlm.nih.gov/pubmed?term=Fassnacht%20C%5bAuthor%5d&amp;cauthor=true&amp;cauthor_uid=24990659" TargetMode="External"/><Relationship Id="rId9" Type="http://schemas.openxmlformats.org/officeDocument/2006/relationships/hyperlink" Target="http://www.ncbi.nlm.nih.gov/pubmed?term=Edgar%20BA%5bAuthor%5d&amp;cauthor=true&amp;cauthor_uid=24990659" TargetMode="External"/><Relationship Id="rId14" Type="http://schemas.openxmlformats.org/officeDocument/2006/relationships/hyperlink" Target="http://www.ncbi.nlm.nih.gov/pubmed?term=Li%20ZJ%5bAuthor%5d&amp;cauthor=true&amp;cauthor_uid=2499065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http://www.pnas.org/site/misc/images/appicondroid.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237" y="20638"/>
            <a:ext cx="533315" cy="533316"/>
          </a:xfrm>
          <a:prstGeom prst="rect">
            <a:avLst/>
          </a:prstGeom>
          <a:noFill/>
          <a:extLst>
            <a:ext uri="{909E8E84-426E-40DD-AFC4-6F175D3DCCD1}">
              <a14:hiddenFill xmlns:a14="http://schemas.microsoft.com/office/drawing/2010/main" xmlns="">
                <a:solidFill>
                  <a:srgbClr val="FFFFFF"/>
                </a:solidFill>
              </a14:hiddenFill>
            </a:ext>
          </a:extLst>
        </p:spPr>
      </p:pic>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55576" y="188640"/>
            <a:ext cx="7632848" cy="645251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6853954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09575" y="600075"/>
            <a:ext cx="8324850" cy="56578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42481969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52438" y="209550"/>
            <a:ext cx="8239125" cy="64389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8007160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547664" y="107375"/>
            <a:ext cx="6872039" cy="67506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3674607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547664" y="260648"/>
            <a:ext cx="6367357" cy="612068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1181134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115616" y="255447"/>
            <a:ext cx="7344816" cy="653846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4525366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76275" y="361950"/>
            <a:ext cx="7791450" cy="61341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4785129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stretch>
            <a:fillRect/>
          </a:stretch>
        </p:blipFill>
        <p:spPr>
          <a:xfrm>
            <a:off x="990601" y="381000"/>
            <a:ext cx="6821788" cy="6477000"/>
          </a:xfrm>
          <a:prstGeom prst="rect">
            <a:avLst/>
          </a:prstGeom>
        </p:spPr>
      </p:pic>
      <p:sp>
        <p:nvSpPr>
          <p:cNvPr id="3" name="TextBox 2"/>
          <p:cNvSpPr txBox="1"/>
          <p:nvPr/>
        </p:nvSpPr>
        <p:spPr>
          <a:xfrm>
            <a:off x="6781800" y="76200"/>
            <a:ext cx="1981200" cy="381000"/>
          </a:xfrm>
          <a:prstGeom prst="rect">
            <a:avLst/>
          </a:prstGeom>
          <a:noFill/>
        </p:spPr>
        <p:txBody>
          <a:bodyPr wrap="square" rtlCol="0">
            <a:spAutoFit/>
          </a:bodyPr>
          <a:lstStyle/>
          <a:p>
            <a:r>
              <a:rPr lang="en-US" b="1" dirty="0" smtClean="0"/>
              <a:t>Scientific Reports</a:t>
            </a:r>
            <a:endParaRPr lang="en-US" b="1" dirty="0"/>
          </a:p>
        </p:txBody>
      </p:sp>
    </p:spTree>
    <p:extLst>
      <p:ext uri="{BB962C8B-B14F-4D97-AF65-F5344CB8AC3E}">
        <p14:creationId xmlns:p14="http://schemas.microsoft.com/office/powerpoint/2010/main" xmlns="" val="39085226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stretch>
            <a:fillRect/>
          </a:stretch>
        </p:blipFill>
        <p:spPr>
          <a:xfrm>
            <a:off x="1066800" y="0"/>
            <a:ext cx="6781800" cy="6858000"/>
          </a:xfrm>
          <a:prstGeom prst="rect">
            <a:avLst/>
          </a:prstGeom>
        </p:spPr>
      </p:pic>
    </p:spTree>
    <p:extLst>
      <p:ext uri="{BB962C8B-B14F-4D97-AF65-F5344CB8AC3E}">
        <p14:creationId xmlns:p14="http://schemas.microsoft.com/office/powerpoint/2010/main" xmlns="" val="13184692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stretch>
            <a:fillRect/>
          </a:stretch>
        </p:blipFill>
        <p:spPr>
          <a:xfrm>
            <a:off x="1066800" y="127000"/>
            <a:ext cx="6705600" cy="6731000"/>
          </a:xfrm>
          <a:prstGeom prst="rect">
            <a:avLst/>
          </a:prstGeom>
        </p:spPr>
      </p:pic>
    </p:spTree>
    <p:extLst>
      <p:ext uri="{BB962C8B-B14F-4D97-AF65-F5344CB8AC3E}">
        <p14:creationId xmlns:p14="http://schemas.microsoft.com/office/powerpoint/2010/main" xmlns="" val="28459813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stretch>
            <a:fillRect/>
          </a:stretch>
        </p:blipFill>
        <p:spPr>
          <a:xfrm>
            <a:off x="990600" y="609600"/>
            <a:ext cx="6858000" cy="5243513"/>
          </a:xfrm>
          <a:prstGeom prst="rect">
            <a:avLst/>
          </a:prstGeom>
        </p:spPr>
      </p:pic>
    </p:spTree>
    <p:extLst>
      <p:ext uri="{BB962C8B-B14F-4D97-AF65-F5344CB8AC3E}">
        <p14:creationId xmlns:p14="http://schemas.microsoft.com/office/powerpoint/2010/main" xmlns="" val="10949817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stretch>
            <a:fillRect/>
          </a:stretch>
        </p:blipFill>
        <p:spPr>
          <a:xfrm>
            <a:off x="762000" y="-6585"/>
            <a:ext cx="6896100" cy="6864585"/>
          </a:xfrm>
          <a:prstGeom prst="rect">
            <a:avLst/>
          </a:prstGeom>
        </p:spPr>
      </p:pic>
    </p:spTree>
    <p:extLst>
      <p:ext uri="{BB962C8B-B14F-4D97-AF65-F5344CB8AC3E}">
        <p14:creationId xmlns:p14="http://schemas.microsoft.com/office/powerpoint/2010/main" xmlns="" val="5955959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266826"/>
            <a:ext cx="9144000" cy="4524315"/>
          </a:xfrm>
          <a:prstGeom prst="rect">
            <a:avLst/>
          </a:prstGeom>
          <a:noFill/>
        </p:spPr>
        <p:txBody>
          <a:bodyPr wrap="square" rtlCol="0">
            <a:spAutoFit/>
          </a:bodyPr>
          <a:lstStyle/>
          <a:p>
            <a:r>
              <a:rPr lang="en-US" altLang="ko-KR" b="1" dirty="0" smtClean="0">
                <a:hlinkClick r:id="rId2"/>
              </a:rPr>
              <a:t>Non-conventional functions for NF-</a:t>
            </a:r>
            <a:r>
              <a:rPr lang="en-US" altLang="ko-KR" b="1" dirty="0" err="1" smtClean="0">
                <a:hlinkClick r:id="rId2"/>
              </a:rPr>
              <a:t>κB</a:t>
            </a:r>
            <a:r>
              <a:rPr lang="en-US" altLang="ko-KR" b="1" dirty="0" smtClean="0">
                <a:hlinkClick r:id="rId2"/>
              </a:rPr>
              <a:t> members: the dark side of NF-</a:t>
            </a:r>
            <a:r>
              <a:rPr lang="en-US" altLang="ko-KR" b="1" dirty="0" err="1" smtClean="0">
                <a:hlinkClick r:id="rId2"/>
              </a:rPr>
              <a:t>κB</a:t>
            </a:r>
            <a:r>
              <a:rPr lang="en-US" altLang="ko-KR" b="1" dirty="0" smtClean="0">
                <a:hlinkClick r:id="rId2"/>
              </a:rPr>
              <a:t>.</a:t>
            </a:r>
            <a:endParaRPr lang="en-US" altLang="ko-KR" b="1" dirty="0" smtClean="0"/>
          </a:p>
          <a:p>
            <a:r>
              <a:rPr lang="en-US" altLang="ko-KR" dirty="0" smtClean="0">
                <a:hlinkClick r:id="rId3"/>
              </a:rPr>
              <a:t>Espinosa L</a:t>
            </a:r>
            <a:r>
              <a:rPr lang="en-US" altLang="ko-KR" dirty="0" smtClean="0"/>
              <a:t>, </a:t>
            </a:r>
            <a:r>
              <a:rPr lang="en-US" altLang="ko-KR" dirty="0" err="1" smtClean="0">
                <a:hlinkClick r:id="rId4"/>
              </a:rPr>
              <a:t>Margalef</a:t>
            </a:r>
            <a:r>
              <a:rPr lang="en-US" altLang="ko-KR" dirty="0" smtClean="0">
                <a:hlinkClick r:id="rId4"/>
              </a:rPr>
              <a:t> P</a:t>
            </a:r>
            <a:r>
              <a:rPr lang="en-US" altLang="ko-KR" dirty="0" smtClean="0"/>
              <a:t>, </a:t>
            </a:r>
            <a:r>
              <a:rPr lang="en-US" altLang="ko-KR" dirty="0" err="1" smtClean="0">
                <a:hlinkClick r:id="rId5"/>
              </a:rPr>
              <a:t>Bigas</a:t>
            </a:r>
            <a:r>
              <a:rPr lang="en-US" altLang="ko-KR" dirty="0" smtClean="0">
                <a:hlinkClick r:id="rId5"/>
              </a:rPr>
              <a:t> A</a:t>
            </a:r>
            <a:r>
              <a:rPr lang="en-US" altLang="ko-KR" dirty="0" smtClean="0"/>
              <a:t>.</a:t>
            </a:r>
          </a:p>
          <a:p>
            <a:r>
              <a:rPr lang="en-US" altLang="ko-KR" b="1" dirty="0" smtClean="0">
                <a:effectLst/>
                <a:hlinkClick r:id="rId6" tooltip="Open/close author information list"/>
              </a:rPr>
              <a:t>Author information </a:t>
            </a:r>
            <a:endParaRPr lang="en-US" altLang="ko-KR" b="1" dirty="0" smtClean="0">
              <a:effectLst/>
            </a:endParaRPr>
          </a:p>
          <a:p>
            <a:r>
              <a:rPr lang="en-US" altLang="ko-KR" dirty="0" smtClean="0">
                <a:effectLst/>
              </a:rPr>
              <a:t>Stem Cells and Cancer Research Laboratory, </a:t>
            </a:r>
            <a:r>
              <a:rPr lang="en-US" altLang="ko-KR" dirty="0" err="1" smtClean="0">
                <a:effectLst/>
              </a:rPr>
              <a:t>Institut</a:t>
            </a:r>
            <a:r>
              <a:rPr lang="en-US" altLang="ko-KR" dirty="0" smtClean="0">
                <a:effectLst/>
              </a:rPr>
              <a:t> Hospital del Mar </a:t>
            </a:r>
            <a:r>
              <a:rPr lang="en-US" altLang="ko-KR" dirty="0" err="1" smtClean="0">
                <a:effectLst/>
              </a:rPr>
              <a:t>d'Investigacions</a:t>
            </a:r>
            <a:r>
              <a:rPr lang="en-US" altLang="ko-KR" dirty="0" smtClean="0">
                <a:effectLst/>
              </a:rPr>
              <a:t> </a:t>
            </a:r>
            <a:r>
              <a:rPr lang="en-US" altLang="ko-KR" dirty="0" err="1" smtClean="0">
                <a:effectLst/>
              </a:rPr>
              <a:t>Mèdiques</a:t>
            </a:r>
            <a:r>
              <a:rPr lang="en-US" altLang="ko-KR" dirty="0" smtClean="0">
                <a:effectLst/>
              </a:rPr>
              <a:t> (IMIM), Barcelona, Spain.</a:t>
            </a:r>
          </a:p>
          <a:p>
            <a:r>
              <a:rPr lang="en-US" altLang="ko-KR" b="1" dirty="0" smtClean="0"/>
              <a:t>Abstract</a:t>
            </a:r>
          </a:p>
          <a:p>
            <a:r>
              <a:rPr lang="en-US" altLang="ko-KR" dirty="0" smtClean="0"/>
              <a:t>NF-</a:t>
            </a:r>
            <a:r>
              <a:rPr lang="en-US" altLang="ko-KR" dirty="0" err="1" smtClean="0"/>
              <a:t>κB</a:t>
            </a:r>
            <a:r>
              <a:rPr lang="en-US" altLang="ko-KR" dirty="0" smtClean="0"/>
              <a:t> pathway exerts an essential function in the regulation of the immune response, which has been the nucleus of numerous studies for the past 25 years. Both activation of the pathway and termination of the NF-</a:t>
            </a:r>
            <a:r>
              <a:rPr lang="en-US" altLang="ko-KR" dirty="0" err="1" smtClean="0"/>
              <a:t>κB</a:t>
            </a:r>
            <a:r>
              <a:rPr lang="en-US" altLang="ko-KR" dirty="0" smtClean="0"/>
              <a:t> response are tightly regulated events, which is essential to prevent exacerbated inflammatory responses. Thus, alterations in NF-</a:t>
            </a:r>
            <a:r>
              <a:rPr lang="en-US" altLang="ko-KR" dirty="0" err="1" smtClean="0"/>
              <a:t>κB</a:t>
            </a:r>
            <a:r>
              <a:rPr lang="en-US" altLang="ko-KR" dirty="0" smtClean="0"/>
              <a:t> regulatory elements might result in tissue damage and cancer in different systems. In addition, several of the proteins involved in NF-</a:t>
            </a:r>
            <a:r>
              <a:rPr lang="en-US" altLang="ko-KR" dirty="0" err="1" smtClean="0"/>
              <a:t>κB</a:t>
            </a:r>
            <a:r>
              <a:rPr lang="en-US" altLang="ko-KR" dirty="0" smtClean="0"/>
              <a:t> regulation display additional, and much less studied, functions that connect with specific NF-</a:t>
            </a:r>
            <a:r>
              <a:rPr lang="en-US" altLang="ko-KR" dirty="0" err="1" smtClean="0"/>
              <a:t>κB</a:t>
            </a:r>
            <a:r>
              <a:rPr lang="en-US" altLang="ko-KR" dirty="0" smtClean="0"/>
              <a:t>-unrelated pathways. Many of these pathways are in turn regulators of particular physiologic and/or pathologic responses. Which are the principal non-conventional functions that have been identified for specific NF-</a:t>
            </a:r>
            <a:r>
              <a:rPr lang="en-US" altLang="ko-KR" dirty="0" err="1" smtClean="0"/>
              <a:t>κB</a:t>
            </a:r>
            <a:r>
              <a:rPr lang="en-US" altLang="ko-KR" dirty="0" smtClean="0"/>
              <a:t> elements, how they connect with other signaling pathways and what is their potential impact on cancer is the focus of this review.</a:t>
            </a:r>
          </a:p>
        </p:txBody>
      </p:sp>
      <p:sp>
        <p:nvSpPr>
          <p:cNvPr id="5" name="TextBox 4"/>
          <p:cNvSpPr txBox="1"/>
          <p:nvPr/>
        </p:nvSpPr>
        <p:spPr>
          <a:xfrm>
            <a:off x="8227644" y="0"/>
            <a:ext cx="1105752"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xmlns="" val="39794651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0" y="1"/>
            <a:ext cx="4572000" cy="1384995"/>
          </a:xfrm>
          <a:prstGeom prst="rect">
            <a:avLst/>
          </a:prstGeom>
        </p:spPr>
        <p:txBody>
          <a:bodyPr>
            <a:spAutoFit/>
          </a:bodyPr>
          <a:lstStyle/>
          <a:p>
            <a:r>
              <a:rPr lang="en-US" altLang="ko-KR" sz="1200" b="1" dirty="0" err="1" smtClean="0">
                <a:hlinkClick r:id="rId2"/>
              </a:rPr>
              <a:t>Src</a:t>
            </a:r>
            <a:r>
              <a:rPr lang="en-US" altLang="ko-KR" sz="1200" b="1" dirty="0" smtClean="0">
                <a:hlinkClick r:id="rId2"/>
              </a:rPr>
              <a:t> kinase function controls progenitor cell pools during regeneration and tumor onset in the Drosophila intestine.</a:t>
            </a:r>
            <a:endParaRPr lang="en-US" altLang="ko-KR" sz="1200" b="1" dirty="0" smtClean="0"/>
          </a:p>
          <a:p>
            <a:r>
              <a:rPr lang="en-US" altLang="ko-KR" sz="1200" dirty="0" err="1" smtClean="0">
                <a:hlinkClick r:id="rId3"/>
              </a:rPr>
              <a:t>Kohlmaier</a:t>
            </a:r>
            <a:r>
              <a:rPr lang="en-US" altLang="ko-KR" sz="1200" dirty="0" smtClean="0">
                <a:hlinkClick r:id="rId3"/>
              </a:rPr>
              <a:t> A</a:t>
            </a:r>
            <a:r>
              <a:rPr lang="en-US" altLang="ko-KR" sz="1200" dirty="0" smtClean="0"/>
              <a:t>, </a:t>
            </a:r>
            <a:r>
              <a:rPr lang="en-US" altLang="ko-KR" sz="1200" dirty="0" err="1" smtClean="0">
                <a:hlinkClick r:id="rId4"/>
              </a:rPr>
              <a:t>Fassnacht</a:t>
            </a:r>
            <a:r>
              <a:rPr lang="en-US" altLang="ko-KR" sz="1200" dirty="0" smtClean="0">
                <a:hlinkClick r:id="rId4"/>
              </a:rPr>
              <a:t> C</a:t>
            </a:r>
            <a:r>
              <a:rPr lang="en-US" altLang="ko-KR" sz="1200" dirty="0" smtClean="0"/>
              <a:t>, </a:t>
            </a:r>
            <a:r>
              <a:rPr lang="en-US" altLang="ko-KR" sz="1200" dirty="0" err="1" smtClean="0">
                <a:hlinkClick r:id="rId5"/>
              </a:rPr>
              <a:t>Jin</a:t>
            </a:r>
            <a:r>
              <a:rPr lang="en-US" altLang="ko-KR" sz="1200" dirty="0" smtClean="0">
                <a:hlinkClick r:id="rId5"/>
              </a:rPr>
              <a:t> Y</a:t>
            </a:r>
            <a:r>
              <a:rPr lang="en-US" altLang="ko-KR" sz="1200" dirty="0" smtClean="0"/>
              <a:t>, </a:t>
            </a:r>
            <a:r>
              <a:rPr lang="en-US" altLang="ko-KR" sz="1200" dirty="0" smtClean="0">
                <a:hlinkClick r:id="rId6"/>
              </a:rPr>
              <a:t>Reuter H</a:t>
            </a:r>
            <a:r>
              <a:rPr lang="en-US" altLang="ko-KR" sz="1200" dirty="0" smtClean="0"/>
              <a:t>, </a:t>
            </a:r>
            <a:r>
              <a:rPr lang="en-US" altLang="ko-KR" sz="1200" dirty="0" smtClean="0">
                <a:hlinkClick r:id="rId7"/>
              </a:rPr>
              <a:t>Begum J</a:t>
            </a:r>
            <a:r>
              <a:rPr lang="en-US" altLang="ko-KR" sz="1200" dirty="0" smtClean="0"/>
              <a:t>, </a:t>
            </a:r>
            <a:r>
              <a:rPr lang="en-US" altLang="ko-KR" sz="1200" dirty="0" smtClean="0">
                <a:hlinkClick r:id="rId8"/>
              </a:rPr>
              <a:t>Dutta D</a:t>
            </a:r>
            <a:r>
              <a:rPr lang="en-US" altLang="ko-KR" sz="1200" dirty="0" smtClean="0"/>
              <a:t>, </a:t>
            </a:r>
            <a:r>
              <a:rPr lang="en-US" altLang="ko-KR" sz="1200" dirty="0" smtClean="0">
                <a:hlinkClick r:id="rId9"/>
              </a:rPr>
              <a:t>Edgar BA</a:t>
            </a:r>
            <a:r>
              <a:rPr lang="en-US" altLang="ko-KR" sz="1200" dirty="0" smtClean="0"/>
              <a:t>.</a:t>
            </a:r>
          </a:p>
          <a:p>
            <a:r>
              <a:rPr lang="en-US" altLang="ko-KR" sz="1200" b="1" dirty="0" smtClean="0">
                <a:effectLst/>
                <a:hlinkClick r:id="rId10" tooltip="Open/close author information list"/>
              </a:rPr>
              <a:t>Author information </a:t>
            </a:r>
            <a:endParaRPr lang="en-US" altLang="ko-KR" sz="1200" b="1" dirty="0" smtClean="0">
              <a:effectLst/>
            </a:endParaRPr>
          </a:p>
          <a:p>
            <a:pPr>
              <a:buFont typeface="Arial" panose="020B0604020202020204" pitchFamily="34" charset="0"/>
              <a:buChar char="•"/>
            </a:pPr>
            <a:r>
              <a:rPr lang="en-US" altLang="ko-KR" sz="1200" dirty="0" err="1" smtClean="0">
                <a:effectLst/>
              </a:rPr>
              <a:t>Deutsches</a:t>
            </a:r>
            <a:r>
              <a:rPr lang="en-US" altLang="ko-KR" sz="1200" dirty="0" smtClean="0">
                <a:effectLst/>
              </a:rPr>
              <a:t> </a:t>
            </a:r>
            <a:r>
              <a:rPr lang="en-US" altLang="ko-KR" sz="1200" dirty="0" err="1" smtClean="0">
                <a:effectLst/>
              </a:rPr>
              <a:t>Krebsforschungszentrum</a:t>
            </a:r>
            <a:r>
              <a:rPr lang="en-US" altLang="ko-KR" sz="1200" dirty="0" smtClean="0">
                <a:effectLst/>
              </a:rPr>
              <a:t> (DKFZ), </a:t>
            </a:r>
            <a:r>
              <a:rPr lang="en-US" altLang="ko-KR" sz="1200" dirty="0" err="1" smtClean="0">
                <a:effectLst/>
              </a:rPr>
              <a:t>Zentrum</a:t>
            </a:r>
            <a:r>
              <a:rPr lang="en-US" altLang="ko-KR" sz="1200" dirty="0" smtClean="0">
                <a:effectLst/>
              </a:rPr>
              <a:t> </a:t>
            </a:r>
            <a:r>
              <a:rPr lang="en-US" altLang="ko-KR" sz="1200" dirty="0" err="1" smtClean="0">
                <a:effectLst/>
              </a:rPr>
              <a:t>für</a:t>
            </a:r>
            <a:r>
              <a:rPr lang="en-US" altLang="ko-KR" sz="1200" dirty="0" smtClean="0">
                <a:effectLst/>
              </a:rPr>
              <a:t> </a:t>
            </a:r>
            <a:r>
              <a:rPr lang="en-US" altLang="ko-KR" sz="1200" dirty="0" err="1" smtClean="0">
                <a:effectLst/>
              </a:rPr>
              <a:t>Molekulare</a:t>
            </a:r>
            <a:r>
              <a:rPr lang="en-US" altLang="ko-KR" sz="1200" dirty="0" smtClean="0">
                <a:effectLst/>
              </a:rPr>
              <a:t> </a:t>
            </a:r>
            <a:r>
              <a:rPr lang="en-US" altLang="ko-KR" sz="1200" dirty="0" err="1" smtClean="0">
                <a:effectLst/>
              </a:rPr>
              <a:t>Biologie</a:t>
            </a:r>
            <a:r>
              <a:rPr lang="en-US" altLang="ko-KR" sz="1200" dirty="0" smtClean="0">
                <a:effectLst/>
              </a:rPr>
              <a:t> der </a:t>
            </a:r>
            <a:r>
              <a:rPr lang="en-US" altLang="ko-KR" sz="1200" dirty="0" err="1" smtClean="0">
                <a:effectLst/>
              </a:rPr>
              <a:t>Universität</a:t>
            </a:r>
            <a:r>
              <a:rPr lang="en-US" altLang="ko-KR" sz="1200" dirty="0" smtClean="0">
                <a:effectLst/>
              </a:rPr>
              <a:t> Heidelberg (ZMBH) Allianz, </a:t>
            </a:r>
            <a:r>
              <a:rPr lang="en-US" altLang="ko-KR" sz="1200" dirty="0" err="1" smtClean="0">
                <a:effectLst/>
              </a:rPr>
              <a:t>Im</a:t>
            </a:r>
            <a:r>
              <a:rPr lang="en-US" altLang="ko-KR" sz="1200" dirty="0" smtClean="0">
                <a:effectLst/>
              </a:rPr>
              <a:t> </a:t>
            </a:r>
            <a:r>
              <a:rPr lang="en-US" altLang="ko-KR" sz="1200" dirty="0" err="1" smtClean="0">
                <a:effectLst/>
              </a:rPr>
              <a:t>Neuenheimer</a:t>
            </a:r>
            <a:r>
              <a:rPr lang="en-US" altLang="ko-KR" sz="1200" dirty="0" smtClean="0">
                <a:effectLst/>
              </a:rPr>
              <a:t> Feld 282, Heidelberg, Germany.</a:t>
            </a:r>
            <a:endParaRPr lang="en-US" altLang="ko-KR" sz="1200" dirty="0">
              <a:effectLst/>
            </a:endParaRPr>
          </a:p>
        </p:txBody>
      </p:sp>
      <p:sp>
        <p:nvSpPr>
          <p:cNvPr id="3" name="직사각형 2"/>
          <p:cNvSpPr/>
          <p:nvPr/>
        </p:nvSpPr>
        <p:spPr>
          <a:xfrm>
            <a:off x="0" y="1384995"/>
            <a:ext cx="4572000" cy="1569660"/>
          </a:xfrm>
          <a:prstGeom prst="rect">
            <a:avLst/>
          </a:prstGeom>
        </p:spPr>
        <p:txBody>
          <a:bodyPr>
            <a:spAutoFit/>
          </a:bodyPr>
          <a:lstStyle/>
          <a:p>
            <a:r>
              <a:rPr lang="en-US" altLang="ko-KR" sz="1200" b="1" dirty="0" smtClean="0">
                <a:hlinkClick r:id="rId11"/>
              </a:rPr>
              <a:t>Cables1 controls p21/Cip1 protein stability by antagonizing proteasome subunit alpha type 3.</a:t>
            </a:r>
            <a:endParaRPr lang="en-US" altLang="ko-KR" sz="1200" b="1" dirty="0" smtClean="0"/>
          </a:p>
          <a:p>
            <a:r>
              <a:rPr lang="en-US" altLang="ko-KR" sz="1200" dirty="0" smtClean="0">
                <a:hlinkClick r:id="rId12"/>
              </a:rPr>
              <a:t>Shi Z</a:t>
            </a:r>
            <a:r>
              <a:rPr lang="en-US" altLang="ko-KR" sz="1200" baseline="30000" dirty="0" smtClean="0"/>
              <a:t>1</a:t>
            </a:r>
            <a:r>
              <a:rPr lang="en-US" altLang="ko-KR" sz="1200" dirty="0" smtClean="0"/>
              <a:t>, </a:t>
            </a:r>
            <a:r>
              <a:rPr lang="en-US" altLang="ko-KR" sz="1200" dirty="0" smtClean="0">
                <a:hlinkClick r:id="rId13"/>
              </a:rPr>
              <a:t>Li Z</a:t>
            </a:r>
            <a:r>
              <a:rPr lang="en-US" altLang="ko-KR" sz="1200" baseline="30000" dirty="0" smtClean="0"/>
              <a:t>2</a:t>
            </a:r>
            <a:r>
              <a:rPr lang="en-US" altLang="ko-KR" sz="1200" dirty="0" smtClean="0"/>
              <a:t>, </a:t>
            </a:r>
            <a:r>
              <a:rPr lang="en-US" altLang="ko-KR" sz="1200" dirty="0" smtClean="0">
                <a:hlinkClick r:id="rId14"/>
              </a:rPr>
              <a:t>Li ZJ</a:t>
            </a:r>
            <a:r>
              <a:rPr lang="en-US" altLang="ko-KR" sz="1200" baseline="30000" dirty="0" smtClean="0"/>
              <a:t>3</a:t>
            </a:r>
            <a:r>
              <a:rPr lang="en-US" altLang="ko-KR" sz="1200" dirty="0" smtClean="0"/>
              <a:t>, </a:t>
            </a:r>
            <a:r>
              <a:rPr lang="en-US" altLang="ko-KR" sz="1200" dirty="0" smtClean="0">
                <a:hlinkClick r:id="rId15"/>
              </a:rPr>
              <a:t>Cheng K</a:t>
            </a:r>
            <a:r>
              <a:rPr lang="en-US" altLang="ko-KR" sz="1200" baseline="30000" dirty="0" smtClean="0"/>
              <a:t>4</a:t>
            </a:r>
            <a:r>
              <a:rPr lang="en-US" altLang="ko-KR" sz="1200" dirty="0" smtClean="0"/>
              <a:t>, </a:t>
            </a:r>
            <a:r>
              <a:rPr lang="en-US" altLang="ko-KR" sz="1200" dirty="0" smtClean="0">
                <a:hlinkClick r:id="rId16"/>
              </a:rPr>
              <a:t>Du Y</a:t>
            </a:r>
            <a:r>
              <a:rPr lang="en-US" altLang="ko-KR" sz="1200" baseline="30000" dirty="0" smtClean="0"/>
              <a:t>5</a:t>
            </a:r>
            <a:r>
              <a:rPr lang="en-US" altLang="ko-KR" sz="1200" dirty="0" smtClean="0"/>
              <a:t>, </a:t>
            </a:r>
            <a:r>
              <a:rPr lang="en-US" altLang="ko-KR" sz="1200" dirty="0" smtClean="0">
                <a:hlinkClick r:id="rId17"/>
              </a:rPr>
              <a:t>Fu H</a:t>
            </a:r>
            <a:r>
              <a:rPr lang="en-US" altLang="ko-KR" sz="1200" baseline="30000" dirty="0" smtClean="0"/>
              <a:t>6</a:t>
            </a:r>
            <a:r>
              <a:rPr lang="en-US" altLang="ko-KR" sz="1200" dirty="0" smtClean="0"/>
              <a:t>, </a:t>
            </a:r>
            <a:r>
              <a:rPr lang="en-US" altLang="ko-KR" sz="1200" dirty="0" err="1" smtClean="0">
                <a:hlinkClick r:id="rId18"/>
              </a:rPr>
              <a:t>Khuri</a:t>
            </a:r>
            <a:r>
              <a:rPr lang="en-US" altLang="ko-KR" sz="1200" dirty="0" smtClean="0">
                <a:hlinkClick r:id="rId18"/>
              </a:rPr>
              <a:t> FR</a:t>
            </a:r>
            <a:r>
              <a:rPr lang="en-US" altLang="ko-KR" sz="1200" baseline="30000" dirty="0" smtClean="0"/>
              <a:t>7</a:t>
            </a:r>
            <a:r>
              <a:rPr lang="en-US" altLang="ko-KR" sz="1200" dirty="0" smtClean="0"/>
              <a:t>.</a:t>
            </a:r>
          </a:p>
          <a:p>
            <a:r>
              <a:rPr lang="en-US" altLang="ko-KR" sz="1200" b="1" dirty="0" smtClean="0">
                <a:effectLst/>
                <a:hlinkClick r:id="rId10" tooltip="Open/close author information list"/>
              </a:rPr>
              <a:t>Author information </a:t>
            </a:r>
            <a:endParaRPr lang="en-US" altLang="ko-KR" sz="1200" b="1" dirty="0" smtClean="0">
              <a:effectLst/>
            </a:endParaRPr>
          </a:p>
          <a:p>
            <a:pPr>
              <a:buFont typeface="Arial" panose="020B0604020202020204" pitchFamily="34" charset="0"/>
              <a:buChar char="•"/>
            </a:pPr>
            <a:r>
              <a:rPr lang="en-US" altLang="ko-KR" sz="1200" baseline="30000" dirty="0" smtClean="0">
                <a:effectLst/>
              </a:rPr>
              <a:t>1</a:t>
            </a:r>
            <a:r>
              <a:rPr lang="en-US" altLang="ko-KR" sz="1200" dirty="0" smtClean="0">
                <a:effectLst/>
              </a:rPr>
              <a:t>1] Department of Cell Biology and Institute of Biomedicine, College of Life Science and Technology, Jinan University, Guangzhou, China [2] Department of Pharmacology, Emory University School of Medicine, Atlanta, GA, USA</a:t>
            </a:r>
            <a:endParaRPr lang="en-US" altLang="ko-KR" sz="1200" dirty="0">
              <a:effectLst/>
            </a:endParaRPr>
          </a:p>
        </p:txBody>
      </p:sp>
      <p:sp>
        <p:nvSpPr>
          <p:cNvPr id="5" name="TextBox 4"/>
          <p:cNvSpPr txBox="1"/>
          <p:nvPr/>
        </p:nvSpPr>
        <p:spPr>
          <a:xfrm>
            <a:off x="8227644" y="0"/>
            <a:ext cx="1105752"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xmlns="" val="18878020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TotalTime>
  <Words>307</Words>
  <Application>Microsoft Office PowerPoint</Application>
  <PresentationFormat>화면 슬라이드 쇼(4:3)</PresentationFormat>
  <Paragraphs>17</Paragraphs>
  <Slides>14</Slides>
  <Notes>0</Notes>
  <HiddenSlides>0</HiddenSlides>
  <MMClips>0</MMClips>
  <ScaleCrop>false</ScaleCrop>
  <HeadingPairs>
    <vt:vector size="4" baseType="variant">
      <vt:variant>
        <vt:lpstr>테마</vt:lpstr>
      </vt:variant>
      <vt:variant>
        <vt:i4>1</vt:i4>
      </vt:variant>
      <vt:variant>
        <vt:lpstr>슬라이드 제목</vt:lpstr>
      </vt:variant>
      <vt:variant>
        <vt:i4>14</vt:i4>
      </vt:variant>
    </vt:vector>
  </HeadingPairs>
  <TitlesOfParts>
    <vt:vector size="15" baseType="lpstr">
      <vt:lpstr>Office Theme</vt:lpstr>
      <vt:lpstr>슬라이드 1</vt:lpstr>
      <vt:lpstr>슬라이드 2</vt:lpstr>
      <vt:lpstr>슬라이드 3</vt:lpstr>
      <vt:lpstr>슬라이드 4</vt:lpstr>
      <vt:lpstr>슬라이드 5</vt:lpstr>
      <vt:lpstr>슬라이드 6</vt:lpstr>
      <vt:lpstr>슬라이드 7</vt:lpstr>
      <vt:lpstr>슬라이드 8</vt:lpstr>
      <vt:lpstr>슬라이드 9</vt:lpstr>
      <vt:lpstr>슬라이드 10</vt:lpstr>
      <vt:lpstr>슬라이드 11</vt:lpstr>
      <vt:lpstr>슬라이드 12</vt:lpstr>
      <vt:lpstr>슬라이드 13</vt:lpstr>
      <vt:lpstr>슬라이드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JMC</dc:creator>
  <cp:lastModifiedBy>유라</cp:lastModifiedBy>
  <cp:revision>8</cp:revision>
  <dcterms:created xsi:type="dcterms:W3CDTF">2014-06-28T04:18:36Z</dcterms:created>
  <dcterms:modified xsi:type="dcterms:W3CDTF">2014-07-29T00:56:52Z</dcterms:modified>
</cp:coreProperties>
</file>