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5" r:id="rId2"/>
    <p:sldId id="289" r:id="rId3"/>
    <p:sldId id="296" r:id="rId4"/>
    <p:sldId id="290" r:id="rId5"/>
    <p:sldId id="291" r:id="rId6"/>
    <p:sldId id="292" r:id="rId7"/>
    <p:sldId id="293" r:id="rId8"/>
    <p:sldId id="294" r:id="rId9"/>
  </p:sldIdLst>
  <p:sldSz cx="9144000" cy="6858000" type="screen4x3"/>
  <p:notesSz cx="6735763" cy="98663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15" autoAdjust="0"/>
  </p:normalViewPr>
  <p:slideViewPr>
    <p:cSldViewPr showGuides="1">
      <p:cViewPr varScale="1">
        <p:scale>
          <a:sx n="85" d="100"/>
          <a:sy n="85" d="100"/>
        </p:scale>
        <p:origin x="-1524" y="-78"/>
      </p:cViewPr>
      <p:guideLst>
        <p:guide orient="horz" pos="4319"/>
        <p:guide pos="269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27248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198162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80900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133778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3995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540330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1943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935963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024794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6295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829587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C4164B-B313-4B89-BD64-859015602B4D}" type="datetimeFigureOut">
              <a:rPr lang="ko-KR" altLang="en-US" smtClean="0"/>
              <a:t>2015-03-30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0AEE0-36ED-417D-949B-9C5579E6EDC2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18917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" t="33750" r="50000" b="61000"/>
          <a:stretch/>
        </p:blipFill>
        <p:spPr bwMode="auto">
          <a:xfrm>
            <a:off x="64019" y="0"/>
            <a:ext cx="5781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http://stke.sciencemag.org/content/8/368/local/cover-enclosur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0" y="0"/>
            <a:ext cx="11239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861" t="9451" r="30584" b="6889"/>
          <a:stretch/>
        </p:blipFill>
        <p:spPr bwMode="auto">
          <a:xfrm>
            <a:off x="539552" y="402425"/>
            <a:ext cx="6180664" cy="6213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41197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" t="33750" r="50000" b="61000"/>
          <a:stretch/>
        </p:blipFill>
        <p:spPr bwMode="auto">
          <a:xfrm>
            <a:off x="64019" y="0"/>
            <a:ext cx="5781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012" t="13772" r="30051" b="32219"/>
          <a:stretch/>
        </p:blipFill>
        <p:spPr bwMode="auto">
          <a:xfrm>
            <a:off x="611560" y="1448678"/>
            <a:ext cx="6238756" cy="46298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http://stke.sciencemag.org/content/8/369/local/cover-enclosure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0" y="0"/>
            <a:ext cx="11239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6269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78" t="33750" r="50000" b="61000"/>
          <a:stretch/>
        </p:blipFill>
        <p:spPr bwMode="auto">
          <a:xfrm>
            <a:off x="64019" y="0"/>
            <a:ext cx="57816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http://stke.sciencemag.org/content/8/369/local/cover-enclosure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20050" y="0"/>
            <a:ext cx="11239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114" t="10532" r="29291" b="16287"/>
          <a:stretch/>
        </p:blipFill>
        <p:spPr bwMode="auto">
          <a:xfrm>
            <a:off x="1038979" y="400050"/>
            <a:ext cx="6491368" cy="6273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5551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0" y="1002717"/>
            <a:ext cx="9144000" cy="48551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b="1" dirty="0" smtClean="0"/>
              <a:t>Spring-loaded unraveling of a single SNARE complex by NSF in one round of ATP turnover</a:t>
            </a:r>
            <a:endParaRPr lang="en-US" altLang="ko-KR" sz="1200" b="1" dirty="0" smtClean="0"/>
          </a:p>
          <a:p>
            <a:pPr algn="just"/>
            <a:endParaRPr lang="en-US" altLang="ko-KR" sz="1050" b="1" dirty="0" smtClean="0"/>
          </a:p>
          <a:p>
            <a:pPr algn="just"/>
            <a:r>
              <a:rPr lang="en-US" altLang="ko-KR" sz="1050" b="1" dirty="0" smtClean="0"/>
              <a:t>Je-Kyung Ryu1,2,*, </a:t>
            </a:r>
            <a:r>
              <a:rPr lang="en-US" altLang="ko-KR" sz="1050" b="1" dirty="0" err="1" smtClean="0"/>
              <a:t>Duyoung</a:t>
            </a:r>
            <a:r>
              <a:rPr lang="en-US" altLang="ko-KR" sz="1050" b="1" dirty="0" smtClean="0"/>
              <a:t> Min1,2,*, Sang-Hyun Rah1,2,*, </a:t>
            </a:r>
            <a:r>
              <a:rPr lang="en-US" altLang="ko-KR" sz="1050" b="1" dirty="0" err="1" smtClean="0"/>
              <a:t>Soo</a:t>
            </a:r>
            <a:r>
              <a:rPr lang="en-US" altLang="ko-KR" sz="1050" b="1" dirty="0" smtClean="0"/>
              <a:t> Jin Kim3, </a:t>
            </a:r>
            <a:r>
              <a:rPr lang="en-US" altLang="ko-KR" sz="1050" b="1" dirty="0" err="1" smtClean="0"/>
              <a:t>Yongsoo</a:t>
            </a:r>
            <a:r>
              <a:rPr lang="en-US" altLang="ko-KR" sz="1050" b="1" dirty="0" smtClean="0"/>
              <a:t> Park4, </a:t>
            </a:r>
            <a:r>
              <a:rPr lang="en-US" altLang="ko-KR" sz="1050" b="1" dirty="0" err="1" smtClean="0"/>
              <a:t>Haesoo</a:t>
            </a:r>
            <a:r>
              <a:rPr lang="en-US" altLang="ko-KR" sz="1050" b="1" dirty="0" smtClean="0"/>
              <a:t> Kim3, </a:t>
            </a:r>
            <a:r>
              <a:rPr lang="en-US" altLang="ko-KR" sz="1050" b="1" dirty="0" err="1" smtClean="0"/>
              <a:t>Changbong</a:t>
            </a:r>
            <a:r>
              <a:rPr lang="en-US" altLang="ko-KR" sz="1050" b="1" dirty="0" smtClean="0"/>
              <a:t> Hyeon5, Ho Min Kim3, </a:t>
            </a:r>
            <a:r>
              <a:rPr lang="en-US" altLang="ko-KR" sz="1050" b="1" dirty="0" err="1" smtClean="0"/>
              <a:t>Reinhard</a:t>
            </a:r>
            <a:r>
              <a:rPr lang="en-US" altLang="ko-KR" sz="1050" b="1" dirty="0" smtClean="0"/>
              <a:t> Jahn4,†, Tae-Young Yoon1,2,</a:t>
            </a:r>
          </a:p>
          <a:p>
            <a:pPr algn="just"/>
            <a:endParaRPr lang="en-US" altLang="ko-KR" sz="1100" dirty="0" smtClean="0"/>
          </a:p>
          <a:p>
            <a:pPr algn="just"/>
            <a:r>
              <a:rPr lang="en-US" altLang="ko-KR" sz="1100" dirty="0" smtClean="0"/>
              <a:t>1National Creative Research Initiative Center for Single-Molecule Systems Biology, Korea Advanced Institute of Science and Technology (KAIST), </a:t>
            </a:r>
            <a:r>
              <a:rPr lang="en-US" altLang="ko-KR" sz="1100" dirty="0" err="1" smtClean="0"/>
              <a:t>Daejeon</a:t>
            </a:r>
            <a:r>
              <a:rPr lang="en-US" altLang="ko-KR" sz="1100" dirty="0" smtClean="0"/>
              <a:t> 305-701, South Korea.</a:t>
            </a:r>
          </a:p>
          <a:p>
            <a:pPr algn="just"/>
            <a:r>
              <a:rPr lang="en-US" altLang="ko-KR" sz="1100" dirty="0" smtClean="0"/>
              <a:t>2Department of Physics, KAIST, </a:t>
            </a:r>
            <a:r>
              <a:rPr lang="en-US" altLang="ko-KR" sz="1100" dirty="0" err="1" smtClean="0"/>
              <a:t>Daejeon</a:t>
            </a:r>
            <a:r>
              <a:rPr lang="en-US" altLang="ko-KR" sz="1100" dirty="0" smtClean="0"/>
              <a:t> 305-701, South Korea.</a:t>
            </a:r>
          </a:p>
          <a:p>
            <a:pPr algn="just"/>
            <a:r>
              <a:rPr lang="en-US" altLang="ko-KR" sz="1100" dirty="0" smtClean="0"/>
              <a:t>3Graduate School of Medical Science and Engineering, KAIST, </a:t>
            </a:r>
            <a:r>
              <a:rPr lang="en-US" altLang="ko-KR" sz="1100" dirty="0" err="1" smtClean="0"/>
              <a:t>Daejeon</a:t>
            </a:r>
            <a:r>
              <a:rPr lang="en-US" altLang="ko-KR" sz="1100" dirty="0" smtClean="0"/>
              <a:t> 305-701, South Korea.</a:t>
            </a:r>
          </a:p>
          <a:p>
            <a:pPr algn="just"/>
            <a:r>
              <a:rPr lang="en-US" altLang="ko-KR" sz="1100" dirty="0" smtClean="0"/>
              <a:t>4Department of Neurobiology, Max-Planck-Institute for Biophysical Chemistry, 37077 </a:t>
            </a:r>
            <a:r>
              <a:rPr lang="en-US" altLang="ko-KR" sz="1100" dirty="0" err="1" smtClean="0"/>
              <a:t>Göttingen</a:t>
            </a:r>
            <a:r>
              <a:rPr lang="en-US" altLang="ko-KR" sz="1100" dirty="0" smtClean="0"/>
              <a:t>, Germany.</a:t>
            </a:r>
          </a:p>
          <a:p>
            <a:pPr algn="just"/>
            <a:r>
              <a:rPr lang="en-US" altLang="ko-KR" sz="1100" dirty="0" smtClean="0"/>
              <a:t>5Korea Institute for Advanced Study, Seoul 130-722, South Korea.</a:t>
            </a:r>
            <a:endParaRPr lang="en-US" altLang="ko-KR" sz="1300" b="1" dirty="0" smtClean="0"/>
          </a:p>
          <a:p>
            <a:pPr algn="just"/>
            <a:endParaRPr lang="en-US" altLang="ko-KR" sz="1300" b="1" dirty="0" smtClean="0"/>
          </a:p>
          <a:p>
            <a:pPr algn="just"/>
            <a:endParaRPr lang="en-US" altLang="ko-KR" sz="1300" b="1" dirty="0" smtClean="0"/>
          </a:p>
          <a:p>
            <a:pPr algn="just"/>
            <a:r>
              <a:rPr lang="en-US" altLang="ko-KR" sz="1300" b="1" dirty="0" smtClean="0"/>
              <a:t>Abstract</a:t>
            </a:r>
          </a:p>
          <a:p>
            <a:pPr algn="just"/>
            <a:r>
              <a:rPr lang="en-US" altLang="ko-KR" sz="1400" dirty="0" smtClean="0"/>
              <a:t>During intracellular membrane trafficking, N-</a:t>
            </a:r>
            <a:r>
              <a:rPr lang="en-US" altLang="ko-KR" sz="1400" dirty="0" err="1" smtClean="0"/>
              <a:t>ethylmaleimide</a:t>
            </a:r>
            <a:r>
              <a:rPr lang="en-US" altLang="ko-KR" sz="1400" dirty="0" smtClean="0"/>
              <a:t>-sensitive factor (NSF) and alpha-soluble NSF attachment protein (α-SNAP) disassemble the soluble NSF attachment protein receptor (SNARE) complex for recycling of the SNARE proteins. The molecular mechanism by which NSF disassembles the SNARE complex is largely unknown. Using single-molecule fluorescence spectroscopy and magnetic tweezers, we found that NSF disassembled a single SNARE complex in only one round of adenosine </a:t>
            </a:r>
            <a:r>
              <a:rPr lang="en-US" altLang="ko-KR" sz="1400" dirty="0" err="1" smtClean="0"/>
              <a:t>triphosphate</a:t>
            </a:r>
            <a:r>
              <a:rPr lang="en-US" altLang="ko-KR" sz="1400" dirty="0" smtClean="0"/>
              <a:t> (ATP) turnover. Upon ATP cleavage, the NSF </a:t>
            </a:r>
            <a:r>
              <a:rPr lang="en-US" altLang="ko-KR" sz="1400" dirty="0" err="1" smtClean="0"/>
              <a:t>hexamer</a:t>
            </a:r>
            <a:r>
              <a:rPr lang="en-US" altLang="ko-KR" sz="1400" dirty="0" smtClean="0"/>
              <a:t> developed internal tension with dissociation of phosphate ions. After latent time measuring tens of seconds, NSF released the built-up tension in a burst within 20 milliseconds, resulting in disassembly followed by immediate release of the SNARE proteins. Thus, NSF appears to use a “spring-loaded” mechanism to couple ATP hydrolysis and unfolding of substrate proteins.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0545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 l="23828" t="21875" r="42969" b="76042"/>
          <a:stretch>
            <a:fillRect/>
          </a:stretch>
        </p:blipFill>
        <p:spPr bwMode="auto">
          <a:xfrm>
            <a:off x="1535885" y="314303"/>
            <a:ext cx="6072230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4"/>
          <a:srcRect l="24219" t="9028" r="34375" b="52788"/>
          <a:stretch>
            <a:fillRect/>
          </a:stretch>
        </p:blipFill>
        <p:spPr bwMode="auto">
          <a:xfrm>
            <a:off x="1502016" y="755148"/>
            <a:ext cx="7358114" cy="38168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1103154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 l="23828" t="9722" r="42187" b="29167"/>
          <a:stretch>
            <a:fillRect/>
          </a:stretch>
        </p:blipFill>
        <p:spPr bwMode="auto">
          <a:xfrm>
            <a:off x="1505391" y="135600"/>
            <a:ext cx="6215106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09388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 l="23828" t="9722" r="33594" b="29167"/>
          <a:stretch>
            <a:fillRect/>
          </a:stretch>
        </p:blipFill>
        <p:spPr bwMode="auto">
          <a:xfrm>
            <a:off x="1411850" y="271829"/>
            <a:ext cx="7568378" cy="61102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677198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 l="23828" t="10416" r="33984" b="87226"/>
          <a:stretch>
            <a:fillRect/>
          </a:stretch>
        </p:blipFill>
        <p:spPr bwMode="auto">
          <a:xfrm>
            <a:off x="1416228" y="133917"/>
            <a:ext cx="7554434" cy="23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 l="24219" t="22222" r="34375" b="11111"/>
          <a:stretch>
            <a:fillRect/>
          </a:stretch>
        </p:blipFill>
        <p:spPr bwMode="auto">
          <a:xfrm>
            <a:off x="1631230" y="1531322"/>
            <a:ext cx="5881540" cy="5326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1409700" cy="808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Box 5"/>
          <p:cNvSpPr txBox="1"/>
          <p:nvPr/>
        </p:nvSpPr>
        <p:spPr>
          <a:xfrm>
            <a:off x="8667842" y="30470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KJ</a:t>
            </a:r>
            <a:endParaRPr lang="ko-KR" altLang="en-US" dirty="0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/>
          <a:srcRect l="23828" t="61617" r="33984" b="25000"/>
          <a:stretch>
            <a:fillRect/>
          </a:stretch>
        </p:blipFill>
        <p:spPr bwMode="auto">
          <a:xfrm>
            <a:off x="1571603" y="432941"/>
            <a:ext cx="5954475" cy="1062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val="406199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533</TotalTime>
  <Words>281</Words>
  <Application>Microsoft Office PowerPoint</Application>
  <PresentationFormat>화면 슬라이드 쇼(4:3)</PresentationFormat>
  <Paragraphs>18</Paragraphs>
  <Slides>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Your Company Name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Your User Name</dc:creator>
  <cp:lastModifiedBy>HHJ</cp:lastModifiedBy>
  <cp:revision>59</cp:revision>
  <cp:lastPrinted>2015-03-29T23:00:10Z</cp:lastPrinted>
  <dcterms:created xsi:type="dcterms:W3CDTF">2014-04-06T20:50:53Z</dcterms:created>
  <dcterms:modified xsi:type="dcterms:W3CDTF">2015-03-29T23:00:23Z</dcterms:modified>
</cp:coreProperties>
</file>