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526" r:id="rId2"/>
    <p:sldId id="524" r:id="rId3"/>
    <p:sldId id="527" r:id="rId4"/>
    <p:sldId id="529" r:id="rId5"/>
    <p:sldId id="531" r:id="rId6"/>
    <p:sldId id="523" r:id="rId7"/>
    <p:sldId id="517" r:id="rId8"/>
    <p:sldId id="532" r:id="rId9"/>
    <p:sldId id="533" r:id="rId10"/>
    <p:sldId id="534" r:id="rId11"/>
    <p:sldId id="535" r:id="rId12"/>
    <p:sldId id="536" r:id="rId13"/>
    <p:sldId id="537" r:id="rId14"/>
    <p:sldId id="538" r:id="rId15"/>
    <p:sldId id="539" r:id="rId16"/>
    <p:sldId id="540" r:id="rId17"/>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743" autoAdjust="0"/>
  </p:normalViewPr>
  <p:slideViewPr>
    <p:cSldViewPr>
      <p:cViewPr>
        <p:scale>
          <a:sx n="80" d="100"/>
          <a:sy n="80" d="100"/>
        </p:scale>
        <p:origin x="-78" y="438"/>
      </p:cViewPr>
      <p:guideLst>
        <p:guide orient="horz" pos="3657"/>
        <p:guide pos="510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B089BB3E-1956-4A3A-A75E-D464C7A871D1}" type="datetimeFigureOut">
              <a:rPr lang="ko-KR" altLang="en-US" smtClean="0"/>
              <a:t>2014-03-03</a:t>
            </a:fld>
            <a:endParaRPr lang="ko-KR" altLang="en-US"/>
          </a:p>
        </p:txBody>
      </p:sp>
      <p:sp>
        <p:nvSpPr>
          <p:cNvPr id="4" name="슬라이드 이미지 개체 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a:defRPr sz="1200"/>
            </a:lvl1pPr>
          </a:lstStyle>
          <a:p>
            <a:fld id="{10AC8490-FC04-4047-B569-73EB885E9FF8}" type="slidenum">
              <a:rPr lang="ko-KR" altLang="en-US" smtClean="0"/>
              <a:t>‹#›</a:t>
            </a:fld>
            <a:endParaRPr lang="ko-KR" altLang="en-US"/>
          </a:p>
        </p:txBody>
      </p:sp>
    </p:spTree>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D149218-AE1D-4B39-8ECF-0A8857BBEED9}" type="slidenum">
              <a:rPr lang="ko-KR" altLang="en-US" smtClean="0"/>
              <a:pPr/>
              <a:t>13</a:t>
            </a:fld>
            <a:endParaRPr lang="ko-K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D149218-AE1D-4B39-8ECF-0A8857BBEED9}" type="slidenum">
              <a:rPr lang="ko-KR" altLang="en-US" smtClean="0"/>
              <a:pPr/>
              <a:t>14</a:t>
            </a:fld>
            <a:endParaRPr lang="ko-K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D149218-AE1D-4B39-8ECF-0A8857BBEED9}" type="slidenum">
              <a:rPr lang="ko-KR" altLang="en-US" smtClean="0"/>
              <a:pPr/>
              <a:t>15</a:t>
            </a:fld>
            <a:endParaRPr lang="ko-K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D149218-AE1D-4B39-8ECF-0A8857BBEED9}" type="slidenum">
              <a:rPr lang="ko-KR" altLang="en-US" smtClean="0"/>
              <a:pPr/>
              <a:t>16</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2014-03-03</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Zhang%20W%5bAuthor%5d&amp;cauthor=true&amp;cauthor_uid=24505132" TargetMode="External"/><Relationship Id="rId3" Type="http://schemas.openxmlformats.org/officeDocument/2006/relationships/hyperlink" Target="http://www.ncbi.nlm.nih.gov/pubmed?term=Suzuki%20R%5bAuthor%5d&amp;cauthor=true&amp;cauthor_uid=24505132" TargetMode="External"/><Relationship Id="rId7" Type="http://schemas.openxmlformats.org/officeDocument/2006/relationships/hyperlink" Target="http://www.ncbi.nlm.nih.gov/pubmed?term=Scheffel%20J%5bAuthor%5d&amp;cauthor=true&amp;cauthor_uid=24505132" TargetMode="External"/><Relationship Id="rId2" Type="http://schemas.openxmlformats.org/officeDocument/2006/relationships/hyperlink" Target="http://www.ncbi.nlm.nih.gov/pubmed/?term=Molecular+Editing+of+Cellular+Responses+by+the+High-Affinity+Receptor+for+IgE" TargetMode="External"/><Relationship Id="rId1" Type="http://schemas.openxmlformats.org/officeDocument/2006/relationships/slideLayout" Target="../slideLayouts/slideLayout2.xml"/><Relationship Id="rId6" Type="http://schemas.openxmlformats.org/officeDocument/2006/relationships/hyperlink" Target="http://www.ncbi.nlm.nih.gov/pubmed?term=Ralston%20E%5bAuthor%5d&amp;cauthor=true&amp;cauthor_uid=24505132" TargetMode="External"/><Relationship Id="rId11" Type="http://schemas.openxmlformats.org/officeDocument/2006/relationships/image" Target="../media/image1.png"/><Relationship Id="rId5" Type="http://schemas.openxmlformats.org/officeDocument/2006/relationships/hyperlink" Target="http://www.ncbi.nlm.nih.gov/pubmed?term=Liu%20W%5bAuthor%5d&amp;cauthor=true&amp;cauthor_uid=24505132" TargetMode="External"/><Relationship Id="rId10" Type="http://schemas.openxmlformats.org/officeDocument/2006/relationships/hyperlink" Target="http://www.ncbi.nlm.nih.gov/pubmed?term=Rivera%20J%5bAuthor%5d&amp;cauthor=true&amp;cauthor_uid=24505132" TargetMode="External"/><Relationship Id="rId4" Type="http://schemas.openxmlformats.org/officeDocument/2006/relationships/hyperlink" Target="http://www.ncbi.nlm.nih.gov/pubmed?term=Leach%20S%5bAuthor%5d&amp;cauthor=true&amp;cauthor_uid=24505132" TargetMode="External"/><Relationship Id="rId9" Type="http://schemas.openxmlformats.org/officeDocument/2006/relationships/hyperlink" Target="http://www.ncbi.nlm.nih.gov/pubmed?term=Lowell%20CA%5bAuthor%5d&amp;cauthor=true&amp;cauthor_uid=24505132"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term=Mesgarani%20N%5bAuthor%5d&amp;cauthor=true&amp;cauthor_uid=24482117" TargetMode="External"/><Relationship Id="rId7" Type="http://schemas.openxmlformats.org/officeDocument/2006/relationships/image" Target="../media/image2.png"/><Relationship Id="rId2" Type="http://schemas.openxmlformats.org/officeDocument/2006/relationships/hyperlink" Target="http://www.ncbi.nlm.nih.gov/pubmed/24482117" TargetMode="External"/><Relationship Id="rId1" Type="http://schemas.openxmlformats.org/officeDocument/2006/relationships/slideLayout" Target="../slideLayouts/slideLayout2.xml"/><Relationship Id="rId6" Type="http://schemas.openxmlformats.org/officeDocument/2006/relationships/hyperlink" Target="http://www.ncbi.nlm.nih.gov/pubmed?term=Chang%20EF%5bAuthor%5d&amp;cauthor=true&amp;cauthor_uid=24482117" TargetMode="External"/><Relationship Id="rId5" Type="http://schemas.openxmlformats.org/officeDocument/2006/relationships/hyperlink" Target="http://www.ncbi.nlm.nih.gov/pubmed?term=Johnson%20K%5bAuthor%5d&amp;cauthor=true&amp;cauthor_uid=24482117" TargetMode="External"/><Relationship Id="rId4" Type="http://schemas.openxmlformats.org/officeDocument/2006/relationships/hyperlink" Target="http://www.ncbi.nlm.nih.gov/pubmed?term=Cheung%20C%5bAuthor%5d&amp;cauthor=true&amp;cauthor_uid=24482117"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Planqu%C3%A9%20R%5bAuthor%5d&amp;cauthor=true&amp;cauthor_uid=24436182" TargetMode="External"/><Relationship Id="rId13" Type="http://schemas.openxmlformats.org/officeDocument/2006/relationships/hyperlink" Target="http://www.ncbi.nlm.nih.gov/pubmed/24482116" TargetMode="External"/><Relationship Id="rId18" Type="http://schemas.openxmlformats.org/officeDocument/2006/relationships/hyperlink" Target="http://www.ncbi.nlm.nih.gov/pubmed?term=Piel%20M%5bAuthor%5d&amp;cauthor=true&amp;cauthor_uid=24482116" TargetMode="External"/><Relationship Id="rId3" Type="http://schemas.openxmlformats.org/officeDocument/2006/relationships/hyperlink" Target="http://www.ncbi.nlm.nih.gov/pubmed?term=van%20Heerden%20JH%5bAuthor%5d&amp;cauthor=true&amp;cauthor_uid=24436182" TargetMode="External"/><Relationship Id="rId7" Type="http://schemas.openxmlformats.org/officeDocument/2006/relationships/hyperlink" Target="http://www.ncbi.nlm.nih.gov/pubmed?term=Bollen%20YJ%5bAuthor%5d&amp;cauthor=true&amp;cauthor_uid=24436182" TargetMode="External"/><Relationship Id="rId12" Type="http://schemas.openxmlformats.org/officeDocument/2006/relationships/hyperlink" Target="http://www.ncbi.nlm.nih.gov/pubmed?term=Teusink%20B%5bAuthor%5d&amp;cauthor=true&amp;cauthor_uid=24436182" TargetMode="External"/><Relationship Id="rId17" Type="http://schemas.openxmlformats.org/officeDocument/2006/relationships/hyperlink" Target="http://www.ncbi.nlm.nih.gov/pubmed?term=Divoux%20S%5bAuthor%5d&amp;cauthor=true&amp;cauthor_uid=24482116" TargetMode="External"/><Relationship Id="rId2" Type="http://schemas.openxmlformats.org/officeDocument/2006/relationships/hyperlink" Target="http://www.ncbi.nlm.nih.gov/pubmed/?term=Lost+in+Transition:+Start-Up+of+Glycolysis+Yields+Subpopulations+of+Nongrowing+Cells" TargetMode="External"/><Relationship Id="rId16" Type="http://schemas.openxmlformats.org/officeDocument/2006/relationships/hyperlink" Target="http://www.ncbi.nlm.nih.gov/pubmed?term=Lafaurie-Janvore%20J%5bAuthor%5d&amp;cauthor=true&amp;cauthor_uid=24482116" TargetMode="External"/><Relationship Id="rId1" Type="http://schemas.openxmlformats.org/officeDocument/2006/relationships/slideLayout" Target="../slideLayouts/slideLayout2.xml"/><Relationship Id="rId6" Type="http://schemas.openxmlformats.org/officeDocument/2006/relationships/hyperlink" Target="http://www.ncbi.nlm.nih.gov/pubmed?term=Heijnen%20JJ%5bAuthor%5d&amp;cauthor=true&amp;cauthor_uid=24436182" TargetMode="External"/><Relationship Id="rId11" Type="http://schemas.openxmlformats.org/officeDocument/2006/relationships/hyperlink" Target="http://www.ncbi.nlm.nih.gov/pubmed?term=Wahl%20SA%5bAuthor%5d&amp;cauthor=true&amp;cauthor_uid=24436182" TargetMode="External"/><Relationship Id="rId5" Type="http://schemas.openxmlformats.org/officeDocument/2006/relationships/hyperlink" Target="http://www.ncbi.nlm.nih.gov/pubmed?term=Bruggeman%20FJ%5bAuthor%5d&amp;cauthor=true&amp;cauthor_uid=24436182" TargetMode="External"/><Relationship Id="rId15" Type="http://schemas.openxmlformats.org/officeDocument/2006/relationships/hyperlink" Target="http://www.ncbi.nlm.nih.gov/pubmed?term=Maiuri%20P%5bAuthor%5d&amp;cauthor=true&amp;cauthor_uid=24482116" TargetMode="External"/><Relationship Id="rId10" Type="http://schemas.openxmlformats.org/officeDocument/2006/relationships/hyperlink" Target="http://www.ncbi.nlm.nih.gov/pubmed?term=O'Toole%20TG%5bAuthor%5d&amp;cauthor=true&amp;cauthor_uid=24436182" TargetMode="External"/><Relationship Id="rId19" Type="http://schemas.openxmlformats.org/officeDocument/2006/relationships/hyperlink" Target="http://www.ncbi.nlm.nih.gov/pubmed?term=Perez%20F%5bAuthor%5d&amp;cauthor=true&amp;cauthor_uid=24482116" TargetMode="External"/><Relationship Id="rId4" Type="http://schemas.openxmlformats.org/officeDocument/2006/relationships/hyperlink" Target="http://www.ncbi.nlm.nih.gov/pubmed?term=Wortel%20MT%5bAuthor%5d&amp;cauthor=true&amp;cauthor_uid=24436182" TargetMode="External"/><Relationship Id="rId9" Type="http://schemas.openxmlformats.org/officeDocument/2006/relationships/hyperlink" Target="http://www.ncbi.nlm.nih.gov/pubmed?term=Hulshof%20J%5bAuthor%5d&amp;cauthor=true&amp;cauthor_uid=24436182" TargetMode="External"/><Relationship Id="rId14" Type="http://schemas.openxmlformats.org/officeDocument/2006/relationships/hyperlink" Target="http://www.ncbi.nlm.nih.gov/pubmed?term=Jimenez%20AJ%5bAuthor%5d&amp;cauthor=true&amp;cauthor_uid=24482116"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Gerhardt%20J%5bAuthor%5d&amp;cauthor=true&amp;cauthor_uid=24578575" TargetMode="External"/><Relationship Id="rId13" Type="http://schemas.openxmlformats.org/officeDocument/2006/relationships/hyperlink" Target="http://www.ncbi.nlm.nih.gov/pubmed?term=Simon%20EP%5bAuthor%5d&amp;cauthor=true&amp;cauthor_uid=24578576" TargetMode="External"/><Relationship Id="rId18" Type="http://schemas.openxmlformats.org/officeDocument/2006/relationships/hyperlink" Target="http://www.ncbi.nlm.nih.gov/pubmed?term=Gleason%20CE%5bAuthor%5d&amp;cauthor=true&amp;cauthor_uid=24578576" TargetMode="External"/><Relationship Id="rId26" Type="http://schemas.openxmlformats.org/officeDocument/2006/relationships/hyperlink" Target="http://www.ncbi.nlm.nih.gov/pubmed?term=Emde%20AK%5bAuthor%5d&amp;cauthor=true&amp;cauthor_uid=24578576" TargetMode="External"/><Relationship Id="rId3" Type="http://schemas.openxmlformats.org/officeDocument/2006/relationships/hyperlink" Target="http://www.ncbi.nlm.nih.gov/pubmed?term=Colak%20D%5bAuthor%5d&amp;cauthor=true&amp;cauthor_uid=24578575" TargetMode="External"/><Relationship Id="rId21" Type="http://schemas.openxmlformats.org/officeDocument/2006/relationships/hyperlink" Target="http://www.ncbi.nlm.nih.gov/pubmed?term=Teegan%20L%5bAuthor%5d&amp;cauthor=true&amp;cauthor_uid=24578576" TargetMode="External"/><Relationship Id="rId7" Type="http://schemas.openxmlformats.org/officeDocument/2006/relationships/hyperlink" Target="http://www.ncbi.nlm.nih.gov/pubmed?term=Yang%20WY%5bAuthor%5d&amp;cauthor=true&amp;cauthor_uid=24578575" TargetMode="External"/><Relationship Id="rId12" Type="http://schemas.openxmlformats.org/officeDocument/2006/relationships/hyperlink" Target="http://www.ncbi.nlm.nih.gov/pubmed?term=Honeyman%20JN%5bAuthor%5d&amp;cauthor=true&amp;cauthor_uid=24578576" TargetMode="External"/><Relationship Id="rId17" Type="http://schemas.openxmlformats.org/officeDocument/2006/relationships/hyperlink" Target="http://www.ncbi.nlm.nih.gov/pubmed?term=Lim%20II%5bAuthor%5d&amp;cauthor=true&amp;cauthor_uid=24578576" TargetMode="External"/><Relationship Id="rId25" Type="http://schemas.openxmlformats.org/officeDocument/2006/relationships/hyperlink" Target="http://www.ncbi.nlm.nih.gov/pubmed?term=Germer%20S%5bAuthor%5d&amp;cauthor=true&amp;cauthor_uid=24578576" TargetMode="External"/><Relationship Id="rId2" Type="http://schemas.openxmlformats.org/officeDocument/2006/relationships/hyperlink" Target="http://www.ncbi.nlm.nih.gov/pubmed/?term=Promoter-Bound+Trinucleotide+Repeat+mRNA+Drives+Epigenetic+Silencing+in+Fragile+X+Syndrome" TargetMode="External"/><Relationship Id="rId16" Type="http://schemas.openxmlformats.org/officeDocument/2006/relationships/hyperlink" Target="http://www.ncbi.nlm.nih.gov/pubmed?term=Darcy%20DG%5bAuthor%5d&amp;cauthor=true&amp;cauthor_uid=24578576" TargetMode="External"/><Relationship Id="rId20" Type="http://schemas.openxmlformats.org/officeDocument/2006/relationships/hyperlink" Target="http://www.ncbi.nlm.nih.gov/pubmed?term=Rosenberg%20BR%5bAuthor%5d&amp;cauthor=true&amp;cauthor_uid=24578576" TargetMode="External"/><Relationship Id="rId29" Type="http://schemas.openxmlformats.org/officeDocument/2006/relationships/hyperlink" Target="http://www.ncbi.nlm.nih.gov/pubmed?term=LaQuaglia%20MP%5bAuthor%5d&amp;cauthor=true&amp;cauthor_uid=24578576" TargetMode="External"/><Relationship Id="rId1" Type="http://schemas.openxmlformats.org/officeDocument/2006/relationships/slideLayout" Target="../slideLayouts/slideLayout2.xml"/><Relationship Id="rId6" Type="http://schemas.openxmlformats.org/officeDocument/2006/relationships/hyperlink" Target="http://www.ncbi.nlm.nih.gov/pubmed?term=Rosenwaks%20Z%5bAuthor%5d&amp;cauthor=true&amp;cauthor_uid=24578575" TargetMode="External"/><Relationship Id="rId11" Type="http://schemas.openxmlformats.org/officeDocument/2006/relationships/hyperlink" Target="http://www.ncbi.nlm.nih.gov/pubmed/?term=Detection+of+a+Recurrent+DNAJB1-PRKACA+Chimeric+Transcript+in+Fibrolamellar+Hepatocellular+Carcinoma" TargetMode="External"/><Relationship Id="rId24" Type="http://schemas.openxmlformats.org/officeDocument/2006/relationships/hyperlink" Target="http://www.ncbi.nlm.nih.gov/pubmed?term=Belote%20R%5bAuthor%5d&amp;cauthor=true&amp;cauthor_uid=24578576" TargetMode="External"/><Relationship Id="rId5" Type="http://schemas.openxmlformats.org/officeDocument/2006/relationships/hyperlink" Target="http://www.ncbi.nlm.nih.gov/pubmed?term=Cohen%20MS%5bAuthor%5d&amp;cauthor=true&amp;cauthor_uid=24578575" TargetMode="External"/><Relationship Id="rId15" Type="http://schemas.openxmlformats.org/officeDocument/2006/relationships/hyperlink" Target="http://www.ncbi.nlm.nih.gov/pubmed?term=Chiaroni-Clarke%20R%5bAuthor%5d&amp;cauthor=true&amp;cauthor_uid=24578576" TargetMode="External"/><Relationship Id="rId23" Type="http://schemas.openxmlformats.org/officeDocument/2006/relationships/hyperlink" Target="http://www.ncbi.nlm.nih.gov/pubmed?term=Botero%20S%5bAuthor%5d&amp;cauthor=true&amp;cauthor_uid=24578576" TargetMode="External"/><Relationship Id="rId28" Type="http://schemas.openxmlformats.org/officeDocument/2006/relationships/hyperlink" Target="http://www.ncbi.nlm.nih.gov/pubmed?term=Bhanot%20U%5bAuthor%5d&amp;cauthor=true&amp;cauthor_uid=24578576" TargetMode="External"/><Relationship Id="rId10" Type="http://schemas.openxmlformats.org/officeDocument/2006/relationships/hyperlink" Target="http://www.ncbi.nlm.nih.gov/pubmed?term=Jaffrey%20SR%5bAuthor%5d&amp;cauthor=true&amp;cauthor_uid=24578575" TargetMode="External"/><Relationship Id="rId19" Type="http://schemas.openxmlformats.org/officeDocument/2006/relationships/hyperlink" Target="http://www.ncbi.nlm.nih.gov/pubmed?term=Murphy%20JM%5bAuthor%5d&amp;cauthor=true&amp;cauthor_uid=24578576" TargetMode="External"/><Relationship Id="rId4" Type="http://schemas.openxmlformats.org/officeDocument/2006/relationships/hyperlink" Target="http://www.ncbi.nlm.nih.gov/pubmed?term=Zaninovic%20N%5bAuthor%5d&amp;cauthor=true&amp;cauthor_uid=24578575" TargetMode="External"/><Relationship Id="rId9" Type="http://schemas.openxmlformats.org/officeDocument/2006/relationships/hyperlink" Target="http://www.ncbi.nlm.nih.gov/pubmed?term=Disney%20MD%5bAuthor%5d&amp;cauthor=true&amp;cauthor_uid=24578575" TargetMode="External"/><Relationship Id="rId14" Type="http://schemas.openxmlformats.org/officeDocument/2006/relationships/hyperlink" Target="http://www.ncbi.nlm.nih.gov/pubmed?term=Robine%20N%5bAuthor%5d&amp;cauthor=true&amp;cauthor_uid=24578576" TargetMode="External"/><Relationship Id="rId22" Type="http://schemas.openxmlformats.org/officeDocument/2006/relationships/hyperlink" Target="http://www.ncbi.nlm.nih.gov/pubmed?term=Takacs%20CN%5bAuthor%5d&amp;cauthor=true&amp;cauthor_uid=24578576" TargetMode="External"/><Relationship Id="rId27" Type="http://schemas.openxmlformats.org/officeDocument/2006/relationships/hyperlink" Target="http://www.ncbi.nlm.nih.gov/pubmed?term=Vacic%20V%5bAuthor%5d&amp;cauthor=true&amp;cauthor_uid=24578576" TargetMode="External"/><Relationship Id="rId30" Type="http://schemas.openxmlformats.org/officeDocument/2006/relationships/hyperlink" Target="http://www.ncbi.nlm.nih.gov/pubmed?term=Simon%20SM%5bAuthor%5d&amp;cauthor=true&amp;cauthor_uid=24578576"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FEBRUARY 2014 VOL 343, ISSUE 6174, PAGES 941-1048</a:t>
            </a:r>
          </a:p>
        </p:txBody>
      </p:sp>
      <p:sp>
        <p:nvSpPr>
          <p:cNvPr id="8" name="직사각형 7"/>
          <p:cNvSpPr/>
          <p:nvPr/>
        </p:nvSpPr>
        <p:spPr>
          <a:xfrm>
            <a:off x="103540" y="404664"/>
            <a:ext cx="9040460" cy="2585323"/>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Feb 28;343(6174):1021-5. </a:t>
            </a:r>
            <a:r>
              <a:rPr lang="en-US" altLang="ko-KR" sz="1000" dirty="0" err="1" smtClean="0"/>
              <a:t>doi</a:t>
            </a:r>
            <a:r>
              <a:rPr lang="en-US" altLang="ko-KR" sz="1000" dirty="0" smtClean="0"/>
              <a:t>: 10.1126/science.1246976. </a:t>
            </a:r>
            <a:r>
              <a:rPr lang="en-US" altLang="ko-KR" sz="1000" dirty="0" err="1" smtClean="0"/>
              <a:t>Epub</a:t>
            </a:r>
            <a:r>
              <a:rPr lang="en-US" altLang="ko-KR" sz="1000" dirty="0" smtClean="0"/>
              <a:t> 2014 Feb 6.</a:t>
            </a:r>
          </a:p>
          <a:p>
            <a:r>
              <a:rPr lang="en-US" altLang="ko-KR" sz="1600" b="1" dirty="0" smtClean="0"/>
              <a:t>Molecular editing of cellular responses by the high-affinity receptor for </a:t>
            </a:r>
            <a:r>
              <a:rPr lang="en-US" altLang="ko-KR" sz="1600" b="1" dirty="0" err="1" smtClean="0"/>
              <a:t>IgE</a:t>
            </a:r>
            <a:r>
              <a:rPr lang="en-US" altLang="ko-KR" sz="1600" b="1" dirty="0" smtClean="0"/>
              <a:t>.</a:t>
            </a:r>
          </a:p>
          <a:p>
            <a:r>
              <a:rPr lang="en-US" altLang="ko-KR" sz="1000" u="sng" dirty="0" smtClean="0">
                <a:hlinkClick r:id="rId3"/>
              </a:rPr>
              <a:t>Suzuki R</a:t>
            </a:r>
            <a:r>
              <a:rPr lang="en-US" altLang="ko-KR" sz="1000" baseline="30000" dirty="0" smtClean="0"/>
              <a:t>1</a:t>
            </a:r>
            <a:r>
              <a:rPr lang="en-US" altLang="ko-KR" sz="1000" dirty="0" smtClean="0"/>
              <a:t>, </a:t>
            </a:r>
            <a:r>
              <a:rPr lang="en-US" altLang="ko-KR" sz="1000" u="sng" dirty="0" smtClean="0">
                <a:hlinkClick r:id="rId4"/>
              </a:rPr>
              <a:t>Leach S</a:t>
            </a:r>
            <a:r>
              <a:rPr lang="en-US" altLang="ko-KR" sz="1000" dirty="0" smtClean="0"/>
              <a:t>, </a:t>
            </a:r>
            <a:r>
              <a:rPr lang="en-US" altLang="ko-KR" sz="1000" u="sng" dirty="0" smtClean="0">
                <a:hlinkClick r:id="rId5"/>
              </a:rPr>
              <a:t>Liu W</a:t>
            </a:r>
            <a:r>
              <a:rPr lang="en-US" altLang="ko-KR" sz="1000" dirty="0" smtClean="0"/>
              <a:t>, </a:t>
            </a:r>
            <a:r>
              <a:rPr lang="en-US" altLang="ko-KR" sz="1000" u="sng" dirty="0" smtClean="0">
                <a:hlinkClick r:id="rId6"/>
              </a:rPr>
              <a:t>Ralston E</a:t>
            </a:r>
            <a:r>
              <a:rPr lang="en-US" altLang="ko-KR" sz="1000" dirty="0" smtClean="0"/>
              <a:t>, </a:t>
            </a:r>
            <a:r>
              <a:rPr lang="en-US" altLang="ko-KR" sz="1000" u="sng" dirty="0" err="1" smtClean="0">
                <a:hlinkClick r:id="rId7"/>
              </a:rPr>
              <a:t>Scheffel</a:t>
            </a:r>
            <a:r>
              <a:rPr lang="en-US" altLang="ko-KR" sz="1000" u="sng" dirty="0" smtClean="0">
                <a:hlinkClick r:id="rId7"/>
              </a:rPr>
              <a:t> J</a:t>
            </a:r>
            <a:r>
              <a:rPr lang="en-US" altLang="ko-KR" sz="1000" dirty="0" smtClean="0"/>
              <a:t>, </a:t>
            </a:r>
            <a:r>
              <a:rPr lang="en-US" altLang="ko-KR" sz="1000" u="sng" dirty="0" smtClean="0">
                <a:hlinkClick r:id="rId8"/>
              </a:rPr>
              <a:t>Zhang W</a:t>
            </a:r>
            <a:r>
              <a:rPr lang="en-US" altLang="ko-KR" sz="1000" dirty="0" smtClean="0"/>
              <a:t>, </a:t>
            </a:r>
            <a:r>
              <a:rPr lang="en-US" altLang="ko-KR" sz="1000" u="sng" dirty="0" smtClean="0">
                <a:hlinkClick r:id="rId9"/>
              </a:rPr>
              <a:t>Lowell CA</a:t>
            </a:r>
            <a:r>
              <a:rPr lang="en-US" altLang="ko-KR" sz="1000" dirty="0" smtClean="0"/>
              <a:t>, </a:t>
            </a:r>
            <a:r>
              <a:rPr lang="en-US" altLang="ko-KR" sz="1000" u="sng" dirty="0" smtClean="0">
                <a:hlinkClick r:id="rId10"/>
              </a:rPr>
              <a:t>Rivera J</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Laboratory of Molecular </a:t>
            </a:r>
            <a:r>
              <a:rPr lang="en-US" altLang="ko-KR" sz="1000" dirty="0" err="1" smtClean="0">
                <a:solidFill>
                  <a:schemeClr val="tx2"/>
                </a:solidFill>
              </a:rPr>
              <a:t>Immunogenetics</a:t>
            </a:r>
            <a:r>
              <a:rPr lang="en-US" altLang="ko-KR" sz="1000" dirty="0" smtClean="0">
                <a:solidFill>
                  <a:schemeClr val="tx2"/>
                </a:solidFill>
              </a:rPr>
              <a:t>, National Institute of Arthritis and Musculoskeletal and Skin Diseases, Bethesda, MD 20892, USA.</a:t>
            </a:r>
          </a:p>
          <a:p>
            <a:endParaRPr lang="en-US" altLang="ko-KR" sz="1000" b="1" dirty="0" smtClean="0"/>
          </a:p>
          <a:p>
            <a:r>
              <a:rPr lang="en-US" altLang="ko-KR" sz="1000" b="1" dirty="0" smtClean="0"/>
              <a:t>Abstract</a:t>
            </a:r>
          </a:p>
          <a:p>
            <a:r>
              <a:rPr lang="en-US" altLang="ko-KR" sz="1200" dirty="0" smtClean="0"/>
              <a:t>Cellular responses elicited by cell surface receptors differ according to stimulus strength. We investigated how the high-affinity receptor for immunoglobulin E (</a:t>
            </a:r>
            <a:r>
              <a:rPr lang="en-US" altLang="ko-KR" sz="1200" dirty="0" err="1" smtClean="0"/>
              <a:t>IgE</a:t>
            </a:r>
            <a:r>
              <a:rPr lang="en-US" altLang="ko-KR" sz="1200" dirty="0" smtClean="0"/>
              <a:t>) modulates the response of mast cells to a high- or low-affinity stimulus. Both high- and low-affinity stimuli elicited </a:t>
            </a:r>
            <a:r>
              <a:rPr lang="en-US" altLang="ko-KR" sz="1200" dirty="0" err="1" smtClean="0"/>
              <a:t>similarreceptor</a:t>
            </a:r>
            <a:r>
              <a:rPr lang="en-US" altLang="ko-KR" sz="1200" dirty="0" smtClean="0"/>
              <a:t> phosphorylation; however, differences were observed in receptor cluster size, mobility, distribution, and the cells' </a:t>
            </a:r>
            <a:r>
              <a:rPr lang="en-US" altLang="ko-KR" sz="1200" dirty="0" err="1" smtClean="0"/>
              <a:t>effector</a:t>
            </a:r>
            <a:r>
              <a:rPr lang="en-US" altLang="ko-KR" sz="1200" dirty="0" smtClean="0"/>
              <a:t> responses. Low-affinity stimulation increased receptor association with the </a:t>
            </a:r>
            <a:r>
              <a:rPr lang="en-US" altLang="ko-KR" sz="1200" dirty="0" err="1" smtClean="0"/>
              <a:t>Src</a:t>
            </a:r>
            <a:r>
              <a:rPr lang="en-US" altLang="ko-KR" sz="1200" dirty="0" smtClean="0"/>
              <a:t> family </a:t>
            </a:r>
            <a:r>
              <a:rPr lang="en-US" altLang="ko-KR" sz="1200" dirty="0" err="1" smtClean="0"/>
              <a:t>kinase</a:t>
            </a:r>
            <a:r>
              <a:rPr lang="en-US" altLang="ko-KR" sz="1200" dirty="0" smtClean="0"/>
              <a:t> </a:t>
            </a:r>
            <a:r>
              <a:rPr lang="en-US" altLang="ko-KR" sz="1200" dirty="0" err="1" smtClean="0"/>
              <a:t>Fgr</a:t>
            </a:r>
            <a:r>
              <a:rPr lang="en-US" altLang="ko-KR" sz="1200" dirty="0" smtClean="0"/>
              <a:t> and shifted signals from the adapter LAT1 to the related adapter LAT2. LAT1-dependent calcium signals required for mast cell </a:t>
            </a:r>
            <a:r>
              <a:rPr lang="en-US" altLang="ko-KR" sz="1200" dirty="0" err="1" smtClean="0"/>
              <a:t>degranulation</a:t>
            </a:r>
            <a:r>
              <a:rPr lang="en-US" altLang="ko-KR" sz="1200" dirty="0" smtClean="0"/>
              <a:t> were dampened, but the role of LAT2 in </a:t>
            </a:r>
            <a:r>
              <a:rPr lang="en-US" altLang="ko-KR" sz="1200" dirty="0" err="1" smtClean="0"/>
              <a:t>chemokine</a:t>
            </a:r>
            <a:r>
              <a:rPr lang="en-US" altLang="ko-KR" sz="1200" dirty="0" smtClean="0"/>
              <a:t> production was enhanced, altering immune cell recruitment at the site of inflammation. These findings uncover how receptor discrimination of stimulus strength can be interpreted as distinct in vivo outcomes.</a:t>
            </a:r>
            <a:endParaRPr lang="en-US" altLang="ko-KR" sz="1200" dirty="0"/>
          </a:p>
        </p:txBody>
      </p:sp>
      <p:sp>
        <p:nvSpPr>
          <p:cNvPr id="4" name="직사각형 3"/>
          <p:cNvSpPr/>
          <p:nvPr/>
        </p:nvSpPr>
        <p:spPr>
          <a:xfrm>
            <a:off x="107504" y="3081154"/>
            <a:ext cx="9040460" cy="646331"/>
          </a:xfrm>
          <a:prstGeom prst="rect">
            <a:avLst/>
          </a:prstGeom>
          <a:ln w="19050">
            <a:solidFill>
              <a:schemeClr val="tx2"/>
            </a:solidFill>
          </a:ln>
        </p:spPr>
        <p:txBody>
          <a:bodyPr wrap="square">
            <a:spAutoFit/>
          </a:bodyPr>
          <a:lstStyle/>
          <a:p>
            <a:pPr fontAlgn="base"/>
            <a:r>
              <a:rPr lang="en-US" altLang="ko-KR" sz="1000" dirty="0" smtClean="0"/>
              <a:t>Perspectives - </a:t>
            </a:r>
            <a:r>
              <a:rPr lang="en-US" altLang="ko-KR" sz="1000" cap="all" dirty="0" smtClean="0"/>
              <a:t>CELL BIOLOGY</a:t>
            </a:r>
          </a:p>
          <a:p>
            <a:pPr fontAlgn="base"/>
            <a:r>
              <a:rPr lang="en-US" altLang="ko-KR" sz="1400" b="1" dirty="0" smtClean="0"/>
              <a:t>Signaling Shifts in Allergy Responses  </a:t>
            </a:r>
            <a:r>
              <a:rPr lang="en-US" altLang="ko-KR" sz="1000" dirty="0" smtClean="0">
                <a:solidFill>
                  <a:schemeClr val="tx2"/>
                </a:solidFill>
              </a:rPr>
              <a:t>Marc </a:t>
            </a:r>
            <a:r>
              <a:rPr lang="en-US" altLang="ko-KR" sz="1000" dirty="0" err="1" smtClean="0">
                <a:solidFill>
                  <a:schemeClr val="tx2"/>
                </a:solidFill>
              </a:rPr>
              <a:t>Daëron</a:t>
            </a:r>
            <a:endParaRPr lang="en-US" altLang="ko-KR" sz="1000" dirty="0" smtClean="0">
              <a:solidFill>
                <a:schemeClr val="tx2"/>
              </a:solidFill>
            </a:endParaRPr>
          </a:p>
          <a:p>
            <a:pPr fontAlgn="base"/>
            <a:r>
              <a:rPr lang="en-US" altLang="ko-KR" sz="1200" dirty="0" smtClean="0"/>
              <a:t>A mechanism that senses antigen affinity shifts cell signaling and leads to qualitatively different inflammatory responses.</a:t>
            </a:r>
            <a:endParaRPr lang="en-US" altLang="ko-KR" sz="1200" dirty="0"/>
          </a:p>
        </p:txBody>
      </p:sp>
      <p:pic>
        <p:nvPicPr>
          <p:cNvPr id="3074" name="Picture 2"/>
          <p:cNvPicPr>
            <a:picLocks noChangeAspect="1" noChangeArrowheads="1"/>
          </p:cNvPicPr>
          <p:nvPr/>
        </p:nvPicPr>
        <p:blipFill>
          <a:blip r:embed="rId11" cstate="print"/>
          <a:srcRect/>
          <a:stretch>
            <a:fillRect/>
          </a:stretch>
        </p:blipFill>
        <p:spPr bwMode="auto">
          <a:xfrm>
            <a:off x="107504" y="3777681"/>
            <a:ext cx="7056784" cy="28441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FEBRUARY 2014 VOL 343, ISSUE 6174, PAGES 941-1048</a:t>
            </a:r>
          </a:p>
        </p:txBody>
      </p:sp>
      <p:sp>
        <p:nvSpPr>
          <p:cNvPr id="8" name="직사각형 7"/>
          <p:cNvSpPr/>
          <p:nvPr/>
        </p:nvSpPr>
        <p:spPr>
          <a:xfrm>
            <a:off x="143887" y="3195553"/>
            <a:ext cx="4104456" cy="984885"/>
          </a:xfrm>
          <a:prstGeom prst="rect">
            <a:avLst/>
          </a:prstGeom>
          <a:ln w="19050">
            <a:solidFill>
              <a:schemeClr val="tx2"/>
            </a:solidFill>
          </a:ln>
        </p:spPr>
        <p:txBody>
          <a:bodyPr wrap="square">
            <a:spAutoFit/>
          </a:bodyPr>
          <a:lstStyle/>
          <a:p>
            <a:pPr fontAlgn="base"/>
            <a:r>
              <a:rPr lang="en-US" altLang="ko-KR" sz="1000" b="1" dirty="0" smtClean="0"/>
              <a:t>Perspectives </a:t>
            </a:r>
            <a:r>
              <a:rPr lang="en-US" altLang="ko-KR" sz="1000" dirty="0" smtClean="0"/>
              <a:t>- NEUROSCIENCE</a:t>
            </a:r>
          </a:p>
          <a:p>
            <a:pPr fontAlgn="base"/>
            <a:r>
              <a:rPr lang="en-US" altLang="ko-KR" sz="1400" b="1" dirty="0" smtClean="0"/>
              <a:t>The Neural Code That Makes Us Human</a:t>
            </a:r>
          </a:p>
          <a:p>
            <a:pPr fontAlgn="base"/>
            <a:r>
              <a:rPr lang="en-US" altLang="ko-KR" sz="1000" dirty="0" err="1" smtClean="0">
                <a:solidFill>
                  <a:schemeClr val="tx2"/>
                </a:solidFill>
              </a:rPr>
              <a:t>Yosef</a:t>
            </a:r>
            <a:r>
              <a:rPr lang="en-US" altLang="ko-KR" sz="1000" dirty="0" smtClean="0">
                <a:solidFill>
                  <a:schemeClr val="tx2"/>
                </a:solidFill>
              </a:rPr>
              <a:t> </a:t>
            </a:r>
            <a:r>
              <a:rPr lang="en-US" altLang="ko-KR" sz="1000" dirty="0" err="1" smtClean="0">
                <a:solidFill>
                  <a:schemeClr val="tx2"/>
                </a:solidFill>
              </a:rPr>
              <a:t>Grodzinsky</a:t>
            </a:r>
            <a:r>
              <a:rPr lang="en-US" altLang="ko-KR" sz="1000" dirty="0" smtClean="0">
                <a:solidFill>
                  <a:schemeClr val="tx2"/>
                </a:solidFill>
              </a:rPr>
              <a:t> and Israel </a:t>
            </a:r>
            <a:r>
              <a:rPr lang="en-US" altLang="ko-KR" sz="1000" dirty="0" err="1" smtClean="0">
                <a:solidFill>
                  <a:schemeClr val="tx2"/>
                </a:solidFill>
              </a:rPr>
              <a:t>Nelken</a:t>
            </a:r>
            <a:endParaRPr lang="en-US" altLang="ko-KR" sz="1000" dirty="0" smtClean="0">
              <a:solidFill>
                <a:schemeClr val="tx2"/>
              </a:solidFill>
            </a:endParaRPr>
          </a:p>
          <a:p>
            <a:pPr fontAlgn="base"/>
            <a:r>
              <a:rPr lang="en-US" altLang="ko-KR" sz="1200" dirty="0" smtClean="0"/>
              <a:t>How does a certain pattern of vibration in the air reliably represent a meaningful speech sound?</a:t>
            </a:r>
            <a:endParaRPr lang="en-US" altLang="ko-KR" dirty="0" smtClean="0"/>
          </a:p>
        </p:txBody>
      </p:sp>
      <p:sp>
        <p:nvSpPr>
          <p:cNvPr id="7" name="직사각형 6"/>
          <p:cNvSpPr/>
          <p:nvPr/>
        </p:nvSpPr>
        <p:spPr>
          <a:xfrm>
            <a:off x="103540" y="404664"/>
            <a:ext cx="9040460" cy="2708434"/>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Feb 28;343(6174):1006-10. </a:t>
            </a:r>
            <a:r>
              <a:rPr lang="en-US" altLang="ko-KR" sz="1000" dirty="0" err="1" smtClean="0"/>
              <a:t>doi</a:t>
            </a:r>
            <a:r>
              <a:rPr lang="en-US" altLang="ko-KR" sz="1000" dirty="0" smtClean="0"/>
              <a:t>: 10.1126/science.1245994. </a:t>
            </a:r>
            <a:r>
              <a:rPr lang="en-US" altLang="ko-KR" sz="1000" dirty="0" err="1" smtClean="0"/>
              <a:t>Epub</a:t>
            </a:r>
            <a:r>
              <a:rPr lang="en-US" altLang="ko-KR" sz="1000" dirty="0" smtClean="0"/>
              <a:t> 2014 Jan 30.</a:t>
            </a:r>
          </a:p>
          <a:p>
            <a:r>
              <a:rPr lang="en-US" altLang="ko-KR" sz="1400" b="1" dirty="0" smtClean="0"/>
              <a:t>Phonetic feature encoding in human superior temporal </a:t>
            </a:r>
            <a:r>
              <a:rPr lang="en-US" altLang="ko-KR" sz="1400" b="1" dirty="0" err="1" smtClean="0"/>
              <a:t>gyrus</a:t>
            </a:r>
            <a:r>
              <a:rPr lang="en-US" altLang="ko-KR" sz="1400" b="1" dirty="0" smtClean="0"/>
              <a:t>.</a:t>
            </a:r>
          </a:p>
          <a:p>
            <a:r>
              <a:rPr lang="en-US" altLang="ko-KR" sz="1000" u="sng" dirty="0" err="1" smtClean="0">
                <a:hlinkClick r:id="rId3"/>
              </a:rPr>
              <a:t>Mesgarani</a:t>
            </a:r>
            <a:r>
              <a:rPr lang="en-US" altLang="ko-KR" sz="1000" u="sng" dirty="0" smtClean="0">
                <a:hlinkClick r:id="rId3"/>
              </a:rPr>
              <a:t> N</a:t>
            </a:r>
            <a:r>
              <a:rPr lang="en-US" altLang="ko-KR" sz="1000" baseline="30000" dirty="0" smtClean="0"/>
              <a:t>1</a:t>
            </a:r>
            <a:r>
              <a:rPr lang="en-US" altLang="ko-KR" sz="1000" dirty="0" smtClean="0"/>
              <a:t>, </a:t>
            </a:r>
            <a:r>
              <a:rPr lang="en-US" altLang="ko-KR" sz="1000" u="sng" dirty="0" smtClean="0">
                <a:hlinkClick r:id="rId4"/>
              </a:rPr>
              <a:t>Cheung C</a:t>
            </a:r>
            <a:r>
              <a:rPr lang="en-US" altLang="ko-KR" sz="1000" dirty="0" smtClean="0"/>
              <a:t>, </a:t>
            </a:r>
            <a:r>
              <a:rPr lang="en-US" altLang="ko-KR" sz="1000" u="sng" dirty="0" smtClean="0">
                <a:hlinkClick r:id="rId5"/>
              </a:rPr>
              <a:t>Johnson K</a:t>
            </a:r>
            <a:r>
              <a:rPr lang="en-US" altLang="ko-KR" sz="1000" dirty="0" smtClean="0"/>
              <a:t>, </a:t>
            </a:r>
            <a:r>
              <a:rPr lang="en-US" altLang="ko-KR" sz="1000" u="sng" dirty="0" smtClean="0">
                <a:hlinkClick r:id="rId6"/>
              </a:rPr>
              <a:t>Chang EF</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Department of Neurological Surgery, Department of Physiology, and Center for Integrative Neuroscience, University of California, San Francisco, CA 94143, USA.</a:t>
            </a:r>
          </a:p>
          <a:p>
            <a:endParaRPr lang="en-US" altLang="ko-KR" sz="1000" b="1" dirty="0" smtClean="0"/>
          </a:p>
          <a:p>
            <a:r>
              <a:rPr lang="en-US" altLang="ko-KR" sz="1000" b="1" dirty="0" smtClean="0"/>
              <a:t>Abstract</a:t>
            </a:r>
          </a:p>
          <a:p>
            <a:r>
              <a:rPr lang="en-US" altLang="ko-KR" sz="1200" dirty="0" smtClean="0"/>
              <a:t>During speech perception, linguistic elements such as consonants and vowels are extracted from a complex acoustic speech signal. The </a:t>
            </a:r>
            <a:r>
              <a:rPr lang="en-US" altLang="ko-KR" sz="1200" dirty="0" err="1" smtClean="0"/>
              <a:t>superiortemporal</a:t>
            </a:r>
            <a:r>
              <a:rPr lang="en-US" altLang="ko-KR" sz="1200" dirty="0" smtClean="0"/>
              <a:t> </a:t>
            </a:r>
            <a:r>
              <a:rPr lang="en-US" altLang="ko-KR" sz="1200" dirty="0" err="1" smtClean="0"/>
              <a:t>gyrus</a:t>
            </a:r>
            <a:r>
              <a:rPr lang="en-US" altLang="ko-KR" sz="1200" dirty="0" smtClean="0"/>
              <a:t> (STG) participates in high-order auditory processing of speech, but how it encodes phonetic information is poorly understood. We used high-density direct cortical surface recordings in humans while they listened to natural, continuous speech to reveal the STG representation of the entire English phonetic inventory. At single electrodes, we found response selectivity to distinct phonetic features. Encoding of acoustic properties was mediated by a distributed population response. Phonetic features could be directly related to tuning for </a:t>
            </a:r>
            <a:r>
              <a:rPr lang="en-US" altLang="ko-KR" sz="1200" dirty="0" err="1" smtClean="0"/>
              <a:t>spectrotemporal</a:t>
            </a:r>
            <a:r>
              <a:rPr lang="en-US" altLang="ko-KR" sz="1200" dirty="0" smtClean="0"/>
              <a:t> acoustic cues, some of which were encoded in a nonlinear fashion or by integration of multiple cues. These findings demonstrate the acoustic-</a:t>
            </a:r>
            <a:r>
              <a:rPr lang="en-US" altLang="ko-KR" sz="1200" dirty="0" err="1" smtClean="0"/>
              <a:t>phoneticrepresentation</a:t>
            </a:r>
            <a:r>
              <a:rPr lang="en-US" altLang="ko-KR" sz="1200" dirty="0" smtClean="0"/>
              <a:t> of speech in human STG.</a:t>
            </a:r>
            <a:endParaRPr lang="en-US" altLang="ko-KR" sz="1200" dirty="0"/>
          </a:p>
        </p:txBody>
      </p:sp>
      <p:pic>
        <p:nvPicPr>
          <p:cNvPr id="4098" name="Picture 2"/>
          <p:cNvPicPr>
            <a:picLocks noChangeAspect="1" noChangeArrowheads="1"/>
          </p:cNvPicPr>
          <p:nvPr/>
        </p:nvPicPr>
        <p:blipFill>
          <a:blip r:embed="rId7" cstate="print"/>
          <a:srcRect b="32259"/>
          <a:stretch>
            <a:fillRect/>
          </a:stretch>
        </p:blipFill>
        <p:spPr bwMode="auto">
          <a:xfrm>
            <a:off x="4404234" y="3140968"/>
            <a:ext cx="4320480" cy="3312391"/>
          </a:xfrm>
          <a:prstGeom prst="rect">
            <a:avLst/>
          </a:prstGeom>
          <a:noFill/>
          <a:ln w="9525">
            <a:noFill/>
            <a:miter lim="800000"/>
            <a:headEnd/>
            <a:tailEnd/>
          </a:ln>
        </p:spPr>
      </p:pic>
      <p:pic>
        <p:nvPicPr>
          <p:cNvPr id="9" name="Picture 2"/>
          <p:cNvPicPr>
            <a:picLocks noChangeAspect="1" noChangeArrowheads="1"/>
          </p:cNvPicPr>
          <p:nvPr/>
        </p:nvPicPr>
        <p:blipFill>
          <a:blip r:embed="rId7" cstate="print"/>
          <a:srcRect t="69052"/>
          <a:stretch>
            <a:fillRect/>
          </a:stretch>
        </p:blipFill>
        <p:spPr bwMode="auto">
          <a:xfrm>
            <a:off x="611560" y="5023035"/>
            <a:ext cx="3672408" cy="128628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FEBRUARY 2014 VOL 343, ISSUE 6174, PAGES 941-1048</a:t>
            </a:r>
          </a:p>
        </p:txBody>
      </p:sp>
      <p:sp>
        <p:nvSpPr>
          <p:cNvPr id="8" name="직사각형 7"/>
          <p:cNvSpPr/>
          <p:nvPr/>
        </p:nvSpPr>
        <p:spPr>
          <a:xfrm>
            <a:off x="103540" y="404664"/>
            <a:ext cx="9040460" cy="2708434"/>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Feb 28;343(6174):1245114. </a:t>
            </a:r>
            <a:r>
              <a:rPr lang="en-US" altLang="ko-KR" sz="1000" dirty="0" err="1" smtClean="0"/>
              <a:t>doi</a:t>
            </a:r>
            <a:r>
              <a:rPr lang="en-US" altLang="ko-KR" sz="1000" dirty="0" smtClean="0"/>
              <a:t>: 10.1126/science.1245114. </a:t>
            </a:r>
            <a:r>
              <a:rPr lang="en-US" altLang="ko-KR" sz="1000" dirty="0" err="1" smtClean="0"/>
              <a:t>Epub</a:t>
            </a:r>
            <a:r>
              <a:rPr lang="en-US" altLang="ko-KR" sz="1000" dirty="0" smtClean="0"/>
              <a:t> 2014 Jan 16.</a:t>
            </a:r>
          </a:p>
          <a:p>
            <a:r>
              <a:rPr lang="en-US" altLang="ko-KR" sz="1400" b="1" dirty="0" smtClean="0"/>
              <a:t>Lost in transition: start-up of </a:t>
            </a:r>
            <a:r>
              <a:rPr lang="en-US" altLang="ko-KR" sz="1400" b="1" dirty="0" err="1" smtClean="0"/>
              <a:t>glycolysis</a:t>
            </a:r>
            <a:r>
              <a:rPr lang="en-US" altLang="ko-KR" sz="1400" b="1" dirty="0" smtClean="0"/>
              <a:t> yields subpopulations of </a:t>
            </a:r>
            <a:r>
              <a:rPr lang="en-US" altLang="ko-KR" sz="1400" b="1" dirty="0" err="1" smtClean="0"/>
              <a:t>nongrowing</a:t>
            </a:r>
            <a:r>
              <a:rPr lang="en-US" altLang="ko-KR" sz="1400" b="1" dirty="0" smtClean="0"/>
              <a:t> cells.</a:t>
            </a:r>
          </a:p>
          <a:p>
            <a:r>
              <a:rPr lang="en-US" altLang="ko-KR" sz="1000" u="sng" dirty="0" smtClean="0">
                <a:solidFill>
                  <a:schemeClr val="tx2"/>
                </a:solidFill>
                <a:hlinkClick r:id="rId3"/>
              </a:rPr>
              <a:t>van </a:t>
            </a:r>
            <a:r>
              <a:rPr lang="en-US" altLang="ko-KR" sz="1000" u="sng" dirty="0" err="1" smtClean="0">
                <a:solidFill>
                  <a:schemeClr val="tx2"/>
                </a:solidFill>
                <a:hlinkClick r:id="rId3"/>
              </a:rPr>
              <a:t>Heerden</a:t>
            </a:r>
            <a:r>
              <a:rPr lang="en-US" altLang="ko-KR" sz="1000" u="sng" dirty="0" smtClean="0">
                <a:solidFill>
                  <a:schemeClr val="tx2"/>
                </a:solidFill>
                <a:hlinkClick r:id="rId3"/>
              </a:rPr>
              <a:t> JH</a:t>
            </a:r>
            <a:r>
              <a:rPr lang="en-US" altLang="ko-KR" sz="1000" baseline="30000" dirty="0" smtClean="0">
                <a:solidFill>
                  <a:schemeClr val="tx2"/>
                </a:solidFill>
              </a:rPr>
              <a:t>1</a:t>
            </a:r>
            <a:r>
              <a:rPr lang="en-US" altLang="ko-KR" sz="1000" dirty="0" smtClean="0">
                <a:solidFill>
                  <a:schemeClr val="tx2"/>
                </a:solidFill>
              </a:rPr>
              <a:t>, </a:t>
            </a:r>
            <a:r>
              <a:rPr lang="en-US" altLang="ko-KR" sz="1000" u="sng" dirty="0" err="1" smtClean="0">
                <a:solidFill>
                  <a:schemeClr val="tx2"/>
                </a:solidFill>
                <a:hlinkClick r:id="rId4"/>
              </a:rPr>
              <a:t>Wortel</a:t>
            </a:r>
            <a:r>
              <a:rPr lang="en-US" altLang="ko-KR" sz="1000" u="sng" dirty="0" smtClean="0">
                <a:solidFill>
                  <a:schemeClr val="tx2"/>
                </a:solidFill>
                <a:hlinkClick r:id="rId4"/>
              </a:rPr>
              <a:t> MT</a:t>
            </a:r>
            <a:r>
              <a:rPr lang="en-US" altLang="ko-KR" sz="1000" dirty="0" smtClean="0">
                <a:solidFill>
                  <a:schemeClr val="tx2"/>
                </a:solidFill>
              </a:rPr>
              <a:t>, </a:t>
            </a:r>
            <a:r>
              <a:rPr lang="en-US" altLang="ko-KR" sz="1000" u="sng" dirty="0" err="1" smtClean="0">
                <a:solidFill>
                  <a:schemeClr val="tx2"/>
                </a:solidFill>
                <a:hlinkClick r:id="rId5"/>
              </a:rPr>
              <a:t>Bruggeman</a:t>
            </a:r>
            <a:r>
              <a:rPr lang="en-US" altLang="ko-KR" sz="1000" u="sng" dirty="0" smtClean="0">
                <a:solidFill>
                  <a:schemeClr val="tx2"/>
                </a:solidFill>
                <a:hlinkClick r:id="rId5"/>
              </a:rPr>
              <a:t> FJ</a:t>
            </a:r>
            <a:r>
              <a:rPr lang="en-US" altLang="ko-KR" sz="1000" dirty="0" smtClean="0">
                <a:solidFill>
                  <a:schemeClr val="tx2"/>
                </a:solidFill>
              </a:rPr>
              <a:t>, </a:t>
            </a:r>
            <a:r>
              <a:rPr lang="en-US" altLang="ko-KR" sz="1000" u="sng" dirty="0" err="1" smtClean="0">
                <a:solidFill>
                  <a:schemeClr val="tx2"/>
                </a:solidFill>
                <a:hlinkClick r:id="rId6"/>
              </a:rPr>
              <a:t>Heijnen</a:t>
            </a:r>
            <a:r>
              <a:rPr lang="en-US" altLang="ko-KR" sz="1000" u="sng" dirty="0" smtClean="0">
                <a:solidFill>
                  <a:schemeClr val="tx2"/>
                </a:solidFill>
                <a:hlinkClick r:id="rId6"/>
              </a:rPr>
              <a:t> JJ</a:t>
            </a:r>
            <a:r>
              <a:rPr lang="en-US" altLang="ko-KR" sz="1000" dirty="0" smtClean="0">
                <a:solidFill>
                  <a:schemeClr val="tx2"/>
                </a:solidFill>
              </a:rPr>
              <a:t>, </a:t>
            </a:r>
            <a:r>
              <a:rPr lang="en-US" altLang="ko-KR" sz="1000" u="sng" dirty="0" err="1" smtClean="0">
                <a:solidFill>
                  <a:schemeClr val="tx2"/>
                </a:solidFill>
                <a:hlinkClick r:id="rId7"/>
              </a:rPr>
              <a:t>Bollen</a:t>
            </a:r>
            <a:r>
              <a:rPr lang="en-US" altLang="ko-KR" sz="1000" u="sng" dirty="0" smtClean="0">
                <a:solidFill>
                  <a:schemeClr val="tx2"/>
                </a:solidFill>
                <a:hlinkClick r:id="rId7"/>
              </a:rPr>
              <a:t> YJ</a:t>
            </a:r>
            <a:r>
              <a:rPr lang="en-US" altLang="ko-KR" sz="1000" dirty="0" smtClean="0">
                <a:solidFill>
                  <a:schemeClr val="tx2"/>
                </a:solidFill>
              </a:rPr>
              <a:t>, </a:t>
            </a:r>
            <a:r>
              <a:rPr lang="en-US" altLang="ko-KR" sz="1000" u="sng" dirty="0" err="1" smtClean="0">
                <a:solidFill>
                  <a:schemeClr val="tx2"/>
                </a:solidFill>
                <a:hlinkClick r:id="rId8"/>
              </a:rPr>
              <a:t>Planqué</a:t>
            </a:r>
            <a:r>
              <a:rPr lang="en-US" altLang="ko-KR" sz="1000" u="sng" dirty="0" smtClean="0">
                <a:solidFill>
                  <a:schemeClr val="tx2"/>
                </a:solidFill>
                <a:hlinkClick r:id="rId8"/>
              </a:rPr>
              <a:t> R</a:t>
            </a:r>
            <a:r>
              <a:rPr lang="en-US" altLang="ko-KR" sz="1000" dirty="0" smtClean="0">
                <a:solidFill>
                  <a:schemeClr val="tx2"/>
                </a:solidFill>
              </a:rPr>
              <a:t>, </a:t>
            </a:r>
            <a:r>
              <a:rPr lang="en-US" altLang="ko-KR" sz="1000" u="sng" dirty="0" smtClean="0">
                <a:solidFill>
                  <a:schemeClr val="tx2"/>
                </a:solidFill>
                <a:hlinkClick r:id="rId9"/>
              </a:rPr>
              <a:t>Hulshof J</a:t>
            </a:r>
            <a:r>
              <a:rPr lang="en-US" altLang="ko-KR" sz="1000" dirty="0" smtClean="0">
                <a:solidFill>
                  <a:schemeClr val="tx2"/>
                </a:solidFill>
              </a:rPr>
              <a:t>, </a:t>
            </a:r>
            <a:r>
              <a:rPr lang="en-US" altLang="ko-KR" sz="1000" u="sng" dirty="0" smtClean="0">
                <a:solidFill>
                  <a:schemeClr val="tx2"/>
                </a:solidFill>
                <a:hlinkClick r:id="rId10"/>
              </a:rPr>
              <a:t>O'Toole TG</a:t>
            </a:r>
            <a:r>
              <a:rPr lang="en-US" altLang="ko-KR" sz="1000" dirty="0" smtClean="0">
                <a:solidFill>
                  <a:schemeClr val="tx2"/>
                </a:solidFill>
              </a:rPr>
              <a:t>, </a:t>
            </a:r>
            <a:r>
              <a:rPr lang="en-US" altLang="ko-KR" sz="1000" u="sng" dirty="0" smtClean="0">
                <a:solidFill>
                  <a:schemeClr val="tx2"/>
                </a:solidFill>
                <a:hlinkClick r:id="rId11"/>
              </a:rPr>
              <a:t>Wahl SA</a:t>
            </a:r>
            <a:r>
              <a:rPr lang="en-US" altLang="ko-KR" sz="1000" dirty="0" smtClean="0">
                <a:solidFill>
                  <a:schemeClr val="tx2"/>
                </a:solidFill>
              </a:rPr>
              <a:t>, </a:t>
            </a:r>
            <a:r>
              <a:rPr lang="en-US" altLang="ko-KR" sz="1000" u="sng" dirty="0" err="1" smtClean="0">
                <a:solidFill>
                  <a:schemeClr val="tx2"/>
                </a:solidFill>
                <a:hlinkClick r:id="rId12"/>
              </a:rPr>
              <a:t>Teusink</a:t>
            </a:r>
            <a:r>
              <a:rPr lang="en-US" altLang="ko-KR" sz="1000" u="sng" dirty="0" smtClean="0">
                <a:solidFill>
                  <a:schemeClr val="tx2"/>
                </a:solidFill>
                <a:hlinkClick r:id="rId12"/>
              </a:rPr>
              <a:t> B</a:t>
            </a:r>
            <a:r>
              <a:rPr lang="en-US" altLang="ko-KR" sz="1000" dirty="0" smtClean="0">
                <a:solidFill>
                  <a:schemeClr val="tx2"/>
                </a:solidFill>
              </a:rPr>
              <a:t>.</a:t>
            </a:r>
          </a:p>
          <a:p>
            <a:r>
              <a:rPr lang="en-US" altLang="ko-KR" sz="1000" baseline="30000" dirty="0" smtClean="0">
                <a:solidFill>
                  <a:schemeClr val="tx2"/>
                </a:solidFill>
              </a:rPr>
              <a:t>1</a:t>
            </a:r>
            <a:r>
              <a:rPr lang="en-US" altLang="ko-KR" sz="1000" dirty="0" smtClean="0">
                <a:solidFill>
                  <a:schemeClr val="tx2"/>
                </a:solidFill>
              </a:rPr>
              <a:t>Systems Bioinformatics/Amsterdam Institute for Molecules, Medicines and Systems (AIMMS)/Netherlands Institute for Systems Biology, VU University, De </a:t>
            </a:r>
            <a:r>
              <a:rPr lang="en-US" altLang="ko-KR" sz="1000" dirty="0" err="1" smtClean="0">
                <a:solidFill>
                  <a:schemeClr val="tx2"/>
                </a:solidFill>
              </a:rPr>
              <a:t>Boelelaan</a:t>
            </a:r>
            <a:r>
              <a:rPr lang="en-US" altLang="ko-KR" sz="1000" dirty="0" smtClean="0">
                <a:solidFill>
                  <a:schemeClr val="tx2"/>
                </a:solidFill>
              </a:rPr>
              <a:t> 1085, 1081 HV Amsterdam, Netherlands.</a:t>
            </a:r>
          </a:p>
          <a:p>
            <a:endParaRPr lang="en-US" altLang="ko-KR" sz="1000" b="1" dirty="0" smtClean="0"/>
          </a:p>
          <a:p>
            <a:r>
              <a:rPr lang="en-US" altLang="ko-KR" sz="1000" b="1" dirty="0" smtClean="0"/>
              <a:t>Abstract</a:t>
            </a:r>
          </a:p>
          <a:p>
            <a:r>
              <a:rPr lang="en-US" altLang="ko-KR" sz="1200" dirty="0" smtClean="0"/>
              <a:t>Cells need to adapt to dynamic environments. Yeast that fail to cope with dynamic changes in the abundance of glucose can undergo growth arrest. We show that this failure is caused by imbalanced reactions in </a:t>
            </a:r>
            <a:r>
              <a:rPr lang="en-US" altLang="ko-KR" sz="1200" dirty="0" err="1" smtClean="0"/>
              <a:t>glycolysis</a:t>
            </a:r>
            <a:r>
              <a:rPr lang="en-US" altLang="ko-KR" sz="1200" dirty="0" smtClean="0"/>
              <a:t>, the essential pathway in energy metabolism in most organisms. The imbalance arises largely from the fundamental design of </a:t>
            </a:r>
            <a:r>
              <a:rPr lang="en-US" altLang="ko-KR" sz="1200" dirty="0" err="1" smtClean="0"/>
              <a:t>glycolysis</a:t>
            </a:r>
            <a:r>
              <a:rPr lang="en-US" altLang="ko-KR" sz="1200" dirty="0" smtClean="0"/>
              <a:t>, making this state of </a:t>
            </a:r>
            <a:r>
              <a:rPr lang="en-US" altLang="ko-KR" sz="1200" dirty="0" err="1" smtClean="0"/>
              <a:t>glycolysis</a:t>
            </a:r>
            <a:r>
              <a:rPr lang="en-US" altLang="ko-KR" sz="1200" dirty="0" smtClean="0"/>
              <a:t> a generic risk. Cells with </a:t>
            </a:r>
            <a:r>
              <a:rPr lang="en-US" altLang="ko-KR" sz="1200" dirty="0" err="1" smtClean="0"/>
              <a:t>unbalancedglycolysis</a:t>
            </a:r>
            <a:r>
              <a:rPr lang="en-US" altLang="ko-KR" sz="1200" dirty="0" smtClean="0"/>
              <a:t> coexisted with vital cells. Spontaneous, </a:t>
            </a:r>
            <a:r>
              <a:rPr lang="en-US" altLang="ko-KR" sz="1200" dirty="0" err="1" smtClean="0"/>
              <a:t>nongenetic</a:t>
            </a:r>
            <a:r>
              <a:rPr lang="en-US" altLang="ko-KR" sz="1200" dirty="0" smtClean="0"/>
              <a:t> metabolic variability among individual cells determines which state is reached and, consequently, which cells survive. Transient ATP (adenosine 5'-triphosphate) hydrolysis through futile cycling reduces the probability of reaching the imbalanced state. Our results reveal dynamic behavior of </a:t>
            </a:r>
            <a:r>
              <a:rPr lang="en-US" altLang="ko-KR" sz="1200" dirty="0" err="1" smtClean="0"/>
              <a:t>glycolysis</a:t>
            </a:r>
            <a:r>
              <a:rPr lang="en-US" altLang="ko-KR" sz="1200" dirty="0" smtClean="0"/>
              <a:t> and indicate that cell fate can be determined by heterogeneity purely at the metabolic level.</a:t>
            </a:r>
            <a:endParaRPr lang="en-US" altLang="ko-KR" sz="1000" dirty="0"/>
          </a:p>
        </p:txBody>
      </p:sp>
      <p:sp>
        <p:nvSpPr>
          <p:cNvPr id="4" name="직사각형 3"/>
          <p:cNvSpPr/>
          <p:nvPr/>
        </p:nvSpPr>
        <p:spPr>
          <a:xfrm>
            <a:off x="103540" y="3250719"/>
            <a:ext cx="9040460" cy="2554545"/>
          </a:xfrm>
          <a:prstGeom prst="rect">
            <a:avLst/>
          </a:prstGeom>
          <a:ln w="19050">
            <a:solidFill>
              <a:schemeClr val="tx2"/>
            </a:solidFill>
          </a:ln>
        </p:spPr>
        <p:txBody>
          <a:bodyPr wrap="square">
            <a:spAutoFit/>
          </a:bodyPr>
          <a:lstStyle/>
          <a:p>
            <a:r>
              <a:rPr lang="en-US" altLang="ko-KR" sz="1000" u="sng" dirty="0" smtClean="0">
                <a:hlinkClick r:id="rId13" tooltip="Science (New York, N.Y.)."/>
              </a:rPr>
              <a:t>Science.</a:t>
            </a:r>
            <a:r>
              <a:rPr lang="en-US" altLang="ko-KR" sz="1000" dirty="0" smtClean="0"/>
              <a:t> 2014 Feb 28;343(6174):1247136. </a:t>
            </a:r>
            <a:r>
              <a:rPr lang="en-US" altLang="ko-KR" sz="1000" dirty="0" err="1" smtClean="0"/>
              <a:t>doi</a:t>
            </a:r>
            <a:r>
              <a:rPr lang="en-US" altLang="ko-KR" sz="1000" dirty="0" smtClean="0"/>
              <a:t>: 10.1126/science.1247136. </a:t>
            </a:r>
            <a:r>
              <a:rPr lang="en-US" altLang="ko-KR" sz="1000" dirty="0" err="1" smtClean="0"/>
              <a:t>Epub</a:t>
            </a:r>
            <a:r>
              <a:rPr lang="en-US" altLang="ko-KR" sz="1000" dirty="0" smtClean="0"/>
              <a:t> 2014 Jan 30.</a:t>
            </a:r>
          </a:p>
          <a:p>
            <a:r>
              <a:rPr lang="en-US" altLang="ko-KR" sz="1400" b="1" dirty="0" smtClean="0"/>
              <a:t>ESCRT machinery is required for plasma membrane repair.</a:t>
            </a:r>
          </a:p>
          <a:p>
            <a:r>
              <a:rPr lang="en-US" altLang="ko-KR" sz="1000" u="sng" dirty="0" smtClean="0">
                <a:hlinkClick r:id="rId14"/>
              </a:rPr>
              <a:t>Jimenez AJ</a:t>
            </a:r>
            <a:r>
              <a:rPr lang="en-US" altLang="ko-KR" sz="1000" baseline="30000" dirty="0" smtClean="0"/>
              <a:t>1</a:t>
            </a:r>
            <a:r>
              <a:rPr lang="en-US" altLang="ko-KR" sz="1000" dirty="0" smtClean="0"/>
              <a:t>, </a:t>
            </a:r>
            <a:r>
              <a:rPr lang="en-US" altLang="ko-KR" sz="1000" u="sng" dirty="0" err="1" smtClean="0">
                <a:hlinkClick r:id="rId15"/>
              </a:rPr>
              <a:t>Maiuri</a:t>
            </a:r>
            <a:r>
              <a:rPr lang="en-US" altLang="ko-KR" sz="1000" u="sng" dirty="0" smtClean="0">
                <a:hlinkClick r:id="rId15"/>
              </a:rPr>
              <a:t> P</a:t>
            </a:r>
            <a:r>
              <a:rPr lang="en-US" altLang="ko-KR" sz="1000" dirty="0" smtClean="0"/>
              <a:t>, </a:t>
            </a:r>
            <a:r>
              <a:rPr lang="en-US" altLang="ko-KR" sz="1000" u="sng" dirty="0" err="1" smtClean="0">
                <a:hlinkClick r:id="rId16"/>
              </a:rPr>
              <a:t>Lafaurie-Janvore</a:t>
            </a:r>
            <a:r>
              <a:rPr lang="en-US" altLang="ko-KR" sz="1000" u="sng" dirty="0" smtClean="0">
                <a:hlinkClick r:id="rId16"/>
              </a:rPr>
              <a:t> J</a:t>
            </a:r>
            <a:r>
              <a:rPr lang="en-US" altLang="ko-KR" sz="1000" dirty="0" smtClean="0"/>
              <a:t>, </a:t>
            </a:r>
            <a:r>
              <a:rPr lang="en-US" altLang="ko-KR" sz="1000" u="sng" dirty="0" err="1" smtClean="0">
                <a:hlinkClick r:id="rId17"/>
              </a:rPr>
              <a:t>Divoux</a:t>
            </a:r>
            <a:r>
              <a:rPr lang="en-US" altLang="ko-KR" sz="1000" u="sng" dirty="0" smtClean="0">
                <a:hlinkClick r:id="rId17"/>
              </a:rPr>
              <a:t> S</a:t>
            </a:r>
            <a:r>
              <a:rPr lang="en-US" altLang="ko-KR" sz="1000" dirty="0" smtClean="0"/>
              <a:t>, </a:t>
            </a:r>
            <a:r>
              <a:rPr lang="en-US" altLang="ko-KR" sz="1000" u="sng" dirty="0" err="1" smtClean="0">
                <a:hlinkClick r:id="rId18"/>
              </a:rPr>
              <a:t>Piel</a:t>
            </a:r>
            <a:r>
              <a:rPr lang="en-US" altLang="ko-KR" sz="1000" u="sng" dirty="0" smtClean="0">
                <a:hlinkClick r:id="rId18"/>
              </a:rPr>
              <a:t> M</a:t>
            </a:r>
            <a:r>
              <a:rPr lang="en-US" altLang="ko-KR" sz="1000" dirty="0" smtClean="0"/>
              <a:t>, </a:t>
            </a:r>
            <a:r>
              <a:rPr lang="en-US" altLang="ko-KR" sz="1000" u="sng" dirty="0" smtClean="0">
                <a:hlinkClick r:id="rId19"/>
              </a:rPr>
              <a:t>Perez F</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Institut Curie, 26 rue </a:t>
            </a:r>
            <a:r>
              <a:rPr lang="en-US" altLang="ko-KR" sz="1000" dirty="0" err="1" smtClean="0">
                <a:solidFill>
                  <a:schemeClr val="tx2"/>
                </a:solidFill>
              </a:rPr>
              <a:t>d'Ulm</a:t>
            </a:r>
            <a:r>
              <a:rPr lang="en-US" altLang="ko-KR" sz="1000" dirty="0" smtClean="0">
                <a:solidFill>
                  <a:schemeClr val="tx2"/>
                </a:solidFill>
              </a:rPr>
              <a:t>, 75248 Paris </a:t>
            </a:r>
            <a:r>
              <a:rPr lang="en-US" altLang="ko-KR" sz="1000" dirty="0" err="1" smtClean="0">
                <a:solidFill>
                  <a:schemeClr val="tx2"/>
                </a:solidFill>
              </a:rPr>
              <a:t>Cedex</a:t>
            </a:r>
            <a:r>
              <a:rPr lang="en-US" altLang="ko-KR" sz="1000" dirty="0" smtClean="0">
                <a:solidFill>
                  <a:schemeClr val="tx2"/>
                </a:solidFill>
              </a:rPr>
              <a:t> 05, France.</a:t>
            </a:r>
          </a:p>
          <a:p>
            <a:endParaRPr lang="en-US" altLang="ko-KR" sz="1000" b="1" dirty="0" smtClean="0"/>
          </a:p>
          <a:p>
            <a:r>
              <a:rPr lang="en-US" altLang="ko-KR" sz="1000" b="1" dirty="0" smtClean="0"/>
              <a:t>Abstract</a:t>
            </a:r>
          </a:p>
          <a:p>
            <a:r>
              <a:rPr lang="en-US" altLang="ko-KR" sz="1200" dirty="0" smtClean="0"/>
              <a:t>Plasma membrane damage can be triggered by numerous phenomena, and efficient repair is essential for cell survival. </a:t>
            </a:r>
            <a:r>
              <a:rPr lang="en-US" altLang="ko-KR" sz="1200" dirty="0" err="1" smtClean="0"/>
              <a:t>Endocytosis</a:t>
            </a:r>
            <a:r>
              <a:rPr lang="en-US" altLang="ko-KR" sz="1200" dirty="0" smtClean="0"/>
              <a:t>, </a:t>
            </a:r>
            <a:r>
              <a:rPr lang="en-US" altLang="ko-KR" sz="1200" dirty="0" err="1" smtClean="0"/>
              <a:t>membranepatching</a:t>
            </a:r>
            <a:r>
              <a:rPr lang="en-US" altLang="ko-KR" sz="1200" dirty="0" smtClean="0"/>
              <a:t>, or extracellular budding can be used for plasma membrane repair. We found that </a:t>
            </a:r>
            <a:r>
              <a:rPr lang="en-US" altLang="ko-KR" sz="1200" dirty="0" err="1" smtClean="0"/>
              <a:t>endosomal</a:t>
            </a:r>
            <a:r>
              <a:rPr lang="en-US" altLang="ko-KR" sz="1200" dirty="0" smtClean="0"/>
              <a:t> sorting complex required for transport(ESCRT), involved previously in membrane budding and fission, plays a critical role in plasma membrane repair. ESCRT proteins were recruited within seconds to plasma membrane wounds. Quantitative analysis of wound closure kinetics coupled to mathematical modeling suggested that ESCRTs are involved in the repair of small wounds. Real-time imaging and correlative scanning electron microscopy (SEM) identified extracellular buds and shedding at the site of ESCRT recruitment. Thus, the repair of certain wounds is ensured by ESCRT-mediated extracellular shedding of wounded portions.</a:t>
            </a:r>
            <a:endParaRPr lang="en-US" altLang="ko-KR"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FEBRUARY 2014 VOL 343, ISSUE 6174, PAGES 941-1048</a:t>
            </a:r>
          </a:p>
        </p:txBody>
      </p:sp>
      <p:sp>
        <p:nvSpPr>
          <p:cNvPr id="8" name="직사각형 7"/>
          <p:cNvSpPr/>
          <p:nvPr/>
        </p:nvSpPr>
        <p:spPr>
          <a:xfrm>
            <a:off x="103540" y="404664"/>
            <a:ext cx="9040460" cy="2554545"/>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Feb 28;343(6174):1002-5. </a:t>
            </a:r>
            <a:r>
              <a:rPr lang="en-US" altLang="ko-KR" sz="1000" dirty="0" err="1" smtClean="0"/>
              <a:t>doi</a:t>
            </a:r>
            <a:r>
              <a:rPr lang="en-US" altLang="ko-KR" sz="1000" dirty="0" smtClean="0"/>
              <a:t>: 10.1126/science.1245831.</a:t>
            </a:r>
          </a:p>
          <a:p>
            <a:r>
              <a:rPr lang="en-US" altLang="ko-KR" sz="1400" b="1" dirty="0" smtClean="0"/>
              <a:t>Promoter-bound </a:t>
            </a:r>
            <a:r>
              <a:rPr lang="en-US" altLang="ko-KR" sz="1400" b="1" dirty="0" err="1" smtClean="0"/>
              <a:t>trinucleotide</a:t>
            </a:r>
            <a:r>
              <a:rPr lang="en-US" altLang="ko-KR" sz="1400" b="1" dirty="0" smtClean="0"/>
              <a:t> repeat mRNA drives epigenetic silencing in fragile X syndrome.</a:t>
            </a:r>
          </a:p>
          <a:p>
            <a:r>
              <a:rPr lang="en-US" altLang="ko-KR" sz="1000" u="sng" dirty="0" err="1" smtClean="0">
                <a:hlinkClick r:id="rId3"/>
              </a:rPr>
              <a:t>Colak</a:t>
            </a:r>
            <a:r>
              <a:rPr lang="en-US" altLang="ko-KR" sz="1000" u="sng" dirty="0" smtClean="0">
                <a:hlinkClick r:id="rId3"/>
              </a:rPr>
              <a:t> D</a:t>
            </a:r>
            <a:r>
              <a:rPr lang="en-US" altLang="ko-KR" sz="1000" baseline="30000" dirty="0" smtClean="0"/>
              <a:t>1</a:t>
            </a:r>
            <a:r>
              <a:rPr lang="en-US" altLang="ko-KR" sz="1000" dirty="0" smtClean="0"/>
              <a:t>, </a:t>
            </a:r>
            <a:r>
              <a:rPr lang="en-US" altLang="ko-KR" sz="1000" u="sng" dirty="0" err="1" smtClean="0">
                <a:hlinkClick r:id="rId4"/>
              </a:rPr>
              <a:t>Zaninovic</a:t>
            </a:r>
            <a:r>
              <a:rPr lang="en-US" altLang="ko-KR" sz="1000" u="sng" dirty="0" smtClean="0">
                <a:hlinkClick r:id="rId4"/>
              </a:rPr>
              <a:t> N</a:t>
            </a:r>
            <a:r>
              <a:rPr lang="en-US" altLang="ko-KR" sz="1000" dirty="0" smtClean="0"/>
              <a:t>, </a:t>
            </a:r>
            <a:r>
              <a:rPr lang="en-US" altLang="ko-KR" sz="1000" u="sng" dirty="0" smtClean="0">
                <a:hlinkClick r:id="rId5"/>
              </a:rPr>
              <a:t>Cohen MS</a:t>
            </a:r>
            <a:r>
              <a:rPr lang="en-US" altLang="ko-KR" sz="1000" dirty="0" smtClean="0"/>
              <a:t>, </a:t>
            </a:r>
            <a:r>
              <a:rPr lang="en-US" altLang="ko-KR" sz="1000" u="sng" dirty="0" err="1" smtClean="0">
                <a:hlinkClick r:id="rId6"/>
              </a:rPr>
              <a:t>Rosenwaks</a:t>
            </a:r>
            <a:r>
              <a:rPr lang="en-US" altLang="ko-KR" sz="1000" u="sng" dirty="0" smtClean="0">
                <a:hlinkClick r:id="rId6"/>
              </a:rPr>
              <a:t> Z</a:t>
            </a:r>
            <a:r>
              <a:rPr lang="en-US" altLang="ko-KR" sz="1000" dirty="0" smtClean="0"/>
              <a:t>, </a:t>
            </a:r>
            <a:r>
              <a:rPr lang="en-US" altLang="ko-KR" sz="1000" u="sng" dirty="0" smtClean="0">
                <a:hlinkClick r:id="rId7"/>
              </a:rPr>
              <a:t>Yang WY</a:t>
            </a:r>
            <a:r>
              <a:rPr lang="en-US" altLang="ko-KR" sz="1000" dirty="0" smtClean="0"/>
              <a:t>, </a:t>
            </a:r>
            <a:r>
              <a:rPr lang="en-US" altLang="ko-KR" sz="1000" u="sng" dirty="0" smtClean="0">
                <a:hlinkClick r:id="rId8"/>
              </a:rPr>
              <a:t>Gerhardt J</a:t>
            </a:r>
            <a:r>
              <a:rPr lang="en-US" altLang="ko-KR" sz="1000" dirty="0" smtClean="0"/>
              <a:t>, </a:t>
            </a:r>
            <a:r>
              <a:rPr lang="en-US" altLang="ko-KR" sz="1000" u="sng" dirty="0" smtClean="0">
                <a:hlinkClick r:id="rId9"/>
              </a:rPr>
              <a:t>Disney MD</a:t>
            </a:r>
            <a:r>
              <a:rPr lang="en-US" altLang="ko-KR" sz="1000" dirty="0" smtClean="0"/>
              <a:t>, </a:t>
            </a:r>
            <a:r>
              <a:rPr lang="en-US" altLang="ko-KR" sz="1000" u="sng" dirty="0" smtClean="0">
                <a:hlinkClick r:id="rId10"/>
              </a:rPr>
              <a:t>Jaffrey SR</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Department of Pharmacology, Weill Cornell Medical College, Cornell University, New York, NY 10065, USA.</a:t>
            </a:r>
          </a:p>
          <a:p>
            <a:endParaRPr lang="en-US" altLang="ko-KR" sz="1000" b="1" dirty="0" smtClean="0"/>
          </a:p>
          <a:p>
            <a:r>
              <a:rPr lang="en-US" altLang="ko-KR" sz="1000" b="1" dirty="0" smtClean="0"/>
              <a:t>Abstract</a:t>
            </a:r>
          </a:p>
          <a:p>
            <a:r>
              <a:rPr lang="en-US" altLang="ko-KR" sz="1200" dirty="0" smtClean="0"/>
              <a:t>Epigenetic gene silencing is seen in several repeat-expansion diseases. In fragile X syndrome, the most common genetic form of mental retardation, a CGG </a:t>
            </a:r>
            <a:r>
              <a:rPr lang="en-US" altLang="ko-KR" sz="1200" dirty="0" err="1" smtClean="0"/>
              <a:t>trinucleotide</a:t>
            </a:r>
            <a:r>
              <a:rPr lang="en-US" altLang="ko-KR" sz="1200" dirty="0" smtClean="0"/>
              <a:t>-repeat expansion adjacent to the fragile X mental retardation 1 (FMR1) gene promoter results in its </a:t>
            </a:r>
            <a:r>
              <a:rPr lang="en-US" altLang="ko-KR" sz="1200" dirty="0" err="1" smtClean="0"/>
              <a:t>epigeneticsilencing</a:t>
            </a:r>
            <a:r>
              <a:rPr lang="en-US" altLang="ko-KR" sz="1200" dirty="0" smtClean="0"/>
              <a:t>. Here, we show that FMR1 silencing is mediated by the FMR1 mRNA. The FMR1 mRNA contains the transcribed CGG-repeat tract as part of the 5' </a:t>
            </a:r>
            <a:r>
              <a:rPr lang="en-US" altLang="ko-KR" sz="1200" dirty="0" err="1" smtClean="0"/>
              <a:t>untranslated</a:t>
            </a:r>
            <a:r>
              <a:rPr lang="en-US" altLang="ko-KR" sz="1200" dirty="0" smtClean="0"/>
              <a:t> region, which hybridizes to the complementary CGG-repeat portion of the FMR1 gene to form an RNA·DNA duplex. Disrupting the interaction of the mRNA with the CGG-repeat portion of the FMR1 gene prevents promoter silencing. Thus, our data </a:t>
            </a:r>
            <a:r>
              <a:rPr lang="en-US" altLang="ko-KR" sz="1200" dirty="0" err="1" smtClean="0"/>
              <a:t>linktrinucleotide</a:t>
            </a:r>
            <a:r>
              <a:rPr lang="en-US" altLang="ko-KR" sz="1200" dirty="0" smtClean="0"/>
              <a:t>-repeat expansion to a form of RNA-directed gene silencing mediated by direct interactions of the </a:t>
            </a:r>
            <a:r>
              <a:rPr lang="en-US" altLang="ko-KR" sz="1200" dirty="0" err="1" smtClean="0"/>
              <a:t>trinucleotide</a:t>
            </a:r>
            <a:r>
              <a:rPr lang="en-US" altLang="ko-KR" sz="1200" dirty="0" smtClean="0"/>
              <a:t>-repeat RNA and DNA.</a:t>
            </a:r>
            <a:endParaRPr lang="en-US" altLang="ko-KR" sz="1200" dirty="0"/>
          </a:p>
        </p:txBody>
      </p:sp>
      <p:sp>
        <p:nvSpPr>
          <p:cNvPr id="4" name="직사각형 3"/>
          <p:cNvSpPr/>
          <p:nvPr/>
        </p:nvSpPr>
        <p:spPr>
          <a:xfrm>
            <a:off x="103540" y="3096830"/>
            <a:ext cx="9040460" cy="2708434"/>
          </a:xfrm>
          <a:prstGeom prst="rect">
            <a:avLst/>
          </a:prstGeom>
          <a:ln w="19050">
            <a:solidFill>
              <a:schemeClr val="tx2"/>
            </a:solidFill>
          </a:ln>
        </p:spPr>
        <p:txBody>
          <a:bodyPr wrap="square">
            <a:spAutoFit/>
          </a:bodyPr>
          <a:lstStyle/>
          <a:p>
            <a:r>
              <a:rPr lang="en-US" altLang="ko-KR" sz="1000" u="sng" dirty="0" smtClean="0">
                <a:hlinkClick r:id="rId11" tooltip="Science (New York, N.Y.)."/>
              </a:rPr>
              <a:t>Science.</a:t>
            </a:r>
            <a:r>
              <a:rPr lang="en-US" altLang="ko-KR" sz="1000" dirty="0" smtClean="0"/>
              <a:t> 2014 Feb 28;343(6174):1010-4. </a:t>
            </a:r>
            <a:r>
              <a:rPr lang="en-US" altLang="ko-KR" sz="1000" dirty="0" err="1" smtClean="0"/>
              <a:t>doi</a:t>
            </a:r>
            <a:r>
              <a:rPr lang="en-US" altLang="ko-KR" sz="1000" dirty="0" smtClean="0"/>
              <a:t>: 10.1126/science.1249484.</a:t>
            </a:r>
          </a:p>
          <a:p>
            <a:r>
              <a:rPr lang="en-US" altLang="ko-KR" sz="1400" b="1" dirty="0" smtClean="0"/>
              <a:t>Detection of a recurrent DNAJB1-PRKACA </a:t>
            </a:r>
            <a:r>
              <a:rPr lang="en-US" altLang="ko-KR" sz="1400" b="1" dirty="0" err="1" smtClean="0"/>
              <a:t>chimeric</a:t>
            </a:r>
            <a:r>
              <a:rPr lang="en-US" altLang="ko-KR" sz="1400" b="1" dirty="0" smtClean="0"/>
              <a:t> transcript in </a:t>
            </a:r>
            <a:r>
              <a:rPr lang="en-US" altLang="ko-KR" sz="1400" b="1" dirty="0" err="1" smtClean="0"/>
              <a:t>fibrolamellar</a:t>
            </a:r>
            <a:r>
              <a:rPr lang="en-US" altLang="ko-KR" sz="1400" b="1" dirty="0" smtClean="0"/>
              <a:t> </a:t>
            </a:r>
            <a:r>
              <a:rPr lang="en-US" altLang="ko-KR" sz="1400" b="1" dirty="0" err="1" smtClean="0"/>
              <a:t>hepatocellular</a:t>
            </a:r>
            <a:r>
              <a:rPr lang="en-US" altLang="ko-KR" sz="1400" b="1" dirty="0" smtClean="0"/>
              <a:t> carcinoma.</a:t>
            </a:r>
          </a:p>
          <a:p>
            <a:r>
              <a:rPr lang="en-US" altLang="ko-KR" sz="1000" u="sng" dirty="0" err="1" smtClean="0">
                <a:hlinkClick r:id="rId12"/>
              </a:rPr>
              <a:t>Honeyman</a:t>
            </a:r>
            <a:r>
              <a:rPr lang="en-US" altLang="ko-KR" sz="1000" u="sng" dirty="0" smtClean="0">
                <a:hlinkClick r:id="rId12"/>
              </a:rPr>
              <a:t> JN</a:t>
            </a:r>
            <a:r>
              <a:rPr lang="en-US" altLang="ko-KR" sz="1000" baseline="30000" dirty="0" smtClean="0"/>
              <a:t>1</a:t>
            </a:r>
            <a:r>
              <a:rPr lang="en-US" altLang="ko-KR" sz="1000" dirty="0" smtClean="0"/>
              <a:t>, </a:t>
            </a:r>
            <a:r>
              <a:rPr lang="en-US" altLang="ko-KR" sz="1000" u="sng" dirty="0" smtClean="0">
                <a:hlinkClick r:id="rId13"/>
              </a:rPr>
              <a:t>Simon EP</a:t>
            </a:r>
            <a:r>
              <a:rPr lang="en-US" altLang="ko-KR" sz="1000" dirty="0" smtClean="0"/>
              <a:t>, </a:t>
            </a:r>
            <a:r>
              <a:rPr lang="en-US" altLang="ko-KR" sz="1000" u="sng" dirty="0" err="1" smtClean="0">
                <a:hlinkClick r:id="rId14"/>
              </a:rPr>
              <a:t>Robine</a:t>
            </a:r>
            <a:r>
              <a:rPr lang="en-US" altLang="ko-KR" sz="1000" u="sng" dirty="0" smtClean="0">
                <a:hlinkClick r:id="rId14"/>
              </a:rPr>
              <a:t> N</a:t>
            </a:r>
            <a:r>
              <a:rPr lang="en-US" altLang="ko-KR" sz="1000" dirty="0" smtClean="0"/>
              <a:t>, </a:t>
            </a:r>
            <a:r>
              <a:rPr lang="en-US" altLang="ko-KR" sz="1000" u="sng" dirty="0" err="1" smtClean="0">
                <a:hlinkClick r:id="rId15"/>
              </a:rPr>
              <a:t>Chiaroni</a:t>
            </a:r>
            <a:r>
              <a:rPr lang="en-US" altLang="ko-KR" sz="1000" u="sng" dirty="0" smtClean="0">
                <a:hlinkClick r:id="rId15"/>
              </a:rPr>
              <a:t>-Clarke R</a:t>
            </a:r>
            <a:r>
              <a:rPr lang="en-US" altLang="ko-KR" sz="1000" dirty="0" smtClean="0"/>
              <a:t>, </a:t>
            </a:r>
            <a:r>
              <a:rPr lang="en-US" altLang="ko-KR" sz="1000" u="sng" dirty="0" smtClean="0">
                <a:hlinkClick r:id="rId16"/>
              </a:rPr>
              <a:t>Darcy DG</a:t>
            </a:r>
            <a:r>
              <a:rPr lang="en-US" altLang="ko-KR" sz="1000" dirty="0" smtClean="0"/>
              <a:t>, </a:t>
            </a:r>
            <a:r>
              <a:rPr lang="en-US" altLang="ko-KR" sz="1000" u="sng" dirty="0" smtClean="0">
                <a:hlinkClick r:id="rId17"/>
              </a:rPr>
              <a:t>Lim II</a:t>
            </a:r>
            <a:r>
              <a:rPr lang="en-US" altLang="ko-KR" sz="1000" dirty="0" smtClean="0"/>
              <a:t>, </a:t>
            </a:r>
            <a:r>
              <a:rPr lang="en-US" altLang="ko-KR" sz="1000" u="sng" dirty="0" smtClean="0">
                <a:hlinkClick r:id="rId18"/>
              </a:rPr>
              <a:t>Gleason CE</a:t>
            </a:r>
            <a:r>
              <a:rPr lang="en-US" altLang="ko-KR" sz="1000" dirty="0" smtClean="0"/>
              <a:t>, </a:t>
            </a:r>
            <a:r>
              <a:rPr lang="en-US" altLang="ko-KR" sz="1000" u="sng" dirty="0" smtClean="0">
                <a:hlinkClick r:id="rId19"/>
              </a:rPr>
              <a:t>Murphy JM</a:t>
            </a:r>
            <a:r>
              <a:rPr lang="en-US" altLang="ko-KR" sz="1000" dirty="0" smtClean="0"/>
              <a:t>, </a:t>
            </a:r>
            <a:r>
              <a:rPr lang="en-US" altLang="ko-KR" sz="1000" u="sng" dirty="0" smtClean="0">
                <a:hlinkClick r:id="rId20"/>
              </a:rPr>
              <a:t>Rosenberg BR</a:t>
            </a:r>
            <a:r>
              <a:rPr lang="en-US" altLang="ko-KR" sz="1000" dirty="0" smtClean="0"/>
              <a:t>, </a:t>
            </a:r>
            <a:r>
              <a:rPr lang="en-US" altLang="ko-KR" sz="1000" u="sng" dirty="0" err="1" smtClean="0">
                <a:hlinkClick r:id="rId21"/>
              </a:rPr>
              <a:t>Teegan</a:t>
            </a:r>
            <a:r>
              <a:rPr lang="en-US" altLang="ko-KR" sz="1000" u="sng" dirty="0" smtClean="0">
                <a:hlinkClick r:id="rId21"/>
              </a:rPr>
              <a:t> L</a:t>
            </a:r>
            <a:r>
              <a:rPr lang="en-US" altLang="ko-KR" sz="1000" dirty="0" smtClean="0"/>
              <a:t>, </a:t>
            </a:r>
            <a:r>
              <a:rPr lang="en-US" altLang="ko-KR" sz="1000" u="sng" dirty="0" err="1" smtClean="0">
                <a:hlinkClick r:id="rId22"/>
              </a:rPr>
              <a:t>Takacs</a:t>
            </a:r>
            <a:r>
              <a:rPr lang="en-US" altLang="ko-KR" sz="1000" u="sng" dirty="0" smtClean="0">
                <a:hlinkClick r:id="rId22"/>
              </a:rPr>
              <a:t> CN</a:t>
            </a:r>
            <a:r>
              <a:rPr lang="en-US" altLang="ko-KR" sz="1000" dirty="0" smtClean="0"/>
              <a:t>, </a:t>
            </a:r>
            <a:r>
              <a:rPr lang="en-US" altLang="ko-KR" sz="1000" u="sng" dirty="0" err="1" smtClean="0">
                <a:hlinkClick r:id="rId23"/>
              </a:rPr>
              <a:t>Botero</a:t>
            </a:r>
            <a:r>
              <a:rPr lang="en-US" altLang="ko-KR" sz="1000" u="sng" dirty="0" smtClean="0">
                <a:hlinkClick r:id="rId23"/>
              </a:rPr>
              <a:t> S</a:t>
            </a:r>
            <a:r>
              <a:rPr lang="en-US" altLang="ko-KR" sz="1000" dirty="0" smtClean="0"/>
              <a:t>, </a:t>
            </a:r>
            <a:r>
              <a:rPr lang="en-US" altLang="ko-KR" sz="1000" u="sng" dirty="0" err="1" smtClean="0">
                <a:hlinkClick r:id="rId24"/>
              </a:rPr>
              <a:t>Belote</a:t>
            </a:r>
            <a:r>
              <a:rPr lang="en-US" altLang="ko-KR" sz="1000" u="sng" dirty="0" smtClean="0">
                <a:hlinkClick r:id="rId24"/>
              </a:rPr>
              <a:t> R</a:t>
            </a:r>
            <a:r>
              <a:rPr lang="en-US" altLang="ko-KR" sz="1000" dirty="0" smtClean="0"/>
              <a:t>, </a:t>
            </a:r>
            <a:r>
              <a:rPr lang="en-US" altLang="ko-KR" sz="1000" u="sng" dirty="0" err="1" smtClean="0">
                <a:hlinkClick r:id="rId25"/>
              </a:rPr>
              <a:t>Germer</a:t>
            </a:r>
            <a:r>
              <a:rPr lang="en-US" altLang="ko-KR" sz="1000" u="sng" dirty="0" smtClean="0">
                <a:hlinkClick r:id="rId25"/>
              </a:rPr>
              <a:t> S</a:t>
            </a:r>
            <a:r>
              <a:rPr lang="en-US" altLang="ko-KR" sz="1000" dirty="0" smtClean="0"/>
              <a:t>, </a:t>
            </a:r>
            <a:r>
              <a:rPr lang="en-US" altLang="ko-KR" sz="1000" u="sng" dirty="0" err="1" smtClean="0">
                <a:hlinkClick r:id="rId26"/>
              </a:rPr>
              <a:t>Emde</a:t>
            </a:r>
            <a:r>
              <a:rPr lang="en-US" altLang="ko-KR" sz="1000" u="sng" dirty="0" smtClean="0">
                <a:hlinkClick r:id="rId26"/>
              </a:rPr>
              <a:t> AK</a:t>
            </a:r>
            <a:r>
              <a:rPr lang="en-US" altLang="ko-KR" sz="1000" dirty="0" smtClean="0"/>
              <a:t>, </a:t>
            </a:r>
            <a:r>
              <a:rPr lang="en-US" altLang="ko-KR" sz="1000" u="sng" dirty="0" err="1" smtClean="0">
                <a:hlinkClick r:id="rId27"/>
              </a:rPr>
              <a:t>Vacic</a:t>
            </a:r>
            <a:r>
              <a:rPr lang="en-US" altLang="ko-KR" sz="1000" u="sng" dirty="0" smtClean="0">
                <a:hlinkClick r:id="rId27"/>
              </a:rPr>
              <a:t> V</a:t>
            </a:r>
            <a:r>
              <a:rPr lang="en-US" altLang="ko-KR" sz="1000" dirty="0" smtClean="0"/>
              <a:t>, </a:t>
            </a:r>
            <a:r>
              <a:rPr lang="en-US" altLang="ko-KR" sz="1000" u="sng" dirty="0" err="1" smtClean="0">
                <a:hlinkClick r:id="rId28"/>
              </a:rPr>
              <a:t>Bhanot</a:t>
            </a:r>
            <a:r>
              <a:rPr lang="en-US" altLang="ko-KR" sz="1000" u="sng" dirty="0" smtClean="0">
                <a:hlinkClick r:id="rId28"/>
              </a:rPr>
              <a:t> U</a:t>
            </a:r>
            <a:r>
              <a:rPr lang="en-US" altLang="ko-KR" sz="1000" dirty="0" smtClean="0"/>
              <a:t>, </a:t>
            </a:r>
            <a:r>
              <a:rPr lang="en-US" altLang="ko-KR" sz="1000" u="sng" dirty="0" err="1" smtClean="0">
                <a:hlinkClick r:id="rId29"/>
              </a:rPr>
              <a:t>LaQuaglia</a:t>
            </a:r>
            <a:r>
              <a:rPr lang="en-US" altLang="ko-KR" sz="1000" u="sng" dirty="0" smtClean="0">
                <a:hlinkClick r:id="rId29"/>
              </a:rPr>
              <a:t> MP</a:t>
            </a:r>
            <a:r>
              <a:rPr lang="en-US" altLang="ko-KR" sz="1000" dirty="0" smtClean="0"/>
              <a:t>, </a:t>
            </a:r>
            <a:r>
              <a:rPr lang="en-US" altLang="ko-KR" sz="1000" u="sng" dirty="0" smtClean="0">
                <a:hlinkClick r:id="rId30"/>
              </a:rPr>
              <a:t>Simon SM</a:t>
            </a:r>
            <a:r>
              <a:rPr lang="en-US" altLang="ko-KR" sz="1000" dirty="0" smtClean="0"/>
              <a:t>.</a:t>
            </a:r>
          </a:p>
          <a:p>
            <a:r>
              <a:rPr lang="en-US" altLang="ko-KR" sz="1000" baseline="30000" dirty="0" smtClean="0">
                <a:solidFill>
                  <a:schemeClr val="tx2"/>
                </a:solidFill>
              </a:rPr>
              <a:t>1</a:t>
            </a:r>
            <a:r>
              <a:rPr lang="en-US" altLang="ko-KR" sz="1000" dirty="0" smtClean="0">
                <a:solidFill>
                  <a:schemeClr val="tx2"/>
                </a:solidFill>
              </a:rPr>
              <a:t>Laboratory of Cellular Biophysics, Rockefeller University, 1230 York Avenue, New York, NY 10065, USA.</a:t>
            </a:r>
          </a:p>
          <a:p>
            <a:endParaRPr lang="en-US" altLang="ko-KR" sz="1000" b="1" dirty="0" smtClean="0"/>
          </a:p>
          <a:p>
            <a:r>
              <a:rPr lang="en-US" altLang="ko-KR" sz="1000" b="1" dirty="0" smtClean="0"/>
              <a:t>Abstract</a:t>
            </a:r>
          </a:p>
          <a:p>
            <a:r>
              <a:rPr lang="en-US" altLang="ko-KR" sz="1200" dirty="0" err="1" smtClean="0"/>
              <a:t>Fibrolamellar</a:t>
            </a:r>
            <a:r>
              <a:rPr lang="en-US" altLang="ko-KR" sz="1200" dirty="0" smtClean="0"/>
              <a:t> </a:t>
            </a:r>
            <a:r>
              <a:rPr lang="en-US" altLang="ko-KR" sz="1200" dirty="0" err="1" smtClean="0"/>
              <a:t>hepatocellular</a:t>
            </a:r>
            <a:r>
              <a:rPr lang="en-US" altLang="ko-KR" sz="1200" dirty="0" smtClean="0"/>
              <a:t> carcinoma (FL-HCC) is a rare liver tumor affecting adolescents and young adults with no history of primary liver disease or cirrhosis. We identified a </a:t>
            </a:r>
            <a:r>
              <a:rPr lang="en-US" altLang="ko-KR" sz="1200" dirty="0" err="1" smtClean="0"/>
              <a:t>chimeric</a:t>
            </a:r>
            <a:r>
              <a:rPr lang="en-US" altLang="ko-KR" sz="1200" dirty="0" smtClean="0"/>
              <a:t> transcript that is expressed in FL-HCC but not in adjacent normal liver and that arises as the result of a ~400-kilobase deletion on chromosome 19. The </a:t>
            </a:r>
            <a:r>
              <a:rPr lang="en-US" altLang="ko-KR" sz="1200" dirty="0" err="1" smtClean="0"/>
              <a:t>chimeric</a:t>
            </a:r>
            <a:r>
              <a:rPr lang="en-US" altLang="ko-KR" sz="1200" dirty="0" smtClean="0"/>
              <a:t> RNA is predicted to code for a protein containing the amino-terminal domain of DNAJB1, a homolog of the molecular chaperone DNAJ, fused in frame with PRKACA, the catalytic domain of protein </a:t>
            </a:r>
            <a:r>
              <a:rPr lang="en-US" altLang="ko-KR" sz="1200" dirty="0" err="1" smtClean="0"/>
              <a:t>kinase</a:t>
            </a:r>
            <a:r>
              <a:rPr lang="en-US" altLang="ko-KR" sz="1200" dirty="0" smtClean="0"/>
              <a:t> A. </a:t>
            </a:r>
            <a:r>
              <a:rPr lang="en-US" altLang="ko-KR" sz="1200" dirty="0" err="1" smtClean="0"/>
              <a:t>Immunoprecipitation</a:t>
            </a:r>
            <a:r>
              <a:rPr lang="en-US" altLang="ko-KR" sz="1200" dirty="0" smtClean="0"/>
              <a:t> and Western blot analyses confirmed that the </a:t>
            </a:r>
            <a:r>
              <a:rPr lang="en-US" altLang="ko-KR" sz="1200" dirty="0" err="1" smtClean="0"/>
              <a:t>chimeric</a:t>
            </a:r>
            <a:r>
              <a:rPr lang="en-US" altLang="ko-KR" sz="1200" dirty="0" smtClean="0"/>
              <a:t> protein is expressed in tumor tissue, and a cell culture assay indicated that it retains </a:t>
            </a:r>
            <a:r>
              <a:rPr lang="en-US" altLang="ko-KR" sz="1200" dirty="0" err="1" smtClean="0"/>
              <a:t>kinase</a:t>
            </a:r>
            <a:r>
              <a:rPr lang="en-US" altLang="ko-KR" sz="1200" dirty="0" smtClean="0"/>
              <a:t> activity. Evidence supporting the presence of the DNAJB1-PRKACA </a:t>
            </a:r>
            <a:r>
              <a:rPr lang="en-US" altLang="ko-KR" sz="1200" dirty="0" err="1" smtClean="0"/>
              <a:t>chimeric</a:t>
            </a:r>
            <a:r>
              <a:rPr lang="en-US" altLang="ko-KR" sz="1200" dirty="0" smtClean="0"/>
              <a:t> transcript in 100% of the FL-HCCs examined (15/15) suggests that this genetic alteration contributes to tumor pathogenesis.</a:t>
            </a:r>
            <a:endParaRPr lang="en-US" altLang="ko-KR" sz="1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FEBRUARY 2014 VOL 343, ISSUE 6174, PAGES 941-1048</a:t>
            </a:r>
          </a:p>
        </p:txBody>
      </p:sp>
      <p:sp>
        <p:nvSpPr>
          <p:cNvPr id="8" name="직사각형 7"/>
          <p:cNvSpPr/>
          <p:nvPr/>
        </p:nvSpPr>
        <p:spPr>
          <a:xfrm>
            <a:off x="103540" y="404664"/>
            <a:ext cx="9040460" cy="1815882"/>
          </a:xfrm>
          <a:prstGeom prst="rect">
            <a:avLst/>
          </a:prstGeom>
          <a:ln w="19050">
            <a:solidFill>
              <a:schemeClr val="tx2"/>
            </a:solidFill>
          </a:ln>
        </p:spPr>
        <p:txBody>
          <a:bodyPr wrap="square">
            <a:spAutoFit/>
          </a:bodyPr>
          <a:lstStyle/>
          <a:p>
            <a:pPr fontAlgn="base"/>
            <a:r>
              <a:rPr lang="en-US" altLang="ko-KR" sz="1400" b="1" dirty="0" smtClean="0"/>
              <a:t>Resurrecting Surviving </a:t>
            </a:r>
            <a:r>
              <a:rPr lang="en-US" altLang="ko-KR" sz="1400" b="1" dirty="0" err="1" smtClean="0"/>
              <a:t>Neandertal</a:t>
            </a:r>
            <a:r>
              <a:rPr lang="en-US" altLang="ko-KR" sz="1400" b="1" dirty="0" smtClean="0"/>
              <a:t> Lineages from Modern Human Genomes</a:t>
            </a:r>
          </a:p>
          <a:p>
            <a:pPr fontAlgn="base"/>
            <a:r>
              <a:rPr lang="en-US" altLang="ko-KR" sz="1000" dirty="0" smtClean="0">
                <a:solidFill>
                  <a:schemeClr val="tx2"/>
                </a:solidFill>
              </a:rPr>
              <a:t>Benjamin </a:t>
            </a:r>
            <a:r>
              <a:rPr lang="en-US" altLang="ko-KR" sz="1000" dirty="0" err="1" smtClean="0">
                <a:solidFill>
                  <a:schemeClr val="tx2"/>
                </a:solidFill>
              </a:rPr>
              <a:t>Vernot</a:t>
            </a:r>
            <a:r>
              <a:rPr lang="en-US" altLang="ko-KR" sz="1000" dirty="0" smtClean="0">
                <a:solidFill>
                  <a:schemeClr val="tx2"/>
                </a:solidFill>
              </a:rPr>
              <a:t> and  Joshua M. </a:t>
            </a:r>
            <a:r>
              <a:rPr lang="en-US" altLang="ko-KR" sz="1000" dirty="0" err="1" smtClean="0">
                <a:solidFill>
                  <a:schemeClr val="tx2"/>
                </a:solidFill>
              </a:rPr>
              <a:t>Akey</a:t>
            </a:r>
            <a:endParaRPr lang="en-US" altLang="ko-KR" sz="1000" dirty="0" smtClean="0">
              <a:solidFill>
                <a:schemeClr val="tx2"/>
              </a:solidFill>
            </a:endParaRPr>
          </a:p>
          <a:p>
            <a:pPr fontAlgn="base"/>
            <a:r>
              <a:rPr lang="en-US" altLang="ko-KR" sz="1000" dirty="0" smtClean="0"/>
              <a:t>Science 28 February 2014: 1017-1021.</a:t>
            </a:r>
            <a:br>
              <a:rPr lang="en-US" altLang="ko-KR" sz="1000" dirty="0" smtClean="0"/>
            </a:br>
            <a:r>
              <a:rPr lang="en-US" altLang="ko-KR" sz="1200" dirty="0" smtClean="0"/>
              <a:t>Ancestral </a:t>
            </a:r>
            <a:r>
              <a:rPr lang="en-US" altLang="ko-KR" sz="1200" dirty="0" err="1" smtClean="0"/>
              <a:t>Neandertal</a:t>
            </a:r>
            <a:r>
              <a:rPr lang="en-US" altLang="ko-KR" sz="1200" dirty="0" smtClean="0"/>
              <a:t> sequences within extant humans reveal that positive and purifying selection has occurred.</a:t>
            </a:r>
            <a:endParaRPr lang="en-US" altLang="ko-KR" sz="1000" dirty="0" smtClean="0"/>
          </a:p>
          <a:p>
            <a:pPr fontAlgn="base"/>
            <a:endParaRPr lang="en-US" altLang="ko-KR" sz="1000" b="1" dirty="0" smtClean="0"/>
          </a:p>
          <a:p>
            <a:pPr fontAlgn="base"/>
            <a:r>
              <a:rPr lang="en-US" altLang="ko-KR" sz="1400" b="1" dirty="0" smtClean="0"/>
              <a:t>Cell Surface ABP1-TMK </a:t>
            </a:r>
            <a:r>
              <a:rPr lang="en-US" altLang="ko-KR" sz="1400" b="1" dirty="0" err="1" smtClean="0"/>
              <a:t>Auxin</a:t>
            </a:r>
            <a:r>
              <a:rPr lang="en-US" altLang="ko-KR" sz="1400" b="1" dirty="0" smtClean="0"/>
              <a:t>-Sensing Complex Activates ROP </a:t>
            </a:r>
            <a:r>
              <a:rPr lang="en-US" altLang="ko-KR" sz="1400" b="1" dirty="0" err="1" smtClean="0"/>
              <a:t>GTPase</a:t>
            </a:r>
            <a:r>
              <a:rPr lang="en-US" altLang="ko-KR" sz="1400" b="1" dirty="0" smtClean="0"/>
              <a:t> Signaling</a:t>
            </a:r>
          </a:p>
          <a:p>
            <a:pPr fontAlgn="base"/>
            <a:r>
              <a:rPr lang="en-US" altLang="ko-KR" sz="1000" dirty="0" err="1" smtClean="0">
                <a:solidFill>
                  <a:schemeClr val="tx2"/>
                </a:solidFill>
              </a:rPr>
              <a:t>Tongda</a:t>
            </a:r>
            <a:r>
              <a:rPr lang="en-US" altLang="ko-KR" sz="1000" dirty="0" smtClean="0">
                <a:solidFill>
                  <a:schemeClr val="tx2"/>
                </a:solidFill>
              </a:rPr>
              <a:t> </a:t>
            </a:r>
            <a:r>
              <a:rPr lang="en-US" altLang="ko-KR" sz="1000" dirty="0" err="1" smtClean="0">
                <a:solidFill>
                  <a:schemeClr val="tx2"/>
                </a:solidFill>
              </a:rPr>
              <a:t>Xu</a:t>
            </a:r>
            <a:r>
              <a:rPr lang="en-US" altLang="ko-KR" sz="1000" dirty="0" smtClean="0">
                <a:solidFill>
                  <a:schemeClr val="tx2"/>
                </a:solidFill>
              </a:rPr>
              <a:t>, </a:t>
            </a:r>
            <a:r>
              <a:rPr lang="en-US" altLang="ko-KR" sz="1000" dirty="0" err="1" smtClean="0">
                <a:solidFill>
                  <a:schemeClr val="tx2"/>
                </a:solidFill>
              </a:rPr>
              <a:t>Ning</a:t>
            </a:r>
            <a:r>
              <a:rPr lang="en-US" altLang="ko-KR" sz="1000" dirty="0" smtClean="0">
                <a:solidFill>
                  <a:schemeClr val="tx2"/>
                </a:solidFill>
              </a:rPr>
              <a:t> Dai, </a:t>
            </a:r>
            <a:r>
              <a:rPr lang="en-US" altLang="ko-KR" sz="1000" dirty="0" err="1" smtClean="0">
                <a:solidFill>
                  <a:schemeClr val="tx2"/>
                </a:solidFill>
              </a:rPr>
              <a:t>Jisheng</a:t>
            </a:r>
            <a:r>
              <a:rPr lang="en-US" altLang="ko-KR" sz="1000" dirty="0" smtClean="0">
                <a:solidFill>
                  <a:schemeClr val="tx2"/>
                </a:solidFill>
              </a:rPr>
              <a:t> Chen, Shingo </a:t>
            </a:r>
            <a:r>
              <a:rPr lang="en-US" altLang="ko-KR" sz="1000" dirty="0" err="1" smtClean="0">
                <a:solidFill>
                  <a:schemeClr val="tx2"/>
                </a:solidFill>
              </a:rPr>
              <a:t>Nagawa</a:t>
            </a:r>
            <a:r>
              <a:rPr lang="en-US" altLang="ko-KR" sz="1000" dirty="0" smtClean="0">
                <a:solidFill>
                  <a:schemeClr val="tx2"/>
                </a:solidFill>
              </a:rPr>
              <a:t>, Min Cao, </a:t>
            </a:r>
            <a:r>
              <a:rPr lang="en-US" altLang="ko-KR" sz="1000" dirty="0" err="1" smtClean="0">
                <a:solidFill>
                  <a:schemeClr val="tx2"/>
                </a:solidFill>
              </a:rPr>
              <a:t>Hongjiang</a:t>
            </a:r>
            <a:r>
              <a:rPr lang="en-US" altLang="ko-KR" sz="1000" dirty="0" smtClean="0">
                <a:solidFill>
                  <a:schemeClr val="tx2"/>
                </a:solidFill>
              </a:rPr>
              <a:t> Li, </a:t>
            </a:r>
            <a:r>
              <a:rPr lang="en-US" altLang="ko-KR" sz="1000" dirty="0" err="1" smtClean="0">
                <a:solidFill>
                  <a:schemeClr val="tx2"/>
                </a:solidFill>
              </a:rPr>
              <a:t>Zimin</a:t>
            </a:r>
            <a:r>
              <a:rPr lang="en-US" altLang="ko-KR" sz="1000" dirty="0" smtClean="0">
                <a:solidFill>
                  <a:schemeClr val="tx2"/>
                </a:solidFill>
              </a:rPr>
              <a:t> Zhou, </a:t>
            </a:r>
            <a:r>
              <a:rPr lang="en-US" altLang="ko-KR" sz="1000" dirty="0" err="1" smtClean="0">
                <a:solidFill>
                  <a:schemeClr val="tx2"/>
                </a:solidFill>
              </a:rPr>
              <a:t>Xu</a:t>
            </a:r>
            <a:r>
              <a:rPr lang="en-US" altLang="ko-KR" sz="1000" dirty="0" smtClean="0">
                <a:solidFill>
                  <a:schemeClr val="tx2"/>
                </a:solidFill>
              </a:rPr>
              <a:t> Chen, </a:t>
            </a:r>
            <a:r>
              <a:rPr lang="en-US" altLang="ko-KR" sz="1000" dirty="0" err="1" smtClean="0">
                <a:solidFill>
                  <a:schemeClr val="tx2"/>
                </a:solidFill>
              </a:rPr>
              <a:t>Riet</a:t>
            </a:r>
            <a:r>
              <a:rPr lang="en-US" altLang="ko-KR" sz="1000" dirty="0" smtClean="0">
                <a:solidFill>
                  <a:schemeClr val="tx2"/>
                </a:solidFill>
              </a:rPr>
              <a:t> De </a:t>
            </a:r>
            <a:r>
              <a:rPr lang="en-US" altLang="ko-KR" sz="1000" dirty="0" err="1" smtClean="0">
                <a:solidFill>
                  <a:schemeClr val="tx2"/>
                </a:solidFill>
              </a:rPr>
              <a:t>Rycke</a:t>
            </a:r>
            <a:r>
              <a:rPr lang="en-US" altLang="ko-KR" sz="1000" dirty="0" smtClean="0">
                <a:solidFill>
                  <a:schemeClr val="tx2"/>
                </a:solidFill>
              </a:rPr>
              <a:t>, </a:t>
            </a:r>
            <a:r>
              <a:rPr lang="en-US" altLang="ko-KR" sz="1000" dirty="0" err="1" smtClean="0">
                <a:solidFill>
                  <a:schemeClr val="tx2"/>
                </a:solidFill>
              </a:rPr>
              <a:t>Hana</a:t>
            </a:r>
            <a:r>
              <a:rPr lang="en-US" altLang="ko-KR" sz="1000" dirty="0" smtClean="0">
                <a:solidFill>
                  <a:schemeClr val="tx2"/>
                </a:solidFill>
              </a:rPr>
              <a:t> </a:t>
            </a:r>
            <a:r>
              <a:rPr lang="en-US" altLang="ko-KR" sz="1000" dirty="0" err="1" smtClean="0">
                <a:solidFill>
                  <a:schemeClr val="tx2"/>
                </a:solidFill>
              </a:rPr>
              <a:t>Rakusová,Wuyi</a:t>
            </a:r>
            <a:r>
              <a:rPr lang="en-US" altLang="ko-KR" sz="1000" dirty="0" smtClean="0">
                <a:solidFill>
                  <a:schemeClr val="tx2"/>
                </a:solidFill>
              </a:rPr>
              <a:t> Wang, </a:t>
            </a:r>
          </a:p>
          <a:p>
            <a:pPr fontAlgn="base"/>
            <a:r>
              <a:rPr lang="en-US" altLang="ko-KR" sz="1000" dirty="0" smtClean="0">
                <a:solidFill>
                  <a:schemeClr val="tx2"/>
                </a:solidFill>
              </a:rPr>
              <a:t>Alan M. Jones, </a:t>
            </a:r>
            <a:r>
              <a:rPr lang="en-US" altLang="ko-KR" sz="1000" dirty="0" err="1" smtClean="0">
                <a:solidFill>
                  <a:schemeClr val="tx2"/>
                </a:solidFill>
              </a:rPr>
              <a:t>Jiří</a:t>
            </a:r>
            <a:r>
              <a:rPr lang="en-US" altLang="ko-KR" sz="1000" dirty="0" smtClean="0">
                <a:solidFill>
                  <a:schemeClr val="tx2"/>
                </a:solidFill>
              </a:rPr>
              <a:t> Friml, Sara E. Patterson, Anthony B. </a:t>
            </a:r>
            <a:r>
              <a:rPr lang="en-US" altLang="ko-KR" sz="1000" dirty="0" err="1" smtClean="0">
                <a:solidFill>
                  <a:schemeClr val="tx2"/>
                </a:solidFill>
              </a:rPr>
              <a:t>Bleecker</a:t>
            </a:r>
            <a:r>
              <a:rPr lang="en-US" altLang="ko-KR" sz="1000" dirty="0" smtClean="0">
                <a:solidFill>
                  <a:schemeClr val="tx2"/>
                </a:solidFill>
              </a:rPr>
              <a:t>, and </a:t>
            </a:r>
            <a:r>
              <a:rPr lang="en-US" altLang="ko-KR" sz="1000" dirty="0" err="1" smtClean="0">
                <a:solidFill>
                  <a:schemeClr val="tx2"/>
                </a:solidFill>
              </a:rPr>
              <a:t>Zhenbiao</a:t>
            </a:r>
            <a:r>
              <a:rPr lang="en-US" altLang="ko-KR" sz="1000" dirty="0" smtClean="0">
                <a:solidFill>
                  <a:schemeClr val="tx2"/>
                </a:solidFill>
              </a:rPr>
              <a:t> Yang</a:t>
            </a:r>
          </a:p>
          <a:p>
            <a:pPr fontAlgn="base"/>
            <a:r>
              <a:rPr lang="en-US" altLang="ko-KR" sz="1000" dirty="0" smtClean="0"/>
              <a:t>Science 28 February 2014: 1025-1028.</a:t>
            </a:r>
          </a:p>
          <a:p>
            <a:pPr fontAlgn="base"/>
            <a:r>
              <a:rPr lang="en-US" altLang="ko-KR" sz="1200" dirty="0" smtClean="0"/>
              <a:t>An alternate signaling route for the plant hormone </a:t>
            </a:r>
            <a:r>
              <a:rPr lang="en-US" altLang="ko-KR" sz="1200" dirty="0" err="1" smtClean="0"/>
              <a:t>auxin</a:t>
            </a:r>
            <a:r>
              <a:rPr lang="en-US" altLang="ko-KR" sz="1200" dirty="0" smtClean="0"/>
              <a:t> goes directly inside from the cell surface.</a:t>
            </a:r>
            <a:endParaRPr lang="en-US" altLang="ko-KR" sz="1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Signaling] 25 FEBRUARY 2014 VOL 7, ISSUE 314</a:t>
            </a:r>
          </a:p>
        </p:txBody>
      </p:sp>
      <p:pic>
        <p:nvPicPr>
          <p:cNvPr id="1026" name="Picture 2"/>
          <p:cNvPicPr>
            <a:picLocks noChangeAspect="1" noChangeArrowheads="1"/>
          </p:cNvPicPr>
          <p:nvPr/>
        </p:nvPicPr>
        <p:blipFill>
          <a:blip r:embed="rId2" cstate="print"/>
          <a:srcRect l="1772" t="22640" r="35032" b="15345"/>
          <a:stretch>
            <a:fillRect/>
          </a:stretch>
        </p:blipFill>
        <p:spPr bwMode="auto">
          <a:xfrm>
            <a:off x="103904" y="476672"/>
            <a:ext cx="8860584" cy="5216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26 FEBRUARY 2014 VOL 6, ISSUE 225</a:t>
            </a:r>
          </a:p>
        </p:txBody>
      </p:sp>
      <p:pic>
        <p:nvPicPr>
          <p:cNvPr id="2050" name="Picture 2"/>
          <p:cNvPicPr>
            <a:picLocks noChangeAspect="1" noChangeArrowheads="1"/>
          </p:cNvPicPr>
          <p:nvPr/>
        </p:nvPicPr>
        <p:blipFill>
          <a:blip r:embed="rId2" cstate="print"/>
          <a:srcRect l="10631" t="11812" r="24992" b="12392"/>
          <a:stretch>
            <a:fillRect/>
          </a:stretch>
        </p:blipFill>
        <p:spPr bwMode="auto">
          <a:xfrm>
            <a:off x="52912" y="365045"/>
            <a:ext cx="9026171" cy="637632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sp>
        <p:nvSpPr>
          <p:cNvPr id="7" name="TextBox 6"/>
          <p:cNvSpPr txBox="1"/>
          <p:nvPr/>
        </p:nvSpPr>
        <p:spPr>
          <a:xfrm>
            <a:off x="0" y="795565"/>
            <a:ext cx="9144000" cy="5873795"/>
          </a:xfrm>
          <a:prstGeom prst="rect">
            <a:avLst/>
          </a:prstGeom>
          <a:noFill/>
        </p:spPr>
        <p:txBody>
          <a:bodyPr wrap="square" rtlCol="0">
            <a:spAutoFit/>
          </a:bodyPr>
          <a:lstStyle/>
          <a:p>
            <a:r>
              <a:rPr lang="en-US" altLang="ko-KR" b="1" dirty="0" smtClean="0"/>
              <a:t>MiR-592 Regulates the Induction and Cell Death-Promoting Activity of p75NTR in Neuronal Ischemic Injury </a:t>
            </a:r>
          </a:p>
          <a:p>
            <a:pPr algn="just"/>
            <a:endParaRPr lang="en-US" altLang="ko-KR" sz="1100" dirty="0" smtClean="0"/>
          </a:p>
          <a:p>
            <a:pPr algn="just"/>
            <a:r>
              <a:rPr lang="en-US" altLang="ko-KR" sz="1200" b="1" dirty="0" err="1" smtClean="0"/>
              <a:t>Krithi</a:t>
            </a:r>
            <a:r>
              <a:rPr lang="en-US" altLang="ko-KR" sz="1200" b="1" dirty="0" smtClean="0"/>
              <a:t> Irmady1, Katherine A. Jackman2, Victoria A. Padow1, </a:t>
            </a:r>
            <a:r>
              <a:rPr lang="en-US" altLang="ko-KR" sz="1200" b="1" dirty="0" err="1" smtClean="0"/>
              <a:t>Neelam</a:t>
            </a:r>
            <a:r>
              <a:rPr lang="en-US" altLang="ko-KR" sz="1200" b="1" dirty="0" smtClean="0"/>
              <a:t> Shahani3, Laura Andres Martin1, Leandro Cerchietti1, Klaus Unsicker3, </a:t>
            </a:r>
            <a:r>
              <a:rPr lang="en-US" altLang="ko-KR" sz="1200" b="1" dirty="0" err="1" smtClean="0"/>
              <a:t>Costantino</a:t>
            </a:r>
            <a:r>
              <a:rPr lang="en-US" altLang="ko-KR" sz="1200" b="1" dirty="0" smtClean="0"/>
              <a:t> Iadecola2, and Barbara L. Hempstead1 </a:t>
            </a:r>
          </a:p>
          <a:p>
            <a:pPr algn="just"/>
            <a:endParaRPr lang="es-ES" altLang="ko-KR" sz="1100" dirty="0" smtClean="0"/>
          </a:p>
          <a:p>
            <a:pPr algn="just"/>
            <a:r>
              <a:rPr lang="en-US" altLang="ko-KR" sz="1100" dirty="0" smtClean="0"/>
              <a:t>1Department of Medicine and </a:t>
            </a:r>
          </a:p>
          <a:p>
            <a:pPr algn="just"/>
            <a:r>
              <a:rPr lang="en-US" altLang="ko-KR" sz="1100" dirty="0" smtClean="0"/>
              <a:t>2Brain and Mind Research Institute, Weill Cornell Medical College, New York, New York 10065, and </a:t>
            </a:r>
          </a:p>
          <a:p>
            <a:pPr algn="just"/>
            <a:r>
              <a:rPr lang="en-US" altLang="ko-KR" sz="1100" dirty="0" smtClean="0"/>
              <a:t>3Interdisciplinary Center for Neurosciences, Department of </a:t>
            </a:r>
            <a:r>
              <a:rPr lang="en-US" altLang="ko-KR" sz="1100" dirty="0" err="1" smtClean="0"/>
              <a:t>Neuroanatomy</a:t>
            </a:r>
            <a:r>
              <a:rPr lang="en-US" altLang="ko-KR" sz="1100" dirty="0" smtClean="0"/>
              <a:t>, University of Heidelberg, INF 307, D69120 Heidelberg, Germany </a:t>
            </a:r>
          </a:p>
          <a:p>
            <a:pPr algn="just"/>
            <a:endParaRPr lang="en-US" altLang="ko-KR" sz="1200" dirty="0" smtClean="0"/>
          </a:p>
          <a:p>
            <a:pPr algn="just"/>
            <a:r>
              <a:rPr lang="en-US" altLang="ko-KR" sz="1300" b="1" dirty="0" smtClean="0"/>
              <a:t>Abstract</a:t>
            </a:r>
          </a:p>
          <a:p>
            <a:pPr algn="just"/>
            <a:r>
              <a:rPr lang="en-US" altLang="ko-KR" sz="1400" dirty="0" smtClean="0"/>
              <a:t>The </a:t>
            </a:r>
            <a:r>
              <a:rPr lang="en-US" altLang="ko-KR" sz="1400" dirty="0" err="1" smtClean="0"/>
              <a:t>neurotrophin</a:t>
            </a:r>
            <a:r>
              <a:rPr lang="en-US" altLang="ko-KR" sz="1400" dirty="0" smtClean="0"/>
              <a:t> receptor p75NTR has been implicated in mediating neuronal apoptosis after injury to the CNS. Despite its frequent induction in pathologic states, there is limited understanding of the mechanisms that regulate p75NTR expression after injury. </a:t>
            </a:r>
            <a:r>
              <a:rPr lang="en-US" altLang="ko-KR" sz="1400" u="sng" dirty="0" smtClean="0"/>
              <a:t>Here, we show that after focal cerebral ischemia in vivo or oxygen–glucose deprivation in </a:t>
            </a:r>
            <a:r>
              <a:rPr lang="en-US" altLang="ko-KR" sz="1400" u="sng" dirty="0" err="1" smtClean="0"/>
              <a:t>organotypic</a:t>
            </a:r>
            <a:r>
              <a:rPr lang="en-US" altLang="ko-KR" sz="1400" u="sng" dirty="0" smtClean="0"/>
              <a:t> </a:t>
            </a:r>
            <a:r>
              <a:rPr lang="en-US" altLang="ko-KR" sz="1400" u="sng" dirty="0" err="1" smtClean="0"/>
              <a:t>hippocampal</a:t>
            </a:r>
            <a:r>
              <a:rPr lang="en-US" altLang="ko-KR" sz="1400" u="sng" dirty="0" smtClean="0"/>
              <a:t> slices or neurons, p75NTR is rapidly induced.</a:t>
            </a:r>
            <a:r>
              <a:rPr lang="en-US" altLang="ko-KR" sz="1400" dirty="0" smtClean="0"/>
              <a:t> A concomitant induction of </a:t>
            </a:r>
            <a:r>
              <a:rPr lang="en-US" altLang="ko-KR" sz="1400" dirty="0" err="1" smtClean="0"/>
              <a:t>proNGF</a:t>
            </a:r>
            <a:r>
              <a:rPr lang="en-US" altLang="ko-KR" sz="1400" dirty="0" smtClean="0"/>
              <a:t>, a </a:t>
            </a:r>
            <a:r>
              <a:rPr lang="en-US" altLang="ko-KR" sz="1400" dirty="0" err="1" smtClean="0"/>
              <a:t>ligand</a:t>
            </a:r>
            <a:r>
              <a:rPr lang="en-US" altLang="ko-KR" sz="1400" dirty="0" smtClean="0"/>
              <a:t> for p75NTR, is also observed. Induction of this </a:t>
            </a:r>
            <a:r>
              <a:rPr lang="en-US" altLang="ko-KR" sz="1400" dirty="0" err="1" smtClean="0"/>
              <a:t>ligand</a:t>
            </a:r>
            <a:r>
              <a:rPr lang="en-US" altLang="ko-KR" sz="1400" dirty="0" smtClean="0"/>
              <a:t>/receptor system is pathologically relevant, as a decrease in apoptosis, after oxygen–glucose deprivation, is observed in </a:t>
            </a:r>
            <a:r>
              <a:rPr lang="en-US" altLang="ko-KR" sz="1400" dirty="0" err="1" smtClean="0"/>
              <a:t>hippocampal</a:t>
            </a:r>
            <a:r>
              <a:rPr lang="en-US" altLang="ko-KR" sz="1400" dirty="0" smtClean="0"/>
              <a:t> neurons or slices after delivery of function-blocking antibodies to p75NTR or </a:t>
            </a:r>
            <a:r>
              <a:rPr lang="en-US" altLang="ko-KR" sz="1400" dirty="0" err="1" smtClean="0"/>
              <a:t>proNGF</a:t>
            </a:r>
            <a:r>
              <a:rPr lang="en-US" altLang="ko-KR" sz="1400" dirty="0" smtClean="0"/>
              <a:t> and in p75NTR and </a:t>
            </a:r>
            <a:r>
              <a:rPr lang="en-US" altLang="ko-KR" sz="1400" dirty="0" err="1" smtClean="0"/>
              <a:t>ngf</a:t>
            </a:r>
            <a:r>
              <a:rPr lang="en-US" altLang="ko-KR" sz="1400" dirty="0" smtClean="0"/>
              <a:t> </a:t>
            </a:r>
            <a:r>
              <a:rPr lang="en-US" altLang="ko-KR" sz="1400" dirty="0" err="1" smtClean="0"/>
              <a:t>haploinsufficient</a:t>
            </a:r>
            <a:r>
              <a:rPr lang="en-US" altLang="ko-KR" sz="1400" dirty="0" smtClean="0"/>
              <a:t> slices. Furthermore, a significant decrease in infarct volume was noted in p75NTR−/− mice compared with the wild type. We also investigated the regulatory mechanisms that lead to post-ischemic induction of p75NTR. We demonstrate that induction of p75NTR after ischemic injury is independent of transcription but requires active translation. </a:t>
            </a:r>
            <a:r>
              <a:rPr lang="en-US" altLang="ko-KR" sz="1400" u="sng" dirty="0" smtClean="0"/>
              <a:t>Basal levels of p75NTR in neurons are maintained in part by the expression of </a:t>
            </a:r>
            <a:r>
              <a:rPr lang="en-US" altLang="ko-KR" sz="1400" u="sng" dirty="0" err="1" smtClean="0"/>
              <a:t>microRNA</a:t>
            </a:r>
            <a:r>
              <a:rPr lang="en-US" altLang="ko-KR" sz="1400" u="sng" dirty="0" smtClean="0"/>
              <a:t> miR-592, and an inverse correlation is seen between miR-592 and p75NTR levels in the adult brain.</a:t>
            </a:r>
            <a:r>
              <a:rPr lang="en-US" altLang="ko-KR" sz="1400" dirty="0" smtClean="0"/>
              <a:t> After cerebral ischemia, miR-592 levels fall, with a corresponding increase in p75NTR levels. Importantly, </a:t>
            </a:r>
            <a:r>
              <a:rPr lang="en-US" altLang="ko-KR" sz="1400" u="sng" dirty="0" err="1" smtClean="0"/>
              <a:t>overexpression</a:t>
            </a:r>
            <a:r>
              <a:rPr lang="en-US" altLang="ko-KR" sz="1400" u="sng" dirty="0" smtClean="0"/>
              <a:t> of miR-592 in neurons decreases the level of ischemic injury-induced p75NTR and attenuates activation of pro-apoptotic signaling and cell death.</a:t>
            </a:r>
            <a:r>
              <a:rPr lang="en-US" altLang="ko-KR" sz="1400" dirty="0" smtClean="0"/>
              <a:t> These results identify miR-592 as a key regulator of p75NTR expression and point to a potential therapeutic candidate to limit neuronal apoptosis after ischemic injury.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l="14959" t="16480" r="37267" b="7921"/>
          <a:stretch>
            <a:fillRect/>
          </a:stretch>
        </p:blipFill>
        <p:spPr bwMode="auto">
          <a:xfrm>
            <a:off x="1489949" y="791570"/>
            <a:ext cx="6120035" cy="605278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l="14959" t="17320" r="37267" b="7081"/>
          <a:stretch>
            <a:fillRect/>
          </a:stretch>
        </p:blipFill>
        <p:spPr bwMode="auto">
          <a:xfrm>
            <a:off x="1493696" y="764704"/>
            <a:ext cx="6161000" cy="6093296"/>
          </a:xfrm>
          <a:prstGeom prst="rect">
            <a:avLst/>
          </a:prstGeom>
          <a:noFill/>
          <a:ln w="9525">
            <a:noFill/>
            <a:miter lim="800000"/>
            <a:headEnd/>
            <a:tailEnd/>
          </a:ln>
        </p:spPr>
      </p:pic>
    </p:spTree>
    <p:extLst>
      <p:ext uri="{BB962C8B-B14F-4D97-AF65-F5344CB8AC3E}">
        <p14:creationId xmlns="" xmlns:p14="http://schemas.microsoft.com/office/powerpoint/2010/main" val="16669352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5124" t="17320" r="39367" b="8761"/>
          <a:stretch>
            <a:fillRect/>
          </a:stretch>
        </p:blipFill>
        <p:spPr bwMode="auto">
          <a:xfrm>
            <a:off x="1561312" y="764704"/>
            <a:ext cx="6002188" cy="6093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l="14959" t="29762" r="37792" b="12961"/>
          <a:stretch>
            <a:fillRect/>
          </a:stretch>
        </p:blipFill>
        <p:spPr bwMode="auto">
          <a:xfrm>
            <a:off x="1561312" y="791570"/>
            <a:ext cx="6007967" cy="455194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0" y="0"/>
            <a:ext cx="3200400" cy="942975"/>
          </a:xfrm>
          <a:prstGeom prst="rect">
            <a:avLst/>
          </a:prstGeom>
          <a:noFill/>
          <a:ln w="9525">
            <a:noFill/>
            <a:miter lim="800000"/>
            <a:headEnd/>
            <a:tailEnd/>
          </a:ln>
          <a:effectLst/>
        </p:spPr>
      </p:pic>
      <p:pic>
        <p:nvPicPr>
          <p:cNvPr id="2050" name="Picture 2"/>
          <p:cNvPicPr>
            <a:picLocks noChangeAspect="1" noChangeArrowheads="1"/>
          </p:cNvPicPr>
          <p:nvPr/>
        </p:nvPicPr>
        <p:blipFill>
          <a:blip r:embed="rId4"/>
          <a:srcRect/>
          <a:stretch>
            <a:fillRect/>
          </a:stretch>
        </p:blipFill>
        <p:spPr bwMode="auto">
          <a:xfrm>
            <a:off x="0" y="785794"/>
            <a:ext cx="6115050" cy="3171825"/>
          </a:xfrm>
          <a:prstGeom prst="rect">
            <a:avLst/>
          </a:prstGeom>
          <a:noFill/>
          <a:ln w="9525">
            <a:noFill/>
            <a:miter lim="800000"/>
            <a:headEnd/>
            <a:tailEnd/>
          </a:ln>
          <a:effectLst/>
        </p:spPr>
      </p:pic>
      <p:sp>
        <p:nvSpPr>
          <p:cNvPr id="4" name="직사각형 3"/>
          <p:cNvSpPr/>
          <p:nvPr/>
        </p:nvSpPr>
        <p:spPr>
          <a:xfrm>
            <a:off x="0" y="3929066"/>
            <a:ext cx="9144000" cy="492443"/>
          </a:xfrm>
          <a:prstGeom prst="rect">
            <a:avLst/>
          </a:prstGeom>
        </p:spPr>
        <p:txBody>
          <a:bodyPr wrap="square">
            <a:spAutoFit/>
          </a:bodyPr>
          <a:lstStyle/>
          <a:p>
            <a:r>
              <a:rPr lang="en-US" sz="1300" b="1" dirty="0" smtClean="0"/>
              <a:t>Department of Biochemistry and Molecular Biology and the Massey Cancer Center, Virginia Commonwealth University School of Medicine, Richmond, Virginia, USA.</a:t>
            </a:r>
          </a:p>
        </p:txBody>
      </p:sp>
      <p:sp>
        <p:nvSpPr>
          <p:cNvPr id="5" name="직사각형 4"/>
          <p:cNvSpPr/>
          <p:nvPr/>
        </p:nvSpPr>
        <p:spPr>
          <a:xfrm>
            <a:off x="0" y="4500570"/>
            <a:ext cx="9144000" cy="1692771"/>
          </a:xfrm>
          <a:prstGeom prst="rect">
            <a:avLst/>
          </a:prstGeom>
        </p:spPr>
        <p:txBody>
          <a:bodyPr wrap="square">
            <a:spAutoFit/>
          </a:bodyPr>
          <a:lstStyle/>
          <a:p>
            <a:r>
              <a:rPr lang="en-US" sz="1300" dirty="0" smtClean="0"/>
              <a:t>Although interleukin 1 (IL-1) induces expression of the transcription factor IRF1 (interferon-regulatory factor 1), the roles of IRF1 in immune and inflammatory responses and mechanisms of its activation remain elusive. Here we found that IRF1 was essential for IL-1-induced expression of the </a:t>
            </a:r>
            <a:r>
              <a:rPr lang="en-US" sz="1300" dirty="0" err="1" smtClean="0"/>
              <a:t>chemokines</a:t>
            </a:r>
            <a:r>
              <a:rPr lang="en-US" sz="1300" dirty="0" smtClean="0"/>
              <a:t> CXCL10 and CCL5, which recruit mononuclear cells into sites of sterile inflammation. Newly synthesized IRF1 acquired Lys63 (K63)-linked </a:t>
            </a:r>
            <a:r>
              <a:rPr lang="en-US" sz="1300" dirty="0" err="1" smtClean="0"/>
              <a:t>polyubiquitination</a:t>
            </a:r>
            <a:r>
              <a:rPr lang="en-US" sz="1300" dirty="0" smtClean="0"/>
              <a:t> mediated by the apoptosis inhibitor cIAP2 that was enhanced by the bioactive lipid S1P. In response to IL-1, cIAP2 and the </a:t>
            </a:r>
            <a:r>
              <a:rPr lang="en-US" sz="1300" dirty="0" err="1" smtClean="0"/>
              <a:t>sphingosine</a:t>
            </a:r>
            <a:r>
              <a:rPr lang="en-US" sz="1300" dirty="0" smtClean="0"/>
              <a:t> </a:t>
            </a:r>
            <a:r>
              <a:rPr lang="en-US" sz="1300" dirty="0" err="1" smtClean="0"/>
              <a:t>kinase</a:t>
            </a:r>
            <a:r>
              <a:rPr lang="en-US" sz="1300" dirty="0" smtClean="0"/>
              <a:t> SphK1 (the enzyme that generates S1P) formed a complex with IRF1, which led to its activation. Thus, IL-1 triggered a hitherto unknown signaling cascade that controlled the induction of IRF1-dependent genes that encode molecules important for sterile inflammation</a:t>
            </a:r>
            <a:endParaRPr lang="ko-KR" altLang="en-US" sz="13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0" y="0"/>
            <a:ext cx="3200400" cy="942975"/>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0" y="781054"/>
            <a:ext cx="6200775" cy="3219450"/>
          </a:xfrm>
          <a:prstGeom prst="rect">
            <a:avLst/>
          </a:prstGeom>
          <a:noFill/>
          <a:ln w="9525">
            <a:noFill/>
            <a:miter lim="800000"/>
            <a:headEnd/>
            <a:tailEnd/>
          </a:ln>
          <a:effectLst/>
        </p:spPr>
      </p:pic>
      <p:sp>
        <p:nvSpPr>
          <p:cNvPr id="8" name="직사각형 7"/>
          <p:cNvSpPr/>
          <p:nvPr/>
        </p:nvSpPr>
        <p:spPr>
          <a:xfrm>
            <a:off x="0" y="4000504"/>
            <a:ext cx="9144000" cy="492443"/>
          </a:xfrm>
          <a:prstGeom prst="rect">
            <a:avLst/>
          </a:prstGeom>
        </p:spPr>
        <p:txBody>
          <a:bodyPr wrap="square">
            <a:spAutoFit/>
          </a:bodyPr>
          <a:lstStyle/>
          <a:p>
            <a:r>
              <a:rPr lang="en-US" sz="1300" b="1" dirty="0" smtClean="0"/>
              <a:t>Department of Pharmacology and the Center for Lung and Vascular Biology, University of Illinois, Chicago, Illinois, USA.</a:t>
            </a:r>
            <a:endParaRPr lang="en-US" sz="1300" b="1" dirty="0"/>
          </a:p>
        </p:txBody>
      </p:sp>
      <p:sp>
        <p:nvSpPr>
          <p:cNvPr id="9" name="직사각형 8"/>
          <p:cNvSpPr/>
          <p:nvPr/>
        </p:nvSpPr>
        <p:spPr>
          <a:xfrm>
            <a:off x="0" y="4643446"/>
            <a:ext cx="9144000" cy="1892826"/>
          </a:xfrm>
          <a:prstGeom prst="rect">
            <a:avLst/>
          </a:prstGeom>
        </p:spPr>
        <p:txBody>
          <a:bodyPr wrap="square">
            <a:spAutoFit/>
          </a:bodyPr>
          <a:lstStyle/>
          <a:p>
            <a:r>
              <a:rPr lang="en-US" sz="1300" dirty="0" smtClean="0"/>
              <a:t>Here we found that the transcription repressor DREAM bound to the promoter of the gene encoding A20 to repress expression of this </a:t>
            </a:r>
            <a:r>
              <a:rPr lang="en-US" sz="1300" dirty="0" err="1" smtClean="0"/>
              <a:t>deubiquitinase</a:t>
            </a:r>
            <a:r>
              <a:rPr lang="en-US" sz="1300" dirty="0" smtClean="0"/>
              <a:t> that suppresses inflammatory NF-</a:t>
            </a:r>
            <a:r>
              <a:rPr lang="en-US" sz="1300" dirty="0" err="1" smtClean="0"/>
              <a:t>κB</a:t>
            </a:r>
            <a:r>
              <a:rPr lang="en-US" sz="1300" dirty="0" smtClean="0"/>
              <a:t> signaling. DREAM-deficient mice displayed persistent and unchecked A20 expression in response to </a:t>
            </a:r>
            <a:r>
              <a:rPr lang="en-US" sz="1300" dirty="0" err="1" smtClean="0"/>
              <a:t>endotoxin</a:t>
            </a:r>
            <a:r>
              <a:rPr lang="en-US" sz="1300" dirty="0" smtClean="0"/>
              <a:t>. DREAM functioned by </a:t>
            </a:r>
            <a:r>
              <a:rPr lang="en-US" sz="1300" dirty="0" err="1" smtClean="0"/>
              <a:t>transcriptionally</a:t>
            </a:r>
            <a:r>
              <a:rPr lang="en-US" sz="1300" dirty="0" smtClean="0"/>
              <a:t> repressing A20 through binding to downstream regulatory elements (DREs). In contrast, binding of the transcription factor USF1 to the DRE-associated E-box domain in the gene encoding A20 activated its expression in response to inflammatory stimuli. Our studies define the critical opposing functions of DREAM and USF1 in inhibiting and inducing A20 expression, respectively, and thereby the strength of NF-</a:t>
            </a:r>
            <a:r>
              <a:rPr lang="en-US" sz="1300" dirty="0" err="1" smtClean="0"/>
              <a:t>κB</a:t>
            </a:r>
            <a:r>
              <a:rPr lang="en-US" sz="1300" dirty="0" smtClean="0"/>
              <a:t> signaling. Targeting of DREAM to induce USF1-mediated A20 expression is therefore a potential anti-inflammatory strategy for the treatment of diseases associated with unconstrained NF-</a:t>
            </a:r>
            <a:r>
              <a:rPr lang="en-US" sz="1300" dirty="0" err="1" smtClean="0"/>
              <a:t>κB</a:t>
            </a:r>
            <a:r>
              <a:rPr lang="en-US" sz="1300" dirty="0" smtClean="0"/>
              <a:t> activity, such as acute lung injury.</a:t>
            </a:r>
            <a:endParaRPr lang="en-US" sz="13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0" y="0"/>
            <a:ext cx="3200400" cy="942975"/>
          </a:xfrm>
          <a:prstGeom prst="rect">
            <a:avLst/>
          </a:prstGeom>
          <a:noFill/>
          <a:ln w="9525">
            <a:noFill/>
            <a:miter lim="800000"/>
            <a:headEnd/>
            <a:tailEnd/>
          </a:ln>
          <a:effectLst/>
        </p:spPr>
      </p:pic>
      <p:pic>
        <p:nvPicPr>
          <p:cNvPr id="3074" name="Picture 2"/>
          <p:cNvPicPr>
            <a:picLocks noChangeAspect="1" noChangeArrowheads="1"/>
          </p:cNvPicPr>
          <p:nvPr/>
        </p:nvPicPr>
        <p:blipFill>
          <a:blip r:embed="rId4"/>
          <a:srcRect/>
          <a:stretch>
            <a:fillRect/>
          </a:stretch>
        </p:blipFill>
        <p:spPr bwMode="auto">
          <a:xfrm>
            <a:off x="0" y="785794"/>
            <a:ext cx="4505325" cy="4552950"/>
          </a:xfrm>
          <a:prstGeom prst="rect">
            <a:avLst/>
          </a:prstGeom>
          <a:noFill/>
          <a:ln w="9525">
            <a:noFill/>
            <a:miter lim="800000"/>
            <a:headEnd/>
            <a:tailEnd/>
          </a:ln>
          <a:effectLst/>
        </p:spPr>
      </p:pic>
      <p:pic>
        <p:nvPicPr>
          <p:cNvPr id="3075" name="Picture 3"/>
          <p:cNvPicPr>
            <a:picLocks noChangeAspect="1" noChangeArrowheads="1"/>
          </p:cNvPicPr>
          <p:nvPr/>
        </p:nvPicPr>
        <p:blipFill>
          <a:blip r:embed="rId5"/>
          <a:srcRect/>
          <a:stretch>
            <a:fillRect/>
          </a:stretch>
        </p:blipFill>
        <p:spPr bwMode="auto">
          <a:xfrm>
            <a:off x="-32" y="5500702"/>
            <a:ext cx="4495800" cy="1190625"/>
          </a:xfrm>
          <a:prstGeom prst="rect">
            <a:avLst/>
          </a:prstGeom>
          <a:noFill/>
          <a:ln w="9525">
            <a:noFill/>
            <a:miter lim="800000"/>
            <a:headEnd/>
            <a:tailEnd/>
          </a:ln>
          <a:effectLst/>
        </p:spPr>
      </p:pic>
      <p:pic>
        <p:nvPicPr>
          <p:cNvPr id="3076" name="Picture 4"/>
          <p:cNvPicPr>
            <a:picLocks noChangeAspect="1" noChangeArrowheads="1"/>
          </p:cNvPicPr>
          <p:nvPr/>
        </p:nvPicPr>
        <p:blipFill>
          <a:blip r:embed="rId6"/>
          <a:srcRect/>
          <a:stretch>
            <a:fillRect/>
          </a:stretch>
        </p:blipFill>
        <p:spPr bwMode="auto">
          <a:xfrm>
            <a:off x="4572000" y="0"/>
            <a:ext cx="4524375" cy="2752725"/>
          </a:xfrm>
          <a:prstGeom prst="rect">
            <a:avLst/>
          </a:prstGeom>
          <a:noFill/>
          <a:ln w="9525">
            <a:noFill/>
            <a:miter lim="800000"/>
            <a:headEnd/>
            <a:tailEnd/>
          </a:ln>
          <a:effectLst/>
        </p:spPr>
      </p:pic>
      <p:pic>
        <p:nvPicPr>
          <p:cNvPr id="3077" name="Picture 5"/>
          <p:cNvPicPr>
            <a:picLocks noChangeAspect="1" noChangeArrowheads="1"/>
          </p:cNvPicPr>
          <p:nvPr/>
        </p:nvPicPr>
        <p:blipFill>
          <a:blip r:embed="rId7"/>
          <a:srcRect/>
          <a:stretch>
            <a:fillRect/>
          </a:stretch>
        </p:blipFill>
        <p:spPr bwMode="auto">
          <a:xfrm>
            <a:off x="4572000" y="2743200"/>
            <a:ext cx="4505325" cy="4114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0" y="0"/>
            <a:ext cx="3200400" cy="942975"/>
          </a:xfrm>
          <a:prstGeom prst="rect">
            <a:avLst/>
          </a:prstGeom>
          <a:noFill/>
          <a:ln w="9525">
            <a:noFill/>
            <a:miter lim="800000"/>
            <a:headEnd/>
            <a:tailEnd/>
          </a:ln>
          <a:effectLst/>
        </p:spPr>
      </p:pic>
      <p:pic>
        <p:nvPicPr>
          <p:cNvPr id="4101" name="Picture 5"/>
          <p:cNvPicPr>
            <a:picLocks noChangeAspect="1" noChangeArrowheads="1"/>
          </p:cNvPicPr>
          <p:nvPr/>
        </p:nvPicPr>
        <p:blipFill>
          <a:blip r:embed="rId4"/>
          <a:srcRect/>
          <a:stretch>
            <a:fillRect/>
          </a:stretch>
        </p:blipFill>
        <p:spPr bwMode="auto">
          <a:xfrm>
            <a:off x="0" y="928670"/>
            <a:ext cx="4600575" cy="40767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4395</TotalTime>
  <Words>885</Words>
  <Application>Microsoft Office PowerPoint</Application>
  <PresentationFormat>화면 슬라이드 쇼(4:3)</PresentationFormat>
  <Paragraphs>88</Paragraphs>
  <Slides>16</Slides>
  <Notes>4</Notes>
  <HiddenSlides>0</HiddenSlides>
  <MMClips>0</MMClips>
  <ScaleCrop>false</ScaleCrop>
  <HeadingPairs>
    <vt:vector size="4" baseType="variant">
      <vt:variant>
        <vt:lpstr>테마</vt:lpstr>
      </vt:variant>
      <vt:variant>
        <vt:i4>1</vt:i4>
      </vt:variant>
      <vt:variant>
        <vt:lpstr>슬라이드 제목</vt:lpstr>
      </vt:variant>
      <vt:variant>
        <vt:i4>16</vt:i4>
      </vt:variant>
    </vt:vector>
  </HeadingPairs>
  <TitlesOfParts>
    <vt:vector size="17"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486</cp:revision>
  <dcterms:created xsi:type="dcterms:W3CDTF">2006-10-05T04:04:58Z</dcterms:created>
  <dcterms:modified xsi:type="dcterms:W3CDTF">2014-03-02T22:56:41Z</dcterms:modified>
</cp:coreProperties>
</file>