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36" r:id="rId2"/>
    <p:sldId id="437" r:id="rId3"/>
    <p:sldId id="440" r:id="rId4"/>
    <p:sldId id="434" r:id="rId5"/>
    <p:sldId id="441" r:id="rId6"/>
    <p:sldId id="442" r:id="rId7"/>
    <p:sldId id="443" r:id="rId8"/>
    <p:sldId id="444" r:id="rId9"/>
    <p:sldId id="445" r:id="rId10"/>
    <p:sldId id="446" r:id="rId11"/>
    <p:sldId id="447" r:id="rId12"/>
    <p:sldId id="448" r:id="rId13"/>
    <p:sldId id="449" r:id="rId14"/>
  </p:sldIdLst>
  <p:sldSz cx="9144000" cy="6858000" type="screen4x3"/>
  <p:notesSz cx="6735763" cy="9866313"/>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p:scale>
          <a:sx n="80" d="100"/>
          <a:sy n="80" d="100"/>
        </p:scale>
        <p:origin x="-858" y="-72"/>
      </p:cViewPr>
      <p:guideLst>
        <p:guide orient="horz" pos="3702"/>
        <p:guide pos="22"/>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2013-04-01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2013-04-01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2013-04-01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2013-04-01</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FB30EDBD-1C2D-4C1E-B459-B60219FAB484}" type="datetimeFigureOut">
              <a:rPr lang="ko-KR" altLang="en-US" smtClean="0"/>
              <a:pPr/>
              <a:t>2013-04-01</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FB30EDBD-1C2D-4C1E-B459-B60219FAB484}" type="datetimeFigureOut">
              <a:rPr lang="ko-KR" altLang="en-US" smtClean="0"/>
              <a:pPr/>
              <a:t>2013-04-01</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FB30EDBD-1C2D-4C1E-B459-B60219FAB484}" type="datetimeFigureOut">
              <a:rPr lang="ko-KR" altLang="en-US" smtClean="0"/>
              <a:pPr/>
              <a:t>2013-04-01</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2013-04-01</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2013-04-01</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2013-04-01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2013-04-01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30EDBD-1C2D-4C1E-B459-B60219FAB484}" type="datetimeFigureOut">
              <a:rPr lang="ko-KR" altLang="en-US" smtClean="0"/>
              <a:pPr/>
              <a:t>2013-04-01</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EDD84E-25D4-4983-8AA1-2863C96F08D9}"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www.sciencemag.org/content/339/6127/1567/suppl/DC1"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hyperlink" Target="http://www.ncbi.nlm.nih.gov/pubmed?term=McMahon%20C%5bAuthor%5d&amp;cauthor=true&amp;cauthor_uid=23393090" TargetMode="External"/><Relationship Id="rId3" Type="http://schemas.openxmlformats.org/officeDocument/2006/relationships/hyperlink" Target="http://www.ncbi.nlm.nih.gov/pubmed?term=Losman%20JA%5bAuthor%5d&amp;cauthor=true&amp;cauthor_uid=23393090" TargetMode="External"/><Relationship Id="rId7" Type="http://schemas.openxmlformats.org/officeDocument/2006/relationships/hyperlink" Target="http://www.ncbi.nlm.nih.gov/pubmed?term=Schneider%20RK%5bAuthor%5d&amp;cauthor=true&amp;cauthor_uid=23393090" TargetMode="External"/><Relationship Id="rId12" Type="http://schemas.openxmlformats.org/officeDocument/2006/relationships/hyperlink" Target="http://www.ncbi.nlm.nih.gov/pubmed?term=Kaelin%20WG%20Jr%5bAuthor%5d&amp;cauthor=true&amp;cauthor_uid=23393090" TargetMode="External"/><Relationship Id="rId2" Type="http://schemas.openxmlformats.org/officeDocument/2006/relationships/hyperlink" Target="http://www.ncbi.nlm.nih.gov/pubmed/?term=(R)-2-Hydroxyglutarate+Is+Sufficient+to+Promote+Leukemogenesis+and+Its+Effects+Are+Reversible" TargetMode="External"/><Relationship Id="rId1" Type="http://schemas.openxmlformats.org/officeDocument/2006/relationships/slideLayout" Target="../slideLayouts/slideLayout2.xml"/><Relationship Id="rId6" Type="http://schemas.openxmlformats.org/officeDocument/2006/relationships/hyperlink" Target="http://www.ncbi.nlm.nih.gov/pubmed?term=Lee%20S%5bAuthor%5d&amp;cauthor=true&amp;cauthor_uid=23393090" TargetMode="External"/><Relationship Id="rId11" Type="http://schemas.openxmlformats.org/officeDocument/2006/relationships/hyperlink" Target="http://www.ncbi.nlm.nih.gov/pubmed?term=Ebert%20BL%5bAuthor%5d&amp;cauthor=true&amp;cauthor_uid=23393090" TargetMode="External"/><Relationship Id="rId5" Type="http://schemas.openxmlformats.org/officeDocument/2006/relationships/hyperlink" Target="http://www.ncbi.nlm.nih.gov/pubmed?term=Koivunen%20P%5bAuthor%5d&amp;cauthor=true&amp;cauthor_uid=23393090" TargetMode="External"/><Relationship Id="rId10" Type="http://schemas.openxmlformats.org/officeDocument/2006/relationships/hyperlink" Target="http://www.ncbi.nlm.nih.gov/pubmed?term=Root%20DE%5bAuthor%5d&amp;cauthor=true&amp;cauthor_uid=23393090" TargetMode="External"/><Relationship Id="rId4" Type="http://schemas.openxmlformats.org/officeDocument/2006/relationships/hyperlink" Target="http://www.ncbi.nlm.nih.gov/pubmed?term=Looper%20RE%5bAuthor%5d&amp;cauthor=true&amp;cauthor_uid=23393090" TargetMode="External"/><Relationship Id="rId9" Type="http://schemas.openxmlformats.org/officeDocument/2006/relationships/hyperlink" Target="http://www.ncbi.nlm.nih.gov/pubmed?term=Cowley%20GS%5bAuthor%5d&amp;cauthor=true&amp;cauthor_uid=23393090"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hyperlink" Target="http://www.ncbi.nlm.nih.gov/pubmed?term=Chan%20PM%5bAuthor%5d&amp;cauthor=true&amp;cauthor_uid=23532334" TargetMode="External"/><Relationship Id="rId13" Type="http://schemas.openxmlformats.org/officeDocument/2006/relationships/hyperlink" Target="http://www.ncbi.nlm.nih.gov/pubmed?term=Cheng%20EH%5bAuthor%5d&amp;cauthor=true&amp;cauthor_uid=23532334" TargetMode="External"/><Relationship Id="rId3" Type="http://schemas.openxmlformats.org/officeDocument/2006/relationships/hyperlink" Target="http://www.ncbi.nlm.nih.gov/pubmed?term=Bean%20GR%5bAuthor%5d&amp;cauthor=true&amp;cauthor_uid=23532334" TargetMode="External"/><Relationship Id="rId7" Type="http://schemas.openxmlformats.org/officeDocument/2006/relationships/hyperlink" Target="http://www.ncbi.nlm.nih.gov/pubmed?term=Liu%20H%5bAuthor%5d&amp;cauthor=true&amp;cauthor_uid=23532334" TargetMode="External"/><Relationship Id="rId12" Type="http://schemas.openxmlformats.org/officeDocument/2006/relationships/hyperlink" Target="http://www.ncbi.nlm.nih.gov/pubmed?term=Hsieh%20JJ%5bAuthor%5d&amp;cauthor=true&amp;cauthor_uid=23532334" TargetMode="External"/><Relationship Id="rId2" Type="http://schemas.openxmlformats.org/officeDocument/2006/relationships/hyperlink" Target="http://www.ncbi.nlm.nih.gov/pubmed/?term=PUMA+and+BIM+Are+Required+for+Oncogene+Inactivation%E2%80%93Induced+Apoptosis" TargetMode="External"/><Relationship Id="rId1" Type="http://schemas.openxmlformats.org/officeDocument/2006/relationships/slideLayout" Target="../slideLayouts/slideLayout2.xml"/><Relationship Id="rId6" Type="http://schemas.openxmlformats.org/officeDocument/2006/relationships/hyperlink" Target="http://www.ncbi.nlm.nih.gov/pubmed?term=Takeda%20S%5bAuthor%5d&amp;cauthor=true&amp;cauthor_uid=23532334" TargetMode="External"/><Relationship Id="rId11" Type="http://schemas.openxmlformats.org/officeDocument/2006/relationships/hyperlink" Target="http://www.ncbi.nlm.nih.gov/pubmed?term=Zambetti%20GP%5bAuthor%5d&amp;cauthor=true&amp;cauthor_uid=23532334" TargetMode="External"/><Relationship Id="rId5" Type="http://schemas.openxmlformats.org/officeDocument/2006/relationships/hyperlink" Target="http://www.ncbi.nlm.nih.gov/pubmed?term=Dong%20Y%5bAuthor%5d&amp;cauthor=true&amp;cauthor_uid=23532334" TargetMode="External"/><Relationship Id="rId10" Type="http://schemas.openxmlformats.org/officeDocument/2006/relationships/hyperlink" Target="http://www.ncbi.nlm.nih.gov/pubmed?term=Chodosh%20LA%5bAuthor%5d&amp;cauthor=true&amp;cauthor_uid=23532334" TargetMode="External"/><Relationship Id="rId4" Type="http://schemas.openxmlformats.org/officeDocument/2006/relationships/hyperlink" Target="http://www.ncbi.nlm.nih.gov/pubmed?term=Ganesan%20YT%5bAuthor%5d&amp;cauthor=true&amp;cauthor_uid=23532334" TargetMode="External"/><Relationship Id="rId9" Type="http://schemas.openxmlformats.org/officeDocument/2006/relationships/hyperlink" Target="http://www.ncbi.nlm.nih.gov/pubmed?term=Huang%20Y%5bAuthor%5d&amp;cauthor=true&amp;cauthor_uid=23532334"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www.ncbi.nlm.nih.gov/pubmed?term=Dail%20M%5bAuthor%5d&amp;cauthor=true&amp;cauthor_uid=23532335" TargetMode="External"/><Relationship Id="rId13" Type="http://schemas.openxmlformats.org/officeDocument/2006/relationships/hyperlink" Target="http://www.ncbi.nlm.nih.gov/pubmed?term=Ammon%20K%5bAuthor%5d&amp;cauthor=true&amp;cauthor_uid=23532335" TargetMode="External"/><Relationship Id="rId18" Type="http://schemas.openxmlformats.org/officeDocument/2006/relationships/hyperlink" Target="http://www.ncbi.nlm.nih.gov/pubmed?term=Chakraborty%20AK%5bAuthor%5d&amp;cauthor=true&amp;cauthor_uid=23532335" TargetMode="External"/><Relationship Id="rId3" Type="http://schemas.openxmlformats.org/officeDocument/2006/relationships/hyperlink" Target="http://www.ncbi.nlm.nih.gov/pubmed?term=Hartzell%20C%5bAuthor%5d&amp;cauthor=true&amp;cauthor_uid=23532335" TargetMode="External"/><Relationship Id="rId7" Type="http://schemas.openxmlformats.org/officeDocument/2006/relationships/hyperlink" Target="http://www.ncbi.nlm.nih.gov/pubmed?term=Yang%20M%5bAuthor%5d&amp;cauthor=true&amp;cauthor_uid=23532335" TargetMode="External"/><Relationship Id="rId12" Type="http://schemas.openxmlformats.org/officeDocument/2006/relationships/hyperlink" Target="http://www.ncbi.nlm.nih.gov/pubmed?term=Lenstra%20TL%5bAuthor%5d&amp;cauthor=true&amp;cauthor_uid=23532335" TargetMode="External"/><Relationship Id="rId17" Type="http://schemas.openxmlformats.org/officeDocument/2006/relationships/hyperlink" Target="http://www.ncbi.nlm.nih.gov/pubmed?term=Shannon%20K%5bAuthor%5d&amp;cauthor=true&amp;cauthor_uid=23532335" TargetMode="External"/><Relationship Id="rId2" Type="http://schemas.openxmlformats.org/officeDocument/2006/relationships/hyperlink" Target="http://www.ncbi.nlm.nih.gov/pubmed/?term=Dysregulated+RasGRP1+Responds+to+Cytokine+Receptor+Input+in+T+Cell+Leukemogenesis" TargetMode="External"/><Relationship Id="rId16" Type="http://schemas.openxmlformats.org/officeDocument/2006/relationships/hyperlink" Target="http://www.ncbi.nlm.nih.gov/pubmed?term=Loh%20M%5bAuthor%5d&amp;cauthor=true&amp;cauthor_uid=23532335" TargetMode="External"/><Relationship Id="rId20" Type="http://schemas.openxmlformats.org/officeDocument/2006/relationships/hyperlink" Target="http://www.ncbi.nlm.nih.gov/pubmed?term=Roose%20JP%5bAuthor%5d&amp;cauthor=true&amp;cauthor_uid=23532335" TargetMode="External"/><Relationship Id="rId1" Type="http://schemas.openxmlformats.org/officeDocument/2006/relationships/slideLayout" Target="../slideLayouts/slideLayout2.xml"/><Relationship Id="rId6" Type="http://schemas.openxmlformats.org/officeDocument/2006/relationships/hyperlink" Target="http://www.ncbi.nlm.nih.gov/pubmed?term=Coakley%20K%5bAuthor%5d&amp;cauthor=true&amp;cauthor_uid=23532335" TargetMode="External"/><Relationship Id="rId11" Type="http://schemas.openxmlformats.org/officeDocument/2006/relationships/hyperlink" Target="http://www.ncbi.nlm.nih.gov/pubmed?term=Bakker%20J%5bAuthor%5d&amp;cauthor=true&amp;cauthor_uid=23532335" TargetMode="External"/><Relationship Id="rId5" Type="http://schemas.openxmlformats.org/officeDocument/2006/relationships/hyperlink" Target="http://www.ncbi.nlm.nih.gov/pubmed?term=Lemmens%20E%5bAuthor%5d&amp;cauthor=true&amp;cauthor_uid=23532335" TargetMode="External"/><Relationship Id="rId15" Type="http://schemas.openxmlformats.org/officeDocument/2006/relationships/hyperlink" Target="http://www.ncbi.nlm.nih.gov/pubmed?term=Winter%20SS%5bAuthor%5d&amp;cauthor=true&amp;cauthor_uid=23532335" TargetMode="External"/><Relationship Id="rId10" Type="http://schemas.openxmlformats.org/officeDocument/2006/relationships/hyperlink" Target="http://www.ncbi.nlm.nih.gov/pubmed?term=Govern%20C%5bAuthor%5d&amp;cauthor=true&amp;cauthor_uid=23532335" TargetMode="External"/><Relationship Id="rId19" Type="http://schemas.openxmlformats.org/officeDocument/2006/relationships/hyperlink" Target="http://www.ncbi.nlm.nih.gov/pubmed?term=Wabl%20M%5bAuthor%5d&amp;cauthor=true&amp;cauthor_uid=23532335" TargetMode="External"/><Relationship Id="rId4" Type="http://schemas.openxmlformats.org/officeDocument/2006/relationships/hyperlink" Target="http://www.ncbi.nlm.nih.gov/pubmed?term=Ksionda%20O%5bAuthor%5d&amp;cauthor=true&amp;cauthor_uid=23532335" TargetMode="External"/><Relationship Id="rId9" Type="http://schemas.openxmlformats.org/officeDocument/2006/relationships/hyperlink" Target="http://www.ncbi.nlm.nih.gov/pubmed?term=Harvey%20RC%5bAuthor%5d&amp;cauthor=true&amp;cauthor_uid=23532335" TargetMode="External"/><Relationship Id="rId14" Type="http://schemas.openxmlformats.org/officeDocument/2006/relationships/hyperlink" Target="http://www.ncbi.nlm.nih.gov/pubmed?term=Boeter%20A%5bAuthor%5d&amp;cauthor=true&amp;cauthor_uid=23532335"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Special Issue | 29 March 2013 Cancer Genomics</a:t>
            </a:r>
          </a:p>
        </p:txBody>
      </p:sp>
      <p:sp>
        <p:nvSpPr>
          <p:cNvPr id="7" name="직사각형 6"/>
          <p:cNvSpPr/>
          <p:nvPr/>
        </p:nvSpPr>
        <p:spPr>
          <a:xfrm>
            <a:off x="59375" y="404664"/>
            <a:ext cx="8838728" cy="6217087"/>
          </a:xfrm>
          <a:prstGeom prst="rect">
            <a:avLst/>
          </a:prstGeom>
          <a:ln w="19050">
            <a:solidFill>
              <a:schemeClr val="tx2"/>
            </a:solidFill>
          </a:ln>
        </p:spPr>
        <p:txBody>
          <a:bodyPr wrap="square">
            <a:spAutoFit/>
          </a:bodyPr>
          <a:lstStyle/>
          <a:p>
            <a:r>
              <a:rPr lang="en-US" altLang="ko-KR" sz="1200" b="1" u="sng" dirty="0" smtClean="0">
                <a:solidFill>
                  <a:schemeClr val="tx2"/>
                </a:solidFill>
              </a:rPr>
              <a:t>&lt;Introduction&gt;</a:t>
            </a:r>
          </a:p>
          <a:p>
            <a:r>
              <a:rPr lang="en-US" altLang="ko-KR" sz="1600" b="1" dirty="0" smtClean="0"/>
              <a:t>A Medical Renaissance? </a:t>
            </a:r>
          </a:p>
          <a:p>
            <a:r>
              <a:rPr lang="en-US" altLang="ko-KR" sz="1000" dirty="0" smtClean="0"/>
              <a:t>Laura M. </a:t>
            </a:r>
            <a:r>
              <a:rPr lang="en-US" altLang="ko-KR" sz="1000" dirty="0" err="1" smtClean="0"/>
              <a:t>Zahn</a:t>
            </a:r>
            <a:r>
              <a:rPr lang="en-US" altLang="ko-KR" sz="1000" dirty="0" smtClean="0"/>
              <a:t> and John Travis</a:t>
            </a:r>
          </a:p>
          <a:p>
            <a:endParaRPr lang="en-US" altLang="ko-KR" sz="1000" dirty="0" smtClean="0"/>
          </a:p>
          <a:p>
            <a:r>
              <a:rPr lang="en-US" altLang="ko-KR" sz="1400" dirty="0" smtClean="0"/>
              <a:t>With the completion of the human genome in 2001, many researchers immediately set their sights on using this information to better understand the genetics and, more recently, epigenetic effects identified during the initiation, development, and progression of cancer. Moving from the pre–genome-era identification of single gene variants associated with hereditary cancers, advances in sequencing technology have enabled the use of a whole-genome approach to examine the differences between the genomes, and epigenetic regulation, of tumor and patient DNA. This issue of </a:t>
            </a:r>
            <a:r>
              <a:rPr lang="en-US" altLang="ko-KR" sz="1400" i="1" dirty="0" smtClean="0"/>
              <a:t>Science</a:t>
            </a:r>
            <a:r>
              <a:rPr lang="en-US" altLang="ko-KR" sz="1400" dirty="0" smtClean="0"/>
              <a:t> examines how these advances are shaping our current understanding of cancer at the genomic level.</a:t>
            </a:r>
          </a:p>
          <a:p>
            <a:endParaRPr lang="en-US" altLang="ko-KR" sz="1000" dirty="0" smtClean="0"/>
          </a:p>
          <a:p>
            <a:r>
              <a:rPr lang="en-US" altLang="ko-KR" sz="1200" b="1" u="sng" dirty="0" smtClean="0">
                <a:solidFill>
                  <a:schemeClr val="tx2"/>
                </a:solidFill>
              </a:rPr>
              <a:t>&lt;News&gt;</a:t>
            </a:r>
          </a:p>
          <a:p>
            <a:r>
              <a:rPr lang="en-US" altLang="ko-KR" sz="1600" b="1" dirty="0" smtClean="0"/>
              <a:t>Steering Cancer Genomics Into the Fast Lane </a:t>
            </a:r>
          </a:p>
          <a:p>
            <a:r>
              <a:rPr lang="en-US" altLang="ko-KR" sz="1000" dirty="0" smtClean="0"/>
              <a:t>Elizabeth </a:t>
            </a:r>
            <a:r>
              <a:rPr lang="en-US" altLang="ko-KR" sz="1000" dirty="0" err="1" smtClean="0"/>
              <a:t>Pennisi</a:t>
            </a:r>
            <a:endParaRPr lang="en-US" altLang="ko-KR" sz="1000" dirty="0" smtClean="0"/>
          </a:p>
          <a:p>
            <a:r>
              <a:rPr lang="en-US" altLang="ko-KR" sz="1400" dirty="0" smtClean="0"/>
              <a:t>With her passion for DNA sequencing technology, Elaine </a:t>
            </a:r>
            <a:r>
              <a:rPr lang="en-US" altLang="ko-KR" sz="1400" dirty="0" err="1" smtClean="0"/>
              <a:t>Mardis</a:t>
            </a:r>
            <a:r>
              <a:rPr lang="en-US" altLang="ko-KR" sz="1400" dirty="0" smtClean="0"/>
              <a:t> now hopes to help cancer patients.</a:t>
            </a:r>
          </a:p>
          <a:p>
            <a:endParaRPr lang="en-US" altLang="ko-KR" sz="1000" dirty="0" smtClean="0"/>
          </a:p>
          <a:p>
            <a:r>
              <a:rPr lang="en-US" altLang="ko-KR" sz="1600" b="1" dirty="0" smtClean="0"/>
              <a:t>The Downside of Diversity </a:t>
            </a:r>
          </a:p>
          <a:p>
            <a:r>
              <a:rPr lang="en-US" altLang="ko-KR" sz="1000" dirty="0" smtClean="0"/>
              <a:t>Jocelyn Kaiser</a:t>
            </a:r>
          </a:p>
          <a:p>
            <a:r>
              <a:rPr lang="en-US" altLang="ko-KR" sz="1400" dirty="0" smtClean="0"/>
              <a:t>Increasing genetic evidence that tumors contain a heterogeneous mix of cells may explain why cancer treatments often fail.</a:t>
            </a:r>
          </a:p>
          <a:p>
            <a:endParaRPr lang="en-US" altLang="ko-KR" sz="1000" b="1" dirty="0" smtClean="0"/>
          </a:p>
          <a:p>
            <a:r>
              <a:rPr lang="en-US" altLang="ko-KR" sz="1200" b="1" u="sng" dirty="0" smtClean="0">
                <a:solidFill>
                  <a:schemeClr val="tx2"/>
                </a:solidFill>
              </a:rPr>
              <a:t>&lt;Reviews&gt;</a:t>
            </a:r>
          </a:p>
          <a:p>
            <a:r>
              <a:rPr lang="en-US" altLang="ko-KR" sz="1600" b="1" dirty="0" smtClean="0"/>
              <a:t>Cancer Genome Landscapes </a:t>
            </a:r>
          </a:p>
          <a:p>
            <a:r>
              <a:rPr lang="en-US" altLang="ko-KR" sz="1000" dirty="0" smtClean="0"/>
              <a:t>Bert Vogelstein, Nickolas Papadopoulos, Victor E. </a:t>
            </a:r>
            <a:r>
              <a:rPr lang="en-US" altLang="ko-KR" sz="1000" dirty="0" err="1" smtClean="0"/>
              <a:t>Velculescu</a:t>
            </a:r>
            <a:r>
              <a:rPr lang="en-US" altLang="ko-KR" sz="1000" dirty="0" smtClean="0"/>
              <a:t>, </a:t>
            </a:r>
            <a:r>
              <a:rPr lang="en-US" altLang="ko-KR" sz="1000" dirty="0" err="1" smtClean="0"/>
              <a:t>Shibin</a:t>
            </a:r>
            <a:r>
              <a:rPr lang="en-US" altLang="ko-KR" sz="1000" dirty="0" smtClean="0"/>
              <a:t> Zhou, Luis A. Diaz Jr., and Kenneth W. </a:t>
            </a:r>
            <a:r>
              <a:rPr lang="en-US" altLang="ko-KR" sz="1000" dirty="0" err="1" smtClean="0"/>
              <a:t>Kinzler</a:t>
            </a:r>
            <a:endParaRPr lang="en-US" altLang="ko-KR" sz="1000" dirty="0" smtClean="0"/>
          </a:p>
          <a:p>
            <a:r>
              <a:rPr lang="en-US" altLang="ko-KR" sz="1600" b="1" dirty="0" smtClean="0"/>
              <a:t>Diagnostic Cancer Genome Sequencing and the Contribution of </a:t>
            </a:r>
            <a:r>
              <a:rPr lang="en-US" altLang="ko-KR" sz="1600" b="1" dirty="0" err="1" smtClean="0"/>
              <a:t>Germline</a:t>
            </a:r>
            <a:r>
              <a:rPr lang="en-US" altLang="ko-KR" sz="1600" b="1" dirty="0" smtClean="0"/>
              <a:t> Variants </a:t>
            </a:r>
          </a:p>
          <a:p>
            <a:r>
              <a:rPr lang="en-US" altLang="ko-KR" sz="1000" dirty="0" smtClean="0"/>
              <a:t>O. </a:t>
            </a:r>
            <a:r>
              <a:rPr lang="en-US" altLang="ko-KR" sz="1000" dirty="0" err="1" smtClean="0"/>
              <a:t>Kilpivaara</a:t>
            </a:r>
            <a:r>
              <a:rPr lang="en-US" altLang="ko-KR" sz="1000" dirty="0" smtClean="0"/>
              <a:t> and L. A. </a:t>
            </a:r>
            <a:r>
              <a:rPr lang="en-US" altLang="ko-KR" sz="1000" dirty="0" err="1" smtClean="0"/>
              <a:t>Aaltonen</a:t>
            </a:r>
            <a:endParaRPr lang="en-US" altLang="ko-KR" sz="1000" dirty="0" smtClean="0"/>
          </a:p>
          <a:p>
            <a:r>
              <a:rPr lang="en-US" altLang="ko-KR" sz="1600" b="1" dirty="0" smtClean="0"/>
              <a:t>Cancer </a:t>
            </a:r>
            <a:r>
              <a:rPr lang="en-US" altLang="ko-KR" sz="1600" b="1" dirty="0" err="1" smtClean="0"/>
              <a:t>Pharmacogenomics</a:t>
            </a:r>
            <a:r>
              <a:rPr lang="en-US" altLang="ko-KR" sz="1600" b="1" dirty="0" smtClean="0"/>
              <a:t>: Early Promise, But Concerted Effort Needed </a:t>
            </a:r>
          </a:p>
          <a:p>
            <a:r>
              <a:rPr lang="en-US" altLang="ko-KR" sz="1000" dirty="0" smtClean="0"/>
              <a:t>Howard L. McLeod</a:t>
            </a:r>
          </a:p>
          <a:p>
            <a:r>
              <a:rPr lang="en-US" altLang="ko-KR" sz="1600" b="1" dirty="0" smtClean="0"/>
              <a:t>Epigenetic Reprogramming in Cancer </a:t>
            </a:r>
          </a:p>
          <a:p>
            <a:r>
              <a:rPr lang="en-US" altLang="ko-KR" sz="1000" dirty="0" smtClean="0"/>
              <a:t>Mario L. </a:t>
            </a:r>
            <a:r>
              <a:rPr lang="en-US" altLang="ko-KR" sz="1000" dirty="0" err="1" smtClean="0"/>
              <a:t>Suvà</a:t>
            </a:r>
            <a:r>
              <a:rPr lang="en-US" altLang="ko-KR" sz="1000" dirty="0" smtClean="0"/>
              <a:t>, </a:t>
            </a:r>
            <a:r>
              <a:rPr lang="en-US" altLang="ko-KR" sz="1000" dirty="0" err="1" smtClean="0"/>
              <a:t>Nicolo</a:t>
            </a:r>
            <a:r>
              <a:rPr lang="en-US" altLang="ko-KR" sz="1000" dirty="0" smtClean="0"/>
              <a:t> </a:t>
            </a:r>
            <a:r>
              <a:rPr lang="en-US" altLang="ko-KR" sz="1000" dirty="0" err="1" smtClean="0"/>
              <a:t>Riggi</a:t>
            </a:r>
            <a:r>
              <a:rPr lang="en-US" altLang="ko-KR" sz="1000" dirty="0" smtClean="0"/>
              <a:t>, and Bradley E. Bernstein  </a:t>
            </a:r>
            <a:r>
              <a:rPr lang="en-US" altLang="ko-KR" sz="1000" dirty="0" smtClean="0">
                <a:hlinkClick r:id="rId2" action="ppaction://hlinkfile"/>
              </a:rPr>
              <a:t>Podcast Interview</a:t>
            </a:r>
            <a:endParaRPr lang="en-US" altLang="ko-KR" sz="10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29 March 2013 </a:t>
            </a:r>
            <a:r>
              <a:rPr lang="en-US" altLang="ko-KR" sz="1400" b="1" dirty="0" err="1" smtClean="0">
                <a:solidFill>
                  <a:srgbClr val="FFFFFF"/>
                </a:solidFill>
              </a:rPr>
              <a:t>vol</a:t>
            </a:r>
            <a:r>
              <a:rPr lang="en-US" altLang="ko-KR" sz="1400" b="1" dirty="0" smtClean="0">
                <a:solidFill>
                  <a:srgbClr val="FFFFFF"/>
                </a:solidFill>
              </a:rPr>
              <a:t> 339, issue 6127, pages 1477-1648</a:t>
            </a:r>
          </a:p>
        </p:txBody>
      </p:sp>
      <p:sp>
        <p:nvSpPr>
          <p:cNvPr id="7" name="직사각형 6"/>
          <p:cNvSpPr/>
          <p:nvPr/>
        </p:nvSpPr>
        <p:spPr>
          <a:xfrm>
            <a:off x="59375" y="404664"/>
            <a:ext cx="8838728" cy="3139321"/>
          </a:xfrm>
          <a:prstGeom prst="rect">
            <a:avLst/>
          </a:prstGeom>
          <a:ln w="19050">
            <a:solidFill>
              <a:schemeClr val="tx2"/>
            </a:solidFill>
          </a:ln>
        </p:spPr>
        <p:txBody>
          <a:bodyPr wrap="square">
            <a:spAutoFit/>
          </a:bodyPr>
          <a:lstStyle/>
          <a:p>
            <a:r>
              <a:rPr lang="en-US" altLang="ko-KR" sz="1000" b="1" dirty="0" smtClean="0"/>
              <a:t>Perspectives-</a:t>
            </a:r>
            <a:r>
              <a:rPr lang="en-US" altLang="ko-KR" sz="1000" dirty="0" smtClean="0"/>
              <a:t>Biochemistry </a:t>
            </a:r>
          </a:p>
          <a:p>
            <a:r>
              <a:rPr lang="en-US" altLang="ko-KR" sz="1400" b="1" dirty="0" smtClean="0"/>
              <a:t>A Protease for the Ages </a:t>
            </a:r>
          </a:p>
          <a:p>
            <a:r>
              <a:rPr lang="en-US" altLang="ko-KR" sz="1000" dirty="0" smtClean="0">
                <a:solidFill>
                  <a:schemeClr val="tx2"/>
                </a:solidFill>
              </a:rPr>
              <a:t>Susan </a:t>
            </a:r>
            <a:r>
              <a:rPr lang="en-US" altLang="ko-KR" sz="1000" dirty="0" err="1" smtClean="0">
                <a:solidFill>
                  <a:schemeClr val="tx2"/>
                </a:solidFill>
              </a:rPr>
              <a:t>Michaelis</a:t>
            </a:r>
            <a:r>
              <a:rPr lang="en-US" altLang="ko-KR" sz="1000" dirty="0" smtClean="0">
                <a:solidFill>
                  <a:schemeClr val="tx2"/>
                </a:solidFill>
              </a:rPr>
              <a:t> and Christine A. </a:t>
            </a:r>
            <a:r>
              <a:rPr lang="en-US" altLang="ko-KR" sz="1000" dirty="0" err="1" smtClean="0">
                <a:solidFill>
                  <a:schemeClr val="tx2"/>
                </a:solidFill>
              </a:rPr>
              <a:t>Hrycyna</a:t>
            </a:r>
            <a:endParaRPr lang="en-US" altLang="ko-KR" sz="1000" dirty="0" smtClean="0">
              <a:solidFill>
                <a:schemeClr val="tx2"/>
              </a:solidFill>
            </a:endParaRPr>
          </a:p>
          <a:p>
            <a:r>
              <a:rPr lang="en-US" altLang="ko-KR" sz="1000" i="1" dirty="0" smtClean="0">
                <a:solidFill>
                  <a:schemeClr val="tx2"/>
                </a:solidFill>
              </a:rPr>
              <a:t>Science 29 March 2013: 1529-1530.[DOI:10.1126/science.1236764] </a:t>
            </a:r>
            <a:endParaRPr lang="en-US" altLang="ko-KR" sz="1000" dirty="0" smtClean="0">
              <a:solidFill>
                <a:schemeClr val="tx2"/>
              </a:solidFill>
            </a:endParaRPr>
          </a:p>
          <a:p>
            <a:r>
              <a:rPr lang="en-US" altLang="ko-KR" sz="1200" dirty="0" smtClean="0"/>
              <a:t>Structures of membrane </a:t>
            </a:r>
            <a:r>
              <a:rPr lang="en-US" altLang="ko-KR" sz="1200" dirty="0" err="1" smtClean="0"/>
              <a:t>metalloproteases</a:t>
            </a:r>
            <a:r>
              <a:rPr lang="en-US" altLang="ko-KR" sz="1200" dirty="0" smtClean="0"/>
              <a:t> provide the basis for understanding mutations associated with premature aging.</a:t>
            </a:r>
          </a:p>
          <a:p>
            <a:endParaRPr lang="en-US" altLang="ko-KR" sz="1600" dirty="0" smtClean="0"/>
          </a:p>
          <a:p>
            <a:r>
              <a:rPr lang="en-US" altLang="ko-KR" sz="1400" b="1" dirty="0" smtClean="0"/>
              <a:t>Structure of the Integral Membrane Protein CAAX Protease Ste24p </a:t>
            </a:r>
          </a:p>
          <a:p>
            <a:r>
              <a:rPr lang="en-US" altLang="ko-KR" sz="1000" dirty="0" smtClean="0">
                <a:solidFill>
                  <a:schemeClr val="tx2"/>
                </a:solidFill>
              </a:rPr>
              <a:t>Edward E. Pryor Jr., Peter S. </a:t>
            </a:r>
            <a:r>
              <a:rPr lang="en-US" altLang="ko-KR" sz="1000" dirty="0" err="1" smtClean="0">
                <a:solidFill>
                  <a:schemeClr val="tx2"/>
                </a:solidFill>
              </a:rPr>
              <a:t>Horanyi</a:t>
            </a:r>
            <a:r>
              <a:rPr lang="en-US" altLang="ko-KR" sz="1000" dirty="0" smtClean="0">
                <a:solidFill>
                  <a:schemeClr val="tx2"/>
                </a:solidFill>
              </a:rPr>
              <a:t>, Kathleen M. Clark, Nadia </a:t>
            </a:r>
            <a:r>
              <a:rPr lang="en-US" altLang="ko-KR" sz="1000" dirty="0" err="1" smtClean="0">
                <a:solidFill>
                  <a:schemeClr val="tx2"/>
                </a:solidFill>
              </a:rPr>
              <a:t>Fedoriw</a:t>
            </a:r>
            <a:r>
              <a:rPr lang="en-US" altLang="ko-KR" sz="1000" dirty="0" smtClean="0">
                <a:solidFill>
                  <a:schemeClr val="tx2"/>
                </a:solidFill>
              </a:rPr>
              <a:t>, Sara M. Connelly, Mary </a:t>
            </a:r>
            <a:r>
              <a:rPr lang="en-US" altLang="ko-KR" sz="1000" dirty="0" err="1" smtClean="0">
                <a:solidFill>
                  <a:schemeClr val="tx2"/>
                </a:solidFill>
              </a:rPr>
              <a:t>Koszelak-Rosenblum</a:t>
            </a:r>
            <a:r>
              <a:rPr lang="en-US" altLang="ko-KR" sz="1000" dirty="0" smtClean="0">
                <a:solidFill>
                  <a:schemeClr val="tx2"/>
                </a:solidFill>
              </a:rPr>
              <a:t>, </a:t>
            </a:r>
            <a:r>
              <a:rPr lang="en-US" altLang="ko-KR" sz="1000" dirty="0" err="1" smtClean="0">
                <a:solidFill>
                  <a:schemeClr val="tx2"/>
                </a:solidFill>
              </a:rPr>
              <a:t>Guangyu</a:t>
            </a:r>
            <a:r>
              <a:rPr lang="en-US" altLang="ko-KR" sz="1000" dirty="0" smtClean="0">
                <a:solidFill>
                  <a:schemeClr val="tx2"/>
                </a:solidFill>
              </a:rPr>
              <a:t> Zhu, </a:t>
            </a:r>
          </a:p>
          <a:p>
            <a:r>
              <a:rPr lang="en-US" altLang="ko-KR" sz="1000" dirty="0" smtClean="0">
                <a:solidFill>
                  <a:schemeClr val="tx2"/>
                </a:solidFill>
              </a:rPr>
              <a:t>Michael G. </a:t>
            </a:r>
            <a:r>
              <a:rPr lang="en-US" altLang="ko-KR" sz="1000" dirty="0" err="1" smtClean="0">
                <a:solidFill>
                  <a:schemeClr val="tx2"/>
                </a:solidFill>
              </a:rPr>
              <a:t>Malkowski</a:t>
            </a:r>
            <a:r>
              <a:rPr lang="en-US" altLang="ko-KR" sz="1000" dirty="0" smtClean="0">
                <a:solidFill>
                  <a:schemeClr val="tx2"/>
                </a:solidFill>
              </a:rPr>
              <a:t>, Michael C. Wiener, and Mark E. Dumont</a:t>
            </a:r>
          </a:p>
          <a:p>
            <a:r>
              <a:rPr lang="en-US" altLang="ko-KR" sz="1000" i="1" dirty="0" smtClean="0">
                <a:solidFill>
                  <a:schemeClr val="tx2"/>
                </a:solidFill>
              </a:rPr>
              <a:t>Science 29 March 2013: 1600-1604.[DOI:10.1126/science.1232048] </a:t>
            </a:r>
            <a:endParaRPr lang="en-US" altLang="ko-KR" sz="1000" dirty="0" smtClean="0">
              <a:solidFill>
                <a:schemeClr val="tx2"/>
              </a:solidFill>
            </a:endParaRPr>
          </a:p>
          <a:p>
            <a:r>
              <a:rPr lang="en-US" altLang="ko-KR" sz="1200" dirty="0" smtClean="0"/>
              <a:t>Structures of two </a:t>
            </a:r>
            <a:r>
              <a:rPr lang="en-US" altLang="ko-KR" sz="1200" dirty="0" err="1" smtClean="0"/>
              <a:t>transmembrane</a:t>
            </a:r>
            <a:r>
              <a:rPr lang="en-US" altLang="ko-KR" sz="1200" dirty="0" smtClean="0"/>
              <a:t> zinc proteases reveal a barrel of seven helices surrounding a large cavity</a:t>
            </a:r>
          </a:p>
          <a:p>
            <a:endParaRPr lang="en-US" altLang="ko-KR" sz="1000" dirty="0" smtClean="0"/>
          </a:p>
          <a:p>
            <a:r>
              <a:rPr lang="en-US" altLang="ko-KR" sz="1400" b="1" dirty="0" smtClean="0"/>
              <a:t>The Structural Basis of ZMPSTE24-Dependent </a:t>
            </a:r>
            <a:r>
              <a:rPr lang="en-US" altLang="ko-KR" sz="1400" b="1" dirty="0" err="1" smtClean="0"/>
              <a:t>Laminopathies</a:t>
            </a:r>
            <a:r>
              <a:rPr lang="en-US" altLang="ko-KR" sz="1400" b="1" dirty="0" smtClean="0"/>
              <a:t> </a:t>
            </a:r>
          </a:p>
          <a:p>
            <a:r>
              <a:rPr lang="en-US" altLang="ko-KR" sz="1000" dirty="0" smtClean="0">
                <a:solidFill>
                  <a:schemeClr val="tx2"/>
                </a:solidFill>
              </a:rPr>
              <a:t>Andrew Quigley, Yin Yao Dong, Ashley C. W. Pike, Liang Dong, </a:t>
            </a:r>
            <a:r>
              <a:rPr lang="en-US" altLang="ko-KR" sz="1000" dirty="0" err="1" smtClean="0">
                <a:solidFill>
                  <a:schemeClr val="tx2"/>
                </a:solidFill>
              </a:rPr>
              <a:t>Leela</a:t>
            </a:r>
            <a:r>
              <a:rPr lang="en-US" altLang="ko-KR" sz="1000" dirty="0" smtClean="0">
                <a:solidFill>
                  <a:schemeClr val="tx2"/>
                </a:solidFill>
              </a:rPr>
              <a:t> </a:t>
            </a:r>
            <a:r>
              <a:rPr lang="en-US" altLang="ko-KR" sz="1000" dirty="0" err="1" smtClean="0">
                <a:solidFill>
                  <a:schemeClr val="tx2"/>
                </a:solidFill>
              </a:rPr>
              <a:t>Shrestha</a:t>
            </a:r>
            <a:r>
              <a:rPr lang="en-US" altLang="ko-KR" sz="1000" dirty="0" smtClean="0">
                <a:solidFill>
                  <a:schemeClr val="tx2"/>
                </a:solidFill>
              </a:rPr>
              <a:t>, Georgina </a:t>
            </a:r>
            <a:r>
              <a:rPr lang="en-US" altLang="ko-KR" sz="1000" dirty="0" err="1" smtClean="0">
                <a:solidFill>
                  <a:schemeClr val="tx2"/>
                </a:solidFill>
              </a:rPr>
              <a:t>Berridge</a:t>
            </a:r>
            <a:r>
              <a:rPr lang="en-US" altLang="ko-KR" sz="1000" dirty="0" smtClean="0">
                <a:solidFill>
                  <a:schemeClr val="tx2"/>
                </a:solidFill>
              </a:rPr>
              <a:t>, Phillip J. </a:t>
            </a:r>
            <a:r>
              <a:rPr lang="en-US" altLang="ko-KR" sz="1000" dirty="0" err="1" smtClean="0">
                <a:solidFill>
                  <a:schemeClr val="tx2"/>
                </a:solidFill>
              </a:rPr>
              <a:t>Stansfeld</a:t>
            </a:r>
            <a:r>
              <a:rPr lang="en-US" altLang="ko-KR" sz="1000" dirty="0" smtClean="0">
                <a:solidFill>
                  <a:schemeClr val="tx2"/>
                </a:solidFill>
              </a:rPr>
              <a:t>, Mark S. P. </a:t>
            </a:r>
            <a:r>
              <a:rPr lang="en-US" altLang="ko-KR" sz="1000" dirty="0" err="1" smtClean="0">
                <a:solidFill>
                  <a:schemeClr val="tx2"/>
                </a:solidFill>
              </a:rPr>
              <a:t>Sansom</a:t>
            </a:r>
            <a:r>
              <a:rPr lang="en-US" altLang="ko-KR" sz="1000" dirty="0" smtClean="0">
                <a:solidFill>
                  <a:schemeClr val="tx2"/>
                </a:solidFill>
              </a:rPr>
              <a:t>, </a:t>
            </a:r>
          </a:p>
          <a:p>
            <a:r>
              <a:rPr lang="en-US" altLang="ko-KR" sz="1000" dirty="0" err="1" smtClean="0">
                <a:solidFill>
                  <a:schemeClr val="tx2"/>
                </a:solidFill>
              </a:rPr>
              <a:t>Aled</a:t>
            </a:r>
            <a:r>
              <a:rPr lang="en-US" altLang="ko-KR" sz="1000" dirty="0" smtClean="0">
                <a:solidFill>
                  <a:schemeClr val="tx2"/>
                </a:solidFill>
              </a:rPr>
              <a:t> M. Edwards, Chas </a:t>
            </a:r>
            <a:r>
              <a:rPr lang="en-US" altLang="ko-KR" sz="1000" dirty="0" err="1" smtClean="0">
                <a:solidFill>
                  <a:schemeClr val="tx2"/>
                </a:solidFill>
              </a:rPr>
              <a:t>Bountra</a:t>
            </a:r>
            <a:r>
              <a:rPr lang="en-US" altLang="ko-KR" sz="1000" dirty="0" smtClean="0">
                <a:solidFill>
                  <a:schemeClr val="tx2"/>
                </a:solidFill>
              </a:rPr>
              <a:t>, Frank von Delft, Alex N. Bullock, Nicola A. Burgess-Brown, and Elisabeth P. Carpenter</a:t>
            </a:r>
          </a:p>
          <a:p>
            <a:r>
              <a:rPr lang="en-US" altLang="ko-KR" sz="1000" i="1" dirty="0" smtClean="0">
                <a:solidFill>
                  <a:schemeClr val="tx2"/>
                </a:solidFill>
              </a:rPr>
              <a:t>Science 29 March 2013: 1604-1607.[DOI:10.1126/science.1231513] </a:t>
            </a:r>
            <a:endParaRPr lang="en-US" altLang="ko-KR" sz="1000" dirty="0" smtClean="0">
              <a:solidFill>
                <a:schemeClr val="tx2"/>
              </a:solidFill>
            </a:endParaRPr>
          </a:p>
          <a:p>
            <a:r>
              <a:rPr lang="en-US" altLang="ko-KR" sz="1200" dirty="0" smtClean="0"/>
              <a:t>Structures of two </a:t>
            </a:r>
            <a:r>
              <a:rPr lang="en-US" altLang="ko-KR" sz="1200" dirty="0" err="1" smtClean="0"/>
              <a:t>transmembrane</a:t>
            </a:r>
            <a:r>
              <a:rPr lang="en-US" altLang="ko-KR" sz="1200" dirty="0" smtClean="0"/>
              <a:t> zinc proteases reveal a barrel of seven helices surrounding a large cavity. </a:t>
            </a:r>
          </a:p>
        </p:txBody>
      </p:sp>
      <p:sp>
        <p:nvSpPr>
          <p:cNvPr id="4" name="직사각형 3"/>
          <p:cNvSpPr/>
          <p:nvPr/>
        </p:nvSpPr>
        <p:spPr>
          <a:xfrm>
            <a:off x="59375" y="3717032"/>
            <a:ext cx="8838728" cy="2431435"/>
          </a:xfrm>
          <a:prstGeom prst="rect">
            <a:avLst/>
          </a:prstGeom>
          <a:ln w="19050">
            <a:solidFill>
              <a:schemeClr val="tx2"/>
            </a:solidFill>
          </a:ln>
        </p:spPr>
        <p:txBody>
          <a:bodyPr wrap="square">
            <a:spAutoFit/>
          </a:bodyPr>
          <a:lstStyle/>
          <a:p>
            <a:r>
              <a:rPr lang="en-US" altLang="ko-KR" sz="1000" u="sng" dirty="0" smtClean="0">
                <a:hlinkClick r:id="rId2" tooltip="Science (New York, N.Y.)."/>
              </a:rPr>
              <a:t>Science.</a:t>
            </a:r>
            <a:r>
              <a:rPr lang="en-US" altLang="ko-KR" sz="1000" dirty="0" smtClean="0"/>
              <a:t> 2013 Mar 29;339(6127):1621-5. </a:t>
            </a:r>
            <a:r>
              <a:rPr lang="en-US" altLang="ko-KR" sz="1000" dirty="0" err="1" smtClean="0"/>
              <a:t>doi</a:t>
            </a:r>
            <a:r>
              <a:rPr lang="en-US" altLang="ko-KR" sz="1000" dirty="0" smtClean="0"/>
              <a:t>: 10.1126/science.1231677. </a:t>
            </a:r>
            <a:r>
              <a:rPr lang="en-US" altLang="ko-KR" sz="1000" dirty="0" err="1" smtClean="0"/>
              <a:t>Epub</a:t>
            </a:r>
            <a:r>
              <a:rPr lang="en-US" altLang="ko-KR" sz="1000" dirty="0" smtClean="0"/>
              <a:t> 2013 Feb 7.</a:t>
            </a:r>
          </a:p>
          <a:p>
            <a:r>
              <a:rPr lang="en-US" altLang="ko-KR" sz="1400" b="1" dirty="0" smtClean="0"/>
              <a:t>(R)-2-hydroxyglutarate is sufficient to promote </a:t>
            </a:r>
            <a:r>
              <a:rPr lang="en-US" altLang="ko-KR" sz="1400" b="1" dirty="0" err="1" smtClean="0"/>
              <a:t>leukemogenesis</a:t>
            </a:r>
            <a:r>
              <a:rPr lang="en-US" altLang="ko-KR" sz="1400" b="1" dirty="0" smtClean="0"/>
              <a:t> and its effects are reversible.</a:t>
            </a:r>
          </a:p>
          <a:p>
            <a:r>
              <a:rPr lang="en-US" altLang="ko-KR" sz="1000" u="sng" dirty="0" err="1" smtClean="0">
                <a:hlinkClick r:id="rId3"/>
              </a:rPr>
              <a:t>Losman</a:t>
            </a:r>
            <a:r>
              <a:rPr lang="en-US" altLang="ko-KR" sz="1000" u="sng" dirty="0" smtClean="0">
                <a:hlinkClick r:id="rId3"/>
              </a:rPr>
              <a:t> JA</a:t>
            </a:r>
            <a:r>
              <a:rPr lang="en-US" altLang="ko-KR" sz="1000" dirty="0" smtClean="0"/>
              <a:t>, </a:t>
            </a:r>
            <a:r>
              <a:rPr lang="en-US" altLang="ko-KR" sz="1000" u="sng" dirty="0" err="1" smtClean="0">
                <a:hlinkClick r:id="rId4"/>
              </a:rPr>
              <a:t>Looper</a:t>
            </a:r>
            <a:r>
              <a:rPr lang="en-US" altLang="ko-KR" sz="1000" u="sng" dirty="0" smtClean="0">
                <a:hlinkClick r:id="rId4"/>
              </a:rPr>
              <a:t> RE</a:t>
            </a:r>
            <a:r>
              <a:rPr lang="en-US" altLang="ko-KR" sz="1000" dirty="0" smtClean="0"/>
              <a:t>, </a:t>
            </a:r>
            <a:r>
              <a:rPr lang="en-US" altLang="ko-KR" sz="1000" u="sng" dirty="0" err="1" smtClean="0">
                <a:hlinkClick r:id="rId5"/>
              </a:rPr>
              <a:t>Koivunen</a:t>
            </a:r>
            <a:r>
              <a:rPr lang="en-US" altLang="ko-KR" sz="1000" u="sng" dirty="0" smtClean="0">
                <a:hlinkClick r:id="rId5"/>
              </a:rPr>
              <a:t> P</a:t>
            </a:r>
            <a:r>
              <a:rPr lang="en-US" altLang="ko-KR" sz="1000" dirty="0" smtClean="0"/>
              <a:t>, </a:t>
            </a:r>
            <a:r>
              <a:rPr lang="en-US" altLang="ko-KR" sz="1000" u="sng" dirty="0" smtClean="0">
                <a:hlinkClick r:id="rId6"/>
              </a:rPr>
              <a:t>Lee S</a:t>
            </a:r>
            <a:r>
              <a:rPr lang="en-US" altLang="ko-KR" sz="1000" dirty="0" smtClean="0"/>
              <a:t>, </a:t>
            </a:r>
            <a:r>
              <a:rPr lang="en-US" altLang="ko-KR" sz="1000" u="sng" dirty="0" smtClean="0">
                <a:hlinkClick r:id="rId7"/>
              </a:rPr>
              <a:t>Schneider RK</a:t>
            </a:r>
            <a:r>
              <a:rPr lang="en-US" altLang="ko-KR" sz="1000" dirty="0" smtClean="0"/>
              <a:t>, </a:t>
            </a:r>
            <a:r>
              <a:rPr lang="en-US" altLang="ko-KR" sz="1000" u="sng" dirty="0" smtClean="0">
                <a:hlinkClick r:id="rId8"/>
              </a:rPr>
              <a:t>McMahon C</a:t>
            </a:r>
            <a:r>
              <a:rPr lang="en-US" altLang="ko-KR" sz="1000" dirty="0" smtClean="0"/>
              <a:t>, </a:t>
            </a:r>
            <a:r>
              <a:rPr lang="en-US" altLang="ko-KR" sz="1000" u="sng" dirty="0" smtClean="0">
                <a:hlinkClick r:id="rId9"/>
              </a:rPr>
              <a:t>Cowley GS</a:t>
            </a:r>
            <a:r>
              <a:rPr lang="en-US" altLang="ko-KR" sz="1000" dirty="0" smtClean="0"/>
              <a:t>, </a:t>
            </a:r>
            <a:r>
              <a:rPr lang="en-US" altLang="ko-KR" sz="1000" u="sng" dirty="0" smtClean="0">
                <a:hlinkClick r:id="rId10"/>
              </a:rPr>
              <a:t>Root DE</a:t>
            </a:r>
            <a:r>
              <a:rPr lang="en-US" altLang="ko-KR" sz="1000" dirty="0" smtClean="0"/>
              <a:t>, </a:t>
            </a:r>
            <a:r>
              <a:rPr lang="en-US" altLang="ko-KR" sz="1000" u="sng" dirty="0" smtClean="0">
                <a:hlinkClick r:id="rId11"/>
              </a:rPr>
              <a:t>Ebert BL</a:t>
            </a:r>
            <a:r>
              <a:rPr lang="en-US" altLang="ko-KR" sz="1000" dirty="0" smtClean="0"/>
              <a:t>, </a:t>
            </a:r>
            <a:r>
              <a:rPr lang="en-US" altLang="ko-KR" sz="1000" u="sng" dirty="0" err="1" smtClean="0">
                <a:hlinkClick r:id="rId12"/>
              </a:rPr>
              <a:t>Kaelin</a:t>
            </a:r>
            <a:r>
              <a:rPr lang="en-US" altLang="ko-KR" sz="1000" u="sng" dirty="0" smtClean="0">
                <a:hlinkClick r:id="rId12"/>
              </a:rPr>
              <a:t> WG Jr</a:t>
            </a:r>
            <a:r>
              <a:rPr lang="en-US" altLang="ko-KR" sz="1000" dirty="0" smtClean="0"/>
              <a:t>.</a:t>
            </a:r>
          </a:p>
          <a:p>
            <a:r>
              <a:rPr lang="en-US" altLang="ko-KR" sz="1000" dirty="0" smtClean="0">
                <a:solidFill>
                  <a:schemeClr val="tx2"/>
                </a:solidFill>
              </a:rPr>
              <a:t>Department of Medical Oncology, Dana-Farber Cancer Institute, Boston, MA 02215, USA.</a:t>
            </a:r>
          </a:p>
          <a:p>
            <a:endParaRPr lang="en-US" altLang="ko-KR" sz="1200" dirty="0" smtClean="0"/>
          </a:p>
          <a:p>
            <a:r>
              <a:rPr lang="en-US" altLang="ko-KR" sz="1200" dirty="0" smtClean="0"/>
              <a:t>Mutations in IDH1 and IDH2, the genes coding for </a:t>
            </a:r>
            <a:r>
              <a:rPr lang="en-US" altLang="ko-KR" sz="1200" dirty="0" err="1" smtClean="0"/>
              <a:t>isocitrate</a:t>
            </a:r>
            <a:r>
              <a:rPr lang="en-US" altLang="ko-KR" sz="1200" dirty="0" smtClean="0"/>
              <a:t> </a:t>
            </a:r>
            <a:r>
              <a:rPr lang="en-US" altLang="ko-KR" sz="1200" dirty="0" err="1" smtClean="0"/>
              <a:t>dehydrogenases</a:t>
            </a:r>
            <a:r>
              <a:rPr lang="en-US" altLang="ko-KR" sz="1200" dirty="0" smtClean="0"/>
              <a:t> 1 and 2, are common in several human cancers, including </a:t>
            </a:r>
            <a:r>
              <a:rPr lang="en-US" altLang="ko-KR" sz="1200" dirty="0" err="1" smtClean="0"/>
              <a:t>leukemias</a:t>
            </a:r>
            <a:r>
              <a:rPr lang="en-US" altLang="ko-KR" sz="1200" dirty="0" smtClean="0"/>
              <a:t>, and result in overproduction of the (R)-</a:t>
            </a:r>
            <a:r>
              <a:rPr lang="en-US" altLang="ko-KR" sz="1200" dirty="0" err="1" smtClean="0"/>
              <a:t>enantiomer</a:t>
            </a:r>
            <a:r>
              <a:rPr lang="en-US" altLang="ko-KR" sz="1200" dirty="0" smtClean="0"/>
              <a:t> of 2-hydroxyglutarate [(R)-2HG]. Elucidation of the role of IDH mutations and (R)-2HG in </a:t>
            </a:r>
            <a:r>
              <a:rPr lang="en-US" altLang="ko-KR" sz="1200" dirty="0" err="1" smtClean="0"/>
              <a:t>leukemogenesis</a:t>
            </a:r>
            <a:r>
              <a:rPr lang="en-US" altLang="ko-KR" sz="1200" dirty="0" smtClean="0"/>
              <a:t> has been hampered by a lack of appropriate cell-based models. Here, we show that a canonical IDH1 mutant, IDH1 R132H, promotes cytokine independence and blocks differentiation in hematopoietic cells. These effects can be recapitulated by (R)-2HG, but not (S)-2HG, despite the fact that (S)-2HG more potently inhibits enzymes, such as the 5'-methylcytosine </a:t>
            </a:r>
            <a:r>
              <a:rPr lang="en-US" altLang="ko-KR" sz="1200" dirty="0" err="1" smtClean="0"/>
              <a:t>hydroxylase</a:t>
            </a:r>
            <a:r>
              <a:rPr lang="en-US" altLang="ko-KR" sz="1200" dirty="0" smtClean="0"/>
              <a:t> TET2, that have previously been linked to the pathogenesis of IDH mutant tumors. We provide evidence that this paradox relates to the ability of (S)-2HG, but not (R)-2HG, to inhibit the </a:t>
            </a:r>
            <a:r>
              <a:rPr lang="en-US" altLang="ko-KR" sz="1200" dirty="0" err="1" smtClean="0"/>
              <a:t>EglN</a:t>
            </a:r>
            <a:r>
              <a:rPr lang="en-US" altLang="ko-KR" sz="1200" dirty="0" smtClean="0"/>
              <a:t> </a:t>
            </a:r>
            <a:r>
              <a:rPr lang="en-US" altLang="ko-KR" sz="1200" dirty="0" err="1" smtClean="0"/>
              <a:t>prolyl</a:t>
            </a:r>
            <a:r>
              <a:rPr lang="en-US" altLang="ko-KR" sz="1200" dirty="0" smtClean="0"/>
              <a:t> </a:t>
            </a:r>
            <a:r>
              <a:rPr lang="en-US" altLang="ko-KR" sz="1200" dirty="0" err="1" smtClean="0"/>
              <a:t>hydroxylases</a:t>
            </a:r>
            <a:r>
              <a:rPr lang="en-US" altLang="ko-KR" sz="1200" dirty="0" smtClean="0"/>
              <a:t>. Additionally, we show that transformation by (R)-2HG is reversible.</a:t>
            </a:r>
            <a:endParaRPr lang="en-US" altLang="ko-KR" sz="14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29 March 2013 </a:t>
            </a:r>
            <a:r>
              <a:rPr lang="en-US" altLang="ko-KR" sz="1400" b="1" dirty="0" err="1" smtClean="0">
                <a:solidFill>
                  <a:srgbClr val="FFFFFF"/>
                </a:solidFill>
              </a:rPr>
              <a:t>vol</a:t>
            </a:r>
            <a:r>
              <a:rPr lang="en-US" altLang="ko-KR" sz="1400" b="1" dirty="0" smtClean="0">
                <a:solidFill>
                  <a:srgbClr val="FFFFFF"/>
                </a:solidFill>
              </a:rPr>
              <a:t> 339, issue 6127, pages 1477-1648</a:t>
            </a:r>
          </a:p>
        </p:txBody>
      </p:sp>
      <p:sp>
        <p:nvSpPr>
          <p:cNvPr id="7" name="직사각형 6"/>
          <p:cNvSpPr/>
          <p:nvPr/>
        </p:nvSpPr>
        <p:spPr>
          <a:xfrm>
            <a:off x="59375" y="404664"/>
            <a:ext cx="8838728" cy="2923877"/>
          </a:xfrm>
          <a:prstGeom prst="rect">
            <a:avLst/>
          </a:prstGeom>
          <a:ln w="19050">
            <a:solidFill>
              <a:schemeClr val="tx2"/>
            </a:solidFill>
          </a:ln>
        </p:spPr>
        <p:txBody>
          <a:bodyPr wrap="square">
            <a:spAutoFit/>
          </a:bodyPr>
          <a:lstStyle/>
          <a:p>
            <a:r>
              <a:rPr lang="en-US" altLang="ko-KR" sz="1400" b="1" dirty="0" smtClean="0"/>
              <a:t>Roots and Associated Fungi Drive Long-Term Carbon Sequestration in Boreal Forest </a:t>
            </a:r>
          </a:p>
          <a:p>
            <a:r>
              <a:rPr lang="en-US" altLang="ko-KR" sz="1000" dirty="0" smtClean="0">
                <a:solidFill>
                  <a:schemeClr val="tx2"/>
                </a:solidFill>
              </a:rPr>
              <a:t>K. E. </a:t>
            </a:r>
            <a:r>
              <a:rPr lang="en-US" altLang="ko-KR" sz="1000" dirty="0" err="1" smtClean="0">
                <a:solidFill>
                  <a:schemeClr val="tx2"/>
                </a:solidFill>
              </a:rPr>
              <a:t>Clemmensen</a:t>
            </a:r>
            <a:r>
              <a:rPr lang="en-US" altLang="ko-KR" sz="1000" dirty="0" smtClean="0">
                <a:solidFill>
                  <a:schemeClr val="tx2"/>
                </a:solidFill>
              </a:rPr>
              <a:t>, A. Bahr, O. </a:t>
            </a:r>
            <a:r>
              <a:rPr lang="en-US" altLang="ko-KR" sz="1000" dirty="0" err="1" smtClean="0">
                <a:solidFill>
                  <a:schemeClr val="tx2"/>
                </a:solidFill>
              </a:rPr>
              <a:t>Ovaskainen</a:t>
            </a:r>
            <a:r>
              <a:rPr lang="en-US" altLang="ko-KR" sz="1000" dirty="0" smtClean="0">
                <a:solidFill>
                  <a:schemeClr val="tx2"/>
                </a:solidFill>
              </a:rPr>
              <a:t>, A. Dahlberg, A. </a:t>
            </a:r>
            <a:r>
              <a:rPr lang="en-US" altLang="ko-KR" sz="1000" dirty="0" err="1" smtClean="0">
                <a:solidFill>
                  <a:schemeClr val="tx2"/>
                </a:solidFill>
              </a:rPr>
              <a:t>Ekblad</a:t>
            </a:r>
            <a:r>
              <a:rPr lang="en-US" altLang="ko-KR" sz="1000" dirty="0" smtClean="0">
                <a:solidFill>
                  <a:schemeClr val="tx2"/>
                </a:solidFill>
              </a:rPr>
              <a:t>, H. </a:t>
            </a:r>
            <a:r>
              <a:rPr lang="en-US" altLang="ko-KR" sz="1000" dirty="0" err="1" smtClean="0">
                <a:solidFill>
                  <a:schemeClr val="tx2"/>
                </a:solidFill>
              </a:rPr>
              <a:t>Wallander</a:t>
            </a:r>
            <a:r>
              <a:rPr lang="en-US" altLang="ko-KR" sz="1000" dirty="0" smtClean="0">
                <a:solidFill>
                  <a:schemeClr val="tx2"/>
                </a:solidFill>
              </a:rPr>
              <a:t>, J. </a:t>
            </a:r>
            <a:r>
              <a:rPr lang="en-US" altLang="ko-KR" sz="1000" dirty="0" err="1" smtClean="0">
                <a:solidFill>
                  <a:schemeClr val="tx2"/>
                </a:solidFill>
              </a:rPr>
              <a:t>Stenlid</a:t>
            </a:r>
            <a:r>
              <a:rPr lang="en-US" altLang="ko-KR" sz="1000" dirty="0" smtClean="0">
                <a:solidFill>
                  <a:schemeClr val="tx2"/>
                </a:solidFill>
              </a:rPr>
              <a:t>, R. D. Finlay, D. A. Wardle, and B. D. </a:t>
            </a:r>
            <a:r>
              <a:rPr lang="en-US" altLang="ko-KR" sz="1000" dirty="0" err="1" smtClean="0">
                <a:solidFill>
                  <a:schemeClr val="tx2"/>
                </a:solidFill>
              </a:rPr>
              <a:t>Lindahl</a:t>
            </a:r>
            <a:endParaRPr lang="en-US" altLang="ko-KR" sz="1000" dirty="0" smtClean="0">
              <a:solidFill>
                <a:schemeClr val="tx2"/>
              </a:solidFill>
            </a:endParaRPr>
          </a:p>
          <a:p>
            <a:r>
              <a:rPr lang="en-US" altLang="ko-KR" sz="1000" i="1" dirty="0" smtClean="0">
                <a:solidFill>
                  <a:schemeClr val="tx2"/>
                </a:solidFill>
              </a:rPr>
              <a:t>Science 29 March 2013: 1615-1618.[DOI:10.1126/science.1231923] </a:t>
            </a:r>
            <a:endParaRPr lang="en-US" altLang="ko-KR" sz="1000" dirty="0" smtClean="0">
              <a:solidFill>
                <a:schemeClr val="tx2"/>
              </a:solidFill>
            </a:endParaRPr>
          </a:p>
          <a:p>
            <a:r>
              <a:rPr lang="en-US" altLang="ko-KR" sz="1200" dirty="0" smtClean="0"/>
              <a:t>Reservoirs of carbon in boreal forest soils are revisited in an island </a:t>
            </a:r>
            <a:r>
              <a:rPr lang="en-US" altLang="ko-KR" sz="1200" dirty="0" err="1" smtClean="0"/>
              <a:t>chronosequence</a:t>
            </a:r>
            <a:r>
              <a:rPr lang="en-US" altLang="ko-KR" sz="1200" dirty="0" smtClean="0"/>
              <a:t>, using modeling and molecular approaches.</a:t>
            </a:r>
          </a:p>
          <a:p>
            <a:endParaRPr lang="en-US" altLang="ko-KR" sz="1000" dirty="0" smtClean="0"/>
          </a:p>
          <a:p>
            <a:r>
              <a:rPr lang="en-US" altLang="ko-KR" sz="1400" b="1" dirty="0" smtClean="0"/>
              <a:t>The Biological Underpinnings of Namib Desert Fairy Circles </a:t>
            </a:r>
          </a:p>
          <a:p>
            <a:r>
              <a:rPr lang="en-US" altLang="ko-KR" sz="1000" dirty="0" smtClean="0">
                <a:solidFill>
                  <a:schemeClr val="tx2"/>
                </a:solidFill>
              </a:rPr>
              <a:t>Norbert </a:t>
            </a:r>
            <a:r>
              <a:rPr lang="en-US" altLang="ko-KR" sz="1000" dirty="0" err="1" smtClean="0">
                <a:solidFill>
                  <a:schemeClr val="tx2"/>
                </a:solidFill>
              </a:rPr>
              <a:t>Juergens</a:t>
            </a:r>
            <a:endParaRPr lang="en-US" altLang="ko-KR" sz="1000" dirty="0" smtClean="0">
              <a:solidFill>
                <a:schemeClr val="tx2"/>
              </a:solidFill>
            </a:endParaRPr>
          </a:p>
          <a:p>
            <a:r>
              <a:rPr lang="en-US" altLang="ko-KR" sz="1000" i="1" dirty="0" smtClean="0">
                <a:solidFill>
                  <a:schemeClr val="tx2"/>
                </a:solidFill>
              </a:rPr>
              <a:t>Science 29 March 2013: 1618-1621.[DOI:10.1126/science.1222999] </a:t>
            </a:r>
            <a:endParaRPr lang="en-US" altLang="ko-KR" sz="1000" dirty="0" smtClean="0">
              <a:solidFill>
                <a:schemeClr val="tx2"/>
              </a:solidFill>
            </a:endParaRPr>
          </a:p>
          <a:p>
            <a:r>
              <a:rPr lang="en-US" altLang="ko-KR" sz="1200" dirty="0" smtClean="0"/>
              <a:t>Termites alter local soil conditions to facilitate the growth of grasses, generating patterns in the desert.</a:t>
            </a:r>
          </a:p>
          <a:p>
            <a:endParaRPr lang="en-US" altLang="ko-KR" sz="1000" b="1" dirty="0" smtClean="0"/>
          </a:p>
          <a:p>
            <a:r>
              <a:rPr lang="en-US" altLang="ko-KR" sz="1400" b="1" dirty="0" smtClean="0"/>
              <a:t>ESCRT-III Assembly and </a:t>
            </a:r>
            <a:r>
              <a:rPr lang="en-US" altLang="ko-KR" sz="1400" b="1" dirty="0" err="1" smtClean="0"/>
              <a:t>Cytokinetic</a:t>
            </a:r>
            <a:r>
              <a:rPr lang="en-US" altLang="ko-KR" sz="1400" b="1" dirty="0" smtClean="0"/>
              <a:t> Abscission Are Induced by Tension Release in the Intercellular Bridge </a:t>
            </a:r>
          </a:p>
          <a:p>
            <a:r>
              <a:rPr lang="en-US" altLang="ko-KR" sz="1000" dirty="0" smtClean="0">
                <a:solidFill>
                  <a:schemeClr val="tx2"/>
                </a:solidFill>
              </a:rPr>
              <a:t>Julie </a:t>
            </a:r>
            <a:r>
              <a:rPr lang="en-US" altLang="ko-KR" sz="1000" dirty="0" err="1" smtClean="0">
                <a:solidFill>
                  <a:schemeClr val="tx2"/>
                </a:solidFill>
              </a:rPr>
              <a:t>Lafaurie-Janvore</a:t>
            </a:r>
            <a:r>
              <a:rPr lang="en-US" altLang="ko-KR" sz="1000" dirty="0" smtClean="0">
                <a:solidFill>
                  <a:schemeClr val="tx2"/>
                </a:solidFill>
              </a:rPr>
              <a:t>, Paolo </a:t>
            </a:r>
            <a:r>
              <a:rPr lang="en-US" altLang="ko-KR" sz="1000" dirty="0" err="1" smtClean="0">
                <a:solidFill>
                  <a:schemeClr val="tx2"/>
                </a:solidFill>
              </a:rPr>
              <a:t>Maiuri</a:t>
            </a:r>
            <a:r>
              <a:rPr lang="en-US" altLang="ko-KR" sz="1000" dirty="0" smtClean="0">
                <a:solidFill>
                  <a:schemeClr val="tx2"/>
                </a:solidFill>
              </a:rPr>
              <a:t>, </a:t>
            </a:r>
            <a:r>
              <a:rPr lang="en-US" altLang="ko-KR" sz="1000" dirty="0" err="1" smtClean="0">
                <a:solidFill>
                  <a:schemeClr val="tx2"/>
                </a:solidFill>
              </a:rPr>
              <a:t>Irène</a:t>
            </a:r>
            <a:r>
              <a:rPr lang="en-US" altLang="ko-KR" sz="1000" dirty="0" smtClean="0">
                <a:solidFill>
                  <a:schemeClr val="tx2"/>
                </a:solidFill>
              </a:rPr>
              <a:t> Wang, Mathieu Pinot, Jean-</a:t>
            </a:r>
            <a:r>
              <a:rPr lang="en-US" altLang="ko-KR" sz="1000" dirty="0" err="1" smtClean="0">
                <a:solidFill>
                  <a:schemeClr val="tx2"/>
                </a:solidFill>
              </a:rPr>
              <a:t>Baptiste</a:t>
            </a:r>
            <a:r>
              <a:rPr lang="en-US" altLang="ko-KR" sz="1000" dirty="0" smtClean="0">
                <a:solidFill>
                  <a:schemeClr val="tx2"/>
                </a:solidFill>
              </a:rPr>
              <a:t> </a:t>
            </a:r>
            <a:r>
              <a:rPr lang="en-US" altLang="ko-KR" sz="1000" dirty="0" err="1" smtClean="0">
                <a:solidFill>
                  <a:schemeClr val="tx2"/>
                </a:solidFill>
              </a:rPr>
              <a:t>Manneville</a:t>
            </a:r>
            <a:r>
              <a:rPr lang="en-US" altLang="ko-KR" sz="1000" dirty="0" smtClean="0">
                <a:solidFill>
                  <a:schemeClr val="tx2"/>
                </a:solidFill>
              </a:rPr>
              <a:t>, </a:t>
            </a:r>
            <a:r>
              <a:rPr lang="en-US" altLang="ko-KR" sz="1000" dirty="0" err="1" smtClean="0">
                <a:solidFill>
                  <a:schemeClr val="tx2"/>
                </a:solidFill>
              </a:rPr>
              <a:t>Timo</a:t>
            </a:r>
            <a:r>
              <a:rPr lang="en-US" altLang="ko-KR" sz="1000" dirty="0" smtClean="0">
                <a:solidFill>
                  <a:schemeClr val="tx2"/>
                </a:solidFill>
              </a:rPr>
              <a:t> Betz, Martial </a:t>
            </a:r>
            <a:r>
              <a:rPr lang="en-US" altLang="ko-KR" sz="1000" dirty="0" err="1" smtClean="0">
                <a:solidFill>
                  <a:schemeClr val="tx2"/>
                </a:solidFill>
              </a:rPr>
              <a:t>Balland</a:t>
            </a:r>
            <a:r>
              <a:rPr lang="en-US" altLang="ko-KR" sz="1000" dirty="0" smtClean="0">
                <a:solidFill>
                  <a:schemeClr val="tx2"/>
                </a:solidFill>
              </a:rPr>
              <a:t>, and </a:t>
            </a:r>
            <a:r>
              <a:rPr lang="en-US" altLang="ko-KR" sz="1000" dirty="0" err="1" smtClean="0">
                <a:solidFill>
                  <a:schemeClr val="tx2"/>
                </a:solidFill>
              </a:rPr>
              <a:t>Matthieu</a:t>
            </a:r>
            <a:r>
              <a:rPr lang="en-US" altLang="ko-KR" sz="1000" dirty="0" smtClean="0">
                <a:solidFill>
                  <a:schemeClr val="tx2"/>
                </a:solidFill>
              </a:rPr>
              <a:t> </a:t>
            </a:r>
            <a:r>
              <a:rPr lang="en-US" altLang="ko-KR" sz="1000" dirty="0" err="1" smtClean="0">
                <a:solidFill>
                  <a:schemeClr val="tx2"/>
                </a:solidFill>
              </a:rPr>
              <a:t>Piel</a:t>
            </a:r>
            <a:endParaRPr lang="en-US" altLang="ko-KR" sz="1000" dirty="0" smtClean="0">
              <a:solidFill>
                <a:schemeClr val="tx2"/>
              </a:solidFill>
            </a:endParaRPr>
          </a:p>
          <a:p>
            <a:r>
              <a:rPr lang="en-US" altLang="ko-KR" sz="1000" i="1" dirty="0" smtClean="0">
                <a:solidFill>
                  <a:schemeClr val="tx2"/>
                </a:solidFill>
              </a:rPr>
              <a:t>Science 29 March 2013: 1625-1629.[DOI:10.1126/science.1233866] </a:t>
            </a:r>
            <a:endParaRPr lang="en-US" altLang="ko-KR" sz="1000" dirty="0" smtClean="0">
              <a:solidFill>
                <a:schemeClr val="tx2"/>
              </a:solidFill>
            </a:endParaRPr>
          </a:p>
          <a:p>
            <a:r>
              <a:rPr lang="en-US" altLang="ko-KR" sz="1200" dirty="0" smtClean="0"/>
              <a:t>When a daughter cell lets go, the mother cell cuts it loose.</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Sig] 26 March 2013 </a:t>
            </a:r>
            <a:r>
              <a:rPr lang="en-US" altLang="ko-KR" sz="1400" b="1" dirty="0" err="1" smtClean="0">
                <a:solidFill>
                  <a:srgbClr val="FFFFFF"/>
                </a:solidFill>
              </a:rPr>
              <a:t>Vol</a:t>
            </a:r>
            <a:r>
              <a:rPr lang="en-US" altLang="ko-KR" sz="1400" b="1" dirty="0" smtClean="0">
                <a:solidFill>
                  <a:srgbClr val="FFFFFF"/>
                </a:solidFill>
              </a:rPr>
              <a:t> 6, Issue 268</a:t>
            </a:r>
          </a:p>
        </p:txBody>
      </p:sp>
      <p:sp>
        <p:nvSpPr>
          <p:cNvPr id="4" name="직사각형 3"/>
          <p:cNvSpPr/>
          <p:nvPr/>
        </p:nvSpPr>
        <p:spPr>
          <a:xfrm>
            <a:off x="53752" y="404664"/>
            <a:ext cx="8838728" cy="5139869"/>
          </a:xfrm>
          <a:prstGeom prst="rect">
            <a:avLst/>
          </a:prstGeom>
          <a:ln w="19050">
            <a:solidFill>
              <a:schemeClr val="tx2"/>
            </a:solidFill>
          </a:ln>
        </p:spPr>
        <p:txBody>
          <a:bodyPr wrap="square">
            <a:spAutoFit/>
          </a:bodyPr>
          <a:lstStyle/>
          <a:p>
            <a:r>
              <a:rPr lang="en-US" altLang="ko-KR" sz="1000" u="sng" dirty="0" err="1" smtClean="0">
                <a:hlinkClick r:id="rId2" tooltip="Science signaling."/>
              </a:rPr>
              <a:t>Sci</a:t>
            </a:r>
            <a:r>
              <a:rPr lang="en-US" altLang="ko-KR" sz="1000" u="sng" dirty="0" smtClean="0">
                <a:hlinkClick r:id="rId2" tooltip="Science signaling."/>
              </a:rPr>
              <a:t> Signal.</a:t>
            </a:r>
            <a:r>
              <a:rPr lang="en-US" altLang="ko-KR" sz="1000" dirty="0" smtClean="0"/>
              <a:t> 2013 Mar 26;6(268):ra20. </a:t>
            </a:r>
            <a:r>
              <a:rPr lang="en-US" altLang="ko-KR" sz="1000" dirty="0" err="1" smtClean="0"/>
              <a:t>doi</a:t>
            </a:r>
            <a:r>
              <a:rPr lang="en-US" altLang="ko-KR" sz="1000" dirty="0" smtClean="0"/>
              <a:t>: 10.1126/scisignal.2003483.</a:t>
            </a:r>
          </a:p>
          <a:p>
            <a:r>
              <a:rPr lang="en-US" altLang="ko-KR" sz="1600" b="1" dirty="0" smtClean="0"/>
              <a:t>PUMA and BIM Are Required for </a:t>
            </a:r>
            <a:r>
              <a:rPr lang="en-US" altLang="ko-KR" sz="1600" b="1" dirty="0" err="1" smtClean="0"/>
              <a:t>Oncogene</a:t>
            </a:r>
            <a:r>
              <a:rPr lang="en-US" altLang="ko-KR" sz="1600" b="1" dirty="0" smtClean="0"/>
              <a:t> Inactivation-Induced Apoptosis.</a:t>
            </a:r>
          </a:p>
          <a:p>
            <a:endParaRPr lang="en-US" altLang="ko-KR" sz="1000" u="sng" dirty="0" smtClean="0">
              <a:hlinkClick r:id="rId3"/>
            </a:endParaRPr>
          </a:p>
          <a:p>
            <a:r>
              <a:rPr lang="en-US" altLang="ko-KR" sz="1000" u="sng" dirty="0" smtClean="0">
                <a:hlinkClick r:id="rId3"/>
              </a:rPr>
              <a:t>Bean GR</a:t>
            </a:r>
            <a:r>
              <a:rPr lang="en-US" altLang="ko-KR" sz="1000" dirty="0" smtClean="0"/>
              <a:t>, </a:t>
            </a:r>
            <a:r>
              <a:rPr lang="en-US" altLang="ko-KR" sz="1000" u="sng" dirty="0" err="1" smtClean="0">
                <a:hlinkClick r:id="rId4"/>
              </a:rPr>
              <a:t>Ganesan</a:t>
            </a:r>
            <a:r>
              <a:rPr lang="en-US" altLang="ko-KR" sz="1000" u="sng" dirty="0" smtClean="0">
                <a:hlinkClick r:id="rId4"/>
              </a:rPr>
              <a:t> YT</a:t>
            </a:r>
            <a:r>
              <a:rPr lang="en-US" altLang="ko-KR" sz="1000" dirty="0" smtClean="0"/>
              <a:t>, </a:t>
            </a:r>
            <a:r>
              <a:rPr lang="en-US" altLang="ko-KR" sz="1000" u="sng" dirty="0" smtClean="0">
                <a:hlinkClick r:id="rId5"/>
              </a:rPr>
              <a:t>Dong Y</a:t>
            </a:r>
            <a:r>
              <a:rPr lang="en-US" altLang="ko-KR" sz="1000" dirty="0" smtClean="0"/>
              <a:t>, </a:t>
            </a:r>
            <a:r>
              <a:rPr lang="en-US" altLang="ko-KR" sz="1000" u="sng" dirty="0" smtClean="0">
                <a:hlinkClick r:id="rId6"/>
              </a:rPr>
              <a:t>Takeda S</a:t>
            </a:r>
            <a:r>
              <a:rPr lang="en-US" altLang="ko-KR" sz="1000" dirty="0" smtClean="0"/>
              <a:t>, </a:t>
            </a:r>
            <a:r>
              <a:rPr lang="en-US" altLang="ko-KR" sz="1000" u="sng" dirty="0" smtClean="0">
                <a:hlinkClick r:id="rId7"/>
              </a:rPr>
              <a:t>Liu H</a:t>
            </a:r>
            <a:r>
              <a:rPr lang="en-US" altLang="ko-KR" sz="1000" dirty="0" smtClean="0"/>
              <a:t>, </a:t>
            </a:r>
            <a:r>
              <a:rPr lang="en-US" altLang="ko-KR" sz="1000" u="sng" dirty="0" smtClean="0">
                <a:hlinkClick r:id="rId8"/>
              </a:rPr>
              <a:t>Chan PM</a:t>
            </a:r>
            <a:r>
              <a:rPr lang="en-US" altLang="ko-KR" sz="1000" dirty="0" smtClean="0"/>
              <a:t>, </a:t>
            </a:r>
            <a:r>
              <a:rPr lang="en-US" altLang="ko-KR" sz="1000" u="sng" dirty="0" smtClean="0">
                <a:hlinkClick r:id="rId9"/>
              </a:rPr>
              <a:t>Huang Y</a:t>
            </a:r>
            <a:r>
              <a:rPr lang="en-US" altLang="ko-KR" sz="1000" dirty="0" smtClean="0"/>
              <a:t>, </a:t>
            </a:r>
            <a:r>
              <a:rPr lang="en-US" altLang="ko-KR" sz="1000" u="sng" dirty="0" err="1" smtClean="0">
                <a:hlinkClick r:id="rId10"/>
              </a:rPr>
              <a:t>Chodosh</a:t>
            </a:r>
            <a:r>
              <a:rPr lang="en-US" altLang="ko-KR" sz="1000" u="sng" dirty="0" smtClean="0">
                <a:hlinkClick r:id="rId10"/>
              </a:rPr>
              <a:t> LA</a:t>
            </a:r>
            <a:r>
              <a:rPr lang="en-US" altLang="ko-KR" sz="1000" dirty="0" smtClean="0"/>
              <a:t>, </a:t>
            </a:r>
            <a:r>
              <a:rPr lang="en-US" altLang="ko-KR" sz="1000" u="sng" dirty="0" err="1" smtClean="0">
                <a:hlinkClick r:id="rId11"/>
              </a:rPr>
              <a:t>Zambetti</a:t>
            </a:r>
            <a:r>
              <a:rPr lang="en-US" altLang="ko-KR" sz="1000" u="sng" dirty="0" smtClean="0">
                <a:hlinkClick r:id="rId11"/>
              </a:rPr>
              <a:t> GP</a:t>
            </a:r>
            <a:r>
              <a:rPr lang="en-US" altLang="ko-KR" sz="1000" dirty="0" smtClean="0"/>
              <a:t>, </a:t>
            </a:r>
            <a:r>
              <a:rPr lang="en-US" altLang="ko-KR" sz="1000" u="sng" dirty="0" smtClean="0">
                <a:hlinkClick r:id="rId12"/>
              </a:rPr>
              <a:t>Hsieh JJ</a:t>
            </a:r>
            <a:r>
              <a:rPr lang="en-US" altLang="ko-KR" sz="1000" dirty="0" smtClean="0"/>
              <a:t>, </a:t>
            </a:r>
            <a:r>
              <a:rPr lang="en-US" altLang="ko-KR" sz="1000" u="sng" dirty="0" smtClean="0">
                <a:hlinkClick r:id="rId13"/>
              </a:rPr>
              <a:t>Cheng EH</a:t>
            </a:r>
            <a:r>
              <a:rPr lang="en-US" altLang="ko-KR" sz="1000" dirty="0" smtClean="0"/>
              <a:t>.</a:t>
            </a:r>
          </a:p>
          <a:p>
            <a:r>
              <a:rPr lang="en-US" altLang="ko-KR" sz="1000" dirty="0" smtClean="0"/>
              <a:t>1Human Oncology and Pathogenesis Program, Memorial Sloan-Kettering Cancer Center, New York, NY 10065, USA.</a:t>
            </a:r>
          </a:p>
          <a:p>
            <a:endParaRPr lang="en-US" altLang="ko-KR" sz="1000" b="1" dirty="0" smtClean="0"/>
          </a:p>
          <a:p>
            <a:r>
              <a:rPr lang="en-US" altLang="ko-KR" sz="1000" b="1" dirty="0" smtClean="0"/>
              <a:t>Abstract</a:t>
            </a:r>
          </a:p>
          <a:p>
            <a:r>
              <a:rPr lang="en-US" altLang="ko-KR" sz="1400" dirty="0" smtClean="0"/>
              <a:t>The clinical efficacy of tyrosine </a:t>
            </a:r>
            <a:r>
              <a:rPr lang="en-US" altLang="ko-KR" sz="1400" dirty="0" err="1" smtClean="0"/>
              <a:t>kinase</a:t>
            </a:r>
            <a:r>
              <a:rPr lang="en-US" altLang="ko-KR" sz="1400" dirty="0" smtClean="0"/>
              <a:t> inhibitors supports the dependence of distinct subsets of cancers on specific driver mutations for survival, a phenomenon called "</a:t>
            </a:r>
            <a:r>
              <a:rPr lang="en-US" altLang="ko-KR" sz="1400" dirty="0" err="1" smtClean="0"/>
              <a:t>oncogene</a:t>
            </a:r>
            <a:r>
              <a:rPr lang="en-US" altLang="ko-KR" sz="1400" dirty="0" smtClean="0"/>
              <a:t> addiction." We demonstrate that PUMA and BIM are the key apoptotic effectors of tyrosine </a:t>
            </a:r>
            <a:r>
              <a:rPr lang="en-US" altLang="ko-KR" sz="1400" dirty="0" err="1" smtClean="0"/>
              <a:t>kinase</a:t>
            </a:r>
            <a:r>
              <a:rPr lang="en-US" altLang="ko-KR" sz="1400" dirty="0" smtClean="0"/>
              <a:t> inhibitors in breast cancers with amplification of the gene encoding human epidermal growth factor receptor 2 (HER2) and lung cancers with epidermal growth factor receptor (EGFR) mutants. The BH3 domain containing proteins BIM and PUMA can directly activate the </a:t>
            </a:r>
            <a:r>
              <a:rPr lang="en-US" altLang="ko-KR" sz="1400" dirty="0" err="1" smtClean="0"/>
              <a:t>proapoptotic</a:t>
            </a:r>
            <a:r>
              <a:rPr lang="en-US" altLang="ko-KR" sz="1400" dirty="0" smtClean="0"/>
              <a:t> proteins BAX and BAK to </a:t>
            </a:r>
            <a:r>
              <a:rPr lang="en-US" altLang="ko-KR" sz="1400" dirty="0" err="1" smtClean="0"/>
              <a:t>permeabilize</a:t>
            </a:r>
            <a:r>
              <a:rPr lang="en-US" altLang="ko-KR" sz="1400" dirty="0" smtClean="0"/>
              <a:t> mitochondria, leading to </a:t>
            </a:r>
            <a:r>
              <a:rPr lang="en-US" altLang="ko-KR" sz="1400" dirty="0" err="1" smtClean="0"/>
              <a:t>caspase</a:t>
            </a:r>
            <a:r>
              <a:rPr lang="en-US" altLang="ko-KR" sz="1400" dirty="0" smtClean="0"/>
              <a:t> activation and apoptosis. We delineated the signal transduction pathways leading to the induction of BIM and PUMA by tyrosine </a:t>
            </a:r>
            <a:r>
              <a:rPr lang="en-US" altLang="ko-KR" sz="1400" dirty="0" err="1" smtClean="0"/>
              <a:t>kinase</a:t>
            </a:r>
            <a:r>
              <a:rPr lang="en-US" altLang="ko-KR" sz="1400" dirty="0" smtClean="0"/>
              <a:t> inhibitors. Inhibition of the </a:t>
            </a:r>
            <a:r>
              <a:rPr lang="en-US" altLang="ko-KR" sz="1400" dirty="0" err="1" smtClean="0"/>
              <a:t>mitogen</a:t>
            </a:r>
            <a:r>
              <a:rPr lang="en-US" altLang="ko-KR" sz="1400" dirty="0" smtClean="0"/>
              <a:t>-activated or extracellular signal-regulated protein </a:t>
            </a:r>
            <a:r>
              <a:rPr lang="en-US" altLang="ko-KR" sz="1400" dirty="0" err="1" smtClean="0"/>
              <a:t>kinase</a:t>
            </a:r>
            <a:r>
              <a:rPr lang="en-US" altLang="ko-KR" sz="1400" dirty="0" smtClean="0"/>
              <a:t> </a:t>
            </a:r>
            <a:r>
              <a:rPr lang="en-US" altLang="ko-KR" sz="1400" dirty="0" err="1" smtClean="0"/>
              <a:t>kinase</a:t>
            </a:r>
            <a:r>
              <a:rPr lang="en-US" altLang="ko-KR" sz="1400" dirty="0" smtClean="0"/>
              <a:t> (MEK)-extracellular signal-regulated </a:t>
            </a:r>
            <a:r>
              <a:rPr lang="en-US" altLang="ko-KR" sz="1400" dirty="0" err="1" smtClean="0"/>
              <a:t>kinase</a:t>
            </a:r>
            <a:r>
              <a:rPr lang="en-US" altLang="ko-KR" sz="1400" dirty="0" smtClean="0"/>
              <a:t> (ERK) pathway caused increased abundance of BIM, whereas antagonizing the </a:t>
            </a:r>
            <a:r>
              <a:rPr lang="en-US" altLang="ko-KR" sz="1400" dirty="0" err="1" smtClean="0"/>
              <a:t>phosphoinositide</a:t>
            </a:r>
            <a:r>
              <a:rPr lang="en-US" altLang="ko-KR" sz="1400" dirty="0" smtClean="0"/>
              <a:t> 3-kinase (PI3K)-AKT pathway triggered nuclear translocation of the FOXO transcription factors, which directly activated </a:t>
            </a:r>
            <a:r>
              <a:rPr lang="en-US" altLang="ko-KR" sz="1400" dirty="0" err="1" smtClean="0"/>
              <a:t>thePUMA</a:t>
            </a:r>
            <a:r>
              <a:rPr lang="en-US" altLang="ko-KR" sz="1400" dirty="0" smtClean="0"/>
              <a:t> promoter. In a mouse breast tumor model, the abundance of PUMA and BIM was increased after inactivation of HER2. Moreover, deficiency of </a:t>
            </a:r>
            <a:r>
              <a:rPr lang="en-US" altLang="ko-KR" sz="1400" dirty="0" err="1" smtClean="0"/>
              <a:t>Bim</a:t>
            </a:r>
            <a:r>
              <a:rPr lang="en-US" altLang="ko-KR" sz="1400" dirty="0" smtClean="0"/>
              <a:t> or Puma impaired </a:t>
            </a:r>
            <a:r>
              <a:rPr lang="en-US" altLang="ko-KR" sz="1400" dirty="0" err="1" smtClean="0"/>
              <a:t>caspase</a:t>
            </a:r>
            <a:r>
              <a:rPr lang="en-US" altLang="ko-KR" sz="1400" dirty="0" smtClean="0"/>
              <a:t> activation and reduced tumor regression caused by inactivation of HER2. Similarly, deficiency </a:t>
            </a:r>
            <a:r>
              <a:rPr lang="en-US" altLang="ko-KR" sz="1400" dirty="0" err="1" smtClean="0"/>
              <a:t>ofPuma</a:t>
            </a:r>
            <a:r>
              <a:rPr lang="en-US" altLang="ko-KR" sz="1400" dirty="0" smtClean="0"/>
              <a:t> impeded the regression of EGFR(L858R)-driven mouse lung tumors upon inactivation of the EGFR-activating mutant. Overall, our study identified PUMA and BIM as the sentinels that interconnect </a:t>
            </a:r>
            <a:r>
              <a:rPr lang="en-US" altLang="ko-KR" sz="1400" dirty="0" err="1" smtClean="0"/>
              <a:t>kinase</a:t>
            </a:r>
            <a:r>
              <a:rPr lang="en-US" altLang="ko-KR" sz="1400" dirty="0" smtClean="0"/>
              <a:t> signaling networks and the mitochondrion-dependent apoptotic program, which offers therapeutic insights for designing novel cell death mechanism-based anticancer strategies.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Sig] 26 March 2013 </a:t>
            </a:r>
            <a:r>
              <a:rPr lang="en-US" altLang="ko-KR" sz="1400" b="1" dirty="0" err="1" smtClean="0">
                <a:solidFill>
                  <a:srgbClr val="FFFFFF"/>
                </a:solidFill>
              </a:rPr>
              <a:t>Vol</a:t>
            </a:r>
            <a:r>
              <a:rPr lang="en-US" altLang="ko-KR" sz="1400" b="1" dirty="0" smtClean="0">
                <a:solidFill>
                  <a:srgbClr val="FFFFFF"/>
                </a:solidFill>
              </a:rPr>
              <a:t> 6, Issue 268</a:t>
            </a:r>
          </a:p>
        </p:txBody>
      </p:sp>
      <p:sp>
        <p:nvSpPr>
          <p:cNvPr id="4" name="직사각형 3"/>
          <p:cNvSpPr/>
          <p:nvPr/>
        </p:nvSpPr>
        <p:spPr>
          <a:xfrm>
            <a:off x="53752" y="404664"/>
            <a:ext cx="8838728" cy="4862870"/>
          </a:xfrm>
          <a:prstGeom prst="rect">
            <a:avLst/>
          </a:prstGeom>
          <a:ln w="19050">
            <a:solidFill>
              <a:schemeClr val="tx2"/>
            </a:solidFill>
          </a:ln>
        </p:spPr>
        <p:txBody>
          <a:bodyPr wrap="square">
            <a:spAutoFit/>
          </a:bodyPr>
          <a:lstStyle/>
          <a:p>
            <a:r>
              <a:rPr lang="en-US" altLang="ko-KR" sz="1000" u="sng" dirty="0" err="1" smtClean="0">
                <a:hlinkClick r:id="rId2" tooltip="Science signaling."/>
              </a:rPr>
              <a:t>Sci</a:t>
            </a:r>
            <a:r>
              <a:rPr lang="en-US" altLang="ko-KR" sz="1000" u="sng" dirty="0" smtClean="0">
                <a:hlinkClick r:id="rId2" tooltip="Science signaling."/>
              </a:rPr>
              <a:t> Signal.</a:t>
            </a:r>
            <a:r>
              <a:rPr lang="en-US" altLang="ko-KR" sz="1000" dirty="0" smtClean="0"/>
              <a:t> 2013 Mar 26;6(268):ra21. </a:t>
            </a:r>
            <a:r>
              <a:rPr lang="en-US" altLang="ko-KR" sz="1000" dirty="0" err="1" smtClean="0"/>
              <a:t>doi</a:t>
            </a:r>
            <a:r>
              <a:rPr lang="en-US" altLang="ko-KR" sz="1000" dirty="0" smtClean="0"/>
              <a:t>: 10.1126/scisignal.2003848.</a:t>
            </a:r>
          </a:p>
          <a:p>
            <a:r>
              <a:rPr lang="en-US" altLang="ko-KR" sz="1600" b="1" dirty="0" err="1" smtClean="0"/>
              <a:t>Dysregulated</a:t>
            </a:r>
            <a:r>
              <a:rPr lang="en-US" altLang="ko-KR" sz="1600" b="1" dirty="0" smtClean="0"/>
              <a:t> RasGRP1 Responds to Cytokine Receptor Input in T Cell </a:t>
            </a:r>
            <a:r>
              <a:rPr lang="en-US" altLang="ko-KR" sz="1600" b="1" dirty="0" err="1" smtClean="0"/>
              <a:t>Leukemogenesis</a:t>
            </a:r>
            <a:r>
              <a:rPr lang="en-US" altLang="ko-KR" sz="1600" b="1" dirty="0" smtClean="0"/>
              <a:t>.</a:t>
            </a:r>
          </a:p>
          <a:p>
            <a:endParaRPr lang="en-US" altLang="ko-KR" sz="1000" u="sng" dirty="0" smtClean="0">
              <a:hlinkClick r:id="rId3"/>
            </a:endParaRPr>
          </a:p>
          <a:p>
            <a:r>
              <a:rPr lang="en-US" altLang="ko-KR" sz="1000" u="sng" dirty="0" err="1" smtClean="0">
                <a:hlinkClick r:id="rId3"/>
              </a:rPr>
              <a:t>Hartzell</a:t>
            </a:r>
            <a:r>
              <a:rPr lang="en-US" altLang="ko-KR" sz="1000" u="sng" dirty="0" smtClean="0">
                <a:hlinkClick r:id="rId3"/>
              </a:rPr>
              <a:t> C</a:t>
            </a:r>
            <a:r>
              <a:rPr lang="en-US" altLang="ko-KR" sz="1000" dirty="0" smtClean="0"/>
              <a:t>, </a:t>
            </a:r>
            <a:r>
              <a:rPr lang="en-US" altLang="ko-KR" sz="1000" u="sng" dirty="0" err="1" smtClean="0">
                <a:hlinkClick r:id="rId4"/>
              </a:rPr>
              <a:t>Ksionda</a:t>
            </a:r>
            <a:r>
              <a:rPr lang="en-US" altLang="ko-KR" sz="1000" u="sng" dirty="0" smtClean="0">
                <a:hlinkClick r:id="rId4"/>
              </a:rPr>
              <a:t> O</a:t>
            </a:r>
            <a:r>
              <a:rPr lang="en-US" altLang="ko-KR" sz="1000" dirty="0" smtClean="0"/>
              <a:t>, </a:t>
            </a:r>
            <a:r>
              <a:rPr lang="en-US" altLang="ko-KR" sz="1000" u="sng" dirty="0" err="1" smtClean="0">
                <a:hlinkClick r:id="rId5"/>
              </a:rPr>
              <a:t>Lemmens</a:t>
            </a:r>
            <a:r>
              <a:rPr lang="en-US" altLang="ko-KR" sz="1000" u="sng" dirty="0" smtClean="0">
                <a:hlinkClick r:id="rId5"/>
              </a:rPr>
              <a:t> E</a:t>
            </a:r>
            <a:r>
              <a:rPr lang="en-US" altLang="ko-KR" sz="1000" dirty="0" smtClean="0"/>
              <a:t>, </a:t>
            </a:r>
            <a:r>
              <a:rPr lang="en-US" altLang="ko-KR" sz="1000" u="sng" dirty="0" err="1" smtClean="0">
                <a:hlinkClick r:id="rId6"/>
              </a:rPr>
              <a:t>Coakley</a:t>
            </a:r>
            <a:r>
              <a:rPr lang="en-US" altLang="ko-KR" sz="1000" u="sng" dirty="0" smtClean="0">
                <a:hlinkClick r:id="rId6"/>
              </a:rPr>
              <a:t> K</a:t>
            </a:r>
            <a:r>
              <a:rPr lang="en-US" altLang="ko-KR" sz="1000" dirty="0" smtClean="0"/>
              <a:t>, </a:t>
            </a:r>
            <a:r>
              <a:rPr lang="en-US" altLang="ko-KR" sz="1000" u="sng" dirty="0" smtClean="0">
                <a:hlinkClick r:id="rId7"/>
              </a:rPr>
              <a:t>Yang M</a:t>
            </a:r>
            <a:r>
              <a:rPr lang="en-US" altLang="ko-KR" sz="1000" dirty="0" smtClean="0"/>
              <a:t>, </a:t>
            </a:r>
            <a:r>
              <a:rPr lang="en-US" altLang="ko-KR" sz="1000" u="sng" dirty="0" err="1" smtClean="0">
                <a:hlinkClick r:id="rId8"/>
              </a:rPr>
              <a:t>Dail</a:t>
            </a:r>
            <a:r>
              <a:rPr lang="en-US" altLang="ko-KR" sz="1000" u="sng" dirty="0" smtClean="0">
                <a:hlinkClick r:id="rId8"/>
              </a:rPr>
              <a:t> M</a:t>
            </a:r>
            <a:r>
              <a:rPr lang="en-US" altLang="ko-KR" sz="1000" dirty="0" smtClean="0"/>
              <a:t>, </a:t>
            </a:r>
            <a:r>
              <a:rPr lang="en-US" altLang="ko-KR" sz="1000" u="sng" dirty="0" smtClean="0">
                <a:hlinkClick r:id="rId9"/>
              </a:rPr>
              <a:t>Harvey RC</a:t>
            </a:r>
            <a:r>
              <a:rPr lang="en-US" altLang="ko-KR" sz="1000" dirty="0" smtClean="0"/>
              <a:t>, </a:t>
            </a:r>
            <a:r>
              <a:rPr lang="en-US" altLang="ko-KR" sz="1000" u="sng" dirty="0" smtClean="0">
                <a:hlinkClick r:id="rId10"/>
              </a:rPr>
              <a:t>Govern C</a:t>
            </a:r>
            <a:r>
              <a:rPr lang="en-US" altLang="ko-KR" sz="1000" dirty="0" smtClean="0"/>
              <a:t>, </a:t>
            </a:r>
            <a:r>
              <a:rPr lang="en-US" altLang="ko-KR" sz="1000" u="sng" dirty="0" smtClean="0">
                <a:hlinkClick r:id="rId11"/>
              </a:rPr>
              <a:t>Bakker J</a:t>
            </a:r>
            <a:r>
              <a:rPr lang="en-US" altLang="ko-KR" sz="1000" dirty="0" smtClean="0"/>
              <a:t>, </a:t>
            </a:r>
            <a:r>
              <a:rPr lang="en-US" altLang="ko-KR" sz="1000" u="sng" dirty="0" err="1" smtClean="0">
                <a:hlinkClick r:id="rId12"/>
              </a:rPr>
              <a:t>Lenstra</a:t>
            </a:r>
            <a:r>
              <a:rPr lang="en-US" altLang="ko-KR" sz="1000" u="sng" dirty="0" smtClean="0">
                <a:hlinkClick r:id="rId12"/>
              </a:rPr>
              <a:t> TL</a:t>
            </a:r>
            <a:r>
              <a:rPr lang="en-US" altLang="ko-KR" sz="1000" dirty="0" smtClean="0"/>
              <a:t>, </a:t>
            </a:r>
            <a:r>
              <a:rPr lang="en-US" altLang="ko-KR" sz="1000" u="sng" dirty="0" err="1" smtClean="0">
                <a:hlinkClick r:id="rId13"/>
              </a:rPr>
              <a:t>Ammon</a:t>
            </a:r>
            <a:r>
              <a:rPr lang="en-US" altLang="ko-KR" sz="1000" u="sng" dirty="0" smtClean="0">
                <a:hlinkClick r:id="rId13"/>
              </a:rPr>
              <a:t> K</a:t>
            </a:r>
            <a:r>
              <a:rPr lang="en-US" altLang="ko-KR" sz="1000" dirty="0" smtClean="0"/>
              <a:t>, </a:t>
            </a:r>
            <a:r>
              <a:rPr lang="en-US" altLang="ko-KR" sz="1000" u="sng" dirty="0" err="1" smtClean="0">
                <a:hlinkClick r:id="rId14"/>
              </a:rPr>
              <a:t>Boeter</a:t>
            </a:r>
            <a:r>
              <a:rPr lang="en-US" altLang="ko-KR" sz="1000" u="sng" dirty="0" smtClean="0">
                <a:hlinkClick r:id="rId14"/>
              </a:rPr>
              <a:t> A</a:t>
            </a:r>
            <a:r>
              <a:rPr lang="en-US" altLang="ko-KR" sz="1000" dirty="0" smtClean="0"/>
              <a:t>, </a:t>
            </a:r>
            <a:r>
              <a:rPr lang="en-US" altLang="ko-KR" sz="1000" u="sng" dirty="0" smtClean="0">
                <a:hlinkClick r:id="rId15"/>
              </a:rPr>
              <a:t>Winter SS</a:t>
            </a:r>
            <a:r>
              <a:rPr lang="en-US" altLang="ko-KR" sz="1000" dirty="0" smtClean="0"/>
              <a:t>, </a:t>
            </a:r>
            <a:r>
              <a:rPr lang="en-US" altLang="ko-KR" sz="1000" u="sng" dirty="0" err="1" smtClean="0">
                <a:hlinkClick r:id="rId16"/>
              </a:rPr>
              <a:t>Loh</a:t>
            </a:r>
            <a:r>
              <a:rPr lang="en-US" altLang="ko-KR" sz="1000" u="sng" dirty="0" smtClean="0">
                <a:hlinkClick r:id="rId16"/>
              </a:rPr>
              <a:t> </a:t>
            </a:r>
            <a:r>
              <a:rPr lang="en-US" altLang="ko-KR" sz="1000" u="sng" dirty="0" err="1" smtClean="0">
                <a:hlinkClick r:id="rId16"/>
              </a:rPr>
              <a:t>M</a:t>
            </a:r>
            <a:r>
              <a:rPr lang="en-US" altLang="ko-KR" sz="1000" dirty="0" err="1" smtClean="0"/>
              <a:t>,</a:t>
            </a:r>
            <a:r>
              <a:rPr lang="en-US" altLang="ko-KR" sz="1000" u="sng" dirty="0" err="1" smtClean="0">
                <a:hlinkClick r:id="rId17"/>
              </a:rPr>
              <a:t>Shannon</a:t>
            </a:r>
            <a:r>
              <a:rPr lang="en-US" altLang="ko-KR" sz="1000" u="sng" dirty="0" smtClean="0">
                <a:hlinkClick r:id="rId17"/>
              </a:rPr>
              <a:t> K</a:t>
            </a:r>
            <a:r>
              <a:rPr lang="en-US" altLang="ko-KR" sz="1000" dirty="0" smtClean="0"/>
              <a:t>, </a:t>
            </a:r>
            <a:r>
              <a:rPr lang="en-US" altLang="ko-KR" sz="1000" u="sng" dirty="0" err="1" smtClean="0">
                <a:hlinkClick r:id="rId18"/>
              </a:rPr>
              <a:t>Chakraborty</a:t>
            </a:r>
            <a:r>
              <a:rPr lang="en-US" altLang="ko-KR" sz="1000" u="sng" dirty="0" smtClean="0">
                <a:hlinkClick r:id="rId18"/>
              </a:rPr>
              <a:t> AK</a:t>
            </a:r>
            <a:r>
              <a:rPr lang="en-US" altLang="ko-KR" sz="1000" dirty="0" smtClean="0"/>
              <a:t>, </a:t>
            </a:r>
            <a:r>
              <a:rPr lang="en-US" altLang="ko-KR" sz="1000" u="sng" dirty="0" err="1" smtClean="0">
                <a:hlinkClick r:id="rId19"/>
              </a:rPr>
              <a:t>Wabl</a:t>
            </a:r>
            <a:r>
              <a:rPr lang="en-US" altLang="ko-KR" sz="1000" u="sng" dirty="0" smtClean="0">
                <a:hlinkClick r:id="rId19"/>
              </a:rPr>
              <a:t> M</a:t>
            </a:r>
            <a:r>
              <a:rPr lang="en-US" altLang="ko-KR" sz="1000" dirty="0" smtClean="0"/>
              <a:t>, </a:t>
            </a:r>
            <a:r>
              <a:rPr lang="en-US" altLang="ko-KR" sz="1000" u="sng" dirty="0" err="1" smtClean="0">
                <a:hlinkClick r:id="rId20"/>
              </a:rPr>
              <a:t>Roose</a:t>
            </a:r>
            <a:r>
              <a:rPr lang="en-US" altLang="ko-KR" sz="1000" u="sng" dirty="0" smtClean="0">
                <a:hlinkClick r:id="rId20"/>
              </a:rPr>
              <a:t> JP</a:t>
            </a:r>
            <a:r>
              <a:rPr lang="en-US" altLang="ko-KR" sz="1000" dirty="0" smtClean="0"/>
              <a:t>.</a:t>
            </a:r>
          </a:p>
          <a:p>
            <a:r>
              <a:rPr lang="en-US" altLang="ko-KR" sz="1000" dirty="0" smtClean="0"/>
              <a:t>1Department of Anatomy, University of California, San Francisco, San Francisco, CA 94143, USA.</a:t>
            </a:r>
          </a:p>
          <a:p>
            <a:endParaRPr lang="en-US" altLang="ko-KR" sz="1000" b="1" dirty="0" smtClean="0"/>
          </a:p>
          <a:p>
            <a:r>
              <a:rPr lang="en-US" altLang="ko-KR" sz="1000" b="1" dirty="0" smtClean="0"/>
              <a:t>Abstract</a:t>
            </a:r>
          </a:p>
          <a:p>
            <a:r>
              <a:rPr lang="en-US" altLang="ko-KR" sz="1400" dirty="0" smtClean="0"/>
              <a:t>Enhanced signaling by the small </a:t>
            </a:r>
            <a:r>
              <a:rPr lang="en-US" altLang="ko-KR" sz="1400" dirty="0" err="1" smtClean="0"/>
              <a:t>guanosine</a:t>
            </a:r>
            <a:r>
              <a:rPr lang="en-US" altLang="ko-KR" sz="1400" dirty="0" smtClean="0"/>
              <a:t> </a:t>
            </a:r>
            <a:r>
              <a:rPr lang="en-US" altLang="ko-KR" sz="1400" dirty="0" err="1" smtClean="0"/>
              <a:t>triphosphatase</a:t>
            </a:r>
            <a:r>
              <a:rPr lang="en-US" altLang="ko-KR" sz="1400" dirty="0" smtClean="0"/>
              <a:t> </a:t>
            </a:r>
            <a:r>
              <a:rPr lang="en-US" altLang="ko-KR" sz="1400" dirty="0" err="1" smtClean="0"/>
              <a:t>Ras</a:t>
            </a:r>
            <a:r>
              <a:rPr lang="en-US" altLang="ko-KR" sz="1400" dirty="0" smtClean="0"/>
              <a:t> is common in T cell acute lymphoblastic leukemia/lymphoma (T-ALL), but the underlying mechanisms are unclear. We identified the guanine nucleotide exchange factor RasGRP1 (Rasgrp1 in mice) as a </a:t>
            </a:r>
            <a:r>
              <a:rPr lang="en-US" altLang="ko-KR" sz="1400" dirty="0" err="1" smtClean="0"/>
              <a:t>Ras</a:t>
            </a:r>
            <a:r>
              <a:rPr lang="en-US" altLang="ko-KR" sz="1400" dirty="0" smtClean="0"/>
              <a:t> activator that contributes to </a:t>
            </a:r>
            <a:r>
              <a:rPr lang="en-US" altLang="ko-KR" sz="1400" dirty="0" err="1" smtClean="0"/>
              <a:t>leukemogenesis</a:t>
            </a:r>
            <a:r>
              <a:rPr lang="en-US" altLang="ko-KR" sz="1400" dirty="0" smtClean="0"/>
              <a:t>. We found increased RasGRP1 expression in many pediatric T-ALL patients, which is not observed in rare </a:t>
            </a:r>
            <a:r>
              <a:rPr lang="en-US" altLang="ko-KR" sz="1400" dirty="0" err="1" smtClean="0"/>
              <a:t>earlyT</a:t>
            </a:r>
            <a:r>
              <a:rPr lang="en-US" altLang="ko-KR" sz="1400" dirty="0" smtClean="0"/>
              <a:t> cell precursor T-ALL patients with KRAS and NRAS mutations, such as K-</a:t>
            </a:r>
            <a:r>
              <a:rPr lang="en-US" altLang="ko-KR" sz="1400" dirty="0" err="1" smtClean="0"/>
              <a:t>Ras</a:t>
            </a:r>
            <a:r>
              <a:rPr lang="en-US" altLang="ko-KR" sz="1400" dirty="0" smtClean="0"/>
              <a:t>(G12D). Leukemia screens in wild-type mice, but not in mice expressing the mutant K-</a:t>
            </a:r>
            <a:r>
              <a:rPr lang="en-US" altLang="ko-KR" sz="1400" dirty="0" err="1" smtClean="0"/>
              <a:t>Ras</a:t>
            </a:r>
            <a:r>
              <a:rPr lang="en-US" altLang="ko-KR" sz="1400" dirty="0" smtClean="0"/>
              <a:t>(G12D) that encodes a constitutively active </a:t>
            </a:r>
            <a:r>
              <a:rPr lang="en-US" altLang="ko-KR" sz="1400" dirty="0" err="1" smtClean="0"/>
              <a:t>Ras</a:t>
            </a:r>
            <a:r>
              <a:rPr lang="en-US" altLang="ko-KR" sz="1400" dirty="0" smtClean="0"/>
              <a:t>, yielded frequent retroviral insertions that led to increasedRasgrp1 expression. Rasgrp1 and </a:t>
            </a:r>
            <a:r>
              <a:rPr lang="en-US" altLang="ko-KR" sz="1400" dirty="0" err="1" smtClean="0"/>
              <a:t>oncogenic</a:t>
            </a:r>
            <a:r>
              <a:rPr lang="en-US" altLang="ko-KR" sz="1400" dirty="0" smtClean="0"/>
              <a:t> K-</a:t>
            </a:r>
            <a:r>
              <a:rPr lang="en-US" altLang="ko-KR" sz="1400" dirty="0" err="1" smtClean="0"/>
              <a:t>Ras</a:t>
            </a:r>
            <a:r>
              <a:rPr lang="en-US" altLang="ko-KR" sz="1400" dirty="0" smtClean="0"/>
              <a:t>(G12D) promoted T-ALL through distinct mechanisms. In K-</a:t>
            </a:r>
            <a:r>
              <a:rPr lang="en-US" altLang="ko-KR" sz="1400" dirty="0" err="1" smtClean="0"/>
              <a:t>Ras</a:t>
            </a:r>
            <a:r>
              <a:rPr lang="en-US" altLang="ko-KR" sz="1400" dirty="0" smtClean="0"/>
              <a:t>(G12D) T-ALLs, enhanced </a:t>
            </a:r>
            <a:r>
              <a:rPr lang="en-US" altLang="ko-KR" sz="1400" dirty="0" err="1" smtClean="0"/>
              <a:t>Ras</a:t>
            </a:r>
            <a:r>
              <a:rPr lang="en-US" altLang="ko-KR" sz="1400" dirty="0" smtClean="0"/>
              <a:t> activation had to be uncoupled from cell cycle arrest to promote cell proliferation. In mouse T-ALL cells with increased Rasgrp1 expression, we found that Rasgrp1 contributed to a previously uncharacterized cytokine receptor-activated </a:t>
            </a:r>
            <a:r>
              <a:rPr lang="en-US" altLang="ko-KR" sz="1400" dirty="0" err="1" smtClean="0"/>
              <a:t>Ras</a:t>
            </a:r>
            <a:r>
              <a:rPr lang="en-US" altLang="ko-KR" sz="1400" dirty="0" smtClean="0"/>
              <a:t> pathway that stimulated the proliferation </a:t>
            </a:r>
            <a:r>
              <a:rPr lang="en-US" altLang="ko-KR" sz="1400" dirty="0" err="1" smtClean="0"/>
              <a:t>ofT</a:t>
            </a:r>
            <a:r>
              <a:rPr lang="en-US" altLang="ko-KR" sz="1400" dirty="0" smtClean="0"/>
              <a:t>-ALL cells in vivo, which was accompanied by dynamic patterns of activation of </a:t>
            </a:r>
            <a:r>
              <a:rPr lang="en-US" altLang="ko-KR" sz="1400" dirty="0" err="1" smtClean="0"/>
              <a:t>effector</a:t>
            </a:r>
            <a:r>
              <a:rPr lang="en-US" altLang="ko-KR" sz="1400" dirty="0" smtClean="0"/>
              <a:t> </a:t>
            </a:r>
            <a:r>
              <a:rPr lang="en-US" altLang="ko-KR" sz="1400" dirty="0" err="1" smtClean="0"/>
              <a:t>kinases</a:t>
            </a:r>
            <a:r>
              <a:rPr lang="en-US" altLang="ko-KR" sz="1400" dirty="0" smtClean="0"/>
              <a:t> downstream of </a:t>
            </a:r>
            <a:r>
              <a:rPr lang="en-US" altLang="ko-KR" sz="1400" dirty="0" err="1" smtClean="0"/>
              <a:t>Ras</a:t>
            </a:r>
            <a:r>
              <a:rPr lang="en-US" altLang="ko-KR" sz="1400" dirty="0" smtClean="0"/>
              <a:t> in individual T-ALLs. Reduction of Rasgrp1 abundance reduced cytokine-stimulated </a:t>
            </a:r>
            <a:r>
              <a:rPr lang="en-US" altLang="ko-KR" sz="1400" dirty="0" err="1" smtClean="0"/>
              <a:t>Ras</a:t>
            </a:r>
            <a:r>
              <a:rPr lang="en-US" altLang="ko-KR" sz="1400" dirty="0" smtClean="0"/>
              <a:t> signaling and decreased the proliferation of T-ALL in vivo. The position ofRasGRP1 downstream of cytokine receptors as well as the different clinical outcomes that we observed as a function of RasGRP1 abundance make RasGRP1 an attractive future stratification marker for T-ALL.</a:t>
            </a:r>
            <a:endParaRPr lang="en-US" altLang="ko-KR" sz="10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415969" y="116632"/>
            <a:ext cx="548519" cy="369332"/>
          </a:xfrm>
          <a:prstGeom prst="rect">
            <a:avLst/>
          </a:prstGeom>
          <a:noFill/>
        </p:spPr>
        <p:txBody>
          <a:bodyPr wrap="square" rtlCol="0">
            <a:spAutoFit/>
          </a:bodyPr>
          <a:lstStyle/>
          <a:p>
            <a:pPr algn="ctr"/>
            <a:r>
              <a:rPr lang="en-US" altLang="ko-KR" b="1" dirty="0" smtClean="0"/>
              <a:t>KJ</a:t>
            </a:r>
            <a:endParaRPr lang="ko-KR" altLang="en-US" b="1" dirty="0"/>
          </a:p>
        </p:txBody>
      </p:sp>
      <p:pic>
        <p:nvPicPr>
          <p:cNvPr id="3" name="Picture 3"/>
          <p:cNvPicPr>
            <a:picLocks noChangeAspect="1" noChangeArrowheads="1"/>
          </p:cNvPicPr>
          <p:nvPr/>
        </p:nvPicPr>
        <p:blipFill>
          <a:blip r:embed="rId2" cstate="print"/>
          <a:srcRect l="21429" t="23571" r="42857" b="65000"/>
          <a:stretch>
            <a:fillRect/>
          </a:stretch>
        </p:blipFill>
        <p:spPr bwMode="auto">
          <a:xfrm>
            <a:off x="0" y="1"/>
            <a:ext cx="3357554" cy="671515"/>
          </a:xfrm>
          <a:prstGeom prst="rect">
            <a:avLst/>
          </a:prstGeom>
          <a:noFill/>
          <a:ln w="9525">
            <a:noFill/>
            <a:miter lim="800000"/>
            <a:headEnd/>
            <a:tailEnd/>
          </a:ln>
          <a:effectLst/>
        </p:spPr>
      </p:pic>
      <p:sp>
        <p:nvSpPr>
          <p:cNvPr id="8" name="TextBox 7"/>
          <p:cNvSpPr txBox="1"/>
          <p:nvPr/>
        </p:nvSpPr>
        <p:spPr>
          <a:xfrm>
            <a:off x="0" y="723175"/>
            <a:ext cx="9144000" cy="5586145"/>
          </a:xfrm>
          <a:prstGeom prst="rect">
            <a:avLst/>
          </a:prstGeom>
          <a:noFill/>
        </p:spPr>
        <p:txBody>
          <a:bodyPr wrap="square" rtlCol="0">
            <a:spAutoFit/>
          </a:bodyPr>
          <a:lstStyle/>
          <a:p>
            <a:pPr algn="just"/>
            <a:r>
              <a:rPr lang="en-US" altLang="ko-KR" b="1" dirty="0" smtClean="0"/>
              <a:t>The Role of ATM in the Deficiency in </a:t>
            </a:r>
            <a:r>
              <a:rPr lang="en-US" altLang="ko-KR" b="1" dirty="0" err="1" smtClean="0"/>
              <a:t>Nonhomologous</a:t>
            </a:r>
            <a:r>
              <a:rPr lang="en-US" altLang="ko-KR" b="1" dirty="0" smtClean="0"/>
              <a:t> End-Joining near Telomeres in a Human Cancer Cell Line</a:t>
            </a:r>
          </a:p>
          <a:p>
            <a:pPr algn="just"/>
            <a:endParaRPr lang="en-US" altLang="ko-KR" sz="1400" dirty="0" smtClean="0"/>
          </a:p>
          <a:p>
            <a:pPr algn="just"/>
            <a:r>
              <a:rPr lang="en-US" altLang="ko-KR" sz="1400" dirty="0" smtClean="0"/>
              <a:t>Keiko </a:t>
            </a:r>
            <a:r>
              <a:rPr lang="en-US" altLang="ko-KR" sz="1400" dirty="0" err="1" smtClean="0"/>
              <a:t>Muraki</a:t>
            </a:r>
            <a:r>
              <a:rPr lang="en-US" altLang="ko-KR" sz="1400" dirty="0" smtClean="0"/>
              <a:t>, </a:t>
            </a:r>
            <a:r>
              <a:rPr lang="en-US" altLang="ko-KR" sz="1400" dirty="0" err="1" smtClean="0"/>
              <a:t>Limei</a:t>
            </a:r>
            <a:r>
              <a:rPr lang="en-US" altLang="ko-KR" sz="1400" dirty="0" smtClean="0"/>
              <a:t> Han, Douglas Miller, John P. </a:t>
            </a:r>
            <a:r>
              <a:rPr lang="en-US" altLang="ko-KR" sz="1400" dirty="0" err="1" smtClean="0"/>
              <a:t>Murnane</a:t>
            </a:r>
            <a:endParaRPr lang="en-US" altLang="ko-KR" sz="1400" dirty="0" smtClean="0"/>
          </a:p>
          <a:p>
            <a:pPr algn="just"/>
            <a:endParaRPr lang="en-US" altLang="ko-KR" sz="1400" dirty="0" smtClean="0"/>
          </a:p>
          <a:p>
            <a:pPr algn="just"/>
            <a:r>
              <a:rPr lang="en-US" altLang="ko-KR" sz="1300" b="1" dirty="0" smtClean="0"/>
              <a:t>Abstract</a:t>
            </a:r>
          </a:p>
          <a:p>
            <a:pPr algn="just"/>
            <a:r>
              <a:rPr lang="en-US" altLang="ko-KR" sz="1400" dirty="0" smtClean="0"/>
              <a:t>Telomeres distinguish chromosome ends from double-strand breaks (DSBs) and prevent chromosome fusion. However, telomeres can also interfere with DNA repair, as shown by a deficiency in </a:t>
            </a:r>
            <a:r>
              <a:rPr lang="en-US" altLang="ko-KR" sz="1400" dirty="0" err="1" smtClean="0"/>
              <a:t>nonhomologous</a:t>
            </a:r>
            <a:r>
              <a:rPr lang="en-US" altLang="ko-KR" sz="1400" dirty="0" smtClean="0"/>
              <a:t> end joining (NHEJ) and an increase in large deletions at </a:t>
            </a:r>
            <a:r>
              <a:rPr lang="en-US" altLang="ko-KR" sz="1400" dirty="0" err="1" smtClean="0"/>
              <a:t>telomeric</a:t>
            </a:r>
            <a:r>
              <a:rPr lang="en-US" altLang="ko-KR" sz="1400" dirty="0" smtClean="0"/>
              <a:t> DSBs. The sensitivity of </a:t>
            </a:r>
            <a:r>
              <a:rPr lang="en-US" altLang="ko-KR" sz="1400" dirty="0" err="1" smtClean="0"/>
              <a:t>telomeric</a:t>
            </a:r>
            <a:r>
              <a:rPr lang="en-US" altLang="ko-KR" sz="1400" dirty="0" smtClean="0"/>
              <a:t> regions to DSBs is important in the cellular response to ionizing radiation and </a:t>
            </a:r>
            <a:r>
              <a:rPr lang="en-US" altLang="ko-KR" sz="1400" dirty="0" err="1" smtClean="0"/>
              <a:t>oncogene</a:t>
            </a:r>
            <a:r>
              <a:rPr lang="en-US" altLang="ko-KR" sz="1400" dirty="0" smtClean="0"/>
              <a:t>-induced replication stress, either by preventing cell division in normal cells, or by promoting chromosome instability in cancer cells. We have previously proposed that the </a:t>
            </a:r>
            <a:r>
              <a:rPr lang="en-US" altLang="ko-KR" sz="1400" dirty="0" err="1" smtClean="0"/>
              <a:t>telomeric</a:t>
            </a:r>
            <a:r>
              <a:rPr lang="en-US" altLang="ko-KR" sz="1400" dirty="0" smtClean="0"/>
              <a:t> protein TRF2 causes the sensitivity of </a:t>
            </a:r>
            <a:r>
              <a:rPr lang="en-US" altLang="ko-KR" sz="1400" dirty="0" err="1" smtClean="0"/>
              <a:t>telomeric</a:t>
            </a:r>
            <a:r>
              <a:rPr lang="en-US" altLang="ko-KR" sz="1400" dirty="0" smtClean="0"/>
              <a:t> regions to DSBs, either through its inhibition of ATM, or by promoting the processing of DSBs as though they are telomeres, which is independent of ATM. Our current study addresses the mechanism responsible for the deficiency in repair of DSBs near telomeres by combining assays for large deletions, NHEJ, small deletions, and gross chromosome rearrangements (GCRs) to compare the types of events resulting from DSBs at interstitial and </a:t>
            </a:r>
            <a:r>
              <a:rPr lang="en-US" altLang="ko-KR" sz="1400" dirty="0" err="1" smtClean="0"/>
              <a:t>telomeric</a:t>
            </a:r>
            <a:r>
              <a:rPr lang="en-US" altLang="ko-KR" sz="1400" dirty="0" smtClean="0"/>
              <a:t> DSBs. Our results confirm the sensitivity of </a:t>
            </a:r>
            <a:r>
              <a:rPr lang="en-US" altLang="ko-KR" sz="1400" dirty="0" err="1" smtClean="0"/>
              <a:t>telomeric</a:t>
            </a:r>
            <a:r>
              <a:rPr lang="en-US" altLang="ko-KR" sz="1400" dirty="0" smtClean="0"/>
              <a:t> regions to DSBs by demonstrating that the frequency of GCRs is greatly increased at DSBs near telomeres and that the role of ATM in DSB repair is very different at interstitial and </a:t>
            </a:r>
            <a:r>
              <a:rPr lang="en-US" altLang="ko-KR" sz="1400" dirty="0" err="1" smtClean="0"/>
              <a:t>telomeric</a:t>
            </a:r>
            <a:r>
              <a:rPr lang="en-US" altLang="ko-KR" sz="1400" dirty="0" smtClean="0"/>
              <a:t> DSBs. Unlike at interstitial DSBs, a deficiency in ATM decreases NHEJ and small deletions at </a:t>
            </a:r>
            <a:r>
              <a:rPr lang="en-US" altLang="ko-KR" sz="1400" dirty="0" err="1" smtClean="0"/>
              <a:t>telomeric</a:t>
            </a:r>
            <a:r>
              <a:rPr lang="en-US" altLang="ko-KR" sz="1400" dirty="0" smtClean="0"/>
              <a:t> DSBs, while it increases large deletions. These results strongly suggest that ATM is functional near telomeres and is involved in end protection at </a:t>
            </a:r>
            <a:r>
              <a:rPr lang="en-US" altLang="ko-KR" sz="1400" dirty="0" err="1" smtClean="0"/>
              <a:t>telomeric</a:t>
            </a:r>
            <a:r>
              <a:rPr lang="en-US" altLang="ko-KR" sz="1400" dirty="0" smtClean="0"/>
              <a:t> DSBs, but is not required for the extensive resection at </a:t>
            </a:r>
            <a:r>
              <a:rPr lang="en-US" altLang="ko-KR" sz="1400" dirty="0" err="1" smtClean="0"/>
              <a:t>telomeric</a:t>
            </a:r>
            <a:r>
              <a:rPr lang="en-US" altLang="ko-KR" sz="1400" dirty="0" smtClean="0"/>
              <a:t> DSBs. The results support our model in which the deficiency in DSB repair near telomeres is a result of ATM-independent processing of DSBs as though they are telomeres, leading to extensive resection, telomere loss, and GCRs involving alternative NHEJ.</a:t>
            </a:r>
          </a:p>
          <a:p>
            <a:pPr algn="just"/>
            <a:endParaRPr lang="en-US" altLang="ko-KR" sz="1400" dirty="0" err="1"/>
          </a:p>
        </p:txBody>
      </p:sp>
    </p:spTree>
    <p:extLst>
      <p:ext uri="{BB962C8B-B14F-4D97-AF65-F5344CB8AC3E}">
        <p14:creationId xmlns:p14="http://schemas.microsoft.com/office/powerpoint/2010/main" val="19276821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noChangeArrowheads="1"/>
          </p:cNvPicPr>
          <p:nvPr/>
        </p:nvPicPr>
        <p:blipFill>
          <a:blip r:embed="rId2" cstate="print"/>
          <a:srcRect l="21429" t="23571" r="42857" b="65000"/>
          <a:stretch>
            <a:fillRect/>
          </a:stretch>
        </p:blipFill>
        <p:spPr bwMode="auto">
          <a:xfrm>
            <a:off x="0" y="1"/>
            <a:ext cx="3357554" cy="671515"/>
          </a:xfrm>
          <a:prstGeom prst="rect">
            <a:avLst/>
          </a:prstGeom>
          <a:noFill/>
          <a:ln w="9525">
            <a:noFill/>
            <a:miter lim="800000"/>
            <a:headEnd/>
            <a:tailEnd/>
          </a:ln>
          <a:effectLst/>
        </p:spPr>
      </p:pic>
      <p:sp>
        <p:nvSpPr>
          <p:cNvPr id="10" name="TextBox 9"/>
          <p:cNvSpPr txBox="1"/>
          <p:nvPr/>
        </p:nvSpPr>
        <p:spPr>
          <a:xfrm>
            <a:off x="8415969" y="116632"/>
            <a:ext cx="548519" cy="369332"/>
          </a:xfrm>
          <a:prstGeom prst="rect">
            <a:avLst/>
          </a:prstGeom>
          <a:noFill/>
        </p:spPr>
        <p:txBody>
          <a:bodyPr wrap="square" rtlCol="0">
            <a:spAutoFit/>
          </a:bodyPr>
          <a:lstStyle/>
          <a:p>
            <a:pPr algn="ctr"/>
            <a:r>
              <a:rPr lang="en-US" altLang="ko-KR" b="1" dirty="0" smtClean="0"/>
              <a:t>KJ</a:t>
            </a:r>
            <a:endParaRPr lang="ko-KR" altLang="en-US" b="1" dirty="0"/>
          </a:p>
        </p:txBody>
      </p:sp>
      <p:grpSp>
        <p:nvGrpSpPr>
          <p:cNvPr id="17" name="그룹 16"/>
          <p:cNvGrpSpPr/>
          <p:nvPr/>
        </p:nvGrpSpPr>
        <p:grpSpPr>
          <a:xfrm>
            <a:off x="1321760" y="759764"/>
            <a:ext cx="6696744" cy="5621564"/>
            <a:chOff x="1458240" y="759764"/>
            <a:chExt cx="6696744" cy="5621564"/>
          </a:xfrm>
        </p:grpSpPr>
        <p:pic>
          <p:nvPicPr>
            <p:cNvPr id="2" name="Picture 2"/>
            <p:cNvPicPr>
              <a:picLocks noChangeAspect="1" noChangeArrowheads="1"/>
            </p:cNvPicPr>
            <p:nvPr/>
          </p:nvPicPr>
          <p:blipFill>
            <a:blip r:embed="rId3" cstate="print"/>
            <a:srcRect l="32283" t="18160" r="19417" b="69660"/>
            <a:stretch>
              <a:fillRect/>
            </a:stretch>
          </p:blipFill>
          <p:spPr bwMode="auto">
            <a:xfrm>
              <a:off x="1475656" y="759764"/>
              <a:ext cx="6624736" cy="1044116"/>
            </a:xfrm>
            <a:prstGeom prst="rect">
              <a:avLst/>
            </a:prstGeom>
            <a:noFill/>
            <a:ln w="9525">
              <a:noFill/>
              <a:miter lim="800000"/>
              <a:headEnd/>
              <a:tailEnd/>
            </a:ln>
          </p:spPr>
        </p:pic>
        <p:pic>
          <p:nvPicPr>
            <p:cNvPr id="14" name="Picture 2"/>
            <p:cNvPicPr>
              <a:picLocks noChangeAspect="1" noChangeArrowheads="1"/>
            </p:cNvPicPr>
            <p:nvPr/>
          </p:nvPicPr>
          <p:blipFill>
            <a:blip r:embed="rId3" cstate="print"/>
            <a:srcRect l="32283" t="36122" r="19417" b="49598"/>
            <a:stretch>
              <a:fillRect/>
            </a:stretch>
          </p:blipFill>
          <p:spPr bwMode="auto">
            <a:xfrm>
              <a:off x="1475656" y="1852833"/>
              <a:ext cx="6624736" cy="1224136"/>
            </a:xfrm>
            <a:prstGeom prst="rect">
              <a:avLst/>
            </a:prstGeom>
            <a:noFill/>
            <a:ln w="9525">
              <a:noFill/>
              <a:miter lim="800000"/>
              <a:headEnd/>
              <a:tailEnd/>
            </a:ln>
          </p:spPr>
        </p:pic>
        <p:pic>
          <p:nvPicPr>
            <p:cNvPr id="15" name="Picture 2"/>
            <p:cNvPicPr>
              <a:picLocks noChangeAspect="1" noChangeArrowheads="1"/>
            </p:cNvPicPr>
            <p:nvPr/>
          </p:nvPicPr>
          <p:blipFill>
            <a:blip r:embed="rId3" cstate="print"/>
            <a:srcRect l="32283" t="56184" r="19417" b="33736"/>
            <a:stretch>
              <a:fillRect/>
            </a:stretch>
          </p:blipFill>
          <p:spPr bwMode="auto">
            <a:xfrm>
              <a:off x="1475656" y="3125922"/>
              <a:ext cx="6624736" cy="864096"/>
            </a:xfrm>
            <a:prstGeom prst="rect">
              <a:avLst/>
            </a:prstGeom>
            <a:noFill/>
            <a:ln w="9525">
              <a:noFill/>
              <a:miter lim="800000"/>
              <a:headEnd/>
              <a:tailEnd/>
            </a:ln>
          </p:spPr>
        </p:pic>
        <p:pic>
          <p:nvPicPr>
            <p:cNvPr id="16" name="Picture 2"/>
            <p:cNvPicPr>
              <a:picLocks noChangeAspect="1" noChangeArrowheads="1"/>
            </p:cNvPicPr>
            <p:nvPr/>
          </p:nvPicPr>
          <p:blipFill>
            <a:blip r:embed="rId3" cstate="print"/>
            <a:srcRect l="32283" t="72046" r="19417" b="13801"/>
            <a:stretch>
              <a:fillRect/>
            </a:stretch>
          </p:blipFill>
          <p:spPr bwMode="auto">
            <a:xfrm>
              <a:off x="1475656" y="4038971"/>
              <a:ext cx="6624736" cy="1213284"/>
            </a:xfrm>
            <a:prstGeom prst="rect">
              <a:avLst/>
            </a:prstGeom>
            <a:noFill/>
            <a:ln w="9525">
              <a:noFill/>
              <a:miter lim="800000"/>
              <a:headEnd/>
              <a:tailEnd/>
            </a:ln>
          </p:spPr>
        </p:pic>
        <p:pic>
          <p:nvPicPr>
            <p:cNvPr id="4" name="Picture 3"/>
            <p:cNvPicPr>
              <a:picLocks noChangeAspect="1" noChangeArrowheads="1"/>
            </p:cNvPicPr>
            <p:nvPr/>
          </p:nvPicPr>
          <p:blipFill>
            <a:blip r:embed="rId4" cstate="print"/>
            <a:srcRect l="32150" t="22280" r="19025" b="65120"/>
            <a:stretch>
              <a:fillRect/>
            </a:stretch>
          </p:blipFill>
          <p:spPr bwMode="auto">
            <a:xfrm>
              <a:off x="1458240" y="5301208"/>
              <a:ext cx="6696744" cy="1080120"/>
            </a:xfrm>
            <a:prstGeom prst="rect">
              <a:avLst/>
            </a:prstGeom>
            <a:noFill/>
            <a:ln w="9525">
              <a:noFill/>
              <a:miter lim="800000"/>
              <a:headEnd/>
              <a:tailEnd/>
            </a:ln>
          </p:spPr>
        </p:pic>
      </p:grpSp>
    </p:spTree>
    <p:extLst>
      <p:ext uri="{BB962C8B-B14F-4D97-AF65-F5344CB8AC3E}">
        <p14:creationId xmlns:p14="http://schemas.microsoft.com/office/powerpoint/2010/main" val="10100707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noChangeArrowheads="1"/>
          </p:cNvPicPr>
          <p:nvPr/>
        </p:nvPicPr>
        <p:blipFill>
          <a:blip r:embed="rId2" cstate="print"/>
          <a:srcRect l="21429" t="23571" r="42857" b="65000"/>
          <a:stretch>
            <a:fillRect/>
          </a:stretch>
        </p:blipFill>
        <p:spPr bwMode="auto">
          <a:xfrm>
            <a:off x="0" y="1"/>
            <a:ext cx="3357554" cy="671515"/>
          </a:xfrm>
          <a:prstGeom prst="rect">
            <a:avLst/>
          </a:prstGeom>
          <a:noFill/>
          <a:ln w="9525">
            <a:noFill/>
            <a:miter lim="800000"/>
            <a:headEnd/>
            <a:tailEnd/>
          </a:ln>
          <a:effectLst/>
        </p:spPr>
      </p:pic>
      <p:sp>
        <p:nvSpPr>
          <p:cNvPr id="11" name="TextBox 10"/>
          <p:cNvSpPr txBox="1"/>
          <p:nvPr/>
        </p:nvSpPr>
        <p:spPr>
          <a:xfrm>
            <a:off x="8415969" y="116632"/>
            <a:ext cx="548519" cy="369332"/>
          </a:xfrm>
          <a:prstGeom prst="rect">
            <a:avLst/>
          </a:prstGeom>
          <a:noFill/>
        </p:spPr>
        <p:txBody>
          <a:bodyPr wrap="square" rtlCol="0">
            <a:spAutoFit/>
          </a:bodyPr>
          <a:lstStyle/>
          <a:p>
            <a:pPr algn="ctr"/>
            <a:r>
              <a:rPr lang="en-US" altLang="ko-KR" b="1" dirty="0" smtClean="0"/>
              <a:t>KJ</a:t>
            </a:r>
            <a:endParaRPr lang="ko-KR" altLang="en-US" b="1" dirty="0"/>
          </a:p>
        </p:txBody>
      </p:sp>
      <p:grpSp>
        <p:nvGrpSpPr>
          <p:cNvPr id="13" name="그룹 12"/>
          <p:cNvGrpSpPr/>
          <p:nvPr/>
        </p:nvGrpSpPr>
        <p:grpSpPr>
          <a:xfrm>
            <a:off x="1318265" y="805648"/>
            <a:ext cx="6638384" cy="5770432"/>
            <a:chOff x="1318265" y="805648"/>
            <a:chExt cx="6638384" cy="5770432"/>
          </a:xfrm>
        </p:grpSpPr>
        <p:pic>
          <p:nvPicPr>
            <p:cNvPr id="2050" name="Picture 2"/>
            <p:cNvPicPr>
              <a:picLocks noChangeAspect="1" noChangeArrowheads="1"/>
            </p:cNvPicPr>
            <p:nvPr/>
          </p:nvPicPr>
          <p:blipFill>
            <a:blip r:embed="rId3" cstate="print"/>
            <a:srcRect l="32283" t="18160" r="19417" b="67880"/>
            <a:stretch>
              <a:fillRect/>
            </a:stretch>
          </p:blipFill>
          <p:spPr bwMode="auto">
            <a:xfrm>
              <a:off x="1331913" y="805648"/>
              <a:ext cx="6624736" cy="1196752"/>
            </a:xfrm>
            <a:prstGeom prst="rect">
              <a:avLst/>
            </a:prstGeom>
            <a:noFill/>
            <a:ln w="9525">
              <a:noFill/>
              <a:miter lim="800000"/>
              <a:headEnd/>
              <a:tailEnd/>
            </a:ln>
          </p:spPr>
        </p:pic>
        <p:pic>
          <p:nvPicPr>
            <p:cNvPr id="8" name="Picture 2"/>
            <p:cNvPicPr>
              <a:picLocks noChangeAspect="1" noChangeArrowheads="1"/>
            </p:cNvPicPr>
            <p:nvPr/>
          </p:nvPicPr>
          <p:blipFill>
            <a:blip r:embed="rId3" cstate="print"/>
            <a:srcRect l="32283" t="37902" r="19417" b="35218"/>
            <a:stretch>
              <a:fillRect/>
            </a:stretch>
          </p:blipFill>
          <p:spPr bwMode="auto">
            <a:xfrm>
              <a:off x="1331913" y="2053915"/>
              <a:ext cx="6624736" cy="2304256"/>
            </a:xfrm>
            <a:prstGeom prst="rect">
              <a:avLst/>
            </a:prstGeom>
            <a:noFill/>
            <a:ln w="9525">
              <a:noFill/>
              <a:miter lim="800000"/>
              <a:headEnd/>
              <a:tailEnd/>
            </a:ln>
          </p:spPr>
        </p:pic>
        <p:pic>
          <p:nvPicPr>
            <p:cNvPr id="9" name="Picture 2"/>
            <p:cNvPicPr>
              <a:picLocks noChangeAspect="1" noChangeArrowheads="1"/>
            </p:cNvPicPr>
            <p:nvPr/>
          </p:nvPicPr>
          <p:blipFill>
            <a:blip r:embed="rId3" cstate="print"/>
            <a:srcRect l="32283" t="70564" r="19417" b="17161"/>
            <a:stretch>
              <a:fillRect/>
            </a:stretch>
          </p:blipFill>
          <p:spPr bwMode="auto">
            <a:xfrm>
              <a:off x="1331913" y="4409686"/>
              <a:ext cx="6624736" cy="1052264"/>
            </a:xfrm>
            <a:prstGeom prst="rect">
              <a:avLst/>
            </a:prstGeom>
            <a:noFill/>
            <a:ln w="9525">
              <a:noFill/>
              <a:miter lim="800000"/>
              <a:headEnd/>
              <a:tailEnd/>
            </a:ln>
          </p:spPr>
        </p:pic>
        <p:pic>
          <p:nvPicPr>
            <p:cNvPr id="2" name="Picture 3"/>
            <p:cNvPicPr>
              <a:picLocks noChangeAspect="1" noChangeArrowheads="1"/>
            </p:cNvPicPr>
            <p:nvPr/>
          </p:nvPicPr>
          <p:blipFill>
            <a:blip r:embed="rId4" cstate="print"/>
            <a:srcRect l="32150" t="78560" r="22175" b="9044"/>
            <a:stretch>
              <a:fillRect/>
            </a:stretch>
          </p:blipFill>
          <p:spPr bwMode="auto">
            <a:xfrm>
              <a:off x="1318265" y="5513464"/>
              <a:ext cx="6264696" cy="1062616"/>
            </a:xfrm>
            <a:prstGeom prst="rect">
              <a:avLst/>
            </a:prstGeom>
            <a:noFill/>
            <a:ln w="9525">
              <a:noFill/>
              <a:miter lim="800000"/>
              <a:headEnd/>
              <a:tailEnd/>
            </a:ln>
          </p:spPr>
        </p:pic>
      </p:grpSp>
    </p:spTree>
    <p:extLst>
      <p:ext uri="{BB962C8B-B14F-4D97-AF65-F5344CB8AC3E}">
        <p14:creationId xmlns:p14="http://schemas.microsoft.com/office/powerpoint/2010/main" val="15767965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noChangeArrowheads="1"/>
          </p:cNvPicPr>
          <p:nvPr/>
        </p:nvPicPr>
        <p:blipFill>
          <a:blip r:embed="rId2" cstate="print"/>
          <a:srcRect l="21429" t="23571" r="42857" b="65000"/>
          <a:stretch>
            <a:fillRect/>
          </a:stretch>
        </p:blipFill>
        <p:spPr bwMode="auto">
          <a:xfrm>
            <a:off x="0" y="1"/>
            <a:ext cx="3357554" cy="671515"/>
          </a:xfrm>
          <a:prstGeom prst="rect">
            <a:avLst/>
          </a:prstGeom>
          <a:noFill/>
          <a:ln w="9525">
            <a:noFill/>
            <a:miter lim="800000"/>
            <a:headEnd/>
            <a:tailEnd/>
          </a:ln>
          <a:effectLst/>
        </p:spPr>
      </p:pic>
      <p:sp>
        <p:nvSpPr>
          <p:cNvPr id="11" name="TextBox 10"/>
          <p:cNvSpPr txBox="1"/>
          <p:nvPr/>
        </p:nvSpPr>
        <p:spPr>
          <a:xfrm>
            <a:off x="8415969" y="116632"/>
            <a:ext cx="548519" cy="369332"/>
          </a:xfrm>
          <a:prstGeom prst="rect">
            <a:avLst/>
          </a:prstGeom>
          <a:noFill/>
        </p:spPr>
        <p:txBody>
          <a:bodyPr wrap="square" rtlCol="0">
            <a:spAutoFit/>
          </a:bodyPr>
          <a:lstStyle/>
          <a:p>
            <a:pPr algn="ctr"/>
            <a:r>
              <a:rPr lang="en-US" altLang="ko-KR" b="1" dirty="0" smtClean="0"/>
              <a:t>KJ</a:t>
            </a:r>
            <a:endParaRPr lang="ko-KR" altLang="en-US" b="1" dirty="0"/>
          </a:p>
        </p:txBody>
      </p:sp>
      <p:pic>
        <p:nvPicPr>
          <p:cNvPr id="4" name="Picture 3"/>
          <p:cNvPicPr>
            <a:picLocks noChangeAspect="1" noChangeArrowheads="1"/>
          </p:cNvPicPr>
          <p:nvPr/>
        </p:nvPicPr>
        <p:blipFill>
          <a:blip r:embed="rId3" cstate="print"/>
          <a:srcRect l="32587" t="18438" r="19353" b="66558"/>
          <a:stretch>
            <a:fillRect/>
          </a:stretch>
        </p:blipFill>
        <p:spPr bwMode="auto">
          <a:xfrm>
            <a:off x="1331913" y="719992"/>
            <a:ext cx="6591868" cy="1286229"/>
          </a:xfrm>
          <a:prstGeom prst="rect">
            <a:avLst/>
          </a:prstGeom>
          <a:noFill/>
          <a:ln w="9525">
            <a:noFill/>
            <a:miter lim="800000"/>
            <a:headEnd/>
            <a:tailEnd/>
          </a:ln>
        </p:spPr>
      </p:pic>
      <p:pic>
        <p:nvPicPr>
          <p:cNvPr id="15" name="Picture 3"/>
          <p:cNvPicPr>
            <a:picLocks noChangeAspect="1" noChangeArrowheads="1"/>
          </p:cNvPicPr>
          <p:nvPr/>
        </p:nvPicPr>
        <p:blipFill>
          <a:blip r:embed="rId3" cstate="print"/>
          <a:srcRect l="32587" t="59336" r="19353" b="26443"/>
          <a:stretch>
            <a:fillRect/>
          </a:stretch>
        </p:blipFill>
        <p:spPr bwMode="auto">
          <a:xfrm>
            <a:off x="1331913" y="2104400"/>
            <a:ext cx="6591868" cy="1219134"/>
          </a:xfrm>
          <a:prstGeom prst="rect">
            <a:avLst/>
          </a:prstGeom>
          <a:noFill/>
          <a:ln w="9525">
            <a:noFill/>
            <a:miter lim="800000"/>
            <a:headEnd/>
            <a:tailEnd/>
          </a:ln>
        </p:spPr>
      </p:pic>
      <p:pic>
        <p:nvPicPr>
          <p:cNvPr id="3076" name="Picture 4"/>
          <p:cNvPicPr>
            <a:picLocks noChangeAspect="1" noChangeArrowheads="1"/>
          </p:cNvPicPr>
          <p:nvPr/>
        </p:nvPicPr>
        <p:blipFill>
          <a:blip r:embed="rId4" cstate="print"/>
          <a:srcRect l="32150" t="21440" r="19025" b="61184"/>
          <a:stretch>
            <a:fillRect/>
          </a:stretch>
        </p:blipFill>
        <p:spPr bwMode="auto">
          <a:xfrm>
            <a:off x="1277321" y="3517249"/>
            <a:ext cx="6696744" cy="1489517"/>
          </a:xfrm>
          <a:prstGeom prst="rect">
            <a:avLst/>
          </a:prstGeom>
          <a:noFill/>
          <a:ln w="9525">
            <a:noFill/>
            <a:miter lim="800000"/>
            <a:headEnd/>
            <a:tailEnd/>
          </a:ln>
        </p:spPr>
      </p:pic>
      <p:pic>
        <p:nvPicPr>
          <p:cNvPr id="3077" name="Picture 5"/>
          <p:cNvPicPr>
            <a:picLocks noChangeAspect="1" noChangeArrowheads="1"/>
          </p:cNvPicPr>
          <p:nvPr/>
        </p:nvPicPr>
        <p:blipFill>
          <a:blip r:embed="rId5" cstate="print"/>
          <a:srcRect l="32550" t="77343" r="23351" b="8965"/>
          <a:stretch>
            <a:fillRect/>
          </a:stretch>
        </p:blipFill>
        <p:spPr bwMode="auto">
          <a:xfrm>
            <a:off x="1331913" y="5104944"/>
            <a:ext cx="6048672" cy="1173707"/>
          </a:xfrm>
          <a:prstGeom prst="rect">
            <a:avLst/>
          </a:prstGeom>
          <a:noFill/>
          <a:ln w="9525">
            <a:noFill/>
            <a:miter lim="800000"/>
            <a:headEnd/>
            <a:tailEnd/>
          </a:ln>
        </p:spPr>
      </p:pic>
    </p:spTree>
    <p:extLst>
      <p:ext uri="{BB962C8B-B14F-4D97-AF65-F5344CB8AC3E}">
        <p14:creationId xmlns:p14="http://schemas.microsoft.com/office/powerpoint/2010/main" val="4434853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0" y="0"/>
            <a:ext cx="3238500" cy="981075"/>
          </a:xfrm>
          <a:prstGeom prst="rect">
            <a:avLst/>
          </a:prstGeom>
          <a:noFill/>
          <a:ln w="9525">
            <a:noFill/>
            <a:miter lim="800000"/>
            <a:headEnd/>
            <a:tailEnd/>
          </a:ln>
        </p:spPr>
      </p:pic>
      <p:pic>
        <p:nvPicPr>
          <p:cNvPr id="2" name="Picture 2"/>
          <p:cNvPicPr>
            <a:picLocks noChangeAspect="1" noChangeArrowheads="1"/>
          </p:cNvPicPr>
          <p:nvPr/>
        </p:nvPicPr>
        <p:blipFill>
          <a:blip r:embed="rId3" cstate="print"/>
          <a:srcRect/>
          <a:stretch>
            <a:fillRect/>
          </a:stretch>
        </p:blipFill>
        <p:spPr bwMode="auto">
          <a:xfrm>
            <a:off x="1" y="806574"/>
            <a:ext cx="5364088" cy="2368146"/>
          </a:xfrm>
          <a:prstGeom prst="rect">
            <a:avLst/>
          </a:prstGeom>
          <a:noFill/>
          <a:ln w="9525">
            <a:noFill/>
            <a:miter lim="800000"/>
            <a:headEnd/>
            <a:tailEnd/>
          </a:ln>
        </p:spPr>
      </p:pic>
      <p:sp>
        <p:nvSpPr>
          <p:cNvPr id="5" name="직사각형 4"/>
          <p:cNvSpPr/>
          <p:nvPr/>
        </p:nvSpPr>
        <p:spPr>
          <a:xfrm>
            <a:off x="0" y="3212976"/>
            <a:ext cx="9144000" cy="261610"/>
          </a:xfrm>
          <a:prstGeom prst="rect">
            <a:avLst/>
          </a:prstGeom>
        </p:spPr>
        <p:txBody>
          <a:bodyPr wrap="square">
            <a:spAutoFit/>
          </a:bodyPr>
          <a:lstStyle/>
          <a:p>
            <a:r>
              <a:rPr lang="en-US" altLang="ko-KR" sz="1100" b="1" dirty="0" smtClean="0"/>
              <a:t>Division of Protein and Nucleic Acid Chemistry, Medical Research Council Laboratory of Molecular Biology, Cambridge, UK.</a:t>
            </a:r>
            <a:endParaRPr lang="en-US" altLang="ko-KR" sz="1100" b="1" dirty="0"/>
          </a:p>
        </p:txBody>
      </p:sp>
      <p:sp>
        <p:nvSpPr>
          <p:cNvPr id="6" name="직사각형 5"/>
          <p:cNvSpPr/>
          <p:nvPr/>
        </p:nvSpPr>
        <p:spPr>
          <a:xfrm>
            <a:off x="0" y="3789040"/>
            <a:ext cx="9144000" cy="2292935"/>
          </a:xfrm>
          <a:prstGeom prst="rect">
            <a:avLst/>
          </a:prstGeom>
        </p:spPr>
        <p:txBody>
          <a:bodyPr wrap="square">
            <a:spAutoFit/>
          </a:bodyPr>
          <a:lstStyle/>
          <a:p>
            <a:r>
              <a:rPr lang="en-US" altLang="ko-KR" sz="1300" b="1" dirty="0" smtClean="0"/>
              <a:t>Abstract</a:t>
            </a:r>
          </a:p>
          <a:p>
            <a:endParaRPr lang="en-US" altLang="ko-KR" sz="1300" dirty="0" smtClean="0"/>
          </a:p>
          <a:p>
            <a:r>
              <a:rPr lang="en-US" altLang="ko-KR" sz="1300" dirty="0" smtClean="0"/>
              <a:t>During pathogen infection, antibodies can be carried into the infected cell, where they are detected by the ubiquitously expressed </a:t>
            </a:r>
            <a:r>
              <a:rPr lang="en-US" altLang="ko-KR" sz="1300" dirty="0" err="1" smtClean="0"/>
              <a:t>cytosolic</a:t>
            </a:r>
            <a:r>
              <a:rPr lang="en-US" altLang="ko-KR" sz="1300" dirty="0" smtClean="0"/>
              <a:t> antibody receptor TRIM21. Here we found that recognition of intracellular antibodies by TRIM21 activated immune signaling. TRIM21 catalyzed the formation of Lys63 (K63)-linked </a:t>
            </a:r>
            <a:r>
              <a:rPr lang="en-US" altLang="ko-KR" sz="1300" dirty="0" err="1" smtClean="0"/>
              <a:t>ubiquitin</a:t>
            </a:r>
            <a:r>
              <a:rPr lang="en-US" altLang="ko-KR" sz="1300" dirty="0" smtClean="0"/>
              <a:t> chains and stimulated the transcription factor pathways of NF-</a:t>
            </a:r>
            <a:r>
              <a:rPr lang="en-US" altLang="ko-KR" sz="1300" dirty="0" err="1" smtClean="0"/>
              <a:t>κB</a:t>
            </a:r>
            <a:r>
              <a:rPr lang="en-US" altLang="ko-KR" sz="1300" dirty="0" smtClean="0"/>
              <a:t>, AP-1, IRF3, IRF5 and IRF7. Activation resulted in the production of </a:t>
            </a:r>
            <a:r>
              <a:rPr lang="en-US" altLang="ko-KR" sz="1300" dirty="0" err="1" smtClean="0"/>
              <a:t>proinflammatory</a:t>
            </a:r>
            <a:r>
              <a:rPr lang="en-US" altLang="ko-KR" sz="1300" dirty="0" smtClean="0"/>
              <a:t> cytokines, modulation of natural killer stress </a:t>
            </a:r>
            <a:r>
              <a:rPr lang="en-US" altLang="ko-KR" sz="1300" dirty="0" err="1" smtClean="0"/>
              <a:t>ligands</a:t>
            </a:r>
            <a:r>
              <a:rPr lang="en-US" altLang="ko-KR" sz="1300" dirty="0" smtClean="0"/>
              <a:t> and induction of an antiviral state. Intracellular antibody signaling was abrogated by genetic deletion of TRIM21 and was restored by ectopic expression of TRIM21. The sensing of antibodies by TRIM21 was stimulated after infection by DNA or RNA </a:t>
            </a:r>
            <a:r>
              <a:rPr lang="en-US" altLang="ko-KR" sz="1300" dirty="0" err="1" smtClean="0"/>
              <a:t>nonenveloped</a:t>
            </a:r>
            <a:r>
              <a:rPr lang="en-US" altLang="ko-KR" sz="1300" dirty="0" smtClean="0"/>
              <a:t> viruses or intracellular bacteria. Thus, the antibody-TRIM21 detection system provides potent, comprehensive activation of the innate immune system independently of known pattern-recognition receptors.</a:t>
            </a:r>
            <a:endParaRPr lang="en-US" altLang="ko-KR" sz="1300" dirty="0"/>
          </a:p>
        </p:txBody>
      </p:sp>
    </p:spTree>
    <p:extLst>
      <p:ext uri="{BB962C8B-B14F-4D97-AF65-F5344CB8AC3E}">
        <p14:creationId xmlns:p14="http://schemas.microsoft.com/office/powerpoint/2010/main" val="419306585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0" y="0"/>
            <a:ext cx="3238500" cy="981075"/>
          </a:xfrm>
          <a:prstGeom prst="rect">
            <a:avLst/>
          </a:prstGeom>
          <a:noFill/>
          <a:ln w="9525">
            <a:noFill/>
            <a:miter lim="800000"/>
            <a:headEnd/>
            <a:tailEnd/>
          </a:ln>
        </p:spPr>
      </p:pic>
      <p:pic>
        <p:nvPicPr>
          <p:cNvPr id="2050" name="Picture 2"/>
          <p:cNvPicPr>
            <a:picLocks noChangeAspect="1" noChangeArrowheads="1"/>
          </p:cNvPicPr>
          <p:nvPr/>
        </p:nvPicPr>
        <p:blipFill>
          <a:blip r:embed="rId3" cstate="print"/>
          <a:srcRect/>
          <a:stretch>
            <a:fillRect/>
          </a:stretch>
        </p:blipFill>
        <p:spPr bwMode="auto">
          <a:xfrm>
            <a:off x="0" y="836712"/>
            <a:ext cx="5436096" cy="2473179"/>
          </a:xfrm>
          <a:prstGeom prst="rect">
            <a:avLst/>
          </a:prstGeom>
          <a:noFill/>
          <a:ln w="9525">
            <a:noFill/>
            <a:miter lim="800000"/>
            <a:headEnd/>
            <a:tailEnd/>
          </a:ln>
        </p:spPr>
      </p:pic>
      <p:sp>
        <p:nvSpPr>
          <p:cNvPr id="7" name="직사각형 6"/>
          <p:cNvSpPr/>
          <p:nvPr/>
        </p:nvSpPr>
        <p:spPr>
          <a:xfrm>
            <a:off x="0" y="3284984"/>
            <a:ext cx="9144000" cy="261610"/>
          </a:xfrm>
          <a:prstGeom prst="rect">
            <a:avLst/>
          </a:prstGeom>
        </p:spPr>
        <p:txBody>
          <a:bodyPr wrap="square">
            <a:spAutoFit/>
          </a:bodyPr>
          <a:lstStyle/>
          <a:p>
            <a:r>
              <a:rPr lang="en-US" altLang="ko-KR" sz="1100" b="1" dirty="0" smtClean="0"/>
              <a:t>Department of Biochemistry, Center of Immunity and Infection, University of Lausanne, </a:t>
            </a:r>
            <a:r>
              <a:rPr lang="en-US" altLang="ko-KR" sz="1100" b="1" dirty="0" err="1" smtClean="0"/>
              <a:t>Epalinges</a:t>
            </a:r>
            <a:r>
              <a:rPr lang="en-US" altLang="ko-KR" sz="1100" b="1" dirty="0" smtClean="0"/>
              <a:t>, Switzerland.</a:t>
            </a:r>
            <a:endParaRPr lang="en-US" altLang="ko-KR" sz="1100" b="1" dirty="0"/>
          </a:p>
        </p:txBody>
      </p:sp>
      <p:sp>
        <p:nvSpPr>
          <p:cNvPr id="8" name="직사각형 7"/>
          <p:cNvSpPr/>
          <p:nvPr/>
        </p:nvSpPr>
        <p:spPr>
          <a:xfrm>
            <a:off x="0" y="3717032"/>
            <a:ext cx="9144000" cy="2092881"/>
          </a:xfrm>
          <a:prstGeom prst="rect">
            <a:avLst/>
          </a:prstGeom>
        </p:spPr>
        <p:txBody>
          <a:bodyPr wrap="square">
            <a:spAutoFit/>
          </a:bodyPr>
          <a:lstStyle/>
          <a:p>
            <a:r>
              <a:rPr lang="en-US" altLang="ko-KR" sz="1300" b="1" dirty="0" smtClean="0"/>
              <a:t>Abstract</a:t>
            </a:r>
          </a:p>
          <a:p>
            <a:r>
              <a:rPr lang="en-US" altLang="ko-KR" sz="1300" dirty="0" smtClean="0"/>
              <a:t>The protease activity of the </a:t>
            </a:r>
            <a:r>
              <a:rPr lang="en-US" altLang="ko-KR" sz="1300" dirty="0" err="1" smtClean="0"/>
              <a:t>paracaspase</a:t>
            </a:r>
            <a:r>
              <a:rPr lang="en-US" altLang="ko-KR" sz="1300" dirty="0" smtClean="0"/>
              <a:t> MALT1 is central to lymphocyte activation and </a:t>
            </a:r>
            <a:r>
              <a:rPr lang="en-US" altLang="ko-KR" sz="1300" dirty="0" err="1" smtClean="0"/>
              <a:t>lymphomagenesis</a:t>
            </a:r>
            <a:r>
              <a:rPr lang="en-US" altLang="ko-KR" sz="1300" dirty="0" smtClean="0"/>
              <a:t>, but how this activity is controlled remains unknown. Here we identify a </a:t>
            </a:r>
            <a:r>
              <a:rPr lang="en-US" altLang="ko-KR" sz="1300" dirty="0" err="1" smtClean="0"/>
              <a:t>monoubiquitination</a:t>
            </a:r>
            <a:r>
              <a:rPr lang="en-US" altLang="ko-KR" sz="1300" dirty="0" smtClean="0"/>
              <a:t> of MALT1 on Lys644 that activated the protease function of MALT1. </a:t>
            </a:r>
            <a:r>
              <a:rPr lang="en-US" altLang="ko-KR" sz="1300" dirty="0" err="1" smtClean="0"/>
              <a:t>Monoubiquitinated</a:t>
            </a:r>
            <a:r>
              <a:rPr lang="en-US" altLang="ko-KR" sz="1300" dirty="0" smtClean="0"/>
              <a:t> MALT1 had enhanced protease activity, whereas a </a:t>
            </a:r>
            <a:r>
              <a:rPr lang="en-US" altLang="ko-KR" sz="1300" dirty="0" err="1" smtClean="0"/>
              <a:t>ubiquitination</a:t>
            </a:r>
            <a:r>
              <a:rPr lang="en-US" altLang="ko-KR" sz="1300" dirty="0" smtClean="0"/>
              <a:t>-deficient MALT1 mutant with replacement of that lysine with </a:t>
            </a:r>
            <a:r>
              <a:rPr lang="en-US" altLang="ko-KR" sz="1300" dirty="0" err="1" smtClean="0"/>
              <a:t>arginine</a:t>
            </a:r>
            <a:r>
              <a:rPr lang="en-US" altLang="ko-KR" sz="1300" dirty="0" smtClean="0"/>
              <a:t> (MALT1(K644R)) had less protease activity, which correlated with impaired induction of interleukin 2 (IL-2) via the T cell antigen receptor in activated T cells. Expression of MALT1(K644R) diminished the survival of cells derived from diffuse large B cell lymphoma of the activated B cell–like subtype (ABC DLBCL), which require constitutive protease activity of MALT1 for survival. Thus, </a:t>
            </a:r>
            <a:r>
              <a:rPr lang="en-US" altLang="ko-KR" sz="1300" dirty="0" err="1" smtClean="0"/>
              <a:t>monoubiquitination</a:t>
            </a:r>
            <a:r>
              <a:rPr lang="en-US" altLang="ko-KR" sz="1300" dirty="0" smtClean="0"/>
              <a:t> of MALT1 is essential for its catalytic activation and is therefore a potential target for the treatment of ABC-DLBCL and for </a:t>
            </a:r>
            <a:r>
              <a:rPr lang="en-US" altLang="ko-KR" sz="1300" dirty="0" err="1" smtClean="0"/>
              <a:t>immunomodulation</a:t>
            </a:r>
            <a:r>
              <a:rPr lang="en-US" altLang="ko-KR" sz="1300" dirty="0" smtClean="0"/>
              <a:t>.</a:t>
            </a:r>
            <a:endParaRPr lang="en-US" altLang="ko-KR" sz="1300" dirty="0"/>
          </a:p>
        </p:txBody>
      </p:sp>
    </p:spTree>
    <p:extLst>
      <p:ext uri="{BB962C8B-B14F-4D97-AF65-F5344CB8AC3E}">
        <p14:creationId xmlns:p14="http://schemas.microsoft.com/office/powerpoint/2010/main" val="2268747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0" y="0"/>
            <a:ext cx="3238500" cy="981075"/>
          </a:xfrm>
          <a:prstGeom prst="rect">
            <a:avLst/>
          </a:prstGeom>
          <a:noFill/>
          <a:ln w="9525">
            <a:noFill/>
            <a:miter lim="800000"/>
            <a:headEnd/>
            <a:tailEnd/>
          </a:ln>
        </p:spPr>
      </p:pic>
      <p:pic>
        <p:nvPicPr>
          <p:cNvPr id="3076" name="Picture 4"/>
          <p:cNvPicPr>
            <a:picLocks noChangeAspect="1" noChangeArrowheads="1"/>
          </p:cNvPicPr>
          <p:nvPr/>
        </p:nvPicPr>
        <p:blipFill>
          <a:blip r:embed="rId3" cstate="print"/>
          <a:srcRect/>
          <a:stretch>
            <a:fillRect/>
          </a:stretch>
        </p:blipFill>
        <p:spPr bwMode="auto">
          <a:xfrm>
            <a:off x="0" y="861978"/>
            <a:ext cx="4572000" cy="5989577"/>
          </a:xfrm>
          <a:prstGeom prst="rect">
            <a:avLst/>
          </a:prstGeom>
          <a:noFill/>
          <a:ln w="9525">
            <a:noFill/>
            <a:miter lim="800000"/>
            <a:headEnd/>
            <a:tailEnd/>
          </a:ln>
        </p:spPr>
      </p:pic>
      <p:pic>
        <p:nvPicPr>
          <p:cNvPr id="3077" name="Picture 5"/>
          <p:cNvPicPr>
            <a:picLocks noChangeAspect="1" noChangeArrowheads="1"/>
          </p:cNvPicPr>
          <p:nvPr/>
        </p:nvPicPr>
        <p:blipFill>
          <a:blip r:embed="rId4" cstate="print"/>
          <a:srcRect/>
          <a:stretch>
            <a:fillRect/>
          </a:stretch>
        </p:blipFill>
        <p:spPr bwMode="auto">
          <a:xfrm>
            <a:off x="4557729" y="916047"/>
            <a:ext cx="4586272" cy="5832648"/>
          </a:xfrm>
          <a:prstGeom prst="rect">
            <a:avLst/>
          </a:prstGeom>
          <a:noFill/>
          <a:ln w="9525">
            <a:noFill/>
            <a:miter lim="800000"/>
            <a:headEnd/>
            <a:tailEnd/>
          </a:ln>
        </p:spPr>
      </p:pic>
    </p:spTree>
    <p:extLst>
      <p:ext uri="{BB962C8B-B14F-4D97-AF65-F5344CB8AC3E}">
        <p14:creationId xmlns:p14="http://schemas.microsoft.com/office/powerpoint/2010/main" val="36310383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0" y="0"/>
            <a:ext cx="3238500" cy="981075"/>
          </a:xfrm>
          <a:prstGeom prst="rect">
            <a:avLst/>
          </a:prstGeom>
          <a:noFill/>
          <a:ln w="9525">
            <a:noFill/>
            <a:miter lim="800000"/>
            <a:headEnd/>
            <a:tailEnd/>
          </a:ln>
        </p:spPr>
      </p:pic>
      <p:pic>
        <p:nvPicPr>
          <p:cNvPr id="4098" name="Picture 2"/>
          <p:cNvPicPr>
            <a:picLocks noChangeAspect="1" noChangeArrowheads="1"/>
          </p:cNvPicPr>
          <p:nvPr/>
        </p:nvPicPr>
        <p:blipFill>
          <a:blip r:embed="rId3" cstate="print"/>
          <a:srcRect/>
          <a:stretch>
            <a:fillRect/>
          </a:stretch>
        </p:blipFill>
        <p:spPr bwMode="auto">
          <a:xfrm>
            <a:off x="0" y="813720"/>
            <a:ext cx="4572000" cy="4695825"/>
          </a:xfrm>
          <a:prstGeom prst="rect">
            <a:avLst/>
          </a:prstGeom>
          <a:noFill/>
          <a:ln w="9525">
            <a:noFill/>
            <a:miter lim="800000"/>
            <a:headEnd/>
            <a:tailEnd/>
          </a:ln>
        </p:spPr>
      </p:pic>
      <p:pic>
        <p:nvPicPr>
          <p:cNvPr id="4099" name="Picture 3"/>
          <p:cNvPicPr>
            <a:picLocks noChangeAspect="1" noChangeArrowheads="1"/>
          </p:cNvPicPr>
          <p:nvPr/>
        </p:nvPicPr>
        <p:blipFill>
          <a:blip r:embed="rId4" cstate="print"/>
          <a:srcRect/>
          <a:stretch>
            <a:fillRect/>
          </a:stretch>
        </p:blipFill>
        <p:spPr bwMode="auto">
          <a:xfrm>
            <a:off x="0" y="5543550"/>
            <a:ext cx="4419600" cy="1314450"/>
          </a:xfrm>
          <a:prstGeom prst="rect">
            <a:avLst/>
          </a:prstGeom>
          <a:noFill/>
          <a:ln w="9525">
            <a:noFill/>
            <a:miter lim="800000"/>
            <a:headEnd/>
            <a:tailEnd/>
          </a:ln>
        </p:spPr>
      </p:pic>
      <p:pic>
        <p:nvPicPr>
          <p:cNvPr id="4100" name="Picture 4"/>
          <p:cNvPicPr>
            <a:picLocks noChangeAspect="1" noChangeArrowheads="1"/>
          </p:cNvPicPr>
          <p:nvPr/>
        </p:nvPicPr>
        <p:blipFill>
          <a:blip r:embed="rId5" cstate="print"/>
          <a:srcRect/>
          <a:stretch>
            <a:fillRect/>
          </a:stretch>
        </p:blipFill>
        <p:spPr bwMode="auto">
          <a:xfrm>
            <a:off x="4572000" y="76200"/>
            <a:ext cx="4572887" cy="6781800"/>
          </a:xfrm>
          <a:prstGeom prst="rect">
            <a:avLst/>
          </a:prstGeom>
          <a:noFill/>
          <a:ln w="9525">
            <a:noFill/>
            <a:miter lim="800000"/>
            <a:headEnd/>
            <a:tailEnd/>
          </a:ln>
        </p:spPr>
      </p:pic>
    </p:spTree>
    <p:extLst>
      <p:ext uri="{BB962C8B-B14F-4D97-AF65-F5344CB8AC3E}">
        <p14:creationId xmlns:p14="http://schemas.microsoft.com/office/powerpoint/2010/main" val="421939240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2879</TotalTime>
  <Words>1426</Words>
  <Application>Microsoft Office PowerPoint</Application>
  <PresentationFormat>화면 슬라이드 쇼(4:3)</PresentationFormat>
  <Paragraphs>99</Paragraphs>
  <Slides>13</Slides>
  <Notes>0</Notes>
  <HiddenSlides>0</HiddenSlides>
  <MMClips>0</MMClips>
  <ScaleCrop>false</ScaleCrop>
  <HeadingPairs>
    <vt:vector size="4" baseType="variant">
      <vt:variant>
        <vt:lpstr>테마</vt:lpstr>
      </vt:variant>
      <vt:variant>
        <vt:i4>1</vt:i4>
      </vt:variant>
      <vt:variant>
        <vt:lpstr>슬라이드 제목</vt:lpstr>
      </vt:variant>
      <vt:variant>
        <vt:i4>13</vt:i4>
      </vt:variant>
    </vt:vector>
  </HeadingPairs>
  <TitlesOfParts>
    <vt:vector size="14" baseType="lpstr">
      <vt:lpstr>Office 테마</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Company>R&amp;D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Microsoft Corporation</dc:creator>
  <cp:lastModifiedBy>Sunny</cp:lastModifiedBy>
  <cp:revision>326</cp:revision>
  <dcterms:created xsi:type="dcterms:W3CDTF">2006-10-05T04:04:58Z</dcterms:created>
  <dcterms:modified xsi:type="dcterms:W3CDTF">2013-03-31T22:35:23Z</dcterms:modified>
</cp:coreProperties>
</file>