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6"/>
  </p:notesMasterIdLst>
  <p:sldIdLst>
    <p:sldId id="281" r:id="rId2"/>
    <p:sldId id="282" r:id="rId3"/>
    <p:sldId id="283" r:id="rId4"/>
    <p:sldId id="284" r:id="rId5"/>
    <p:sldId id="285" r:id="rId6"/>
    <p:sldId id="286" r:id="rId7"/>
    <p:sldId id="287" r:id="rId8"/>
    <p:sldId id="288" r:id="rId9"/>
    <p:sldId id="256" r:id="rId10"/>
    <p:sldId id="257" r:id="rId11"/>
    <p:sldId id="258" r:id="rId12"/>
    <p:sldId id="259" r:id="rId13"/>
    <p:sldId id="260" r:id="rId14"/>
    <p:sldId id="261" r:id="rId15"/>
    <p:sldId id="262" r:id="rId16"/>
    <p:sldId id="263" r:id="rId17"/>
    <p:sldId id="264" r:id="rId18"/>
    <p:sldId id="265" r:id="rId19"/>
    <p:sldId id="266" r:id="rId20"/>
    <p:sldId id="267" r:id="rId21"/>
    <p:sldId id="268" r:id="rId22"/>
    <p:sldId id="269" r:id="rId23"/>
    <p:sldId id="270" r:id="rId24"/>
    <p:sldId id="271" r:id="rId25"/>
    <p:sldId id="272" r:id="rId26"/>
    <p:sldId id="273" r:id="rId27"/>
    <p:sldId id="274" r:id="rId28"/>
    <p:sldId id="275" r:id="rId29"/>
    <p:sldId id="276" r:id="rId30"/>
    <p:sldId id="277" r:id="rId31"/>
    <p:sldId id="289" r:id="rId32"/>
    <p:sldId id="290" r:id="rId33"/>
    <p:sldId id="291" r:id="rId34"/>
    <p:sldId id="292" r:id="rId35"/>
  </p:sldIdLst>
  <p:sldSz cx="9144000" cy="6858000" type="screen4x3"/>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699" autoAdjust="0"/>
  </p:normalViewPr>
  <p:slideViewPr>
    <p:cSldViewPr snapToGrid="0" snapToObjects="1">
      <p:cViewPr>
        <p:scale>
          <a:sx n="94" d="100"/>
          <a:sy n="94" d="100"/>
        </p:scale>
        <p:origin x="-396" y="-20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0AC4D726-BA2B-2942-973A-00C12258305A}" type="datetimeFigureOut">
              <a:rPr lang="en-US" smtClean="0"/>
              <a:t>6/3/2013</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9C83627C-7869-2B43-B743-E8600EF0A92B}" type="slidenum">
              <a:rPr lang="en-US" smtClean="0"/>
              <a:t>‹#›</a:t>
            </a:fld>
            <a:endParaRPr lang="en-US"/>
          </a:p>
        </p:txBody>
      </p:sp>
    </p:spTree>
    <p:extLst>
      <p:ext uri="{BB962C8B-B14F-4D97-AF65-F5344CB8AC3E}">
        <p14:creationId xmlns:p14="http://schemas.microsoft.com/office/powerpoint/2010/main" val="84171009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48CC080-A5B3-487D-B1AB-650648C34D56}" type="slidenum">
              <a:rPr lang="en-US" smtClean="0"/>
              <a:t>13</a:t>
            </a:fld>
            <a:endParaRPr lang="en-US"/>
          </a:p>
        </p:txBody>
      </p:sp>
    </p:spTree>
    <p:extLst>
      <p:ext uri="{BB962C8B-B14F-4D97-AF65-F5344CB8AC3E}">
        <p14:creationId xmlns:p14="http://schemas.microsoft.com/office/powerpoint/2010/main" val="20254364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48CC080-A5B3-487D-B1AB-650648C34D56}" type="slidenum">
              <a:rPr lang="en-US" smtClean="0"/>
              <a:t>14</a:t>
            </a:fld>
            <a:endParaRPr lang="en-US"/>
          </a:p>
        </p:txBody>
      </p:sp>
    </p:spTree>
    <p:extLst>
      <p:ext uri="{BB962C8B-B14F-4D97-AF65-F5344CB8AC3E}">
        <p14:creationId xmlns:p14="http://schemas.microsoft.com/office/powerpoint/2010/main" val="33633186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48CC080-A5B3-487D-B1AB-650648C34D56}" type="slidenum">
              <a:rPr lang="en-US" smtClean="0"/>
              <a:t>15</a:t>
            </a:fld>
            <a:endParaRPr lang="en-US"/>
          </a:p>
        </p:txBody>
      </p:sp>
    </p:spTree>
    <p:extLst>
      <p:ext uri="{BB962C8B-B14F-4D97-AF65-F5344CB8AC3E}">
        <p14:creationId xmlns:p14="http://schemas.microsoft.com/office/powerpoint/2010/main" val="26963780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48CC080-A5B3-487D-B1AB-650648C34D56}" type="slidenum">
              <a:rPr lang="en-US" smtClean="0"/>
              <a:t>16</a:t>
            </a:fld>
            <a:endParaRPr lang="en-US"/>
          </a:p>
        </p:txBody>
      </p:sp>
    </p:spTree>
    <p:extLst>
      <p:ext uri="{BB962C8B-B14F-4D97-AF65-F5344CB8AC3E}">
        <p14:creationId xmlns:p14="http://schemas.microsoft.com/office/powerpoint/2010/main" val="2246565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BEF689C-5AA3-48D1-B390-CD0997A900F9}" type="slidenum">
              <a:rPr lang="en-US" altLang="ko-KR" smtClean="0"/>
              <a:pPr fontAlgn="base">
                <a:spcBef>
                  <a:spcPct val="0"/>
                </a:spcBef>
                <a:spcAft>
                  <a:spcPct val="0"/>
                </a:spcAft>
                <a:defRPr/>
              </a:pPr>
              <a:t>17</a:t>
            </a:fld>
            <a:endParaRPr lang="en-US" altLang="ko-K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DB04FF5-214D-48FB-A3B8-26B522395693}" type="slidenum">
              <a:rPr lang="en-US" altLang="ko-KR" smtClean="0"/>
              <a:pPr fontAlgn="base">
                <a:spcBef>
                  <a:spcPct val="0"/>
                </a:spcBef>
                <a:spcAft>
                  <a:spcPct val="0"/>
                </a:spcAft>
                <a:defRPr/>
              </a:pPr>
              <a:t>18</a:t>
            </a:fld>
            <a:endParaRPr lang="en-US" altLang="ko-K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9220"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3850247-462A-45DA-BA88-BAA3C9B4062C}" type="slidenum">
              <a:rPr lang="en-US" altLang="ko-KR" smtClean="0"/>
              <a:pPr fontAlgn="base">
                <a:spcBef>
                  <a:spcPct val="0"/>
                </a:spcBef>
                <a:spcAft>
                  <a:spcPct val="0"/>
                </a:spcAft>
                <a:defRPr/>
              </a:pPr>
              <a:t>19</a:t>
            </a:fld>
            <a:endParaRPr lang="en-US" altLang="ko-K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슬라이드 이미지 개체 틀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3" name="슬라이드 노트 개체 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ko-KR" smtClean="0"/>
          </a:p>
        </p:txBody>
      </p:sp>
      <p:sp>
        <p:nvSpPr>
          <p:cNvPr id="12292" name="슬라이드 번호 개체 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737FE8C-91DC-4638-8611-4B978897852A}" type="slidenum">
              <a:rPr lang="en-US" altLang="ko-KR" smtClean="0"/>
              <a:pPr fontAlgn="base">
                <a:spcBef>
                  <a:spcPct val="0"/>
                </a:spcBef>
                <a:spcAft>
                  <a:spcPct val="0"/>
                </a:spcAft>
                <a:defRPr/>
              </a:pPr>
              <a:t>20</a:t>
            </a:fld>
            <a:endParaRPr lang="en-US" altLang="ko-K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B8D921C7-24AF-1747-8308-B63050E52CFE}" type="datetimeFigureOut">
              <a:rPr lang="en-US" smtClean="0"/>
              <a:t>6/3/2013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9927254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D921C7-24AF-1747-8308-B63050E52CFE}" type="datetimeFigureOut">
              <a:rPr lang="en-US" smtClean="0"/>
              <a:t>6/3/2013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1057072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8D921C7-24AF-1747-8308-B63050E52CFE}" type="datetimeFigureOut">
              <a:rPr lang="en-US" smtClean="0"/>
              <a:t>6/3/2013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42673849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B8D921C7-24AF-1747-8308-B63050E52CFE}" type="datetimeFigureOut">
              <a:rPr lang="en-US" smtClean="0"/>
              <a:t>6/3/2013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339945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8D921C7-24AF-1747-8308-B63050E52CFE}" type="datetimeFigureOut">
              <a:rPr lang="en-US" smtClean="0"/>
              <a:t>6/3/2013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4218556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8D921C7-24AF-1747-8308-B63050E52CFE}" type="datetimeFigureOut">
              <a:rPr lang="en-US" smtClean="0"/>
              <a:t>6/3/2013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1029103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D921C7-24AF-1747-8308-B63050E52CFE}" type="datetimeFigureOut">
              <a:rPr lang="en-US" smtClean="0"/>
              <a:t>6/3/2013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7650503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D921C7-24AF-1747-8308-B63050E52CFE}" type="datetimeFigureOut">
              <a:rPr lang="en-US" smtClean="0"/>
              <a:t>6/3/2013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2939410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8D921C7-24AF-1747-8308-B63050E52CFE}" type="datetimeFigureOut">
              <a:rPr lang="en-US" smtClean="0"/>
              <a:t>6/3/2013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1442935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D921C7-24AF-1747-8308-B63050E52CFE}" type="datetimeFigureOut">
              <a:rPr lang="en-US" smtClean="0"/>
              <a:t>6/3/2013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29604810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8D921C7-24AF-1747-8308-B63050E52CFE}" type="datetimeFigureOut">
              <a:rPr lang="en-US" smtClean="0"/>
              <a:t>6/3/2013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3BABC9-FBDD-1E4A-A0E9-D4560705BBD6}" type="slidenum">
              <a:rPr lang="en-US" smtClean="0"/>
              <a:t>‹#›</a:t>
            </a:fld>
            <a:endParaRPr lang="en-US"/>
          </a:p>
        </p:txBody>
      </p:sp>
    </p:spTree>
    <p:extLst>
      <p:ext uri="{BB962C8B-B14F-4D97-AF65-F5344CB8AC3E}">
        <p14:creationId xmlns:p14="http://schemas.microsoft.com/office/powerpoint/2010/main" val="2637215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D921C7-24AF-1747-8308-B63050E52CFE}" type="datetimeFigureOut">
              <a:rPr lang="en-US" smtClean="0"/>
              <a:t>6/3/2013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3BABC9-FBDD-1E4A-A0E9-D4560705BBD6}" type="slidenum">
              <a:rPr lang="en-US" smtClean="0"/>
              <a:t>‹#›</a:t>
            </a:fld>
            <a:endParaRPr lang="en-US"/>
          </a:p>
        </p:txBody>
      </p:sp>
    </p:spTree>
    <p:extLst>
      <p:ext uri="{BB962C8B-B14F-4D97-AF65-F5344CB8AC3E}">
        <p14:creationId xmlns:p14="http://schemas.microsoft.com/office/powerpoint/2010/main" val="3336440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hyperlink" Target="mailto:a.durham@imperial.ac.uk" TargetMode="External"/><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www.ncbi.nlm.nih.gov/pubmed?term=Kamranvar%20SA%5bAuthor%5d&amp;cauthor=true&amp;cauthor_uid=23708667" TargetMode="External"/><Relationship Id="rId2" Type="http://schemas.openxmlformats.org/officeDocument/2006/relationships/hyperlink" Target="http://www.ncbi.nlm.nih.gov/pubmed/23708666" TargetMode="External"/><Relationship Id="rId1" Type="http://schemas.openxmlformats.org/officeDocument/2006/relationships/slideLayout" Target="../slideLayouts/slideLayout1.xml"/><Relationship Id="rId5" Type="http://schemas.openxmlformats.org/officeDocument/2006/relationships/hyperlink" Target="http://www.ncbi.nlm.nih.gov/pubmed?term=Masucci%20MG%5bAuthor%5d&amp;cauthor=true&amp;cauthor_uid=23708667" TargetMode="External"/><Relationship Id="rId4" Type="http://schemas.openxmlformats.org/officeDocument/2006/relationships/hyperlink" Target="http://www.ncbi.nlm.nih.gov/pubmed?term=Chen%20X%5bAuthor%5d&amp;cauthor=true&amp;cauthor_uid=23708667" TargetMode="External"/></Relationships>
</file>

<file path=ppt/slides/_rels/slide22.xml.rels><?xml version="1.0" encoding="UTF-8" standalone="yes"?>
<Relationships xmlns="http://schemas.openxmlformats.org/package/2006/relationships"><Relationship Id="rId8" Type="http://schemas.openxmlformats.org/officeDocument/2006/relationships/hyperlink" Target="http://www.ncbi.nlm.nih.gov/pubmed?term=Middlebrooks%20M%5bAuthor%5d&amp;cauthor=true&amp;cauthor_uid=23708667" TargetMode="External"/><Relationship Id="rId13" Type="http://schemas.openxmlformats.org/officeDocument/2006/relationships/hyperlink" Target="http://www.ncbi.nlm.nih.gov/pubmed?term=Weichert%20J%5bAuthor%5d&amp;cauthor=true&amp;cauthor_uid=23708667" TargetMode="External"/><Relationship Id="rId3" Type="http://schemas.openxmlformats.org/officeDocument/2006/relationships/hyperlink" Target="http://www.ncbi.nlm.nih.gov/pubmed?term=Deming%20DA%5bAuthor%5d&amp;cauthor=true&amp;cauthor_uid=23708667" TargetMode="External"/><Relationship Id="rId7" Type="http://schemas.openxmlformats.org/officeDocument/2006/relationships/hyperlink" Target="http://www.ncbi.nlm.nih.gov/pubmed?term=Miller%20D%5bAuthor%5d&amp;cauthor=true&amp;cauthor_uid=23708667" TargetMode="External"/><Relationship Id="rId12" Type="http://schemas.openxmlformats.org/officeDocument/2006/relationships/hyperlink" Target="http://www.ncbi.nlm.nih.gov/pubmed?term=Washington%20MK%5bAuthor%5d&amp;cauthor=true&amp;cauthor_uid=23708667" TargetMode="External"/><Relationship Id="rId2" Type="http://schemas.openxmlformats.org/officeDocument/2006/relationships/hyperlink" Target="http://www.ncbi.nlm.nih.gov/pubmed/23708654" TargetMode="External"/><Relationship Id="rId1" Type="http://schemas.openxmlformats.org/officeDocument/2006/relationships/slideLayout" Target="../slideLayouts/slideLayout7.xml"/><Relationship Id="rId6" Type="http://schemas.openxmlformats.org/officeDocument/2006/relationships/hyperlink" Target="http://www.ncbi.nlm.nih.gov/pubmed?term=Sievers%20C%5bAuthor%5d&amp;cauthor=true&amp;cauthor_uid=23708667" TargetMode="External"/><Relationship Id="rId11" Type="http://schemas.openxmlformats.org/officeDocument/2006/relationships/hyperlink" Target="http://www.ncbi.nlm.nih.gov/pubmed?term=Bacher%20J%5bAuthor%5d&amp;cauthor=true&amp;cauthor_uid=23708667" TargetMode="External"/><Relationship Id="rId5" Type="http://schemas.openxmlformats.org/officeDocument/2006/relationships/hyperlink" Target="http://www.ncbi.nlm.nih.gov/pubmed?term=Nettekoven%20L%5bAuthor%5d&amp;cauthor=true&amp;cauthor_uid=23708667" TargetMode="External"/><Relationship Id="rId10" Type="http://schemas.openxmlformats.org/officeDocument/2006/relationships/hyperlink" Target="http://www.ncbi.nlm.nih.gov/pubmed?term=Albrecht%20D%5bAuthor%5d&amp;cauthor=true&amp;cauthor_uid=23708667" TargetMode="External"/><Relationship Id="rId4" Type="http://schemas.openxmlformats.org/officeDocument/2006/relationships/hyperlink" Target="http://www.ncbi.nlm.nih.gov/pubmed?term=Leystra%20AA%5bAuthor%5d&amp;cauthor=true&amp;cauthor_uid=23708667" TargetMode="External"/><Relationship Id="rId9" Type="http://schemas.openxmlformats.org/officeDocument/2006/relationships/hyperlink" Target="http://www.ncbi.nlm.nih.gov/pubmed?term=Clipson%20L%5bAuthor%5d&amp;cauthor=true&amp;cauthor_uid=23708667" TargetMode="External"/><Relationship Id="rId14" Type="http://schemas.openxmlformats.org/officeDocument/2006/relationships/hyperlink" Target="http://www.ncbi.nlm.nih.gov/pubmed?term=Halberg%20RB%5bAuthor%5d&amp;cauthor=true&amp;cauthor_uid=23708667" TargetMode="External"/></Relationships>
</file>

<file path=ppt/slides/_rels/slide23.xml.rels><?xml version="1.0" encoding="UTF-8" standalone="yes"?>
<Relationships xmlns="http://schemas.openxmlformats.org/package/2006/relationships"><Relationship Id="rId13" Type="http://schemas.openxmlformats.org/officeDocument/2006/relationships/hyperlink" Target="http://www.ncbi.nlm.nih.gov/pubmed?term=Bernards%20R%5bAuthor%5d&amp;cauthor=true&amp;cauthor_uid=23708667" TargetMode="External"/><Relationship Id="rId18" Type="http://schemas.openxmlformats.org/officeDocument/2006/relationships/hyperlink" Target="http://www.ncbi.nlm.nih.gov/pubmed?term=Peck%20AR%5bAuthor%5d&amp;cauthor=true&amp;cauthor_uid=23708667" TargetMode="External"/><Relationship Id="rId26" Type="http://schemas.openxmlformats.org/officeDocument/2006/relationships/hyperlink" Target="http://www.ncbi.nlm.nih.gov/pubmed?term=Kovatich%20AJ%5bAuthor%5d&amp;cauthor=true&amp;cauthor_uid=23708667" TargetMode="External"/><Relationship Id="rId39" Type="http://schemas.openxmlformats.org/officeDocument/2006/relationships/hyperlink" Target="http://www.ncbi.nlm.nih.gov/pubmed?term=Boutros%20PC%5bAuthor%5d&amp;cauthor=true&amp;cauthor_uid=23708667" TargetMode="External"/><Relationship Id="rId21" Type="http://schemas.openxmlformats.org/officeDocument/2006/relationships/hyperlink" Target="http://www.ncbi.nlm.nih.gov/pubmed?term=Goodman%20CR%5bAuthor%5d&amp;cauthor=true&amp;cauthor_uid=23708667" TargetMode="External"/><Relationship Id="rId34" Type="http://schemas.openxmlformats.org/officeDocument/2006/relationships/hyperlink" Target="http://www.ncbi.nlm.nih.gov/pubmed?term=Gorrini%20C%5bAuthor%5d&amp;cauthor=true&amp;cauthor_uid=23708667" TargetMode="External"/><Relationship Id="rId42" Type="http://schemas.openxmlformats.org/officeDocument/2006/relationships/hyperlink" Target="http://www.ncbi.nlm.nih.gov/pubmed?term=Youngson%20B%5bAuthor%5d&amp;cauthor=true&amp;cauthor_uid=23708667" TargetMode="External"/><Relationship Id="rId47" Type="http://schemas.openxmlformats.org/officeDocument/2006/relationships/hyperlink" Target="http://www.ncbi.nlm.nih.gov/pubmed?term=Nguyen%20Q%5bAuthor%5d&amp;cauthor=true&amp;cauthor_uid=23708667" TargetMode="External"/><Relationship Id="rId50" Type="http://schemas.openxmlformats.org/officeDocument/2006/relationships/hyperlink" Target="http://www.ncbi.nlm.nih.gov/pubmed/23708662" TargetMode="External"/><Relationship Id="rId55" Type="http://schemas.openxmlformats.org/officeDocument/2006/relationships/hyperlink" Target="http://www.ncbi.nlm.nih.gov/pubmed?term=Isharwal%20S%5bAuthor%5d&amp;cauthor=true&amp;cauthor_uid=23708667" TargetMode="External"/><Relationship Id="rId63" Type="http://schemas.openxmlformats.org/officeDocument/2006/relationships/hyperlink" Target="http://www.ncbi.nlm.nih.gov/pubmed/23708661" TargetMode="External"/><Relationship Id="rId68" Type="http://schemas.openxmlformats.org/officeDocument/2006/relationships/hyperlink" Target="http://www.ncbi.nlm.nih.gov/pubmed?term=Wei%20F%5bAuthor%5d&amp;cauthor=true&amp;cauthor_uid=23708667" TargetMode="External"/><Relationship Id="rId76" Type="http://schemas.openxmlformats.org/officeDocument/2006/relationships/hyperlink" Target="http://www.ncbi.nlm.nih.gov/pubmed?term=Deng%20M%5bAuthor%5d&amp;cauthor=true&amp;cauthor_uid=23708667" TargetMode="External"/><Relationship Id="rId84" Type="http://schemas.openxmlformats.org/officeDocument/2006/relationships/hyperlink" Target="http://www.ncbi.nlm.nih.gov/pubmed?term=Bohm%20A%5bAuthor%5d&amp;cauthor=true&amp;cauthor_uid=23708667" TargetMode="External"/><Relationship Id="rId89" Type="http://schemas.openxmlformats.org/officeDocument/2006/relationships/hyperlink" Target="http://www.ncbi.nlm.nih.gov/pubmed?term=Covic%20L%5bAuthor%5d&amp;cauthor=true&amp;cauthor_uid=23708667" TargetMode="External"/><Relationship Id="rId7" Type="http://schemas.openxmlformats.org/officeDocument/2006/relationships/hyperlink" Target="http://www.ncbi.nlm.nih.gov/pubmed?term=Bruurs%20L%5bAuthor%5d&amp;cauthor=true&amp;cauthor_uid=23708667" TargetMode="External"/><Relationship Id="rId71" Type="http://schemas.openxmlformats.org/officeDocument/2006/relationships/hyperlink" Target="http://www.ncbi.nlm.nih.gov/pubmed?term=Liang%20F%5bAuthor%5d&amp;cauthor=true&amp;cauthor_uid=23708667" TargetMode="External"/><Relationship Id="rId2" Type="http://schemas.openxmlformats.org/officeDocument/2006/relationships/hyperlink" Target="http://www.ncbi.nlm.nih.gov/pubmed/23708667" TargetMode="External"/><Relationship Id="rId16" Type="http://schemas.openxmlformats.org/officeDocument/2006/relationships/hyperlink" Target="http://www.ncbi.nlm.nih.gov/pubmed?term=Sato%20T%5bAuthor%5d&amp;cauthor=true&amp;cauthor_uid=23708667" TargetMode="External"/><Relationship Id="rId29" Type="http://schemas.openxmlformats.org/officeDocument/2006/relationships/hyperlink" Target="http://www.ncbi.nlm.nih.gov/pubmed?term=Fuchs%20SY%5bAuthor%5d&amp;cauthor=true&amp;cauthor_uid=23708667" TargetMode="External"/><Relationship Id="rId11" Type="http://schemas.openxmlformats.org/officeDocument/2006/relationships/hyperlink" Target="http://www.ncbi.nlm.nih.gov/pubmed?term=Mohammad%20H%5bAuthor%5d&amp;cauthor=true&amp;cauthor_uid=23708667" TargetMode="External"/><Relationship Id="rId24" Type="http://schemas.openxmlformats.org/officeDocument/2006/relationships/hyperlink" Target="http://www.ncbi.nlm.nih.gov/pubmed?term=Chervoneva%20I%5bAuthor%5d&amp;cauthor=true&amp;cauthor_uid=23708667" TargetMode="External"/><Relationship Id="rId32" Type="http://schemas.openxmlformats.org/officeDocument/2006/relationships/hyperlink" Target="http://www.ncbi.nlm.nih.gov/pubmed?term=Cappello%20P%5bAuthor%5d&amp;cauthor=true&amp;cauthor_uid=23708667" TargetMode="External"/><Relationship Id="rId37" Type="http://schemas.openxmlformats.org/officeDocument/2006/relationships/hyperlink" Target="http://www.ncbi.nlm.nih.gov/pubmed?term=Wakeham%20A%5bAuthor%5d&amp;cauthor=true&amp;cauthor_uid=23708667" TargetMode="External"/><Relationship Id="rId40" Type="http://schemas.openxmlformats.org/officeDocument/2006/relationships/hyperlink" Target="http://www.ncbi.nlm.nih.gov/pubmed?term=Mason%20JM%5bAuthor%5d&amp;cauthor=true&amp;cauthor_uid=23708667" TargetMode="External"/><Relationship Id="rId45" Type="http://schemas.openxmlformats.org/officeDocument/2006/relationships/hyperlink" Target="http://www.ncbi.nlm.nih.gov/pubmed/23708663" TargetMode="External"/><Relationship Id="rId53" Type="http://schemas.openxmlformats.org/officeDocument/2006/relationships/hyperlink" Target="http://www.ncbi.nlm.nih.gov/pubmed?term=O'Malley%20KJ%5bAuthor%5d&amp;cauthor=true&amp;cauthor_uid=23708667" TargetMode="External"/><Relationship Id="rId58" Type="http://schemas.openxmlformats.org/officeDocument/2006/relationships/hyperlink" Target="http://www.ncbi.nlm.nih.gov/pubmed?term=Rigatti%20LH%5bAuthor%5d&amp;cauthor=true&amp;cauthor_uid=23708667" TargetMode="External"/><Relationship Id="rId66" Type="http://schemas.openxmlformats.org/officeDocument/2006/relationships/hyperlink" Target="http://www.ncbi.nlm.nih.gov/pubmed?term=Guo%20X%5bAuthor%5d&amp;cauthor=true&amp;cauthor_uid=23708667" TargetMode="External"/><Relationship Id="rId74" Type="http://schemas.openxmlformats.org/officeDocument/2006/relationships/hyperlink" Target="http://www.ncbi.nlm.nih.gov/pubmed?term=Wu%20M%5bAuthor%5d&amp;cauthor=true&amp;cauthor_uid=23708667" TargetMode="External"/><Relationship Id="rId79" Type="http://schemas.openxmlformats.org/officeDocument/2006/relationships/hyperlink" Target="http://www.ncbi.nlm.nih.gov/pubmed?term=Xiong%20W%5bAuthor%5d&amp;cauthor=true&amp;cauthor_uid=23708667" TargetMode="External"/><Relationship Id="rId87" Type="http://schemas.openxmlformats.org/officeDocument/2006/relationships/hyperlink" Target="http://www.ncbi.nlm.nih.gov/pubmed?term=Austin%20K%5bAuthor%5d&amp;cauthor=true&amp;cauthor_uid=23708667" TargetMode="External"/><Relationship Id="rId5" Type="http://schemas.openxmlformats.org/officeDocument/2006/relationships/hyperlink" Target="http://www.ncbi.nlm.nih.gov/pubmed?term=de%20Lint%20K%5bAuthor%5d&amp;cauthor=true&amp;cauthor_uid=23708667" TargetMode="External"/><Relationship Id="rId61" Type="http://schemas.openxmlformats.org/officeDocument/2006/relationships/hyperlink" Target="http://www.ncbi.nlm.nih.gov/pubmed?term=Nelson%20JB%5bAuthor%5d&amp;cauthor=true&amp;cauthor_uid=23708667" TargetMode="External"/><Relationship Id="rId82" Type="http://schemas.openxmlformats.org/officeDocument/2006/relationships/hyperlink" Target="http://www.ncbi.nlm.nih.gov/pubmed?term=Foley%20CJ%5bAuthor%5d&amp;cauthor=true&amp;cauthor_uid=23708667" TargetMode="External"/><Relationship Id="rId90" Type="http://schemas.openxmlformats.org/officeDocument/2006/relationships/hyperlink" Target="http://www.ncbi.nlm.nih.gov/pubmed?term=L%C3%B3pez-Ot%C3%ADn%20C%5bAuthor%5d&amp;cauthor=true&amp;cauthor_uid=23708667" TargetMode="External"/><Relationship Id="rId19" Type="http://schemas.openxmlformats.org/officeDocument/2006/relationships/hyperlink" Target="http://www.ncbi.nlm.nih.gov/pubmed?term=Girondo%20MA%5bAuthor%5d&amp;cauthor=true&amp;cauthor_uid=23708667" TargetMode="External"/><Relationship Id="rId14" Type="http://schemas.openxmlformats.org/officeDocument/2006/relationships/hyperlink" Target="http://www.ncbi.nlm.nih.gov/pubmed?term=Baylin%20SB%5bAuthor%5d&amp;cauthor=true&amp;cauthor_uid=23708667" TargetMode="External"/><Relationship Id="rId22" Type="http://schemas.openxmlformats.org/officeDocument/2006/relationships/hyperlink" Target="http://www.ncbi.nlm.nih.gov/pubmed?term=Neilson%20LM%5bAuthor%5d&amp;cauthor=true&amp;cauthor_uid=23708667" TargetMode="External"/><Relationship Id="rId27" Type="http://schemas.openxmlformats.org/officeDocument/2006/relationships/hyperlink" Target="http://www.ncbi.nlm.nih.gov/pubmed?term=Hooke%20JA%5bAuthor%5d&amp;cauthor=true&amp;cauthor_uid=23708667" TargetMode="External"/><Relationship Id="rId30" Type="http://schemas.openxmlformats.org/officeDocument/2006/relationships/hyperlink" Target="http://www.ncbi.nlm.nih.gov/pubmed?term=Rui%20H%5bAuthor%5d&amp;cauthor=true&amp;cauthor_uid=23708667" TargetMode="External"/><Relationship Id="rId35" Type="http://schemas.openxmlformats.org/officeDocument/2006/relationships/hyperlink" Target="http://www.ncbi.nlm.nih.gov/pubmed?term=Lin%20DC%5bAuthor%5d&amp;cauthor=true&amp;cauthor_uid=23708667" TargetMode="External"/><Relationship Id="rId43" Type="http://schemas.openxmlformats.org/officeDocument/2006/relationships/hyperlink" Target="http://www.ncbi.nlm.nih.gov/pubmed?term=Done%20SJ%5bAuthor%5d&amp;cauthor=true&amp;cauthor_uid=23708667" TargetMode="External"/><Relationship Id="rId48" Type="http://schemas.openxmlformats.org/officeDocument/2006/relationships/hyperlink" Target="http://www.ncbi.nlm.nih.gov/pubmed?term=Molinolo%20A%5bAuthor%5d&amp;cauthor=true&amp;cauthor_uid=23708667" TargetMode="External"/><Relationship Id="rId56" Type="http://schemas.openxmlformats.org/officeDocument/2006/relationships/hyperlink" Target="http://www.ncbi.nlm.nih.gov/pubmed?term=Qiao%20Z%5bAuthor%5d&amp;cauthor=true&amp;cauthor_uid=23708667" TargetMode="External"/><Relationship Id="rId64" Type="http://schemas.openxmlformats.org/officeDocument/2006/relationships/hyperlink" Target="http://www.ncbi.nlm.nih.gov/pubmed?term=Liao%20Q%5bAuthor%5d&amp;cauthor=true&amp;cauthor_uid=23708667" TargetMode="External"/><Relationship Id="rId69" Type="http://schemas.openxmlformats.org/officeDocument/2006/relationships/hyperlink" Target="http://www.ncbi.nlm.nih.gov/pubmed?term=Zhang%20W%5bAuthor%5d&amp;cauthor=true&amp;cauthor_uid=23708667" TargetMode="External"/><Relationship Id="rId77" Type="http://schemas.openxmlformats.org/officeDocument/2006/relationships/hyperlink" Target="http://www.ncbi.nlm.nih.gov/pubmed?term=Zeng%20X%5bAuthor%5d&amp;cauthor=true&amp;cauthor_uid=23708667" TargetMode="External"/><Relationship Id="rId8" Type="http://schemas.openxmlformats.org/officeDocument/2006/relationships/hyperlink" Target="http://www.ncbi.nlm.nih.gov/pubmed?term=Yu%20LR%5bAuthor%5d&amp;cauthor=true&amp;cauthor_uid=23708667" TargetMode="External"/><Relationship Id="rId51" Type="http://schemas.openxmlformats.org/officeDocument/2006/relationships/hyperlink" Target="http://www.ncbi.nlm.nih.gov/pubmed?term=Ai%20J%5bAuthor%5d&amp;cauthor=true&amp;cauthor_uid=23708667" TargetMode="External"/><Relationship Id="rId72" Type="http://schemas.openxmlformats.org/officeDocument/2006/relationships/hyperlink" Target="http://www.ncbi.nlm.nih.gov/pubmed?term=Xiang%20B%5bAuthor%5d&amp;cauthor=true&amp;cauthor_uid=23708667" TargetMode="External"/><Relationship Id="rId80" Type="http://schemas.openxmlformats.org/officeDocument/2006/relationships/hyperlink" Target="http://www.ncbi.nlm.nih.gov/pubmed?term=Li%20G%5bAuthor%5d&amp;cauthor=true&amp;cauthor_uid=23708667" TargetMode="External"/><Relationship Id="rId85" Type="http://schemas.openxmlformats.org/officeDocument/2006/relationships/hyperlink" Target="http://www.ncbi.nlm.nih.gov/pubmed?term=Nguyen%20N%5bAuthor%5d&amp;cauthor=true&amp;cauthor_uid=23708667" TargetMode="External"/><Relationship Id="rId3" Type="http://schemas.openxmlformats.org/officeDocument/2006/relationships/hyperlink" Target="http://www.ncbi.nlm.nih.gov/pubmed?term=Cai%20Y%5bAuthor%5d&amp;cauthor=true&amp;cauthor_uid=23708667" TargetMode="External"/><Relationship Id="rId12" Type="http://schemas.openxmlformats.org/officeDocument/2006/relationships/hyperlink" Target="http://www.ncbi.nlm.nih.gov/pubmed?term=de%20Rink%20I%5bAuthor%5d&amp;cauthor=true&amp;cauthor_uid=23708667" TargetMode="External"/><Relationship Id="rId17" Type="http://schemas.openxmlformats.org/officeDocument/2006/relationships/hyperlink" Target="http://www.ncbi.nlm.nih.gov/pubmed?term=Tran%20TH%5bAuthor%5d&amp;cauthor=true&amp;cauthor_uid=23708667" TargetMode="External"/><Relationship Id="rId25" Type="http://schemas.openxmlformats.org/officeDocument/2006/relationships/hyperlink" Target="http://www.ncbi.nlm.nih.gov/pubmed?term=Hyslop%20T%5bAuthor%5d&amp;cauthor=true&amp;cauthor_uid=23708667" TargetMode="External"/><Relationship Id="rId33" Type="http://schemas.openxmlformats.org/officeDocument/2006/relationships/hyperlink" Target="http://www.ncbi.nlm.nih.gov/pubmed?term=Blaser%20H%5bAuthor%5d&amp;cauthor=true&amp;cauthor_uid=23708667" TargetMode="External"/><Relationship Id="rId38" Type="http://schemas.openxmlformats.org/officeDocument/2006/relationships/hyperlink" Target="http://www.ncbi.nlm.nih.gov/pubmed?term=Haider%20S%5bAuthor%5d&amp;cauthor=true&amp;cauthor_uid=23708667" TargetMode="External"/><Relationship Id="rId46" Type="http://schemas.openxmlformats.org/officeDocument/2006/relationships/hyperlink" Target="http://www.ncbi.nlm.nih.gov/pubmed?term=Martin%20D%5bAuthor%5d&amp;cauthor=true&amp;cauthor_uid=23708667" TargetMode="External"/><Relationship Id="rId59" Type="http://schemas.openxmlformats.org/officeDocument/2006/relationships/hyperlink" Target="http://www.ncbi.nlm.nih.gov/pubmed?term=Dhir%20R%5bAuthor%5d&amp;cauthor=true&amp;cauthor_uid=23708667" TargetMode="External"/><Relationship Id="rId67" Type="http://schemas.openxmlformats.org/officeDocument/2006/relationships/hyperlink" Target="http://www.ncbi.nlm.nih.gov/pubmed?term=Li%20X%5bAuthor%5d&amp;cauthor=true&amp;cauthor_uid=23708667" TargetMode="External"/><Relationship Id="rId20" Type="http://schemas.openxmlformats.org/officeDocument/2006/relationships/hyperlink" Target="http://www.ncbi.nlm.nih.gov/pubmed?term=Liu%20C%5bAuthor%5d&amp;cauthor=true&amp;cauthor_uid=23708667" TargetMode="External"/><Relationship Id="rId41" Type="http://schemas.openxmlformats.org/officeDocument/2006/relationships/hyperlink" Target="http://www.ncbi.nlm.nih.gov/pubmed?term=Miller%20NA%5bAuthor%5d&amp;cauthor=true&amp;cauthor_uid=23708667" TargetMode="External"/><Relationship Id="rId54" Type="http://schemas.openxmlformats.org/officeDocument/2006/relationships/hyperlink" Target="http://www.ncbi.nlm.nih.gov/pubmed?term=Dar%20JA%5bAuthor%5d&amp;cauthor=true&amp;cauthor_uid=23708667" TargetMode="External"/><Relationship Id="rId62" Type="http://schemas.openxmlformats.org/officeDocument/2006/relationships/hyperlink" Target="http://www.ncbi.nlm.nih.gov/pubmed?term=Wang%20Z%5bAuthor%5d&amp;cauthor=true&amp;cauthor_uid=23708667" TargetMode="External"/><Relationship Id="rId70" Type="http://schemas.openxmlformats.org/officeDocument/2006/relationships/hyperlink" Target="http://www.ncbi.nlm.nih.gov/pubmed?term=Chen%20P%5bAuthor%5d&amp;cauthor=true&amp;cauthor_uid=23708667" TargetMode="External"/><Relationship Id="rId75" Type="http://schemas.openxmlformats.org/officeDocument/2006/relationships/hyperlink" Target="http://www.ncbi.nlm.nih.gov/pubmed?term=Tang%20H%5bAuthor%5d&amp;cauthor=true&amp;cauthor_uid=23708667" TargetMode="External"/><Relationship Id="rId83" Type="http://schemas.openxmlformats.org/officeDocument/2006/relationships/hyperlink" Target="http://www.ncbi.nlm.nih.gov/pubmed?term=Fanjul-Fern%C3%A1ndez%20M%5bAuthor%5d&amp;cauthor=true&amp;cauthor_uid=23708667" TargetMode="External"/><Relationship Id="rId88" Type="http://schemas.openxmlformats.org/officeDocument/2006/relationships/hyperlink" Target="http://www.ncbi.nlm.nih.gov/pubmed?term=Koukos%20G%5bAuthor%5d&amp;cauthor=true&amp;cauthor_uid=23708667" TargetMode="External"/><Relationship Id="rId91" Type="http://schemas.openxmlformats.org/officeDocument/2006/relationships/hyperlink" Target="http://www.ncbi.nlm.nih.gov/pubmed?term=Kuliopulos%20A%5bAuthor%5d&amp;cauthor=true&amp;cauthor_uid=23708667" TargetMode="External"/><Relationship Id="rId1" Type="http://schemas.openxmlformats.org/officeDocument/2006/relationships/slideLayout" Target="../slideLayouts/slideLayout7.xml"/><Relationship Id="rId6" Type="http://schemas.openxmlformats.org/officeDocument/2006/relationships/hyperlink" Target="http://www.ncbi.nlm.nih.gov/pubmed?term=Roepman%20P%5bAuthor%5d&amp;cauthor=true&amp;cauthor_uid=23708667" TargetMode="External"/><Relationship Id="rId15" Type="http://schemas.openxmlformats.org/officeDocument/2006/relationships/hyperlink" Target="http://www.ncbi.nlm.nih.gov/pubmed/23708665" TargetMode="External"/><Relationship Id="rId23" Type="http://schemas.openxmlformats.org/officeDocument/2006/relationships/hyperlink" Target="http://www.ncbi.nlm.nih.gov/pubmed?term=Freydin%20B%5bAuthor%5d&amp;cauthor=true&amp;cauthor_uid=23708667" TargetMode="External"/><Relationship Id="rId28" Type="http://schemas.openxmlformats.org/officeDocument/2006/relationships/hyperlink" Target="http://www.ncbi.nlm.nih.gov/pubmed?term=Shriver%20CD%5bAuthor%5d&amp;cauthor=true&amp;cauthor_uid=23708667" TargetMode="External"/><Relationship Id="rId36" Type="http://schemas.openxmlformats.org/officeDocument/2006/relationships/hyperlink" Target="http://www.ncbi.nlm.nih.gov/pubmed?term=Elia%20AJ%5bAuthor%5d&amp;cauthor=true&amp;cauthor_uid=23708667" TargetMode="External"/><Relationship Id="rId49" Type="http://schemas.openxmlformats.org/officeDocument/2006/relationships/hyperlink" Target="http://www.ncbi.nlm.nih.gov/pubmed?term=Gutkind%20JS%5bAuthor%5d&amp;cauthor=true&amp;cauthor_uid=23708667" TargetMode="External"/><Relationship Id="rId57" Type="http://schemas.openxmlformats.org/officeDocument/2006/relationships/hyperlink" Target="http://www.ncbi.nlm.nih.gov/pubmed?term=Ren%20B%5bAuthor%5d&amp;cauthor=true&amp;cauthor_uid=23708667" TargetMode="External"/><Relationship Id="rId10" Type="http://schemas.openxmlformats.org/officeDocument/2006/relationships/hyperlink" Target="http://www.ncbi.nlm.nih.gov/pubmed?term=van%20Blijswijk%20J%5bAuthor%5d&amp;cauthor=true&amp;cauthor_uid=23708667" TargetMode="External"/><Relationship Id="rId31" Type="http://schemas.openxmlformats.org/officeDocument/2006/relationships/hyperlink" Target="http://www.ncbi.nlm.nih.gov/pubmed/23708664" TargetMode="External"/><Relationship Id="rId44" Type="http://schemas.openxmlformats.org/officeDocument/2006/relationships/hyperlink" Target="http://www.ncbi.nlm.nih.gov/pubmed?term=Mak%20TW%5bAuthor%5d&amp;cauthor=true&amp;cauthor_uid=23708667" TargetMode="External"/><Relationship Id="rId52" Type="http://schemas.openxmlformats.org/officeDocument/2006/relationships/hyperlink" Target="http://www.ncbi.nlm.nih.gov/pubmed?term=Pascal%20LE%5bAuthor%5d&amp;cauthor=true&amp;cauthor_uid=23708667" TargetMode="External"/><Relationship Id="rId60" Type="http://schemas.openxmlformats.org/officeDocument/2006/relationships/hyperlink" Target="http://www.ncbi.nlm.nih.gov/pubmed?term=Xiao%20W%5bAuthor%5d&amp;cauthor=true&amp;cauthor_uid=23708667" TargetMode="External"/><Relationship Id="rId65" Type="http://schemas.openxmlformats.org/officeDocument/2006/relationships/hyperlink" Target="http://www.ncbi.nlm.nih.gov/pubmed?term=Zeng%20Z%5bAuthor%5d&amp;cauthor=true&amp;cauthor_uid=23708667" TargetMode="External"/><Relationship Id="rId73" Type="http://schemas.openxmlformats.org/officeDocument/2006/relationships/hyperlink" Target="http://www.ncbi.nlm.nih.gov/pubmed?term=Ma%20J%5bAuthor%5d&amp;cauthor=true&amp;cauthor_uid=23708667" TargetMode="External"/><Relationship Id="rId78" Type="http://schemas.openxmlformats.org/officeDocument/2006/relationships/hyperlink" Target="http://www.ncbi.nlm.nih.gov/pubmed?term=Tang%20K%5bAuthor%5d&amp;cauthor=true&amp;cauthor_uid=23708667" TargetMode="External"/><Relationship Id="rId81" Type="http://schemas.openxmlformats.org/officeDocument/2006/relationships/hyperlink" Target="http://www.ncbi.nlm.nih.gov/pubmed/23708660" TargetMode="External"/><Relationship Id="rId86" Type="http://schemas.openxmlformats.org/officeDocument/2006/relationships/hyperlink" Target="http://www.ncbi.nlm.nih.gov/pubmed?term=Agarwal%20A%5bAuthor%5d&amp;cauthor=true&amp;cauthor_uid=23708667" TargetMode="External"/><Relationship Id="rId4" Type="http://schemas.openxmlformats.org/officeDocument/2006/relationships/hyperlink" Target="http://www.ncbi.nlm.nih.gov/pubmed?term=Geutjes%20EJ%5bAuthor%5d&amp;cauthor=true&amp;cauthor_uid=23708667" TargetMode="External"/><Relationship Id="rId9" Type="http://schemas.openxmlformats.org/officeDocument/2006/relationships/hyperlink" Target="http://www.ncbi.nlm.nih.gov/pubmed?term=Wang%20W%5bAuthor%5d&amp;cauthor=true&amp;cauthor_uid=23708667" TargetMode="External"/></Relationships>
</file>

<file path=ppt/slides/_rels/slide24.xml.rels><?xml version="1.0" encoding="UTF-8" standalone="yes"?>
<Relationships xmlns="http://schemas.openxmlformats.org/package/2006/relationships"><Relationship Id="rId13" Type="http://schemas.openxmlformats.org/officeDocument/2006/relationships/hyperlink" Target="http://www.ncbi.nlm.nih.gov/pubmed?term=Lin%20SH%5bAuthor%5d&amp;cauthor=true&amp;cauthor_uid=23708667" TargetMode="External"/><Relationship Id="rId18" Type="http://schemas.openxmlformats.org/officeDocument/2006/relationships/hyperlink" Target="http://www.ncbi.nlm.nih.gov/pubmed?term=Cavey%20GS%5bAuthor%5d&amp;cauthor=true&amp;cauthor_uid=23708667" TargetMode="External"/><Relationship Id="rId26" Type="http://schemas.openxmlformats.org/officeDocument/2006/relationships/hyperlink" Target="http://www.ncbi.nlm.nih.gov/pubmed?term=Huot%20L%5bAuthor%5d&amp;cauthor=true&amp;cauthor_uid=23708667" TargetMode="External"/><Relationship Id="rId39" Type="http://schemas.openxmlformats.org/officeDocument/2006/relationships/hyperlink" Target="http://www.ncbi.nlm.nih.gov/pubmed?term=Joshi%20A%5bAuthor%5d&amp;cauthor=true&amp;cauthor_uid=23708667" TargetMode="External"/><Relationship Id="rId21" Type="http://schemas.openxmlformats.org/officeDocument/2006/relationships/hyperlink" Target="http://www.ncbi.nlm.nih.gov/pubmed?term=Mapp%20AK%5bAuthor%5d&amp;cauthor=true&amp;cauthor_uid=23708667" TargetMode="External"/><Relationship Id="rId34" Type="http://schemas.openxmlformats.org/officeDocument/2006/relationships/hyperlink" Target="http://www.ncbi.nlm.nih.gov/pubmed/23708656" TargetMode="External"/><Relationship Id="rId42" Type="http://schemas.openxmlformats.org/officeDocument/2006/relationships/hyperlink" Target="http://www.ncbi.nlm.nih.gov/pubmed?term=Chan%20WI%5bAuthor%5d&amp;cauthor=true&amp;cauthor_uid=23708667" TargetMode="External"/><Relationship Id="rId47" Type="http://schemas.openxmlformats.org/officeDocument/2006/relationships/hyperlink" Target="http://www.ncbi.nlm.nih.gov/pubmed?term=Huntly%20BJ%5bAuthor%5d&amp;cauthor=true&amp;cauthor_uid=23708667" TargetMode="External"/><Relationship Id="rId50" Type="http://schemas.openxmlformats.org/officeDocument/2006/relationships/hyperlink" Target="http://www.ncbi.nlm.nih.gov/pubmed?term=Comstock%20CE%5bAuthor%5d&amp;cauthor=true&amp;cauthor_uid=23708667" TargetMode="External"/><Relationship Id="rId55" Type="http://schemas.openxmlformats.org/officeDocument/2006/relationships/hyperlink" Target="http://www.ncbi.nlm.nih.gov/pubmed?term=Ostrander%20WF%20Jr%5bAuthor%5d&amp;cauthor=true&amp;cauthor_uid=23708667" TargetMode="External"/><Relationship Id="rId63" Type="http://schemas.openxmlformats.org/officeDocument/2006/relationships/hyperlink" Target="http://www.ncbi.nlm.nih.gov/pubmed?term=Brody%20JR%5bAuthor%5d&amp;cauthor=true&amp;cauthor_uid=23708667" TargetMode="External"/><Relationship Id="rId7" Type="http://schemas.openxmlformats.org/officeDocument/2006/relationships/hyperlink" Target="http://www.ncbi.nlm.nih.gov/pubmed?term=Sun%20S%5bAuthor%5d&amp;cauthor=true&amp;cauthor_uid=23708667" TargetMode="External"/><Relationship Id="rId2" Type="http://schemas.openxmlformats.org/officeDocument/2006/relationships/hyperlink" Target="http://www.ncbi.nlm.nih.gov/pubmed/23708659" TargetMode="External"/><Relationship Id="rId16" Type="http://schemas.openxmlformats.org/officeDocument/2006/relationships/hyperlink" Target="http://www.ncbi.nlm.nih.gov/pubmed?term=Xie%20X%5bAuthor%5d&amp;cauthor=true&amp;cauthor_uid=23708667" TargetMode="External"/><Relationship Id="rId20" Type="http://schemas.openxmlformats.org/officeDocument/2006/relationships/hyperlink" Target="http://www.ncbi.nlm.nih.gov/pubmed?term=Teknos%20TN%5bAuthor%5d&amp;cauthor=true&amp;cauthor_uid=23708667" TargetMode="External"/><Relationship Id="rId29" Type="http://schemas.openxmlformats.org/officeDocument/2006/relationships/hyperlink" Target="http://www.ncbi.nlm.nih.gov/pubmed?term=Flajollet%20S%5bAuthor%5d&amp;cauthor=true&amp;cauthor_uid=23708667" TargetMode="External"/><Relationship Id="rId41" Type="http://schemas.openxmlformats.org/officeDocument/2006/relationships/hyperlink" Target="http://www.ncbi.nlm.nih.gov/pubmed?term=Kinston%20S%5bAuthor%5d&amp;cauthor=true&amp;cauthor_uid=23708667" TargetMode="External"/><Relationship Id="rId54" Type="http://schemas.openxmlformats.org/officeDocument/2006/relationships/hyperlink" Target="http://www.ncbi.nlm.nih.gov/pubmed?term=Schiewer%20MJ%5bAuthor%5d&amp;cauthor=true&amp;cauthor_uid=23708667" TargetMode="External"/><Relationship Id="rId62" Type="http://schemas.openxmlformats.org/officeDocument/2006/relationships/hyperlink" Target="http://www.ncbi.nlm.nih.gov/pubmed?term=Centenera%20MM%5bAuthor%5d&amp;cauthor=true&amp;cauthor_uid=23708667" TargetMode="External"/><Relationship Id="rId1" Type="http://schemas.openxmlformats.org/officeDocument/2006/relationships/slideLayout" Target="../slideLayouts/slideLayout7.xml"/><Relationship Id="rId6" Type="http://schemas.openxmlformats.org/officeDocument/2006/relationships/hyperlink" Target="http://www.ncbi.nlm.nih.gov/pubmed?term=Wang%20R%5bAuthor%5d&amp;cauthor=true&amp;cauthor_uid=23708667" TargetMode="External"/><Relationship Id="rId11" Type="http://schemas.openxmlformats.org/officeDocument/2006/relationships/hyperlink" Target="http://www.ncbi.nlm.nih.gov/pubmed?term=Gallick%20GE%5bAuthor%5d&amp;cauthor=true&amp;cauthor_uid=23708667" TargetMode="External"/><Relationship Id="rId24" Type="http://schemas.openxmlformats.org/officeDocument/2006/relationships/hyperlink" Target="http://www.ncbi.nlm.nih.gov/pubmed?term=Tian%20TV%5bAuthor%5d&amp;cauthor=true&amp;cauthor_uid=23708667" TargetMode="External"/><Relationship Id="rId32" Type="http://schemas.openxmlformats.org/officeDocument/2006/relationships/hyperlink" Target="http://www.ncbi.nlm.nih.gov/pubmed?term=de%20Launoit%20Y%5bAuthor%5d&amp;cauthor=true&amp;cauthor_uid=23708667" TargetMode="External"/><Relationship Id="rId37" Type="http://schemas.openxmlformats.org/officeDocument/2006/relationships/hyperlink" Target="http://www.ncbi.nlm.nih.gov/pubmed/23708655" TargetMode="External"/><Relationship Id="rId40" Type="http://schemas.openxmlformats.org/officeDocument/2006/relationships/hyperlink" Target="http://www.ncbi.nlm.nih.gov/pubmed?term=Bonadies%20N%5bAuthor%5d&amp;cauthor=true&amp;cauthor_uid=23708667" TargetMode="External"/><Relationship Id="rId45" Type="http://schemas.openxmlformats.org/officeDocument/2006/relationships/hyperlink" Target="http://www.ncbi.nlm.nih.gov/pubmed?term=Landry%20JR%5bAuthor%5d&amp;cauthor=true&amp;cauthor_uid=23708667" TargetMode="External"/><Relationship Id="rId53" Type="http://schemas.openxmlformats.org/officeDocument/2006/relationships/hyperlink" Target="http://www.ncbi.nlm.nih.gov/pubmed?term=de%20Leeuw%20R%5bAuthor%5d&amp;cauthor=true&amp;cauthor_uid=23708667" TargetMode="External"/><Relationship Id="rId58" Type="http://schemas.openxmlformats.org/officeDocument/2006/relationships/hyperlink" Target="http://www.ncbi.nlm.nih.gov/pubmed?term=McCue%20PA%5bAuthor%5d&amp;cauthor=true&amp;cauthor_uid=23708667" TargetMode="External"/><Relationship Id="rId66" Type="http://schemas.openxmlformats.org/officeDocument/2006/relationships/hyperlink" Target="http://www.ncbi.nlm.nih.gov/pubmed?term=Knudsen%20KE%5bAuthor%5d&amp;cauthor=true&amp;cauthor_uid=23708667" TargetMode="External"/><Relationship Id="rId5" Type="http://schemas.openxmlformats.org/officeDocument/2006/relationships/hyperlink" Target="http://www.ncbi.nlm.nih.gov/pubmed?term=Lee%20YC%5bAuthor%5d&amp;cauthor=true&amp;cauthor_uid=23708667" TargetMode="External"/><Relationship Id="rId15" Type="http://schemas.openxmlformats.org/officeDocument/2006/relationships/hyperlink" Target="http://www.ncbi.nlm.nih.gov/pubmed/23708658" TargetMode="External"/><Relationship Id="rId23" Type="http://schemas.openxmlformats.org/officeDocument/2006/relationships/hyperlink" Target="http://www.ncbi.nlm.nih.gov/pubmed/23708657" TargetMode="External"/><Relationship Id="rId28" Type="http://schemas.openxmlformats.org/officeDocument/2006/relationships/hyperlink" Target="http://www.ncbi.nlm.nih.gov/pubmed?term=Bonnelye%20E%5bAuthor%5d&amp;cauthor=true&amp;cauthor_uid=23708667" TargetMode="External"/><Relationship Id="rId36" Type="http://schemas.openxmlformats.org/officeDocument/2006/relationships/hyperlink" Target="http://www.ncbi.nlm.nih.gov/pubmed?term=Ohshima%20T%5bAuthor%5d&amp;cauthor=true&amp;cauthor_uid=23708667" TargetMode="External"/><Relationship Id="rId49" Type="http://schemas.openxmlformats.org/officeDocument/2006/relationships/hyperlink" Target="http://www.ncbi.nlm.nih.gov/pubmed/23708653" TargetMode="External"/><Relationship Id="rId57" Type="http://schemas.openxmlformats.org/officeDocument/2006/relationships/hyperlink" Target="http://www.ncbi.nlm.nih.gov/pubmed?term=McClendon%20AK%5bAuthor%5d&amp;cauthor=true&amp;cauthor_uid=23708667" TargetMode="External"/><Relationship Id="rId61" Type="http://schemas.openxmlformats.org/officeDocument/2006/relationships/hyperlink" Target="http://www.ncbi.nlm.nih.gov/pubmed?term=Gomella%20LG%5bAuthor%5d&amp;cauthor=true&amp;cauthor_uid=23708667" TargetMode="External"/><Relationship Id="rId10" Type="http://schemas.openxmlformats.org/officeDocument/2006/relationships/hyperlink" Target="http://www.ncbi.nlm.nih.gov/pubmed?term=Yu-Lee%20LY%5bAuthor%5d&amp;cauthor=true&amp;cauthor_uid=23708667" TargetMode="External"/><Relationship Id="rId19" Type="http://schemas.openxmlformats.org/officeDocument/2006/relationships/hyperlink" Target="http://www.ncbi.nlm.nih.gov/pubmed?term=Old%20M%5bAuthor%5d&amp;cauthor=true&amp;cauthor_uid=23708667" TargetMode="External"/><Relationship Id="rId31" Type="http://schemas.openxmlformats.org/officeDocument/2006/relationships/hyperlink" Target="http://www.ncbi.nlm.nih.gov/pubmed?term=Leroy%20X%5bAuthor%5d&amp;cauthor=true&amp;cauthor_uid=23708667" TargetMode="External"/><Relationship Id="rId44" Type="http://schemas.openxmlformats.org/officeDocument/2006/relationships/hyperlink" Target="http://www.ncbi.nlm.nih.gov/pubmed?term=Pridans%20C%5bAuthor%5d&amp;cauthor=true&amp;cauthor_uid=23708667" TargetMode="External"/><Relationship Id="rId52" Type="http://schemas.openxmlformats.org/officeDocument/2006/relationships/hyperlink" Target="http://www.ncbi.nlm.nih.gov/pubmed?term=Goodwin%20JF%5bAuthor%5d&amp;cauthor=true&amp;cauthor_uid=23708667" TargetMode="External"/><Relationship Id="rId60" Type="http://schemas.openxmlformats.org/officeDocument/2006/relationships/hyperlink" Target="http://www.ncbi.nlm.nih.gov/pubmed?term=Lallas%20CD%5bAuthor%5d&amp;cauthor=true&amp;cauthor_uid=23708667" TargetMode="External"/><Relationship Id="rId65" Type="http://schemas.openxmlformats.org/officeDocument/2006/relationships/hyperlink" Target="http://www.ncbi.nlm.nih.gov/pubmed?term=Tilley%20WD%5bAuthor%5d&amp;cauthor=true&amp;cauthor_uid=23708667" TargetMode="External"/><Relationship Id="rId4" Type="http://schemas.openxmlformats.org/officeDocument/2006/relationships/hyperlink" Target="http://www.ncbi.nlm.nih.gov/pubmed?term=Liu%20S%5bAuthor%5d&amp;cauthor=true&amp;cauthor_uid=23708667" TargetMode="External"/><Relationship Id="rId9" Type="http://schemas.openxmlformats.org/officeDocument/2006/relationships/hyperlink" Target="http://www.ncbi.nlm.nih.gov/pubmed?term=Bornmann%20WG%5bAuthor%5d&amp;cauthor=true&amp;cauthor_uid=23708667" TargetMode="External"/><Relationship Id="rId14" Type="http://schemas.openxmlformats.org/officeDocument/2006/relationships/hyperlink" Target="http://www.ncbi.nlm.nih.gov/pubmed?term=Kuang%20J%5bAuthor%5d&amp;cauthor=true&amp;cauthor_uid=23708667" TargetMode="External"/><Relationship Id="rId22" Type="http://schemas.openxmlformats.org/officeDocument/2006/relationships/hyperlink" Target="http://www.ncbi.nlm.nih.gov/pubmed?term=Pan%20Q%5bAuthor%5d&amp;cauthor=true&amp;cauthor_uid=23708667" TargetMode="External"/><Relationship Id="rId27" Type="http://schemas.openxmlformats.org/officeDocument/2006/relationships/hyperlink" Target="http://www.ncbi.nlm.nih.gov/pubmed?term=Flourens%20A%5bAuthor%5d&amp;cauthor=true&amp;cauthor_uid=23708667" TargetMode="External"/><Relationship Id="rId30" Type="http://schemas.openxmlformats.org/officeDocument/2006/relationships/hyperlink" Target="http://www.ncbi.nlm.nih.gov/pubmed?term=Hot%20D%5bAuthor%5d&amp;cauthor=true&amp;cauthor_uid=23708667" TargetMode="External"/><Relationship Id="rId35" Type="http://schemas.openxmlformats.org/officeDocument/2006/relationships/hyperlink" Target="http://www.ncbi.nlm.nih.gov/pubmed?term=Mukai%20R%5bAuthor%5d&amp;cauthor=true&amp;cauthor_uid=23708667" TargetMode="External"/><Relationship Id="rId43" Type="http://schemas.openxmlformats.org/officeDocument/2006/relationships/hyperlink" Target="http://www.ncbi.nlm.nih.gov/pubmed?term=Gudgin%20E%5bAuthor%5d&amp;cauthor=true&amp;cauthor_uid=23708667" TargetMode="External"/><Relationship Id="rId48" Type="http://schemas.openxmlformats.org/officeDocument/2006/relationships/hyperlink" Target="http://www.ncbi.nlm.nih.gov/pubmed?term=Gottgens%20B%5bAuthor%5d&amp;cauthor=true&amp;cauthor_uid=23708667" TargetMode="External"/><Relationship Id="rId56" Type="http://schemas.openxmlformats.org/officeDocument/2006/relationships/hyperlink" Target="http://www.ncbi.nlm.nih.gov/pubmed?term=Burkhart%20RA%5bAuthor%5d&amp;cauthor=true&amp;cauthor_uid=23708667" TargetMode="External"/><Relationship Id="rId64" Type="http://schemas.openxmlformats.org/officeDocument/2006/relationships/hyperlink" Target="http://www.ncbi.nlm.nih.gov/pubmed?term=Butler%20LM%5bAuthor%5d&amp;cauthor=true&amp;cauthor_uid=23708667" TargetMode="External"/><Relationship Id="rId8" Type="http://schemas.openxmlformats.org/officeDocument/2006/relationships/hyperlink" Target="http://www.ncbi.nlm.nih.gov/pubmed?term=Yin%20F%5bAuthor%5d&amp;cauthor=true&amp;cauthor_uid=23708667" TargetMode="External"/><Relationship Id="rId51" Type="http://schemas.openxmlformats.org/officeDocument/2006/relationships/hyperlink" Target="http://www.ncbi.nlm.nih.gov/pubmed?term=Augello%20MA%5bAuthor%5d&amp;cauthor=true&amp;cauthor_uid=23708667" TargetMode="External"/><Relationship Id="rId3" Type="http://schemas.openxmlformats.org/officeDocument/2006/relationships/hyperlink" Target="http://www.ncbi.nlm.nih.gov/pubmed?term=Wu%20CF%5bAuthor%5d&amp;cauthor=true&amp;cauthor_uid=23708667" TargetMode="External"/><Relationship Id="rId12" Type="http://schemas.openxmlformats.org/officeDocument/2006/relationships/hyperlink" Target="http://www.ncbi.nlm.nih.gov/pubmed?term=Zhang%20W%5bAuthor%5d&amp;cauthor=true&amp;cauthor_uid=23708667" TargetMode="External"/><Relationship Id="rId17" Type="http://schemas.openxmlformats.org/officeDocument/2006/relationships/hyperlink" Target="http://www.ncbi.nlm.nih.gov/pubmed?term=Piao%20L%5bAuthor%5d&amp;cauthor=true&amp;cauthor_uid=23708667" TargetMode="External"/><Relationship Id="rId25" Type="http://schemas.openxmlformats.org/officeDocument/2006/relationships/hyperlink" Target="http://www.ncbi.nlm.nih.gov/pubmed?term=Tomavo%20N%5bAuthor%5d&amp;cauthor=true&amp;cauthor_uid=23708667" TargetMode="External"/><Relationship Id="rId33" Type="http://schemas.openxmlformats.org/officeDocument/2006/relationships/hyperlink" Target="http://www.ncbi.nlm.nih.gov/pubmed?term=Duterque-Coquillaud%20M%5bAuthor%5d&amp;cauthor=true&amp;cauthor_uid=23708667" TargetMode="External"/><Relationship Id="rId38" Type="http://schemas.openxmlformats.org/officeDocument/2006/relationships/hyperlink" Target="http://www.ncbi.nlm.nih.gov/pubmed?term=Calero-Nieto%20FJ%5bAuthor%5d&amp;cauthor=true&amp;cauthor_uid=23708667" TargetMode="External"/><Relationship Id="rId46" Type="http://schemas.openxmlformats.org/officeDocument/2006/relationships/hyperlink" Target="http://www.ncbi.nlm.nih.gov/pubmed?term=Kikuchi%20J%5bAuthor%5d&amp;cauthor=true&amp;cauthor_uid=23708667" TargetMode="External"/><Relationship Id="rId59" Type="http://schemas.openxmlformats.org/officeDocument/2006/relationships/hyperlink" Target="http://www.ncbi.nlm.nih.gov/pubmed?term=Trabulsi%20EJ%5bAuthor%5d&amp;cauthor=true&amp;cauthor_uid=23708667"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04950" y="1824038"/>
            <a:ext cx="6134100" cy="3209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692696"/>
            <a:ext cx="3819525" cy="571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96526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5925" y="1781175"/>
            <a:ext cx="5772150" cy="3295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338476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3525" y="176213"/>
            <a:ext cx="6076950" cy="6505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525888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14475" y="0"/>
            <a:ext cx="5937845" cy="68627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27845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8325" y="1819275"/>
            <a:ext cx="5467350" cy="3219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295856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0635" y="0"/>
            <a:ext cx="5342731" cy="68584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458015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4461" y="0"/>
            <a:ext cx="6015079" cy="6813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6563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2049046" y="2199635"/>
            <a:ext cx="5256584" cy="10905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1"/>
            <a:ext cx="5040560" cy="68607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7136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70163" y="602570"/>
            <a:ext cx="7120633" cy="5829300"/>
          </a:xfrm>
          <a:prstGeom prst="rect">
            <a:avLst/>
          </a:prstGeom>
        </p:spPr>
      </p:pic>
      <p:sp>
        <p:nvSpPr>
          <p:cNvPr id="3" name="TextBox 2"/>
          <p:cNvSpPr txBox="1"/>
          <p:nvPr/>
        </p:nvSpPr>
        <p:spPr>
          <a:xfrm>
            <a:off x="5701911" y="162120"/>
            <a:ext cx="2594234" cy="369332"/>
          </a:xfrm>
          <a:prstGeom prst="rect">
            <a:avLst/>
          </a:prstGeom>
          <a:noFill/>
        </p:spPr>
        <p:txBody>
          <a:bodyPr wrap="square" rtlCol="0">
            <a:spAutoFit/>
          </a:bodyPr>
          <a:lstStyle/>
          <a:p>
            <a:r>
              <a:rPr lang="en-US" dirty="0" smtClean="0"/>
              <a:t>Scientific Reports</a:t>
            </a:r>
            <a:endParaRPr lang="en-US" dirty="0"/>
          </a:p>
        </p:txBody>
      </p:sp>
    </p:spTree>
    <p:extLst>
      <p:ext uri="{BB962C8B-B14F-4D97-AF65-F5344CB8AC3E}">
        <p14:creationId xmlns:p14="http://schemas.microsoft.com/office/powerpoint/2010/main" val="38286480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29628" y="297219"/>
            <a:ext cx="7296284" cy="5824181"/>
          </a:xfrm>
          <a:prstGeom prst="rect">
            <a:avLst/>
          </a:prstGeom>
        </p:spPr>
      </p:pic>
    </p:spTree>
    <p:extLst>
      <p:ext uri="{BB962C8B-B14F-4D97-AF65-F5344CB8AC3E}">
        <p14:creationId xmlns:p14="http://schemas.microsoft.com/office/powerpoint/2010/main" val="26895281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99028" y="121590"/>
            <a:ext cx="1216047" cy="369332"/>
          </a:xfrm>
          <a:prstGeom prst="rect">
            <a:avLst/>
          </a:prstGeom>
          <a:noFill/>
        </p:spPr>
        <p:txBody>
          <a:bodyPr wrap="square" rtlCol="0">
            <a:spAutoFit/>
          </a:bodyPr>
          <a:lstStyle/>
          <a:p>
            <a:r>
              <a:rPr lang="en-US" dirty="0" smtClean="0"/>
              <a:t>Autophagy</a:t>
            </a:r>
            <a:endParaRPr lang="en-US" dirty="0"/>
          </a:p>
        </p:txBody>
      </p:sp>
      <p:pic>
        <p:nvPicPr>
          <p:cNvPr id="3" name="Picture 2"/>
          <p:cNvPicPr>
            <a:picLocks noChangeAspect="1"/>
          </p:cNvPicPr>
          <p:nvPr/>
        </p:nvPicPr>
        <p:blipFill>
          <a:blip r:embed="rId2"/>
          <a:stretch>
            <a:fillRect/>
          </a:stretch>
        </p:blipFill>
        <p:spPr>
          <a:xfrm>
            <a:off x="215900" y="812800"/>
            <a:ext cx="8699500" cy="5232400"/>
          </a:xfrm>
          <a:prstGeom prst="rect">
            <a:avLst/>
          </a:prstGeom>
        </p:spPr>
      </p:pic>
    </p:spTree>
    <p:extLst>
      <p:ext uri="{BB962C8B-B14F-4D97-AF65-F5344CB8AC3E}">
        <p14:creationId xmlns:p14="http://schemas.microsoft.com/office/powerpoint/2010/main" val="40180150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05349" y="88900"/>
            <a:ext cx="7998889" cy="6680200"/>
          </a:xfrm>
          <a:prstGeom prst="rect">
            <a:avLst/>
          </a:prstGeom>
        </p:spPr>
      </p:pic>
    </p:spTree>
    <p:extLst>
      <p:ext uri="{BB962C8B-B14F-4D97-AF65-F5344CB8AC3E}">
        <p14:creationId xmlns:p14="http://schemas.microsoft.com/office/powerpoint/2010/main" val="39048619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5976" y="659557"/>
            <a:ext cx="4697433" cy="537150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16632"/>
            <a:ext cx="1724025" cy="542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125" y="949545"/>
            <a:ext cx="4271844" cy="2233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550" y="3345309"/>
            <a:ext cx="4248472" cy="30862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641568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35" y="476672"/>
            <a:ext cx="4336093" cy="50108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83968" y="260648"/>
            <a:ext cx="4941874" cy="58485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7655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31194"/>
            <a:ext cx="5245620" cy="67196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09656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116632"/>
            <a:ext cx="6334125" cy="3038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3573016"/>
            <a:ext cx="6696075" cy="2943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754463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직사각형 1"/>
          <p:cNvSpPr>
            <a:spLocks noChangeArrowheads="1"/>
          </p:cNvSpPr>
          <p:nvPr/>
        </p:nvSpPr>
        <p:spPr bwMode="auto">
          <a:xfrm>
            <a:off x="-36513" y="549275"/>
            <a:ext cx="4572001"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Differential regulation of proteasome functionality in reproductive </a:t>
            </a:r>
            <a:r>
              <a:rPr lang="en-US" altLang="ko-KR" sz="1400" b="1" i="1"/>
              <a:t>vs</a:t>
            </a:r>
            <a:r>
              <a:rPr lang="en-US" altLang="ko-KR" sz="1400" b="1"/>
              <a:t>. somatic tissues of Drosophila during aging or oxidative stress </a:t>
            </a:r>
          </a:p>
          <a:p>
            <a:r>
              <a:rPr lang="en-US" altLang="ko-KR" sz="1100">
                <a:solidFill>
                  <a:srgbClr val="005696"/>
                </a:solidFill>
              </a:rPr>
              <a:t>Eleni N. Tsakiri, Gerasimos P. Sykiotis, Issidora S. Papassideri, </a:t>
            </a:r>
          </a:p>
          <a:p>
            <a:r>
              <a:rPr lang="en-US" altLang="ko-KR" sz="1100">
                <a:solidFill>
                  <a:srgbClr val="005696"/>
                </a:solidFill>
              </a:rPr>
              <a:t>Vassilis G. Gorgoulis, Dirk Bohmann, and Ioannis P. Trougakos</a:t>
            </a:r>
          </a:p>
          <a:p>
            <a:r>
              <a:rPr kumimoji="0" lang="en-US" altLang="ko-KR" sz="1100" b="1">
                <a:solidFill>
                  <a:srgbClr val="005696"/>
                </a:solidFill>
              </a:rPr>
              <a:t>Source</a:t>
            </a:r>
          </a:p>
          <a:p>
            <a:r>
              <a:rPr lang="en-US" altLang="ko-KR" sz="1100" i="1">
                <a:solidFill>
                  <a:srgbClr val="005696"/>
                </a:solidFill>
              </a:rPr>
              <a:t>FASEB J June 2013 27:2407-2420; published ahead of print March 1, 2013, doi:10.1096/fj.12-221408 </a:t>
            </a:r>
            <a:endParaRPr lang="en-US" altLang="ko-KR" sz="1100">
              <a:solidFill>
                <a:srgbClr val="005696"/>
              </a:solidFill>
            </a:endParaRPr>
          </a:p>
        </p:txBody>
      </p:sp>
      <p:sp>
        <p:nvSpPr>
          <p:cNvPr id="2051" name="직사각형 4"/>
          <p:cNvSpPr>
            <a:spLocks noChangeArrowheads="1"/>
          </p:cNvSpPr>
          <p:nvPr/>
        </p:nvSpPr>
        <p:spPr bwMode="auto">
          <a:xfrm>
            <a:off x="-30163" y="4435475"/>
            <a:ext cx="4572001"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i="1"/>
              <a:t>Interleukin-10</a:t>
            </a:r>
            <a:r>
              <a:rPr lang="en-US" altLang="ko-KR" sz="1400" b="1"/>
              <a:t> promoter variants predict HPV-positive tumors and survival of squamous cell carcinoma of the oropharynx </a:t>
            </a:r>
          </a:p>
          <a:p>
            <a:r>
              <a:rPr lang="en-US" altLang="ko-KR" sz="1100">
                <a:solidFill>
                  <a:srgbClr val="005696"/>
                </a:solidFill>
              </a:rPr>
              <a:t>Lei Jin, Erich M. Sturgis, Xiaolin Cao, Xicheng Song, Taufiq Salahuddin, Qingyi Wei, and Guojun Li</a:t>
            </a:r>
          </a:p>
          <a:p>
            <a:r>
              <a:rPr kumimoji="0" lang="en-US" altLang="ko-KR" sz="1100" b="1">
                <a:solidFill>
                  <a:srgbClr val="005696"/>
                </a:solidFill>
              </a:rPr>
              <a:t>Source</a:t>
            </a:r>
          </a:p>
          <a:p>
            <a:r>
              <a:rPr lang="en-US" altLang="ko-KR" sz="1100" i="1">
                <a:solidFill>
                  <a:srgbClr val="005696"/>
                </a:solidFill>
              </a:rPr>
              <a:t>FASEB J June 2013 27:2496-2503; published ahead of print February 21, 2013, doi:10.1096/fj.12-226803 </a:t>
            </a:r>
            <a:endParaRPr lang="en-US" altLang="ko-KR" sz="1100">
              <a:solidFill>
                <a:srgbClr val="005696"/>
              </a:solidFill>
            </a:endParaRPr>
          </a:p>
        </p:txBody>
      </p:sp>
      <p:pic>
        <p:nvPicPr>
          <p:cNvPr id="2052" name="Picture 2" descr="C:\Documents and Settings\User\My Documents\My Pictures\faseb.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직사각형 1"/>
          <p:cNvSpPr>
            <a:spLocks noChangeArrowheads="1"/>
          </p:cNvSpPr>
          <p:nvPr/>
        </p:nvSpPr>
        <p:spPr bwMode="auto">
          <a:xfrm>
            <a:off x="4500563" y="425450"/>
            <a:ext cx="4549775" cy="2139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The hydrolase DDAH2 enhances pancreatic insulin secretion by transcriptional regulation of secretagogin through a Sirt1-dependent mechanism in mice </a:t>
            </a:r>
          </a:p>
          <a:p>
            <a:r>
              <a:rPr lang="en-US" altLang="ko-KR" sz="1100">
                <a:solidFill>
                  <a:srgbClr val="005696"/>
                </a:solidFill>
              </a:rPr>
              <a:t>Kazuhiro Hasegawa, Shu Wakino, Masumi Kimoto, Hitoshi Minakuchi, Keiko Fujimura, Koji Hosoya, Motoaki Komatsu, </a:t>
            </a:r>
          </a:p>
          <a:p>
            <a:r>
              <a:rPr lang="en-US" altLang="ko-KR" sz="1100">
                <a:solidFill>
                  <a:srgbClr val="005696"/>
                </a:solidFill>
              </a:rPr>
              <a:t>Yuka Kaneko, Takeshi Kanda, Hirobumi Tokuyama, Koichi Hayashi, </a:t>
            </a:r>
          </a:p>
          <a:p>
            <a:r>
              <a:rPr lang="en-US" altLang="ko-KR" sz="1100">
                <a:solidFill>
                  <a:srgbClr val="005696"/>
                </a:solidFill>
              </a:rPr>
              <a:t>and Hiroshi Itoh</a:t>
            </a:r>
          </a:p>
          <a:p>
            <a:r>
              <a:rPr kumimoji="0" lang="en-US" altLang="ko-KR" sz="1100" b="1">
                <a:solidFill>
                  <a:srgbClr val="005696"/>
                </a:solidFill>
              </a:rPr>
              <a:t>Source</a:t>
            </a:r>
          </a:p>
          <a:p>
            <a:r>
              <a:rPr lang="en-US" altLang="ko-KR" sz="1100" i="1">
                <a:solidFill>
                  <a:srgbClr val="005696"/>
                </a:solidFill>
              </a:rPr>
              <a:t>FASEB J June 2013 27:2301-2315; published ahead of print February 21, 2013, doi:10.1096/fj.12-226092 </a:t>
            </a:r>
            <a:endParaRPr lang="en-US" altLang="ko-KR" sz="1100">
              <a:solidFill>
                <a:srgbClr val="005696"/>
              </a:solidFill>
            </a:endParaRPr>
          </a:p>
        </p:txBody>
      </p:sp>
      <p:sp>
        <p:nvSpPr>
          <p:cNvPr id="2054" name="직사각형 1"/>
          <p:cNvSpPr>
            <a:spLocks noChangeArrowheads="1"/>
          </p:cNvSpPr>
          <p:nvPr/>
        </p:nvSpPr>
        <p:spPr bwMode="auto">
          <a:xfrm>
            <a:off x="4497388" y="2636838"/>
            <a:ext cx="4552950" cy="197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Early methyl donor deficiency produces severe gastritis in mothers and offspring through </a:t>
            </a:r>
            <a:r>
              <a:rPr lang="en-US" altLang="ko-KR" sz="1400" b="1" i="1"/>
              <a:t>N</a:t>
            </a:r>
            <a:r>
              <a:rPr lang="en-US" altLang="ko-KR" sz="1400" b="1"/>
              <a:t>-homocysteinylation of cytoskeleton proteins, cellular stress, and inflammation </a:t>
            </a:r>
          </a:p>
          <a:p>
            <a:r>
              <a:rPr lang="en-US" altLang="ko-KR" sz="1100">
                <a:solidFill>
                  <a:srgbClr val="005696"/>
                </a:solidFill>
              </a:rPr>
              <a:t>Carine Bossenmeyer-Pourié, Grégory Pourié, Violette Koziel, </a:t>
            </a:r>
          </a:p>
          <a:p>
            <a:r>
              <a:rPr lang="en-US" altLang="ko-KR" sz="1100">
                <a:solidFill>
                  <a:srgbClr val="005696"/>
                </a:solidFill>
              </a:rPr>
              <a:t>Deborah Helle, Elise Jeannesson, Jean-Louis Guéant, </a:t>
            </a:r>
          </a:p>
          <a:p>
            <a:r>
              <a:rPr lang="en-US" altLang="ko-KR" sz="1100">
                <a:solidFill>
                  <a:srgbClr val="005696"/>
                </a:solidFill>
              </a:rPr>
              <a:t>and Bernard Beck</a:t>
            </a:r>
          </a:p>
          <a:p>
            <a:r>
              <a:rPr kumimoji="0" lang="en-US" altLang="ko-KR" sz="1100" b="1">
                <a:solidFill>
                  <a:srgbClr val="005696"/>
                </a:solidFill>
              </a:rPr>
              <a:t>Source</a:t>
            </a:r>
          </a:p>
          <a:p>
            <a:r>
              <a:rPr lang="en-US" altLang="ko-KR" sz="1100" i="1">
                <a:solidFill>
                  <a:srgbClr val="005696"/>
                </a:solidFill>
              </a:rPr>
              <a:t>FASEB J June 2013 27:2185-2197; published ahead of print February 11, 2013, doi:10.1096/fj.12-224642 </a:t>
            </a:r>
            <a:endParaRPr lang="en-US" altLang="ko-KR" sz="1100">
              <a:solidFill>
                <a:srgbClr val="005696"/>
              </a:solidFill>
            </a:endParaRPr>
          </a:p>
        </p:txBody>
      </p:sp>
      <p:sp>
        <p:nvSpPr>
          <p:cNvPr id="2055" name="직사각형 4"/>
          <p:cNvSpPr>
            <a:spLocks noChangeArrowheads="1"/>
          </p:cNvSpPr>
          <p:nvPr/>
        </p:nvSpPr>
        <p:spPr bwMode="auto">
          <a:xfrm>
            <a:off x="-36513" y="2530475"/>
            <a:ext cx="4572001"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Low dystrophin levels increase survival and improve muscle pathology and function in dystrophin/utrophin double-knockout mice </a:t>
            </a:r>
          </a:p>
          <a:p>
            <a:r>
              <a:rPr lang="en-US" altLang="ko-KR" sz="1100">
                <a:solidFill>
                  <a:srgbClr val="005696"/>
                </a:solidFill>
              </a:rPr>
              <a:t>Maaike van Putten, Margriet Hulsker, Courtney Young, Vishna D. Nadarajah, Hans Heemskerk, Louise van der Weerd, Peter A. C. 't Hoen, Gert-Jan B. van Ommen, and Annemieke M. Aartsma-Rus</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FASEB J June 2013 27:2484-2495; published ahead of print March 4, 2013, doi:10.1096/fj.12-224170 </a:t>
            </a:r>
            <a:endParaRPr lang="en-US" altLang="ko-KR" sz="1100">
              <a:solidFill>
                <a:srgbClr val="005696"/>
              </a:solidFill>
            </a:endParaRPr>
          </a:p>
        </p:txBody>
      </p:sp>
      <p:sp>
        <p:nvSpPr>
          <p:cNvPr id="2056" name="직사각형 4"/>
          <p:cNvSpPr>
            <a:spLocks noChangeArrowheads="1"/>
          </p:cNvSpPr>
          <p:nvPr/>
        </p:nvSpPr>
        <p:spPr bwMode="auto">
          <a:xfrm>
            <a:off x="4489450" y="4724400"/>
            <a:ext cx="4572000"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Intracellular signaling in ER stress-induced autophagy in skeletal muscle cells </a:t>
            </a:r>
          </a:p>
          <a:p>
            <a:r>
              <a:rPr lang="it-IT" altLang="ko-KR" sz="1100">
                <a:solidFill>
                  <a:srgbClr val="005696"/>
                </a:solidFill>
              </a:rPr>
              <a:t>Luca Madaro, Valeria Marrocco, Silvia Carnio, Marco Sandri, </a:t>
            </a:r>
          </a:p>
          <a:p>
            <a:r>
              <a:rPr lang="it-IT" altLang="ko-KR" sz="1100">
                <a:solidFill>
                  <a:srgbClr val="005696"/>
                </a:solidFill>
              </a:rPr>
              <a:t>and Marina Bouché</a:t>
            </a:r>
          </a:p>
          <a:p>
            <a:r>
              <a:rPr kumimoji="0" lang="en-US" altLang="ko-KR" sz="1100" b="1">
                <a:solidFill>
                  <a:srgbClr val="005696"/>
                </a:solidFill>
              </a:rPr>
              <a:t>Source</a:t>
            </a:r>
          </a:p>
          <a:p>
            <a:r>
              <a:rPr lang="en-US" altLang="ko-KR" sz="1100" i="1">
                <a:solidFill>
                  <a:srgbClr val="005696"/>
                </a:solidFill>
              </a:rPr>
              <a:t>FASEB J May 2013 27:1990-2000; published ahead of print February 6, 2013, doi:10.1096/fj.12-215475 </a:t>
            </a:r>
            <a:endParaRPr lang="en-US" altLang="ko-KR" sz="1100">
              <a:solidFill>
                <a:srgbClr val="005696"/>
              </a:solidFill>
            </a:endParaRPr>
          </a:p>
        </p:txBody>
      </p:sp>
    </p:spTree>
    <p:extLst>
      <p:ext uri="{BB962C8B-B14F-4D97-AF65-F5344CB8AC3E}">
        <p14:creationId xmlns:p14="http://schemas.microsoft.com/office/powerpoint/2010/main" val="205886020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직사각형 1"/>
          <p:cNvSpPr>
            <a:spLocks noChangeArrowheads="1"/>
          </p:cNvSpPr>
          <p:nvPr/>
        </p:nvSpPr>
        <p:spPr bwMode="auto">
          <a:xfrm>
            <a:off x="0" y="1641475"/>
            <a:ext cx="90360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700" b="1"/>
              <a:t>Abstract</a:t>
            </a:r>
          </a:p>
          <a:p>
            <a:pPr algn="just"/>
            <a:r>
              <a:rPr lang="en-US" altLang="ko-KR" sz="1600"/>
              <a:t>Chronic obstructive pulmonary disease (COPD) is associated with persistent inflammation and oxidative stress in susceptible individuals. Using microarray analysis of bronchial biopsy samples from patients with COPD and controls, we identified </a:t>
            </a:r>
            <a:r>
              <a:rPr lang="en-US" altLang="ko-KR" sz="1600" i="1"/>
              <a:t>Wnt4</a:t>
            </a:r>
            <a:r>
              <a:rPr lang="en-US" altLang="ko-KR" sz="1600"/>
              <a:t> as being up-regulated in COPD. Analysis of bronchial biopsy samples showed a very strong correlation between </a:t>
            </a:r>
            <a:r>
              <a:rPr lang="en-US" altLang="ko-KR" sz="1600" i="1"/>
              <a:t>Wnt4</a:t>
            </a:r>
            <a:r>
              <a:rPr lang="en-US" altLang="ko-KR" sz="1600"/>
              <a:t> and </a:t>
            </a:r>
            <a:r>
              <a:rPr lang="en-US" altLang="ko-KR" sz="1600" i="1"/>
              <a:t>IL8</a:t>
            </a:r>
            <a:r>
              <a:rPr lang="en-US" altLang="ko-KR" sz="1600"/>
              <a:t> gene expression, suggesting that Wnt4 plays a role in chronic lung inflammation. </a:t>
            </a:r>
            <a:r>
              <a:rPr lang="en-US" altLang="ko-KR" sz="1600" i="1"/>
              <a:t>In vitro</a:t>
            </a:r>
            <a:r>
              <a:rPr lang="en-US" altLang="ko-KR" sz="1600"/>
              <a:t>, Wnt4 induced proliferation and inflammation in human epithelial cells (BEAS-2B) and normal primary human bronchial epithelial cells in a concentration-dependent manner. This effect was enhanced in the presence of interleukin-1β (IL-1β) as a result of activation of the p38 and c-Jun NH</a:t>
            </a:r>
            <a:r>
              <a:rPr lang="en-US" altLang="ko-KR" sz="1600" baseline="-25000"/>
              <a:t>2</a:t>
            </a:r>
            <a:r>
              <a:rPr lang="en-US" altLang="ko-KR" sz="1600"/>
              <a:t>-terminal kinase mitogen-activated protein kinase pathways. Hydrogen peroxide, but not proinflammatory stimuli, up-regulated </a:t>
            </a:r>
            <a:r>
              <a:rPr lang="en-US" altLang="ko-KR" sz="1600" i="1"/>
              <a:t>Wnt4</a:t>
            </a:r>
            <a:r>
              <a:rPr lang="en-US" altLang="ko-KR" sz="1600"/>
              <a:t> expression in epithelial cells. In monocytic THP-1 and primary airway smooth muscle cells, Wnt4 induced inflammation and enhanced the inflammatory response to lipopolysaccharide and IL-1β but did not induce proliferation. In addition, these other cell types did not have enhanced </a:t>
            </a:r>
            <a:r>
              <a:rPr lang="en-US" altLang="ko-KR" sz="1600" i="1"/>
              <a:t>Wnt4</a:t>
            </a:r>
            <a:r>
              <a:rPr lang="en-US" altLang="ko-KR" sz="1600"/>
              <a:t> expression in response to hydrogen peroxide. Our results indicate that airway epithelial activation, due to oxidative stress, may lead to </a:t>
            </a:r>
            <a:r>
              <a:rPr lang="en-US" altLang="ko-KR" sz="1600" i="1"/>
              <a:t>Wnt4</a:t>
            </a:r>
            <a:r>
              <a:rPr lang="en-US" altLang="ko-KR" sz="1600"/>
              <a:t> induction. Wnt4, in turn, acts through the noncanonical pathway to activate epithelial cell remodeling and </a:t>
            </a:r>
            <a:r>
              <a:rPr lang="en-US" altLang="ko-KR" sz="1600" i="1"/>
              <a:t>IL8</a:t>
            </a:r>
            <a:r>
              <a:rPr lang="en-US" altLang="ko-KR" sz="1600"/>
              <a:t> gene expression, leading to neutrophil infiltration and inflammation.</a:t>
            </a:r>
          </a:p>
        </p:txBody>
      </p:sp>
      <p:sp>
        <p:nvSpPr>
          <p:cNvPr id="3075" name="직사각형 4"/>
          <p:cNvSpPr>
            <a:spLocks noChangeArrowheads="1"/>
          </p:cNvSpPr>
          <p:nvPr/>
        </p:nvSpPr>
        <p:spPr bwMode="auto">
          <a:xfrm>
            <a:off x="0" y="1033463"/>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a:t>Correspondence: Airways Disease Section, National Heart and Lung Institute, Dovehouse St., London SW3 6LY, UK. E-mail: </a:t>
            </a:r>
            <a:r>
              <a:rPr lang="en-US" altLang="ko-KR" sz="1400">
                <a:hlinkClick r:id="rId3"/>
              </a:rPr>
              <a:t>a.durham@imperial.ac.uk</a:t>
            </a:r>
            <a:endParaRPr lang="en-US" altLang="ko-KR" sz="1400"/>
          </a:p>
        </p:txBody>
      </p:sp>
      <p:sp>
        <p:nvSpPr>
          <p:cNvPr id="3076" name="직사각형 4"/>
          <p:cNvSpPr>
            <a:spLocks noChangeArrowheads="1"/>
          </p:cNvSpPr>
          <p:nvPr/>
        </p:nvSpPr>
        <p:spPr bwMode="auto">
          <a:xfrm>
            <a:off x="0" y="-4763"/>
            <a:ext cx="9144000" cy="985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2900" b="1"/>
              <a:t>Regulation of Wnt4 in chronic obstructive pulmonary disease</a:t>
            </a:r>
          </a:p>
        </p:txBody>
      </p:sp>
      <p:pic>
        <p:nvPicPr>
          <p:cNvPr id="3077" name="Picture 2" descr="C:\Documents and Settings\User\My Documents\My Pictures\faseb.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063" y="6381750"/>
            <a:ext cx="3563937"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25952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직사각형 1"/>
          <p:cNvSpPr>
            <a:spLocks noChangeArrowheads="1"/>
          </p:cNvSpPr>
          <p:nvPr/>
        </p:nvSpPr>
        <p:spPr bwMode="auto">
          <a:xfrm>
            <a:off x="0" y="620713"/>
            <a:ext cx="45720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Up-regulation of sarcoplasmic reticulum Ca</a:t>
            </a:r>
            <a:r>
              <a:rPr lang="en-US" altLang="ko-KR" sz="1400" b="1" baseline="30000"/>
              <a:t>2+</a:t>
            </a:r>
            <a:r>
              <a:rPr lang="en-US" altLang="ko-KR" sz="1400" b="1"/>
              <a:t> uptake leads to cardiac hypertrophy, contractile dysfunction and early mortality in mice deficient in CASQ2 </a:t>
            </a:r>
          </a:p>
          <a:p>
            <a:r>
              <a:rPr lang="en-US" altLang="ko-KR" sz="1100">
                <a:solidFill>
                  <a:srgbClr val="005696"/>
                </a:solidFill>
              </a:rPr>
              <a:t>Anuradha Kalyanasundaram, Véronique A. Lacombe, Andriy E. Belevych, Lucia Brunello, Cynthia A. Carnes, Paul M.L. Janssen, </a:t>
            </a:r>
          </a:p>
          <a:p>
            <a:r>
              <a:rPr lang="en-US" altLang="ko-KR" sz="1100">
                <a:solidFill>
                  <a:srgbClr val="005696"/>
                </a:solidFill>
              </a:rPr>
              <a:t>Bjørn C. Knollmann, Muthu Periasamy, and Sandor Gyørke</a:t>
            </a:r>
          </a:p>
          <a:p>
            <a:r>
              <a:rPr kumimoji="0" lang="en-US" altLang="ko-KR" sz="1100" b="1">
                <a:solidFill>
                  <a:srgbClr val="005696"/>
                </a:solidFill>
              </a:rPr>
              <a:t>Source</a:t>
            </a:r>
          </a:p>
          <a:p>
            <a:r>
              <a:rPr lang="en-US" altLang="ko-KR" sz="1100" i="1">
                <a:solidFill>
                  <a:srgbClr val="005696"/>
                </a:solidFill>
              </a:rPr>
              <a:t>Cardiovasc Res (2013) 98(2): 297-306 first published online November 6, 2012 doi:10.1093/cvr/cvs334 </a:t>
            </a:r>
            <a:endParaRPr lang="en-US" altLang="ko-KR" sz="1100">
              <a:solidFill>
                <a:srgbClr val="005696"/>
              </a:solidFill>
            </a:endParaRPr>
          </a:p>
        </p:txBody>
      </p:sp>
      <p:sp>
        <p:nvSpPr>
          <p:cNvPr id="4099" name="직사각형 4"/>
          <p:cNvSpPr>
            <a:spLocks noChangeArrowheads="1"/>
          </p:cNvSpPr>
          <p:nvPr/>
        </p:nvSpPr>
        <p:spPr bwMode="auto">
          <a:xfrm>
            <a:off x="34925" y="2349500"/>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Extracellular matrix protein CCN1 regulates cardiomyocyte apoptosis in mice with stress-induced cardiac injury </a:t>
            </a:r>
          </a:p>
          <a:p>
            <a:r>
              <a:rPr lang="en-US" altLang="ko-KR" sz="1100">
                <a:solidFill>
                  <a:srgbClr val="005696"/>
                </a:solidFill>
              </a:rPr>
              <a:t>Pei-Ling Hsu, Bor-Chyuan Su, Qian-Yu Kuok, and Fan-E Mo</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98(1): 64-72 first published online January 16, 2013 doi:10.1093/cvr/cvt001 </a:t>
            </a:r>
            <a:endParaRPr lang="en-US" altLang="ko-KR" sz="1100">
              <a:solidFill>
                <a:srgbClr val="005696"/>
              </a:solidFill>
            </a:endParaRPr>
          </a:p>
        </p:txBody>
      </p:sp>
      <p:sp>
        <p:nvSpPr>
          <p:cNvPr id="4100" name="직사각형 1"/>
          <p:cNvSpPr>
            <a:spLocks noChangeArrowheads="1"/>
          </p:cNvSpPr>
          <p:nvPr/>
        </p:nvSpPr>
        <p:spPr bwMode="auto">
          <a:xfrm>
            <a:off x="4572000" y="595313"/>
            <a:ext cx="4321175" cy="153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Over-expression of calpastatin aggravates cardiotoxicity induced by doxorubicin </a:t>
            </a:r>
          </a:p>
          <a:p>
            <a:r>
              <a:rPr lang="en-US" altLang="ko-KR" sz="1100">
                <a:solidFill>
                  <a:srgbClr val="005696"/>
                </a:solidFill>
              </a:rPr>
              <a:t>Yanpeng Wang, Dong Zheng, Meng Wei, Jian Ma, Yong Yu, </a:t>
            </a:r>
          </a:p>
          <a:p>
            <a:r>
              <a:rPr lang="en-US" altLang="ko-KR" sz="1100">
                <a:solidFill>
                  <a:srgbClr val="005696"/>
                </a:solidFill>
              </a:rPr>
              <a:t>Ruizhen Chen, James C. Lacefield, Huaxi Xu, and Tianqing Peng</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98(3): 381-390 first published online March 1, 2013 doi:10.1093/cvr/cvt048 </a:t>
            </a:r>
            <a:endParaRPr lang="en-US" altLang="ko-KR" sz="1100">
              <a:solidFill>
                <a:srgbClr val="005696"/>
              </a:solidFill>
            </a:endParaRPr>
          </a:p>
        </p:txBody>
      </p:sp>
      <p:pic>
        <p:nvPicPr>
          <p:cNvPr id="4101"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363" y="6308725"/>
            <a:ext cx="4211637"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직사각형 1"/>
          <p:cNvSpPr>
            <a:spLocks noChangeArrowheads="1"/>
          </p:cNvSpPr>
          <p:nvPr/>
        </p:nvSpPr>
        <p:spPr bwMode="auto">
          <a:xfrm>
            <a:off x="4643438" y="2420938"/>
            <a:ext cx="4500562"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Editor's choice: Protective role of vascular smooth muscle cell PPARγ in angiotensin II-induced vascular disease </a:t>
            </a:r>
          </a:p>
          <a:p>
            <a:r>
              <a:rPr lang="en-US" altLang="ko-KR" sz="1100">
                <a:solidFill>
                  <a:srgbClr val="005696"/>
                </a:solidFill>
              </a:rPr>
              <a:t>Chiara Marchesi, Asia Rehman, Yohann Rautureau, Daniel A. Kasal, Marie Briet, Avshalom Leibowitz, Stefania M.C. Simeone, </a:t>
            </a:r>
          </a:p>
          <a:p>
            <a:r>
              <a:rPr lang="en-US" altLang="ko-KR" sz="1100">
                <a:solidFill>
                  <a:srgbClr val="005696"/>
                </a:solidFill>
              </a:rPr>
              <a:t>Talin Ebrahimian, Mario F. Neves, Stefan Offermanns, Frank J. Gonzalez, Pierre Paradis, and Ernesto L. Schiffrin</a:t>
            </a:r>
          </a:p>
          <a:p>
            <a:r>
              <a:rPr kumimoji="0" lang="en-US" altLang="ko-KR" sz="1100" b="1">
                <a:solidFill>
                  <a:srgbClr val="005696"/>
                </a:solidFill>
              </a:rPr>
              <a:t>Source</a:t>
            </a:r>
          </a:p>
          <a:p>
            <a:r>
              <a:rPr lang="en-US" altLang="ko-KR" sz="1100" i="1">
                <a:solidFill>
                  <a:srgbClr val="005696"/>
                </a:solidFill>
              </a:rPr>
              <a:t>Cardiovasc Res (2013) 97(3): 562-570 first published online December 17, 2012 doi:10.1093/cvr/cvs362 </a:t>
            </a:r>
            <a:endParaRPr lang="en-US" altLang="ko-KR" sz="1100">
              <a:solidFill>
                <a:srgbClr val="005696"/>
              </a:solidFill>
            </a:endParaRPr>
          </a:p>
        </p:txBody>
      </p:sp>
      <p:sp>
        <p:nvSpPr>
          <p:cNvPr id="4103" name="직사각형 4"/>
          <p:cNvSpPr>
            <a:spLocks noChangeArrowheads="1"/>
          </p:cNvSpPr>
          <p:nvPr/>
        </p:nvSpPr>
        <p:spPr bwMode="auto">
          <a:xfrm>
            <a:off x="0" y="4076700"/>
            <a:ext cx="4572000"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Cardiomyocyte ryanodine receptor degradation by chaperone-mediated autophagy </a:t>
            </a:r>
          </a:p>
          <a:p>
            <a:r>
              <a:rPr lang="en-US" altLang="ko-KR" sz="1100">
                <a:solidFill>
                  <a:srgbClr val="005696"/>
                </a:solidFill>
              </a:rPr>
              <a:t>Zully Pedrozo, Natalia Torrealba, Carolina Fernández, Damian Gatica, Barbra Toro, Clara Quiroga, Andrea E. Rodriguez, Gina Sanchez, Thomas G. Gillette, Joseph A. Hill, Paulina Donoso, </a:t>
            </a:r>
          </a:p>
          <a:p>
            <a:r>
              <a:rPr lang="en-US" altLang="ko-KR" sz="1100">
                <a:solidFill>
                  <a:srgbClr val="005696"/>
                </a:solidFill>
              </a:rPr>
              <a:t>and Sergio Lavandero</a:t>
            </a:r>
          </a:p>
          <a:p>
            <a:r>
              <a:rPr kumimoji="0" lang="en-US" altLang="ko-KR" sz="1100" b="1">
                <a:solidFill>
                  <a:srgbClr val="005696"/>
                </a:solidFill>
              </a:rPr>
              <a:t>Source</a:t>
            </a:r>
            <a:endParaRPr lang="en-US" altLang="ko-KR" sz="1100" b="1">
              <a:solidFill>
                <a:srgbClr val="005696"/>
              </a:solidFill>
            </a:endParaRPr>
          </a:p>
          <a:p>
            <a:r>
              <a:rPr lang="en-US" altLang="ko-KR" sz="1100" i="1">
                <a:solidFill>
                  <a:srgbClr val="005696"/>
                </a:solidFill>
              </a:rPr>
              <a:t>Cardiovasc Res (2013) 98(2): 277-285 first published online February 11, 2013 doi:10.1093/cvr/cvt029 </a:t>
            </a:r>
            <a:endParaRPr lang="en-US" altLang="ko-KR" sz="1100">
              <a:solidFill>
                <a:srgbClr val="005696"/>
              </a:solidFill>
            </a:endParaRPr>
          </a:p>
        </p:txBody>
      </p:sp>
    </p:spTree>
    <p:extLst>
      <p:ext uri="{BB962C8B-B14F-4D97-AF65-F5344CB8AC3E}">
        <p14:creationId xmlns:p14="http://schemas.microsoft.com/office/powerpoint/2010/main" val="222999771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그림 7" descr="K-3.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6165850"/>
            <a:ext cx="385127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직사각형 4"/>
          <p:cNvSpPr>
            <a:spLocks noChangeArrowheads="1"/>
          </p:cNvSpPr>
          <p:nvPr/>
        </p:nvSpPr>
        <p:spPr bwMode="auto">
          <a:xfrm>
            <a:off x="309563" y="474663"/>
            <a:ext cx="4321175" cy="1370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p53 Protein Isoforms: Key Regulators in the Front Line of Pathogen Infections? </a:t>
            </a:r>
          </a:p>
          <a:p>
            <a:r>
              <a:rPr lang="en-US" altLang="ko-KR" sz="1100">
                <a:solidFill>
                  <a:srgbClr val="005696"/>
                </a:solidFill>
              </a:rPr>
              <a:t>Olivier Terrier, Jean-Christophe Bourdon, Manuel Rosa-Calatrava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04 Apr 2013 | info:doi/10.1371/journal.ppat.1003246</a:t>
            </a:r>
          </a:p>
        </p:txBody>
      </p:sp>
      <p:sp>
        <p:nvSpPr>
          <p:cNvPr id="5124" name="직사각형 4"/>
          <p:cNvSpPr>
            <a:spLocks noChangeArrowheads="1"/>
          </p:cNvSpPr>
          <p:nvPr/>
        </p:nvSpPr>
        <p:spPr bwMode="auto">
          <a:xfrm>
            <a:off x="273050" y="1987550"/>
            <a:ext cx="4321175"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Early Apoptosis of Macrophages Modulated by Injection of </a:t>
            </a:r>
            <a:r>
              <a:rPr lang="en-US" altLang="ko-KR" sz="1400" b="1" i="1"/>
              <a:t>Yersinia pestis</a:t>
            </a:r>
            <a:r>
              <a:rPr lang="en-US" altLang="ko-KR" sz="1400" b="1"/>
              <a:t> YopK Promotes Progression of Primary Pneumonic Plague </a:t>
            </a:r>
          </a:p>
          <a:p>
            <a:r>
              <a:rPr lang="en-US" altLang="ko-KR" sz="1100">
                <a:solidFill>
                  <a:srgbClr val="005696"/>
                </a:solidFill>
              </a:rPr>
              <a:t>Kristen N. Peters, Miqdad O. Dhariwala, Jennifer M. Hughes Hanks, Charles R. Brown, Deborah M. Anderson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25 Apr 2013 | info:doi/10.1371/journal.ppat.1003324</a:t>
            </a:r>
          </a:p>
        </p:txBody>
      </p:sp>
      <p:sp>
        <p:nvSpPr>
          <p:cNvPr id="5125" name="직사각형 5"/>
          <p:cNvSpPr>
            <a:spLocks noChangeArrowheads="1"/>
          </p:cNvSpPr>
          <p:nvPr/>
        </p:nvSpPr>
        <p:spPr bwMode="auto">
          <a:xfrm>
            <a:off x="4759325" y="476250"/>
            <a:ext cx="4321175" cy="197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IL-1β Production through the NLRP3 Inflammasome by Hepatic Macrophages Links Hepatitis C Virus Infection with Liver Inflammation and Disease </a:t>
            </a:r>
          </a:p>
          <a:p>
            <a:r>
              <a:rPr lang="en-US" altLang="ko-KR" sz="1100">
                <a:solidFill>
                  <a:srgbClr val="005696"/>
                </a:solidFill>
              </a:rPr>
              <a:t>Amina A. Negash, Hilario J. Ramos, Nanette Crochet, Daryl T. Y. Lau, Brian Doehle, Neven Papic, Don A. Delker, Juandy Jo, Antonio Bertoletti, Curt H. Hagedorn, Michael Gale Jr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25 Apr 2013 | info:doi/10.1371/journal.ppat.1003330</a:t>
            </a:r>
          </a:p>
        </p:txBody>
      </p:sp>
      <p:sp>
        <p:nvSpPr>
          <p:cNvPr id="5126" name="직사각형 6"/>
          <p:cNvSpPr>
            <a:spLocks noChangeArrowheads="1"/>
          </p:cNvSpPr>
          <p:nvPr/>
        </p:nvSpPr>
        <p:spPr bwMode="auto">
          <a:xfrm>
            <a:off x="4665663" y="2490788"/>
            <a:ext cx="4321175"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The Serine Phosphatase SerB of </a:t>
            </a:r>
            <a:r>
              <a:rPr lang="en-US" altLang="ko-KR" sz="1400" b="1" i="1"/>
              <a:t>Porphyromonas gingivalis</a:t>
            </a:r>
            <a:r>
              <a:rPr lang="en-US" altLang="ko-KR" sz="1400" b="1"/>
              <a:t> Suppresses IL-8 Production by Dephosphorylation of NF-κB RelA/p65 </a:t>
            </a:r>
          </a:p>
          <a:p>
            <a:r>
              <a:rPr lang="en-US" altLang="ko-KR" sz="1100">
                <a:solidFill>
                  <a:srgbClr val="005696"/>
                </a:solidFill>
              </a:rPr>
              <a:t>Hiroki Takeuchi, Takanori Hirano, Sarah E. Whitmore, Ichijiro Morisaki, Atsuo Amano, Richard J. Lamont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18 Apr 2013 | info:doi/10.1371/journal.ppat.1003326</a:t>
            </a:r>
          </a:p>
        </p:txBody>
      </p:sp>
      <p:sp>
        <p:nvSpPr>
          <p:cNvPr id="5127" name="직사각형 7"/>
          <p:cNvSpPr>
            <a:spLocks noChangeArrowheads="1"/>
          </p:cNvSpPr>
          <p:nvPr/>
        </p:nvSpPr>
        <p:spPr bwMode="auto">
          <a:xfrm>
            <a:off x="4716463" y="4316413"/>
            <a:ext cx="4321175" cy="141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Cell Death Control: The Interplay of Apoptosis and Autophagy in the Pathogenicity of </a:t>
            </a:r>
            <a:r>
              <a:rPr lang="en-US" altLang="ko-KR" sz="1400" b="1" i="1"/>
              <a:t>Sclerotinia sclerotiorum</a:t>
            </a:r>
            <a:r>
              <a:rPr lang="en-US" altLang="ko-KR" sz="1400" b="1"/>
              <a:t> </a:t>
            </a:r>
          </a:p>
          <a:p>
            <a:r>
              <a:rPr lang="en-US" altLang="ko-KR" sz="1100">
                <a:solidFill>
                  <a:srgbClr val="005696"/>
                </a:solidFill>
              </a:rPr>
              <a:t>Mehdi Kabbage, Brett Williams, Martin B. Dickman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11 Apr 2013 | info:doi/10.1371/journal.ppat.1003287</a:t>
            </a:r>
          </a:p>
        </p:txBody>
      </p:sp>
      <p:sp>
        <p:nvSpPr>
          <p:cNvPr id="5128" name="직사각형 8"/>
          <p:cNvSpPr>
            <a:spLocks noChangeArrowheads="1"/>
          </p:cNvSpPr>
          <p:nvPr/>
        </p:nvSpPr>
        <p:spPr bwMode="auto">
          <a:xfrm>
            <a:off x="179388" y="3783013"/>
            <a:ext cx="432117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ko-KR" sz="1400" b="1"/>
              <a:t>The JAK-STAT Transcriptional Regulator, STAT-5, Activates the ATM DNA Damage Pathway to Induce HPV 31 Genome Amplification upon Epithelial Differentiation </a:t>
            </a:r>
          </a:p>
          <a:p>
            <a:r>
              <a:rPr lang="en-US" altLang="ko-KR" sz="1100">
                <a:solidFill>
                  <a:srgbClr val="005696"/>
                </a:solidFill>
              </a:rPr>
              <a:t>Shiyuan Hong, Laimonis A. Laimins </a:t>
            </a:r>
          </a:p>
          <a:p>
            <a:r>
              <a:rPr kumimoji="0" lang="en-US" altLang="ko-KR" sz="1100" b="1">
                <a:solidFill>
                  <a:srgbClr val="005696"/>
                </a:solidFill>
              </a:rPr>
              <a:t>Source</a:t>
            </a:r>
            <a:endParaRPr lang="en-US" altLang="ko-KR" sz="1100" b="1">
              <a:solidFill>
                <a:srgbClr val="005696"/>
              </a:solidFill>
            </a:endParaRPr>
          </a:p>
          <a:p>
            <a:r>
              <a:rPr lang="en-US" altLang="ko-KR" sz="1100">
                <a:solidFill>
                  <a:srgbClr val="005696"/>
                </a:solidFill>
              </a:rPr>
              <a:t>published 04 Apr 2013 | info:doi/10.1371/journal.ppat.1003295</a:t>
            </a:r>
          </a:p>
        </p:txBody>
      </p:sp>
    </p:spTree>
    <p:extLst>
      <p:ext uri="{BB962C8B-B14F-4D97-AF65-F5344CB8AC3E}">
        <p14:creationId xmlns:p14="http://schemas.microsoft.com/office/powerpoint/2010/main" val="152167700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555059"/>
            <a:ext cx="9144000" cy="6186309"/>
          </a:xfrm>
          <a:prstGeom prst="rect">
            <a:avLst/>
          </a:prstGeom>
          <a:noFill/>
        </p:spPr>
        <p:txBody>
          <a:bodyPr wrap="square" rtlCol="0">
            <a:spAutoFit/>
          </a:bodyPr>
          <a:lstStyle/>
          <a:p>
            <a:r>
              <a:rPr lang="en-US" altLang="ko-KR" b="1" u="sng" dirty="0">
                <a:hlinkClick r:id="rId2"/>
              </a:rPr>
              <a:t>Telomere dysfunction and activation of alternative lengthening of telomeres in B-lymphocytes infected by Epstein-Barr virus.</a:t>
            </a:r>
            <a:endParaRPr lang="en-US" altLang="ko-KR" b="1" dirty="0"/>
          </a:p>
          <a:p>
            <a:r>
              <a:rPr lang="en-US" altLang="ko-KR" u="sng" dirty="0" err="1">
                <a:hlinkClick r:id="rId3"/>
              </a:rPr>
              <a:t>Kamranvar</a:t>
            </a:r>
            <a:r>
              <a:rPr lang="en-US" altLang="ko-KR" u="sng" dirty="0">
                <a:hlinkClick r:id="rId3"/>
              </a:rPr>
              <a:t> SA</a:t>
            </a:r>
            <a:r>
              <a:rPr lang="en-US" altLang="ko-KR" dirty="0"/>
              <a:t>, </a:t>
            </a:r>
            <a:r>
              <a:rPr lang="en-US" altLang="ko-KR" u="sng" dirty="0">
                <a:hlinkClick r:id="rId4"/>
              </a:rPr>
              <a:t>Chen X</a:t>
            </a:r>
            <a:r>
              <a:rPr lang="en-US" altLang="ko-KR" dirty="0"/>
              <a:t>, </a:t>
            </a:r>
            <a:r>
              <a:rPr lang="en-US" altLang="ko-KR" u="sng" dirty="0" err="1">
                <a:hlinkClick r:id="rId5"/>
              </a:rPr>
              <a:t>Masucci</a:t>
            </a:r>
            <a:r>
              <a:rPr lang="en-US" altLang="ko-KR" u="sng" dirty="0">
                <a:hlinkClick r:id="rId5"/>
              </a:rPr>
              <a:t> MG</a:t>
            </a:r>
            <a:r>
              <a:rPr lang="en-US" altLang="ko-KR" dirty="0"/>
              <a:t>.</a:t>
            </a:r>
          </a:p>
          <a:p>
            <a:r>
              <a:rPr lang="en-US" altLang="ko-KR" b="1" dirty="0"/>
              <a:t>Source</a:t>
            </a:r>
          </a:p>
          <a:p>
            <a:r>
              <a:rPr lang="en-US" altLang="ko-KR" dirty="0"/>
              <a:t>Department of Cell and Molecular Biology, </a:t>
            </a:r>
            <a:r>
              <a:rPr lang="en-US" altLang="ko-KR" dirty="0" err="1"/>
              <a:t>Karolinska</a:t>
            </a:r>
            <a:r>
              <a:rPr lang="en-US" altLang="ko-KR" dirty="0"/>
              <a:t> Institute, Stockholm, Sweden.</a:t>
            </a:r>
          </a:p>
          <a:p>
            <a:r>
              <a:rPr lang="en-US" altLang="ko-KR" b="1" dirty="0"/>
              <a:t>Abstract</a:t>
            </a:r>
          </a:p>
          <a:p>
            <a:r>
              <a:rPr lang="en-US" altLang="ko-KR" dirty="0"/>
              <a:t>Malignant cells achieve replicative immortality by two alternative mechanisms, a common one dependent on de novo synthesis of telomeric DNA by telomerase, and a rare one based on telomere recombination known as alternative lengthening of telomeres (ALT). Epstein-Barr virus (EBV) transforms human B-lymphocytes into </a:t>
            </a:r>
            <a:r>
              <a:rPr lang="en-US" altLang="ko-KR" dirty="0" err="1"/>
              <a:t>lymphoblastoid</a:t>
            </a:r>
            <a:r>
              <a:rPr lang="en-US" altLang="ko-KR" dirty="0"/>
              <a:t> cell lines with unlimited growth potential in vitro and in vivo. Here we show that newly EBV-infected cells exhibit multiple signs of telomere dysfunction, including the occurrence of extra-chromosomal telomeres, telomere fusion and telomere length heterogeneity, and undergo progressive increase in telomere length without a parallel increase in telomerase activity. This phenotype is accompanied by the accumulation of telomere-associated </a:t>
            </a:r>
            <a:r>
              <a:rPr lang="en-US" altLang="ko-KR" dirty="0" err="1"/>
              <a:t>promyelocytic</a:t>
            </a:r>
            <a:r>
              <a:rPr lang="en-US" altLang="ko-KR" dirty="0"/>
              <a:t> leukemia nuclear bodies and telomeric-sister chromatid exchange, suggesting that EBV infection promotes the activation of ALT. Newly infected cells also display a significant reduction of telomere-associated TRF2 and express low levels of TRF1, TRF2, POT1 and ATRX, pointing to telomere de-protection as an important correlate of ALT activation. Collectively, these findings highlight the involvement of recombination-dependent mechanisms for maintenance of telomere homeostasis in EBV-induced B-cell immortalization</a:t>
            </a:r>
            <a:r>
              <a:rPr lang="en-US" altLang="ko-KR" dirty="0" smtClean="0"/>
              <a:t>.</a:t>
            </a:r>
            <a:endParaRPr lang="en-US" altLang="ko-KR" dirty="0"/>
          </a:p>
        </p:txBody>
      </p:sp>
      <p:sp>
        <p:nvSpPr>
          <p:cNvPr id="5" name="TextBox 4"/>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14956054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811733"/>
            <a:ext cx="9108504" cy="6001643"/>
          </a:xfrm>
          <a:prstGeom prst="rect">
            <a:avLst/>
          </a:prstGeom>
          <a:noFill/>
        </p:spPr>
        <p:txBody>
          <a:bodyPr wrap="square" rtlCol="0">
            <a:spAutoFit/>
          </a:bodyPr>
          <a:lstStyle/>
          <a:p>
            <a:r>
              <a:rPr lang="en-US" altLang="ko-KR" sz="1600" b="1" u="sng" dirty="0">
                <a:hlinkClick r:id="rId2"/>
              </a:rPr>
              <a:t>PIK3CA and APC mutations are synergistic in the development of intestinal cancers.</a:t>
            </a:r>
            <a:endParaRPr lang="en-US" altLang="ko-KR" sz="1600" b="1" dirty="0"/>
          </a:p>
          <a:p>
            <a:r>
              <a:rPr lang="en-US" altLang="ko-KR" sz="1600" u="sng" dirty="0">
                <a:hlinkClick r:id="rId3"/>
              </a:rPr>
              <a:t>Deming DA</a:t>
            </a:r>
            <a:r>
              <a:rPr lang="en-US" altLang="ko-KR" sz="1600" dirty="0"/>
              <a:t>, </a:t>
            </a:r>
            <a:r>
              <a:rPr lang="en-US" altLang="ko-KR" sz="1600" u="sng" dirty="0" err="1">
                <a:hlinkClick r:id="rId4"/>
              </a:rPr>
              <a:t>Leystra</a:t>
            </a:r>
            <a:r>
              <a:rPr lang="en-US" altLang="ko-KR" sz="1600" u="sng" dirty="0">
                <a:hlinkClick r:id="rId4"/>
              </a:rPr>
              <a:t> AA</a:t>
            </a:r>
            <a:r>
              <a:rPr lang="en-US" altLang="ko-KR" sz="1600" dirty="0"/>
              <a:t>, </a:t>
            </a:r>
            <a:r>
              <a:rPr lang="en-US" altLang="ko-KR" sz="1600" u="sng" dirty="0" err="1">
                <a:hlinkClick r:id="rId5"/>
              </a:rPr>
              <a:t>Nettekoven</a:t>
            </a:r>
            <a:r>
              <a:rPr lang="en-US" altLang="ko-KR" sz="1600" u="sng" dirty="0">
                <a:hlinkClick r:id="rId5"/>
              </a:rPr>
              <a:t> L</a:t>
            </a:r>
            <a:r>
              <a:rPr lang="en-US" altLang="ko-KR" sz="1600" dirty="0"/>
              <a:t>, </a:t>
            </a:r>
            <a:r>
              <a:rPr lang="en-US" altLang="ko-KR" sz="1600" u="sng" dirty="0" err="1">
                <a:hlinkClick r:id="rId6"/>
              </a:rPr>
              <a:t>Sievers</a:t>
            </a:r>
            <a:r>
              <a:rPr lang="en-US" altLang="ko-KR" sz="1600" u="sng" dirty="0">
                <a:hlinkClick r:id="rId6"/>
              </a:rPr>
              <a:t> C</a:t>
            </a:r>
            <a:r>
              <a:rPr lang="en-US" altLang="ko-KR" sz="1600" dirty="0"/>
              <a:t>, </a:t>
            </a:r>
            <a:r>
              <a:rPr lang="en-US" altLang="ko-KR" sz="1600" u="sng" dirty="0">
                <a:hlinkClick r:id="rId7"/>
              </a:rPr>
              <a:t>Miller D</a:t>
            </a:r>
            <a:r>
              <a:rPr lang="en-US" altLang="ko-KR" sz="1600" dirty="0"/>
              <a:t>, </a:t>
            </a:r>
            <a:r>
              <a:rPr lang="en-US" altLang="ko-KR" sz="1600" u="sng" dirty="0">
                <a:hlinkClick r:id="rId8"/>
              </a:rPr>
              <a:t>Middlebrooks M</a:t>
            </a:r>
            <a:r>
              <a:rPr lang="en-US" altLang="ko-KR" sz="1600" dirty="0"/>
              <a:t>, </a:t>
            </a:r>
            <a:r>
              <a:rPr lang="en-US" altLang="ko-KR" sz="1600" u="sng" dirty="0" err="1">
                <a:hlinkClick r:id="rId9"/>
              </a:rPr>
              <a:t>Clipson</a:t>
            </a:r>
            <a:r>
              <a:rPr lang="en-US" altLang="ko-KR" sz="1600" u="sng" dirty="0">
                <a:hlinkClick r:id="rId9"/>
              </a:rPr>
              <a:t> L</a:t>
            </a:r>
            <a:r>
              <a:rPr lang="en-US" altLang="ko-KR" sz="1600" dirty="0"/>
              <a:t>, </a:t>
            </a:r>
            <a:r>
              <a:rPr lang="en-US" altLang="ko-KR" sz="1600" u="sng" dirty="0">
                <a:hlinkClick r:id="rId10"/>
              </a:rPr>
              <a:t>Albrecht D</a:t>
            </a:r>
            <a:r>
              <a:rPr lang="en-US" altLang="ko-KR" sz="1600" dirty="0"/>
              <a:t>, </a:t>
            </a:r>
            <a:r>
              <a:rPr lang="en-US" altLang="ko-KR" sz="1600" u="sng" dirty="0" err="1">
                <a:hlinkClick r:id="rId11"/>
              </a:rPr>
              <a:t>Bacher</a:t>
            </a:r>
            <a:r>
              <a:rPr lang="en-US" altLang="ko-KR" sz="1600" u="sng" dirty="0">
                <a:hlinkClick r:id="rId11"/>
              </a:rPr>
              <a:t> </a:t>
            </a:r>
            <a:r>
              <a:rPr lang="en-US" altLang="ko-KR" sz="1600" u="sng" dirty="0" err="1">
                <a:hlinkClick r:id="rId11"/>
              </a:rPr>
              <a:t>J</a:t>
            </a:r>
            <a:r>
              <a:rPr lang="en-US" altLang="ko-KR" sz="1600" dirty="0" err="1"/>
              <a:t>,</a:t>
            </a:r>
            <a:r>
              <a:rPr lang="en-US" altLang="ko-KR" sz="1600" u="sng" dirty="0" err="1">
                <a:hlinkClick r:id="rId12"/>
              </a:rPr>
              <a:t>Washington</a:t>
            </a:r>
            <a:r>
              <a:rPr lang="en-US" altLang="ko-KR" sz="1600" u="sng" dirty="0">
                <a:hlinkClick r:id="rId12"/>
              </a:rPr>
              <a:t> MK</a:t>
            </a:r>
            <a:r>
              <a:rPr lang="en-US" altLang="ko-KR" sz="1600" dirty="0"/>
              <a:t>, </a:t>
            </a:r>
            <a:r>
              <a:rPr lang="en-US" altLang="ko-KR" sz="1600" u="sng" dirty="0" err="1">
                <a:hlinkClick r:id="rId13"/>
              </a:rPr>
              <a:t>Weichert</a:t>
            </a:r>
            <a:r>
              <a:rPr lang="en-US" altLang="ko-KR" sz="1600" u="sng" dirty="0">
                <a:hlinkClick r:id="rId13"/>
              </a:rPr>
              <a:t> J</a:t>
            </a:r>
            <a:r>
              <a:rPr lang="en-US" altLang="ko-KR" sz="1600" dirty="0"/>
              <a:t>, </a:t>
            </a:r>
            <a:r>
              <a:rPr lang="en-US" altLang="ko-KR" sz="1600" u="sng" dirty="0" err="1">
                <a:hlinkClick r:id="rId14"/>
              </a:rPr>
              <a:t>Halberg</a:t>
            </a:r>
            <a:r>
              <a:rPr lang="en-US" altLang="ko-KR" sz="1600" u="sng" dirty="0">
                <a:hlinkClick r:id="rId14"/>
              </a:rPr>
              <a:t> RB</a:t>
            </a:r>
            <a:r>
              <a:rPr lang="en-US" altLang="ko-KR" sz="1600" dirty="0"/>
              <a:t>.</a:t>
            </a:r>
          </a:p>
          <a:p>
            <a:r>
              <a:rPr lang="en-US" altLang="ko-KR" sz="1600" b="1" dirty="0"/>
              <a:t>Source</a:t>
            </a:r>
          </a:p>
          <a:p>
            <a:r>
              <a:rPr lang="en-US" altLang="ko-KR" sz="1600" dirty="0"/>
              <a:t>Division of Hematology and Oncology, Department of Medicine, University of Wisconsin, Madison, WI, USA.</a:t>
            </a:r>
          </a:p>
          <a:p>
            <a:r>
              <a:rPr lang="en-US" altLang="ko-KR" sz="1600" b="1" dirty="0"/>
              <a:t>Abstract</a:t>
            </a:r>
          </a:p>
          <a:p>
            <a:r>
              <a:rPr lang="en-US" altLang="ko-KR" sz="1600" dirty="0"/>
              <a:t>Human colorectal cancers are known to possess multiple mutations, though how these mutations interact in tumor development and progression has not been fully investigated. We have previously described the FCPIK3ca* murine colon cancer model, which expresses a constitutively activated phosphoinositide-3 kinase (PI3K) in the intestinal epithelium. The expression of this dominantly active form of PI3K results in hyperplasia and invasive mucinous adenocarcinomas. These cancers form via a non-canonical mechanism of tumor initiation that is mediated through activation of PI3K and not through aberrations in WNT signaling. Since the Adenomatous Polyposis Coli (APC) gene is mutated in the majority of human colon cancers and often occurs simultaneously with PIK3CA mutations, we sought to better understand the interaction between APC and PIK3CA mutations in the mammalian intestine. In this study, we have generated mice in which the expression of a constitutively active PI3K and the loss of APC occur simultaneously in the distal small intestine and colon. Here, we demonstrate that expression of a dominant active PI3K synergizes with loss of APC activity resulting in a dramatic change in tumor multiplicity, size, morphology and invasiveness. Activation of the PI3K pathway is not able to directly activate WNT signaling through the nuclear localization of CTNNB1 (β-catenin) in the absence of aberrant WNT signaling. Alterations at the transcriptional level, including increased CCND1, may be the etiology of synergy between these activated pathways</a:t>
            </a:r>
          </a:p>
        </p:txBody>
      </p:sp>
      <p:sp>
        <p:nvSpPr>
          <p:cNvPr id="3" name="TextBox 2"/>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10633187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0"/>
            <a:ext cx="4572000" cy="1754326"/>
          </a:xfrm>
          <a:prstGeom prst="rect">
            <a:avLst/>
          </a:prstGeom>
        </p:spPr>
        <p:txBody>
          <a:bodyPr>
            <a:spAutoFit/>
          </a:bodyPr>
          <a:lstStyle/>
          <a:p>
            <a:r>
              <a:rPr lang="en-US" altLang="ko-KR" sz="1200" b="1" u="sng" dirty="0">
                <a:hlinkClick r:id="rId2"/>
              </a:rPr>
              <a:t>The </a:t>
            </a:r>
            <a:r>
              <a:rPr lang="en-US" altLang="ko-KR" sz="1200" b="1" u="sng" dirty="0" err="1">
                <a:hlinkClick r:id="rId2"/>
              </a:rPr>
              <a:t>NuRD</a:t>
            </a:r>
            <a:r>
              <a:rPr lang="en-US" altLang="ko-KR" sz="1200" b="1" u="sng" dirty="0">
                <a:hlinkClick r:id="rId2"/>
              </a:rPr>
              <a:t> complex cooperates with DNMTs to maintain silencing of key colorectal tumor suppressor genes.</a:t>
            </a:r>
            <a:endParaRPr lang="en-US" altLang="ko-KR" sz="1200" b="1" dirty="0"/>
          </a:p>
          <a:p>
            <a:r>
              <a:rPr lang="en-US" altLang="ko-KR" sz="1200" u="sng" dirty="0" err="1">
                <a:hlinkClick r:id="rId3"/>
              </a:rPr>
              <a:t>Cai</a:t>
            </a:r>
            <a:r>
              <a:rPr lang="en-US" altLang="ko-KR" sz="1200" u="sng" dirty="0">
                <a:hlinkClick r:id="rId3"/>
              </a:rPr>
              <a:t> Y</a:t>
            </a:r>
            <a:r>
              <a:rPr lang="en-US" altLang="ko-KR" sz="1200" dirty="0"/>
              <a:t>, </a:t>
            </a:r>
            <a:r>
              <a:rPr lang="en-US" altLang="ko-KR" sz="1200" u="sng" dirty="0" err="1">
                <a:hlinkClick r:id="rId4"/>
              </a:rPr>
              <a:t>Geutjes</a:t>
            </a:r>
            <a:r>
              <a:rPr lang="en-US" altLang="ko-KR" sz="1200" u="sng" dirty="0">
                <a:hlinkClick r:id="rId4"/>
              </a:rPr>
              <a:t> EJ</a:t>
            </a:r>
            <a:r>
              <a:rPr lang="en-US" altLang="ko-KR" sz="1200" dirty="0"/>
              <a:t>, </a:t>
            </a:r>
            <a:r>
              <a:rPr lang="en-US" altLang="ko-KR" sz="1200" u="sng" dirty="0">
                <a:hlinkClick r:id="rId5"/>
              </a:rPr>
              <a:t>de Lint K</a:t>
            </a:r>
            <a:r>
              <a:rPr lang="en-US" altLang="ko-KR" sz="1200" dirty="0"/>
              <a:t>, </a:t>
            </a:r>
            <a:r>
              <a:rPr lang="en-US" altLang="ko-KR" sz="1200" u="sng" dirty="0" err="1">
                <a:hlinkClick r:id="rId6"/>
              </a:rPr>
              <a:t>Roepman</a:t>
            </a:r>
            <a:r>
              <a:rPr lang="en-US" altLang="ko-KR" sz="1200" u="sng" dirty="0">
                <a:hlinkClick r:id="rId6"/>
              </a:rPr>
              <a:t> P</a:t>
            </a:r>
            <a:r>
              <a:rPr lang="en-US" altLang="ko-KR" sz="1200" dirty="0"/>
              <a:t>, </a:t>
            </a:r>
            <a:r>
              <a:rPr lang="en-US" altLang="ko-KR" sz="1200" u="sng" dirty="0" err="1">
                <a:hlinkClick r:id="rId7"/>
              </a:rPr>
              <a:t>Bruurs</a:t>
            </a:r>
            <a:r>
              <a:rPr lang="en-US" altLang="ko-KR" sz="1200" u="sng" dirty="0">
                <a:hlinkClick r:id="rId7"/>
              </a:rPr>
              <a:t> L</a:t>
            </a:r>
            <a:r>
              <a:rPr lang="en-US" altLang="ko-KR" sz="1200" dirty="0"/>
              <a:t>, </a:t>
            </a:r>
            <a:r>
              <a:rPr lang="en-US" altLang="ko-KR" sz="1200" u="sng" dirty="0">
                <a:hlinkClick r:id="rId8"/>
              </a:rPr>
              <a:t>Yu LR</a:t>
            </a:r>
            <a:r>
              <a:rPr lang="en-US" altLang="ko-KR" sz="1200" dirty="0"/>
              <a:t>, </a:t>
            </a:r>
            <a:r>
              <a:rPr lang="en-US" altLang="ko-KR" sz="1200" u="sng" dirty="0">
                <a:hlinkClick r:id="rId9"/>
              </a:rPr>
              <a:t>Wang W</a:t>
            </a:r>
            <a:r>
              <a:rPr lang="en-US" altLang="ko-KR" sz="1200" dirty="0"/>
              <a:t>, </a:t>
            </a:r>
            <a:r>
              <a:rPr lang="en-US" altLang="ko-KR" sz="1200" u="sng" dirty="0">
                <a:hlinkClick r:id="rId10"/>
              </a:rPr>
              <a:t>van </a:t>
            </a:r>
            <a:r>
              <a:rPr lang="en-US" altLang="ko-KR" sz="1200" u="sng" dirty="0" err="1">
                <a:hlinkClick r:id="rId10"/>
              </a:rPr>
              <a:t>Blijswijk</a:t>
            </a:r>
            <a:r>
              <a:rPr lang="en-US" altLang="ko-KR" sz="1200" u="sng" dirty="0">
                <a:hlinkClick r:id="rId10"/>
              </a:rPr>
              <a:t> J</a:t>
            </a:r>
            <a:r>
              <a:rPr lang="en-US" altLang="ko-KR" sz="1200" dirty="0"/>
              <a:t>, </a:t>
            </a:r>
            <a:r>
              <a:rPr lang="en-US" altLang="ko-KR" sz="1200" u="sng" dirty="0">
                <a:hlinkClick r:id="rId11"/>
              </a:rPr>
              <a:t>Mohammad H</a:t>
            </a:r>
            <a:r>
              <a:rPr lang="en-US" altLang="ko-KR" sz="1200" dirty="0"/>
              <a:t>, </a:t>
            </a:r>
            <a:r>
              <a:rPr lang="en-US" altLang="ko-KR" sz="1200" u="sng" dirty="0">
                <a:hlinkClick r:id="rId12"/>
              </a:rPr>
              <a:t>de Rink </a:t>
            </a:r>
            <a:r>
              <a:rPr lang="en-US" altLang="ko-KR" sz="1200" u="sng" dirty="0" err="1">
                <a:hlinkClick r:id="rId12"/>
              </a:rPr>
              <a:t>I</a:t>
            </a:r>
            <a:r>
              <a:rPr lang="en-US" altLang="ko-KR" sz="1200" dirty="0" err="1"/>
              <a:t>,</a:t>
            </a:r>
            <a:r>
              <a:rPr lang="en-US" altLang="ko-KR" sz="1200" u="sng" dirty="0" err="1">
                <a:hlinkClick r:id="rId13"/>
              </a:rPr>
              <a:t>Bernards</a:t>
            </a:r>
            <a:r>
              <a:rPr lang="en-US" altLang="ko-KR" sz="1200" u="sng" dirty="0">
                <a:hlinkClick r:id="rId13"/>
              </a:rPr>
              <a:t> R</a:t>
            </a:r>
            <a:r>
              <a:rPr lang="en-US" altLang="ko-KR" sz="1200" dirty="0"/>
              <a:t>, </a:t>
            </a:r>
            <a:r>
              <a:rPr lang="en-US" altLang="ko-KR" sz="1200" u="sng" dirty="0" err="1">
                <a:hlinkClick r:id="rId14"/>
              </a:rPr>
              <a:t>Baylin</a:t>
            </a:r>
            <a:r>
              <a:rPr lang="en-US" altLang="ko-KR" sz="1200" u="sng" dirty="0">
                <a:hlinkClick r:id="rId14"/>
              </a:rPr>
              <a:t> SB</a:t>
            </a:r>
            <a:r>
              <a:rPr lang="en-US" altLang="ko-KR" sz="1200" dirty="0"/>
              <a:t>.</a:t>
            </a:r>
          </a:p>
          <a:p>
            <a:r>
              <a:rPr lang="en-US" altLang="ko-KR" sz="1200" b="1" dirty="0"/>
              <a:t>Source</a:t>
            </a:r>
          </a:p>
          <a:p>
            <a:r>
              <a:rPr lang="en-US" altLang="ko-KR" sz="1200" dirty="0"/>
              <a:t>Department of Oncology and The Sidney Kimmel Comprehensive Cancer Center at Johns Hopkins University, Baltimore, MD, USA</a:t>
            </a:r>
          </a:p>
        </p:txBody>
      </p:sp>
      <p:sp>
        <p:nvSpPr>
          <p:cNvPr id="3" name="직사각형 2"/>
          <p:cNvSpPr/>
          <p:nvPr/>
        </p:nvSpPr>
        <p:spPr>
          <a:xfrm>
            <a:off x="0" y="1754326"/>
            <a:ext cx="4572000" cy="1754326"/>
          </a:xfrm>
          <a:prstGeom prst="rect">
            <a:avLst/>
          </a:prstGeom>
        </p:spPr>
        <p:txBody>
          <a:bodyPr>
            <a:spAutoFit/>
          </a:bodyPr>
          <a:lstStyle/>
          <a:p>
            <a:r>
              <a:rPr lang="en-US" altLang="ko-KR" sz="1200" b="1" u="sng" dirty="0">
                <a:hlinkClick r:id="rId15"/>
              </a:rPr>
              <a:t>Prolactin suppresses a progestin-induced CK5-positive cell population in luminal breast cancer through inhibition of progestin-driven BCL6 expression.</a:t>
            </a:r>
            <a:endParaRPr lang="en-US" altLang="ko-KR" sz="1200" b="1" dirty="0"/>
          </a:p>
          <a:p>
            <a:r>
              <a:rPr lang="en-US" altLang="ko-KR" sz="1200" u="sng" dirty="0">
                <a:hlinkClick r:id="rId16"/>
              </a:rPr>
              <a:t>Sato T</a:t>
            </a:r>
            <a:r>
              <a:rPr lang="en-US" altLang="ko-KR" sz="1200" dirty="0"/>
              <a:t>, </a:t>
            </a:r>
            <a:r>
              <a:rPr lang="en-US" altLang="ko-KR" sz="1200" u="sng" dirty="0">
                <a:hlinkClick r:id="rId17"/>
              </a:rPr>
              <a:t>Tran TH</a:t>
            </a:r>
            <a:r>
              <a:rPr lang="en-US" altLang="ko-KR" sz="1200" dirty="0"/>
              <a:t>, </a:t>
            </a:r>
            <a:r>
              <a:rPr lang="en-US" altLang="ko-KR" sz="1200" u="sng" dirty="0">
                <a:hlinkClick r:id="rId18"/>
              </a:rPr>
              <a:t>Peck AR</a:t>
            </a:r>
            <a:r>
              <a:rPr lang="en-US" altLang="ko-KR" sz="1200" dirty="0"/>
              <a:t>, </a:t>
            </a:r>
            <a:r>
              <a:rPr lang="en-US" altLang="ko-KR" sz="1200" u="sng" dirty="0" err="1">
                <a:hlinkClick r:id="rId19"/>
              </a:rPr>
              <a:t>Girondo</a:t>
            </a:r>
            <a:r>
              <a:rPr lang="en-US" altLang="ko-KR" sz="1200" u="sng" dirty="0">
                <a:hlinkClick r:id="rId19"/>
              </a:rPr>
              <a:t> MA</a:t>
            </a:r>
            <a:r>
              <a:rPr lang="en-US" altLang="ko-KR" sz="1200" dirty="0"/>
              <a:t>, </a:t>
            </a:r>
            <a:r>
              <a:rPr lang="en-US" altLang="ko-KR" sz="1200" u="sng" dirty="0">
                <a:hlinkClick r:id="rId20"/>
              </a:rPr>
              <a:t>Liu C</a:t>
            </a:r>
            <a:r>
              <a:rPr lang="en-US" altLang="ko-KR" sz="1200" dirty="0"/>
              <a:t>, </a:t>
            </a:r>
            <a:r>
              <a:rPr lang="en-US" altLang="ko-KR" sz="1200" u="sng" dirty="0">
                <a:hlinkClick r:id="rId21"/>
              </a:rPr>
              <a:t>Goodman CR</a:t>
            </a:r>
            <a:r>
              <a:rPr lang="en-US" altLang="ko-KR" sz="1200" dirty="0"/>
              <a:t>, </a:t>
            </a:r>
            <a:r>
              <a:rPr lang="en-US" altLang="ko-KR" sz="1200" u="sng" dirty="0">
                <a:hlinkClick r:id="rId22"/>
              </a:rPr>
              <a:t>Neilson LM</a:t>
            </a:r>
            <a:r>
              <a:rPr lang="en-US" altLang="ko-KR" sz="1200" dirty="0"/>
              <a:t>, </a:t>
            </a:r>
            <a:r>
              <a:rPr lang="en-US" altLang="ko-KR" sz="1200" u="sng" dirty="0" err="1">
                <a:hlinkClick r:id="rId23"/>
              </a:rPr>
              <a:t>Freydin</a:t>
            </a:r>
            <a:r>
              <a:rPr lang="en-US" altLang="ko-KR" sz="1200" u="sng" dirty="0">
                <a:hlinkClick r:id="rId23"/>
              </a:rPr>
              <a:t> B</a:t>
            </a:r>
            <a:r>
              <a:rPr lang="en-US" altLang="ko-KR" sz="1200" dirty="0"/>
              <a:t>, </a:t>
            </a:r>
            <a:r>
              <a:rPr lang="en-US" altLang="ko-KR" sz="1200" u="sng" dirty="0" err="1">
                <a:hlinkClick r:id="rId24"/>
              </a:rPr>
              <a:t>Chervoneva</a:t>
            </a:r>
            <a:r>
              <a:rPr lang="en-US" altLang="ko-KR" sz="1200" u="sng" dirty="0">
                <a:hlinkClick r:id="rId24"/>
              </a:rPr>
              <a:t> I</a:t>
            </a:r>
            <a:r>
              <a:rPr lang="en-US" altLang="ko-KR" sz="1200" dirty="0"/>
              <a:t>, </a:t>
            </a:r>
            <a:r>
              <a:rPr lang="en-US" altLang="ko-KR" sz="1200" u="sng" dirty="0" err="1">
                <a:hlinkClick r:id="rId25"/>
              </a:rPr>
              <a:t>Hyslop</a:t>
            </a:r>
            <a:r>
              <a:rPr lang="en-US" altLang="ko-KR" sz="1200" u="sng" dirty="0">
                <a:hlinkClick r:id="rId25"/>
              </a:rPr>
              <a:t> T</a:t>
            </a:r>
            <a:r>
              <a:rPr lang="en-US" altLang="ko-KR" sz="1200" dirty="0"/>
              <a:t>, </a:t>
            </a:r>
            <a:r>
              <a:rPr lang="en-US" altLang="ko-KR" sz="1200" u="sng" dirty="0" err="1">
                <a:hlinkClick r:id="rId26"/>
              </a:rPr>
              <a:t>Kovatich</a:t>
            </a:r>
            <a:r>
              <a:rPr lang="en-US" altLang="ko-KR" sz="1200" u="sng" dirty="0">
                <a:hlinkClick r:id="rId26"/>
              </a:rPr>
              <a:t> AJ</a:t>
            </a:r>
            <a:r>
              <a:rPr lang="en-US" altLang="ko-KR" sz="1200" dirty="0"/>
              <a:t>, </a:t>
            </a:r>
            <a:r>
              <a:rPr lang="en-US" altLang="ko-KR" sz="1200" u="sng" dirty="0">
                <a:hlinkClick r:id="rId27"/>
              </a:rPr>
              <a:t>Hooke JA</a:t>
            </a:r>
            <a:r>
              <a:rPr lang="en-US" altLang="ko-KR" sz="1200" dirty="0"/>
              <a:t>, </a:t>
            </a:r>
            <a:r>
              <a:rPr lang="en-US" altLang="ko-KR" sz="1200" u="sng" dirty="0">
                <a:hlinkClick r:id="rId28"/>
              </a:rPr>
              <a:t>Shriver CD</a:t>
            </a:r>
            <a:r>
              <a:rPr lang="en-US" altLang="ko-KR" sz="1200" dirty="0"/>
              <a:t>, </a:t>
            </a:r>
            <a:r>
              <a:rPr lang="en-US" altLang="ko-KR" sz="1200" u="sng" dirty="0">
                <a:hlinkClick r:id="rId29"/>
              </a:rPr>
              <a:t>Fuchs SY</a:t>
            </a:r>
            <a:r>
              <a:rPr lang="en-US" altLang="ko-KR" sz="1200" dirty="0"/>
              <a:t>, </a:t>
            </a:r>
            <a:r>
              <a:rPr lang="en-US" altLang="ko-KR" sz="1200" u="sng" dirty="0" err="1">
                <a:hlinkClick r:id="rId30"/>
              </a:rPr>
              <a:t>Rui</a:t>
            </a:r>
            <a:r>
              <a:rPr lang="en-US" altLang="ko-KR" sz="1200" u="sng" dirty="0">
                <a:hlinkClick r:id="rId30"/>
              </a:rPr>
              <a:t> H</a:t>
            </a:r>
            <a:r>
              <a:rPr lang="en-US" altLang="ko-KR" sz="1200" dirty="0"/>
              <a:t>.</a:t>
            </a:r>
          </a:p>
          <a:p>
            <a:r>
              <a:rPr lang="en-US" altLang="ko-KR" sz="1200" b="1" dirty="0"/>
              <a:t>Source</a:t>
            </a:r>
          </a:p>
          <a:p>
            <a:r>
              <a:rPr lang="en-US" altLang="ko-KR" sz="1200" dirty="0"/>
              <a:t>Department of Cancer Biology, Kimmel Cancer Center, Thomas Jefferson University, Philadelphia, PA, USA.</a:t>
            </a:r>
          </a:p>
        </p:txBody>
      </p:sp>
      <p:sp>
        <p:nvSpPr>
          <p:cNvPr id="4" name="직사각형 3"/>
          <p:cNvSpPr/>
          <p:nvPr/>
        </p:nvSpPr>
        <p:spPr>
          <a:xfrm>
            <a:off x="0" y="3508652"/>
            <a:ext cx="4572000" cy="1754326"/>
          </a:xfrm>
          <a:prstGeom prst="rect">
            <a:avLst/>
          </a:prstGeom>
        </p:spPr>
        <p:txBody>
          <a:bodyPr>
            <a:spAutoFit/>
          </a:bodyPr>
          <a:lstStyle/>
          <a:p>
            <a:r>
              <a:rPr lang="en-US" altLang="ko-KR" sz="1200" b="1" u="sng" dirty="0">
                <a:hlinkClick r:id="rId31"/>
              </a:rPr>
              <a:t>Role of Nek2 on centrosome duplication and aneuploidy in breast cancer cells.</a:t>
            </a:r>
            <a:endParaRPr lang="en-US" altLang="ko-KR" sz="1200" b="1" dirty="0"/>
          </a:p>
          <a:p>
            <a:r>
              <a:rPr lang="en-US" altLang="ko-KR" sz="1200" u="sng" dirty="0" err="1">
                <a:hlinkClick r:id="rId32"/>
              </a:rPr>
              <a:t>Cappello</a:t>
            </a:r>
            <a:r>
              <a:rPr lang="en-US" altLang="ko-KR" sz="1200" u="sng" dirty="0">
                <a:hlinkClick r:id="rId32"/>
              </a:rPr>
              <a:t> P</a:t>
            </a:r>
            <a:r>
              <a:rPr lang="en-US" altLang="ko-KR" sz="1200" dirty="0"/>
              <a:t>, </a:t>
            </a:r>
            <a:r>
              <a:rPr lang="en-US" altLang="ko-KR" sz="1200" u="sng" dirty="0" err="1">
                <a:hlinkClick r:id="rId33"/>
              </a:rPr>
              <a:t>Blaser</a:t>
            </a:r>
            <a:r>
              <a:rPr lang="en-US" altLang="ko-KR" sz="1200" u="sng" dirty="0">
                <a:hlinkClick r:id="rId33"/>
              </a:rPr>
              <a:t> H</a:t>
            </a:r>
            <a:r>
              <a:rPr lang="en-US" altLang="ko-KR" sz="1200" dirty="0"/>
              <a:t>, </a:t>
            </a:r>
            <a:r>
              <a:rPr lang="en-US" altLang="ko-KR" sz="1200" u="sng" dirty="0" err="1">
                <a:hlinkClick r:id="rId34"/>
              </a:rPr>
              <a:t>Gorrini</a:t>
            </a:r>
            <a:r>
              <a:rPr lang="en-US" altLang="ko-KR" sz="1200" u="sng" dirty="0">
                <a:hlinkClick r:id="rId34"/>
              </a:rPr>
              <a:t> C</a:t>
            </a:r>
            <a:r>
              <a:rPr lang="en-US" altLang="ko-KR" sz="1200" dirty="0"/>
              <a:t>, </a:t>
            </a:r>
            <a:r>
              <a:rPr lang="en-US" altLang="ko-KR" sz="1200" u="sng" dirty="0">
                <a:hlinkClick r:id="rId35"/>
              </a:rPr>
              <a:t>Lin DC</a:t>
            </a:r>
            <a:r>
              <a:rPr lang="en-US" altLang="ko-KR" sz="1200" dirty="0"/>
              <a:t>, </a:t>
            </a:r>
            <a:r>
              <a:rPr lang="en-US" altLang="ko-KR" sz="1200" u="sng" dirty="0" err="1">
                <a:hlinkClick r:id="rId36"/>
              </a:rPr>
              <a:t>Elia</a:t>
            </a:r>
            <a:r>
              <a:rPr lang="en-US" altLang="ko-KR" sz="1200" u="sng" dirty="0">
                <a:hlinkClick r:id="rId36"/>
              </a:rPr>
              <a:t> AJ</a:t>
            </a:r>
            <a:r>
              <a:rPr lang="en-US" altLang="ko-KR" sz="1200" dirty="0"/>
              <a:t>, </a:t>
            </a:r>
            <a:r>
              <a:rPr lang="en-US" altLang="ko-KR" sz="1200" u="sng" dirty="0" err="1">
                <a:hlinkClick r:id="rId37"/>
              </a:rPr>
              <a:t>Wakeham</a:t>
            </a:r>
            <a:r>
              <a:rPr lang="en-US" altLang="ko-KR" sz="1200" u="sng" dirty="0">
                <a:hlinkClick r:id="rId37"/>
              </a:rPr>
              <a:t> A</a:t>
            </a:r>
            <a:r>
              <a:rPr lang="en-US" altLang="ko-KR" sz="1200" dirty="0"/>
              <a:t>, </a:t>
            </a:r>
            <a:r>
              <a:rPr lang="en-US" altLang="ko-KR" sz="1200" u="sng" dirty="0" err="1">
                <a:hlinkClick r:id="rId38"/>
              </a:rPr>
              <a:t>Haider</a:t>
            </a:r>
            <a:r>
              <a:rPr lang="en-US" altLang="ko-KR" sz="1200" u="sng" dirty="0">
                <a:hlinkClick r:id="rId38"/>
              </a:rPr>
              <a:t> S</a:t>
            </a:r>
            <a:r>
              <a:rPr lang="en-US" altLang="ko-KR" sz="1200" dirty="0"/>
              <a:t>, </a:t>
            </a:r>
            <a:r>
              <a:rPr lang="en-US" altLang="ko-KR" sz="1200" u="sng" dirty="0">
                <a:hlinkClick r:id="rId39"/>
              </a:rPr>
              <a:t>Boutros PC</a:t>
            </a:r>
            <a:r>
              <a:rPr lang="en-US" altLang="ko-KR" sz="1200" dirty="0"/>
              <a:t>, </a:t>
            </a:r>
            <a:r>
              <a:rPr lang="en-US" altLang="ko-KR" sz="1200" u="sng" dirty="0">
                <a:hlinkClick r:id="rId40"/>
              </a:rPr>
              <a:t>Mason JM</a:t>
            </a:r>
            <a:r>
              <a:rPr lang="en-US" altLang="ko-KR" sz="1200" dirty="0"/>
              <a:t>, </a:t>
            </a:r>
            <a:r>
              <a:rPr lang="en-US" altLang="ko-KR" sz="1200" u="sng" dirty="0">
                <a:hlinkClick r:id="rId41"/>
              </a:rPr>
              <a:t>Miller NA</a:t>
            </a:r>
            <a:r>
              <a:rPr lang="en-US" altLang="ko-KR" sz="1200" dirty="0"/>
              <a:t>, </a:t>
            </a:r>
            <a:r>
              <a:rPr lang="en-US" altLang="ko-KR" sz="1200" u="sng" dirty="0" err="1">
                <a:hlinkClick r:id="rId42"/>
              </a:rPr>
              <a:t>Youngson</a:t>
            </a:r>
            <a:r>
              <a:rPr lang="en-US" altLang="ko-KR" sz="1200" u="sng" dirty="0">
                <a:hlinkClick r:id="rId42"/>
              </a:rPr>
              <a:t> B</a:t>
            </a:r>
            <a:r>
              <a:rPr lang="en-US" altLang="ko-KR" sz="1200" dirty="0"/>
              <a:t>, </a:t>
            </a:r>
            <a:r>
              <a:rPr lang="en-US" altLang="ko-KR" sz="1200" u="sng" dirty="0">
                <a:hlinkClick r:id="rId43"/>
              </a:rPr>
              <a:t>Done SJ</a:t>
            </a:r>
            <a:r>
              <a:rPr lang="en-US" altLang="ko-KR" sz="1200" dirty="0"/>
              <a:t>, </a:t>
            </a:r>
            <a:r>
              <a:rPr lang="en-US" altLang="ko-KR" sz="1200" u="sng" dirty="0" err="1">
                <a:hlinkClick r:id="rId44"/>
              </a:rPr>
              <a:t>Mak</a:t>
            </a:r>
            <a:r>
              <a:rPr lang="en-US" altLang="ko-KR" sz="1200" u="sng" dirty="0">
                <a:hlinkClick r:id="rId44"/>
              </a:rPr>
              <a:t> TW</a:t>
            </a:r>
            <a:r>
              <a:rPr lang="en-US" altLang="ko-KR" sz="1200" dirty="0"/>
              <a:t>.</a:t>
            </a:r>
          </a:p>
          <a:p>
            <a:r>
              <a:rPr lang="en-US" altLang="ko-KR" sz="1200" dirty="0" smtClean="0"/>
              <a:t>1</a:t>
            </a:r>
            <a:r>
              <a:rPr lang="en-US" altLang="ko-KR" sz="1200" dirty="0"/>
              <a:t>] The Campbell Family Institute for Breast Cancer Research, University Health Network, Toronto, Ontario, Canada [2] Department of Molecular Biotechnology and Health Sciences, University of Turin, Turin, Italy.</a:t>
            </a:r>
          </a:p>
        </p:txBody>
      </p:sp>
      <p:sp>
        <p:nvSpPr>
          <p:cNvPr id="5" name="직사각형 4"/>
          <p:cNvSpPr/>
          <p:nvPr/>
        </p:nvSpPr>
        <p:spPr>
          <a:xfrm>
            <a:off x="-11166" y="5373216"/>
            <a:ext cx="4572000" cy="1384995"/>
          </a:xfrm>
          <a:prstGeom prst="rect">
            <a:avLst/>
          </a:prstGeom>
        </p:spPr>
        <p:txBody>
          <a:bodyPr>
            <a:spAutoFit/>
          </a:bodyPr>
          <a:lstStyle/>
          <a:p>
            <a:r>
              <a:rPr lang="en-US" altLang="ko-KR" sz="1200" b="1" u="sng" dirty="0">
                <a:hlinkClick r:id="rId45"/>
              </a:rPr>
              <a:t>Accumulation of dephosphorylated 4EBP after mTOR inhibition with </a:t>
            </a:r>
            <a:r>
              <a:rPr lang="en-US" altLang="ko-KR" sz="1200" b="1" u="sng" dirty="0" err="1">
                <a:hlinkClick r:id="rId45"/>
              </a:rPr>
              <a:t>rapamycin</a:t>
            </a:r>
            <a:r>
              <a:rPr lang="en-US" altLang="ko-KR" sz="1200" b="1" u="sng" dirty="0">
                <a:hlinkClick r:id="rId45"/>
              </a:rPr>
              <a:t> is sufficient to disrupt paracrine transformation by the KSHV </a:t>
            </a:r>
            <a:r>
              <a:rPr lang="en-US" altLang="ko-KR" sz="1200" b="1" u="sng" dirty="0" err="1">
                <a:hlinkClick r:id="rId45"/>
              </a:rPr>
              <a:t>vGPCR</a:t>
            </a:r>
            <a:r>
              <a:rPr lang="en-US" altLang="ko-KR" sz="1200" b="1" u="sng" dirty="0">
                <a:hlinkClick r:id="rId45"/>
              </a:rPr>
              <a:t> oncogene.</a:t>
            </a:r>
            <a:endParaRPr lang="en-US" altLang="ko-KR" sz="1200" b="1" dirty="0"/>
          </a:p>
          <a:p>
            <a:r>
              <a:rPr lang="en-US" altLang="ko-KR" sz="1200" u="sng" dirty="0">
                <a:hlinkClick r:id="rId46"/>
              </a:rPr>
              <a:t>Martin D</a:t>
            </a:r>
            <a:r>
              <a:rPr lang="en-US" altLang="ko-KR" sz="1200" dirty="0"/>
              <a:t>, </a:t>
            </a:r>
            <a:r>
              <a:rPr lang="en-US" altLang="ko-KR" sz="1200" u="sng" dirty="0">
                <a:hlinkClick r:id="rId47"/>
              </a:rPr>
              <a:t>Nguyen Q</a:t>
            </a:r>
            <a:r>
              <a:rPr lang="en-US" altLang="ko-KR" sz="1200" dirty="0"/>
              <a:t>, </a:t>
            </a:r>
            <a:r>
              <a:rPr lang="en-US" altLang="ko-KR" sz="1200" u="sng" dirty="0" err="1">
                <a:hlinkClick r:id="rId48"/>
              </a:rPr>
              <a:t>Molinolo</a:t>
            </a:r>
            <a:r>
              <a:rPr lang="en-US" altLang="ko-KR" sz="1200" u="sng" dirty="0">
                <a:hlinkClick r:id="rId48"/>
              </a:rPr>
              <a:t> A</a:t>
            </a:r>
            <a:r>
              <a:rPr lang="en-US" altLang="ko-KR" sz="1200" dirty="0"/>
              <a:t>, </a:t>
            </a:r>
            <a:r>
              <a:rPr lang="en-US" altLang="ko-KR" sz="1200" u="sng" dirty="0" err="1">
                <a:hlinkClick r:id="rId49"/>
              </a:rPr>
              <a:t>Gutkind</a:t>
            </a:r>
            <a:r>
              <a:rPr lang="en-US" altLang="ko-KR" sz="1200" u="sng" dirty="0">
                <a:hlinkClick r:id="rId49"/>
              </a:rPr>
              <a:t> JS</a:t>
            </a:r>
            <a:r>
              <a:rPr lang="en-US" altLang="ko-KR" sz="1200" dirty="0"/>
              <a:t>.</a:t>
            </a:r>
          </a:p>
          <a:p>
            <a:r>
              <a:rPr lang="en-US" altLang="ko-KR" sz="1200" dirty="0" smtClean="0"/>
              <a:t>Oral </a:t>
            </a:r>
            <a:r>
              <a:rPr lang="en-US" altLang="ko-KR" sz="1200" dirty="0"/>
              <a:t>and Pharyngeal Cancer Branch; National Institute of Dental and Craniofacial Research, National Institutes of Health, Bethesda, MD, USA.</a:t>
            </a:r>
          </a:p>
        </p:txBody>
      </p:sp>
      <p:sp>
        <p:nvSpPr>
          <p:cNvPr id="6" name="직사각형 5"/>
          <p:cNvSpPr/>
          <p:nvPr/>
        </p:nvSpPr>
        <p:spPr>
          <a:xfrm>
            <a:off x="4572000" y="376000"/>
            <a:ext cx="4572000" cy="1384995"/>
          </a:xfrm>
          <a:prstGeom prst="rect">
            <a:avLst/>
          </a:prstGeom>
        </p:spPr>
        <p:txBody>
          <a:bodyPr>
            <a:spAutoFit/>
          </a:bodyPr>
          <a:lstStyle/>
          <a:p>
            <a:r>
              <a:rPr lang="en-US" altLang="ko-KR" sz="1200" b="1" u="sng" dirty="0">
                <a:hlinkClick r:id="rId50"/>
              </a:rPr>
              <a:t>Concomitant loss of EAF2/U19 and </a:t>
            </a:r>
            <a:r>
              <a:rPr lang="en-US" altLang="ko-KR" sz="1200" b="1" u="sng" dirty="0" err="1">
                <a:hlinkClick r:id="rId50"/>
              </a:rPr>
              <a:t>Pten</a:t>
            </a:r>
            <a:r>
              <a:rPr lang="en-US" altLang="ko-KR" sz="1200" b="1" u="sng" dirty="0">
                <a:hlinkClick r:id="rId50"/>
              </a:rPr>
              <a:t> synergistically promotes prostate carcinogenesis in the mouse model.</a:t>
            </a:r>
            <a:endParaRPr lang="en-US" altLang="ko-KR" sz="1200" b="1" dirty="0"/>
          </a:p>
          <a:p>
            <a:r>
              <a:rPr lang="en-US" altLang="ko-KR" sz="1200" u="sng" dirty="0">
                <a:hlinkClick r:id="rId51"/>
              </a:rPr>
              <a:t>Ai J</a:t>
            </a:r>
            <a:r>
              <a:rPr lang="en-US" altLang="ko-KR" sz="1200" dirty="0"/>
              <a:t>, </a:t>
            </a:r>
            <a:r>
              <a:rPr lang="en-US" altLang="ko-KR" sz="1200" u="sng" dirty="0">
                <a:hlinkClick r:id="rId52"/>
              </a:rPr>
              <a:t>Pascal LE</a:t>
            </a:r>
            <a:r>
              <a:rPr lang="en-US" altLang="ko-KR" sz="1200" dirty="0"/>
              <a:t>, </a:t>
            </a:r>
            <a:r>
              <a:rPr lang="en-US" altLang="ko-KR" sz="1200" u="sng" dirty="0">
                <a:hlinkClick r:id="rId53"/>
              </a:rPr>
              <a:t>O'Malley KJ</a:t>
            </a:r>
            <a:r>
              <a:rPr lang="en-US" altLang="ko-KR" sz="1200" dirty="0"/>
              <a:t>, </a:t>
            </a:r>
            <a:r>
              <a:rPr lang="en-US" altLang="ko-KR" sz="1200" u="sng" dirty="0">
                <a:hlinkClick r:id="rId54"/>
              </a:rPr>
              <a:t>Dar JA</a:t>
            </a:r>
            <a:r>
              <a:rPr lang="en-US" altLang="ko-KR" sz="1200" dirty="0"/>
              <a:t>, </a:t>
            </a:r>
            <a:r>
              <a:rPr lang="en-US" altLang="ko-KR" sz="1200" u="sng" dirty="0" err="1">
                <a:hlinkClick r:id="rId55"/>
              </a:rPr>
              <a:t>Isharwal</a:t>
            </a:r>
            <a:r>
              <a:rPr lang="en-US" altLang="ko-KR" sz="1200" u="sng" dirty="0">
                <a:hlinkClick r:id="rId55"/>
              </a:rPr>
              <a:t> S</a:t>
            </a:r>
            <a:r>
              <a:rPr lang="en-US" altLang="ko-KR" sz="1200" dirty="0"/>
              <a:t>, </a:t>
            </a:r>
            <a:r>
              <a:rPr lang="en-US" altLang="ko-KR" sz="1200" u="sng" dirty="0" err="1">
                <a:hlinkClick r:id="rId56"/>
              </a:rPr>
              <a:t>Qiao</a:t>
            </a:r>
            <a:r>
              <a:rPr lang="en-US" altLang="ko-KR" sz="1200" u="sng" dirty="0">
                <a:hlinkClick r:id="rId56"/>
              </a:rPr>
              <a:t> Z</a:t>
            </a:r>
            <a:r>
              <a:rPr lang="en-US" altLang="ko-KR" sz="1200" dirty="0"/>
              <a:t>, </a:t>
            </a:r>
            <a:r>
              <a:rPr lang="en-US" altLang="ko-KR" sz="1200" u="sng" dirty="0" err="1">
                <a:hlinkClick r:id="rId57"/>
              </a:rPr>
              <a:t>Ren</a:t>
            </a:r>
            <a:r>
              <a:rPr lang="en-US" altLang="ko-KR" sz="1200" u="sng" dirty="0">
                <a:hlinkClick r:id="rId57"/>
              </a:rPr>
              <a:t> B</a:t>
            </a:r>
            <a:r>
              <a:rPr lang="en-US" altLang="ko-KR" sz="1200" dirty="0"/>
              <a:t>, </a:t>
            </a:r>
            <a:r>
              <a:rPr lang="en-US" altLang="ko-KR" sz="1200" u="sng" dirty="0" err="1">
                <a:hlinkClick r:id="rId58"/>
              </a:rPr>
              <a:t>Rigatti</a:t>
            </a:r>
            <a:r>
              <a:rPr lang="en-US" altLang="ko-KR" sz="1200" u="sng" dirty="0">
                <a:hlinkClick r:id="rId58"/>
              </a:rPr>
              <a:t> LH</a:t>
            </a:r>
            <a:r>
              <a:rPr lang="en-US" altLang="ko-KR" sz="1200" dirty="0"/>
              <a:t>, </a:t>
            </a:r>
            <a:r>
              <a:rPr lang="en-US" altLang="ko-KR" sz="1200" u="sng" dirty="0" err="1">
                <a:hlinkClick r:id="rId59"/>
              </a:rPr>
              <a:t>Dhir</a:t>
            </a:r>
            <a:r>
              <a:rPr lang="en-US" altLang="ko-KR" sz="1200" u="sng" dirty="0">
                <a:hlinkClick r:id="rId59"/>
              </a:rPr>
              <a:t> R</a:t>
            </a:r>
            <a:r>
              <a:rPr lang="en-US" altLang="ko-KR" sz="1200" dirty="0"/>
              <a:t>, </a:t>
            </a:r>
            <a:r>
              <a:rPr lang="en-US" altLang="ko-KR" sz="1200" u="sng" dirty="0">
                <a:hlinkClick r:id="rId60"/>
              </a:rPr>
              <a:t>Xiao W</a:t>
            </a:r>
            <a:r>
              <a:rPr lang="en-US" altLang="ko-KR" sz="1200" dirty="0"/>
              <a:t>, </a:t>
            </a:r>
            <a:r>
              <a:rPr lang="en-US" altLang="ko-KR" sz="1200" u="sng" dirty="0">
                <a:hlinkClick r:id="rId61"/>
              </a:rPr>
              <a:t>Nelson JB</a:t>
            </a:r>
            <a:r>
              <a:rPr lang="en-US" altLang="ko-KR" sz="1200" dirty="0"/>
              <a:t>, </a:t>
            </a:r>
            <a:r>
              <a:rPr lang="en-US" altLang="ko-KR" sz="1200" u="sng" dirty="0">
                <a:hlinkClick r:id="rId62"/>
              </a:rPr>
              <a:t>Wang Z</a:t>
            </a:r>
            <a:r>
              <a:rPr lang="en-US" altLang="ko-KR" sz="1200" dirty="0"/>
              <a:t>.</a:t>
            </a:r>
          </a:p>
          <a:p>
            <a:r>
              <a:rPr lang="en-US" altLang="ko-KR" sz="1200" b="1" dirty="0"/>
              <a:t>Source</a:t>
            </a:r>
          </a:p>
          <a:p>
            <a:r>
              <a:rPr lang="en-US" altLang="ko-KR" sz="1200" dirty="0"/>
              <a:t>Department of Urology, University of Pittsburgh School of Medicine, Pittsburgh, PA, USA.</a:t>
            </a:r>
          </a:p>
        </p:txBody>
      </p:sp>
      <p:sp>
        <p:nvSpPr>
          <p:cNvPr id="7" name="직사각형 6"/>
          <p:cNvSpPr/>
          <p:nvPr/>
        </p:nvSpPr>
        <p:spPr>
          <a:xfrm>
            <a:off x="4572000" y="1754326"/>
            <a:ext cx="4572000" cy="1938992"/>
          </a:xfrm>
          <a:prstGeom prst="rect">
            <a:avLst/>
          </a:prstGeom>
        </p:spPr>
        <p:txBody>
          <a:bodyPr>
            <a:spAutoFit/>
          </a:bodyPr>
          <a:lstStyle/>
          <a:p>
            <a:r>
              <a:rPr lang="en-US" altLang="ko-KR" sz="1200" b="1" u="sng" dirty="0">
                <a:hlinkClick r:id="rId63"/>
              </a:rPr>
              <a:t>LPLUNC1 suppresses IL-6-induced nasopharyngeal carcinoma cell proliferation via inhibiting the Stat3 activation.</a:t>
            </a:r>
            <a:endParaRPr lang="en-US" altLang="ko-KR" sz="1200" b="1" dirty="0"/>
          </a:p>
          <a:p>
            <a:r>
              <a:rPr lang="en-US" altLang="ko-KR" sz="1200" u="sng" dirty="0">
                <a:hlinkClick r:id="rId64"/>
              </a:rPr>
              <a:t>Liao Q</a:t>
            </a:r>
            <a:r>
              <a:rPr lang="en-US" altLang="ko-KR" sz="1200" dirty="0"/>
              <a:t>, </a:t>
            </a:r>
            <a:r>
              <a:rPr lang="en-US" altLang="ko-KR" sz="1200" u="sng" dirty="0" err="1">
                <a:hlinkClick r:id="rId65"/>
              </a:rPr>
              <a:t>Zeng</a:t>
            </a:r>
            <a:r>
              <a:rPr lang="en-US" altLang="ko-KR" sz="1200" u="sng" dirty="0">
                <a:hlinkClick r:id="rId65"/>
              </a:rPr>
              <a:t> Z</a:t>
            </a:r>
            <a:r>
              <a:rPr lang="en-US" altLang="ko-KR" sz="1200" dirty="0"/>
              <a:t>, </a:t>
            </a:r>
            <a:r>
              <a:rPr lang="en-US" altLang="ko-KR" sz="1200" u="sng" dirty="0" err="1">
                <a:hlinkClick r:id="rId66"/>
              </a:rPr>
              <a:t>Guo</a:t>
            </a:r>
            <a:r>
              <a:rPr lang="en-US" altLang="ko-KR" sz="1200" u="sng" dirty="0">
                <a:hlinkClick r:id="rId66"/>
              </a:rPr>
              <a:t> X</a:t>
            </a:r>
            <a:r>
              <a:rPr lang="en-US" altLang="ko-KR" sz="1200" dirty="0"/>
              <a:t>, </a:t>
            </a:r>
            <a:r>
              <a:rPr lang="en-US" altLang="ko-KR" sz="1200" u="sng" dirty="0">
                <a:hlinkClick r:id="rId67"/>
              </a:rPr>
              <a:t>Li X</a:t>
            </a:r>
            <a:r>
              <a:rPr lang="en-US" altLang="ko-KR" sz="1200" dirty="0"/>
              <a:t>, </a:t>
            </a:r>
            <a:r>
              <a:rPr lang="en-US" altLang="ko-KR" sz="1200" u="sng" dirty="0">
                <a:hlinkClick r:id="rId68"/>
              </a:rPr>
              <a:t>Wei F</a:t>
            </a:r>
            <a:r>
              <a:rPr lang="en-US" altLang="ko-KR" sz="1200" dirty="0"/>
              <a:t>, </a:t>
            </a:r>
            <a:r>
              <a:rPr lang="en-US" altLang="ko-KR" sz="1200" u="sng" dirty="0">
                <a:hlinkClick r:id="rId69"/>
              </a:rPr>
              <a:t>Zhang W</a:t>
            </a:r>
            <a:r>
              <a:rPr lang="en-US" altLang="ko-KR" sz="1200" dirty="0"/>
              <a:t>, </a:t>
            </a:r>
            <a:r>
              <a:rPr lang="en-US" altLang="ko-KR" sz="1200" u="sng" dirty="0">
                <a:hlinkClick r:id="rId67"/>
              </a:rPr>
              <a:t>Li X</a:t>
            </a:r>
            <a:r>
              <a:rPr lang="en-US" altLang="ko-KR" sz="1200" dirty="0"/>
              <a:t>, </a:t>
            </a:r>
            <a:r>
              <a:rPr lang="en-US" altLang="ko-KR" sz="1200" u="sng" dirty="0">
                <a:hlinkClick r:id="rId70"/>
              </a:rPr>
              <a:t>Chen P</a:t>
            </a:r>
            <a:r>
              <a:rPr lang="en-US" altLang="ko-KR" sz="1200" dirty="0"/>
              <a:t>, </a:t>
            </a:r>
            <a:r>
              <a:rPr lang="en-US" altLang="ko-KR" sz="1200" u="sng" dirty="0">
                <a:hlinkClick r:id="rId71"/>
              </a:rPr>
              <a:t>Liang F</a:t>
            </a:r>
            <a:r>
              <a:rPr lang="en-US" altLang="ko-KR" sz="1200" dirty="0"/>
              <a:t>, </a:t>
            </a:r>
            <a:r>
              <a:rPr lang="en-US" altLang="ko-KR" sz="1200" u="sng" dirty="0">
                <a:hlinkClick r:id="rId72"/>
              </a:rPr>
              <a:t>Xiang B</a:t>
            </a:r>
            <a:r>
              <a:rPr lang="en-US" altLang="ko-KR" sz="1200" dirty="0"/>
              <a:t>, </a:t>
            </a:r>
            <a:r>
              <a:rPr lang="en-US" altLang="ko-KR" sz="1200" u="sng" dirty="0">
                <a:hlinkClick r:id="rId73"/>
              </a:rPr>
              <a:t>Ma J</a:t>
            </a:r>
            <a:r>
              <a:rPr lang="en-US" altLang="ko-KR" sz="1200" dirty="0"/>
              <a:t>, </a:t>
            </a:r>
            <a:r>
              <a:rPr lang="en-US" altLang="ko-KR" sz="1200" u="sng" dirty="0">
                <a:hlinkClick r:id="rId74"/>
              </a:rPr>
              <a:t>Wu M</a:t>
            </a:r>
            <a:r>
              <a:rPr lang="en-US" altLang="ko-KR" sz="1200" dirty="0"/>
              <a:t>, </a:t>
            </a:r>
            <a:r>
              <a:rPr lang="en-US" altLang="ko-KR" sz="1200" u="sng" dirty="0">
                <a:hlinkClick r:id="rId75"/>
              </a:rPr>
              <a:t>Tang H</a:t>
            </a:r>
            <a:r>
              <a:rPr lang="en-US" altLang="ko-KR" sz="1200" dirty="0"/>
              <a:t>, </a:t>
            </a:r>
            <a:r>
              <a:rPr lang="en-US" altLang="ko-KR" sz="1200" u="sng" dirty="0">
                <a:hlinkClick r:id="rId76"/>
              </a:rPr>
              <a:t>Deng M</a:t>
            </a:r>
            <a:r>
              <a:rPr lang="en-US" altLang="ko-KR" sz="1200" dirty="0"/>
              <a:t>, </a:t>
            </a:r>
            <a:r>
              <a:rPr lang="en-US" altLang="ko-KR" sz="1200" u="sng" dirty="0" err="1">
                <a:hlinkClick r:id="rId77"/>
              </a:rPr>
              <a:t>Zeng</a:t>
            </a:r>
            <a:r>
              <a:rPr lang="en-US" altLang="ko-KR" sz="1200" u="sng" dirty="0">
                <a:hlinkClick r:id="rId77"/>
              </a:rPr>
              <a:t> </a:t>
            </a:r>
            <a:r>
              <a:rPr lang="en-US" altLang="ko-KR" sz="1200" u="sng" dirty="0" err="1">
                <a:hlinkClick r:id="rId77"/>
              </a:rPr>
              <a:t>X</a:t>
            </a:r>
            <a:r>
              <a:rPr lang="en-US" altLang="ko-KR" sz="1200" dirty="0" err="1"/>
              <a:t>,</a:t>
            </a:r>
            <a:r>
              <a:rPr lang="en-US" altLang="ko-KR" sz="1200" u="sng" dirty="0" err="1">
                <a:hlinkClick r:id="rId78"/>
              </a:rPr>
              <a:t>Tang</a:t>
            </a:r>
            <a:r>
              <a:rPr lang="en-US" altLang="ko-KR" sz="1200" u="sng" dirty="0">
                <a:hlinkClick r:id="rId78"/>
              </a:rPr>
              <a:t> K</a:t>
            </a:r>
            <a:r>
              <a:rPr lang="en-US" altLang="ko-KR" sz="1200" dirty="0"/>
              <a:t>, </a:t>
            </a:r>
            <a:r>
              <a:rPr lang="en-US" altLang="ko-KR" sz="1200" u="sng" dirty="0" err="1">
                <a:hlinkClick r:id="rId79"/>
              </a:rPr>
              <a:t>Xiong</a:t>
            </a:r>
            <a:r>
              <a:rPr lang="en-US" altLang="ko-KR" sz="1200" u="sng" dirty="0">
                <a:hlinkClick r:id="rId79"/>
              </a:rPr>
              <a:t> W</a:t>
            </a:r>
            <a:r>
              <a:rPr lang="en-US" altLang="ko-KR" sz="1200" dirty="0"/>
              <a:t>, </a:t>
            </a:r>
            <a:r>
              <a:rPr lang="en-US" altLang="ko-KR" sz="1200" u="sng" dirty="0">
                <a:hlinkClick r:id="rId80"/>
              </a:rPr>
              <a:t>Li G</a:t>
            </a:r>
            <a:r>
              <a:rPr lang="en-US" altLang="ko-KR" sz="1200" dirty="0"/>
              <a:t>.</a:t>
            </a:r>
          </a:p>
          <a:p>
            <a:r>
              <a:rPr lang="en-US" altLang="ko-KR" sz="1200" b="1" dirty="0"/>
              <a:t>Source</a:t>
            </a:r>
          </a:p>
          <a:p>
            <a:r>
              <a:rPr lang="en-US" altLang="ko-KR" sz="1200" dirty="0"/>
              <a:t>1] Hunan Provincial Tumor Hospital and the Affiliated Tumor Hospital of </a:t>
            </a:r>
            <a:r>
              <a:rPr lang="en-US" altLang="ko-KR" sz="1200" dirty="0" err="1"/>
              <a:t>Xiangya</a:t>
            </a:r>
            <a:r>
              <a:rPr lang="en-US" altLang="ko-KR" sz="1200" dirty="0"/>
              <a:t> School of Medicine, Central South University, Changsha, Hunan, </a:t>
            </a:r>
            <a:r>
              <a:rPr lang="en-US" altLang="ko-KR" sz="1200" dirty="0" smtClean="0"/>
              <a:t>China.</a:t>
            </a:r>
            <a:endParaRPr lang="en-US" altLang="ko-KR" sz="1200" dirty="0"/>
          </a:p>
        </p:txBody>
      </p:sp>
      <p:sp>
        <p:nvSpPr>
          <p:cNvPr id="8" name="직사각형 7"/>
          <p:cNvSpPr/>
          <p:nvPr/>
        </p:nvSpPr>
        <p:spPr>
          <a:xfrm>
            <a:off x="4572000" y="3693318"/>
            <a:ext cx="4572000" cy="2123658"/>
          </a:xfrm>
          <a:prstGeom prst="rect">
            <a:avLst/>
          </a:prstGeom>
        </p:spPr>
        <p:txBody>
          <a:bodyPr>
            <a:spAutoFit/>
          </a:bodyPr>
          <a:lstStyle/>
          <a:p>
            <a:r>
              <a:rPr lang="en-US" altLang="ko-KR" sz="1200" b="1" u="sng" dirty="0">
                <a:hlinkClick r:id="rId81"/>
              </a:rPr>
              <a:t>Matrix </a:t>
            </a:r>
            <a:r>
              <a:rPr lang="en-US" altLang="ko-KR" sz="1200" b="1" u="sng" dirty="0" err="1">
                <a:hlinkClick r:id="rId81"/>
              </a:rPr>
              <a:t>metalloprotease</a:t>
            </a:r>
            <a:r>
              <a:rPr lang="en-US" altLang="ko-KR" sz="1200" b="1" u="sng" dirty="0">
                <a:hlinkClick r:id="rId81"/>
              </a:rPr>
              <a:t> 1a deficiency suppresses tumor growth and angiogenesis.</a:t>
            </a:r>
            <a:endParaRPr lang="en-US" altLang="ko-KR" sz="1200" b="1" dirty="0"/>
          </a:p>
          <a:p>
            <a:r>
              <a:rPr lang="en-US" altLang="ko-KR" sz="1200" u="sng" dirty="0">
                <a:hlinkClick r:id="rId82"/>
              </a:rPr>
              <a:t>Foley CJ</a:t>
            </a:r>
            <a:r>
              <a:rPr lang="en-US" altLang="ko-KR" sz="1200" dirty="0"/>
              <a:t>, </a:t>
            </a:r>
            <a:r>
              <a:rPr lang="en-US" altLang="ko-KR" sz="1200" u="sng" dirty="0" err="1">
                <a:hlinkClick r:id="rId83"/>
              </a:rPr>
              <a:t>Fanjul-Fernández</a:t>
            </a:r>
            <a:r>
              <a:rPr lang="en-US" altLang="ko-KR" sz="1200" u="sng" dirty="0">
                <a:hlinkClick r:id="rId83"/>
              </a:rPr>
              <a:t> M</a:t>
            </a:r>
            <a:r>
              <a:rPr lang="en-US" altLang="ko-KR" sz="1200" dirty="0"/>
              <a:t>, </a:t>
            </a:r>
            <a:r>
              <a:rPr lang="en-US" altLang="ko-KR" sz="1200" u="sng" dirty="0" err="1">
                <a:hlinkClick r:id="rId84"/>
              </a:rPr>
              <a:t>Bohm</a:t>
            </a:r>
            <a:r>
              <a:rPr lang="en-US" altLang="ko-KR" sz="1200" u="sng" dirty="0">
                <a:hlinkClick r:id="rId84"/>
              </a:rPr>
              <a:t> A</a:t>
            </a:r>
            <a:r>
              <a:rPr lang="en-US" altLang="ko-KR" sz="1200" dirty="0"/>
              <a:t>, </a:t>
            </a:r>
            <a:r>
              <a:rPr lang="en-US" altLang="ko-KR" sz="1200" u="sng" dirty="0">
                <a:hlinkClick r:id="rId85"/>
              </a:rPr>
              <a:t>Nguyen N</a:t>
            </a:r>
            <a:r>
              <a:rPr lang="en-US" altLang="ko-KR" sz="1200" dirty="0"/>
              <a:t>, </a:t>
            </a:r>
            <a:r>
              <a:rPr lang="en-US" altLang="ko-KR" sz="1200" u="sng" dirty="0" err="1">
                <a:hlinkClick r:id="rId86"/>
              </a:rPr>
              <a:t>Agarwal</a:t>
            </a:r>
            <a:r>
              <a:rPr lang="en-US" altLang="ko-KR" sz="1200" u="sng" dirty="0">
                <a:hlinkClick r:id="rId86"/>
              </a:rPr>
              <a:t> A</a:t>
            </a:r>
            <a:r>
              <a:rPr lang="en-US" altLang="ko-KR" sz="1200" dirty="0"/>
              <a:t>, </a:t>
            </a:r>
            <a:r>
              <a:rPr lang="en-US" altLang="ko-KR" sz="1200" u="sng" dirty="0">
                <a:hlinkClick r:id="rId87"/>
              </a:rPr>
              <a:t>Austin K</a:t>
            </a:r>
            <a:r>
              <a:rPr lang="en-US" altLang="ko-KR" sz="1200" dirty="0"/>
              <a:t>, </a:t>
            </a:r>
            <a:r>
              <a:rPr lang="en-US" altLang="ko-KR" sz="1200" u="sng" dirty="0" err="1">
                <a:hlinkClick r:id="rId88"/>
              </a:rPr>
              <a:t>Koukos</a:t>
            </a:r>
            <a:r>
              <a:rPr lang="en-US" altLang="ko-KR" sz="1200" u="sng" dirty="0">
                <a:hlinkClick r:id="rId88"/>
              </a:rPr>
              <a:t> G</a:t>
            </a:r>
            <a:r>
              <a:rPr lang="en-US" altLang="ko-KR" sz="1200" dirty="0"/>
              <a:t>, </a:t>
            </a:r>
            <a:r>
              <a:rPr lang="en-US" altLang="ko-KR" sz="1200" u="sng" dirty="0" err="1">
                <a:hlinkClick r:id="rId89"/>
              </a:rPr>
              <a:t>Covic</a:t>
            </a:r>
            <a:r>
              <a:rPr lang="en-US" altLang="ko-KR" sz="1200" u="sng" dirty="0">
                <a:hlinkClick r:id="rId89"/>
              </a:rPr>
              <a:t> L</a:t>
            </a:r>
            <a:r>
              <a:rPr lang="en-US" altLang="ko-KR" sz="1200" dirty="0"/>
              <a:t>, </a:t>
            </a:r>
            <a:r>
              <a:rPr lang="en-US" altLang="ko-KR" sz="1200" u="sng" dirty="0" err="1">
                <a:hlinkClick r:id="rId90"/>
              </a:rPr>
              <a:t>López-Otín</a:t>
            </a:r>
            <a:r>
              <a:rPr lang="en-US" altLang="ko-KR" sz="1200" u="sng" dirty="0">
                <a:hlinkClick r:id="rId90"/>
              </a:rPr>
              <a:t> C</a:t>
            </a:r>
            <a:r>
              <a:rPr lang="en-US" altLang="ko-KR" sz="1200" dirty="0"/>
              <a:t>, </a:t>
            </a:r>
            <a:r>
              <a:rPr lang="en-US" altLang="ko-KR" sz="1200" u="sng" dirty="0" err="1">
                <a:hlinkClick r:id="rId91"/>
              </a:rPr>
              <a:t>Kuliopulos</a:t>
            </a:r>
            <a:r>
              <a:rPr lang="en-US" altLang="ko-KR" sz="1200" u="sng" dirty="0">
                <a:hlinkClick r:id="rId91"/>
              </a:rPr>
              <a:t> A</a:t>
            </a:r>
            <a:r>
              <a:rPr lang="en-US" altLang="ko-KR" sz="1200" dirty="0"/>
              <a:t>.</a:t>
            </a:r>
          </a:p>
          <a:p>
            <a:r>
              <a:rPr lang="en-US" altLang="ko-KR" sz="1200" b="1" dirty="0"/>
              <a:t>Source</a:t>
            </a:r>
          </a:p>
          <a:p>
            <a:r>
              <a:rPr lang="en-US" altLang="ko-KR" sz="1200" dirty="0"/>
              <a:t>1] Molecular Oncology Research Institute, Division of Hematology-Oncology, Tufts Medical Center, Tufts University School of Medicine, Boston, MA, USA [2] Program in Genetics at the </a:t>
            </a:r>
            <a:r>
              <a:rPr lang="en-US" altLang="ko-KR" sz="1200" dirty="0" err="1"/>
              <a:t>Sackler</a:t>
            </a:r>
            <a:r>
              <a:rPr lang="en-US" altLang="ko-KR" sz="1200" dirty="0"/>
              <a:t> School of Graduate Biomedical Sciences, Departments of Biochemistry and Medicine, Tufts University School of Medicine, Boston, MA, USA.</a:t>
            </a:r>
          </a:p>
        </p:txBody>
      </p:sp>
      <p:sp>
        <p:nvSpPr>
          <p:cNvPr id="9" name="TextBox 8"/>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17217412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직사각형 1"/>
          <p:cNvSpPr/>
          <p:nvPr/>
        </p:nvSpPr>
        <p:spPr>
          <a:xfrm>
            <a:off x="0" y="-18968"/>
            <a:ext cx="4572000" cy="1384995"/>
          </a:xfrm>
          <a:prstGeom prst="rect">
            <a:avLst/>
          </a:prstGeom>
        </p:spPr>
        <p:txBody>
          <a:bodyPr>
            <a:spAutoFit/>
          </a:bodyPr>
          <a:lstStyle/>
          <a:p>
            <a:r>
              <a:rPr lang="en-US" altLang="ko-KR" sz="1200" b="1" u="sng" dirty="0">
                <a:hlinkClick r:id="rId2"/>
              </a:rPr>
              <a:t>RSK promotes G2/M transition through activating phosphorylation of Cdc25A and Cdc25B.</a:t>
            </a:r>
            <a:endParaRPr lang="en-US" altLang="ko-KR" sz="1200" b="1" dirty="0"/>
          </a:p>
          <a:p>
            <a:r>
              <a:rPr lang="en-US" altLang="ko-KR" sz="1200" u="sng" dirty="0">
                <a:hlinkClick r:id="rId3"/>
              </a:rPr>
              <a:t>Wu CF</a:t>
            </a:r>
            <a:r>
              <a:rPr lang="en-US" altLang="ko-KR" sz="1200" dirty="0"/>
              <a:t>, </a:t>
            </a:r>
            <a:r>
              <a:rPr lang="en-US" altLang="ko-KR" sz="1200" u="sng" dirty="0">
                <a:hlinkClick r:id="rId4"/>
              </a:rPr>
              <a:t>Liu S</a:t>
            </a:r>
            <a:r>
              <a:rPr lang="en-US" altLang="ko-KR" sz="1200" dirty="0"/>
              <a:t>, </a:t>
            </a:r>
            <a:r>
              <a:rPr lang="en-US" altLang="ko-KR" sz="1200" u="sng" dirty="0">
                <a:hlinkClick r:id="rId5"/>
              </a:rPr>
              <a:t>Lee YC</a:t>
            </a:r>
            <a:r>
              <a:rPr lang="en-US" altLang="ko-KR" sz="1200" dirty="0"/>
              <a:t>, </a:t>
            </a:r>
            <a:r>
              <a:rPr lang="en-US" altLang="ko-KR" sz="1200" u="sng" dirty="0">
                <a:hlinkClick r:id="rId6"/>
              </a:rPr>
              <a:t>Wang R</a:t>
            </a:r>
            <a:r>
              <a:rPr lang="en-US" altLang="ko-KR" sz="1200" dirty="0"/>
              <a:t>, </a:t>
            </a:r>
            <a:r>
              <a:rPr lang="en-US" altLang="ko-KR" sz="1200" u="sng" dirty="0">
                <a:hlinkClick r:id="rId7"/>
              </a:rPr>
              <a:t>Sun S</a:t>
            </a:r>
            <a:r>
              <a:rPr lang="en-US" altLang="ko-KR" sz="1200" dirty="0"/>
              <a:t>, </a:t>
            </a:r>
            <a:r>
              <a:rPr lang="en-US" altLang="ko-KR" sz="1200" u="sng" dirty="0">
                <a:hlinkClick r:id="rId8"/>
              </a:rPr>
              <a:t>Yin F</a:t>
            </a:r>
            <a:r>
              <a:rPr lang="en-US" altLang="ko-KR" sz="1200" dirty="0"/>
              <a:t>, </a:t>
            </a:r>
            <a:r>
              <a:rPr lang="en-US" altLang="ko-KR" sz="1200" u="sng" dirty="0" err="1">
                <a:hlinkClick r:id="rId9"/>
              </a:rPr>
              <a:t>Bornmann</a:t>
            </a:r>
            <a:r>
              <a:rPr lang="en-US" altLang="ko-KR" sz="1200" u="sng" dirty="0">
                <a:hlinkClick r:id="rId9"/>
              </a:rPr>
              <a:t> WG</a:t>
            </a:r>
            <a:r>
              <a:rPr lang="en-US" altLang="ko-KR" sz="1200" dirty="0"/>
              <a:t>, </a:t>
            </a:r>
            <a:r>
              <a:rPr lang="en-US" altLang="ko-KR" sz="1200" u="sng" dirty="0">
                <a:hlinkClick r:id="rId10"/>
              </a:rPr>
              <a:t>Yu-Lee LY</a:t>
            </a:r>
            <a:r>
              <a:rPr lang="en-US" altLang="ko-KR" sz="1200" dirty="0"/>
              <a:t>, </a:t>
            </a:r>
            <a:r>
              <a:rPr lang="en-US" altLang="ko-KR" sz="1200" u="sng" dirty="0" err="1">
                <a:hlinkClick r:id="rId11"/>
              </a:rPr>
              <a:t>Gallick</a:t>
            </a:r>
            <a:r>
              <a:rPr lang="en-US" altLang="ko-KR" sz="1200" u="sng" dirty="0">
                <a:hlinkClick r:id="rId11"/>
              </a:rPr>
              <a:t> GE</a:t>
            </a:r>
            <a:r>
              <a:rPr lang="en-US" altLang="ko-KR" sz="1200" dirty="0"/>
              <a:t>, </a:t>
            </a:r>
            <a:r>
              <a:rPr lang="en-US" altLang="ko-KR" sz="1200" u="sng" dirty="0">
                <a:hlinkClick r:id="rId12"/>
              </a:rPr>
              <a:t>Zhang W</a:t>
            </a:r>
            <a:r>
              <a:rPr lang="en-US" altLang="ko-KR" sz="1200" dirty="0"/>
              <a:t>, </a:t>
            </a:r>
            <a:r>
              <a:rPr lang="en-US" altLang="ko-KR" sz="1200" u="sng" dirty="0">
                <a:hlinkClick r:id="rId13"/>
              </a:rPr>
              <a:t>Lin SH</a:t>
            </a:r>
            <a:r>
              <a:rPr lang="en-US" altLang="ko-KR" sz="1200" dirty="0"/>
              <a:t>, </a:t>
            </a:r>
            <a:r>
              <a:rPr lang="en-US" altLang="ko-KR" sz="1200" u="sng" dirty="0" err="1">
                <a:hlinkClick r:id="rId14"/>
              </a:rPr>
              <a:t>Kuang</a:t>
            </a:r>
            <a:r>
              <a:rPr lang="en-US" altLang="ko-KR" sz="1200" u="sng" dirty="0">
                <a:hlinkClick r:id="rId14"/>
              </a:rPr>
              <a:t> J</a:t>
            </a:r>
            <a:r>
              <a:rPr lang="en-US" altLang="ko-KR" sz="1200" dirty="0"/>
              <a:t>.</a:t>
            </a:r>
          </a:p>
          <a:p>
            <a:r>
              <a:rPr lang="en-US" altLang="ko-KR" sz="1200" b="1" dirty="0"/>
              <a:t>Source</a:t>
            </a:r>
          </a:p>
          <a:p>
            <a:r>
              <a:rPr lang="en-US" altLang="ko-KR" sz="1200" dirty="0"/>
              <a:t>Department of Experimental Therapeutics, The University of Texas MD Anderson Cancer Center, Houston, TX, USA.</a:t>
            </a:r>
          </a:p>
        </p:txBody>
      </p:sp>
      <p:sp>
        <p:nvSpPr>
          <p:cNvPr id="3" name="직사각형 2"/>
          <p:cNvSpPr/>
          <p:nvPr/>
        </p:nvSpPr>
        <p:spPr>
          <a:xfrm>
            <a:off x="0" y="1366027"/>
            <a:ext cx="4572000" cy="1754326"/>
          </a:xfrm>
          <a:prstGeom prst="rect">
            <a:avLst/>
          </a:prstGeom>
        </p:spPr>
        <p:txBody>
          <a:bodyPr>
            <a:spAutoFit/>
          </a:bodyPr>
          <a:lstStyle/>
          <a:p>
            <a:r>
              <a:rPr lang="en-US" altLang="ko-KR" sz="1200" b="1" u="sng" dirty="0">
                <a:hlinkClick r:id="rId15"/>
              </a:rPr>
              <a:t>Phosphorylation of </a:t>
            </a:r>
            <a:r>
              <a:rPr lang="en-US" altLang="ko-KR" sz="1200" b="1" u="sng" dirty="0" err="1">
                <a:hlinkClick r:id="rId15"/>
              </a:rPr>
              <a:t>Nanog</a:t>
            </a:r>
            <a:r>
              <a:rPr lang="en-US" altLang="ko-KR" sz="1200" b="1" u="sng" dirty="0">
                <a:hlinkClick r:id="rId15"/>
              </a:rPr>
              <a:t> is essential to regulate Bmi1 and promote tumorigenesis.</a:t>
            </a:r>
            <a:endParaRPr lang="en-US" altLang="ko-KR" sz="1200" b="1" dirty="0"/>
          </a:p>
          <a:p>
            <a:r>
              <a:rPr lang="en-US" altLang="ko-KR" sz="1200" u="sng" dirty="0" err="1">
                <a:hlinkClick r:id="rId16"/>
              </a:rPr>
              <a:t>Xie</a:t>
            </a:r>
            <a:r>
              <a:rPr lang="en-US" altLang="ko-KR" sz="1200" u="sng" dirty="0">
                <a:hlinkClick r:id="rId16"/>
              </a:rPr>
              <a:t> X</a:t>
            </a:r>
            <a:r>
              <a:rPr lang="en-US" altLang="ko-KR" sz="1200" dirty="0"/>
              <a:t>, </a:t>
            </a:r>
            <a:r>
              <a:rPr lang="en-US" altLang="ko-KR" sz="1200" u="sng" dirty="0" err="1">
                <a:hlinkClick r:id="rId17"/>
              </a:rPr>
              <a:t>Piao</a:t>
            </a:r>
            <a:r>
              <a:rPr lang="en-US" altLang="ko-KR" sz="1200" u="sng" dirty="0">
                <a:hlinkClick r:id="rId17"/>
              </a:rPr>
              <a:t> L</a:t>
            </a:r>
            <a:r>
              <a:rPr lang="en-US" altLang="ko-KR" sz="1200" dirty="0"/>
              <a:t>, </a:t>
            </a:r>
            <a:r>
              <a:rPr lang="en-US" altLang="ko-KR" sz="1200" u="sng" dirty="0" err="1">
                <a:hlinkClick r:id="rId18"/>
              </a:rPr>
              <a:t>Cavey</a:t>
            </a:r>
            <a:r>
              <a:rPr lang="en-US" altLang="ko-KR" sz="1200" u="sng" dirty="0">
                <a:hlinkClick r:id="rId18"/>
              </a:rPr>
              <a:t> GS</a:t>
            </a:r>
            <a:r>
              <a:rPr lang="en-US" altLang="ko-KR" sz="1200" dirty="0"/>
              <a:t>, </a:t>
            </a:r>
            <a:r>
              <a:rPr lang="en-US" altLang="ko-KR" sz="1200" u="sng" dirty="0">
                <a:hlinkClick r:id="rId19"/>
              </a:rPr>
              <a:t>Old M</a:t>
            </a:r>
            <a:r>
              <a:rPr lang="en-US" altLang="ko-KR" sz="1200" dirty="0"/>
              <a:t>, </a:t>
            </a:r>
            <a:r>
              <a:rPr lang="en-US" altLang="ko-KR" sz="1200" u="sng" dirty="0" err="1">
                <a:hlinkClick r:id="rId20"/>
              </a:rPr>
              <a:t>Teknos</a:t>
            </a:r>
            <a:r>
              <a:rPr lang="en-US" altLang="ko-KR" sz="1200" u="sng" dirty="0">
                <a:hlinkClick r:id="rId20"/>
              </a:rPr>
              <a:t> TN</a:t>
            </a:r>
            <a:r>
              <a:rPr lang="en-US" altLang="ko-KR" sz="1200" dirty="0"/>
              <a:t>, </a:t>
            </a:r>
            <a:r>
              <a:rPr lang="en-US" altLang="ko-KR" sz="1200" u="sng" dirty="0" err="1">
                <a:hlinkClick r:id="rId21"/>
              </a:rPr>
              <a:t>Mapp</a:t>
            </a:r>
            <a:r>
              <a:rPr lang="en-US" altLang="ko-KR" sz="1200" u="sng" dirty="0">
                <a:hlinkClick r:id="rId21"/>
              </a:rPr>
              <a:t> AK</a:t>
            </a:r>
            <a:r>
              <a:rPr lang="en-US" altLang="ko-KR" sz="1200" dirty="0"/>
              <a:t>, </a:t>
            </a:r>
            <a:r>
              <a:rPr lang="en-US" altLang="ko-KR" sz="1200" u="sng" dirty="0">
                <a:hlinkClick r:id="rId22"/>
              </a:rPr>
              <a:t>Pan Q</a:t>
            </a:r>
            <a:r>
              <a:rPr lang="en-US" altLang="ko-KR" sz="1200" dirty="0"/>
              <a:t>.</a:t>
            </a:r>
          </a:p>
          <a:p>
            <a:r>
              <a:rPr lang="en-US" altLang="ko-KR" sz="1200" b="1" dirty="0"/>
              <a:t>Source</a:t>
            </a:r>
          </a:p>
          <a:p>
            <a:r>
              <a:rPr lang="en-US" altLang="ko-KR" sz="1200" dirty="0"/>
              <a:t>1] Department of Otolaryngology-Head and Neck Surgery, The Ohio State University </a:t>
            </a:r>
            <a:r>
              <a:rPr lang="en-US" altLang="ko-KR" sz="1200" dirty="0" err="1"/>
              <a:t>Wexner</a:t>
            </a:r>
            <a:r>
              <a:rPr lang="en-US" altLang="ko-KR" sz="1200" dirty="0"/>
              <a:t> Medical Center, Columbus, OH, USA [2] Arthur G. James Cancer Hospital and Richard J. </a:t>
            </a:r>
            <a:r>
              <a:rPr lang="en-US" altLang="ko-KR" sz="1200" dirty="0" err="1"/>
              <a:t>Solove</a:t>
            </a:r>
            <a:r>
              <a:rPr lang="en-US" altLang="ko-KR" sz="1200" dirty="0"/>
              <a:t> Research Institute, The Ohio State University Comprehensive Cancer Center, Columbus, OH, USA.</a:t>
            </a:r>
          </a:p>
        </p:txBody>
      </p:sp>
      <p:sp>
        <p:nvSpPr>
          <p:cNvPr id="4" name="직사각형 3"/>
          <p:cNvSpPr/>
          <p:nvPr/>
        </p:nvSpPr>
        <p:spPr>
          <a:xfrm>
            <a:off x="0" y="3120353"/>
            <a:ext cx="4572000" cy="1938992"/>
          </a:xfrm>
          <a:prstGeom prst="rect">
            <a:avLst/>
          </a:prstGeom>
        </p:spPr>
        <p:txBody>
          <a:bodyPr>
            <a:spAutoFit/>
          </a:bodyPr>
          <a:lstStyle/>
          <a:p>
            <a:r>
              <a:rPr lang="en-US" altLang="ko-KR" sz="1200" b="1" u="sng" dirty="0">
                <a:hlinkClick r:id="rId23"/>
              </a:rPr>
              <a:t>Identification of novel TMPRSS2:ERG mechanisms in prostate cancer metastasis: involvement of MMP9 and PLXNA2.</a:t>
            </a:r>
            <a:endParaRPr lang="en-US" altLang="ko-KR" sz="1200" b="1" dirty="0"/>
          </a:p>
          <a:p>
            <a:r>
              <a:rPr lang="en-US" altLang="ko-KR" sz="1200" u="sng" dirty="0" err="1">
                <a:hlinkClick r:id="rId24"/>
              </a:rPr>
              <a:t>Tian</a:t>
            </a:r>
            <a:r>
              <a:rPr lang="en-US" altLang="ko-KR" sz="1200" u="sng" dirty="0">
                <a:hlinkClick r:id="rId24"/>
              </a:rPr>
              <a:t> TV</a:t>
            </a:r>
            <a:r>
              <a:rPr lang="en-US" altLang="ko-KR" sz="1200" dirty="0"/>
              <a:t>, </a:t>
            </a:r>
            <a:r>
              <a:rPr lang="en-US" altLang="ko-KR" sz="1200" u="sng" dirty="0" err="1">
                <a:hlinkClick r:id="rId25"/>
              </a:rPr>
              <a:t>Tomavo</a:t>
            </a:r>
            <a:r>
              <a:rPr lang="en-US" altLang="ko-KR" sz="1200" u="sng" dirty="0">
                <a:hlinkClick r:id="rId25"/>
              </a:rPr>
              <a:t> N</a:t>
            </a:r>
            <a:r>
              <a:rPr lang="en-US" altLang="ko-KR" sz="1200" dirty="0"/>
              <a:t>, </a:t>
            </a:r>
            <a:r>
              <a:rPr lang="en-US" altLang="ko-KR" sz="1200" u="sng" dirty="0" err="1">
                <a:hlinkClick r:id="rId26"/>
              </a:rPr>
              <a:t>Huot</a:t>
            </a:r>
            <a:r>
              <a:rPr lang="en-US" altLang="ko-KR" sz="1200" u="sng" dirty="0">
                <a:hlinkClick r:id="rId26"/>
              </a:rPr>
              <a:t> L</a:t>
            </a:r>
            <a:r>
              <a:rPr lang="en-US" altLang="ko-KR" sz="1200" dirty="0"/>
              <a:t>, </a:t>
            </a:r>
            <a:r>
              <a:rPr lang="en-US" altLang="ko-KR" sz="1200" u="sng" dirty="0" err="1">
                <a:hlinkClick r:id="rId27"/>
              </a:rPr>
              <a:t>Flourens</a:t>
            </a:r>
            <a:r>
              <a:rPr lang="en-US" altLang="ko-KR" sz="1200" u="sng" dirty="0">
                <a:hlinkClick r:id="rId27"/>
              </a:rPr>
              <a:t> A</a:t>
            </a:r>
            <a:r>
              <a:rPr lang="en-US" altLang="ko-KR" sz="1200" dirty="0"/>
              <a:t>, </a:t>
            </a:r>
            <a:r>
              <a:rPr lang="en-US" altLang="ko-KR" sz="1200" u="sng" dirty="0" err="1">
                <a:hlinkClick r:id="rId28"/>
              </a:rPr>
              <a:t>Bonnelye</a:t>
            </a:r>
            <a:r>
              <a:rPr lang="en-US" altLang="ko-KR" sz="1200" u="sng" dirty="0">
                <a:hlinkClick r:id="rId28"/>
              </a:rPr>
              <a:t> E</a:t>
            </a:r>
            <a:r>
              <a:rPr lang="en-US" altLang="ko-KR" sz="1200" dirty="0"/>
              <a:t>, </a:t>
            </a:r>
            <a:r>
              <a:rPr lang="en-US" altLang="ko-KR" sz="1200" u="sng" dirty="0" err="1">
                <a:hlinkClick r:id="rId29"/>
              </a:rPr>
              <a:t>Flajollet</a:t>
            </a:r>
            <a:r>
              <a:rPr lang="en-US" altLang="ko-KR" sz="1200" u="sng" dirty="0">
                <a:hlinkClick r:id="rId29"/>
              </a:rPr>
              <a:t> S</a:t>
            </a:r>
            <a:r>
              <a:rPr lang="en-US" altLang="ko-KR" sz="1200" dirty="0"/>
              <a:t>, </a:t>
            </a:r>
            <a:r>
              <a:rPr lang="en-US" altLang="ko-KR" sz="1200" u="sng" dirty="0">
                <a:hlinkClick r:id="rId30"/>
              </a:rPr>
              <a:t>Hot D</a:t>
            </a:r>
            <a:r>
              <a:rPr lang="en-US" altLang="ko-KR" sz="1200" dirty="0"/>
              <a:t>, </a:t>
            </a:r>
            <a:r>
              <a:rPr lang="en-US" altLang="ko-KR" sz="1200" u="sng" dirty="0">
                <a:hlinkClick r:id="rId31"/>
              </a:rPr>
              <a:t>Leroy X</a:t>
            </a:r>
            <a:r>
              <a:rPr lang="en-US" altLang="ko-KR" sz="1200" dirty="0"/>
              <a:t>, </a:t>
            </a:r>
            <a:r>
              <a:rPr lang="en-US" altLang="ko-KR" sz="1200" u="sng" dirty="0">
                <a:hlinkClick r:id="rId32"/>
              </a:rPr>
              <a:t>de </a:t>
            </a:r>
            <a:r>
              <a:rPr lang="en-US" altLang="ko-KR" sz="1200" u="sng" dirty="0" err="1">
                <a:hlinkClick r:id="rId32"/>
              </a:rPr>
              <a:t>Launoit</a:t>
            </a:r>
            <a:r>
              <a:rPr lang="en-US" altLang="ko-KR" sz="1200" u="sng" dirty="0">
                <a:hlinkClick r:id="rId32"/>
              </a:rPr>
              <a:t> Y</a:t>
            </a:r>
            <a:r>
              <a:rPr lang="en-US" altLang="ko-KR" sz="1200" dirty="0"/>
              <a:t>, </a:t>
            </a:r>
            <a:r>
              <a:rPr lang="en-US" altLang="ko-KR" sz="1200" u="sng" dirty="0" err="1">
                <a:hlinkClick r:id="rId33"/>
              </a:rPr>
              <a:t>Duterque-Coquillaud</a:t>
            </a:r>
            <a:r>
              <a:rPr lang="en-US" altLang="ko-KR" sz="1200" u="sng" dirty="0">
                <a:hlinkClick r:id="rId33"/>
              </a:rPr>
              <a:t> M</a:t>
            </a:r>
            <a:r>
              <a:rPr lang="en-US" altLang="ko-KR" sz="1200" dirty="0"/>
              <a:t>.</a:t>
            </a:r>
          </a:p>
          <a:p>
            <a:r>
              <a:rPr lang="en-US" altLang="ko-KR" sz="1200" dirty="0" smtClean="0"/>
              <a:t>1</a:t>
            </a:r>
            <a:r>
              <a:rPr lang="en-US" altLang="ko-KR" sz="1200" dirty="0"/>
              <a:t>] </a:t>
            </a:r>
            <a:r>
              <a:rPr lang="en-US" altLang="ko-KR" sz="1200" dirty="0" err="1"/>
              <a:t>Institut</a:t>
            </a:r>
            <a:r>
              <a:rPr lang="en-US" altLang="ko-KR" sz="1200" dirty="0"/>
              <a:t> de </a:t>
            </a:r>
            <a:r>
              <a:rPr lang="en-US" altLang="ko-KR" sz="1200" dirty="0" err="1"/>
              <a:t>Biologie</a:t>
            </a:r>
            <a:r>
              <a:rPr lang="en-US" altLang="ko-KR" sz="1200" dirty="0"/>
              <a:t> de Lille, CNRS UMR8161, Lille, France [2] </a:t>
            </a:r>
            <a:r>
              <a:rPr lang="en-US" altLang="ko-KR" sz="1200" dirty="0" err="1"/>
              <a:t>Institut</a:t>
            </a:r>
            <a:r>
              <a:rPr lang="en-US" altLang="ko-KR" sz="1200" dirty="0"/>
              <a:t> Pasteur de Lille/IFR142, Lille, France [3] </a:t>
            </a:r>
            <a:r>
              <a:rPr lang="en-US" altLang="ko-KR" sz="1200" dirty="0" err="1"/>
              <a:t>Université</a:t>
            </a:r>
            <a:r>
              <a:rPr lang="en-US" altLang="ko-KR" sz="1200" dirty="0"/>
              <a:t> de Lille Nord de France, Lille, France [4] </a:t>
            </a:r>
            <a:r>
              <a:rPr lang="en-US" altLang="ko-KR" sz="1200" dirty="0" err="1"/>
              <a:t>Faculté</a:t>
            </a:r>
            <a:r>
              <a:rPr lang="en-US" altLang="ko-KR" sz="1200" dirty="0"/>
              <a:t> de </a:t>
            </a:r>
            <a:r>
              <a:rPr lang="en-US" altLang="ko-KR" sz="1200" dirty="0" err="1"/>
              <a:t>Médecine</a:t>
            </a:r>
            <a:r>
              <a:rPr lang="en-US" altLang="ko-KR" sz="1200" dirty="0"/>
              <a:t> Henri </a:t>
            </a:r>
            <a:r>
              <a:rPr lang="en-US" altLang="ko-KR" sz="1200" dirty="0" err="1"/>
              <a:t>Warembourg</a:t>
            </a:r>
            <a:r>
              <a:rPr lang="en-US" altLang="ko-KR" sz="1200" dirty="0"/>
              <a:t>, </a:t>
            </a:r>
            <a:r>
              <a:rPr lang="en-US" altLang="ko-KR" sz="1200" dirty="0" err="1"/>
              <a:t>Université</a:t>
            </a:r>
            <a:r>
              <a:rPr lang="en-US" altLang="ko-KR" sz="1200" dirty="0"/>
              <a:t> du </a:t>
            </a:r>
            <a:r>
              <a:rPr lang="en-US" altLang="ko-KR" sz="1200" dirty="0" err="1"/>
              <a:t>Droit</a:t>
            </a:r>
            <a:r>
              <a:rPr lang="en-US" altLang="ko-KR" sz="1200" dirty="0"/>
              <a:t> et de la Santé Lille II, Lille, France.</a:t>
            </a:r>
          </a:p>
        </p:txBody>
      </p:sp>
      <p:sp>
        <p:nvSpPr>
          <p:cNvPr id="5" name="직사각형 4"/>
          <p:cNvSpPr/>
          <p:nvPr/>
        </p:nvSpPr>
        <p:spPr>
          <a:xfrm>
            <a:off x="4572000" y="476672"/>
            <a:ext cx="4572000" cy="1200329"/>
          </a:xfrm>
          <a:prstGeom prst="rect">
            <a:avLst/>
          </a:prstGeom>
        </p:spPr>
        <p:txBody>
          <a:bodyPr>
            <a:spAutoFit/>
          </a:bodyPr>
          <a:lstStyle/>
          <a:p>
            <a:r>
              <a:rPr lang="en-US" altLang="ko-KR" sz="1200" b="1" u="sng" dirty="0">
                <a:hlinkClick r:id="rId34"/>
              </a:rPr>
              <a:t>HTLV-1 HBZ positively regulates the mTOR signaling pathway via inhibition of GADD34 activity in the cytoplasm.</a:t>
            </a:r>
            <a:endParaRPr lang="en-US" altLang="ko-KR" sz="1200" b="1" dirty="0"/>
          </a:p>
          <a:p>
            <a:r>
              <a:rPr lang="en-US" altLang="ko-KR" sz="1200" u="sng" dirty="0" err="1">
                <a:hlinkClick r:id="rId35"/>
              </a:rPr>
              <a:t>Mukai</a:t>
            </a:r>
            <a:r>
              <a:rPr lang="en-US" altLang="ko-KR" sz="1200" u="sng" dirty="0">
                <a:hlinkClick r:id="rId35"/>
              </a:rPr>
              <a:t> R</a:t>
            </a:r>
            <a:r>
              <a:rPr lang="en-US" altLang="ko-KR" sz="1200" dirty="0"/>
              <a:t>, </a:t>
            </a:r>
            <a:r>
              <a:rPr lang="en-US" altLang="ko-KR" sz="1200" u="sng" dirty="0">
                <a:hlinkClick r:id="rId36"/>
              </a:rPr>
              <a:t>Ohshima T</a:t>
            </a:r>
            <a:r>
              <a:rPr lang="en-US" altLang="ko-KR" sz="1200" dirty="0"/>
              <a:t>.</a:t>
            </a:r>
          </a:p>
          <a:p>
            <a:r>
              <a:rPr lang="en-US" altLang="ko-KR" sz="1200" b="1" dirty="0"/>
              <a:t>Source</a:t>
            </a:r>
          </a:p>
          <a:p>
            <a:r>
              <a:rPr lang="en-US" altLang="ko-KR" sz="1200" dirty="0"/>
              <a:t>Faculty of Engineering, Tokushima </a:t>
            </a:r>
            <a:r>
              <a:rPr lang="en-US" altLang="ko-KR" sz="1200" dirty="0" err="1"/>
              <a:t>Bunri</a:t>
            </a:r>
            <a:r>
              <a:rPr lang="en-US" altLang="ko-KR" sz="1200" dirty="0"/>
              <a:t> University, </a:t>
            </a:r>
            <a:r>
              <a:rPr lang="en-US" altLang="ko-KR" sz="1200" dirty="0" err="1"/>
              <a:t>Sanuki</a:t>
            </a:r>
            <a:r>
              <a:rPr lang="en-US" altLang="ko-KR" sz="1200" dirty="0"/>
              <a:t>, Kagawa, Japan.</a:t>
            </a:r>
          </a:p>
        </p:txBody>
      </p:sp>
      <p:sp>
        <p:nvSpPr>
          <p:cNvPr id="6" name="직사각형 5"/>
          <p:cNvSpPr/>
          <p:nvPr/>
        </p:nvSpPr>
        <p:spPr>
          <a:xfrm>
            <a:off x="4572000" y="1677001"/>
            <a:ext cx="4572000" cy="1754326"/>
          </a:xfrm>
          <a:prstGeom prst="rect">
            <a:avLst/>
          </a:prstGeom>
        </p:spPr>
        <p:txBody>
          <a:bodyPr>
            <a:spAutoFit/>
          </a:bodyPr>
          <a:lstStyle/>
          <a:p>
            <a:r>
              <a:rPr lang="en-US" altLang="ko-KR" sz="1200" b="1" u="sng" dirty="0">
                <a:hlinkClick r:id="rId37"/>
              </a:rPr>
              <a:t>HOX-mediated LMO2 expression in embryonic mesoderm is recapitulated in acute </a:t>
            </a:r>
            <a:r>
              <a:rPr lang="en-US" altLang="ko-KR" sz="1200" b="1" u="sng" dirty="0" err="1">
                <a:hlinkClick r:id="rId37"/>
              </a:rPr>
              <a:t>leukaemias</a:t>
            </a:r>
            <a:r>
              <a:rPr lang="en-US" altLang="ko-KR" sz="1200" b="1" u="sng" dirty="0">
                <a:hlinkClick r:id="rId37"/>
              </a:rPr>
              <a:t>.</a:t>
            </a:r>
            <a:endParaRPr lang="en-US" altLang="ko-KR" sz="1200" b="1" dirty="0"/>
          </a:p>
          <a:p>
            <a:r>
              <a:rPr lang="en-US" altLang="ko-KR" sz="1200" u="sng" dirty="0" err="1">
                <a:hlinkClick r:id="rId38"/>
              </a:rPr>
              <a:t>Calero</a:t>
            </a:r>
            <a:r>
              <a:rPr lang="en-US" altLang="ko-KR" sz="1200" u="sng" dirty="0">
                <a:hlinkClick r:id="rId38"/>
              </a:rPr>
              <a:t>-Nieto FJ</a:t>
            </a:r>
            <a:r>
              <a:rPr lang="en-US" altLang="ko-KR" sz="1200" dirty="0"/>
              <a:t>, </a:t>
            </a:r>
            <a:r>
              <a:rPr lang="en-US" altLang="ko-KR" sz="1200" u="sng" dirty="0">
                <a:hlinkClick r:id="rId39"/>
              </a:rPr>
              <a:t>Joshi A</a:t>
            </a:r>
            <a:r>
              <a:rPr lang="en-US" altLang="ko-KR" sz="1200" dirty="0"/>
              <a:t>, </a:t>
            </a:r>
            <a:r>
              <a:rPr lang="en-US" altLang="ko-KR" sz="1200" u="sng" dirty="0" err="1">
                <a:hlinkClick r:id="rId40"/>
              </a:rPr>
              <a:t>Bonadies</a:t>
            </a:r>
            <a:r>
              <a:rPr lang="en-US" altLang="ko-KR" sz="1200" u="sng" dirty="0">
                <a:hlinkClick r:id="rId40"/>
              </a:rPr>
              <a:t> N</a:t>
            </a:r>
            <a:r>
              <a:rPr lang="en-US" altLang="ko-KR" sz="1200" dirty="0"/>
              <a:t>, </a:t>
            </a:r>
            <a:r>
              <a:rPr lang="en-US" altLang="ko-KR" sz="1200" u="sng" dirty="0">
                <a:hlinkClick r:id="rId41"/>
              </a:rPr>
              <a:t>Kinston S</a:t>
            </a:r>
            <a:r>
              <a:rPr lang="en-US" altLang="ko-KR" sz="1200" dirty="0"/>
              <a:t>, </a:t>
            </a:r>
            <a:r>
              <a:rPr lang="en-US" altLang="ko-KR" sz="1200" u="sng" dirty="0">
                <a:hlinkClick r:id="rId42"/>
              </a:rPr>
              <a:t>Chan WI</a:t>
            </a:r>
            <a:r>
              <a:rPr lang="en-US" altLang="ko-KR" sz="1200" dirty="0"/>
              <a:t>, </a:t>
            </a:r>
            <a:r>
              <a:rPr lang="en-US" altLang="ko-KR" sz="1200" u="sng" dirty="0" err="1">
                <a:hlinkClick r:id="rId43"/>
              </a:rPr>
              <a:t>Gudgin</a:t>
            </a:r>
            <a:r>
              <a:rPr lang="en-US" altLang="ko-KR" sz="1200" u="sng" dirty="0">
                <a:hlinkClick r:id="rId43"/>
              </a:rPr>
              <a:t> E</a:t>
            </a:r>
            <a:r>
              <a:rPr lang="en-US" altLang="ko-KR" sz="1200" dirty="0"/>
              <a:t>, </a:t>
            </a:r>
            <a:r>
              <a:rPr lang="en-US" altLang="ko-KR" sz="1200" u="sng" dirty="0" err="1">
                <a:hlinkClick r:id="rId44"/>
              </a:rPr>
              <a:t>Pridans</a:t>
            </a:r>
            <a:r>
              <a:rPr lang="en-US" altLang="ko-KR" sz="1200" u="sng" dirty="0">
                <a:hlinkClick r:id="rId44"/>
              </a:rPr>
              <a:t> C</a:t>
            </a:r>
            <a:r>
              <a:rPr lang="en-US" altLang="ko-KR" sz="1200" dirty="0"/>
              <a:t>, </a:t>
            </a:r>
            <a:r>
              <a:rPr lang="en-US" altLang="ko-KR" sz="1200" u="sng" dirty="0">
                <a:hlinkClick r:id="rId45"/>
              </a:rPr>
              <a:t>Landry JR</a:t>
            </a:r>
            <a:r>
              <a:rPr lang="en-US" altLang="ko-KR" sz="1200" dirty="0"/>
              <a:t>, </a:t>
            </a:r>
            <a:r>
              <a:rPr lang="en-US" altLang="ko-KR" sz="1200" u="sng" dirty="0">
                <a:hlinkClick r:id="rId46"/>
              </a:rPr>
              <a:t>Kikuchi J</a:t>
            </a:r>
            <a:r>
              <a:rPr lang="en-US" altLang="ko-KR" sz="1200" dirty="0"/>
              <a:t>, </a:t>
            </a:r>
            <a:r>
              <a:rPr lang="en-US" altLang="ko-KR" sz="1200" u="sng" dirty="0" err="1">
                <a:hlinkClick r:id="rId47"/>
              </a:rPr>
              <a:t>Huntly</a:t>
            </a:r>
            <a:r>
              <a:rPr lang="en-US" altLang="ko-KR" sz="1200" u="sng" dirty="0">
                <a:hlinkClick r:id="rId47"/>
              </a:rPr>
              <a:t> </a:t>
            </a:r>
            <a:r>
              <a:rPr lang="en-US" altLang="ko-KR" sz="1200" u="sng" dirty="0" err="1">
                <a:hlinkClick r:id="rId47"/>
              </a:rPr>
              <a:t>BJ</a:t>
            </a:r>
            <a:r>
              <a:rPr lang="en-US" altLang="ko-KR" sz="1200" dirty="0" err="1"/>
              <a:t>,</a:t>
            </a:r>
            <a:r>
              <a:rPr lang="en-US" altLang="ko-KR" sz="1200" u="sng" dirty="0" err="1">
                <a:hlinkClick r:id="rId48"/>
              </a:rPr>
              <a:t>Gottgens</a:t>
            </a:r>
            <a:r>
              <a:rPr lang="en-US" altLang="ko-KR" sz="1200" u="sng" dirty="0">
                <a:hlinkClick r:id="rId48"/>
              </a:rPr>
              <a:t> B</a:t>
            </a:r>
            <a:r>
              <a:rPr lang="en-US" altLang="ko-KR" sz="1200" dirty="0"/>
              <a:t>.</a:t>
            </a:r>
          </a:p>
          <a:p>
            <a:r>
              <a:rPr lang="en-US" altLang="ko-KR" sz="1200" b="1" dirty="0"/>
              <a:t>Source</a:t>
            </a:r>
          </a:p>
          <a:p>
            <a:r>
              <a:rPr lang="en-US" altLang="ko-KR" sz="1200" dirty="0"/>
              <a:t>Department of </a:t>
            </a:r>
            <a:r>
              <a:rPr lang="en-US" altLang="ko-KR" sz="1200" dirty="0" err="1"/>
              <a:t>Haematology</a:t>
            </a:r>
            <a:r>
              <a:rPr lang="en-US" altLang="ko-KR" sz="1200" dirty="0"/>
              <a:t>, </a:t>
            </a:r>
            <a:r>
              <a:rPr lang="en-US" altLang="ko-KR" sz="1200" dirty="0" err="1"/>
              <a:t>Wellcome</a:t>
            </a:r>
            <a:r>
              <a:rPr lang="en-US" altLang="ko-KR" sz="1200" dirty="0"/>
              <a:t> Trust and MRC Cambridge Stem Cell Institute, Cambridge Institute for Medical Research, Cambridge University, Cambridge, UK.</a:t>
            </a:r>
          </a:p>
        </p:txBody>
      </p:sp>
      <p:sp>
        <p:nvSpPr>
          <p:cNvPr id="7" name="직사각형 6"/>
          <p:cNvSpPr/>
          <p:nvPr/>
        </p:nvSpPr>
        <p:spPr>
          <a:xfrm>
            <a:off x="0" y="5059345"/>
            <a:ext cx="4572000" cy="1569660"/>
          </a:xfrm>
          <a:prstGeom prst="rect">
            <a:avLst/>
          </a:prstGeom>
        </p:spPr>
        <p:txBody>
          <a:bodyPr>
            <a:spAutoFit/>
          </a:bodyPr>
          <a:lstStyle/>
          <a:p>
            <a:r>
              <a:rPr lang="en-US" altLang="ko-KR" sz="1200" b="1" u="sng" dirty="0">
                <a:hlinkClick r:id="rId49"/>
              </a:rPr>
              <a:t>Targeting cell cycle and hormone receptor pathways in cancer.</a:t>
            </a:r>
            <a:endParaRPr lang="en-US" altLang="ko-KR" sz="1200" b="1" dirty="0"/>
          </a:p>
          <a:p>
            <a:r>
              <a:rPr lang="en-US" altLang="ko-KR" sz="1200" u="sng" dirty="0">
                <a:hlinkClick r:id="rId50"/>
              </a:rPr>
              <a:t>Comstock CE</a:t>
            </a:r>
            <a:r>
              <a:rPr lang="en-US" altLang="ko-KR" sz="1200" dirty="0"/>
              <a:t>, </a:t>
            </a:r>
            <a:r>
              <a:rPr lang="en-US" altLang="ko-KR" sz="1200" u="sng" dirty="0" err="1">
                <a:hlinkClick r:id="rId51"/>
              </a:rPr>
              <a:t>Augello</a:t>
            </a:r>
            <a:r>
              <a:rPr lang="en-US" altLang="ko-KR" sz="1200" u="sng" dirty="0">
                <a:hlinkClick r:id="rId51"/>
              </a:rPr>
              <a:t> MA</a:t>
            </a:r>
            <a:r>
              <a:rPr lang="en-US" altLang="ko-KR" sz="1200" dirty="0"/>
              <a:t>, </a:t>
            </a:r>
            <a:r>
              <a:rPr lang="en-US" altLang="ko-KR" sz="1200" u="sng" dirty="0">
                <a:hlinkClick r:id="rId52"/>
              </a:rPr>
              <a:t>Goodwin JF</a:t>
            </a:r>
            <a:r>
              <a:rPr lang="en-US" altLang="ko-KR" sz="1200" dirty="0"/>
              <a:t>, </a:t>
            </a:r>
            <a:r>
              <a:rPr lang="en-US" altLang="ko-KR" sz="1200" u="sng" dirty="0">
                <a:hlinkClick r:id="rId53"/>
              </a:rPr>
              <a:t>de </a:t>
            </a:r>
            <a:r>
              <a:rPr lang="en-US" altLang="ko-KR" sz="1200" u="sng" dirty="0" err="1">
                <a:hlinkClick r:id="rId53"/>
              </a:rPr>
              <a:t>Leeuw</a:t>
            </a:r>
            <a:r>
              <a:rPr lang="en-US" altLang="ko-KR" sz="1200" u="sng" dirty="0">
                <a:hlinkClick r:id="rId53"/>
              </a:rPr>
              <a:t> R</a:t>
            </a:r>
            <a:r>
              <a:rPr lang="en-US" altLang="ko-KR" sz="1200" dirty="0"/>
              <a:t>, </a:t>
            </a:r>
            <a:r>
              <a:rPr lang="en-US" altLang="ko-KR" sz="1200" u="sng" dirty="0" err="1">
                <a:hlinkClick r:id="rId54"/>
              </a:rPr>
              <a:t>Schiewer</a:t>
            </a:r>
            <a:r>
              <a:rPr lang="en-US" altLang="ko-KR" sz="1200" u="sng" dirty="0">
                <a:hlinkClick r:id="rId54"/>
              </a:rPr>
              <a:t> MJ</a:t>
            </a:r>
            <a:r>
              <a:rPr lang="en-US" altLang="ko-KR" sz="1200" dirty="0"/>
              <a:t>, </a:t>
            </a:r>
            <a:r>
              <a:rPr lang="en-US" altLang="ko-KR" sz="1200" u="sng" dirty="0">
                <a:hlinkClick r:id="rId55"/>
              </a:rPr>
              <a:t>Ostrander WF </a:t>
            </a:r>
            <a:r>
              <a:rPr lang="en-US" altLang="ko-KR" sz="1200" u="sng" dirty="0" err="1">
                <a:hlinkClick r:id="rId55"/>
              </a:rPr>
              <a:t>Jr</a:t>
            </a:r>
            <a:r>
              <a:rPr lang="en-US" altLang="ko-KR" sz="1200" dirty="0"/>
              <a:t>, </a:t>
            </a:r>
            <a:r>
              <a:rPr lang="en-US" altLang="ko-KR" sz="1200" u="sng" dirty="0">
                <a:hlinkClick r:id="rId56"/>
              </a:rPr>
              <a:t>Burkhart RA</a:t>
            </a:r>
            <a:r>
              <a:rPr lang="en-US" altLang="ko-KR" sz="1200" dirty="0"/>
              <a:t>, </a:t>
            </a:r>
            <a:r>
              <a:rPr lang="en-US" altLang="ko-KR" sz="1200" u="sng" dirty="0">
                <a:hlinkClick r:id="rId57"/>
              </a:rPr>
              <a:t>McClendon </a:t>
            </a:r>
            <a:r>
              <a:rPr lang="en-US" altLang="ko-KR" sz="1200" u="sng" dirty="0" err="1">
                <a:hlinkClick r:id="rId57"/>
              </a:rPr>
              <a:t>AK</a:t>
            </a:r>
            <a:r>
              <a:rPr lang="en-US" altLang="ko-KR" sz="1200" dirty="0" err="1"/>
              <a:t>,</a:t>
            </a:r>
            <a:r>
              <a:rPr lang="en-US" altLang="ko-KR" sz="1200" u="sng" dirty="0" err="1">
                <a:hlinkClick r:id="rId58"/>
              </a:rPr>
              <a:t>McCue</a:t>
            </a:r>
            <a:r>
              <a:rPr lang="en-US" altLang="ko-KR" sz="1200" u="sng" dirty="0">
                <a:hlinkClick r:id="rId58"/>
              </a:rPr>
              <a:t> PA</a:t>
            </a:r>
            <a:r>
              <a:rPr lang="en-US" altLang="ko-KR" sz="1200" dirty="0"/>
              <a:t>, </a:t>
            </a:r>
            <a:r>
              <a:rPr lang="en-US" altLang="ko-KR" sz="1200" u="sng" dirty="0" err="1">
                <a:hlinkClick r:id="rId59"/>
              </a:rPr>
              <a:t>Trabulsi</a:t>
            </a:r>
            <a:r>
              <a:rPr lang="en-US" altLang="ko-KR" sz="1200" u="sng" dirty="0">
                <a:hlinkClick r:id="rId59"/>
              </a:rPr>
              <a:t> EJ</a:t>
            </a:r>
            <a:r>
              <a:rPr lang="en-US" altLang="ko-KR" sz="1200" dirty="0"/>
              <a:t>, </a:t>
            </a:r>
            <a:r>
              <a:rPr lang="en-US" altLang="ko-KR" sz="1200" u="sng" dirty="0" err="1">
                <a:hlinkClick r:id="rId60"/>
              </a:rPr>
              <a:t>Lallas</a:t>
            </a:r>
            <a:r>
              <a:rPr lang="en-US" altLang="ko-KR" sz="1200" u="sng" dirty="0">
                <a:hlinkClick r:id="rId60"/>
              </a:rPr>
              <a:t> CD</a:t>
            </a:r>
            <a:r>
              <a:rPr lang="en-US" altLang="ko-KR" sz="1200" dirty="0"/>
              <a:t>, </a:t>
            </a:r>
            <a:r>
              <a:rPr lang="en-US" altLang="ko-KR" sz="1200" u="sng" dirty="0" err="1">
                <a:hlinkClick r:id="rId61"/>
              </a:rPr>
              <a:t>Gomella</a:t>
            </a:r>
            <a:r>
              <a:rPr lang="en-US" altLang="ko-KR" sz="1200" u="sng" dirty="0">
                <a:hlinkClick r:id="rId61"/>
              </a:rPr>
              <a:t> LG</a:t>
            </a:r>
            <a:r>
              <a:rPr lang="en-US" altLang="ko-KR" sz="1200" dirty="0"/>
              <a:t>, </a:t>
            </a:r>
            <a:r>
              <a:rPr lang="en-US" altLang="ko-KR" sz="1200" u="sng" dirty="0" err="1">
                <a:hlinkClick r:id="rId62"/>
              </a:rPr>
              <a:t>Centenera</a:t>
            </a:r>
            <a:r>
              <a:rPr lang="en-US" altLang="ko-KR" sz="1200" u="sng" dirty="0">
                <a:hlinkClick r:id="rId62"/>
              </a:rPr>
              <a:t> MM</a:t>
            </a:r>
            <a:r>
              <a:rPr lang="en-US" altLang="ko-KR" sz="1200" dirty="0"/>
              <a:t>, </a:t>
            </a:r>
            <a:r>
              <a:rPr lang="en-US" altLang="ko-KR" sz="1200" u="sng" dirty="0">
                <a:hlinkClick r:id="rId63"/>
              </a:rPr>
              <a:t>Brody JR</a:t>
            </a:r>
            <a:r>
              <a:rPr lang="en-US" altLang="ko-KR" sz="1200" dirty="0"/>
              <a:t>, </a:t>
            </a:r>
            <a:r>
              <a:rPr lang="en-US" altLang="ko-KR" sz="1200" u="sng" dirty="0">
                <a:hlinkClick r:id="rId64"/>
              </a:rPr>
              <a:t>Butler LM</a:t>
            </a:r>
            <a:r>
              <a:rPr lang="en-US" altLang="ko-KR" sz="1200" dirty="0"/>
              <a:t>, </a:t>
            </a:r>
            <a:r>
              <a:rPr lang="en-US" altLang="ko-KR" sz="1200" u="sng" dirty="0">
                <a:hlinkClick r:id="rId65"/>
              </a:rPr>
              <a:t>Tilley WD</a:t>
            </a:r>
            <a:r>
              <a:rPr lang="en-US" altLang="ko-KR" sz="1200" dirty="0"/>
              <a:t>, </a:t>
            </a:r>
            <a:r>
              <a:rPr lang="en-US" altLang="ko-KR" sz="1200" u="sng" dirty="0">
                <a:hlinkClick r:id="rId66"/>
              </a:rPr>
              <a:t>Knudsen KE</a:t>
            </a:r>
            <a:r>
              <a:rPr lang="en-US" altLang="ko-KR" sz="1200" dirty="0"/>
              <a:t>.</a:t>
            </a:r>
          </a:p>
          <a:p>
            <a:r>
              <a:rPr lang="en-US" altLang="ko-KR" sz="1200" dirty="0" smtClean="0"/>
              <a:t>Department </a:t>
            </a:r>
            <a:r>
              <a:rPr lang="en-US" altLang="ko-KR" sz="1200" dirty="0"/>
              <a:t>of Cancer Biology, Kimmel Cancer Center, Thomas Jefferson University, Philadelphia, PA, USA</a:t>
            </a:r>
          </a:p>
        </p:txBody>
      </p:sp>
      <p:sp>
        <p:nvSpPr>
          <p:cNvPr id="8" name="TextBox 7"/>
          <p:cNvSpPr txBox="1"/>
          <p:nvPr/>
        </p:nvSpPr>
        <p:spPr>
          <a:xfrm>
            <a:off x="7846620" y="44624"/>
            <a:ext cx="1261884" cy="369332"/>
          </a:xfrm>
          <a:prstGeom prst="rect">
            <a:avLst/>
          </a:prstGeom>
          <a:noFill/>
        </p:spPr>
        <p:txBody>
          <a:bodyPr wrap="none" rtlCol="0">
            <a:spAutoFit/>
          </a:bodyPr>
          <a:lstStyle/>
          <a:p>
            <a:r>
              <a:rPr lang="en-US" altLang="ko-KR" dirty="0" smtClean="0"/>
              <a:t>Oncogene</a:t>
            </a:r>
            <a:endParaRPr lang="ko-KR" altLang="en-US" dirty="0"/>
          </a:p>
        </p:txBody>
      </p:sp>
    </p:spTree>
    <p:extLst>
      <p:ext uri="{BB962C8B-B14F-4D97-AF65-F5344CB8AC3E}">
        <p14:creationId xmlns:p14="http://schemas.microsoft.com/office/powerpoint/2010/main" val="200764029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4823520" y="1323975"/>
            <a:ext cx="4320480" cy="5534025"/>
          </a:xfrm>
          <a:prstGeom prst="rect">
            <a:avLst/>
          </a:prstGeom>
          <a:noFill/>
          <a:ln w="9525">
            <a:noFill/>
            <a:miter lim="800000"/>
            <a:headEnd/>
            <a:tailEnd/>
          </a:ln>
        </p:spPr>
      </p:pic>
      <p:pic>
        <p:nvPicPr>
          <p:cNvPr id="4" name="Picture 4"/>
          <p:cNvPicPr>
            <a:picLocks noChangeAspect="1" noChangeArrowheads="1"/>
          </p:cNvPicPr>
          <p:nvPr/>
        </p:nvPicPr>
        <p:blipFill>
          <a:blip r:embed="rId3" cstate="print"/>
          <a:srcRect/>
          <a:stretch>
            <a:fillRect/>
          </a:stretch>
        </p:blipFill>
        <p:spPr bwMode="auto">
          <a:xfrm>
            <a:off x="7380311" y="0"/>
            <a:ext cx="1763689" cy="645006"/>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a:off x="0" y="404664"/>
            <a:ext cx="4788024" cy="6305550"/>
          </a:xfrm>
          <a:prstGeom prst="rect">
            <a:avLst/>
          </a:prstGeom>
          <a:noFill/>
          <a:ln w="9525">
            <a:noFill/>
            <a:miter lim="800000"/>
            <a:headEnd/>
            <a:tailEnd/>
          </a:ln>
        </p:spPr>
      </p:pic>
    </p:spTree>
    <p:extLst>
      <p:ext uri="{BB962C8B-B14F-4D97-AF65-F5344CB8AC3E}">
        <p14:creationId xmlns:p14="http://schemas.microsoft.com/office/powerpoint/2010/main" val="1865661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srcRect/>
          <a:stretch>
            <a:fillRect/>
          </a:stretch>
        </p:blipFill>
        <p:spPr bwMode="auto">
          <a:xfrm>
            <a:off x="0" y="1412776"/>
            <a:ext cx="4972050" cy="5046687"/>
          </a:xfrm>
          <a:prstGeom prst="rect">
            <a:avLst/>
          </a:prstGeom>
          <a:noFill/>
          <a:ln w="9525">
            <a:noFill/>
            <a:miter lim="800000"/>
            <a:headEnd/>
            <a:tailEnd/>
          </a:ln>
        </p:spPr>
      </p:pic>
      <p:pic>
        <p:nvPicPr>
          <p:cNvPr id="3" name="Picture 4"/>
          <p:cNvPicPr>
            <a:picLocks noChangeAspect="1" noChangeArrowheads="1"/>
          </p:cNvPicPr>
          <p:nvPr/>
        </p:nvPicPr>
        <p:blipFill>
          <a:blip r:embed="rId3" cstate="print"/>
          <a:srcRect/>
          <a:stretch>
            <a:fillRect/>
          </a:stretch>
        </p:blipFill>
        <p:spPr bwMode="auto">
          <a:xfrm>
            <a:off x="7380311" y="0"/>
            <a:ext cx="1763689" cy="645006"/>
          </a:xfrm>
          <a:prstGeom prst="rect">
            <a:avLst/>
          </a:prstGeom>
          <a:noFill/>
          <a:ln w="9525">
            <a:noFill/>
            <a:miter lim="800000"/>
            <a:headEnd/>
            <a:tailEnd/>
          </a:ln>
        </p:spPr>
      </p:pic>
    </p:spTree>
    <p:extLst>
      <p:ext uri="{BB962C8B-B14F-4D97-AF65-F5344CB8AC3E}">
        <p14:creationId xmlns:p14="http://schemas.microsoft.com/office/powerpoint/2010/main" val="26881471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395535" y="404664"/>
            <a:ext cx="5832649" cy="2020760"/>
          </a:xfrm>
          <a:prstGeom prst="rect">
            <a:avLst/>
          </a:prstGeom>
          <a:noFill/>
          <a:ln w="9525">
            <a:no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467544" y="2420888"/>
            <a:ext cx="7209756" cy="4437112"/>
          </a:xfrm>
          <a:prstGeom prst="rect">
            <a:avLst/>
          </a:prstGeom>
          <a:noFill/>
          <a:ln w="9525">
            <a:noFill/>
            <a:miter lim="800000"/>
            <a:headEnd/>
            <a:tailEnd/>
          </a:ln>
        </p:spPr>
      </p:pic>
      <p:pic>
        <p:nvPicPr>
          <p:cNvPr id="1028" name="Picture 4"/>
          <p:cNvPicPr>
            <a:picLocks noChangeAspect="1" noChangeArrowheads="1"/>
          </p:cNvPicPr>
          <p:nvPr/>
        </p:nvPicPr>
        <p:blipFill>
          <a:blip r:embed="rId4" cstate="print"/>
          <a:srcRect/>
          <a:stretch>
            <a:fillRect/>
          </a:stretch>
        </p:blipFill>
        <p:spPr bwMode="auto">
          <a:xfrm>
            <a:off x="7380311" y="0"/>
            <a:ext cx="1763689" cy="645006"/>
          </a:xfrm>
          <a:prstGeom prst="rect">
            <a:avLst/>
          </a:prstGeom>
          <a:noFill/>
          <a:ln w="9525">
            <a:noFill/>
            <a:miter lim="800000"/>
            <a:headEnd/>
            <a:tailEnd/>
          </a:ln>
        </p:spPr>
      </p:pic>
    </p:spTree>
    <p:extLst>
      <p:ext uri="{BB962C8B-B14F-4D97-AF65-F5344CB8AC3E}">
        <p14:creationId xmlns:p14="http://schemas.microsoft.com/office/powerpoint/2010/main" val="24088272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cstate="print"/>
          <a:srcRect/>
          <a:stretch>
            <a:fillRect/>
          </a:stretch>
        </p:blipFill>
        <p:spPr bwMode="auto">
          <a:xfrm>
            <a:off x="0" y="914400"/>
            <a:ext cx="4591050" cy="5943600"/>
          </a:xfrm>
          <a:prstGeom prst="rect">
            <a:avLst/>
          </a:prstGeom>
          <a:noFill/>
          <a:ln w="9525">
            <a:noFill/>
            <a:miter lim="800000"/>
            <a:headEnd/>
            <a:tailEnd/>
          </a:ln>
        </p:spPr>
      </p:pic>
      <p:pic>
        <p:nvPicPr>
          <p:cNvPr id="4099" name="Picture 3"/>
          <p:cNvPicPr>
            <a:picLocks noChangeAspect="1" noChangeArrowheads="1"/>
          </p:cNvPicPr>
          <p:nvPr/>
        </p:nvPicPr>
        <p:blipFill>
          <a:blip r:embed="rId3" cstate="print"/>
          <a:srcRect/>
          <a:stretch>
            <a:fillRect/>
          </a:stretch>
        </p:blipFill>
        <p:spPr bwMode="auto">
          <a:xfrm>
            <a:off x="4572000" y="2204864"/>
            <a:ext cx="4345657" cy="4305300"/>
          </a:xfrm>
          <a:prstGeom prst="rect">
            <a:avLst/>
          </a:prstGeom>
          <a:noFill/>
          <a:ln w="9525">
            <a:noFill/>
            <a:miter lim="800000"/>
            <a:headEnd/>
            <a:tailEnd/>
          </a:ln>
        </p:spPr>
      </p:pic>
      <p:pic>
        <p:nvPicPr>
          <p:cNvPr id="4100" name="Picture 4"/>
          <p:cNvPicPr>
            <a:picLocks noChangeAspect="1" noChangeArrowheads="1"/>
          </p:cNvPicPr>
          <p:nvPr/>
        </p:nvPicPr>
        <p:blipFill>
          <a:blip r:embed="rId4" cstate="print"/>
          <a:srcRect/>
          <a:stretch>
            <a:fillRect/>
          </a:stretch>
        </p:blipFill>
        <p:spPr bwMode="auto">
          <a:xfrm>
            <a:off x="7352097" y="0"/>
            <a:ext cx="1791903" cy="1216521"/>
          </a:xfrm>
          <a:prstGeom prst="rect">
            <a:avLst/>
          </a:prstGeom>
          <a:noFill/>
          <a:ln w="9525">
            <a:noFill/>
            <a:miter lim="800000"/>
            <a:headEnd/>
            <a:tailEnd/>
          </a:ln>
        </p:spPr>
      </p:pic>
    </p:spTree>
    <p:extLst>
      <p:ext uri="{BB962C8B-B14F-4D97-AF65-F5344CB8AC3E}">
        <p14:creationId xmlns:p14="http://schemas.microsoft.com/office/powerpoint/2010/main" val="73126894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srcRect/>
          <a:stretch>
            <a:fillRect/>
          </a:stretch>
        </p:blipFill>
        <p:spPr bwMode="auto">
          <a:xfrm>
            <a:off x="0" y="764704"/>
            <a:ext cx="3995936" cy="5876925"/>
          </a:xfrm>
          <a:prstGeom prst="rect">
            <a:avLst/>
          </a:prstGeom>
          <a:noFill/>
          <a:ln w="9525">
            <a:noFill/>
            <a:miter lim="800000"/>
            <a:headEnd/>
            <a:tailEnd/>
          </a:ln>
        </p:spPr>
      </p:pic>
      <p:pic>
        <p:nvPicPr>
          <p:cNvPr id="5123" name="Picture 3"/>
          <p:cNvPicPr>
            <a:picLocks noChangeAspect="1" noChangeArrowheads="1"/>
          </p:cNvPicPr>
          <p:nvPr/>
        </p:nvPicPr>
        <p:blipFill>
          <a:blip r:embed="rId3" cstate="print"/>
          <a:srcRect/>
          <a:stretch>
            <a:fillRect/>
          </a:stretch>
        </p:blipFill>
        <p:spPr bwMode="auto">
          <a:xfrm>
            <a:off x="4355976" y="1196752"/>
            <a:ext cx="4443387" cy="5438775"/>
          </a:xfrm>
          <a:prstGeom prst="rect">
            <a:avLst/>
          </a:prstGeom>
          <a:noFill/>
          <a:ln w="9525">
            <a:noFill/>
            <a:miter lim="800000"/>
            <a:headEnd/>
            <a:tailEnd/>
          </a:ln>
        </p:spPr>
      </p:pic>
      <p:pic>
        <p:nvPicPr>
          <p:cNvPr id="5" name="Picture 4"/>
          <p:cNvPicPr>
            <a:picLocks noChangeAspect="1" noChangeArrowheads="1"/>
          </p:cNvPicPr>
          <p:nvPr/>
        </p:nvPicPr>
        <p:blipFill>
          <a:blip r:embed="rId4" cstate="print"/>
          <a:srcRect/>
          <a:stretch>
            <a:fillRect/>
          </a:stretch>
        </p:blipFill>
        <p:spPr bwMode="auto">
          <a:xfrm>
            <a:off x="6541592" y="0"/>
            <a:ext cx="2602408" cy="648820"/>
          </a:xfrm>
          <a:prstGeom prst="rect">
            <a:avLst/>
          </a:prstGeom>
          <a:noFill/>
          <a:ln w="9525">
            <a:noFill/>
            <a:miter lim="800000"/>
            <a:headEnd/>
            <a:tailEnd/>
          </a:ln>
        </p:spPr>
      </p:pic>
    </p:spTree>
    <p:extLst>
      <p:ext uri="{BB962C8B-B14F-4D97-AF65-F5344CB8AC3E}">
        <p14:creationId xmlns:p14="http://schemas.microsoft.com/office/powerpoint/2010/main" val="11898459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0" y="836712"/>
            <a:ext cx="4448150" cy="5819775"/>
          </a:xfrm>
          <a:prstGeom prst="rect">
            <a:avLst/>
          </a:prstGeom>
          <a:noFill/>
          <a:ln w="9525">
            <a:noFill/>
            <a:miter lim="800000"/>
            <a:headEnd/>
            <a:tailEnd/>
          </a:ln>
        </p:spPr>
      </p:pic>
      <p:pic>
        <p:nvPicPr>
          <p:cNvPr id="6147" name="Picture 3"/>
          <p:cNvPicPr>
            <a:picLocks noChangeAspect="1" noChangeArrowheads="1"/>
          </p:cNvPicPr>
          <p:nvPr/>
        </p:nvPicPr>
        <p:blipFill>
          <a:blip r:embed="rId3" cstate="print"/>
          <a:srcRect/>
          <a:stretch>
            <a:fillRect/>
          </a:stretch>
        </p:blipFill>
        <p:spPr bwMode="auto">
          <a:xfrm>
            <a:off x="4427984" y="1052736"/>
            <a:ext cx="4371379" cy="5505450"/>
          </a:xfrm>
          <a:prstGeom prst="rect">
            <a:avLst/>
          </a:prstGeom>
          <a:noFill/>
          <a:ln w="9525">
            <a:noFill/>
            <a:miter lim="800000"/>
            <a:headEnd/>
            <a:tailEnd/>
          </a:ln>
        </p:spPr>
      </p:pic>
      <p:pic>
        <p:nvPicPr>
          <p:cNvPr id="6148" name="Picture 4"/>
          <p:cNvPicPr>
            <a:picLocks noChangeAspect="1" noChangeArrowheads="1"/>
          </p:cNvPicPr>
          <p:nvPr/>
        </p:nvPicPr>
        <p:blipFill>
          <a:blip r:embed="rId4" cstate="print"/>
          <a:srcRect/>
          <a:stretch>
            <a:fillRect/>
          </a:stretch>
        </p:blipFill>
        <p:spPr bwMode="auto">
          <a:xfrm>
            <a:off x="6541592" y="0"/>
            <a:ext cx="2602408" cy="648820"/>
          </a:xfrm>
          <a:prstGeom prst="rect">
            <a:avLst/>
          </a:prstGeom>
          <a:noFill/>
          <a:ln w="9525">
            <a:noFill/>
            <a:miter lim="800000"/>
            <a:headEnd/>
            <a:tailEnd/>
          </a:ln>
        </p:spPr>
      </p:pic>
    </p:spTree>
    <p:extLst>
      <p:ext uri="{BB962C8B-B14F-4D97-AF65-F5344CB8AC3E}">
        <p14:creationId xmlns:p14="http://schemas.microsoft.com/office/powerpoint/2010/main" val="4960709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4809" y="0"/>
            <a:ext cx="3983825" cy="66344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4073" y="265588"/>
            <a:ext cx="3896911" cy="63688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893952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35" y="214947"/>
            <a:ext cx="4332875" cy="6299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20214" y="214947"/>
            <a:ext cx="4298666" cy="6397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0807573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165" y="121920"/>
            <a:ext cx="4050720" cy="64414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54885" y="1604326"/>
            <a:ext cx="4724400" cy="3476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65412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9329" y="203200"/>
            <a:ext cx="5625344" cy="6451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486349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88</TotalTime>
  <Words>1482</Words>
  <Application>Microsoft Office PowerPoint</Application>
  <PresentationFormat>화면 슬라이드 쇼(4:3)</PresentationFormat>
  <Paragraphs>156</Paragraphs>
  <Slides>34</Slides>
  <Notes>8</Notes>
  <HiddenSlides>0</HiddenSlides>
  <MMClips>0</MMClips>
  <ScaleCrop>false</ScaleCrop>
  <HeadingPairs>
    <vt:vector size="4" baseType="variant">
      <vt:variant>
        <vt:lpstr>테마</vt:lpstr>
      </vt:variant>
      <vt:variant>
        <vt:i4>1</vt:i4>
      </vt:variant>
      <vt:variant>
        <vt:lpstr>슬라이드 제목</vt:lpstr>
      </vt:variant>
      <vt:variant>
        <vt:i4>34</vt:i4>
      </vt:variant>
    </vt:vector>
  </HeadingPairs>
  <TitlesOfParts>
    <vt:vector size="35" baseType="lpstr">
      <vt:lpstr>Office Theme</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Sushil Devkota</dc:creator>
  <cp:lastModifiedBy>Baek</cp:lastModifiedBy>
  <cp:revision>26</cp:revision>
  <cp:lastPrinted>2013-06-02T22:51:58Z</cp:lastPrinted>
  <dcterms:created xsi:type="dcterms:W3CDTF">2013-04-14T11:55:45Z</dcterms:created>
  <dcterms:modified xsi:type="dcterms:W3CDTF">2013-06-02T22:53:57Z</dcterms:modified>
</cp:coreProperties>
</file>