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9"/>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797675" cy="992822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8" d="100"/>
          <a:sy n="108" d="100"/>
        </p:scale>
        <p:origin x="108"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49688" y="0"/>
            <a:ext cx="2946400" cy="498475"/>
          </a:xfrm>
          <a:prstGeom prst="rect">
            <a:avLst/>
          </a:prstGeom>
        </p:spPr>
        <p:txBody>
          <a:bodyPr vert="horz" lIns="91440" tIns="45720" rIns="91440" bIns="45720" rtlCol="0"/>
          <a:lstStyle>
            <a:lvl1pPr algn="r">
              <a:defRPr sz="1200"/>
            </a:lvl1pPr>
          </a:lstStyle>
          <a:p>
            <a:fld id="{9A3C14BC-2576-4279-B9F7-BFA326D6E18F}" type="datetimeFigureOut">
              <a:rPr lang="en-US" smtClean="0"/>
              <a:t>7/6/2015</a:t>
            </a:fld>
            <a:endParaRPr lang="en-US"/>
          </a:p>
        </p:txBody>
      </p:sp>
      <p:sp>
        <p:nvSpPr>
          <p:cNvPr id="4" name="Footer Placeholder 3"/>
          <p:cNvSpPr>
            <a:spLocks noGrp="1"/>
          </p:cNvSpPr>
          <p:nvPr>
            <p:ph type="ftr" sz="quarter" idx="2"/>
          </p:nvPr>
        </p:nvSpPr>
        <p:spPr>
          <a:xfrm>
            <a:off x="0" y="9429750"/>
            <a:ext cx="2946400" cy="49847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49688" y="9429750"/>
            <a:ext cx="2946400" cy="498475"/>
          </a:xfrm>
          <a:prstGeom prst="rect">
            <a:avLst/>
          </a:prstGeom>
        </p:spPr>
        <p:txBody>
          <a:bodyPr vert="horz" lIns="91440" tIns="45720" rIns="91440" bIns="45720" rtlCol="0" anchor="b"/>
          <a:lstStyle>
            <a:lvl1pPr algn="r">
              <a:defRPr sz="1200"/>
            </a:lvl1pPr>
          </a:lstStyle>
          <a:p>
            <a:fld id="{B2ED8D36-529C-431E-932A-F7E463B4EB22}" type="slidenum">
              <a:rPr lang="en-US" smtClean="0"/>
              <a:t>‹#›</a:t>
            </a:fld>
            <a:endParaRPr lang="en-US"/>
          </a:p>
        </p:txBody>
      </p:sp>
    </p:spTree>
    <p:extLst>
      <p:ext uri="{BB962C8B-B14F-4D97-AF65-F5344CB8AC3E}">
        <p14:creationId xmlns:p14="http://schemas.microsoft.com/office/powerpoint/2010/main" val="364209367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ko-KR" altLang="en-US" smtClean="0"/>
              <a:t>마스터 제목 스타일 편집</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smtClean="0"/>
              <a:t>마스터 부제목 스타일 편집</a:t>
            </a:r>
            <a:endParaRPr lang="en-US" dirty="0"/>
          </a:p>
        </p:txBody>
      </p:sp>
      <p:sp>
        <p:nvSpPr>
          <p:cNvPr id="4" name="Date Placeholder 3"/>
          <p:cNvSpPr>
            <a:spLocks noGrp="1"/>
          </p:cNvSpPr>
          <p:nvPr>
            <p:ph type="dt" sz="half" idx="10"/>
          </p:nvPr>
        </p:nvSpPr>
        <p:spPr/>
        <p:txBody>
          <a:bodyPr/>
          <a:lstStyle/>
          <a:p>
            <a:fld id="{C5340BC3-EE5C-4DF1-9A1A-88CF3D43C96E}" type="datetimeFigureOut">
              <a:rPr lang="ko-KR" altLang="en-US" smtClean="0"/>
              <a:t>2015-07-06</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55FA57C-69C5-4185-91A3-5FFD2DF1020B}" type="slidenum">
              <a:rPr lang="ko-KR" altLang="en-US" smtClean="0"/>
              <a:t>‹#›</a:t>
            </a:fld>
            <a:endParaRPr lang="ko-KR" altLang="en-US"/>
          </a:p>
        </p:txBody>
      </p:sp>
    </p:spTree>
    <p:extLst>
      <p:ext uri="{BB962C8B-B14F-4D97-AF65-F5344CB8AC3E}">
        <p14:creationId xmlns:p14="http://schemas.microsoft.com/office/powerpoint/2010/main" val="4088813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Content Placeholder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10"/>
          </p:nvPr>
        </p:nvSpPr>
        <p:spPr/>
        <p:txBody>
          <a:bodyPr/>
          <a:lstStyle/>
          <a:p>
            <a:fld id="{C5340BC3-EE5C-4DF1-9A1A-88CF3D43C96E}" type="datetimeFigureOut">
              <a:rPr lang="ko-KR" altLang="en-US" smtClean="0"/>
              <a:t>2015-07-06</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55FA57C-69C5-4185-91A3-5FFD2DF1020B}" type="slidenum">
              <a:rPr lang="ko-KR" altLang="en-US" smtClean="0"/>
              <a:t>‹#›</a:t>
            </a:fld>
            <a:endParaRPr lang="ko-KR" altLang="en-US"/>
          </a:p>
        </p:txBody>
      </p:sp>
    </p:spTree>
    <p:extLst>
      <p:ext uri="{BB962C8B-B14F-4D97-AF65-F5344CB8AC3E}">
        <p14:creationId xmlns:p14="http://schemas.microsoft.com/office/powerpoint/2010/main" val="1498009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ko-KR" altLang="en-US" smtClean="0"/>
              <a:t>마스터 제목 스타일 편집</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smtClean="0"/>
              <a:t>마스터 텍스트 스타일을 편집합니다</a:t>
            </a:r>
          </a:p>
        </p:txBody>
      </p:sp>
      <p:sp>
        <p:nvSpPr>
          <p:cNvPr id="4" name="Date Placeholder 3"/>
          <p:cNvSpPr>
            <a:spLocks noGrp="1"/>
          </p:cNvSpPr>
          <p:nvPr>
            <p:ph type="dt" sz="half" idx="10"/>
          </p:nvPr>
        </p:nvSpPr>
        <p:spPr/>
        <p:txBody>
          <a:bodyPr/>
          <a:lstStyle/>
          <a:p>
            <a:fld id="{C5340BC3-EE5C-4DF1-9A1A-88CF3D43C96E}" type="datetimeFigureOut">
              <a:rPr lang="ko-KR" altLang="en-US" smtClean="0"/>
              <a:t>2015-07-06</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55FA57C-69C5-4185-91A3-5FFD2DF1020B}" type="slidenum">
              <a:rPr lang="ko-KR" altLang="en-US" smtClean="0"/>
              <a:t>‹#›</a:t>
            </a:fld>
            <a:endParaRPr lang="ko-KR" altLang="en-US"/>
          </a:p>
        </p:txBody>
      </p:sp>
    </p:spTree>
    <p:extLst>
      <p:ext uri="{BB962C8B-B14F-4D97-AF65-F5344CB8AC3E}">
        <p14:creationId xmlns:p14="http://schemas.microsoft.com/office/powerpoint/2010/main" val="1226110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5" name="Date Placeholder 4"/>
          <p:cNvSpPr>
            <a:spLocks noGrp="1"/>
          </p:cNvSpPr>
          <p:nvPr>
            <p:ph type="dt" sz="half" idx="10"/>
          </p:nvPr>
        </p:nvSpPr>
        <p:spPr/>
        <p:txBody>
          <a:bodyPr/>
          <a:lstStyle/>
          <a:p>
            <a:fld id="{C5340BC3-EE5C-4DF1-9A1A-88CF3D43C96E}" type="datetimeFigureOut">
              <a:rPr lang="ko-KR" altLang="en-US" smtClean="0"/>
              <a:t>2015-07-06</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455FA57C-69C5-4185-91A3-5FFD2DF1020B}" type="slidenum">
              <a:rPr lang="ko-KR" altLang="en-US" smtClean="0"/>
              <a:t>‹#›</a:t>
            </a:fld>
            <a:endParaRPr lang="ko-KR" altLang="en-US"/>
          </a:p>
        </p:txBody>
      </p:sp>
    </p:spTree>
    <p:extLst>
      <p:ext uri="{BB962C8B-B14F-4D97-AF65-F5344CB8AC3E}">
        <p14:creationId xmlns:p14="http://schemas.microsoft.com/office/powerpoint/2010/main" val="3842471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ko-KR" altLang="en-US" smtClean="0"/>
              <a:t>마스터 제목 스타일 편집</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Content Placeholder 3"/>
          <p:cNvSpPr>
            <a:spLocks noGrp="1"/>
          </p:cNvSpPr>
          <p:nvPr>
            <p:ph sz="half" idx="2"/>
          </p:nvPr>
        </p:nvSpPr>
        <p:spPr>
          <a:xfrm>
            <a:off x="629842" y="2505075"/>
            <a:ext cx="3868340" cy="368458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Content Placeholder 5"/>
          <p:cNvSpPr>
            <a:spLocks noGrp="1"/>
          </p:cNvSpPr>
          <p:nvPr>
            <p:ph sz="quarter" idx="4"/>
          </p:nvPr>
        </p:nvSpPr>
        <p:spPr>
          <a:xfrm>
            <a:off x="4629150" y="2505075"/>
            <a:ext cx="3887391" cy="368458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7" name="Date Placeholder 6"/>
          <p:cNvSpPr>
            <a:spLocks noGrp="1"/>
          </p:cNvSpPr>
          <p:nvPr>
            <p:ph type="dt" sz="half" idx="10"/>
          </p:nvPr>
        </p:nvSpPr>
        <p:spPr/>
        <p:txBody>
          <a:bodyPr/>
          <a:lstStyle/>
          <a:p>
            <a:fld id="{C5340BC3-EE5C-4DF1-9A1A-88CF3D43C96E}" type="datetimeFigureOut">
              <a:rPr lang="ko-KR" altLang="en-US" smtClean="0"/>
              <a:t>2015-07-06</a:t>
            </a:fld>
            <a:endParaRPr lang="ko-KR" altLang="en-US"/>
          </a:p>
        </p:txBody>
      </p:sp>
      <p:sp>
        <p:nvSpPr>
          <p:cNvPr id="8" name="Footer Placeholder 7"/>
          <p:cNvSpPr>
            <a:spLocks noGrp="1"/>
          </p:cNvSpPr>
          <p:nvPr>
            <p:ph type="ftr" sz="quarter" idx="11"/>
          </p:nvPr>
        </p:nvSpPr>
        <p:spPr/>
        <p:txBody>
          <a:bodyPr/>
          <a:lstStyle/>
          <a:p>
            <a:endParaRPr lang="ko-KR" altLang="en-US"/>
          </a:p>
        </p:txBody>
      </p:sp>
      <p:sp>
        <p:nvSpPr>
          <p:cNvPr id="9" name="Slide Number Placeholder 8"/>
          <p:cNvSpPr>
            <a:spLocks noGrp="1"/>
          </p:cNvSpPr>
          <p:nvPr>
            <p:ph type="sldNum" sz="quarter" idx="12"/>
          </p:nvPr>
        </p:nvSpPr>
        <p:spPr/>
        <p:txBody>
          <a:bodyPr/>
          <a:lstStyle/>
          <a:p>
            <a:fld id="{455FA57C-69C5-4185-91A3-5FFD2DF1020B}" type="slidenum">
              <a:rPr lang="ko-KR" altLang="en-US" smtClean="0"/>
              <a:t>‹#›</a:t>
            </a:fld>
            <a:endParaRPr lang="ko-KR" altLang="en-US"/>
          </a:p>
        </p:txBody>
      </p:sp>
    </p:spTree>
    <p:extLst>
      <p:ext uri="{BB962C8B-B14F-4D97-AF65-F5344CB8AC3E}">
        <p14:creationId xmlns:p14="http://schemas.microsoft.com/office/powerpoint/2010/main" val="2247918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Date Placeholder 2"/>
          <p:cNvSpPr>
            <a:spLocks noGrp="1"/>
          </p:cNvSpPr>
          <p:nvPr>
            <p:ph type="dt" sz="half" idx="10"/>
          </p:nvPr>
        </p:nvSpPr>
        <p:spPr/>
        <p:txBody>
          <a:bodyPr/>
          <a:lstStyle/>
          <a:p>
            <a:fld id="{C5340BC3-EE5C-4DF1-9A1A-88CF3D43C96E}" type="datetimeFigureOut">
              <a:rPr lang="ko-KR" altLang="en-US" smtClean="0"/>
              <a:t>2015-07-06</a:t>
            </a:fld>
            <a:endParaRPr lang="ko-KR" altLang="en-US"/>
          </a:p>
        </p:txBody>
      </p:sp>
      <p:sp>
        <p:nvSpPr>
          <p:cNvPr id="4" name="Footer Placeholder 3"/>
          <p:cNvSpPr>
            <a:spLocks noGrp="1"/>
          </p:cNvSpPr>
          <p:nvPr>
            <p:ph type="ftr" sz="quarter" idx="11"/>
          </p:nvPr>
        </p:nvSpPr>
        <p:spPr/>
        <p:txBody>
          <a:bodyPr/>
          <a:lstStyle/>
          <a:p>
            <a:endParaRPr lang="ko-KR" altLang="en-US"/>
          </a:p>
        </p:txBody>
      </p:sp>
      <p:sp>
        <p:nvSpPr>
          <p:cNvPr id="5" name="Slide Number Placeholder 4"/>
          <p:cNvSpPr>
            <a:spLocks noGrp="1"/>
          </p:cNvSpPr>
          <p:nvPr>
            <p:ph type="sldNum" sz="quarter" idx="12"/>
          </p:nvPr>
        </p:nvSpPr>
        <p:spPr/>
        <p:txBody>
          <a:bodyPr/>
          <a:lstStyle/>
          <a:p>
            <a:fld id="{455FA57C-69C5-4185-91A3-5FFD2DF1020B}" type="slidenum">
              <a:rPr lang="ko-KR" altLang="en-US" smtClean="0"/>
              <a:t>‹#›</a:t>
            </a:fld>
            <a:endParaRPr lang="ko-KR" altLang="en-US"/>
          </a:p>
        </p:txBody>
      </p:sp>
    </p:spTree>
    <p:extLst>
      <p:ext uri="{BB962C8B-B14F-4D97-AF65-F5344CB8AC3E}">
        <p14:creationId xmlns:p14="http://schemas.microsoft.com/office/powerpoint/2010/main" val="88013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340BC3-EE5C-4DF1-9A1A-88CF3D43C96E}" type="datetimeFigureOut">
              <a:rPr lang="ko-KR" altLang="en-US" smtClean="0"/>
              <a:t>2015-07-06</a:t>
            </a:fld>
            <a:endParaRPr lang="ko-KR" altLang="en-US"/>
          </a:p>
        </p:txBody>
      </p:sp>
      <p:sp>
        <p:nvSpPr>
          <p:cNvPr id="3" name="Footer Placeholder 2"/>
          <p:cNvSpPr>
            <a:spLocks noGrp="1"/>
          </p:cNvSpPr>
          <p:nvPr>
            <p:ph type="ftr" sz="quarter" idx="11"/>
          </p:nvPr>
        </p:nvSpPr>
        <p:spPr/>
        <p:txBody>
          <a:bodyPr/>
          <a:lstStyle/>
          <a:p>
            <a:endParaRPr lang="ko-KR" altLang="en-US"/>
          </a:p>
        </p:txBody>
      </p:sp>
      <p:sp>
        <p:nvSpPr>
          <p:cNvPr id="4" name="Slide Number Placeholder 3"/>
          <p:cNvSpPr>
            <a:spLocks noGrp="1"/>
          </p:cNvSpPr>
          <p:nvPr>
            <p:ph type="sldNum" sz="quarter" idx="12"/>
          </p:nvPr>
        </p:nvSpPr>
        <p:spPr/>
        <p:txBody>
          <a:bodyPr/>
          <a:lstStyle/>
          <a:p>
            <a:fld id="{455FA57C-69C5-4185-91A3-5FFD2DF1020B}" type="slidenum">
              <a:rPr lang="ko-KR" altLang="en-US" smtClean="0"/>
              <a:t>‹#›</a:t>
            </a:fld>
            <a:endParaRPr lang="ko-KR" altLang="en-US"/>
          </a:p>
        </p:txBody>
      </p:sp>
    </p:spTree>
    <p:extLst>
      <p:ext uri="{BB962C8B-B14F-4D97-AF65-F5344CB8AC3E}">
        <p14:creationId xmlns:p14="http://schemas.microsoft.com/office/powerpoint/2010/main" val="1070187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ko-KR" altLang="en-US" smtClean="0"/>
              <a:t>마스터 제목 스타일 편집</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smtClean="0"/>
              <a:t>마스터 텍스트 스타일을 편집합니다</a:t>
            </a:r>
          </a:p>
        </p:txBody>
      </p:sp>
      <p:sp>
        <p:nvSpPr>
          <p:cNvPr id="5" name="Date Placeholder 4"/>
          <p:cNvSpPr>
            <a:spLocks noGrp="1"/>
          </p:cNvSpPr>
          <p:nvPr>
            <p:ph type="dt" sz="half" idx="10"/>
          </p:nvPr>
        </p:nvSpPr>
        <p:spPr/>
        <p:txBody>
          <a:bodyPr/>
          <a:lstStyle/>
          <a:p>
            <a:fld id="{C5340BC3-EE5C-4DF1-9A1A-88CF3D43C96E}" type="datetimeFigureOut">
              <a:rPr lang="ko-KR" altLang="en-US" smtClean="0"/>
              <a:t>2015-07-06</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455FA57C-69C5-4185-91A3-5FFD2DF1020B}" type="slidenum">
              <a:rPr lang="ko-KR" altLang="en-US" smtClean="0"/>
              <a:t>‹#›</a:t>
            </a:fld>
            <a:endParaRPr lang="ko-KR" altLang="en-US"/>
          </a:p>
        </p:txBody>
      </p:sp>
    </p:spTree>
    <p:extLst>
      <p:ext uri="{BB962C8B-B14F-4D97-AF65-F5344CB8AC3E}">
        <p14:creationId xmlns:p14="http://schemas.microsoft.com/office/powerpoint/2010/main" val="682844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ko-KR" altLang="en-US" smtClean="0"/>
              <a:t>마스터 제목 스타일 편집</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ko-KR" altLang="en-US" smtClean="0"/>
              <a:t>그림을 추가하려면 아이콘을 클릭하십시오</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smtClean="0"/>
              <a:t>마스터 텍스트 스타일을 편집합니다</a:t>
            </a:r>
          </a:p>
        </p:txBody>
      </p:sp>
      <p:sp>
        <p:nvSpPr>
          <p:cNvPr id="5" name="Date Placeholder 4"/>
          <p:cNvSpPr>
            <a:spLocks noGrp="1"/>
          </p:cNvSpPr>
          <p:nvPr>
            <p:ph type="dt" sz="half" idx="10"/>
          </p:nvPr>
        </p:nvSpPr>
        <p:spPr/>
        <p:txBody>
          <a:bodyPr/>
          <a:lstStyle/>
          <a:p>
            <a:fld id="{C5340BC3-EE5C-4DF1-9A1A-88CF3D43C96E}" type="datetimeFigureOut">
              <a:rPr lang="ko-KR" altLang="en-US" smtClean="0"/>
              <a:t>2015-07-06</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455FA57C-69C5-4185-91A3-5FFD2DF1020B}" type="slidenum">
              <a:rPr lang="ko-KR" altLang="en-US" smtClean="0"/>
              <a:t>‹#›</a:t>
            </a:fld>
            <a:endParaRPr lang="ko-KR" altLang="en-US"/>
          </a:p>
        </p:txBody>
      </p:sp>
    </p:spTree>
    <p:extLst>
      <p:ext uri="{BB962C8B-B14F-4D97-AF65-F5344CB8AC3E}">
        <p14:creationId xmlns:p14="http://schemas.microsoft.com/office/powerpoint/2010/main" val="4282585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Vertical Text Placeholder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10"/>
          </p:nvPr>
        </p:nvSpPr>
        <p:spPr/>
        <p:txBody>
          <a:bodyPr/>
          <a:lstStyle/>
          <a:p>
            <a:fld id="{C5340BC3-EE5C-4DF1-9A1A-88CF3D43C96E}" type="datetimeFigureOut">
              <a:rPr lang="ko-KR" altLang="en-US" smtClean="0"/>
              <a:t>2015-07-06</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55FA57C-69C5-4185-91A3-5FFD2DF1020B}" type="slidenum">
              <a:rPr lang="ko-KR" altLang="en-US" smtClean="0"/>
              <a:t>‹#›</a:t>
            </a:fld>
            <a:endParaRPr lang="ko-KR" altLang="en-US"/>
          </a:p>
        </p:txBody>
      </p:sp>
    </p:spTree>
    <p:extLst>
      <p:ext uri="{BB962C8B-B14F-4D97-AF65-F5344CB8AC3E}">
        <p14:creationId xmlns:p14="http://schemas.microsoft.com/office/powerpoint/2010/main" val="4008585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ko-KR" altLang="en-US" smtClean="0"/>
              <a:t>마스터 제목 스타일 편집</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10"/>
          </p:nvPr>
        </p:nvSpPr>
        <p:spPr/>
        <p:txBody>
          <a:bodyPr/>
          <a:lstStyle/>
          <a:p>
            <a:fld id="{C5340BC3-EE5C-4DF1-9A1A-88CF3D43C96E}" type="datetimeFigureOut">
              <a:rPr lang="ko-KR" altLang="en-US" smtClean="0"/>
              <a:t>2015-07-06</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55FA57C-69C5-4185-91A3-5FFD2DF1020B}" type="slidenum">
              <a:rPr lang="ko-KR" altLang="en-US" smtClean="0"/>
              <a:t>‹#›</a:t>
            </a:fld>
            <a:endParaRPr lang="ko-KR" altLang="en-US"/>
          </a:p>
        </p:txBody>
      </p:sp>
    </p:spTree>
    <p:extLst>
      <p:ext uri="{BB962C8B-B14F-4D97-AF65-F5344CB8AC3E}">
        <p14:creationId xmlns:p14="http://schemas.microsoft.com/office/powerpoint/2010/main" val="626169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ko-KR" altLang="en-US" smtClean="0"/>
              <a:t>마스터 제목 스타일 편집</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340BC3-EE5C-4DF1-9A1A-88CF3D43C96E}" type="datetimeFigureOut">
              <a:rPr lang="ko-KR" altLang="en-US" smtClean="0"/>
              <a:t>2015-07-06</a:t>
            </a:fld>
            <a:endParaRPr lang="ko-KR"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5FA57C-69C5-4185-91A3-5FFD2DF1020B}" type="slidenum">
              <a:rPr lang="ko-KR" altLang="en-US" smtClean="0"/>
              <a:t>‹#›</a:t>
            </a:fld>
            <a:endParaRPr lang="ko-KR" altLang="en-US"/>
          </a:p>
        </p:txBody>
      </p:sp>
    </p:spTree>
    <p:extLst>
      <p:ext uri="{BB962C8B-B14F-4D97-AF65-F5344CB8AC3E}">
        <p14:creationId xmlns:p14="http://schemas.microsoft.com/office/powerpoint/2010/main" val="13955444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hyperlink" Target="http://www.ncbi.nlm.nih.gov/pubmed/?term=Vrouwe%20MG%5bAuthor%5d&amp;cauthor=true&amp;cauthor_uid=26106861" TargetMode="External"/><Relationship Id="rId13" Type="http://schemas.openxmlformats.org/officeDocument/2006/relationships/hyperlink" Target="http://www.ncbi.nlm.nih.gov/pubmed/?term=Hoeijmakers%20JH%5bAuthor%5d&amp;cauthor=true&amp;cauthor_uid=26106861" TargetMode="External"/><Relationship Id="rId3" Type="http://schemas.openxmlformats.org/officeDocument/2006/relationships/hyperlink" Target="http://www.ncbi.nlm.nih.gov/pubmed?term=(The%20core%20spliceosome%20as%20target%20and%20effector%20of%20non-canonical%20ATM%20signalling)" TargetMode="External"/><Relationship Id="rId7" Type="http://schemas.openxmlformats.org/officeDocument/2006/relationships/hyperlink" Target="http://www.ncbi.nlm.nih.gov/pubmed/?term=Snijder%20L%5bAuthor%5d&amp;cauthor=true&amp;cauthor_uid=26106861" TargetMode="External"/><Relationship Id="rId12" Type="http://schemas.openxmlformats.org/officeDocument/2006/relationships/hyperlink" Target="http://www.ncbi.nlm.nih.gov/pubmed/?term=Medema%20RH%5bAuthor%5d&amp;cauthor=true&amp;cauthor_uid=26106861" TargetMode="External"/><Relationship Id="rId2" Type="http://schemas.openxmlformats.org/officeDocument/2006/relationships/image" Target="../media/image1.png"/><Relationship Id="rId16" Type="http://schemas.openxmlformats.org/officeDocument/2006/relationships/hyperlink" Target="http://www.ncbi.nlm.nih.gov/pubmed/?term=Marteijn%20JA%5bAuthor%5d&amp;cauthor=true&amp;cauthor_uid=26106861" TargetMode="External"/><Relationship Id="rId1" Type="http://schemas.openxmlformats.org/officeDocument/2006/relationships/slideLayout" Target="../slideLayouts/slideLayout7.xml"/><Relationship Id="rId6" Type="http://schemas.openxmlformats.org/officeDocument/2006/relationships/hyperlink" Target="http://www.ncbi.nlm.nih.gov/pubmed/?term=Kolovos%20P%5bAuthor%5d&amp;cauthor=true&amp;cauthor_uid=26106861" TargetMode="External"/><Relationship Id="rId11" Type="http://schemas.openxmlformats.org/officeDocument/2006/relationships/hyperlink" Target="http://www.ncbi.nlm.nih.gov/pubmed/?term=Grosveld%20FG%5bAuthor%5d&amp;cauthor=true&amp;cauthor_uid=26106861" TargetMode="External"/><Relationship Id="rId5" Type="http://schemas.openxmlformats.org/officeDocument/2006/relationships/hyperlink" Target="http://www.ncbi.nlm.nih.gov/pubmed/?term=Warmerdam%20DO%5bAuthor%5d&amp;cauthor=true&amp;cauthor_uid=26106861" TargetMode="External"/><Relationship Id="rId15" Type="http://schemas.openxmlformats.org/officeDocument/2006/relationships/hyperlink" Target="http://www.ncbi.nlm.nih.gov/pubmed/?term=Vermeulen%20W%5bAuthor%5d&amp;cauthor=true&amp;cauthor_uid=26106861" TargetMode="External"/><Relationship Id="rId10" Type="http://schemas.openxmlformats.org/officeDocument/2006/relationships/hyperlink" Target="http://www.ncbi.nlm.nih.gov/pubmed/?term=van%20IJcken%20WF%5bAuthor%5d&amp;cauthor=true&amp;cauthor_uid=26106861" TargetMode="External"/><Relationship Id="rId4" Type="http://schemas.openxmlformats.org/officeDocument/2006/relationships/hyperlink" Target="http://www.ncbi.nlm.nih.gov/pubmed/?term=Tresini%20M%5bAuthor%5d&amp;cauthor=true&amp;cauthor_uid=26106861" TargetMode="External"/><Relationship Id="rId9" Type="http://schemas.openxmlformats.org/officeDocument/2006/relationships/hyperlink" Target="http://www.ncbi.nlm.nih.gov/pubmed/?term=Demmers%20JA%5bAuthor%5d&amp;cauthor=true&amp;cauthor_uid=26106861" TargetMode="External"/><Relationship Id="rId14" Type="http://schemas.openxmlformats.org/officeDocument/2006/relationships/hyperlink" Target="http://www.ncbi.nlm.nih.gov/pubmed/?term=Mullenders%20LH%5bAuthor%5d&amp;cauthor=true&amp;cauthor_uid=26106861"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www.ncbi.nlm.nih.gov/pubmed/?term=Battich%20N%5bAuthor%5d&amp;cauthor=true&amp;cauthor_uid=26009010" TargetMode="External"/><Relationship Id="rId3" Type="http://schemas.openxmlformats.org/officeDocument/2006/relationships/hyperlink" Target="http://www.ncbi.nlm.nih.gov/pubmed?term=Cell-intrinsic%20adaptation%20of%20lipid%20composition%20to%20local%20crowding%20drives%20social%20behaviour" TargetMode="External"/><Relationship Id="rId7" Type="http://schemas.openxmlformats.org/officeDocument/2006/relationships/hyperlink" Target="http://www.ncbi.nlm.nih.gov/pubmed/?term=Gehin%20C%5bAuthor%5d&amp;cauthor=true&amp;cauthor_uid=26009010" TargetMode="External"/><Relationship Id="rId12" Type="http://schemas.openxmlformats.org/officeDocument/2006/relationships/hyperlink" Target="http://www.ncbi.nlm.nih.gov/pubmed/?term=Pelkmans%20L%5bAuthor%5d&amp;cauthor=true&amp;cauthor_uid=26009010"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www.ncbi.nlm.nih.gov/pubmed/?term=Daetwyler%20S%5bAuthor%5d&amp;cauthor=true&amp;cauthor_uid=26009010" TargetMode="External"/><Relationship Id="rId11" Type="http://schemas.openxmlformats.org/officeDocument/2006/relationships/hyperlink" Target="http://www.ncbi.nlm.nih.gov/pubmed/?term=Riezman%20H%5bAuthor%5d&amp;cauthor=true&amp;cauthor_uid=26009010" TargetMode="External"/><Relationship Id="rId5" Type="http://schemas.openxmlformats.org/officeDocument/2006/relationships/hyperlink" Target="http://www.ncbi.nlm.nih.gov/pubmed/?term=Stoeger%20T%5bAuthor%5d&amp;cauthor=true&amp;cauthor_uid=26009010" TargetMode="External"/><Relationship Id="rId10" Type="http://schemas.openxmlformats.org/officeDocument/2006/relationships/hyperlink" Target="http://www.ncbi.nlm.nih.gov/pubmed/?term=Stergiou%20L%5bAuthor%5d&amp;cauthor=true&amp;cauthor_uid=26009010" TargetMode="External"/><Relationship Id="rId4" Type="http://schemas.openxmlformats.org/officeDocument/2006/relationships/hyperlink" Target="http://www.ncbi.nlm.nih.gov/pubmed/?term=Frechin%20M%5bAuthor%5d&amp;cauthor=true&amp;cauthor_uid=26009010" TargetMode="External"/><Relationship Id="rId9" Type="http://schemas.openxmlformats.org/officeDocument/2006/relationships/hyperlink" Target="http://www.ncbi.nlm.nih.gov/pubmed/?term=Damm%20EM%5bAuthor%5d&amp;cauthor=true&amp;cauthor_uid=26009010"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www.ncbi.nlm.nih.gov/pubmed/?term=Michel%20A%5bAuthor%5d&amp;cauthor=true&amp;cauthor_uid=25970250" TargetMode="External"/><Relationship Id="rId13" Type="http://schemas.openxmlformats.org/officeDocument/2006/relationships/hyperlink" Target="http://www.ncbi.nlm.nih.gov/pubmed/?term=Brull%C3%A9%20L%5bAuthor%5d&amp;cauthor=true&amp;cauthor_uid=25970250" TargetMode="External"/><Relationship Id="rId18" Type="http://schemas.openxmlformats.org/officeDocument/2006/relationships/hyperlink" Target="http://www.ncbi.nlm.nih.gov/pubmed/?term=Lesieur%20S%5bAuthor%5d&amp;cauthor=true&amp;cauthor_uid=25970250" TargetMode="External"/><Relationship Id="rId3" Type="http://schemas.openxmlformats.org/officeDocument/2006/relationships/hyperlink" Target="http://www.ncbi.nlm.nih.gov/pubmed?term=Mechanical%20induction%20of%20the%20tumorigenic%20%CE%B2-catenin%20pathway%20by%20tumour%20growth%20pressure" TargetMode="External"/><Relationship Id="rId21" Type="http://schemas.openxmlformats.org/officeDocument/2006/relationships/hyperlink" Target="http://www.ncbi.nlm.nih.gov/pubmed/?term=Tanter%20M%5bAuthor%5d&amp;cauthor=true&amp;cauthor_uid=25970250" TargetMode="External"/><Relationship Id="rId7" Type="http://schemas.openxmlformats.org/officeDocument/2006/relationships/hyperlink" Target="http://www.ncbi.nlm.nih.gov/pubmed/?term=B%C3%A9alle%20G%5bAuthor%5d&amp;cauthor=true&amp;cauthor_uid=25970250" TargetMode="External"/><Relationship Id="rId12" Type="http://schemas.openxmlformats.org/officeDocument/2006/relationships/hyperlink" Target="http://www.ncbi.nlm.nih.gov/pubmed/?term=Claperon%20A%5bAuthor%5d&amp;cauthor=true&amp;cauthor_uid=25970250" TargetMode="External"/><Relationship Id="rId17" Type="http://schemas.openxmlformats.org/officeDocument/2006/relationships/hyperlink" Target="http://www.ncbi.nlm.nih.gov/pubmed/?term=Marie%20H%5bAuthor%5d&amp;cauthor=true&amp;cauthor_uid=25970250" TargetMode="External"/><Relationship Id="rId25" Type="http://schemas.openxmlformats.org/officeDocument/2006/relationships/hyperlink" Target="http://www.ncbi.nlm.nih.gov/pubmed/?term=Farge%20E%5bAuthor%5d&amp;cauthor=true&amp;cauthor_uid=25970250" TargetMode="External"/><Relationship Id="rId2" Type="http://schemas.openxmlformats.org/officeDocument/2006/relationships/image" Target="../media/image1.png"/><Relationship Id="rId16" Type="http://schemas.openxmlformats.org/officeDocument/2006/relationships/hyperlink" Target="http://www.ncbi.nlm.nih.gov/pubmed/?term=Rio-Frio%20T%5bAuthor%5d&amp;cauthor=true&amp;cauthor_uid=25970250" TargetMode="External"/><Relationship Id="rId20" Type="http://schemas.openxmlformats.org/officeDocument/2006/relationships/hyperlink" Target="http://www.ncbi.nlm.nih.gov/pubmed/?term=Gennisson%20JL%5bAuthor%5d&amp;cauthor=true&amp;cauthor_uid=25970250" TargetMode="External"/><Relationship Id="rId1" Type="http://schemas.openxmlformats.org/officeDocument/2006/relationships/slideLayout" Target="../slideLayouts/slideLayout7.xml"/><Relationship Id="rId6" Type="http://schemas.openxmlformats.org/officeDocument/2006/relationships/hyperlink" Target="http://www.ncbi.nlm.nih.gov/pubmed/?term=Whitehead%20J%5bAuthor%5d&amp;cauthor=true&amp;cauthor_uid=25970250" TargetMode="External"/><Relationship Id="rId11" Type="http://schemas.openxmlformats.org/officeDocument/2006/relationships/hyperlink" Target="http://www.ncbi.nlm.nih.gov/pubmed/?term=Fouassier%20L%5bAuthor%5d&amp;cauthor=true&amp;cauthor_uid=25970250" TargetMode="External"/><Relationship Id="rId24" Type="http://schemas.openxmlformats.org/officeDocument/2006/relationships/hyperlink" Target="http://www.ncbi.nlm.nih.gov/pubmed/?term=Robine%20S%5bAuthor%5d&amp;cauthor=true&amp;cauthor_uid=25970250" TargetMode="External"/><Relationship Id="rId5" Type="http://schemas.openxmlformats.org/officeDocument/2006/relationships/hyperlink" Target="http://www.ncbi.nlm.nih.gov/pubmed/?term=Barbier%20S%5bAuthor%5d&amp;cauthor=true&amp;cauthor_uid=25970250" TargetMode="External"/><Relationship Id="rId15" Type="http://schemas.openxmlformats.org/officeDocument/2006/relationships/hyperlink" Target="http://www.ncbi.nlm.nih.gov/pubmed/?term=Servant%20N%5bAuthor%5d&amp;cauthor=true&amp;cauthor_uid=25970250" TargetMode="External"/><Relationship Id="rId23" Type="http://schemas.openxmlformats.org/officeDocument/2006/relationships/hyperlink" Target="http://www.ncbi.nlm.nih.gov/pubmed/?term=Fre%20S%5bAuthor%5d&amp;cauthor=true&amp;cauthor_uid=25970250" TargetMode="External"/><Relationship Id="rId10" Type="http://schemas.openxmlformats.org/officeDocument/2006/relationships/hyperlink" Target="http://www.ncbi.nlm.nih.gov/pubmed/?term=Rey%20C%5bAuthor%5d&amp;cauthor=true&amp;cauthor_uid=25970250" TargetMode="External"/><Relationship Id="rId19" Type="http://schemas.openxmlformats.org/officeDocument/2006/relationships/hyperlink" Target="http://www.ncbi.nlm.nih.gov/pubmed/?term=Housset%20C%5bAuthor%5d&amp;cauthor=true&amp;cauthor_uid=25970250" TargetMode="External"/><Relationship Id="rId4" Type="http://schemas.openxmlformats.org/officeDocument/2006/relationships/hyperlink" Target="http://www.ncbi.nlm.nih.gov/pubmed/?term=Fern%C3%A1ndez-S%C3%A1nchez%20ME%5bAuthor%5d&amp;cauthor=true&amp;cauthor_uid=25970250" TargetMode="External"/><Relationship Id="rId9" Type="http://schemas.openxmlformats.org/officeDocument/2006/relationships/hyperlink" Target="http://www.ncbi.nlm.nih.gov/pubmed/?term=Latorre-Ossa%20H%5bAuthor%5d&amp;cauthor=true&amp;cauthor_uid=25970250" TargetMode="External"/><Relationship Id="rId14" Type="http://schemas.openxmlformats.org/officeDocument/2006/relationships/hyperlink" Target="http://www.ncbi.nlm.nih.gov/pubmed/?term=Girard%20E%5bAuthor%5d&amp;cauthor=true&amp;cauthor_uid=25970250" TargetMode="External"/><Relationship Id="rId22" Type="http://schemas.openxmlformats.org/officeDocument/2006/relationships/hyperlink" Target="http://www.ncbi.nlm.nih.gov/pubmed/?term=M%C3%A9nager%20C%5bAuthor%5d&amp;cauthor=true&amp;cauthor_uid=25970250"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ncbi.nlm.nih.gov/pubmed/?term=Teo%20SX%5bAuthor%5d&amp;cauthor=true&amp;cauthor_uid=25970242" TargetMode="External"/><Relationship Id="rId13" Type="http://schemas.openxmlformats.org/officeDocument/2006/relationships/hyperlink" Target="http://www.ncbi.nlm.nih.gov/pubmed/?term=Sab%C3%B2%20A%5bAuthor%5d&amp;cauthor=true&amp;cauthor_uid=25970242" TargetMode="External"/><Relationship Id="rId3" Type="http://schemas.openxmlformats.org/officeDocument/2006/relationships/hyperlink" Target="http://www.ncbi.nlm.nih.gov/pubmed?term=MYC%20regulates%20the%20core%20pre-mRNA%20splicing%20machinery%20as%20an%20essential%20step%20in%20lymphomagenesis" TargetMode="External"/><Relationship Id="rId7" Type="http://schemas.openxmlformats.org/officeDocument/2006/relationships/hyperlink" Target="http://www.ncbi.nlm.nih.gov/pubmed/?term=Ang%20WX%5bAuthor%5d&amp;cauthor=true&amp;cauthor_uid=25970242" TargetMode="External"/><Relationship Id="rId12" Type="http://schemas.openxmlformats.org/officeDocument/2006/relationships/hyperlink" Target="http://www.ncbi.nlm.nih.gov/pubmed/?term=Osato%20M%5bAuthor%5d&amp;cauthor=true&amp;cauthor_uid=25970242" TargetMode="External"/><Relationship Id="rId2" Type="http://schemas.openxmlformats.org/officeDocument/2006/relationships/image" Target="../media/image1.png"/><Relationship Id="rId16" Type="http://schemas.openxmlformats.org/officeDocument/2006/relationships/hyperlink" Target="http://www.ncbi.nlm.nih.gov/pubmed/?term=Guccione%20E%5bAuthor%5d&amp;cauthor=true&amp;cauthor_uid=25970242" TargetMode="External"/><Relationship Id="rId1" Type="http://schemas.openxmlformats.org/officeDocument/2006/relationships/slideLayout" Target="../slideLayouts/slideLayout7.xml"/><Relationship Id="rId6" Type="http://schemas.openxmlformats.org/officeDocument/2006/relationships/hyperlink" Target="http://www.ncbi.nlm.nih.gov/pubmed/?term=Low%20DH%5bAuthor%5d&amp;cauthor=true&amp;cauthor_uid=25970242" TargetMode="External"/><Relationship Id="rId11" Type="http://schemas.openxmlformats.org/officeDocument/2006/relationships/hyperlink" Target="http://www.ncbi.nlm.nih.gov/pubmed/?term=Tan%20SY%5bAuthor%5d&amp;cauthor=true&amp;cauthor_uid=25970242" TargetMode="External"/><Relationship Id="rId5" Type="http://schemas.openxmlformats.org/officeDocument/2006/relationships/hyperlink" Target="http://www.ncbi.nlm.nih.gov/pubmed/?term=Bezzi%20M%5bAuthor%5d&amp;cauthor=true&amp;cauthor_uid=25970242" TargetMode="External"/><Relationship Id="rId15" Type="http://schemas.openxmlformats.org/officeDocument/2006/relationships/hyperlink" Target="http://www.ncbi.nlm.nih.gov/pubmed/?term=Wee%20KB%5bAuthor%5d&amp;cauthor=true&amp;cauthor_uid=25970242" TargetMode="External"/><Relationship Id="rId10" Type="http://schemas.openxmlformats.org/officeDocument/2006/relationships/hyperlink" Target="http://www.ncbi.nlm.nih.gov/pubmed/?term=Al-Haddawi%20M%5bAuthor%5d&amp;cauthor=true&amp;cauthor_uid=25970242" TargetMode="External"/><Relationship Id="rId4" Type="http://schemas.openxmlformats.org/officeDocument/2006/relationships/hyperlink" Target="http://www.ncbi.nlm.nih.gov/pubmed/?term=Koh%20CM%5bAuthor%5d&amp;cauthor=true&amp;cauthor_uid=25970242" TargetMode="External"/><Relationship Id="rId9" Type="http://schemas.openxmlformats.org/officeDocument/2006/relationships/hyperlink" Target="http://www.ncbi.nlm.nih.gov/pubmed/?term=Gay%20FP%5bAuthor%5d&amp;cauthor=true&amp;cauthor_uid=25970242" TargetMode="External"/><Relationship Id="rId14" Type="http://schemas.openxmlformats.org/officeDocument/2006/relationships/hyperlink" Target="http://www.ncbi.nlm.nih.gov/pubmed/?term=Amati%20B%5bAuthor%5d&amp;cauthor=true&amp;cauthor_uid=25970242"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www.ncbi.nlm.nih.gov/pubmed?term=Cytosolic%20extensions%20directly%20regulate%20a%20rhomboid%20protease%20by%20modulating%20substrate%20gating"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hyperlink" Target="http://www.ncbi.nlm.nih.gov/pubmed/?term=Urban%20S%5bAuthor%5d&amp;cauthor=true&amp;cauthor_uid=25970241" TargetMode="External"/><Relationship Id="rId4" Type="http://schemas.openxmlformats.org/officeDocument/2006/relationships/hyperlink" Target="http://www.ncbi.nlm.nih.gov/pubmed/?term=Baker%20RP%5bAuthor%5d&amp;cauthor=true&amp;cauthor_uid=25970241"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www.ncbi.nlm.nih.gov/pubmed?term=Structures%20of%20actin-like%20ParM%20filaments%20show%20architecture%20of%20plasmid-segregating%20spindles" TargetMode="External"/><Relationship Id="rId7" Type="http://schemas.openxmlformats.org/officeDocument/2006/relationships/hyperlink" Target="http://www.ncbi.nlm.nih.gov/pubmed/?term=L%C3%B6we%20J%5bAuthor%5d&amp;cauthor=true&amp;cauthor_uid=25915019"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www.ncbi.nlm.nih.gov/pubmed/?term=Sachse%20C%5bAuthor%5d&amp;cauthor=true&amp;cauthor_uid=25915019" TargetMode="External"/><Relationship Id="rId5" Type="http://schemas.openxmlformats.org/officeDocument/2006/relationships/hyperlink" Target="http://www.ncbi.nlm.nih.gov/pubmed/?term=Murshudov%20GN%5bAuthor%5d&amp;cauthor=true&amp;cauthor_uid=25915019" TargetMode="External"/><Relationship Id="rId4" Type="http://schemas.openxmlformats.org/officeDocument/2006/relationships/hyperlink" Target="http://www.ncbi.nlm.nih.gov/pubmed/?term=Bharat%20TA%5bAuthor%5d&amp;cauthor=true&amp;cauthor_uid=25915019"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3" Type="http://schemas.openxmlformats.org/officeDocument/2006/relationships/hyperlink" Target="http://www.ncbi.nlm.nih.gov/pubmed/26119945" TargetMode="External"/><Relationship Id="rId18" Type="http://schemas.openxmlformats.org/officeDocument/2006/relationships/hyperlink" Target="http://www.ncbi.nlm.nih.gov/pubmed/?term=Djos%20A%5bAuthor%5d&amp;cauthor=true&amp;cauthor_uid=26119945" TargetMode="External"/><Relationship Id="rId26" Type="http://schemas.openxmlformats.org/officeDocument/2006/relationships/hyperlink" Target="http://www.ncbi.nlm.nih.gov/pubmed/26119944" TargetMode="External"/><Relationship Id="rId39" Type="http://schemas.openxmlformats.org/officeDocument/2006/relationships/hyperlink" Target="http://www.ncbi.nlm.nih.gov/pubmed/?term=OrlethOrleth%20A%5bAuthor%5d&amp;cauthor=true&amp;cauthor_uid=26119943" TargetMode="External"/><Relationship Id="rId21" Type="http://schemas.openxmlformats.org/officeDocument/2006/relationships/hyperlink" Target="http://www.ncbi.nlm.nih.gov/pubmed/?term=Ambros%20IM%5bAuthor%5d&amp;cauthor=true&amp;cauthor_uid=26119945" TargetMode="External"/><Relationship Id="rId34" Type="http://schemas.openxmlformats.org/officeDocument/2006/relationships/hyperlink" Target="http://www.ncbi.nlm.nih.gov/pubmed/26119943" TargetMode="External"/><Relationship Id="rId42" Type="http://schemas.openxmlformats.org/officeDocument/2006/relationships/hyperlink" Target="http://www.ncbi.nlm.nih.gov/pubmed/?term=Lombardi%20S%5bAuthor%5d&amp;cauthor=true&amp;cauthor_uid=26119943" TargetMode="External"/><Relationship Id="rId47" Type="http://schemas.openxmlformats.org/officeDocument/2006/relationships/hyperlink" Target="http://www.ncbi.nlm.nih.gov/pubmed/?term=Pelicci%20PG%5bAuthor%5d&amp;cauthor=true&amp;cauthor_uid=26119943" TargetMode="External"/><Relationship Id="rId7" Type="http://schemas.openxmlformats.org/officeDocument/2006/relationships/hyperlink" Target="http://www.ncbi.nlm.nih.gov/pubmed/?term=Zhao%20S%5bAuthor%5d&amp;cauthor=true&amp;cauthor_uid=26119946" TargetMode="External"/><Relationship Id="rId2" Type="http://schemas.openxmlformats.org/officeDocument/2006/relationships/hyperlink" Target="http://www.ncbi.nlm.nih.gov/pubmed/26119946" TargetMode="External"/><Relationship Id="rId16" Type="http://schemas.openxmlformats.org/officeDocument/2006/relationships/hyperlink" Target="http://www.ncbi.nlm.nih.gov/pubmed/?term=Piqueras%20M%5bAuthor%5d&amp;cauthor=true&amp;cauthor_uid=26119945" TargetMode="External"/><Relationship Id="rId29" Type="http://schemas.openxmlformats.org/officeDocument/2006/relationships/hyperlink" Target="http://www.ncbi.nlm.nih.gov/pubmed/?term=Joutsen%20J%5bAuthor%5d&amp;cauthor=true&amp;cauthor_uid=26119944" TargetMode="External"/><Relationship Id="rId1" Type="http://schemas.openxmlformats.org/officeDocument/2006/relationships/slideLayout" Target="../slideLayouts/slideLayout1.xml"/><Relationship Id="rId6" Type="http://schemas.openxmlformats.org/officeDocument/2006/relationships/hyperlink" Target="http://www.ncbi.nlm.nih.gov/pubmed/?term=Xiao%20A%5bAuthor%5d&amp;cauthor=true&amp;cauthor_uid=26119946" TargetMode="External"/><Relationship Id="rId11" Type="http://schemas.openxmlformats.org/officeDocument/2006/relationships/hyperlink" Target="http://www.ncbi.nlm.nih.gov/pubmed/?term=Luker%20GD%5bAuthor%5d&amp;cauthor=true&amp;cauthor_uid=26119946" TargetMode="External"/><Relationship Id="rId24" Type="http://schemas.openxmlformats.org/officeDocument/2006/relationships/hyperlink" Target="http://www.ncbi.nlm.nih.gov/pubmed/?term=Navarro%20S%5bAuthor%5d&amp;cauthor=true&amp;cauthor_uid=26119945" TargetMode="External"/><Relationship Id="rId32" Type="http://schemas.openxmlformats.org/officeDocument/2006/relationships/hyperlink" Target="http://www.ncbi.nlm.nih.gov/pubmed/?term=Sistonen%20L%5bAuthor%5d&amp;cauthor=true&amp;cauthor_uid=26119944" TargetMode="External"/><Relationship Id="rId37" Type="http://schemas.openxmlformats.org/officeDocument/2006/relationships/hyperlink" Target="http://www.ncbi.nlm.nih.gov/pubmed/?term=Tasselli%20L%5bAuthor%5d&amp;cauthor=true&amp;cauthor_uid=26119943" TargetMode="External"/><Relationship Id="rId40" Type="http://schemas.openxmlformats.org/officeDocument/2006/relationships/hyperlink" Target="http://www.ncbi.nlm.nih.gov/pubmed/?term=Furia%20L%5bAuthor%5d&amp;cauthor=true&amp;cauthor_uid=26119943" TargetMode="External"/><Relationship Id="rId45" Type="http://schemas.openxmlformats.org/officeDocument/2006/relationships/hyperlink" Target="http://www.ncbi.nlm.nih.gov/pubmed/?term=Minucci%20S%5bAuthor%5d&amp;cauthor=true&amp;cauthor_uid=26119943" TargetMode="External"/><Relationship Id="rId5" Type="http://schemas.openxmlformats.org/officeDocument/2006/relationships/hyperlink" Target="http://www.ncbi.nlm.nih.gov/pubmed/?term=Cavnar%20SP%5bAuthor%5d&amp;cauthor=true&amp;cauthor_uid=26119946" TargetMode="External"/><Relationship Id="rId15" Type="http://schemas.openxmlformats.org/officeDocument/2006/relationships/hyperlink" Target="http://www.ncbi.nlm.nih.gov/pubmed/?term=Villam%C3%B3n%20E%5bAuthor%5d&amp;cauthor=true&amp;cauthor_uid=26119945" TargetMode="External"/><Relationship Id="rId23" Type="http://schemas.openxmlformats.org/officeDocument/2006/relationships/hyperlink" Target="http://www.ncbi.nlm.nih.gov/pubmed/?term=Castel%20V%5bAuthor%5d&amp;cauthor=true&amp;cauthor_uid=26119945" TargetMode="External"/><Relationship Id="rId28" Type="http://schemas.openxmlformats.org/officeDocument/2006/relationships/hyperlink" Target="http://www.ncbi.nlm.nih.gov/pubmed/?term=%C3%85kerfelt%20M%5bAuthor%5d&amp;cauthor=true&amp;cauthor_uid=26119944" TargetMode="External"/><Relationship Id="rId36" Type="http://schemas.openxmlformats.org/officeDocument/2006/relationships/hyperlink" Target="http://www.ncbi.nlm.nih.gov/pubmed/?term=Matocci%20R%5bAuthor%5d&amp;cauthor=true&amp;cauthor_uid=26119943" TargetMode="External"/><Relationship Id="rId10" Type="http://schemas.openxmlformats.org/officeDocument/2006/relationships/hyperlink" Target="http://www.ncbi.nlm.nih.gov/pubmed/?term=Luker%20KE%5bAuthor%5d&amp;cauthor=true&amp;cauthor_uid=26119946" TargetMode="External"/><Relationship Id="rId19" Type="http://schemas.openxmlformats.org/officeDocument/2006/relationships/hyperlink" Target="http://www.ncbi.nlm.nih.gov/pubmed/?term=Ambros%20PF%5bAuthor%5d&amp;cauthor=true&amp;cauthor_uid=26119945" TargetMode="External"/><Relationship Id="rId31" Type="http://schemas.openxmlformats.org/officeDocument/2006/relationships/hyperlink" Target="http://www.ncbi.nlm.nih.gov/pubmed/?term=Cheng%20F%5bAuthor%5d&amp;cauthor=true&amp;cauthor_uid=26119944" TargetMode="External"/><Relationship Id="rId44" Type="http://schemas.openxmlformats.org/officeDocument/2006/relationships/hyperlink" Target="http://www.ncbi.nlm.nih.gov/pubmed/?term=Aversa%20F%5bAuthor%5d&amp;cauthor=true&amp;cauthor_uid=26119943" TargetMode="External"/><Relationship Id="rId4" Type="http://schemas.openxmlformats.org/officeDocument/2006/relationships/hyperlink" Target="http://www.ncbi.nlm.nih.gov/pubmed/?term=Fenner%20J%5bAuthor%5d&amp;cauthor=true&amp;cauthor_uid=26119946" TargetMode="External"/><Relationship Id="rId9" Type="http://schemas.openxmlformats.org/officeDocument/2006/relationships/hyperlink" Target="http://www.ncbi.nlm.nih.gov/pubmed/?term=Salomonnson%20A%5bAuthor%5d&amp;cauthor=true&amp;cauthor_uid=26119946" TargetMode="External"/><Relationship Id="rId14" Type="http://schemas.openxmlformats.org/officeDocument/2006/relationships/hyperlink" Target="http://www.ncbi.nlm.nih.gov/pubmed/?term=Berbegall%20AP%5bAuthor%5d&amp;cauthor=true&amp;cauthor_uid=26119945" TargetMode="External"/><Relationship Id="rId22" Type="http://schemas.openxmlformats.org/officeDocument/2006/relationships/hyperlink" Target="http://www.ncbi.nlm.nih.gov/pubmed/?term=Ca%C3%B1ete%20A%5bAuthor%5d&amp;cauthor=true&amp;cauthor_uid=26119945" TargetMode="External"/><Relationship Id="rId27" Type="http://schemas.openxmlformats.org/officeDocument/2006/relationships/hyperlink" Target="http://www.ncbi.nlm.nih.gov/pubmed/?term=Bj%C3%B6rk%20JK%5bAuthor%5d&amp;cauthor=true&amp;cauthor_uid=26119944" TargetMode="External"/><Relationship Id="rId30" Type="http://schemas.openxmlformats.org/officeDocument/2006/relationships/hyperlink" Target="http://www.ncbi.nlm.nih.gov/pubmed/?term=Puustinen%20MC%5bAuthor%5d&amp;cauthor=true&amp;cauthor_uid=26119944" TargetMode="External"/><Relationship Id="rId35" Type="http://schemas.openxmlformats.org/officeDocument/2006/relationships/hyperlink" Target="http://www.ncbi.nlm.nih.gov/pubmed/?term=Marchesini%20M%5bAuthor%5d&amp;cauthor=true&amp;cauthor_uid=26119943" TargetMode="External"/><Relationship Id="rId43" Type="http://schemas.openxmlformats.org/officeDocument/2006/relationships/hyperlink" Target="http://www.ncbi.nlm.nih.gov/pubmed/?term=Sammarelli%20G%5bAuthor%5d&amp;cauthor=true&amp;cauthor_uid=26119943" TargetMode="External"/><Relationship Id="rId48" Type="http://schemas.openxmlformats.org/officeDocument/2006/relationships/hyperlink" Target="http://www.ncbi.nlm.nih.gov/pubmed/?term=Grignani%20F%5bAuthor%5d&amp;cauthor=true&amp;cauthor_uid=26119943" TargetMode="External"/><Relationship Id="rId8" Type="http://schemas.openxmlformats.org/officeDocument/2006/relationships/hyperlink" Target="http://www.ncbi.nlm.nih.gov/pubmed/?term=Chang%20SL%5bAuthor%5d&amp;cauthor=true&amp;cauthor_uid=26119946" TargetMode="External"/><Relationship Id="rId3" Type="http://schemas.openxmlformats.org/officeDocument/2006/relationships/hyperlink" Target="http://www.ncbi.nlm.nih.gov/pubmed/?term=Stacer%20AC%5bAuthor%5d&amp;cauthor=true&amp;cauthor_uid=26119946" TargetMode="External"/><Relationship Id="rId12" Type="http://schemas.openxmlformats.org/officeDocument/2006/relationships/hyperlink" Target="http://www.ncbi.nlm.nih.gov/pubmed" TargetMode="External"/><Relationship Id="rId17" Type="http://schemas.openxmlformats.org/officeDocument/2006/relationships/hyperlink" Target="http://www.ncbi.nlm.nih.gov/pubmed/?term=Tadeo%20I%5bAuthor%5d&amp;cauthor=true&amp;cauthor_uid=26119945" TargetMode="External"/><Relationship Id="rId25" Type="http://schemas.openxmlformats.org/officeDocument/2006/relationships/hyperlink" Target="http://www.ncbi.nlm.nih.gov/pubmed/?term=Noguera%20R%5bAuthor%5d&amp;cauthor=true&amp;cauthor_uid=26119945" TargetMode="External"/><Relationship Id="rId33" Type="http://schemas.openxmlformats.org/officeDocument/2006/relationships/hyperlink" Target="http://www.ncbi.nlm.nih.gov/pubmed/?term=Nees%20M%5bAuthor%5d&amp;cauthor=true&amp;cauthor_uid=26119944" TargetMode="External"/><Relationship Id="rId38" Type="http://schemas.openxmlformats.org/officeDocument/2006/relationships/hyperlink" Target="http://www.ncbi.nlm.nih.gov/pubmed/?term=Cambiaghi%20V%5bAuthor%5d&amp;cauthor=true&amp;cauthor_uid=26119943" TargetMode="External"/><Relationship Id="rId46" Type="http://schemas.openxmlformats.org/officeDocument/2006/relationships/hyperlink" Target="http://www.ncbi.nlm.nih.gov/pubmed/?term=Faretta%20M%5bAuthor%5d&amp;cauthor=true&amp;cauthor_uid=26119943" TargetMode="External"/><Relationship Id="rId20" Type="http://schemas.openxmlformats.org/officeDocument/2006/relationships/hyperlink" Target="http://www.ncbi.nlm.nih.gov/pubmed/?term=Martinsson%20T%5bAuthor%5d&amp;cauthor=true&amp;cauthor_uid=26119945" TargetMode="External"/><Relationship Id="rId41" Type="http://schemas.openxmlformats.org/officeDocument/2006/relationships/hyperlink" Target="http://www.ncbi.nlm.nih.gov/pubmed/?term=Marinelli%20C%5bAuthor%5d&amp;cauthor=true&amp;cauthor_uid=26119943"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www.ncbi.nlm.nih.gov/pubmed/?term=Zhou%20JH%5bAuthor%5d&amp;cauthor=true&amp;cauthor_uid=26119942" TargetMode="External"/><Relationship Id="rId3" Type="http://schemas.openxmlformats.org/officeDocument/2006/relationships/hyperlink" Target="http://www.ncbi.nlm.nih.gov/pubmed/?term=Giacobbe%20A%5bAuthor%5d&amp;cauthor=true&amp;cauthor_uid=26119942" TargetMode="External"/><Relationship Id="rId7" Type="http://schemas.openxmlformats.org/officeDocument/2006/relationships/hyperlink" Target="http://www.ncbi.nlm.nih.gov/pubmed/?term=Markert%20EK%5bAuthor%5d&amp;cauthor=true&amp;cauthor_uid=26119942" TargetMode="External"/><Relationship Id="rId12" Type="http://schemas.openxmlformats.org/officeDocument/2006/relationships/hyperlink" Target="http://www.ncbi.nlm.nih.gov/pubmed" TargetMode="External"/><Relationship Id="rId2" Type="http://schemas.openxmlformats.org/officeDocument/2006/relationships/hyperlink" Target="http://www.ncbi.nlm.nih.gov/pubmed/26119942" TargetMode="External"/><Relationship Id="rId1" Type="http://schemas.openxmlformats.org/officeDocument/2006/relationships/slideLayout" Target="../slideLayouts/slideLayout7.xml"/><Relationship Id="rId6" Type="http://schemas.openxmlformats.org/officeDocument/2006/relationships/hyperlink" Target="http://www.ncbi.nlm.nih.gov/pubmed/?term=Antonov%20A%5bAuthor%5d&amp;cauthor=true&amp;cauthor_uid=26119942" TargetMode="External"/><Relationship Id="rId11" Type="http://schemas.openxmlformats.org/officeDocument/2006/relationships/hyperlink" Target="http://www.ncbi.nlm.nih.gov/pubmed/?term=Peschiaroli%20A%5bAuthor%5d&amp;cauthor=true&amp;cauthor_uid=26119942" TargetMode="External"/><Relationship Id="rId5" Type="http://schemas.openxmlformats.org/officeDocument/2006/relationships/hyperlink" Target="http://www.ncbi.nlm.nih.gov/pubmed/?term=Bongiorno-Borbone%20L%5bAuthor%5d&amp;cauthor=true&amp;cauthor_uid=26119942" TargetMode="External"/><Relationship Id="rId10" Type="http://schemas.openxmlformats.org/officeDocument/2006/relationships/hyperlink" Target="http://www.ncbi.nlm.nih.gov/pubmed/?term=Melino%20G%5bAuthor%5d&amp;cauthor=true&amp;cauthor_uid=26119942" TargetMode="External"/><Relationship Id="rId4" Type="http://schemas.openxmlformats.org/officeDocument/2006/relationships/hyperlink" Target="http://www.ncbi.nlm.nih.gov/pubmed/?term=Compagnone%20M%5bAuthor%5d&amp;cauthor=true&amp;cauthor_uid=26119942" TargetMode="External"/><Relationship Id="rId9" Type="http://schemas.openxmlformats.org/officeDocument/2006/relationships/hyperlink" Target="http://www.ncbi.nlm.nih.gov/pubmed/?term=Annicchiarico-Petruzzelli%20M%5bAuthor%5d&amp;cauthor=true&amp;cauthor_uid=26119942"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www.ncbi.nlm.nih.gov/pubmed/?term=Zhang%20X%5bAuthor%5d&amp;cauthor=true&amp;cauthor_uid=26119940" TargetMode="External"/><Relationship Id="rId13" Type="http://schemas.openxmlformats.org/officeDocument/2006/relationships/hyperlink" Target="http://www.ncbi.nlm.nih.gov/pubmed" TargetMode="External"/><Relationship Id="rId3" Type="http://schemas.openxmlformats.org/officeDocument/2006/relationships/hyperlink" Target="http://www.ncbi.nlm.nih.gov/pubmed/?term=Wang%20J%5bAuthor%5d&amp;cauthor=true&amp;cauthor_uid=26119940" TargetMode="External"/><Relationship Id="rId7" Type="http://schemas.openxmlformats.org/officeDocument/2006/relationships/hyperlink" Target="http://www.ncbi.nlm.nih.gov/pubmed/?term=Zhang%20T%5bAuthor%5d&amp;cauthor=true&amp;cauthor_uid=26119940" TargetMode="External"/><Relationship Id="rId12" Type="http://schemas.openxmlformats.org/officeDocument/2006/relationships/hyperlink" Target="http://www.ncbi.nlm.nih.gov/pubmed/?term=Lu%20F%5bAuthor%5d&amp;cauthor=true&amp;cauthor_uid=26119940" TargetMode="External"/><Relationship Id="rId2" Type="http://schemas.openxmlformats.org/officeDocument/2006/relationships/hyperlink" Target="http://www.ncbi.nlm.nih.gov/pubmed/26119940" TargetMode="External"/><Relationship Id="rId1" Type="http://schemas.openxmlformats.org/officeDocument/2006/relationships/slideLayout" Target="../slideLayouts/slideLayout7.xml"/><Relationship Id="rId6" Type="http://schemas.openxmlformats.org/officeDocument/2006/relationships/hyperlink" Target="http://www.ncbi.nlm.nih.gov/pubmed/?term=Xie%20Q%5bAuthor%5d&amp;cauthor=true&amp;cauthor_uid=26119940" TargetMode="External"/><Relationship Id="rId11" Type="http://schemas.openxmlformats.org/officeDocument/2006/relationships/hyperlink" Target="http://www.ncbi.nlm.nih.gov/pubmed/?term=Zhuang%20H%5bAuthor%5d&amp;cauthor=true&amp;cauthor_uid=26119940" TargetMode="External"/><Relationship Id="rId5" Type="http://schemas.openxmlformats.org/officeDocument/2006/relationships/hyperlink" Target="http://www.ncbi.nlm.nih.gov/pubmed/?term=Duan%20Z%5bAuthor%5d&amp;cauthor=true&amp;cauthor_uid=26119940" TargetMode="External"/><Relationship Id="rId10" Type="http://schemas.openxmlformats.org/officeDocument/2006/relationships/hyperlink" Target="http://www.ncbi.nlm.nih.gov/pubmed/?term=Chen%20X%5bAuthor%5d&amp;cauthor=true&amp;cauthor_uid=26119940" TargetMode="External"/><Relationship Id="rId4" Type="http://schemas.openxmlformats.org/officeDocument/2006/relationships/hyperlink" Target="http://www.ncbi.nlm.nih.gov/pubmed/?term=Ding%20S%5bAuthor%5d&amp;cauthor=true&amp;cauthor_uid=26119940" TargetMode="External"/><Relationship Id="rId9" Type="http://schemas.openxmlformats.org/officeDocument/2006/relationships/hyperlink" Target="http://www.ncbi.nlm.nih.gov/pubmed/?term=Wang%20Y%5bAuthor%5d&amp;cauthor=true&amp;cauthor_uid=26119940"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a:stretch>
            <a:fillRect/>
          </a:stretch>
        </p:blipFill>
        <p:spPr>
          <a:xfrm>
            <a:off x="7353300" y="0"/>
            <a:ext cx="1790700" cy="447675"/>
          </a:xfrm>
          <a:prstGeom prst="rect">
            <a:avLst/>
          </a:prstGeom>
        </p:spPr>
      </p:pic>
      <p:pic>
        <p:nvPicPr>
          <p:cNvPr id="5" name="그림 4"/>
          <p:cNvPicPr>
            <a:picLocks noChangeAspect="1"/>
          </p:cNvPicPr>
          <p:nvPr/>
        </p:nvPicPr>
        <p:blipFill>
          <a:blip r:embed="rId3"/>
          <a:stretch>
            <a:fillRect/>
          </a:stretch>
        </p:blipFill>
        <p:spPr>
          <a:xfrm>
            <a:off x="1519237" y="2076450"/>
            <a:ext cx="6105525" cy="2705100"/>
          </a:xfrm>
          <a:prstGeom prst="rect">
            <a:avLst/>
          </a:prstGeom>
        </p:spPr>
      </p:pic>
    </p:spTree>
    <p:extLst>
      <p:ext uri="{BB962C8B-B14F-4D97-AF65-F5344CB8AC3E}">
        <p14:creationId xmlns:p14="http://schemas.microsoft.com/office/powerpoint/2010/main" val="7441895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a:stretch>
            <a:fillRect/>
          </a:stretch>
        </p:blipFill>
        <p:spPr>
          <a:xfrm>
            <a:off x="7353300" y="0"/>
            <a:ext cx="1790700" cy="447675"/>
          </a:xfrm>
          <a:prstGeom prst="rect">
            <a:avLst/>
          </a:prstGeom>
        </p:spPr>
      </p:pic>
      <p:sp>
        <p:nvSpPr>
          <p:cNvPr id="2" name="직사각형 1"/>
          <p:cNvSpPr/>
          <p:nvPr/>
        </p:nvSpPr>
        <p:spPr>
          <a:xfrm>
            <a:off x="0" y="474345"/>
            <a:ext cx="9144000" cy="5909310"/>
          </a:xfrm>
          <a:prstGeom prst="rect">
            <a:avLst/>
          </a:prstGeom>
        </p:spPr>
        <p:txBody>
          <a:bodyPr wrap="square">
            <a:spAutoFit/>
          </a:bodyPr>
          <a:lstStyle/>
          <a:p>
            <a:pPr algn="just"/>
            <a:r>
              <a:rPr lang="en-US" altLang="ko-KR" b="0" i="0" u="sng" dirty="0" smtClean="0">
                <a:solidFill>
                  <a:srgbClr val="660066"/>
                </a:solidFill>
                <a:effectLst/>
                <a:latin typeface="arial" panose="020B0604020202020204" pitchFamily="34" charset="0"/>
                <a:hlinkClick r:id="rId3" tooltip="Nature."/>
              </a:rPr>
              <a:t>Nature.</a:t>
            </a:r>
            <a:r>
              <a:rPr lang="en-US" altLang="ko-KR" b="0" i="0" dirty="0" smtClean="0">
                <a:solidFill>
                  <a:srgbClr val="000000"/>
                </a:solidFill>
                <a:effectLst/>
                <a:latin typeface="arial" panose="020B0604020202020204" pitchFamily="34" charset="0"/>
              </a:rPr>
              <a:t> 2015 Jul 2;523(7558):53-8. </a:t>
            </a:r>
            <a:r>
              <a:rPr lang="en-US" altLang="ko-KR" b="0" i="0" dirty="0" err="1" smtClean="0">
                <a:solidFill>
                  <a:srgbClr val="000000"/>
                </a:solidFill>
                <a:effectLst/>
                <a:latin typeface="arial" panose="020B0604020202020204" pitchFamily="34" charset="0"/>
              </a:rPr>
              <a:t>doi</a:t>
            </a:r>
            <a:r>
              <a:rPr lang="en-US" altLang="ko-KR" b="0" i="0" dirty="0" smtClean="0">
                <a:solidFill>
                  <a:srgbClr val="000000"/>
                </a:solidFill>
                <a:effectLst/>
                <a:latin typeface="arial" panose="020B0604020202020204" pitchFamily="34" charset="0"/>
              </a:rPr>
              <a:t>: 10.1038/nature14512. </a:t>
            </a:r>
            <a:r>
              <a:rPr lang="en-US" altLang="ko-KR" b="0" i="0" dirty="0" err="1" smtClean="0">
                <a:solidFill>
                  <a:srgbClr val="000000"/>
                </a:solidFill>
                <a:effectLst/>
                <a:latin typeface="arial" panose="020B0604020202020204" pitchFamily="34" charset="0"/>
              </a:rPr>
              <a:t>Epub</a:t>
            </a:r>
            <a:r>
              <a:rPr lang="en-US" altLang="ko-KR" b="0" i="0" dirty="0" smtClean="0">
                <a:solidFill>
                  <a:srgbClr val="000000"/>
                </a:solidFill>
                <a:effectLst/>
                <a:latin typeface="arial" panose="020B0604020202020204" pitchFamily="34" charset="0"/>
              </a:rPr>
              <a:t> 2015 Jun 24.</a:t>
            </a:r>
          </a:p>
          <a:p>
            <a:pPr algn="just"/>
            <a:r>
              <a:rPr lang="en-US" altLang="ko-KR" b="1" i="0" dirty="0" smtClean="0">
                <a:solidFill>
                  <a:srgbClr val="000000"/>
                </a:solidFill>
                <a:effectLst/>
                <a:latin typeface="arial" panose="020B0604020202020204" pitchFamily="34" charset="0"/>
              </a:rPr>
              <a:t>The core spliceosome as target and effector of non-canonical ATM </a:t>
            </a:r>
            <a:r>
              <a:rPr lang="en-US" altLang="ko-KR" b="1" i="0" dirty="0" err="1" smtClean="0">
                <a:solidFill>
                  <a:srgbClr val="000000"/>
                </a:solidFill>
                <a:effectLst/>
                <a:latin typeface="arial" panose="020B0604020202020204" pitchFamily="34" charset="0"/>
              </a:rPr>
              <a:t>signalling</a:t>
            </a:r>
            <a:r>
              <a:rPr lang="en-US" altLang="ko-KR" b="1" i="0" dirty="0" smtClean="0">
                <a:solidFill>
                  <a:srgbClr val="000000"/>
                </a:solidFill>
                <a:effectLst/>
                <a:latin typeface="arial" panose="020B0604020202020204" pitchFamily="34" charset="0"/>
              </a:rPr>
              <a:t>.</a:t>
            </a:r>
          </a:p>
          <a:p>
            <a:pPr algn="just"/>
            <a:r>
              <a:rPr lang="en-US" altLang="ko-KR" b="0" i="0" u="sng" dirty="0" err="1" smtClean="0">
                <a:solidFill>
                  <a:srgbClr val="660066"/>
                </a:solidFill>
                <a:effectLst/>
                <a:latin typeface="arial" panose="020B0604020202020204" pitchFamily="34" charset="0"/>
                <a:hlinkClick r:id="rId4"/>
              </a:rPr>
              <a:t>Tresini</a:t>
            </a:r>
            <a:r>
              <a:rPr lang="en-US" altLang="ko-KR" b="0" i="0" u="sng" dirty="0" smtClean="0">
                <a:solidFill>
                  <a:srgbClr val="660066"/>
                </a:solidFill>
                <a:effectLst/>
                <a:latin typeface="arial" panose="020B0604020202020204" pitchFamily="34" charset="0"/>
                <a:hlinkClick r:id="rId4"/>
              </a:rPr>
              <a:t> M</a:t>
            </a:r>
            <a:r>
              <a:rPr lang="en-US" altLang="ko-KR" b="0" i="0" baseline="30000" dirty="0" smtClean="0">
                <a:solidFill>
                  <a:srgbClr val="000000"/>
                </a:solidFill>
                <a:effectLst/>
                <a:latin typeface="arial" panose="020B0604020202020204" pitchFamily="34" charset="0"/>
              </a:rPr>
              <a:t>1</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5"/>
              </a:rPr>
              <a:t>Warmerdam</a:t>
            </a:r>
            <a:r>
              <a:rPr lang="en-US" altLang="ko-KR" b="0" i="0" u="sng" dirty="0" smtClean="0">
                <a:solidFill>
                  <a:srgbClr val="660066"/>
                </a:solidFill>
                <a:effectLst/>
                <a:latin typeface="arial" panose="020B0604020202020204" pitchFamily="34" charset="0"/>
                <a:hlinkClick r:id="rId5"/>
              </a:rPr>
              <a:t> DO</a:t>
            </a:r>
            <a:r>
              <a:rPr lang="en-US" altLang="ko-KR" b="0" i="0" baseline="30000" dirty="0" smtClean="0">
                <a:solidFill>
                  <a:srgbClr val="000000"/>
                </a:solidFill>
                <a:effectLst/>
                <a:latin typeface="arial" panose="020B0604020202020204" pitchFamily="34" charset="0"/>
              </a:rPr>
              <a:t>2</a:t>
            </a:r>
            <a:r>
              <a:rPr lang="en-US" altLang="ko-KR" b="0" i="0" dirty="0" smtClean="0">
                <a:solidFill>
                  <a:srgbClr val="000000"/>
                </a:solidFill>
                <a:effectLst/>
                <a:latin typeface="arial" panose="020B0604020202020204" pitchFamily="34" charset="0"/>
              </a:rPr>
              <a:t>, </a:t>
            </a:r>
            <a:r>
              <a:rPr lang="en-US" altLang="ko-KR" b="0" i="0" u="sng" dirty="0" smtClean="0">
                <a:solidFill>
                  <a:srgbClr val="660066"/>
                </a:solidFill>
                <a:effectLst/>
                <a:latin typeface="arial" panose="020B0604020202020204" pitchFamily="34" charset="0"/>
                <a:hlinkClick r:id="rId6"/>
              </a:rPr>
              <a:t>Kolovos P</a:t>
            </a:r>
            <a:r>
              <a:rPr lang="en-US" altLang="ko-KR" b="0" i="0" baseline="30000" dirty="0" smtClean="0">
                <a:solidFill>
                  <a:srgbClr val="000000"/>
                </a:solidFill>
                <a:effectLst/>
                <a:latin typeface="arial" panose="020B0604020202020204" pitchFamily="34" charset="0"/>
              </a:rPr>
              <a:t>3</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7"/>
              </a:rPr>
              <a:t>Snijder</a:t>
            </a:r>
            <a:r>
              <a:rPr lang="en-US" altLang="ko-KR" b="0" i="0" u="sng" dirty="0" smtClean="0">
                <a:solidFill>
                  <a:srgbClr val="660066"/>
                </a:solidFill>
                <a:effectLst/>
                <a:latin typeface="arial" panose="020B0604020202020204" pitchFamily="34" charset="0"/>
                <a:hlinkClick r:id="rId7"/>
              </a:rPr>
              <a:t> L</a:t>
            </a:r>
            <a:r>
              <a:rPr lang="en-US" altLang="ko-KR" b="0" i="0" baseline="30000" dirty="0" smtClean="0">
                <a:solidFill>
                  <a:srgbClr val="000000"/>
                </a:solidFill>
                <a:effectLst/>
                <a:latin typeface="arial" panose="020B0604020202020204" pitchFamily="34" charset="0"/>
              </a:rPr>
              <a:t>1</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8"/>
              </a:rPr>
              <a:t>Vrouwe</a:t>
            </a:r>
            <a:r>
              <a:rPr lang="en-US" altLang="ko-KR" b="0" i="0" u="sng" dirty="0" smtClean="0">
                <a:solidFill>
                  <a:srgbClr val="660066"/>
                </a:solidFill>
                <a:effectLst/>
                <a:latin typeface="arial" panose="020B0604020202020204" pitchFamily="34" charset="0"/>
                <a:hlinkClick r:id="rId8"/>
              </a:rPr>
              <a:t> MG</a:t>
            </a:r>
            <a:r>
              <a:rPr lang="en-US" altLang="ko-KR" b="0" i="0" baseline="30000" dirty="0" smtClean="0">
                <a:solidFill>
                  <a:srgbClr val="000000"/>
                </a:solidFill>
                <a:effectLst/>
                <a:latin typeface="arial" panose="020B0604020202020204" pitchFamily="34" charset="0"/>
              </a:rPr>
              <a:t>4</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9"/>
              </a:rPr>
              <a:t>Demmers</a:t>
            </a:r>
            <a:r>
              <a:rPr lang="en-US" altLang="ko-KR" b="0" i="0" u="sng" dirty="0" smtClean="0">
                <a:solidFill>
                  <a:srgbClr val="660066"/>
                </a:solidFill>
                <a:effectLst/>
                <a:latin typeface="arial" panose="020B0604020202020204" pitchFamily="34" charset="0"/>
                <a:hlinkClick r:id="rId9"/>
              </a:rPr>
              <a:t> JA</a:t>
            </a:r>
            <a:r>
              <a:rPr lang="en-US" altLang="ko-KR" b="0" i="0" baseline="30000" dirty="0" smtClean="0">
                <a:solidFill>
                  <a:srgbClr val="000000"/>
                </a:solidFill>
                <a:effectLst/>
                <a:latin typeface="arial" panose="020B0604020202020204" pitchFamily="34" charset="0"/>
              </a:rPr>
              <a:t>5</a:t>
            </a:r>
            <a:r>
              <a:rPr lang="en-US" altLang="ko-KR" b="0" i="0" dirty="0" smtClean="0">
                <a:solidFill>
                  <a:srgbClr val="000000"/>
                </a:solidFill>
                <a:effectLst/>
                <a:latin typeface="arial" panose="020B0604020202020204" pitchFamily="34" charset="0"/>
              </a:rPr>
              <a:t>, </a:t>
            </a:r>
            <a:r>
              <a:rPr lang="en-US" altLang="ko-KR" b="0" i="0" u="sng" dirty="0" smtClean="0">
                <a:solidFill>
                  <a:srgbClr val="660066"/>
                </a:solidFill>
                <a:effectLst/>
                <a:latin typeface="arial" panose="020B0604020202020204" pitchFamily="34" charset="0"/>
                <a:hlinkClick r:id="rId10"/>
              </a:rPr>
              <a:t>van </a:t>
            </a:r>
            <a:r>
              <a:rPr lang="en-US" altLang="ko-KR" b="0" i="0" u="sng" dirty="0" err="1" smtClean="0">
                <a:solidFill>
                  <a:srgbClr val="660066"/>
                </a:solidFill>
                <a:effectLst/>
                <a:latin typeface="arial" panose="020B0604020202020204" pitchFamily="34" charset="0"/>
                <a:hlinkClick r:id="rId10"/>
              </a:rPr>
              <a:t>IJcken</a:t>
            </a:r>
            <a:r>
              <a:rPr lang="en-US" altLang="ko-KR" b="0" i="0" u="sng" dirty="0" smtClean="0">
                <a:solidFill>
                  <a:srgbClr val="660066"/>
                </a:solidFill>
                <a:effectLst/>
                <a:latin typeface="arial" panose="020B0604020202020204" pitchFamily="34" charset="0"/>
                <a:hlinkClick r:id="rId10"/>
              </a:rPr>
              <a:t> WF</a:t>
            </a:r>
            <a:r>
              <a:rPr lang="en-US" altLang="ko-KR" b="0" i="0" baseline="30000" dirty="0" smtClean="0">
                <a:solidFill>
                  <a:srgbClr val="000000"/>
                </a:solidFill>
                <a:effectLst/>
                <a:latin typeface="arial" panose="020B0604020202020204" pitchFamily="34" charset="0"/>
              </a:rPr>
              <a:t>6</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11"/>
              </a:rPr>
              <a:t>Grosveld</a:t>
            </a:r>
            <a:r>
              <a:rPr lang="en-US" altLang="ko-KR" b="0" i="0" u="sng" dirty="0" smtClean="0">
                <a:solidFill>
                  <a:srgbClr val="660066"/>
                </a:solidFill>
                <a:effectLst/>
                <a:latin typeface="arial" panose="020B0604020202020204" pitchFamily="34" charset="0"/>
                <a:hlinkClick r:id="rId11"/>
              </a:rPr>
              <a:t> FG</a:t>
            </a:r>
            <a:r>
              <a:rPr lang="en-US" altLang="ko-KR" b="0" i="0" baseline="30000" dirty="0" smtClean="0">
                <a:solidFill>
                  <a:srgbClr val="000000"/>
                </a:solidFill>
                <a:effectLst/>
                <a:latin typeface="arial" panose="020B0604020202020204" pitchFamily="34" charset="0"/>
              </a:rPr>
              <a:t>3</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12"/>
              </a:rPr>
              <a:t>Medema</a:t>
            </a:r>
            <a:r>
              <a:rPr lang="en-US" altLang="ko-KR" b="0" i="0" u="sng" dirty="0" smtClean="0">
                <a:solidFill>
                  <a:srgbClr val="660066"/>
                </a:solidFill>
                <a:effectLst/>
                <a:latin typeface="arial" panose="020B0604020202020204" pitchFamily="34" charset="0"/>
                <a:hlinkClick r:id="rId12"/>
              </a:rPr>
              <a:t> RH</a:t>
            </a:r>
            <a:r>
              <a:rPr lang="en-US" altLang="ko-KR" b="0" i="0" baseline="30000" dirty="0" smtClean="0">
                <a:solidFill>
                  <a:srgbClr val="000000"/>
                </a:solidFill>
                <a:effectLst/>
                <a:latin typeface="arial" panose="020B0604020202020204" pitchFamily="34" charset="0"/>
              </a:rPr>
              <a:t>2</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13"/>
              </a:rPr>
              <a:t>Hoeijmakers</a:t>
            </a:r>
            <a:r>
              <a:rPr lang="en-US" altLang="ko-KR" b="0" i="0" u="sng" dirty="0" smtClean="0">
                <a:solidFill>
                  <a:srgbClr val="660066"/>
                </a:solidFill>
                <a:effectLst/>
                <a:latin typeface="arial" panose="020B0604020202020204" pitchFamily="34" charset="0"/>
                <a:hlinkClick r:id="rId13"/>
              </a:rPr>
              <a:t> JH</a:t>
            </a:r>
            <a:r>
              <a:rPr lang="en-US" altLang="ko-KR" b="0" i="0" baseline="30000" dirty="0" smtClean="0">
                <a:solidFill>
                  <a:srgbClr val="000000"/>
                </a:solidFill>
                <a:effectLst/>
                <a:latin typeface="arial" panose="020B0604020202020204" pitchFamily="34" charset="0"/>
              </a:rPr>
              <a:t>1</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14"/>
              </a:rPr>
              <a:t>Mullenders</a:t>
            </a:r>
            <a:r>
              <a:rPr lang="en-US" altLang="ko-KR" b="0" i="0" u="sng" dirty="0" smtClean="0">
                <a:solidFill>
                  <a:srgbClr val="660066"/>
                </a:solidFill>
                <a:effectLst/>
                <a:latin typeface="arial" panose="020B0604020202020204" pitchFamily="34" charset="0"/>
                <a:hlinkClick r:id="rId14"/>
              </a:rPr>
              <a:t> LH</a:t>
            </a:r>
            <a:r>
              <a:rPr lang="en-US" altLang="ko-KR" b="0" i="0" baseline="30000" dirty="0" smtClean="0">
                <a:solidFill>
                  <a:srgbClr val="000000"/>
                </a:solidFill>
                <a:effectLst/>
                <a:latin typeface="arial" panose="020B0604020202020204" pitchFamily="34" charset="0"/>
              </a:rPr>
              <a:t>4</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15"/>
              </a:rPr>
              <a:t>Vermeulen</a:t>
            </a:r>
            <a:r>
              <a:rPr lang="en-US" altLang="ko-KR" b="0" i="0" u="sng" dirty="0" smtClean="0">
                <a:solidFill>
                  <a:srgbClr val="660066"/>
                </a:solidFill>
                <a:effectLst/>
                <a:latin typeface="arial" panose="020B0604020202020204" pitchFamily="34" charset="0"/>
                <a:hlinkClick r:id="rId15"/>
              </a:rPr>
              <a:t> W</a:t>
            </a:r>
            <a:r>
              <a:rPr lang="en-US" altLang="ko-KR" b="0" i="0" baseline="30000" dirty="0" smtClean="0">
                <a:solidFill>
                  <a:srgbClr val="000000"/>
                </a:solidFill>
                <a:effectLst/>
                <a:latin typeface="arial" panose="020B0604020202020204" pitchFamily="34" charset="0"/>
              </a:rPr>
              <a:t>1</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16"/>
              </a:rPr>
              <a:t>Marteijn</a:t>
            </a:r>
            <a:r>
              <a:rPr lang="en-US" altLang="ko-KR" b="0" i="0" u="sng" dirty="0" smtClean="0">
                <a:solidFill>
                  <a:srgbClr val="660066"/>
                </a:solidFill>
                <a:effectLst/>
                <a:latin typeface="arial" panose="020B0604020202020204" pitchFamily="34" charset="0"/>
                <a:hlinkClick r:id="rId16"/>
              </a:rPr>
              <a:t> JA</a:t>
            </a:r>
            <a:r>
              <a:rPr lang="en-US" altLang="ko-KR" b="0" i="0" baseline="30000" dirty="0" smtClean="0">
                <a:solidFill>
                  <a:srgbClr val="000000"/>
                </a:solidFill>
                <a:effectLst/>
                <a:latin typeface="arial" panose="020B0604020202020204" pitchFamily="34" charset="0"/>
              </a:rPr>
              <a:t>1</a:t>
            </a:r>
            <a:r>
              <a:rPr lang="en-US" altLang="ko-KR" b="0" i="0" dirty="0" smtClean="0">
                <a:solidFill>
                  <a:srgbClr val="000000"/>
                </a:solidFill>
                <a:effectLst/>
                <a:latin typeface="arial" panose="020B0604020202020204" pitchFamily="34" charset="0"/>
              </a:rPr>
              <a:t>.</a:t>
            </a:r>
          </a:p>
          <a:p>
            <a:pPr algn="just"/>
            <a:r>
              <a:rPr lang="en-US" altLang="ko-KR" b="1" i="0" u="none" strike="noStrike" dirty="0" smtClean="0">
                <a:solidFill>
                  <a:srgbClr val="660066"/>
                </a:solidFill>
                <a:effectLst/>
                <a:latin typeface="arial" panose="020B0604020202020204" pitchFamily="34" charset="0"/>
                <a:hlinkClick r:id="rId3" tooltip="Open/close author information list"/>
              </a:rPr>
              <a:t>Author information</a:t>
            </a:r>
            <a:endParaRPr lang="en-US" altLang="ko-KR" b="1" i="0" dirty="0" smtClean="0">
              <a:solidFill>
                <a:srgbClr val="724128"/>
              </a:solidFill>
              <a:effectLst/>
              <a:latin typeface="arial" panose="020B0604020202020204" pitchFamily="34" charset="0"/>
            </a:endParaRPr>
          </a:p>
          <a:p>
            <a:pPr algn="just"/>
            <a:r>
              <a:rPr lang="en-US" altLang="ko-KR" b="1" i="0" dirty="0" smtClean="0">
                <a:solidFill>
                  <a:srgbClr val="985735"/>
                </a:solidFill>
                <a:effectLst/>
                <a:latin typeface="arial" panose="020B0604020202020204" pitchFamily="34" charset="0"/>
              </a:rPr>
              <a:t>Abstract</a:t>
            </a:r>
          </a:p>
          <a:p>
            <a:pPr algn="just"/>
            <a:r>
              <a:rPr lang="en-US" altLang="ko-KR" b="0" i="0" dirty="0" smtClean="0">
                <a:solidFill>
                  <a:srgbClr val="000000"/>
                </a:solidFill>
                <a:effectLst/>
                <a:latin typeface="arial" panose="020B0604020202020204" pitchFamily="34" charset="0"/>
              </a:rPr>
              <a:t>In response to DNA damage, tissue homoeostasis is ensured by protein networks promoting DNA repair, cell cycle arrest or apoptosis. DNA damage response </a:t>
            </a:r>
            <a:r>
              <a:rPr lang="en-US" altLang="ko-KR" b="0" i="0" dirty="0" err="1" smtClean="0">
                <a:solidFill>
                  <a:srgbClr val="000000"/>
                </a:solidFill>
                <a:effectLst/>
                <a:latin typeface="arial" panose="020B0604020202020204" pitchFamily="34" charset="0"/>
              </a:rPr>
              <a:t>signalling</a:t>
            </a:r>
            <a:r>
              <a:rPr lang="en-US" altLang="ko-KR" b="0" i="0" dirty="0" smtClean="0">
                <a:solidFill>
                  <a:srgbClr val="000000"/>
                </a:solidFill>
                <a:effectLst/>
                <a:latin typeface="arial" panose="020B0604020202020204" pitchFamily="34" charset="0"/>
              </a:rPr>
              <a:t> pathways coordinate these processes, partly by propagating gene-expression-modulating signals. DNA damage influences not only the abundance of messenger RNAs, but also their coding information through alternative splicing. Here we show that transcription-blocking DNA lesions promote chromatin displacement of late-stage spliceosomes and initiate a positive feedback loop </a:t>
            </a:r>
            <a:r>
              <a:rPr lang="en-US" altLang="ko-KR" b="0" i="0" dirty="0" err="1" smtClean="0">
                <a:solidFill>
                  <a:srgbClr val="000000"/>
                </a:solidFill>
                <a:effectLst/>
                <a:latin typeface="arial" panose="020B0604020202020204" pitchFamily="34" charset="0"/>
              </a:rPr>
              <a:t>centred</a:t>
            </a:r>
            <a:r>
              <a:rPr lang="en-US" altLang="ko-KR" b="0" i="0" dirty="0" smtClean="0">
                <a:solidFill>
                  <a:srgbClr val="000000"/>
                </a:solidFill>
                <a:effectLst/>
                <a:latin typeface="arial" panose="020B0604020202020204" pitchFamily="34" charset="0"/>
              </a:rPr>
              <a:t> on the </a:t>
            </a:r>
            <a:r>
              <a:rPr lang="en-US" altLang="ko-KR" b="0" i="0" dirty="0" err="1" smtClean="0">
                <a:solidFill>
                  <a:srgbClr val="000000"/>
                </a:solidFill>
                <a:effectLst/>
                <a:latin typeface="arial" panose="020B0604020202020204" pitchFamily="34" charset="0"/>
              </a:rPr>
              <a:t>signalling</a:t>
            </a:r>
            <a:r>
              <a:rPr lang="en-US" altLang="ko-KR" b="0" i="0" dirty="0" smtClean="0">
                <a:solidFill>
                  <a:srgbClr val="000000"/>
                </a:solidFill>
                <a:effectLst/>
                <a:latin typeface="arial" panose="020B0604020202020204" pitchFamily="34" charset="0"/>
              </a:rPr>
              <a:t> kinase ATM. We propose that initial spliceosome displacement and subsequent R-loop formation is triggered by pausing of RNA polymerase at DNA lesions. In turn, R-loops activate ATM, which signals to impede spliceosome organization further and augment ultraviolet-irradiation-triggered alternative splicing at the genome-wide level. Our findings define R-loop-dependent ATM activation by transcription-blocking lesions as an important event in the DNA damage response of non-replicating cells, and highlight a key role for spliceosome displacement in this process.</a:t>
            </a:r>
            <a:endParaRPr lang="en-US" altLang="ko-KR"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6370158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a:stretch>
            <a:fillRect/>
          </a:stretch>
        </p:blipFill>
        <p:spPr>
          <a:xfrm>
            <a:off x="7353300" y="0"/>
            <a:ext cx="1790700" cy="447675"/>
          </a:xfrm>
          <a:prstGeom prst="rect">
            <a:avLst/>
          </a:prstGeom>
        </p:spPr>
      </p:pic>
      <p:sp>
        <p:nvSpPr>
          <p:cNvPr id="2" name="직사각형 1"/>
          <p:cNvSpPr/>
          <p:nvPr/>
        </p:nvSpPr>
        <p:spPr>
          <a:xfrm>
            <a:off x="0" y="58847"/>
            <a:ext cx="9144000" cy="6740307"/>
          </a:xfrm>
          <a:prstGeom prst="rect">
            <a:avLst/>
          </a:prstGeom>
        </p:spPr>
        <p:txBody>
          <a:bodyPr wrap="square">
            <a:spAutoFit/>
          </a:bodyPr>
          <a:lstStyle/>
          <a:p>
            <a:r>
              <a:rPr lang="en-US" altLang="ko-KR" b="0" i="0" u="sng" dirty="0" smtClean="0">
                <a:solidFill>
                  <a:srgbClr val="660066"/>
                </a:solidFill>
                <a:effectLst/>
                <a:latin typeface="arial" panose="020B0604020202020204" pitchFamily="34" charset="0"/>
                <a:hlinkClick r:id="rId3" tooltip="Nature."/>
              </a:rPr>
              <a:t>Nature.</a:t>
            </a:r>
            <a:r>
              <a:rPr lang="en-US" altLang="ko-KR" b="0" i="0" dirty="0" smtClean="0">
                <a:solidFill>
                  <a:srgbClr val="000000"/>
                </a:solidFill>
                <a:effectLst/>
                <a:latin typeface="arial" panose="020B0604020202020204" pitchFamily="34" charset="0"/>
              </a:rPr>
              <a:t> 2015 Jul 2;523(7558):88-91.</a:t>
            </a:r>
          </a:p>
          <a:p>
            <a:r>
              <a:rPr lang="en-US" altLang="ko-KR" b="1" i="0" dirty="0" smtClean="0">
                <a:solidFill>
                  <a:srgbClr val="000000"/>
                </a:solidFill>
                <a:effectLst/>
                <a:latin typeface="arial" panose="020B0604020202020204" pitchFamily="34" charset="0"/>
              </a:rPr>
              <a:t>Cell-intrinsic adaptation of lipid composition to local crowding drives</a:t>
            </a:r>
          </a:p>
          <a:p>
            <a:r>
              <a:rPr lang="en-US" altLang="ko-KR" b="1" i="0" dirty="0" smtClean="0">
                <a:solidFill>
                  <a:srgbClr val="000000"/>
                </a:solidFill>
                <a:effectLst/>
                <a:latin typeface="arial" panose="020B0604020202020204" pitchFamily="34" charset="0"/>
              </a:rPr>
              <a:t>social </a:t>
            </a:r>
            <a:r>
              <a:rPr lang="en-US" altLang="ko-KR" b="1" i="0" dirty="0" err="1" smtClean="0">
                <a:solidFill>
                  <a:srgbClr val="000000"/>
                </a:solidFill>
                <a:effectLst/>
                <a:latin typeface="arial" panose="020B0604020202020204" pitchFamily="34" charset="0"/>
              </a:rPr>
              <a:t>behaviour</a:t>
            </a:r>
            <a:r>
              <a:rPr lang="en-US" altLang="ko-KR" b="1" i="0" dirty="0" smtClean="0">
                <a:solidFill>
                  <a:srgbClr val="000000"/>
                </a:solidFill>
                <a:effectLst/>
                <a:latin typeface="arial" panose="020B0604020202020204" pitchFamily="34" charset="0"/>
              </a:rPr>
              <a:t>.</a:t>
            </a:r>
          </a:p>
          <a:p>
            <a:r>
              <a:rPr lang="en-US" altLang="ko-KR" b="0" i="0" u="sng" dirty="0" err="1" smtClean="0">
                <a:solidFill>
                  <a:srgbClr val="660066"/>
                </a:solidFill>
                <a:effectLst/>
                <a:latin typeface="arial" panose="020B0604020202020204" pitchFamily="34" charset="0"/>
                <a:hlinkClick r:id="rId4"/>
              </a:rPr>
              <a:t>Frechin</a:t>
            </a:r>
            <a:r>
              <a:rPr lang="en-US" altLang="ko-KR" b="0" i="0" u="sng" dirty="0" smtClean="0">
                <a:solidFill>
                  <a:srgbClr val="660066"/>
                </a:solidFill>
                <a:effectLst/>
                <a:latin typeface="arial" panose="020B0604020202020204" pitchFamily="34" charset="0"/>
                <a:hlinkClick r:id="rId4"/>
              </a:rPr>
              <a:t> M</a:t>
            </a:r>
            <a:r>
              <a:rPr lang="en-US" altLang="ko-KR" b="0" i="0" baseline="30000" dirty="0" smtClean="0">
                <a:solidFill>
                  <a:srgbClr val="000000"/>
                </a:solidFill>
                <a:effectLst/>
                <a:latin typeface="arial" panose="020B0604020202020204" pitchFamily="34" charset="0"/>
              </a:rPr>
              <a:t>1</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5"/>
              </a:rPr>
              <a:t>Stoeger</a:t>
            </a:r>
            <a:r>
              <a:rPr lang="en-US" altLang="ko-KR" b="0" i="0" u="sng" dirty="0" smtClean="0">
                <a:solidFill>
                  <a:srgbClr val="660066"/>
                </a:solidFill>
                <a:effectLst/>
                <a:latin typeface="arial" panose="020B0604020202020204" pitchFamily="34" charset="0"/>
                <a:hlinkClick r:id="rId5"/>
              </a:rPr>
              <a:t> T</a:t>
            </a:r>
            <a:r>
              <a:rPr lang="en-US" altLang="ko-KR" b="0" i="0" baseline="30000" dirty="0" smtClean="0">
                <a:solidFill>
                  <a:srgbClr val="000000"/>
                </a:solidFill>
                <a:effectLst/>
                <a:latin typeface="arial" panose="020B0604020202020204" pitchFamily="34" charset="0"/>
              </a:rPr>
              <a:t>2</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6"/>
              </a:rPr>
              <a:t>Daetwyler</a:t>
            </a:r>
            <a:r>
              <a:rPr lang="en-US" altLang="ko-KR" b="0" i="0" u="sng" dirty="0" smtClean="0">
                <a:solidFill>
                  <a:srgbClr val="660066"/>
                </a:solidFill>
                <a:effectLst/>
                <a:latin typeface="arial" panose="020B0604020202020204" pitchFamily="34" charset="0"/>
                <a:hlinkClick r:id="rId6"/>
              </a:rPr>
              <a:t> S</a:t>
            </a:r>
            <a:r>
              <a:rPr lang="en-US" altLang="ko-KR" b="0" i="0" baseline="30000" dirty="0" smtClean="0">
                <a:solidFill>
                  <a:srgbClr val="000000"/>
                </a:solidFill>
                <a:effectLst/>
                <a:latin typeface="arial" panose="020B0604020202020204" pitchFamily="34" charset="0"/>
              </a:rPr>
              <a:t>1</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7"/>
              </a:rPr>
              <a:t>Gehin</a:t>
            </a:r>
            <a:r>
              <a:rPr lang="en-US" altLang="ko-KR" b="0" i="0" u="sng" dirty="0" smtClean="0">
                <a:solidFill>
                  <a:srgbClr val="660066"/>
                </a:solidFill>
                <a:effectLst/>
                <a:latin typeface="arial" panose="020B0604020202020204" pitchFamily="34" charset="0"/>
                <a:hlinkClick r:id="rId7"/>
              </a:rPr>
              <a:t> C</a:t>
            </a:r>
            <a:r>
              <a:rPr lang="en-US" altLang="ko-KR" b="0" i="0" baseline="30000" dirty="0" smtClean="0">
                <a:solidFill>
                  <a:srgbClr val="000000"/>
                </a:solidFill>
                <a:effectLst/>
                <a:latin typeface="arial" panose="020B0604020202020204" pitchFamily="34" charset="0"/>
              </a:rPr>
              <a:t>3</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8"/>
              </a:rPr>
              <a:t>Battich</a:t>
            </a:r>
            <a:r>
              <a:rPr lang="en-US" altLang="ko-KR" b="0" i="0" u="sng" dirty="0" smtClean="0">
                <a:solidFill>
                  <a:srgbClr val="660066"/>
                </a:solidFill>
                <a:effectLst/>
                <a:latin typeface="arial" panose="020B0604020202020204" pitchFamily="34" charset="0"/>
                <a:hlinkClick r:id="rId8"/>
              </a:rPr>
              <a:t> N</a:t>
            </a:r>
            <a:r>
              <a:rPr lang="en-US" altLang="ko-KR" b="0" i="0" baseline="30000" dirty="0" smtClean="0">
                <a:solidFill>
                  <a:srgbClr val="000000"/>
                </a:solidFill>
                <a:effectLst/>
                <a:latin typeface="arial" panose="020B0604020202020204" pitchFamily="34" charset="0"/>
              </a:rPr>
              <a:t>2</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9"/>
              </a:rPr>
              <a:t>Damm</a:t>
            </a:r>
            <a:r>
              <a:rPr lang="en-US" altLang="ko-KR" b="0" i="0" u="sng" dirty="0" smtClean="0">
                <a:solidFill>
                  <a:srgbClr val="660066"/>
                </a:solidFill>
                <a:effectLst/>
                <a:latin typeface="arial" panose="020B0604020202020204" pitchFamily="34" charset="0"/>
                <a:hlinkClick r:id="rId9"/>
              </a:rPr>
              <a:t> EM</a:t>
            </a:r>
            <a:r>
              <a:rPr lang="en-US" altLang="ko-KR" b="0" i="0" baseline="30000" dirty="0" smtClean="0">
                <a:solidFill>
                  <a:srgbClr val="000000"/>
                </a:solidFill>
                <a:effectLst/>
                <a:latin typeface="arial" panose="020B0604020202020204" pitchFamily="34" charset="0"/>
              </a:rPr>
              <a:t>4</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10"/>
              </a:rPr>
              <a:t>Stergiou</a:t>
            </a:r>
            <a:r>
              <a:rPr lang="en-US" altLang="ko-KR" b="0" i="0" u="sng" dirty="0" smtClean="0">
                <a:solidFill>
                  <a:srgbClr val="660066"/>
                </a:solidFill>
                <a:effectLst/>
                <a:latin typeface="arial" panose="020B0604020202020204" pitchFamily="34" charset="0"/>
                <a:hlinkClick r:id="rId10"/>
              </a:rPr>
              <a:t> L</a:t>
            </a:r>
            <a:r>
              <a:rPr lang="en-US" altLang="ko-KR" b="0" i="0" baseline="30000" dirty="0" smtClean="0">
                <a:solidFill>
                  <a:srgbClr val="000000"/>
                </a:solidFill>
                <a:effectLst/>
                <a:latin typeface="arial" panose="020B0604020202020204" pitchFamily="34" charset="0"/>
              </a:rPr>
              <a:t>4</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11"/>
              </a:rPr>
              <a:t>Riezman</a:t>
            </a:r>
            <a:r>
              <a:rPr lang="en-US" altLang="ko-KR" b="0" i="0" u="sng" dirty="0" smtClean="0">
                <a:solidFill>
                  <a:srgbClr val="660066"/>
                </a:solidFill>
                <a:effectLst/>
                <a:latin typeface="arial" panose="020B0604020202020204" pitchFamily="34" charset="0"/>
                <a:hlinkClick r:id="rId11"/>
              </a:rPr>
              <a:t> H</a:t>
            </a:r>
            <a:r>
              <a:rPr lang="en-US" altLang="ko-KR" b="0" i="0" baseline="30000" dirty="0" smtClean="0">
                <a:solidFill>
                  <a:srgbClr val="000000"/>
                </a:solidFill>
                <a:effectLst/>
                <a:latin typeface="arial" panose="020B0604020202020204" pitchFamily="34" charset="0"/>
              </a:rPr>
              <a:t>3</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12"/>
              </a:rPr>
              <a:t>Pelkmans</a:t>
            </a:r>
            <a:r>
              <a:rPr lang="en-US" altLang="ko-KR" b="0" i="0" u="sng" dirty="0" smtClean="0">
                <a:solidFill>
                  <a:srgbClr val="660066"/>
                </a:solidFill>
                <a:effectLst/>
                <a:latin typeface="arial" panose="020B0604020202020204" pitchFamily="34" charset="0"/>
                <a:hlinkClick r:id="rId12"/>
              </a:rPr>
              <a:t> L</a:t>
            </a:r>
            <a:r>
              <a:rPr lang="en-US" altLang="ko-KR" b="0" i="0" baseline="30000" dirty="0" smtClean="0">
                <a:solidFill>
                  <a:srgbClr val="000000"/>
                </a:solidFill>
                <a:effectLst/>
                <a:latin typeface="arial" panose="020B0604020202020204" pitchFamily="34" charset="0"/>
              </a:rPr>
              <a:t>1</a:t>
            </a:r>
            <a:r>
              <a:rPr lang="en-US" altLang="ko-KR" b="0" i="0" dirty="0" smtClean="0">
                <a:solidFill>
                  <a:srgbClr val="000000"/>
                </a:solidFill>
                <a:effectLst/>
                <a:latin typeface="arial" panose="020B0604020202020204" pitchFamily="34" charset="0"/>
              </a:rPr>
              <a:t>.</a:t>
            </a:r>
          </a:p>
          <a:p>
            <a:r>
              <a:rPr lang="en-US" altLang="ko-KR" b="1" i="0" u="none" strike="noStrike" dirty="0" smtClean="0">
                <a:solidFill>
                  <a:srgbClr val="660066"/>
                </a:solidFill>
                <a:effectLst/>
                <a:latin typeface="arial" panose="020B0604020202020204" pitchFamily="34" charset="0"/>
                <a:hlinkClick r:id="rId3" tooltip="Open/close author information list"/>
              </a:rPr>
              <a:t>Author information</a:t>
            </a:r>
            <a:endParaRPr lang="en-US" altLang="ko-KR" b="1" i="0" dirty="0" smtClean="0">
              <a:solidFill>
                <a:srgbClr val="724128"/>
              </a:solidFill>
              <a:effectLst/>
              <a:latin typeface="arial" panose="020B0604020202020204" pitchFamily="34" charset="0"/>
            </a:endParaRPr>
          </a:p>
          <a:p>
            <a:r>
              <a:rPr lang="en-US" altLang="ko-KR" b="0" i="0" dirty="0" smtClean="0">
                <a:solidFill>
                  <a:srgbClr val="000000"/>
                </a:solidFill>
                <a:effectLst/>
                <a:latin typeface="arial" panose="020B0604020202020204" pitchFamily="34" charset="0"/>
              </a:rPr>
              <a:t>	Cells sense the context in which they grow to adapt their phenotype and allow multicellular patterning by mechanisms of autocrine and paracrine </a:t>
            </a:r>
            <a:r>
              <a:rPr lang="en-US" altLang="ko-KR" b="0" i="0" dirty="0" err="1" smtClean="0">
                <a:solidFill>
                  <a:srgbClr val="000000"/>
                </a:solidFill>
                <a:effectLst/>
                <a:latin typeface="arial" panose="020B0604020202020204" pitchFamily="34" charset="0"/>
              </a:rPr>
              <a:t>signalling</a:t>
            </a:r>
            <a:r>
              <a:rPr lang="en-US" altLang="ko-KR" b="0" i="0" dirty="0" smtClean="0">
                <a:solidFill>
                  <a:srgbClr val="000000"/>
                </a:solidFill>
                <a:effectLst/>
                <a:latin typeface="arial" panose="020B0604020202020204" pitchFamily="34" charset="0"/>
              </a:rPr>
              <a:t>. However, patterns also form in cell populations exposed to the same </a:t>
            </a:r>
            <a:r>
              <a:rPr lang="en-US" altLang="ko-KR" b="0" i="0" dirty="0" err="1" smtClean="0">
                <a:solidFill>
                  <a:srgbClr val="000000"/>
                </a:solidFill>
                <a:effectLst/>
                <a:latin typeface="arial" panose="020B0604020202020204" pitchFamily="34" charset="0"/>
              </a:rPr>
              <a:t>signalling</a:t>
            </a:r>
            <a:r>
              <a:rPr lang="en-US" altLang="ko-KR" b="0" i="0" dirty="0" smtClean="0">
                <a:solidFill>
                  <a:srgbClr val="000000"/>
                </a:solidFill>
                <a:effectLst/>
                <a:latin typeface="arial" panose="020B0604020202020204" pitchFamily="34" charset="0"/>
              </a:rPr>
              <a:t> molecules and substratum, which often correlate with specific features of the population context of single cells, such as local cell crowding. Here we reveal a cell-intrinsic molecular mechanism that allows multicellular patterning without requiring specific communication between cells. It acts by sensing the local crowding of a single cell through its ability to spread and activate focal adhesion kinase (FAK, also known as PTK2), resulting in adaptation of genes controlling membrane homeostasis. In cells experiencing low crowding, FAK suppresses transcription of the ABC transporter A1 (ABCA1) by inhibiting FOXO3 and TAL1. Agent-based computational modelling and experimental confirmation identified membrane-based </a:t>
            </a:r>
            <a:r>
              <a:rPr lang="en-US" altLang="ko-KR" b="0" i="0" dirty="0" err="1" smtClean="0">
                <a:solidFill>
                  <a:srgbClr val="000000"/>
                </a:solidFill>
                <a:effectLst/>
                <a:latin typeface="arial" panose="020B0604020202020204" pitchFamily="34" charset="0"/>
              </a:rPr>
              <a:t>signalling</a:t>
            </a:r>
            <a:r>
              <a:rPr lang="en-US" altLang="ko-KR" b="0" i="0" dirty="0" smtClean="0">
                <a:solidFill>
                  <a:srgbClr val="000000"/>
                </a:solidFill>
                <a:effectLst/>
                <a:latin typeface="arial" panose="020B0604020202020204" pitchFamily="34" charset="0"/>
              </a:rPr>
              <a:t> and feedback control as crucial for the emergence of population patterns of ABCA1 expression, which adapts membrane lipid composition to cell crowding and affects multiple </a:t>
            </a:r>
            <a:r>
              <a:rPr lang="en-US" altLang="ko-KR" b="0" i="0" dirty="0" err="1" smtClean="0">
                <a:solidFill>
                  <a:srgbClr val="000000"/>
                </a:solidFill>
                <a:effectLst/>
                <a:latin typeface="arial" panose="020B0604020202020204" pitchFamily="34" charset="0"/>
              </a:rPr>
              <a:t>signalling</a:t>
            </a:r>
            <a:r>
              <a:rPr lang="en-US" altLang="ko-KR" b="0" i="0" dirty="0" smtClean="0">
                <a:solidFill>
                  <a:srgbClr val="000000"/>
                </a:solidFill>
                <a:effectLst/>
                <a:latin typeface="arial" panose="020B0604020202020204" pitchFamily="34" charset="0"/>
              </a:rPr>
              <a:t> activities, including the suppression of ABCA1 expression itself. The simple design of this cell-intrinsic system and its broad impact on the </a:t>
            </a:r>
            <a:r>
              <a:rPr lang="en-US" altLang="ko-KR" b="0" i="0" dirty="0" err="1" smtClean="0">
                <a:solidFill>
                  <a:srgbClr val="000000"/>
                </a:solidFill>
                <a:effectLst/>
                <a:latin typeface="arial" panose="020B0604020202020204" pitchFamily="34" charset="0"/>
              </a:rPr>
              <a:t>signalling</a:t>
            </a:r>
            <a:r>
              <a:rPr lang="en-US" altLang="ko-KR" b="0" i="0" dirty="0" smtClean="0">
                <a:solidFill>
                  <a:srgbClr val="000000"/>
                </a:solidFill>
                <a:effectLst/>
                <a:latin typeface="arial" panose="020B0604020202020204" pitchFamily="34" charset="0"/>
              </a:rPr>
              <a:t> state of mammalian single cells suggests a fundamental role for a tunable membrane lipid composition in collective cell </a:t>
            </a:r>
            <a:r>
              <a:rPr lang="en-US" altLang="ko-KR" b="0" i="0" dirty="0" err="1" smtClean="0">
                <a:solidFill>
                  <a:srgbClr val="000000"/>
                </a:solidFill>
                <a:effectLst/>
                <a:latin typeface="arial" panose="020B0604020202020204" pitchFamily="34" charset="0"/>
              </a:rPr>
              <a:t>behaviour</a:t>
            </a:r>
            <a:r>
              <a:rPr lang="en-US" altLang="ko-KR" b="0" i="0" dirty="0" smtClean="0">
                <a:solidFill>
                  <a:srgbClr val="000000"/>
                </a:solidFill>
                <a:effectLst/>
                <a:latin typeface="arial" panose="020B0604020202020204" pitchFamily="34" charset="0"/>
              </a:rPr>
              <a:t>.</a:t>
            </a:r>
          </a:p>
        </p:txBody>
      </p:sp>
    </p:spTree>
    <p:extLst>
      <p:ext uri="{BB962C8B-B14F-4D97-AF65-F5344CB8AC3E}">
        <p14:creationId xmlns:p14="http://schemas.microsoft.com/office/powerpoint/2010/main" val="8080852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a:stretch>
            <a:fillRect/>
          </a:stretch>
        </p:blipFill>
        <p:spPr>
          <a:xfrm>
            <a:off x="7353300" y="0"/>
            <a:ext cx="1790700" cy="447675"/>
          </a:xfrm>
          <a:prstGeom prst="rect">
            <a:avLst/>
          </a:prstGeom>
        </p:spPr>
      </p:pic>
      <p:sp>
        <p:nvSpPr>
          <p:cNvPr id="2" name="직사각형 1"/>
          <p:cNvSpPr/>
          <p:nvPr/>
        </p:nvSpPr>
        <p:spPr>
          <a:xfrm>
            <a:off x="0" y="58847"/>
            <a:ext cx="9144000" cy="6740307"/>
          </a:xfrm>
          <a:prstGeom prst="rect">
            <a:avLst/>
          </a:prstGeom>
        </p:spPr>
        <p:txBody>
          <a:bodyPr wrap="square">
            <a:spAutoFit/>
          </a:bodyPr>
          <a:lstStyle/>
          <a:p>
            <a:r>
              <a:rPr lang="en-US" altLang="ko-KR" sz="1600" b="0" i="0" u="sng" dirty="0" smtClean="0">
                <a:solidFill>
                  <a:srgbClr val="660066"/>
                </a:solidFill>
                <a:effectLst/>
                <a:latin typeface="arial" panose="020B0604020202020204" pitchFamily="34" charset="0"/>
                <a:hlinkClick r:id="rId3" tooltip="Nature."/>
              </a:rPr>
              <a:t>Nature.</a:t>
            </a:r>
            <a:r>
              <a:rPr lang="en-US" altLang="ko-KR" sz="1600" b="0" i="0" dirty="0" smtClean="0">
                <a:solidFill>
                  <a:srgbClr val="000000"/>
                </a:solidFill>
                <a:effectLst/>
                <a:latin typeface="arial" panose="020B0604020202020204" pitchFamily="34" charset="0"/>
              </a:rPr>
              <a:t> 2015 Jul 2;523(7558):92-5. </a:t>
            </a:r>
            <a:r>
              <a:rPr lang="en-US" altLang="ko-KR" sz="1600" b="0" i="0" dirty="0" err="1" smtClean="0">
                <a:solidFill>
                  <a:srgbClr val="000000"/>
                </a:solidFill>
                <a:effectLst/>
                <a:latin typeface="arial" panose="020B0604020202020204" pitchFamily="34" charset="0"/>
              </a:rPr>
              <a:t>doi</a:t>
            </a:r>
            <a:r>
              <a:rPr lang="en-US" altLang="ko-KR" sz="1600" b="0" i="0" dirty="0" smtClean="0">
                <a:solidFill>
                  <a:srgbClr val="000000"/>
                </a:solidFill>
                <a:effectLst/>
                <a:latin typeface="arial" panose="020B0604020202020204" pitchFamily="34" charset="0"/>
              </a:rPr>
              <a:t>: 10.1038/nature14329. </a:t>
            </a:r>
            <a:r>
              <a:rPr lang="en-US" altLang="ko-KR" sz="1600" b="0" i="0" dirty="0" err="1" smtClean="0">
                <a:solidFill>
                  <a:srgbClr val="000000"/>
                </a:solidFill>
                <a:effectLst/>
                <a:latin typeface="arial" panose="020B0604020202020204" pitchFamily="34" charset="0"/>
              </a:rPr>
              <a:t>Epub</a:t>
            </a:r>
            <a:r>
              <a:rPr lang="en-US" altLang="ko-KR" sz="1600" b="0" i="0" dirty="0" smtClean="0">
                <a:solidFill>
                  <a:srgbClr val="000000"/>
                </a:solidFill>
                <a:effectLst/>
                <a:latin typeface="arial" panose="020B0604020202020204" pitchFamily="34" charset="0"/>
              </a:rPr>
              <a:t> 2015 May 11.</a:t>
            </a:r>
          </a:p>
          <a:p>
            <a:r>
              <a:rPr lang="en-US" altLang="ko-KR" sz="1600" b="1" i="0" dirty="0" smtClean="0">
                <a:solidFill>
                  <a:srgbClr val="000000"/>
                </a:solidFill>
                <a:effectLst/>
                <a:latin typeface="arial" panose="020B0604020202020204" pitchFamily="34" charset="0"/>
              </a:rPr>
              <a:t>Mechanical induction of the tumorigenic β-catenin pathway by </a:t>
            </a:r>
            <a:r>
              <a:rPr lang="en-US" altLang="ko-KR" sz="1600" b="1" i="0" dirty="0" err="1" smtClean="0">
                <a:solidFill>
                  <a:srgbClr val="000000"/>
                </a:solidFill>
                <a:effectLst/>
                <a:latin typeface="arial" panose="020B0604020202020204" pitchFamily="34" charset="0"/>
              </a:rPr>
              <a:t>tumour</a:t>
            </a:r>
            <a:r>
              <a:rPr lang="en-US" altLang="ko-KR" sz="1600" b="1" i="0" dirty="0" smtClean="0">
                <a:solidFill>
                  <a:srgbClr val="000000"/>
                </a:solidFill>
                <a:effectLst/>
                <a:latin typeface="arial" panose="020B0604020202020204" pitchFamily="34" charset="0"/>
              </a:rPr>
              <a:t> growth pressure.</a:t>
            </a:r>
          </a:p>
          <a:p>
            <a:r>
              <a:rPr lang="en-US" altLang="ko-KR" sz="1600" b="0" i="0" u="sng" dirty="0" err="1" smtClean="0">
                <a:solidFill>
                  <a:srgbClr val="660066"/>
                </a:solidFill>
                <a:effectLst/>
                <a:latin typeface="arial" panose="020B0604020202020204" pitchFamily="34" charset="0"/>
                <a:hlinkClick r:id="rId4"/>
              </a:rPr>
              <a:t>Fernández</a:t>
            </a:r>
            <a:r>
              <a:rPr lang="en-US" altLang="ko-KR" sz="1600" b="0" i="0" u="sng" dirty="0" smtClean="0">
                <a:solidFill>
                  <a:srgbClr val="660066"/>
                </a:solidFill>
                <a:effectLst/>
                <a:latin typeface="arial" panose="020B0604020202020204" pitchFamily="34" charset="0"/>
                <a:hlinkClick r:id="rId4"/>
              </a:rPr>
              <a:t>-Sánchez ME</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5"/>
              </a:rPr>
              <a:t>Barbier</a:t>
            </a:r>
            <a:r>
              <a:rPr lang="en-US" altLang="ko-KR" sz="1600" b="0" i="0" u="sng" dirty="0" smtClean="0">
                <a:solidFill>
                  <a:srgbClr val="660066"/>
                </a:solidFill>
                <a:effectLst/>
                <a:latin typeface="arial" panose="020B0604020202020204" pitchFamily="34" charset="0"/>
                <a:hlinkClick r:id="rId5"/>
              </a:rPr>
              <a:t> S</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6"/>
              </a:rPr>
              <a:t>Whitehead J</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7"/>
              </a:rPr>
              <a:t>Béalle</a:t>
            </a:r>
            <a:r>
              <a:rPr lang="en-US" altLang="ko-KR" sz="1600" b="0" i="0" u="sng" dirty="0" smtClean="0">
                <a:solidFill>
                  <a:srgbClr val="660066"/>
                </a:solidFill>
                <a:effectLst/>
                <a:latin typeface="arial" panose="020B0604020202020204" pitchFamily="34" charset="0"/>
                <a:hlinkClick r:id="rId7"/>
              </a:rPr>
              <a:t> G</a:t>
            </a:r>
            <a:r>
              <a:rPr lang="en-US" altLang="ko-KR" sz="1600" b="0" i="0" baseline="30000" dirty="0" smtClean="0">
                <a:solidFill>
                  <a:srgbClr val="000000"/>
                </a:solidFill>
                <a:effectLst/>
                <a:latin typeface="arial" panose="020B0604020202020204" pitchFamily="34" charset="0"/>
              </a:rPr>
              <a:t>2</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8"/>
              </a:rPr>
              <a:t>Michel A</a:t>
            </a:r>
            <a:r>
              <a:rPr lang="en-US" altLang="ko-KR" sz="1600" b="0" i="0" baseline="30000" dirty="0" smtClean="0">
                <a:solidFill>
                  <a:srgbClr val="000000"/>
                </a:solidFill>
                <a:effectLst/>
                <a:latin typeface="arial" panose="020B0604020202020204" pitchFamily="34" charset="0"/>
              </a:rPr>
              <a:t>2</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9"/>
              </a:rPr>
              <a:t>Latorre</a:t>
            </a:r>
            <a:r>
              <a:rPr lang="en-US" altLang="ko-KR" sz="1600" b="0" i="0" u="sng" dirty="0" smtClean="0">
                <a:solidFill>
                  <a:srgbClr val="660066"/>
                </a:solidFill>
                <a:effectLst/>
                <a:latin typeface="arial" panose="020B0604020202020204" pitchFamily="34" charset="0"/>
                <a:hlinkClick r:id="rId9"/>
              </a:rPr>
              <a:t>-Ossa H</a:t>
            </a:r>
            <a:r>
              <a:rPr lang="en-US" altLang="ko-KR" sz="1600" b="0" i="0" baseline="30000" dirty="0" smtClean="0">
                <a:solidFill>
                  <a:srgbClr val="000000"/>
                </a:solidFill>
                <a:effectLst/>
                <a:latin typeface="arial" panose="020B0604020202020204" pitchFamily="34" charset="0"/>
              </a:rPr>
              <a:t>3</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0"/>
              </a:rPr>
              <a:t>Rey C</a:t>
            </a:r>
            <a:r>
              <a:rPr lang="en-US" altLang="ko-KR" sz="1600" b="0" i="0" baseline="30000" dirty="0" smtClean="0">
                <a:solidFill>
                  <a:srgbClr val="000000"/>
                </a:solidFill>
                <a:effectLst/>
                <a:latin typeface="arial" panose="020B0604020202020204" pitchFamily="34" charset="0"/>
              </a:rPr>
              <a:t>4</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1"/>
              </a:rPr>
              <a:t>Fouassier</a:t>
            </a:r>
            <a:r>
              <a:rPr lang="en-US" altLang="ko-KR" sz="1600" b="0" i="0" u="sng" dirty="0" smtClean="0">
                <a:solidFill>
                  <a:srgbClr val="660066"/>
                </a:solidFill>
                <a:effectLst/>
                <a:latin typeface="arial" panose="020B0604020202020204" pitchFamily="34" charset="0"/>
                <a:hlinkClick r:id="rId11"/>
              </a:rPr>
              <a:t> L</a:t>
            </a:r>
            <a:r>
              <a:rPr lang="en-US" altLang="ko-KR" sz="1600" b="0" i="0" baseline="30000" dirty="0" smtClean="0">
                <a:solidFill>
                  <a:srgbClr val="000000"/>
                </a:solidFill>
                <a:effectLst/>
                <a:latin typeface="arial" panose="020B0604020202020204" pitchFamily="34" charset="0"/>
              </a:rPr>
              <a:t>4</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2"/>
              </a:rPr>
              <a:t>Claperon</a:t>
            </a:r>
            <a:r>
              <a:rPr lang="en-US" altLang="ko-KR" sz="1600" b="0" i="0" u="sng" dirty="0" smtClean="0">
                <a:solidFill>
                  <a:srgbClr val="660066"/>
                </a:solidFill>
                <a:effectLst/>
                <a:latin typeface="arial" panose="020B0604020202020204" pitchFamily="34" charset="0"/>
                <a:hlinkClick r:id="rId12"/>
              </a:rPr>
              <a:t> A</a:t>
            </a:r>
            <a:r>
              <a:rPr lang="en-US" altLang="ko-KR" sz="1600" b="0" i="0" baseline="30000" dirty="0" smtClean="0">
                <a:solidFill>
                  <a:srgbClr val="000000"/>
                </a:solidFill>
                <a:effectLst/>
                <a:latin typeface="arial" panose="020B0604020202020204" pitchFamily="34" charset="0"/>
              </a:rPr>
              <a:t>4</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3"/>
              </a:rPr>
              <a:t>Brullé</a:t>
            </a:r>
            <a:r>
              <a:rPr lang="en-US" altLang="ko-KR" sz="1600" b="0" i="0" u="sng" dirty="0" smtClean="0">
                <a:solidFill>
                  <a:srgbClr val="660066"/>
                </a:solidFill>
                <a:effectLst/>
                <a:latin typeface="arial" panose="020B0604020202020204" pitchFamily="34" charset="0"/>
                <a:hlinkClick r:id="rId13"/>
              </a:rPr>
              <a:t> L</a:t>
            </a:r>
            <a:r>
              <a:rPr lang="en-US" altLang="ko-KR" sz="1600" b="0" i="0" baseline="30000" dirty="0" smtClean="0">
                <a:solidFill>
                  <a:srgbClr val="000000"/>
                </a:solidFill>
                <a:effectLst/>
                <a:latin typeface="arial" panose="020B0604020202020204" pitchFamily="34" charset="0"/>
              </a:rPr>
              <a:t>5</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4"/>
              </a:rPr>
              <a:t>Girard E</a:t>
            </a:r>
            <a:r>
              <a:rPr lang="en-US" altLang="ko-KR" sz="1600" b="0" i="0" baseline="30000" dirty="0" smtClean="0">
                <a:solidFill>
                  <a:srgbClr val="000000"/>
                </a:solidFill>
                <a:effectLst/>
                <a:latin typeface="arial" panose="020B0604020202020204" pitchFamily="34" charset="0"/>
              </a:rPr>
              <a:t>6</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5"/>
              </a:rPr>
              <a:t>Servant N</a:t>
            </a:r>
            <a:r>
              <a:rPr lang="en-US" altLang="ko-KR" sz="1600" b="0" i="0" baseline="30000" dirty="0" smtClean="0">
                <a:solidFill>
                  <a:srgbClr val="000000"/>
                </a:solidFill>
                <a:effectLst/>
                <a:latin typeface="arial" panose="020B0604020202020204" pitchFamily="34" charset="0"/>
              </a:rPr>
              <a:t>6</a:t>
            </a:r>
            <a:r>
              <a:rPr lang="en-US" altLang="ko-KR" sz="1600" b="0" i="0" dirty="0" smtClean="0">
                <a:solidFill>
                  <a:srgbClr val="000000"/>
                </a:solidFill>
                <a:effectLst/>
                <a:latin typeface="arial" panose="020B0604020202020204" pitchFamily="34" charset="0"/>
              </a:rPr>
              <a:t>,</a:t>
            </a:r>
            <a:r>
              <a:rPr lang="en-US" altLang="ko-KR" sz="1600" b="0" i="0" u="sng" dirty="0" smtClean="0">
                <a:solidFill>
                  <a:srgbClr val="660066"/>
                </a:solidFill>
                <a:effectLst/>
                <a:latin typeface="arial" panose="020B0604020202020204" pitchFamily="34" charset="0"/>
                <a:hlinkClick r:id="rId16"/>
              </a:rPr>
              <a:t>Rio-Frio T</a:t>
            </a:r>
            <a:r>
              <a:rPr lang="en-US" altLang="ko-KR" sz="1600" b="0" i="0" baseline="30000" dirty="0" smtClean="0">
                <a:solidFill>
                  <a:srgbClr val="000000"/>
                </a:solidFill>
                <a:effectLst/>
                <a:latin typeface="arial" panose="020B0604020202020204" pitchFamily="34" charset="0"/>
              </a:rPr>
              <a:t>7</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7"/>
              </a:rPr>
              <a:t>Marie H</a:t>
            </a:r>
            <a:r>
              <a:rPr lang="en-US" altLang="ko-KR" sz="1600" b="0" i="0" baseline="30000" dirty="0" smtClean="0">
                <a:solidFill>
                  <a:srgbClr val="000000"/>
                </a:solidFill>
                <a:effectLst/>
                <a:latin typeface="arial" panose="020B0604020202020204" pitchFamily="34" charset="0"/>
              </a:rPr>
              <a:t>8</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8"/>
              </a:rPr>
              <a:t>Lesieur</a:t>
            </a:r>
            <a:r>
              <a:rPr lang="en-US" altLang="ko-KR" sz="1600" b="0" i="0" u="sng" dirty="0" smtClean="0">
                <a:solidFill>
                  <a:srgbClr val="660066"/>
                </a:solidFill>
                <a:effectLst/>
                <a:latin typeface="arial" panose="020B0604020202020204" pitchFamily="34" charset="0"/>
                <a:hlinkClick r:id="rId18"/>
              </a:rPr>
              <a:t> S</a:t>
            </a:r>
            <a:r>
              <a:rPr lang="en-US" altLang="ko-KR" sz="1600" b="0" i="0" baseline="30000" dirty="0" smtClean="0">
                <a:solidFill>
                  <a:srgbClr val="000000"/>
                </a:solidFill>
                <a:effectLst/>
                <a:latin typeface="arial" panose="020B0604020202020204" pitchFamily="34" charset="0"/>
              </a:rPr>
              <a:t>8</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9"/>
              </a:rPr>
              <a:t>Housset</a:t>
            </a:r>
            <a:r>
              <a:rPr lang="en-US" altLang="ko-KR" sz="1600" b="0" i="0" u="sng" dirty="0" smtClean="0">
                <a:solidFill>
                  <a:srgbClr val="660066"/>
                </a:solidFill>
                <a:effectLst/>
                <a:latin typeface="arial" panose="020B0604020202020204" pitchFamily="34" charset="0"/>
                <a:hlinkClick r:id="rId19"/>
              </a:rPr>
              <a:t> C</a:t>
            </a:r>
            <a:r>
              <a:rPr lang="en-US" altLang="ko-KR" sz="1600" b="0" i="0" baseline="30000" dirty="0" smtClean="0">
                <a:solidFill>
                  <a:srgbClr val="000000"/>
                </a:solidFill>
                <a:effectLst/>
                <a:latin typeface="arial" panose="020B0604020202020204" pitchFamily="34" charset="0"/>
              </a:rPr>
              <a:t>4</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20"/>
              </a:rPr>
              <a:t>Gennisson</a:t>
            </a:r>
            <a:r>
              <a:rPr lang="en-US" altLang="ko-KR" sz="1600" b="0" i="0" u="sng" dirty="0" smtClean="0">
                <a:solidFill>
                  <a:srgbClr val="660066"/>
                </a:solidFill>
                <a:effectLst/>
                <a:latin typeface="arial" panose="020B0604020202020204" pitchFamily="34" charset="0"/>
                <a:hlinkClick r:id="rId20"/>
              </a:rPr>
              <a:t> JL</a:t>
            </a:r>
            <a:r>
              <a:rPr lang="en-US" altLang="ko-KR" sz="1600" b="0" i="0" baseline="30000" dirty="0" smtClean="0">
                <a:solidFill>
                  <a:srgbClr val="000000"/>
                </a:solidFill>
                <a:effectLst/>
                <a:latin typeface="arial" panose="020B0604020202020204" pitchFamily="34" charset="0"/>
              </a:rPr>
              <a:t>3</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21"/>
              </a:rPr>
              <a:t>Tanter</a:t>
            </a:r>
            <a:r>
              <a:rPr lang="en-US" altLang="ko-KR" sz="1600" b="0" i="0" u="sng" dirty="0" smtClean="0">
                <a:solidFill>
                  <a:srgbClr val="660066"/>
                </a:solidFill>
                <a:effectLst/>
                <a:latin typeface="arial" panose="020B0604020202020204" pitchFamily="34" charset="0"/>
                <a:hlinkClick r:id="rId21"/>
              </a:rPr>
              <a:t> M</a:t>
            </a:r>
            <a:r>
              <a:rPr lang="en-US" altLang="ko-KR" sz="1600" b="0" i="0" baseline="30000" dirty="0" smtClean="0">
                <a:solidFill>
                  <a:srgbClr val="000000"/>
                </a:solidFill>
                <a:effectLst/>
                <a:latin typeface="arial" panose="020B0604020202020204" pitchFamily="34" charset="0"/>
              </a:rPr>
              <a:t>3</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22"/>
              </a:rPr>
              <a:t>Ménager</a:t>
            </a:r>
            <a:r>
              <a:rPr lang="en-US" altLang="ko-KR" sz="1600" b="0" i="0" u="sng" dirty="0" smtClean="0">
                <a:solidFill>
                  <a:srgbClr val="660066"/>
                </a:solidFill>
                <a:effectLst/>
                <a:latin typeface="arial" panose="020B0604020202020204" pitchFamily="34" charset="0"/>
                <a:hlinkClick r:id="rId22"/>
              </a:rPr>
              <a:t> C</a:t>
            </a:r>
            <a:r>
              <a:rPr lang="en-US" altLang="ko-KR" sz="1600" b="0" i="0" baseline="30000" dirty="0" smtClean="0">
                <a:solidFill>
                  <a:srgbClr val="000000"/>
                </a:solidFill>
                <a:effectLst/>
                <a:latin typeface="arial" panose="020B0604020202020204" pitchFamily="34" charset="0"/>
              </a:rPr>
              <a:t>2</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23"/>
              </a:rPr>
              <a:t>Fre</a:t>
            </a:r>
            <a:r>
              <a:rPr lang="en-US" altLang="ko-KR" sz="1600" b="0" i="0" u="sng" dirty="0" smtClean="0">
                <a:solidFill>
                  <a:srgbClr val="660066"/>
                </a:solidFill>
                <a:effectLst/>
                <a:latin typeface="arial" panose="020B0604020202020204" pitchFamily="34" charset="0"/>
                <a:hlinkClick r:id="rId23"/>
              </a:rPr>
              <a:t> S</a:t>
            </a:r>
            <a:r>
              <a:rPr lang="en-US" altLang="ko-KR" sz="1600" b="0" i="0" baseline="30000" dirty="0" smtClean="0">
                <a:solidFill>
                  <a:srgbClr val="000000"/>
                </a:solidFill>
                <a:effectLst/>
                <a:latin typeface="arial" panose="020B0604020202020204" pitchFamily="34" charset="0"/>
              </a:rPr>
              <a:t>9</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24"/>
              </a:rPr>
              <a:t>Robine</a:t>
            </a:r>
            <a:r>
              <a:rPr lang="en-US" altLang="ko-KR" sz="1600" b="0" i="0" u="sng" dirty="0" smtClean="0">
                <a:solidFill>
                  <a:srgbClr val="660066"/>
                </a:solidFill>
                <a:effectLst/>
                <a:latin typeface="arial" panose="020B0604020202020204" pitchFamily="34" charset="0"/>
                <a:hlinkClick r:id="rId24"/>
              </a:rPr>
              <a:t> S</a:t>
            </a:r>
            <a:r>
              <a:rPr lang="en-US" altLang="ko-KR" sz="1600" b="0" i="0" baseline="30000" dirty="0" smtClean="0">
                <a:solidFill>
                  <a:srgbClr val="000000"/>
                </a:solidFill>
                <a:effectLst/>
                <a:latin typeface="arial" panose="020B0604020202020204" pitchFamily="34" charset="0"/>
              </a:rPr>
              <a:t>10</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25"/>
              </a:rPr>
              <a:t>Farge</a:t>
            </a:r>
            <a:r>
              <a:rPr lang="en-US" altLang="ko-KR" sz="1600" b="0" i="0" u="sng" dirty="0" smtClean="0">
                <a:solidFill>
                  <a:srgbClr val="660066"/>
                </a:solidFill>
                <a:effectLst/>
                <a:latin typeface="arial" panose="020B0604020202020204" pitchFamily="34" charset="0"/>
                <a:hlinkClick r:id="rId25"/>
              </a:rPr>
              <a:t> E</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a:t>
            </a:r>
            <a:endParaRPr lang="en-US" altLang="ko-KR" sz="1600" b="1" i="0" dirty="0" smtClean="0">
              <a:solidFill>
                <a:srgbClr val="985735"/>
              </a:solidFill>
              <a:effectLst/>
              <a:latin typeface="arial" panose="020B0604020202020204" pitchFamily="34" charset="0"/>
            </a:endParaRPr>
          </a:p>
          <a:p>
            <a:r>
              <a:rPr lang="en-US" altLang="ko-KR" sz="1600" b="0" i="0" dirty="0" smtClean="0">
                <a:solidFill>
                  <a:srgbClr val="000000"/>
                </a:solidFill>
                <a:effectLst/>
                <a:latin typeface="arial" panose="020B0604020202020204" pitchFamily="34" charset="0"/>
              </a:rPr>
              <a:t>	The </a:t>
            </a:r>
            <a:r>
              <a:rPr lang="en-US" altLang="ko-KR" sz="1600" b="0" i="0" dirty="0" err="1" smtClean="0">
                <a:solidFill>
                  <a:srgbClr val="000000"/>
                </a:solidFill>
                <a:effectLst/>
                <a:latin typeface="arial" panose="020B0604020202020204" pitchFamily="34" charset="0"/>
              </a:rPr>
              <a:t>tumour</a:t>
            </a:r>
            <a:r>
              <a:rPr lang="en-US" altLang="ko-KR" sz="1600" b="0" i="0" dirty="0" smtClean="0">
                <a:solidFill>
                  <a:srgbClr val="000000"/>
                </a:solidFill>
                <a:effectLst/>
                <a:latin typeface="arial" panose="020B0604020202020204" pitchFamily="34" charset="0"/>
              </a:rPr>
              <a:t> microenvironment may contribute to tumorigenesis owing to mechanical forces such as fibrotic stiffness or mechanical pressure caused by the expansion of hyper-proliferative cells. Here we explore the contribution of the mechanical pressure exerted by </a:t>
            </a:r>
            <a:r>
              <a:rPr lang="en-US" altLang="ko-KR" sz="1600" b="0" i="0" dirty="0" err="1" smtClean="0">
                <a:solidFill>
                  <a:srgbClr val="000000"/>
                </a:solidFill>
                <a:effectLst/>
                <a:latin typeface="arial" panose="020B0604020202020204" pitchFamily="34" charset="0"/>
              </a:rPr>
              <a:t>tumour</a:t>
            </a:r>
            <a:r>
              <a:rPr lang="en-US" altLang="ko-KR" sz="1600" b="0" i="0" dirty="0" smtClean="0">
                <a:solidFill>
                  <a:srgbClr val="000000"/>
                </a:solidFill>
                <a:effectLst/>
                <a:latin typeface="arial" panose="020B0604020202020204" pitchFamily="34" charset="0"/>
              </a:rPr>
              <a:t> growth onto non-tumorous adjacent epithelium. In the early stage of mouse colon </a:t>
            </a:r>
            <a:r>
              <a:rPr lang="en-US" altLang="ko-KR" sz="1600" b="0" i="0" dirty="0" err="1" smtClean="0">
                <a:solidFill>
                  <a:srgbClr val="000000"/>
                </a:solidFill>
                <a:effectLst/>
                <a:latin typeface="arial" panose="020B0604020202020204" pitchFamily="34" charset="0"/>
              </a:rPr>
              <a:t>tumour</a:t>
            </a:r>
            <a:r>
              <a:rPr lang="en-US" altLang="ko-KR" sz="1600" b="0" i="0" dirty="0" smtClean="0">
                <a:solidFill>
                  <a:srgbClr val="000000"/>
                </a:solidFill>
                <a:effectLst/>
                <a:latin typeface="arial" panose="020B0604020202020204" pitchFamily="34" charset="0"/>
              </a:rPr>
              <a:t> development in the Notch(+)</a:t>
            </a:r>
            <a:r>
              <a:rPr lang="en-US" altLang="ko-KR" sz="1600" b="0" i="0" dirty="0" err="1" smtClean="0">
                <a:solidFill>
                  <a:srgbClr val="000000"/>
                </a:solidFill>
                <a:effectLst/>
                <a:latin typeface="arial" panose="020B0604020202020204" pitchFamily="34" charset="0"/>
              </a:rPr>
              <a:t>Apc</a:t>
            </a:r>
            <a:r>
              <a:rPr lang="en-US" altLang="ko-KR" sz="1600" b="0" i="0" dirty="0" smtClean="0">
                <a:solidFill>
                  <a:srgbClr val="000000"/>
                </a:solidFill>
                <a:effectLst/>
                <a:latin typeface="arial" panose="020B0604020202020204" pitchFamily="34" charset="0"/>
              </a:rPr>
              <a:t>(+/1638N) mouse model, we observed mechanistic pressure stress in the non-tumorous epithelial cells caused by hyper-proliferative adjacent crypts overexpressing active Notch, which is associated with increased Ret and β-catenin </a:t>
            </a:r>
            <a:r>
              <a:rPr lang="en-US" altLang="ko-KR" sz="1600" b="0" i="0" dirty="0" err="1" smtClean="0">
                <a:solidFill>
                  <a:srgbClr val="000000"/>
                </a:solidFill>
                <a:effectLst/>
                <a:latin typeface="arial" panose="020B0604020202020204" pitchFamily="34" charset="0"/>
              </a:rPr>
              <a:t>signalling</a:t>
            </a:r>
            <a:r>
              <a:rPr lang="en-US" altLang="ko-KR" sz="1600" b="0" i="0" dirty="0" smtClean="0">
                <a:solidFill>
                  <a:srgbClr val="000000"/>
                </a:solidFill>
                <a:effectLst/>
                <a:latin typeface="arial" panose="020B0604020202020204" pitchFamily="34" charset="0"/>
              </a:rPr>
              <a:t>. We thus developed a method that allows the delivery of a defined mechanical pressure in vivo, by subcutaneously inserting a magnet close to the mouse colon. The implanted magnet generated a magnetic force on ultra-magnetic liposomes, stabilized in the mesenchymal cells of the connective tissue surrounding colonic crypts after intravenous injection. The magnetically induced </a:t>
            </a:r>
            <a:r>
              <a:rPr lang="en-US" altLang="ko-KR" sz="1600" b="0" i="0" dirty="0" err="1" smtClean="0">
                <a:solidFill>
                  <a:srgbClr val="000000"/>
                </a:solidFill>
                <a:effectLst/>
                <a:latin typeface="arial" panose="020B0604020202020204" pitchFamily="34" charset="0"/>
              </a:rPr>
              <a:t>pressurequantitatively</a:t>
            </a:r>
            <a:r>
              <a:rPr lang="en-US" altLang="ko-KR" sz="1600" b="0" i="0" dirty="0" smtClean="0">
                <a:solidFill>
                  <a:srgbClr val="000000"/>
                </a:solidFill>
                <a:effectLst/>
                <a:latin typeface="arial" panose="020B0604020202020204" pitchFamily="34" charset="0"/>
              </a:rPr>
              <a:t> mimicked the endogenous early </a:t>
            </a:r>
            <a:r>
              <a:rPr lang="en-US" altLang="ko-KR" sz="1600" b="0" i="0" dirty="0" err="1" smtClean="0">
                <a:solidFill>
                  <a:srgbClr val="000000"/>
                </a:solidFill>
                <a:effectLst/>
                <a:latin typeface="arial" panose="020B0604020202020204" pitchFamily="34" charset="0"/>
              </a:rPr>
              <a:t>tumour</a:t>
            </a:r>
            <a:r>
              <a:rPr lang="en-US" altLang="ko-KR" sz="1600" b="0" i="0" dirty="0" smtClean="0">
                <a:solidFill>
                  <a:srgbClr val="000000"/>
                </a:solidFill>
                <a:effectLst/>
                <a:latin typeface="arial" panose="020B0604020202020204" pitchFamily="34" charset="0"/>
              </a:rPr>
              <a:t> growth stress in the order of 1,200 Pa, without affecting tissue stiffness, as monitored by ultrasound strain imaging and shear wave </a:t>
            </a:r>
            <a:r>
              <a:rPr lang="en-US" altLang="ko-KR" sz="1600" b="0" i="0" dirty="0" err="1" smtClean="0">
                <a:solidFill>
                  <a:srgbClr val="000000"/>
                </a:solidFill>
                <a:effectLst/>
                <a:latin typeface="arial" panose="020B0604020202020204" pitchFamily="34" charset="0"/>
              </a:rPr>
              <a:t>elastography</a:t>
            </a:r>
            <a:r>
              <a:rPr lang="en-US" altLang="ko-KR" sz="1600" b="0" i="0" dirty="0" smtClean="0">
                <a:solidFill>
                  <a:srgbClr val="000000"/>
                </a:solidFill>
                <a:effectLst/>
                <a:latin typeface="arial" panose="020B0604020202020204" pitchFamily="34" charset="0"/>
              </a:rPr>
              <a:t>. The exertion of pressure mimicking that of </a:t>
            </a:r>
            <a:r>
              <a:rPr lang="en-US" altLang="ko-KR" sz="1600" b="0" i="0" dirty="0" err="1" smtClean="0">
                <a:solidFill>
                  <a:srgbClr val="000000"/>
                </a:solidFill>
                <a:effectLst/>
                <a:latin typeface="arial" panose="020B0604020202020204" pitchFamily="34" charset="0"/>
              </a:rPr>
              <a:t>tumour</a:t>
            </a:r>
            <a:r>
              <a:rPr lang="en-US" altLang="ko-KR" sz="1600" b="0" i="0" dirty="0" smtClean="0">
                <a:solidFill>
                  <a:srgbClr val="000000"/>
                </a:solidFill>
                <a:effectLst/>
                <a:latin typeface="arial" panose="020B0604020202020204" pitchFamily="34" charset="0"/>
              </a:rPr>
              <a:t> growth led to rapid Ret activation and downstream phosphorylation of β-catenin on Tyr654, </a:t>
            </a:r>
            <a:r>
              <a:rPr lang="en-US" altLang="ko-KR" sz="1600" b="0" i="0" dirty="0" err="1" smtClean="0">
                <a:solidFill>
                  <a:srgbClr val="000000"/>
                </a:solidFill>
                <a:effectLst/>
                <a:latin typeface="arial" panose="020B0604020202020204" pitchFamily="34" charset="0"/>
              </a:rPr>
              <a:t>imparing</a:t>
            </a:r>
            <a:r>
              <a:rPr lang="en-US" altLang="ko-KR" sz="1600" b="0" i="0" dirty="0" smtClean="0">
                <a:solidFill>
                  <a:srgbClr val="000000"/>
                </a:solidFill>
                <a:effectLst/>
                <a:latin typeface="arial" panose="020B0604020202020204" pitchFamily="34" charset="0"/>
              </a:rPr>
              <a:t> its interaction with the E-cadherin in </a:t>
            </a:r>
            <a:r>
              <a:rPr lang="en-US" altLang="ko-KR" sz="1600" b="0" i="0" dirty="0" err="1" smtClean="0">
                <a:solidFill>
                  <a:srgbClr val="000000"/>
                </a:solidFill>
                <a:effectLst/>
                <a:latin typeface="arial" panose="020B0604020202020204" pitchFamily="34" charset="0"/>
              </a:rPr>
              <a:t>adherens</a:t>
            </a:r>
            <a:r>
              <a:rPr lang="en-US" altLang="ko-KR" sz="1600" b="0" i="0" dirty="0" smtClean="0">
                <a:solidFill>
                  <a:srgbClr val="000000"/>
                </a:solidFill>
                <a:effectLst/>
                <a:latin typeface="arial" panose="020B0604020202020204" pitchFamily="34" charset="0"/>
              </a:rPr>
              <a:t> junctions, and which was followed by β-catenin nuclear translocation after 15 days. As a consequence, increased expression of β-catenin-target genes was observed at 1 month, together with crypt enlargement accompanying the formation of early tumorous aberrant crypt foci. Mechanical activation of the tumorigenic β-catenin </a:t>
            </a:r>
            <a:r>
              <a:rPr lang="en-US" altLang="ko-KR" sz="1600" b="0" i="0" dirty="0" err="1" smtClean="0">
                <a:solidFill>
                  <a:srgbClr val="000000"/>
                </a:solidFill>
                <a:effectLst/>
                <a:latin typeface="arial" panose="020B0604020202020204" pitchFamily="34" charset="0"/>
              </a:rPr>
              <a:t>pathwaysuggests</a:t>
            </a:r>
            <a:r>
              <a:rPr lang="en-US" altLang="ko-KR" sz="1600" b="0" i="0" dirty="0" smtClean="0">
                <a:solidFill>
                  <a:srgbClr val="000000"/>
                </a:solidFill>
                <a:effectLst/>
                <a:latin typeface="arial" panose="020B0604020202020204" pitchFamily="34" charset="0"/>
              </a:rPr>
              <a:t> unexplored modes of </a:t>
            </a:r>
            <a:r>
              <a:rPr lang="en-US" altLang="ko-KR" sz="1600" b="0" i="0" dirty="0" err="1" smtClean="0">
                <a:solidFill>
                  <a:srgbClr val="000000"/>
                </a:solidFill>
                <a:effectLst/>
                <a:latin typeface="arial" panose="020B0604020202020204" pitchFamily="34" charset="0"/>
              </a:rPr>
              <a:t>tumour</a:t>
            </a:r>
            <a:r>
              <a:rPr lang="en-US" altLang="ko-KR" sz="1600" b="0" i="0" dirty="0" smtClean="0">
                <a:solidFill>
                  <a:srgbClr val="000000"/>
                </a:solidFill>
                <a:effectLst/>
                <a:latin typeface="arial" panose="020B0604020202020204" pitchFamily="34" charset="0"/>
              </a:rPr>
              <a:t> propagation based on mechanical </a:t>
            </a:r>
            <a:r>
              <a:rPr lang="en-US" altLang="ko-KR" sz="1600" b="0" i="0" dirty="0" err="1" smtClean="0">
                <a:solidFill>
                  <a:srgbClr val="000000"/>
                </a:solidFill>
                <a:effectLst/>
                <a:latin typeface="arial" panose="020B0604020202020204" pitchFamily="34" charset="0"/>
              </a:rPr>
              <a:t>signalling</a:t>
            </a:r>
            <a:r>
              <a:rPr lang="en-US" altLang="ko-KR" sz="1600" b="0" i="0" dirty="0" smtClean="0">
                <a:solidFill>
                  <a:srgbClr val="000000"/>
                </a:solidFill>
                <a:effectLst/>
                <a:latin typeface="arial" panose="020B0604020202020204" pitchFamily="34" charset="0"/>
              </a:rPr>
              <a:t> pathways in healthy epithelial cells surrounding the </a:t>
            </a:r>
            <a:r>
              <a:rPr lang="en-US" altLang="ko-KR" sz="1600" b="0" i="0" dirty="0" err="1" smtClean="0">
                <a:solidFill>
                  <a:srgbClr val="000000"/>
                </a:solidFill>
                <a:effectLst/>
                <a:latin typeface="arial" panose="020B0604020202020204" pitchFamily="34" charset="0"/>
              </a:rPr>
              <a:t>tumour</a:t>
            </a:r>
            <a:r>
              <a:rPr lang="en-US" altLang="ko-KR" sz="1600" b="0" i="0" dirty="0" smtClean="0">
                <a:solidFill>
                  <a:srgbClr val="000000"/>
                </a:solidFill>
                <a:effectLst/>
                <a:latin typeface="arial" panose="020B0604020202020204" pitchFamily="34" charset="0"/>
              </a:rPr>
              <a:t>, which may contribute to </a:t>
            </a:r>
            <a:r>
              <a:rPr lang="en-US" altLang="ko-KR" sz="1600" b="0" i="0" dirty="0" err="1" smtClean="0">
                <a:solidFill>
                  <a:srgbClr val="000000"/>
                </a:solidFill>
                <a:effectLst/>
                <a:latin typeface="arial" panose="020B0604020202020204" pitchFamily="34" charset="0"/>
              </a:rPr>
              <a:t>tumour</a:t>
            </a:r>
            <a:r>
              <a:rPr lang="en-US" altLang="ko-KR" sz="1600" b="0" i="0" dirty="0" smtClean="0">
                <a:solidFill>
                  <a:srgbClr val="000000"/>
                </a:solidFill>
                <a:effectLst/>
                <a:latin typeface="arial" panose="020B0604020202020204" pitchFamily="34" charset="0"/>
              </a:rPr>
              <a:t> heterogeneity.</a:t>
            </a:r>
          </a:p>
        </p:txBody>
      </p:sp>
    </p:spTree>
    <p:extLst>
      <p:ext uri="{BB962C8B-B14F-4D97-AF65-F5344CB8AC3E}">
        <p14:creationId xmlns:p14="http://schemas.microsoft.com/office/powerpoint/2010/main" val="17180701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a:stretch>
            <a:fillRect/>
          </a:stretch>
        </p:blipFill>
        <p:spPr>
          <a:xfrm>
            <a:off x="7353300" y="0"/>
            <a:ext cx="1790700" cy="447675"/>
          </a:xfrm>
          <a:prstGeom prst="rect">
            <a:avLst/>
          </a:prstGeom>
        </p:spPr>
      </p:pic>
      <p:sp>
        <p:nvSpPr>
          <p:cNvPr id="2" name="직사각형 1"/>
          <p:cNvSpPr/>
          <p:nvPr/>
        </p:nvSpPr>
        <p:spPr>
          <a:xfrm>
            <a:off x="0" y="58847"/>
            <a:ext cx="9144000" cy="6001643"/>
          </a:xfrm>
          <a:prstGeom prst="rect">
            <a:avLst/>
          </a:prstGeom>
        </p:spPr>
        <p:txBody>
          <a:bodyPr wrap="square">
            <a:spAutoFit/>
          </a:bodyPr>
          <a:lstStyle/>
          <a:p>
            <a:r>
              <a:rPr lang="en-US" altLang="ko-KR" sz="1600" b="0" i="0" u="sng" dirty="0" smtClean="0">
                <a:solidFill>
                  <a:srgbClr val="660066"/>
                </a:solidFill>
                <a:effectLst/>
                <a:latin typeface="arial" panose="020B0604020202020204" pitchFamily="34" charset="0"/>
                <a:hlinkClick r:id="rId3" tooltip="Nature."/>
              </a:rPr>
              <a:t>Nature.</a:t>
            </a:r>
            <a:r>
              <a:rPr lang="en-US" altLang="ko-KR" sz="1600" b="0" i="0" dirty="0" smtClean="0">
                <a:solidFill>
                  <a:srgbClr val="000000"/>
                </a:solidFill>
                <a:effectLst/>
                <a:latin typeface="arial" panose="020B0604020202020204" pitchFamily="34" charset="0"/>
              </a:rPr>
              <a:t> 2015 Jul 2;523(7558):96-100. </a:t>
            </a:r>
            <a:r>
              <a:rPr lang="en-US" altLang="ko-KR" sz="1600" b="0" i="0" dirty="0" err="1" smtClean="0">
                <a:solidFill>
                  <a:srgbClr val="000000"/>
                </a:solidFill>
                <a:effectLst/>
                <a:latin typeface="arial" panose="020B0604020202020204" pitchFamily="34" charset="0"/>
              </a:rPr>
              <a:t>doi</a:t>
            </a:r>
            <a:r>
              <a:rPr lang="en-US" altLang="ko-KR" sz="1600" b="0" i="0" dirty="0" smtClean="0">
                <a:solidFill>
                  <a:srgbClr val="000000"/>
                </a:solidFill>
                <a:effectLst/>
                <a:latin typeface="arial" panose="020B0604020202020204" pitchFamily="34" charset="0"/>
              </a:rPr>
              <a:t>: 10.1038/nature14351. </a:t>
            </a:r>
            <a:r>
              <a:rPr lang="en-US" altLang="ko-KR" sz="1600" b="0" i="0" dirty="0" err="1" smtClean="0">
                <a:solidFill>
                  <a:srgbClr val="000000"/>
                </a:solidFill>
                <a:effectLst/>
                <a:latin typeface="arial" panose="020B0604020202020204" pitchFamily="34" charset="0"/>
              </a:rPr>
              <a:t>Epub</a:t>
            </a:r>
            <a:r>
              <a:rPr lang="en-US" altLang="ko-KR" sz="1600" b="0" i="0" dirty="0" smtClean="0">
                <a:solidFill>
                  <a:srgbClr val="000000"/>
                </a:solidFill>
                <a:effectLst/>
                <a:latin typeface="arial" panose="020B0604020202020204" pitchFamily="34" charset="0"/>
              </a:rPr>
              <a:t> 2015 May 11.</a:t>
            </a:r>
          </a:p>
          <a:p>
            <a:r>
              <a:rPr lang="en-US" altLang="ko-KR" sz="1600" b="1" i="0" dirty="0" smtClean="0">
                <a:solidFill>
                  <a:srgbClr val="000000"/>
                </a:solidFill>
                <a:effectLst/>
                <a:latin typeface="arial" panose="020B0604020202020204" pitchFamily="34" charset="0"/>
              </a:rPr>
              <a:t>MYC regulates the core pre-mRNA splicing machinery as an essential step in lymphomagenesis.</a:t>
            </a:r>
          </a:p>
          <a:p>
            <a:r>
              <a:rPr lang="en-US" altLang="ko-KR" sz="1600" b="0" i="0" u="sng" dirty="0" err="1" smtClean="0">
                <a:solidFill>
                  <a:srgbClr val="660066"/>
                </a:solidFill>
                <a:effectLst/>
                <a:latin typeface="arial" panose="020B0604020202020204" pitchFamily="34" charset="0"/>
                <a:hlinkClick r:id="rId4"/>
              </a:rPr>
              <a:t>Koh</a:t>
            </a:r>
            <a:r>
              <a:rPr lang="en-US" altLang="ko-KR" sz="1600" b="0" i="0" u="sng" dirty="0" smtClean="0">
                <a:solidFill>
                  <a:srgbClr val="660066"/>
                </a:solidFill>
                <a:effectLst/>
                <a:latin typeface="arial" panose="020B0604020202020204" pitchFamily="34" charset="0"/>
                <a:hlinkClick r:id="rId4"/>
              </a:rPr>
              <a:t> CM</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5"/>
              </a:rPr>
              <a:t>Bezzi</a:t>
            </a:r>
            <a:r>
              <a:rPr lang="en-US" altLang="ko-KR" sz="1600" b="0" i="0" u="sng" dirty="0" smtClean="0">
                <a:solidFill>
                  <a:srgbClr val="660066"/>
                </a:solidFill>
                <a:effectLst/>
                <a:latin typeface="arial" panose="020B0604020202020204" pitchFamily="34" charset="0"/>
                <a:hlinkClick r:id="rId5"/>
              </a:rPr>
              <a:t> M</a:t>
            </a:r>
            <a:r>
              <a:rPr lang="en-US" altLang="ko-KR" sz="1600" b="0" i="0" baseline="30000" dirty="0" smtClean="0">
                <a:solidFill>
                  <a:srgbClr val="000000"/>
                </a:solidFill>
                <a:effectLst/>
                <a:latin typeface="arial" panose="020B0604020202020204" pitchFamily="34" charset="0"/>
              </a:rPr>
              <a:t>2</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6"/>
              </a:rPr>
              <a:t>Low DH</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7"/>
              </a:rPr>
              <a:t>Ang</a:t>
            </a:r>
            <a:r>
              <a:rPr lang="en-US" altLang="ko-KR" sz="1600" b="0" i="0" u="sng" dirty="0" smtClean="0">
                <a:solidFill>
                  <a:srgbClr val="660066"/>
                </a:solidFill>
                <a:effectLst/>
                <a:latin typeface="arial" panose="020B0604020202020204" pitchFamily="34" charset="0"/>
                <a:hlinkClick r:id="rId7"/>
              </a:rPr>
              <a:t> WX</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8"/>
              </a:rPr>
              <a:t>Teo</a:t>
            </a:r>
            <a:r>
              <a:rPr lang="en-US" altLang="ko-KR" sz="1600" b="0" i="0" u="sng" dirty="0" smtClean="0">
                <a:solidFill>
                  <a:srgbClr val="660066"/>
                </a:solidFill>
                <a:effectLst/>
                <a:latin typeface="arial" panose="020B0604020202020204" pitchFamily="34" charset="0"/>
                <a:hlinkClick r:id="rId8"/>
              </a:rPr>
              <a:t> SX</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9"/>
              </a:rPr>
              <a:t>Gay FP</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0"/>
              </a:rPr>
              <a:t>Al-</a:t>
            </a:r>
            <a:r>
              <a:rPr lang="en-US" altLang="ko-KR" sz="1600" b="0" i="0" u="sng" dirty="0" err="1" smtClean="0">
                <a:solidFill>
                  <a:srgbClr val="660066"/>
                </a:solidFill>
                <a:effectLst/>
                <a:latin typeface="arial" panose="020B0604020202020204" pitchFamily="34" charset="0"/>
                <a:hlinkClick r:id="rId10"/>
              </a:rPr>
              <a:t>Haddawi</a:t>
            </a:r>
            <a:r>
              <a:rPr lang="en-US" altLang="ko-KR" sz="1600" b="0" i="0" u="sng" dirty="0" smtClean="0">
                <a:solidFill>
                  <a:srgbClr val="660066"/>
                </a:solidFill>
                <a:effectLst/>
                <a:latin typeface="arial" panose="020B0604020202020204" pitchFamily="34" charset="0"/>
                <a:hlinkClick r:id="rId10"/>
              </a:rPr>
              <a:t> M</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1"/>
              </a:rPr>
              <a:t>Tan SY</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2"/>
              </a:rPr>
              <a:t>Osato</a:t>
            </a:r>
            <a:r>
              <a:rPr lang="en-US" altLang="ko-KR" sz="1600" b="0" i="0" u="sng" dirty="0" smtClean="0">
                <a:solidFill>
                  <a:srgbClr val="660066"/>
                </a:solidFill>
                <a:effectLst/>
                <a:latin typeface="arial" panose="020B0604020202020204" pitchFamily="34" charset="0"/>
                <a:hlinkClick r:id="rId12"/>
              </a:rPr>
              <a:t> M</a:t>
            </a:r>
            <a:r>
              <a:rPr lang="en-US" altLang="ko-KR" sz="1600" b="0" i="0" baseline="30000" dirty="0" smtClean="0">
                <a:solidFill>
                  <a:srgbClr val="000000"/>
                </a:solidFill>
                <a:effectLst/>
                <a:latin typeface="arial" panose="020B0604020202020204" pitchFamily="34" charset="0"/>
              </a:rPr>
              <a:t>3</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3"/>
              </a:rPr>
              <a:t>Sabò</a:t>
            </a:r>
            <a:r>
              <a:rPr lang="en-US" altLang="ko-KR" sz="1600" b="0" i="0" u="sng" dirty="0" smtClean="0">
                <a:solidFill>
                  <a:srgbClr val="660066"/>
                </a:solidFill>
                <a:effectLst/>
                <a:latin typeface="arial" panose="020B0604020202020204" pitchFamily="34" charset="0"/>
                <a:hlinkClick r:id="rId13"/>
              </a:rPr>
              <a:t> A</a:t>
            </a:r>
            <a:r>
              <a:rPr lang="en-US" altLang="ko-KR" sz="1600" b="0" i="0" baseline="30000" dirty="0" smtClean="0">
                <a:solidFill>
                  <a:srgbClr val="000000"/>
                </a:solidFill>
                <a:effectLst/>
                <a:latin typeface="arial" panose="020B0604020202020204" pitchFamily="34" charset="0"/>
              </a:rPr>
              <a:t>4</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4"/>
              </a:rPr>
              <a:t>Amati B</a:t>
            </a:r>
            <a:r>
              <a:rPr lang="en-US" altLang="ko-KR" sz="1600" b="0" i="0" baseline="30000" dirty="0" smtClean="0">
                <a:solidFill>
                  <a:srgbClr val="000000"/>
                </a:solidFill>
                <a:effectLst/>
                <a:latin typeface="arial" panose="020B0604020202020204" pitchFamily="34" charset="0"/>
              </a:rPr>
              <a:t>5</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5"/>
              </a:rPr>
              <a:t>Wee KB</a:t>
            </a:r>
            <a:r>
              <a:rPr lang="en-US" altLang="ko-KR" sz="1600" b="0" i="0" baseline="30000" dirty="0" smtClean="0">
                <a:solidFill>
                  <a:srgbClr val="000000"/>
                </a:solidFill>
                <a:effectLst/>
                <a:latin typeface="arial" panose="020B0604020202020204" pitchFamily="34" charset="0"/>
              </a:rPr>
              <a:t>6</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6"/>
              </a:rPr>
              <a:t>Guccione</a:t>
            </a:r>
            <a:r>
              <a:rPr lang="en-US" altLang="ko-KR" sz="1600" b="0" i="0" u="sng" dirty="0" smtClean="0">
                <a:solidFill>
                  <a:srgbClr val="660066"/>
                </a:solidFill>
                <a:effectLst/>
                <a:latin typeface="arial" panose="020B0604020202020204" pitchFamily="34" charset="0"/>
                <a:hlinkClick r:id="rId16"/>
              </a:rPr>
              <a:t> E</a:t>
            </a:r>
            <a:r>
              <a:rPr lang="en-US" altLang="ko-KR" sz="1600" b="0" i="0" baseline="30000" dirty="0" smtClean="0">
                <a:solidFill>
                  <a:srgbClr val="000000"/>
                </a:solidFill>
                <a:effectLst/>
                <a:latin typeface="arial" panose="020B0604020202020204" pitchFamily="34" charset="0"/>
              </a:rPr>
              <a:t>7</a:t>
            </a:r>
            <a:r>
              <a:rPr lang="en-US" altLang="ko-KR" sz="1600" b="0" i="0" dirty="0" smtClean="0">
                <a:solidFill>
                  <a:srgbClr val="000000"/>
                </a:solidFill>
                <a:effectLst/>
                <a:latin typeface="arial" panose="020B0604020202020204" pitchFamily="34" charset="0"/>
              </a:rPr>
              <a:t>.</a:t>
            </a:r>
          </a:p>
          <a:p>
            <a:r>
              <a:rPr lang="en-US" altLang="ko-KR" sz="1600" b="1" i="0" u="none" strike="noStrike" dirty="0" smtClean="0">
                <a:solidFill>
                  <a:srgbClr val="660066"/>
                </a:solidFill>
                <a:effectLst/>
                <a:latin typeface="arial" panose="020B0604020202020204" pitchFamily="34" charset="0"/>
                <a:hlinkClick r:id="rId3" tooltip="Open/close author information list"/>
              </a:rPr>
              <a:t>Author information</a:t>
            </a:r>
            <a:endParaRPr lang="en-US" altLang="ko-KR" sz="1600" b="1" i="0" dirty="0" smtClean="0">
              <a:solidFill>
                <a:srgbClr val="724128"/>
              </a:solidFill>
              <a:effectLst/>
              <a:latin typeface="arial" panose="020B0604020202020204" pitchFamily="34" charset="0"/>
            </a:endParaRPr>
          </a:p>
          <a:p>
            <a:r>
              <a:rPr lang="en-US" altLang="ko-KR" sz="1600" b="1" i="0" dirty="0" smtClean="0">
                <a:solidFill>
                  <a:srgbClr val="985735"/>
                </a:solidFill>
                <a:effectLst/>
                <a:latin typeface="arial" panose="020B0604020202020204" pitchFamily="34" charset="0"/>
              </a:rPr>
              <a:t>Abstract</a:t>
            </a:r>
          </a:p>
          <a:p>
            <a:r>
              <a:rPr lang="en-US" altLang="ko-KR" sz="1600" b="0" i="0" dirty="0" smtClean="0">
                <a:solidFill>
                  <a:srgbClr val="000000"/>
                </a:solidFill>
                <a:effectLst/>
                <a:latin typeface="arial" panose="020B0604020202020204" pitchFamily="34" charset="0"/>
              </a:rPr>
              <a:t>Deregulated expression of the MYC transcription factor occurs in most human cancers and correlates with high proliferation, reprogrammed cellular metabolism and poor prognosis. Overexpressed MYC binds to virtually all active promoters within a cell, although with different binding affinities, and modulates the expression of distinct subsets of genes. However, the critical effectors of MYC in tumorigenesis remain largely unknown. Here we show that during lymphomagenesis in Eµ-</a:t>
            </a:r>
            <a:r>
              <a:rPr lang="en-US" altLang="ko-KR" sz="1600" b="0" i="0" dirty="0" err="1" smtClean="0">
                <a:solidFill>
                  <a:srgbClr val="000000"/>
                </a:solidFill>
                <a:effectLst/>
                <a:latin typeface="arial" panose="020B0604020202020204" pitchFamily="34" charset="0"/>
              </a:rPr>
              <a:t>myc</a:t>
            </a:r>
            <a:r>
              <a:rPr lang="en-US" altLang="ko-KR" sz="1600" b="0" i="0" dirty="0" smtClean="0">
                <a:solidFill>
                  <a:srgbClr val="000000"/>
                </a:solidFill>
                <a:effectLst/>
                <a:latin typeface="arial" panose="020B0604020202020204" pitchFamily="34" charset="0"/>
              </a:rPr>
              <a:t> transgenic mice, MYC directly upregulates the transcription of the core small nuclear ribonucleoprotein particle assembly genes, including Prmt5, an arginine </a:t>
            </a:r>
            <a:r>
              <a:rPr lang="en-US" altLang="ko-KR" sz="1600" b="0" i="0" dirty="0" err="1" smtClean="0">
                <a:solidFill>
                  <a:srgbClr val="000000"/>
                </a:solidFill>
                <a:effectLst/>
                <a:latin typeface="arial" panose="020B0604020202020204" pitchFamily="34" charset="0"/>
              </a:rPr>
              <a:t>methyltransferase</a:t>
            </a:r>
            <a:r>
              <a:rPr lang="en-US" altLang="ko-KR" sz="1600" b="0" i="0" dirty="0" smtClean="0">
                <a:solidFill>
                  <a:srgbClr val="000000"/>
                </a:solidFill>
                <a:effectLst/>
                <a:latin typeface="arial" panose="020B0604020202020204" pitchFamily="34" charset="0"/>
              </a:rPr>
              <a:t> that </a:t>
            </a:r>
            <a:r>
              <a:rPr lang="en-US" altLang="ko-KR" sz="1600" b="0" i="0" dirty="0" err="1" smtClean="0">
                <a:solidFill>
                  <a:srgbClr val="000000"/>
                </a:solidFill>
                <a:effectLst/>
                <a:latin typeface="arial" panose="020B0604020202020204" pitchFamily="34" charset="0"/>
              </a:rPr>
              <a:t>methylates</a:t>
            </a:r>
            <a:r>
              <a:rPr lang="en-US" altLang="ko-KR" sz="1600" b="0" i="0" dirty="0" smtClean="0">
                <a:solidFill>
                  <a:srgbClr val="000000"/>
                </a:solidFill>
                <a:effectLst/>
                <a:latin typeface="arial" panose="020B0604020202020204" pitchFamily="34" charset="0"/>
              </a:rPr>
              <a:t> Sm proteins. This coordinated regulatory effect is critical for the core biogenesis of small nuclear ribonucleoprotein particles, effective pre-messenger-RNA splicing, cell survival and proliferation. Our results demonstrate that MYC maintains the splicing fidelity of exons with a weak 5' donor site. Additionally, we identify pre-messenger-RNAs that are particularly sensitive to the perturbation of the MYC-PRMT5 axis, resulting in either intron retention (for example, Dvl1) or exon skipping (for example, </a:t>
            </a:r>
            <a:r>
              <a:rPr lang="en-US" altLang="ko-KR" sz="1600" b="0" i="0" dirty="0" err="1" smtClean="0">
                <a:solidFill>
                  <a:srgbClr val="000000"/>
                </a:solidFill>
                <a:effectLst/>
                <a:latin typeface="arial" panose="020B0604020202020204" pitchFamily="34" charset="0"/>
              </a:rPr>
              <a:t>Atr</a:t>
            </a:r>
            <a:r>
              <a:rPr lang="en-US" altLang="ko-KR" sz="1600" b="0" i="0" dirty="0" smtClean="0">
                <a:solidFill>
                  <a:srgbClr val="000000"/>
                </a:solidFill>
                <a:effectLst/>
                <a:latin typeface="arial" panose="020B0604020202020204" pitchFamily="34" charset="0"/>
              </a:rPr>
              <a:t>, Ep400). Using antisense oligonucleotides, we demonstrate the contribution of these splicing defects to the anti-proliferative/apoptotic phenotype observed in PRMT5-depleted Eµ-</a:t>
            </a:r>
            <a:r>
              <a:rPr lang="en-US" altLang="ko-KR" sz="1600" b="0" i="0" dirty="0" err="1" smtClean="0">
                <a:solidFill>
                  <a:srgbClr val="000000"/>
                </a:solidFill>
                <a:effectLst/>
                <a:latin typeface="arial" panose="020B0604020202020204" pitchFamily="34" charset="0"/>
              </a:rPr>
              <a:t>myc</a:t>
            </a:r>
            <a:r>
              <a:rPr lang="en-US" altLang="ko-KR" sz="1600" b="0" i="0" dirty="0" smtClean="0">
                <a:solidFill>
                  <a:srgbClr val="000000"/>
                </a:solidFill>
                <a:effectLst/>
                <a:latin typeface="arial" panose="020B0604020202020204" pitchFamily="34" charset="0"/>
              </a:rPr>
              <a:t> B cells. We conclude that, in addition to its well-documented oncogenic functions in transcription and translation, MYC also safeguards proper pre-messenger-RNA splicing as an essential step in lymphomagenesis.</a:t>
            </a:r>
          </a:p>
        </p:txBody>
      </p:sp>
    </p:spTree>
    <p:extLst>
      <p:ext uri="{BB962C8B-B14F-4D97-AF65-F5344CB8AC3E}">
        <p14:creationId xmlns:p14="http://schemas.microsoft.com/office/powerpoint/2010/main" val="38386730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a:stretch>
            <a:fillRect/>
          </a:stretch>
        </p:blipFill>
        <p:spPr>
          <a:xfrm>
            <a:off x="7353300" y="0"/>
            <a:ext cx="1790700" cy="447675"/>
          </a:xfrm>
          <a:prstGeom prst="rect">
            <a:avLst/>
          </a:prstGeom>
        </p:spPr>
      </p:pic>
      <p:sp>
        <p:nvSpPr>
          <p:cNvPr id="2" name="직사각형 1"/>
          <p:cNvSpPr/>
          <p:nvPr/>
        </p:nvSpPr>
        <p:spPr>
          <a:xfrm>
            <a:off x="0" y="58847"/>
            <a:ext cx="9144000" cy="5262979"/>
          </a:xfrm>
          <a:prstGeom prst="rect">
            <a:avLst/>
          </a:prstGeom>
        </p:spPr>
        <p:txBody>
          <a:bodyPr wrap="square">
            <a:spAutoFit/>
          </a:bodyPr>
          <a:lstStyle/>
          <a:p>
            <a:r>
              <a:rPr lang="en-US" altLang="ko-KR" sz="1600" b="0" i="0" u="sng" dirty="0" smtClean="0">
                <a:solidFill>
                  <a:srgbClr val="660066"/>
                </a:solidFill>
                <a:effectLst/>
                <a:latin typeface="arial" panose="020B0604020202020204" pitchFamily="34" charset="0"/>
                <a:hlinkClick r:id="rId3" tooltip="Nature."/>
              </a:rPr>
              <a:t>Nature.</a:t>
            </a:r>
            <a:r>
              <a:rPr lang="en-US" altLang="ko-KR" sz="1600" b="0" i="0" dirty="0" smtClean="0">
                <a:solidFill>
                  <a:srgbClr val="000000"/>
                </a:solidFill>
                <a:effectLst/>
                <a:latin typeface="arial" panose="020B0604020202020204" pitchFamily="34" charset="0"/>
              </a:rPr>
              <a:t> 2015 Jul 2;523(7558):101-5. </a:t>
            </a:r>
            <a:r>
              <a:rPr lang="en-US" altLang="ko-KR" sz="1600" b="0" i="0" dirty="0" err="1" smtClean="0">
                <a:solidFill>
                  <a:srgbClr val="000000"/>
                </a:solidFill>
                <a:effectLst/>
                <a:latin typeface="arial" panose="020B0604020202020204" pitchFamily="34" charset="0"/>
              </a:rPr>
              <a:t>doi</a:t>
            </a:r>
            <a:r>
              <a:rPr lang="en-US" altLang="ko-KR" sz="1600" b="0" i="0" dirty="0" smtClean="0">
                <a:solidFill>
                  <a:srgbClr val="000000"/>
                </a:solidFill>
                <a:effectLst/>
                <a:latin typeface="arial" panose="020B0604020202020204" pitchFamily="34" charset="0"/>
              </a:rPr>
              <a:t>: 10.1038/nature14357. </a:t>
            </a:r>
            <a:r>
              <a:rPr lang="en-US" altLang="ko-KR" sz="1600" b="0" i="0" dirty="0" err="1" smtClean="0">
                <a:solidFill>
                  <a:srgbClr val="000000"/>
                </a:solidFill>
                <a:effectLst/>
                <a:latin typeface="arial" panose="020B0604020202020204" pitchFamily="34" charset="0"/>
              </a:rPr>
              <a:t>Epub</a:t>
            </a:r>
            <a:r>
              <a:rPr lang="en-US" altLang="ko-KR" sz="1600" b="0" i="0" dirty="0" smtClean="0">
                <a:solidFill>
                  <a:srgbClr val="000000"/>
                </a:solidFill>
                <a:effectLst/>
                <a:latin typeface="arial" panose="020B0604020202020204" pitchFamily="34" charset="0"/>
              </a:rPr>
              <a:t> 2015 May 11.</a:t>
            </a:r>
          </a:p>
          <a:p>
            <a:r>
              <a:rPr lang="en-US" altLang="ko-KR" sz="1600" b="1" i="0" dirty="0" smtClean="0">
                <a:solidFill>
                  <a:srgbClr val="000000"/>
                </a:solidFill>
                <a:effectLst/>
                <a:latin typeface="arial" panose="020B0604020202020204" pitchFamily="34" charset="0"/>
              </a:rPr>
              <a:t>Cytosolic extensions directly regulate a rhomboid protease by modulating substrate gating.</a:t>
            </a:r>
          </a:p>
          <a:p>
            <a:r>
              <a:rPr lang="en-US" altLang="ko-KR" sz="1600" b="0" i="0" u="sng" dirty="0" smtClean="0">
                <a:solidFill>
                  <a:srgbClr val="660066"/>
                </a:solidFill>
                <a:effectLst/>
                <a:latin typeface="arial" panose="020B0604020202020204" pitchFamily="34" charset="0"/>
                <a:hlinkClick r:id="rId4"/>
              </a:rPr>
              <a:t>Baker RP</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5"/>
              </a:rPr>
              <a:t>Urban S</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a:t>
            </a:r>
          </a:p>
          <a:p>
            <a:r>
              <a:rPr lang="en-US" altLang="ko-KR" sz="1600" b="1" i="0" u="none" strike="noStrike" dirty="0" smtClean="0">
                <a:solidFill>
                  <a:srgbClr val="660066"/>
                </a:solidFill>
                <a:effectLst/>
                <a:latin typeface="arial" panose="020B0604020202020204" pitchFamily="34" charset="0"/>
                <a:hlinkClick r:id="rId3" tooltip="Open/close author information list"/>
              </a:rPr>
              <a:t>Author information</a:t>
            </a:r>
            <a:endParaRPr lang="en-US" altLang="ko-KR" sz="1600" b="1" i="0" dirty="0" smtClean="0">
              <a:solidFill>
                <a:srgbClr val="724128"/>
              </a:solidFill>
              <a:effectLst/>
              <a:latin typeface="arial" panose="020B0604020202020204" pitchFamily="34" charset="0"/>
            </a:endParaRPr>
          </a:p>
          <a:p>
            <a:r>
              <a:rPr lang="en-US" altLang="ko-KR" sz="1600" b="1" i="0" dirty="0" smtClean="0">
                <a:solidFill>
                  <a:srgbClr val="985735"/>
                </a:solidFill>
                <a:effectLst/>
                <a:latin typeface="arial" panose="020B0604020202020204" pitchFamily="34" charset="0"/>
              </a:rPr>
              <a:t>Abstract</a:t>
            </a:r>
          </a:p>
          <a:p>
            <a:r>
              <a:rPr lang="en-US" altLang="ko-KR" sz="1600" b="0" i="0" dirty="0" smtClean="0">
                <a:solidFill>
                  <a:srgbClr val="000000"/>
                </a:solidFill>
                <a:effectLst/>
                <a:latin typeface="arial" panose="020B0604020202020204" pitchFamily="34" charset="0"/>
              </a:rPr>
              <a:t>Intramembrane proteases </a:t>
            </a:r>
            <a:r>
              <a:rPr lang="en-US" altLang="ko-KR" sz="1600" b="0" i="0" dirty="0" err="1" smtClean="0">
                <a:solidFill>
                  <a:srgbClr val="000000"/>
                </a:solidFill>
                <a:effectLst/>
                <a:latin typeface="arial" panose="020B0604020202020204" pitchFamily="34" charset="0"/>
              </a:rPr>
              <a:t>catalyse</a:t>
            </a:r>
            <a:r>
              <a:rPr lang="en-US" altLang="ko-KR" sz="1600" b="0" i="0" dirty="0" smtClean="0">
                <a:solidFill>
                  <a:srgbClr val="000000"/>
                </a:solidFill>
                <a:effectLst/>
                <a:latin typeface="arial" panose="020B0604020202020204" pitchFamily="34" charset="0"/>
              </a:rPr>
              <a:t> the signal-generating step of various cell </a:t>
            </a:r>
            <a:r>
              <a:rPr lang="en-US" altLang="ko-KR" sz="1600" b="0" i="0" dirty="0" err="1" smtClean="0">
                <a:solidFill>
                  <a:srgbClr val="000000"/>
                </a:solidFill>
                <a:effectLst/>
                <a:latin typeface="arial" panose="020B0604020202020204" pitchFamily="34" charset="0"/>
              </a:rPr>
              <a:t>signalling</a:t>
            </a:r>
            <a:r>
              <a:rPr lang="en-US" altLang="ko-KR" sz="1600" b="0" i="0" dirty="0" smtClean="0">
                <a:solidFill>
                  <a:srgbClr val="000000"/>
                </a:solidFill>
                <a:effectLst/>
                <a:latin typeface="arial" panose="020B0604020202020204" pitchFamily="34" charset="0"/>
              </a:rPr>
              <a:t> pathways, and continue to be implicated in diseases ranging from malaria infection to Parkinsonian neurodegeneration. Despite playing such decisive roles, it remains unclear whether or how these membrane-immersed enzymes might be regulated directly. To address this limitation, here we focus on intramembrane proteases containing domains known to exert regulatory functions in other contexts, and characterize a rhomboid protease that </a:t>
            </a:r>
            <a:r>
              <a:rPr lang="en-US" altLang="ko-KR" sz="1600" b="0" i="0" dirty="0" err="1" smtClean="0">
                <a:solidFill>
                  <a:srgbClr val="000000"/>
                </a:solidFill>
                <a:effectLst/>
                <a:latin typeface="arial" panose="020B0604020202020204" pitchFamily="34" charset="0"/>
              </a:rPr>
              <a:t>harbours</a:t>
            </a:r>
            <a:r>
              <a:rPr lang="en-US" altLang="ko-KR" sz="1600" b="0" i="0" dirty="0" smtClean="0">
                <a:solidFill>
                  <a:srgbClr val="000000"/>
                </a:solidFill>
                <a:effectLst/>
                <a:latin typeface="arial" panose="020B0604020202020204" pitchFamily="34" charset="0"/>
              </a:rPr>
              <a:t> calcium-binding EF-hands. We find calcium potently stimulates proteolysis by endogenous rhomboid-4 in Drosophila cells, and, remarkably, when rhomboid-4 is purified and reconstituted in liposomes. Interestingly, deleting the amino-terminal EF-hands activates proteolysis prematurely, while residues in cytoplasmic loops connecting distal transmembrane segments mediate calcium stimulation. Rhomboid regulation is not orchestrated by either dimerization or substrate interactions. Instead, calcium increases catalytic rate by promoting substrate gating. Substrates with cleavage sites outside the membrane can be cleaved but lose the capacity to be regulated. These observations indicate substrate gating is not an essential step in catalysis, but instead evolved as a mechanism for regulating proteolysis inside the membrane. Moreover, these insights provide new approaches for studying rhomboid functions by investigating upstream inputs that trigger proteolysis.</a:t>
            </a:r>
          </a:p>
        </p:txBody>
      </p:sp>
    </p:spTree>
    <p:extLst>
      <p:ext uri="{BB962C8B-B14F-4D97-AF65-F5344CB8AC3E}">
        <p14:creationId xmlns:p14="http://schemas.microsoft.com/office/powerpoint/2010/main" val="1014645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a:stretch>
            <a:fillRect/>
          </a:stretch>
        </p:blipFill>
        <p:spPr>
          <a:xfrm>
            <a:off x="7353300" y="0"/>
            <a:ext cx="1790700" cy="447675"/>
          </a:xfrm>
          <a:prstGeom prst="rect">
            <a:avLst/>
          </a:prstGeom>
        </p:spPr>
      </p:pic>
      <p:sp>
        <p:nvSpPr>
          <p:cNvPr id="2" name="직사각형 1"/>
          <p:cNvSpPr/>
          <p:nvPr/>
        </p:nvSpPr>
        <p:spPr>
          <a:xfrm>
            <a:off x="0" y="58847"/>
            <a:ext cx="9144000" cy="4770537"/>
          </a:xfrm>
          <a:prstGeom prst="rect">
            <a:avLst/>
          </a:prstGeom>
        </p:spPr>
        <p:txBody>
          <a:bodyPr wrap="square">
            <a:spAutoFit/>
          </a:bodyPr>
          <a:lstStyle/>
          <a:p>
            <a:r>
              <a:rPr lang="en-US" altLang="ko-KR" sz="1600" b="0" i="0" u="sng" dirty="0" smtClean="0">
                <a:solidFill>
                  <a:srgbClr val="660066"/>
                </a:solidFill>
                <a:effectLst/>
                <a:latin typeface="arial" panose="020B0604020202020204" pitchFamily="34" charset="0"/>
                <a:hlinkClick r:id="rId3" tooltip="Nature."/>
              </a:rPr>
              <a:t>Nature.</a:t>
            </a:r>
            <a:r>
              <a:rPr lang="en-US" altLang="ko-KR" sz="1600" b="0" i="0" dirty="0" smtClean="0">
                <a:solidFill>
                  <a:srgbClr val="000000"/>
                </a:solidFill>
                <a:effectLst/>
                <a:latin typeface="arial" panose="020B0604020202020204" pitchFamily="34" charset="0"/>
              </a:rPr>
              <a:t> 2015 Jul 2;523(7558):106-10. </a:t>
            </a:r>
            <a:r>
              <a:rPr lang="en-US" altLang="ko-KR" sz="1600" b="0" i="0" dirty="0" err="1" smtClean="0">
                <a:solidFill>
                  <a:srgbClr val="000000"/>
                </a:solidFill>
                <a:effectLst/>
                <a:latin typeface="arial" panose="020B0604020202020204" pitchFamily="34" charset="0"/>
              </a:rPr>
              <a:t>doi</a:t>
            </a:r>
            <a:r>
              <a:rPr lang="en-US" altLang="ko-KR" sz="1600" b="0" i="0" dirty="0" smtClean="0">
                <a:solidFill>
                  <a:srgbClr val="000000"/>
                </a:solidFill>
                <a:effectLst/>
                <a:latin typeface="arial" panose="020B0604020202020204" pitchFamily="34" charset="0"/>
              </a:rPr>
              <a:t>: 10.1038/nature14356. </a:t>
            </a:r>
            <a:r>
              <a:rPr lang="en-US" altLang="ko-KR" sz="1600" b="0" i="0" dirty="0" err="1" smtClean="0">
                <a:solidFill>
                  <a:srgbClr val="000000"/>
                </a:solidFill>
                <a:effectLst/>
                <a:latin typeface="arial" panose="020B0604020202020204" pitchFamily="34" charset="0"/>
              </a:rPr>
              <a:t>Epub</a:t>
            </a:r>
            <a:r>
              <a:rPr lang="en-US" altLang="ko-KR" sz="1600" b="0" i="0" dirty="0" smtClean="0">
                <a:solidFill>
                  <a:srgbClr val="000000"/>
                </a:solidFill>
                <a:effectLst/>
                <a:latin typeface="arial" panose="020B0604020202020204" pitchFamily="34" charset="0"/>
              </a:rPr>
              <a:t> 2015 Apr 27.</a:t>
            </a:r>
          </a:p>
          <a:p>
            <a:r>
              <a:rPr lang="en-US" altLang="ko-KR" sz="1600" b="1" i="0" dirty="0" smtClean="0">
                <a:solidFill>
                  <a:srgbClr val="000000"/>
                </a:solidFill>
                <a:effectLst/>
                <a:latin typeface="arial" panose="020B0604020202020204" pitchFamily="34" charset="0"/>
              </a:rPr>
              <a:t>Structures of actin-like </a:t>
            </a:r>
            <a:r>
              <a:rPr lang="en-US" altLang="ko-KR" sz="1600" b="1" i="0" dirty="0" err="1" smtClean="0">
                <a:solidFill>
                  <a:srgbClr val="000000"/>
                </a:solidFill>
                <a:effectLst/>
                <a:latin typeface="arial" panose="020B0604020202020204" pitchFamily="34" charset="0"/>
              </a:rPr>
              <a:t>ParM</a:t>
            </a:r>
            <a:r>
              <a:rPr lang="en-US" altLang="ko-KR" sz="1600" b="1" i="0" dirty="0" smtClean="0">
                <a:solidFill>
                  <a:srgbClr val="000000"/>
                </a:solidFill>
                <a:effectLst/>
                <a:latin typeface="arial" panose="020B0604020202020204" pitchFamily="34" charset="0"/>
              </a:rPr>
              <a:t> filaments show architecture of plasmid-segregating spindles.</a:t>
            </a:r>
          </a:p>
          <a:p>
            <a:r>
              <a:rPr lang="en-US" altLang="ko-KR" sz="1600" b="0" i="0" u="sng" dirty="0" smtClean="0">
                <a:solidFill>
                  <a:srgbClr val="660066"/>
                </a:solidFill>
                <a:effectLst/>
                <a:latin typeface="arial" panose="020B0604020202020204" pitchFamily="34" charset="0"/>
                <a:hlinkClick r:id="rId4"/>
              </a:rPr>
              <a:t>Bharat TA</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5"/>
              </a:rPr>
              <a:t>Murshudov</a:t>
            </a:r>
            <a:r>
              <a:rPr lang="en-US" altLang="ko-KR" sz="1600" b="0" i="0" u="sng" dirty="0" smtClean="0">
                <a:solidFill>
                  <a:srgbClr val="660066"/>
                </a:solidFill>
                <a:effectLst/>
                <a:latin typeface="arial" panose="020B0604020202020204" pitchFamily="34" charset="0"/>
                <a:hlinkClick r:id="rId5"/>
              </a:rPr>
              <a:t> GN</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6"/>
              </a:rPr>
              <a:t>Sachse</a:t>
            </a:r>
            <a:r>
              <a:rPr lang="en-US" altLang="ko-KR" sz="1600" b="0" i="0" u="sng" dirty="0" smtClean="0">
                <a:solidFill>
                  <a:srgbClr val="660066"/>
                </a:solidFill>
                <a:effectLst/>
                <a:latin typeface="arial" panose="020B0604020202020204" pitchFamily="34" charset="0"/>
                <a:hlinkClick r:id="rId6"/>
              </a:rPr>
              <a:t> C</a:t>
            </a:r>
            <a:r>
              <a:rPr lang="en-US" altLang="ko-KR" sz="1600" b="0" i="0" baseline="30000" dirty="0" smtClean="0">
                <a:solidFill>
                  <a:srgbClr val="000000"/>
                </a:solidFill>
                <a:effectLst/>
                <a:latin typeface="arial" panose="020B0604020202020204" pitchFamily="34" charset="0"/>
              </a:rPr>
              <a:t>2</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7"/>
              </a:rPr>
              <a:t>Löwe</a:t>
            </a:r>
            <a:r>
              <a:rPr lang="en-US" altLang="ko-KR" sz="1600" b="0" i="0" u="sng" dirty="0" smtClean="0">
                <a:solidFill>
                  <a:srgbClr val="660066"/>
                </a:solidFill>
                <a:effectLst/>
                <a:latin typeface="arial" panose="020B0604020202020204" pitchFamily="34" charset="0"/>
                <a:hlinkClick r:id="rId7"/>
              </a:rPr>
              <a:t> J</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a:t>
            </a:r>
          </a:p>
          <a:p>
            <a:r>
              <a:rPr lang="en-US" altLang="ko-KR" sz="1600" b="1" i="0" u="none" strike="noStrike" dirty="0" smtClean="0">
                <a:solidFill>
                  <a:srgbClr val="660066"/>
                </a:solidFill>
                <a:effectLst/>
                <a:latin typeface="arial" panose="020B0604020202020204" pitchFamily="34" charset="0"/>
                <a:hlinkClick r:id="rId3" tooltip="Open/close author information list"/>
              </a:rPr>
              <a:t>Author information</a:t>
            </a:r>
            <a:endParaRPr lang="en-US" altLang="ko-KR" sz="1600" b="1" i="0" dirty="0" smtClean="0">
              <a:solidFill>
                <a:srgbClr val="724128"/>
              </a:solidFill>
              <a:effectLst/>
              <a:latin typeface="arial" panose="020B0604020202020204" pitchFamily="34" charset="0"/>
            </a:endParaRPr>
          </a:p>
          <a:p>
            <a:r>
              <a:rPr lang="en-US" altLang="ko-KR" sz="1600" b="1" i="0" dirty="0" smtClean="0">
                <a:solidFill>
                  <a:srgbClr val="985735"/>
                </a:solidFill>
                <a:effectLst/>
                <a:latin typeface="arial" panose="020B0604020202020204" pitchFamily="34" charset="0"/>
              </a:rPr>
              <a:t>Abstract</a:t>
            </a:r>
          </a:p>
          <a:p>
            <a:r>
              <a:rPr lang="en-US" altLang="ko-KR" sz="1600" b="0" i="0" dirty="0" smtClean="0">
                <a:solidFill>
                  <a:srgbClr val="000000"/>
                </a:solidFill>
                <a:effectLst/>
                <a:latin typeface="arial" panose="020B0604020202020204" pitchFamily="34" charset="0"/>
              </a:rPr>
              <a:t>Active segregation of Escherichia coli low-copy-number plasmid R1 involves formation of a bipolar spindle made of left-handed double-helical actin-like </a:t>
            </a:r>
            <a:r>
              <a:rPr lang="en-US" altLang="ko-KR" sz="1600" b="0" i="0" dirty="0" err="1" smtClean="0">
                <a:solidFill>
                  <a:srgbClr val="000000"/>
                </a:solidFill>
                <a:effectLst/>
                <a:latin typeface="arial" panose="020B0604020202020204" pitchFamily="34" charset="0"/>
              </a:rPr>
              <a:t>ParM</a:t>
            </a:r>
            <a:r>
              <a:rPr lang="en-US" altLang="ko-KR" sz="1600" b="0" i="0" dirty="0" smtClean="0">
                <a:solidFill>
                  <a:srgbClr val="000000"/>
                </a:solidFill>
                <a:effectLst/>
                <a:latin typeface="arial" panose="020B0604020202020204" pitchFamily="34" charset="0"/>
              </a:rPr>
              <a:t> filaments. </a:t>
            </a:r>
            <a:r>
              <a:rPr lang="en-US" altLang="ko-KR" sz="1600" b="0" i="0" dirty="0" err="1" smtClean="0">
                <a:solidFill>
                  <a:srgbClr val="000000"/>
                </a:solidFill>
                <a:effectLst/>
                <a:latin typeface="arial" panose="020B0604020202020204" pitchFamily="34" charset="0"/>
              </a:rPr>
              <a:t>ParR</a:t>
            </a:r>
            <a:r>
              <a:rPr lang="en-US" altLang="ko-KR" sz="1600" b="0" i="0" dirty="0" smtClean="0">
                <a:solidFill>
                  <a:srgbClr val="000000"/>
                </a:solidFill>
                <a:effectLst/>
                <a:latin typeface="arial" panose="020B0604020202020204" pitchFamily="34" charset="0"/>
              </a:rPr>
              <a:t> links the filaments with </a:t>
            </a:r>
            <a:r>
              <a:rPr lang="en-US" altLang="ko-KR" sz="1600" b="0" i="0" dirty="0" err="1" smtClean="0">
                <a:solidFill>
                  <a:srgbClr val="000000"/>
                </a:solidFill>
                <a:effectLst/>
                <a:latin typeface="arial" panose="020B0604020202020204" pitchFamily="34" charset="0"/>
              </a:rPr>
              <a:t>centromeric</a:t>
            </a:r>
            <a:r>
              <a:rPr lang="en-US" altLang="ko-KR" sz="1600" b="0" i="0" dirty="0" smtClean="0">
                <a:solidFill>
                  <a:srgbClr val="000000"/>
                </a:solidFill>
                <a:effectLst/>
                <a:latin typeface="arial" panose="020B0604020202020204" pitchFamily="34" charset="0"/>
              </a:rPr>
              <a:t> </a:t>
            </a:r>
            <a:r>
              <a:rPr lang="en-US" altLang="ko-KR" sz="1600" b="0" i="0" dirty="0" err="1" smtClean="0">
                <a:solidFill>
                  <a:srgbClr val="000000"/>
                </a:solidFill>
                <a:effectLst/>
                <a:latin typeface="arial" panose="020B0604020202020204" pitchFamily="34" charset="0"/>
              </a:rPr>
              <a:t>parC</a:t>
            </a:r>
            <a:r>
              <a:rPr lang="en-US" altLang="ko-KR" sz="1600" b="0" i="0" dirty="0" smtClean="0">
                <a:solidFill>
                  <a:srgbClr val="000000"/>
                </a:solidFill>
                <a:effectLst/>
                <a:latin typeface="arial" panose="020B0604020202020204" pitchFamily="34" charset="0"/>
              </a:rPr>
              <a:t> plasmid DNA, while facilitating the addition of subunits to </a:t>
            </a:r>
            <a:r>
              <a:rPr lang="en-US" altLang="ko-KR" sz="1600" b="0" i="0" dirty="0" err="1" smtClean="0">
                <a:solidFill>
                  <a:srgbClr val="000000"/>
                </a:solidFill>
                <a:effectLst/>
                <a:latin typeface="arial" panose="020B0604020202020204" pitchFamily="34" charset="0"/>
              </a:rPr>
              <a:t>ParM</a:t>
            </a:r>
            <a:r>
              <a:rPr lang="en-US" altLang="ko-KR" sz="1600" b="0" i="0" dirty="0" smtClean="0">
                <a:solidFill>
                  <a:srgbClr val="000000"/>
                </a:solidFill>
                <a:effectLst/>
                <a:latin typeface="arial" panose="020B0604020202020204" pitchFamily="34" charset="0"/>
              </a:rPr>
              <a:t> filaments. Growing </a:t>
            </a:r>
            <a:r>
              <a:rPr lang="en-US" altLang="ko-KR" sz="1600" b="0" i="0" dirty="0" err="1" smtClean="0">
                <a:solidFill>
                  <a:srgbClr val="000000"/>
                </a:solidFill>
                <a:effectLst/>
                <a:latin typeface="arial" panose="020B0604020202020204" pitchFamily="34" charset="0"/>
              </a:rPr>
              <a:t>ParMRC</a:t>
            </a:r>
            <a:r>
              <a:rPr lang="en-US" altLang="ko-KR" sz="1600" b="0" i="0" dirty="0" smtClean="0">
                <a:solidFill>
                  <a:srgbClr val="000000"/>
                </a:solidFill>
                <a:effectLst/>
                <a:latin typeface="arial" panose="020B0604020202020204" pitchFamily="34" charset="0"/>
              </a:rPr>
              <a:t> spindles push sister plasmids to the cell poles. Here, using modern electron </a:t>
            </a:r>
            <a:r>
              <a:rPr lang="en-US" altLang="ko-KR" sz="1600" b="0" i="0" dirty="0" err="1" smtClean="0">
                <a:solidFill>
                  <a:srgbClr val="000000"/>
                </a:solidFill>
                <a:effectLst/>
                <a:latin typeface="arial" panose="020B0604020202020204" pitchFamily="34" charset="0"/>
              </a:rPr>
              <a:t>cryomicroscopy</a:t>
            </a:r>
            <a:r>
              <a:rPr lang="en-US" altLang="ko-KR" sz="1600" b="0" i="0" dirty="0" smtClean="0">
                <a:solidFill>
                  <a:srgbClr val="000000"/>
                </a:solidFill>
                <a:effectLst/>
                <a:latin typeface="arial" panose="020B0604020202020204" pitchFamily="34" charset="0"/>
              </a:rPr>
              <a:t> methods, we investigate the structures and arrangements of </a:t>
            </a:r>
            <a:r>
              <a:rPr lang="en-US" altLang="ko-KR" sz="1600" b="0" i="0" dirty="0" err="1" smtClean="0">
                <a:solidFill>
                  <a:srgbClr val="000000"/>
                </a:solidFill>
                <a:effectLst/>
                <a:latin typeface="arial" panose="020B0604020202020204" pitchFamily="34" charset="0"/>
              </a:rPr>
              <a:t>ParM</a:t>
            </a:r>
            <a:r>
              <a:rPr lang="en-US" altLang="ko-KR" sz="1600" b="0" i="0" dirty="0" smtClean="0">
                <a:solidFill>
                  <a:srgbClr val="000000"/>
                </a:solidFill>
                <a:effectLst/>
                <a:latin typeface="arial" panose="020B0604020202020204" pitchFamily="34" charset="0"/>
              </a:rPr>
              <a:t> filaments in vitro and in cells, revealing at near-atomic resolution how subunits and filaments come together to produce the simplest known mitotic machinery. To understand the mechanism of dynamic instability, we determine structures of </a:t>
            </a:r>
            <a:r>
              <a:rPr lang="en-US" altLang="ko-KR" sz="1600" b="0" i="0" dirty="0" err="1" smtClean="0">
                <a:solidFill>
                  <a:srgbClr val="000000"/>
                </a:solidFill>
                <a:effectLst/>
                <a:latin typeface="arial" panose="020B0604020202020204" pitchFamily="34" charset="0"/>
              </a:rPr>
              <a:t>ParM</a:t>
            </a:r>
            <a:r>
              <a:rPr lang="en-US" altLang="ko-KR" sz="1600" b="0" i="0" dirty="0" smtClean="0">
                <a:solidFill>
                  <a:srgbClr val="000000"/>
                </a:solidFill>
                <a:effectLst/>
                <a:latin typeface="arial" panose="020B0604020202020204" pitchFamily="34" charset="0"/>
              </a:rPr>
              <a:t> filaments in different nucleotide states. The structure of filaments bound to the ATP analogue AMPPNP is determined at 4.3 Å resolution and refined. The </a:t>
            </a:r>
            <a:r>
              <a:rPr lang="en-US" altLang="ko-KR" sz="1600" b="0" i="0" dirty="0" err="1" smtClean="0">
                <a:solidFill>
                  <a:srgbClr val="000000"/>
                </a:solidFill>
                <a:effectLst/>
                <a:latin typeface="arial" panose="020B0604020202020204" pitchFamily="34" charset="0"/>
              </a:rPr>
              <a:t>ParM</a:t>
            </a:r>
            <a:r>
              <a:rPr lang="en-US" altLang="ko-KR" sz="1600" b="0" i="0" dirty="0" smtClean="0">
                <a:solidFill>
                  <a:srgbClr val="000000"/>
                </a:solidFill>
                <a:effectLst/>
                <a:latin typeface="arial" panose="020B0604020202020204" pitchFamily="34" charset="0"/>
              </a:rPr>
              <a:t> filament structure shows strong longitudinal interfaces and weaker lateral interactions. Also using electron </a:t>
            </a:r>
            <a:r>
              <a:rPr lang="en-US" altLang="ko-KR" sz="1600" b="0" i="0" dirty="0" err="1" smtClean="0">
                <a:solidFill>
                  <a:srgbClr val="000000"/>
                </a:solidFill>
                <a:effectLst/>
                <a:latin typeface="arial" panose="020B0604020202020204" pitchFamily="34" charset="0"/>
              </a:rPr>
              <a:t>cryomicroscopy</a:t>
            </a:r>
            <a:r>
              <a:rPr lang="en-US" altLang="ko-KR" sz="1600" b="0" i="0" dirty="0" smtClean="0">
                <a:solidFill>
                  <a:srgbClr val="000000"/>
                </a:solidFill>
                <a:effectLst/>
                <a:latin typeface="arial" panose="020B0604020202020204" pitchFamily="34" charset="0"/>
              </a:rPr>
              <a:t>, we reconstruct </a:t>
            </a:r>
            <a:r>
              <a:rPr lang="en-US" altLang="ko-KR" sz="1600" b="0" i="0" dirty="0" err="1" smtClean="0">
                <a:solidFill>
                  <a:srgbClr val="000000"/>
                </a:solidFill>
                <a:effectLst/>
                <a:latin typeface="arial" panose="020B0604020202020204" pitchFamily="34" charset="0"/>
              </a:rPr>
              <a:t>ParM</a:t>
            </a:r>
            <a:r>
              <a:rPr lang="en-US" altLang="ko-KR" sz="1600" b="0" i="0" dirty="0" smtClean="0">
                <a:solidFill>
                  <a:srgbClr val="000000"/>
                </a:solidFill>
                <a:effectLst/>
                <a:latin typeface="arial" panose="020B0604020202020204" pitchFamily="34" charset="0"/>
              </a:rPr>
              <a:t> doublets forming antiparallel spindles. Finally, with whole-cell electron </a:t>
            </a:r>
            <a:r>
              <a:rPr lang="en-US" altLang="ko-KR" sz="1600" b="0" i="0" dirty="0" err="1" smtClean="0">
                <a:solidFill>
                  <a:srgbClr val="000000"/>
                </a:solidFill>
                <a:effectLst/>
                <a:latin typeface="arial" panose="020B0604020202020204" pitchFamily="34" charset="0"/>
              </a:rPr>
              <a:t>cryotomography</a:t>
            </a:r>
            <a:r>
              <a:rPr lang="en-US" altLang="ko-KR" sz="1600" b="0" i="0" dirty="0" smtClean="0">
                <a:solidFill>
                  <a:srgbClr val="000000"/>
                </a:solidFill>
                <a:effectLst/>
                <a:latin typeface="arial" panose="020B0604020202020204" pitchFamily="34" charset="0"/>
              </a:rPr>
              <a:t>, we show that doublets are abundant in bacterial cells containing low-copy-number plasmids with the </a:t>
            </a:r>
            <a:r>
              <a:rPr lang="en-US" altLang="ko-KR" sz="1600" b="0" i="0" dirty="0" err="1" smtClean="0">
                <a:solidFill>
                  <a:srgbClr val="000000"/>
                </a:solidFill>
                <a:effectLst/>
                <a:latin typeface="arial" panose="020B0604020202020204" pitchFamily="34" charset="0"/>
              </a:rPr>
              <a:t>ParMRC</a:t>
            </a:r>
            <a:r>
              <a:rPr lang="en-US" altLang="ko-KR" sz="1600" b="0" i="0" dirty="0" smtClean="0">
                <a:solidFill>
                  <a:srgbClr val="000000"/>
                </a:solidFill>
                <a:effectLst/>
                <a:latin typeface="arial" panose="020B0604020202020204" pitchFamily="34" charset="0"/>
              </a:rPr>
              <a:t> locus, leading to an asynchronous model of R1 plasmid segregation.</a:t>
            </a:r>
          </a:p>
        </p:txBody>
      </p:sp>
    </p:spTree>
    <p:extLst>
      <p:ext uri="{BB962C8B-B14F-4D97-AF65-F5344CB8AC3E}">
        <p14:creationId xmlns:p14="http://schemas.microsoft.com/office/powerpoint/2010/main" val="2246583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2"/>
          <p:cNvSpPr txBox="1">
            <a:spLocks noChangeArrowheads="1"/>
          </p:cNvSpPr>
          <p:nvPr/>
        </p:nvSpPr>
        <p:spPr bwMode="auto">
          <a:xfrm>
            <a:off x="6934200" y="0"/>
            <a:ext cx="20574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i="1">
                <a:solidFill>
                  <a:schemeClr val="tx1"/>
                </a:solidFill>
                <a:latin typeface="Arial" panose="020B0604020202020204" pitchFamily="34" charset="0"/>
                <a:ea typeface="MS PGothic" panose="020B0600070205080204" pitchFamily="34" charset="-128"/>
              </a:defRPr>
            </a:lvl1pPr>
            <a:lvl2pPr marL="742950" indent="-285750" eaLnBrk="0" hangingPunct="0">
              <a:defRPr sz="2400" i="1">
                <a:solidFill>
                  <a:schemeClr val="tx1"/>
                </a:solidFill>
                <a:latin typeface="Arial" panose="020B0604020202020204" pitchFamily="34" charset="0"/>
                <a:ea typeface="MS PGothic" panose="020B0600070205080204" pitchFamily="34" charset="-128"/>
              </a:defRPr>
            </a:lvl2pPr>
            <a:lvl3pPr marL="1143000" indent="-228600" eaLnBrk="0" hangingPunct="0">
              <a:defRPr sz="2400" i="1">
                <a:solidFill>
                  <a:schemeClr val="tx1"/>
                </a:solidFill>
                <a:latin typeface="Arial" panose="020B0604020202020204" pitchFamily="34" charset="0"/>
                <a:ea typeface="MS PGothic" panose="020B0600070205080204" pitchFamily="34" charset="-128"/>
              </a:defRPr>
            </a:lvl3pPr>
            <a:lvl4pPr marL="1600200" indent="-228600" eaLnBrk="0" hangingPunct="0">
              <a:defRPr sz="2400" i="1">
                <a:solidFill>
                  <a:schemeClr val="tx1"/>
                </a:solidFill>
                <a:latin typeface="Arial" panose="020B0604020202020204" pitchFamily="34" charset="0"/>
                <a:ea typeface="MS PGothic" panose="020B0600070205080204" pitchFamily="34" charset="-128"/>
              </a:defRPr>
            </a:lvl4pPr>
            <a:lvl5pPr marL="2057400" indent="-228600" eaLnBrk="0" hangingPunct="0">
              <a:defRPr sz="2400" i="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i="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i="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i="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i="1">
                <a:solidFill>
                  <a:schemeClr val="tx1"/>
                </a:solidFill>
                <a:latin typeface="Arial" panose="020B0604020202020204" pitchFamily="34" charset="0"/>
                <a:ea typeface="MS PGothic" panose="020B0600070205080204" pitchFamily="34" charset="-128"/>
              </a:defRPr>
            </a:lvl9pPr>
          </a:lstStyle>
          <a:p>
            <a:pPr eaLnBrk="1" hangingPunct="1"/>
            <a:r>
              <a:rPr lang="en-US" altLang="en-US" sz="1800" i="0"/>
              <a:t>Scientific Reports</a:t>
            </a:r>
          </a:p>
        </p:txBody>
      </p:sp>
      <p:pic>
        <p:nvPicPr>
          <p:cNvPr id="1945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427038"/>
            <a:ext cx="7543800"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8157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3400" y="0"/>
            <a:ext cx="7772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1168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0"/>
            <a:ext cx="79248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71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0"/>
            <a:ext cx="7467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19643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4572000" cy="1384995"/>
          </a:xfrm>
          <a:prstGeom prst="rect">
            <a:avLst/>
          </a:prstGeom>
        </p:spPr>
        <p:txBody>
          <a:bodyPr>
            <a:spAutoFit/>
          </a:bodyPr>
          <a:lstStyle/>
          <a:p>
            <a:r>
              <a:rPr lang="en-US" altLang="ko-KR" sz="1200" b="1" dirty="0">
                <a:hlinkClick r:id="rId2"/>
              </a:rPr>
              <a:t>Endothelial CXCR7 regulates breast cancer metastasis.</a:t>
            </a:r>
            <a:endParaRPr lang="en-US" altLang="ko-KR" sz="1200" b="1" dirty="0"/>
          </a:p>
          <a:p>
            <a:r>
              <a:rPr lang="en-US" altLang="ko-KR" sz="1200" dirty="0" err="1">
                <a:hlinkClick r:id="rId3"/>
              </a:rPr>
              <a:t>Stacer</a:t>
            </a:r>
            <a:r>
              <a:rPr lang="en-US" altLang="ko-KR" sz="1200" dirty="0">
                <a:hlinkClick r:id="rId3"/>
              </a:rPr>
              <a:t> AC</a:t>
            </a:r>
            <a:r>
              <a:rPr lang="en-US" altLang="ko-KR" sz="1200" baseline="30000" dirty="0"/>
              <a:t>1</a:t>
            </a:r>
            <a:r>
              <a:rPr lang="en-US" altLang="ko-KR" sz="1200" dirty="0"/>
              <a:t>, </a:t>
            </a:r>
            <a:r>
              <a:rPr lang="en-US" altLang="ko-KR" sz="1200" dirty="0" err="1">
                <a:hlinkClick r:id="rId4"/>
              </a:rPr>
              <a:t>Fenner</a:t>
            </a:r>
            <a:r>
              <a:rPr lang="en-US" altLang="ko-KR" sz="1200" dirty="0">
                <a:hlinkClick r:id="rId4"/>
              </a:rPr>
              <a:t> J</a:t>
            </a:r>
            <a:r>
              <a:rPr lang="en-US" altLang="ko-KR" sz="1200" baseline="30000" dirty="0"/>
              <a:t>1</a:t>
            </a:r>
            <a:r>
              <a:rPr lang="en-US" altLang="ko-KR" sz="1200" dirty="0"/>
              <a:t>, </a:t>
            </a:r>
            <a:r>
              <a:rPr lang="en-US" altLang="ko-KR" sz="1200" dirty="0" err="1">
                <a:hlinkClick r:id="rId5"/>
              </a:rPr>
              <a:t>Cavnar</a:t>
            </a:r>
            <a:r>
              <a:rPr lang="en-US" altLang="ko-KR" sz="1200" dirty="0">
                <a:hlinkClick r:id="rId5"/>
              </a:rPr>
              <a:t> SP</a:t>
            </a:r>
            <a:r>
              <a:rPr lang="en-US" altLang="ko-KR" sz="1200" baseline="30000" dirty="0"/>
              <a:t>2</a:t>
            </a:r>
            <a:r>
              <a:rPr lang="en-US" altLang="ko-KR" sz="1200" dirty="0"/>
              <a:t>, </a:t>
            </a:r>
            <a:r>
              <a:rPr lang="en-US" altLang="ko-KR" sz="1200" dirty="0">
                <a:hlinkClick r:id="rId6"/>
              </a:rPr>
              <a:t>Xiao A</a:t>
            </a:r>
            <a:r>
              <a:rPr lang="en-US" altLang="ko-KR" sz="1200" baseline="30000" dirty="0"/>
              <a:t>1</a:t>
            </a:r>
            <a:r>
              <a:rPr lang="en-US" altLang="ko-KR" sz="1200" dirty="0"/>
              <a:t>, </a:t>
            </a:r>
            <a:r>
              <a:rPr lang="en-US" altLang="ko-KR" sz="1200" dirty="0">
                <a:hlinkClick r:id="rId7"/>
              </a:rPr>
              <a:t>Zhao S</a:t>
            </a:r>
            <a:r>
              <a:rPr lang="en-US" altLang="ko-KR" sz="1200" baseline="30000" dirty="0"/>
              <a:t>3</a:t>
            </a:r>
            <a:r>
              <a:rPr lang="en-US" altLang="ko-KR" sz="1200" dirty="0"/>
              <a:t>, </a:t>
            </a:r>
            <a:r>
              <a:rPr lang="en-US" altLang="ko-KR" sz="1200" dirty="0">
                <a:hlinkClick r:id="rId8"/>
              </a:rPr>
              <a:t>Chang SL</a:t>
            </a:r>
            <a:r>
              <a:rPr lang="en-US" altLang="ko-KR" sz="1200" baseline="30000" dirty="0"/>
              <a:t>4</a:t>
            </a:r>
            <a:r>
              <a:rPr lang="en-US" altLang="ko-KR" sz="1200" dirty="0"/>
              <a:t>, </a:t>
            </a:r>
            <a:r>
              <a:rPr lang="en-US" altLang="ko-KR" sz="1200" dirty="0" err="1">
                <a:hlinkClick r:id="rId9"/>
              </a:rPr>
              <a:t>Salomonnson</a:t>
            </a:r>
            <a:r>
              <a:rPr lang="en-US" altLang="ko-KR" sz="1200" dirty="0">
                <a:hlinkClick r:id="rId9"/>
              </a:rPr>
              <a:t> A</a:t>
            </a:r>
            <a:r>
              <a:rPr lang="en-US" altLang="ko-KR" sz="1200" baseline="30000" dirty="0"/>
              <a:t>1</a:t>
            </a:r>
            <a:r>
              <a:rPr lang="en-US" altLang="ko-KR" sz="1200" dirty="0"/>
              <a:t>, </a:t>
            </a:r>
            <a:r>
              <a:rPr lang="en-US" altLang="ko-KR" sz="1200" dirty="0" err="1">
                <a:hlinkClick r:id="rId10"/>
              </a:rPr>
              <a:t>Luker</a:t>
            </a:r>
            <a:r>
              <a:rPr lang="en-US" altLang="ko-KR" sz="1200" dirty="0">
                <a:hlinkClick r:id="rId10"/>
              </a:rPr>
              <a:t> KE</a:t>
            </a:r>
            <a:r>
              <a:rPr lang="en-US" altLang="ko-KR" sz="1200" baseline="30000" dirty="0"/>
              <a:t>1</a:t>
            </a:r>
            <a:r>
              <a:rPr lang="en-US" altLang="ko-KR" sz="1200" dirty="0"/>
              <a:t>, </a:t>
            </a:r>
            <a:r>
              <a:rPr lang="en-US" altLang="ko-KR" sz="1200" dirty="0" err="1">
                <a:hlinkClick r:id="rId11"/>
              </a:rPr>
              <a:t>Luker</a:t>
            </a:r>
            <a:r>
              <a:rPr lang="en-US" altLang="ko-KR" sz="1200" dirty="0">
                <a:hlinkClick r:id="rId11"/>
              </a:rPr>
              <a:t> GD</a:t>
            </a:r>
            <a:r>
              <a:rPr lang="en-US" altLang="ko-KR" sz="1200" baseline="30000" dirty="0"/>
              <a:t>5</a:t>
            </a:r>
            <a:r>
              <a:rPr lang="en-US" altLang="ko-KR" sz="1200" dirty="0"/>
              <a:t>.</a:t>
            </a:r>
          </a:p>
          <a:p>
            <a:r>
              <a:rPr lang="en-US" altLang="ko-KR" sz="1200" b="1" dirty="0">
                <a:hlinkClick r:id="rId12"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University of Michigan Center for Molecular Imaging, Department of Radiology, University of Michigan Medical School and College of Engineering, Ann Arbor, MI, USA.</a:t>
            </a:r>
            <a:endParaRPr lang="en-US" altLang="ko-KR" sz="1200" dirty="0">
              <a:effectLst/>
            </a:endParaRPr>
          </a:p>
        </p:txBody>
      </p:sp>
      <p:sp>
        <p:nvSpPr>
          <p:cNvPr id="5" name="직사각형 4"/>
          <p:cNvSpPr/>
          <p:nvPr/>
        </p:nvSpPr>
        <p:spPr>
          <a:xfrm>
            <a:off x="0" y="1384995"/>
            <a:ext cx="4572000" cy="1938992"/>
          </a:xfrm>
          <a:prstGeom prst="rect">
            <a:avLst/>
          </a:prstGeom>
        </p:spPr>
        <p:txBody>
          <a:bodyPr>
            <a:spAutoFit/>
          </a:bodyPr>
          <a:lstStyle/>
          <a:p>
            <a:r>
              <a:rPr lang="en-US" altLang="ko-KR" sz="1200" b="1" dirty="0">
                <a:hlinkClick r:id="rId13"/>
              </a:rPr>
              <a:t>Comparative genetic study of </a:t>
            </a:r>
            <a:r>
              <a:rPr lang="en-US" altLang="ko-KR" sz="1200" b="1" dirty="0" err="1">
                <a:hlinkClick r:id="rId13"/>
              </a:rPr>
              <a:t>intratumoral</a:t>
            </a:r>
            <a:r>
              <a:rPr lang="en-US" altLang="ko-KR" sz="1200" b="1" dirty="0">
                <a:hlinkClick r:id="rId13"/>
              </a:rPr>
              <a:t> </a:t>
            </a:r>
            <a:r>
              <a:rPr lang="en-US" altLang="ko-KR" sz="1200" b="1" dirty="0" err="1">
                <a:hlinkClick r:id="rId13"/>
              </a:rPr>
              <a:t>heterogenous</a:t>
            </a:r>
            <a:r>
              <a:rPr lang="en-US" altLang="ko-KR" sz="1200" b="1" dirty="0">
                <a:hlinkClick r:id="rId13"/>
              </a:rPr>
              <a:t> MYCN amplified </a:t>
            </a:r>
            <a:r>
              <a:rPr lang="en-US" altLang="ko-KR" sz="1200" b="1" dirty="0" err="1">
                <a:hlinkClick r:id="rId13"/>
              </a:rPr>
              <a:t>neuroblastoma</a:t>
            </a:r>
            <a:r>
              <a:rPr lang="en-US" altLang="ko-KR" sz="1200" b="1" dirty="0">
                <a:hlinkClick r:id="rId13"/>
              </a:rPr>
              <a:t> versus aggressive genetic profile </a:t>
            </a:r>
            <a:r>
              <a:rPr lang="en-US" altLang="ko-KR" sz="1200" b="1" dirty="0" err="1">
                <a:hlinkClick r:id="rId13"/>
              </a:rPr>
              <a:t>neuroblastic</a:t>
            </a:r>
            <a:r>
              <a:rPr lang="en-US" altLang="ko-KR" sz="1200" b="1" dirty="0">
                <a:hlinkClick r:id="rId13"/>
              </a:rPr>
              <a:t> tumors.</a:t>
            </a:r>
            <a:endParaRPr lang="en-US" altLang="ko-KR" sz="1200" b="1" dirty="0"/>
          </a:p>
          <a:p>
            <a:r>
              <a:rPr lang="en-US" altLang="ko-KR" sz="1200" dirty="0" err="1">
                <a:hlinkClick r:id="rId14"/>
              </a:rPr>
              <a:t>Berbegall</a:t>
            </a:r>
            <a:r>
              <a:rPr lang="en-US" altLang="ko-KR" sz="1200" dirty="0">
                <a:hlinkClick r:id="rId14"/>
              </a:rPr>
              <a:t> AP</a:t>
            </a:r>
            <a:r>
              <a:rPr lang="en-US" altLang="ko-KR" sz="1200" baseline="30000" dirty="0"/>
              <a:t>1</a:t>
            </a:r>
            <a:r>
              <a:rPr lang="en-US" altLang="ko-KR" sz="1200" dirty="0"/>
              <a:t>, </a:t>
            </a:r>
            <a:r>
              <a:rPr lang="en-US" altLang="ko-KR" sz="1200" dirty="0" err="1">
                <a:hlinkClick r:id="rId15"/>
              </a:rPr>
              <a:t>Villamón</a:t>
            </a:r>
            <a:r>
              <a:rPr lang="en-US" altLang="ko-KR" sz="1200" dirty="0">
                <a:hlinkClick r:id="rId15"/>
              </a:rPr>
              <a:t> E</a:t>
            </a:r>
            <a:r>
              <a:rPr lang="en-US" altLang="ko-KR" sz="1200" baseline="30000" dirty="0"/>
              <a:t>1</a:t>
            </a:r>
            <a:r>
              <a:rPr lang="en-US" altLang="ko-KR" sz="1200" dirty="0"/>
              <a:t>, </a:t>
            </a:r>
            <a:r>
              <a:rPr lang="en-US" altLang="ko-KR" sz="1200" dirty="0" err="1">
                <a:hlinkClick r:id="rId16"/>
              </a:rPr>
              <a:t>Piqueras</a:t>
            </a:r>
            <a:r>
              <a:rPr lang="en-US" altLang="ko-KR" sz="1200" dirty="0">
                <a:hlinkClick r:id="rId16"/>
              </a:rPr>
              <a:t> M</a:t>
            </a:r>
            <a:r>
              <a:rPr lang="en-US" altLang="ko-KR" sz="1200" baseline="30000" dirty="0"/>
              <a:t>1</a:t>
            </a:r>
            <a:r>
              <a:rPr lang="en-US" altLang="ko-KR" sz="1200" dirty="0"/>
              <a:t>, </a:t>
            </a:r>
            <a:r>
              <a:rPr lang="en-US" altLang="ko-KR" sz="1200" dirty="0" err="1">
                <a:hlinkClick r:id="rId17"/>
              </a:rPr>
              <a:t>Tadeo</a:t>
            </a:r>
            <a:r>
              <a:rPr lang="en-US" altLang="ko-KR" sz="1200" dirty="0">
                <a:hlinkClick r:id="rId17"/>
              </a:rPr>
              <a:t> I</a:t>
            </a:r>
            <a:r>
              <a:rPr lang="en-US" altLang="ko-KR" sz="1200" baseline="30000" dirty="0"/>
              <a:t>1</a:t>
            </a:r>
            <a:r>
              <a:rPr lang="en-US" altLang="ko-KR" sz="1200" dirty="0"/>
              <a:t>, </a:t>
            </a:r>
            <a:r>
              <a:rPr lang="en-US" altLang="ko-KR" sz="1200" dirty="0" err="1">
                <a:hlinkClick r:id="rId18"/>
              </a:rPr>
              <a:t>Djos</a:t>
            </a:r>
            <a:r>
              <a:rPr lang="en-US" altLang="ko-KR" sz="1200" dirty="0">
                <a:hlinkClick r:id="rId18"/>
              </a:rPr>
              <a:t> A</a:t>
            </a:r>
            <a:r>
              <a:rPr lang="en-US" altLang="ko-KR" sz="1200" baseline="30000" dirty="0"/>
              <a:t>2</a:t>
            </a:r>
            <a:r>
              <a:rPr lang="en-US" altLang="ko-KR" sz="1200" dirty="0"/>
              <a:t>, </a:t>
            </a:r>
            <a:r>
              <a:rPr lang="en-US" altLang="ko-KR" sz="1200" dirty="0" err="1">
                <a:hlinkClick r:id="rId19"/>
              </a:rPr>
              <a:t>Ambros</a:t>
            </a:r>
            <a:r>
              <a:rPr lang="en-US" altLang="ko-KR" sz="1200" dirty="0">
                <a:hlinkClick r:id="rId19"/>
              </a:rPr>
              <a:t> PF</a:t>
            </a:r>
            <a:r>
              <a:rPr lang="en-US" altLang="ko-KR" sz="1200" baseline="30000" dirty="0"/>
              <a:t>3</a:t>
            </a:r>
            <a:r>
              <a:rPr lang="en-US" altLang="ko-KR" sz="1200" dirty="0"/>
              <a:t>, </a:t>
            </a:r>
            <a:r>
              <a:rPr lang="en-US" altLang="ko-KR" sz="1200" dirty="0" err="1">
                <a:hlinkClick r:id="rId20"/>
              </a:rPr>
              <a:t>Martinsson</a:t>
            </a:r>
            <a:r>
              <a:rPr lang="en-US" altLang="ko-KR" sz="1200" dirty="0">
                <a:hlinkClick r:id="rId20"/>
              </a:rPr>
              <a:t> T</a:t>
            </a:r>
            <a:r>
              <a:rPr lang="en-US" altLang="ko-KR" sz="1200" baseline="30000" dirty="0"/>
              <a:t>2</a:t>
            </a:r>
            <a:r>
              <a:rPr lang="en-US" altLang="ko-KR" sz="1200" dirty="0"/>
              <a:t>, </a:t>
            </a:r>
            <a:r>
              <a:rPr lang="en-US" altLang="ko-KR" sz="1200" dirty="0" err="1">
                <a:hlinkClick r:id="rId21"/>
              </a:rPr>
              <a:t>Ambros</a:t>
            </a:r>
            <a:r>
              <a:rPr lang="en-US" altLang="ko-KR" sz="1200" dirty="0">
                <a:hlinkClick r:id="rId21"/>
              </a:rPr>
              <a:t> IM</a:t>
            </a:r>
            <a:r>
              <a:rPr lang="en-US" altLang="ko-KR" sz="1200" baseline="30000" dirty="0"/>
              <a:t>4</a:t>
            </a:r>
            <a:r>
              <a:rPr lang="en-US" altLang="ko-KR" sz="1200" dirty="0"/>
              <a:t>, </a:t>
            </a:r>
            <a:r>
              <a:rPr lang="en-US" altLang="ko-KR" sz="1200" dirty="0">
                <a:hlinkClick r:id="rId22"/>
              </a:rPr>
              <a:t>Cañete A</a:t>
            </a:r>
            <a:r>
              <a:rPr lang="en-US" altLang="ko-KR" sz="1200" baseline="30000" dirty="0"/>
              <a:t>5</a:t>
            </a:r>
            <a:r>
              <a:rPr lang="en-US" altLang="ko-KR" sz="1200" dirty="0"/>
              <a:t>, </a:t>
            </a:r>
            <a:r>
              <a:rPr lang="en-US" altLang="ko-KR" sz="1200" dirty="0">
                <a:hlinkClick r:id="rId23"/>
              </a:rPr>
              <a:t>Castel V</a:t>
            </a:r>
            <a:r>
              <a:rPr lang="en-US" altLang="ko-KR" sz="1200" baseline="30000" dirty="0"/>
              <a:t>5</a:t>
            </a:r>
            <a:r>
              <a:rPr lang="en-US" altLang="ko-KR" sz="1200" dirty="0"/>
              <a:t>, </a:t>
            </a:r>
            <a:r>
              <a:rPr lang="en-US" altLang="ko-KR" sz="1200" dirty="0">
                <a:hlinkClick r:id="rId24"/>
              </a:rPr>
              <a:t>Navarro S</a:t>
            </a:r>
            <a:r>
              <a:rPr lang="en-US" altLang="ko-KR" sz="1200" baseline="30000" dirty="0"/>
              <a:t>1</a:t>
            </a:r>
            <a:r>
              <a:rPr lang="en-US" altLang="ko-KR" sz="1200" dirty="0"/>
              <a:t>, </a:t>
            </a:r>
            <a:r>
              <a:rPr lang="en-US" altLang="ko-KR" sz="1200" dirty="0" err="1">
                <a:hlinkClick r:id="rId25"/>
              </a:rPr>
              <a:t>Noguera</a:t>
            </a:r>
            <a:r>
              <a:rPr lang="en-US" altLang="ko-KR" sz="1200" dirty="0">
                <a:hlinkClick r:id="rId25"/>
              </a:rPr>
              <a:t> R</a:t>
            </a:r>
            <a:r>
              <a:rPr lang="en-US" altLang="ko-KR" sz="1200" baseline="30000" dirty="0"/>
              <a:t>1</a:t>
            </a:r>
            <a:r>
              <a:rPr lang="en-US" altLang="ko-KR" sz="1200" dirty="0"/>
              <a:t>.</a:t>
            </a:r>
          </a:p>
          <a:p>
            <a:r>
              <a:rPr lang="en-US" altLang="ko-KR" sz="1200" b="1" dirty="0">
                <a:hlinkClick r:id="rId12"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Pathology Department, Medical School, University of Valencia, Medical Research Foundation, INCLIVA, Valencia, Spain.</a:t>
            </a:r>
            <a:endParaRPr lang="en-US" altLang="ko-KR" sz="1200" dirty="0">
              <a:effectLst/>
            </a:endParaRPr>
          </a:p>
        </p:txBody>
      </p:sp>
      <p:sp>
        <p:nvSpPr>
          <p:cNvPr id="6" name="직사각형 5"/>
          <p:cNvSpPr/>
          <p:nvPr/>
        </p:nvSpPr>
        <p:spPr>
          <a:xfrm>
            <a:off x="0" y="3323987"/>
            <a:ext cx="4572000" cy="1569660"/>
          </a:xfrm>
          <a:prstGeom prst="rect">
            <a:avLst/>
          </a:prstGeom>
        </p:spPr>
        <p:txBody>
          <a:bodyPr>
            <a:spAutoFit/>
          </a:bodyPr>
          <a:lstStyle/>
          <a:p>
            <a:r>
              <a:rPr lang="en-US" altLang="ko-KR" sz="1200" b="1" dirty="0">
                <a:hlinkClick r:id="rId26"/>
              </a:rPr>
              <a:t>Heat-shock factor 2 is a suppressor of prostate cancer invasion.</a:t>
            </a:r>
            <a:endParaRPr lang="en-US" altLang="ko-KR" sz="1200" b="1" dirty="0"/>
          </a:p>
          <a:p>
            <a:r>
              <a:rPr lang="en-US" altLang="ko-KR" sz="1200" dirty="0" err="1">
                <a:hlinkClick r:id="rId27"/>
              </a:rPr>
              <a:t>Björk</a:t>
            </a:r>
            <a:r>
              <a:rPr lang="en-US" altLang="ko-KR" sz="1200" dirty="0">
                <a:hlinkClick r:id="rId27"/>
              </a:rPr>
              <a:t> JK</a:t>
            </a:r>
            <a:r>
              <a:rPr lang="en-US" altLang="ko-KR" sz="1200" baseline="30000" dirty="0"/>
              <a:t>1</a:t>
            </a:r>
            <a:r>
              <a:rPr lang="en-US" altLang="ko-KR" sz="1200" dirty="0"/>
              <a:t>, </a:t>
            </a:r>
            <a:r>
              <a:rPr lang="en-US" altLang="ko-KR" sz="1200" dirty="0" err="1">
                <a:hlinkClick r:id="rId28"/>
              </a:rPr>
              <a:t>Åkerfelt</a:t>
            </a:r>
            <a:r>
              <a:rPr lang="en-US" altLang="ko-KR" sz="1200" dirty="0">
                <a:hlinkClick r:id="rId28"/>
              </a:rPr>
              <a:t> M</a:t>
            </a:r>
            <a:r>
              <a:rPr lang="en-US" altLang="ko-KR" sz="1200" baseline="30000" dirty="0"/>
              <a:t>1</a:t>
            </a:r>
            <a:r>
              <a:rPr lang="en-US" altLang="ko-KR" sz="1200" dirty="0"/>
              <a:t>, </a:t>
            </a:r>
            <a:r>
              <a:rPr lang="en-US" altLang="ko-KR" sz="1200" dirty="0" err="1">
                <a:hlinkClick r:id="rId29"/>
              </a:rPr>
              <a:t>Joutsen</a:t>
            </a:r>
            <a:r>
              <a:rPr lang="en-US" altLang="ko-KR" sz="1200" dirty="0">
                <a:hlinkClick r:id="rId29"/>
              </a:rPr>
              <a:t> J</a:t>
            </a:r>
            <a:r>
              <a:rPr lang="en-US" altLang="ko-KR" sz="1200" baseline="30000" dirty="0"/>
              <a:t>2</a:t>
            </a:r>
            <a:r>
              <a:rPr lang="en-US" altLang="ko-KR" sz="1200" dirty="0"/>
              <a:t>, </a:t>
            </a:r>
            <a:r>
              <a:rPr lang="en-US" altLang="ko-KR" sz="1200" dirty="0" err="1">
                <a:hlinkClick r:id="rId30"/>
              </a:rPr>
              <a:t>Puustinen</a:t>
            </a:r>
            <a:r>
              <a:rPr lang="en-US" altLang="ko-KR" sz="1200" dirty="0">
                <a:hlinkClick r:id="rId30"/>
              </a:rPr>
              <a:t> MC</a:t>
            </a:r>
            <a:r>
              <a:rPr lang="en-US" altLang="ko-KR" sz="1200" baseline="30000" dirty="0"/>
              <a:t>2</a:t>
            </a:r>
            <a:r>
              <a:rPr lang="en-US" altLang="ko-KR" sz="1200" dirty="0"/>
              <a:t>, </a:t>
            </a:r>
            <a:r>
              <a:rPr lang="en-US" altLang="ko-KR" sz="1200" dirty="0">
                <a:hlinkClick r:id="rId31"/>
              </a:rPr>
              <a:t>Cheng F</a:t>
            </a:r>
            <a:r>
              <a:rPr lang="en-US" altLang="ko-KR" sz="1200" baseline="30000" dirty="0"/>
              <a:t>2</a:t>
            </a:r>
            <a:r>
              <a:rPr lang="en-US" altLang="ko-KR" sz="1200" dirty="0"/>
              <a:t>, </a:t>
            </a:r>
            <a:r>
              <a:rPr lang="en-US" altLang="ko-KR" sz="1200" dirty="0" err="1">
                <a:hlinkClick r:id="rId32"/>
              </a:rPr>
              <a:t>Sistonen</a:t>
            </a:r>
            <a:r>
              <a:rPr lang="en-US" altLang="ko-KR" sz="1200" dirty="0">
                <a:hlinkClick r:id="rId32"/>
              </a:rPr>
              <a:t> L</a:t>
            </a:r>
            <a:r>
              <a:rPr lang="en-US" altLang="ko-KR" sz="1200" baseline="30000" dirty="0"/>
              <a:t>2</a:t>
            </a:r>
            <a:r>
              <a:rPr lang="en-US" altLang="ko-KR" sz="1200" dirty="0"/>
              <a:t>, </a:t>
            </a:r>
            <a:r>
              <a:rPr lang="en-US" altLang="ko-KR" sz="1200" dirty="0" err="1">
                <a:hlinkClick r:id="rId33"/>
              </a:rPr>
              <a:t>Nees</a:t>
            </a:r>
            <a:r>
              <a:rPr lang="en-US" altLang="ko-KR" sz="1200" dirty="0">
                <a:hlinkClick r:id="rId33"/>
              </a:rPr>
              <a:t> M</a:t>
            </a:r>
            <a:r>
              <a:rPr lang="en-US" altLang="ko-KR" sz="1200" baseline="30000" dirty="0"/>
              <a:t>3</a:t>
            </a:r>
            <a:r>
              <a:rPr lang="en-US" altLang="ko-KR" sz="1200" dirty="0"/>
              <a:t>.</a:t>
            </a:r>
          </a:p>
          <a:p>
            <a:r>
              <a:rPr lang="en-US" altLang="ko-KR" sz="1200" b="1" dirty="0">
                <a:hlinkClick r:id="rId12"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1] Centre for Biotechnology, University of Turku and </a:t>
            </a:r>
            <a:r>
              <a:rPr lang="en-US" altLang="ko-KR" sz="1200" dirty="0" err="1"/>
              <a:t>Åbo</a:t>
            </a:r>
            <a:r>
              <a:rPr lang="en-US" altLang="ko-KR" sz="1200" dirty="0"/>
              <a:t> </a:t>
            </a:r>
            <a:r>
              <a:rPr lang="en-US" altLang="ko-KR" sz="1200" dirty="0" err="1"/>
              <a:t>Akademi</a:t>
            </a:r>
            <a:r>
              <a:rPr lang="en-US" altLang="ko-KR" sz="1200" dirty="0"/>
              <a:t> University, Turku, Finland [2] Medical Biotechnology, VTT Technical Research Centre of Finland, Turku, Finland.</a:t>
            </a:r>
            <a:endParaRPr lang="en-US" altLang="ko-KR" sz="1200" dirty="0">
              <a:effectLst/>
            </a:endParaRPr>
          </a:p>
        </p:txBody>
      </p:sp>
      <p:sp>
        <p:nvSpPr>
          <p:cNvPr id="7" name="직사각형 6"/>
          <p:cNvSpPr/>
          <p:nvPr/>
        </p:nvSpPr>
        <p:spPr>
          <a:xfrm>
            <a:off x="0" y="4893647"/>
            <a:ext cx="4572000" cy="1938992"/>
          </a:xfrm>
          <a:prstGeom prst="rect">
            <a:avLst/>
          </a:prstGeom>
        </p:spPr>
        <p:txBody>
          <a:bodyPr>
            <a:spAutoFit/>
          </a:bodyPr>
          <a:lstStyle/>
          <a:p>
            <a:r>
              <a:rPr lang="en-US" altLang="ko-KR" sz="1200" b="1" dirty="0">
                <a:hlinkClick r:id="rId34"/>
              </a:rPr>
              <a:t>PML is required for telomere stability in non-neoplastic human cells.</a:t>
            </a:r>
            <a:endParaRPr lang="en-US" altLang="ko-KR" sz="1200" b="1" dirty="0"/>
          </a:p>
          <a:p>
            <a:r>
              <a:rPr lang="en-US" altLang="ko-KR" sz="1200" dirty="0" err="1">
                <a:hlinkClick r:id="rId35"/>
              </a:rPr>
              <a:t>Marchesini</a:t>
            </a:r>
            <a:r>
              <a:rPr lang="en-US" altLang="ko-KR" sz="1200" dirty="0">
                <a:hlinkClick r:id="rId35"/>
              </a:rPr>
              <a:t> M</a:t>
            </a:r>
            <a:r>
              <a:rPr lang="en-US" altLang="ko-KR" sz="1200" baseline="30000" dirty="0"/>
              <a:t>1</a:t>
            </a:r>
            <a:r>
              <a:rPr lang="en-US" altLang="ko-KR" sz="1200" dirty="0"/>
              <a:t>, </a:t>
            </a:r>
            <a:r>
              <a:rPr lang="en-US" altLang="ko-KR" sz="1200" dirty="0" err="1">
                <a:hlinkClick r:id="rId36"/>
              </a:rPr>
              <a:t>Matocci</a:t>
            </a:r>
            <a:r>
              <a:rPr lang="en-US" altLang="ko-KR" sz="1200" dirty="0">
                <a:hlinkClick r:id="rId36"/>
              </a:rPr>
              <a:t> R</a:t>
            </a:r>
            <a:r>
              <a:rPr lang="en-US" altLang="ko-KR" sz="1200" baseline="30000" dirty="0"/>
              <a:t>2</a:t>
            </a:r>
            <a:r>
              <a:rPr lang="en-US" altLang="ko-KR" sz="1200" dirty="0"/>
              <a:t>, </a:t>
            </a:r>
            <a:r>
              <a:rPr lang="en-US" altLang="ko-KR" sz="1200" dirty="0" err="1">
                <a:hlinkClick r:id="rId37"/>
              </a:rPr>
              <a:t>Tasselli</a:t>
            </a:r>
            <a:r>
              <a:rPr lang="en-US" altLang="ko-KR" sz="1200" dirty="0">
                <a:hlinkClick r:id="rId37"/>
              </a:rPr>
              <a:t> L</a:t>
            </a:r>
            <a:r>
              <a:rPr lang="en-US" altLang="ko-KR" sz="1200" baseline="30000" dirty="0"/>
              <a:t>1</a:t>
            </a:r>
            <a:r>
              <a:rPr lang="en-US" altLang="ko-KR" sz="1200" dirty="0"/>
              <a:t>, </a:t>
            </a:r>
            <a:r>
              <a:rPr lang="en-US" altLang="ko-KR" sz="1200" dirty="0" err="1">
                <a:hlinkClick r:id="rId38"/>
              </a:rPr>
              <a:t>Cambiaghi</a:t>
            </a:r>
            <a:r>
              <a:rPr lang="en-US" altLang="ko-KR" sz="1200" dirty="0">
                <a:hlinkClick r:id="rId38"/>
              </a:rPr>
              <a:t> V</a:t>
            </a:r>
            <a:r>
              <a:rPr lang="en-US" altLang="ko-KR" sz="1200" baseline="30000" dirty="0"/>
              <a:t>3</a:t>
            </a:r>
            <a:r>
              <a:rPr lang="en-US" altLang="ko-KR" sz="1200" dirty="0"/>
              <a:t>, </a:t>
            </a:r>
            <a:r>
              <a:rPr lang="en-US" altLang="ko-KR" sz="1200" dirty="0" err="1">
                <a:hlinkClick r:id="rId39"/>
              </a:rPr>
              <a:t>OrlethOrleth</a:t>
            </a:r>
            <a:r>
              <a:rPr lang="en-US" altLang="ko-KR" sz="1200" dirty="0">
                <a:hlinkClick r:id="rId39"/>
              </a:rPr>
              <a:t> A</a:t>
            </a:r>
            <a:r>
              <a:rPr lang="en-US" altLang="ko-KR" sz="1200" baseline="30000" dirty="0"/>
              <a:t>3</a:t>
            </a:r>
            <a:r>
              <a:rPr lang="en-US" altLang="ko-KR" sz="1200" dirty="0"/>
              <a:t>, </a:t>
            </a:r>
            <a:r>
              <a:rPr lang="en-US" altLang="ko-KR" sz="1200" dirty="0" err="1">
                <a:hlinkClick r:id="rId40"/>
              </a:rPr>
              <a:t>Furia</a:t>
            </a:r>
            <a:r>
              <a:rPr lang="en-US" altLang="ko-KR" sz="1200" dirty="0">
                <a:hlinkClick r:id="rId40"/>
              </a:rPr>
              <a:t> L</a:t>
            </a:r>
            <a:r>
              <a:rPr lang="en-US" altLang="ko-KR" sz="1200" baseline="30000" dirty="0"/>
              <a:t>3</a:t>
            </a:r>
            <a:r>
              <a:rPr lang="en-US" altLang="ko-KR" sz="1200" dirty="0"/>
              <a:t>, </a:t>
            </a:r>
            <a:r>
              <a:rPr lang="en-US" altLang="ko-KR" sz="1200" dirty="0" err="1">
                <a:hlinkClick r:id="rId41"/>
              </a:rPr>
              <a:t>Marinelli</a:t>
            </a:r>
            <a:r>
              <a:rPr lang="en-US" altLang="ko-KR" sz="1200" dirty="0">
                <a:hlinkClick r:id="rId41"/>
              </a:rPr>
              <a:t> C</a:t>
            </a:r>
            <a:r>
              <a:rPr lang="en-US" altLang="ko-KR" sz="1200" baseline="30000" dirty="0"/>
              <a:t>1</a:t>
            </a:r>
            <a:r>
              <a:rPr lang="en-US" altLang="ko-KR" sz="1200" dirty="0"/>
              <a:t>, </a:t>
            </a:r>
            <a:r>
              <a:rPr lang="en-US" altLang="ko-KR" sz="1200" dirty="0">
                <a:hlinkClick r:id="rId42"/>
              </a:rPr>
              <a:t>Lombardi S</a:t>
            </a:r>
            <a:r>
              <a:rPr lang="en-US" altLang="ko-KR" sz="1200" baseline="30000" dirty="0"/>
              <a:t>3</a:t>
            </a:r>
            <a:r>
              <a:rPr lang="en-US" altLang="ko-KR" sz="1200" dirty="0"/>
              <a:t>, </a:t>
            </a:r>
            <a:r>
              <a:rPr lang="en-US" altLang="ko-KR" sz="1200" dirty="0" err="1">
                <a:hlinkClick r:id="rId43"/>
              </a:rPr>
              <a:t>Sammarelli</a:t>
            </a:r>
            <a:r>
              <a:rPr lang="en-US" altLang="ko-KR" sz="1200" dirty="0">
                <a:hlinkClick r:id="rId43"/>
              </a:rPr>
              <a:t> G</a:t>
            </a:r>
            <a:r>
              <a:rPr lang="en-US" altLang="ko-KR" sz="1200" baseline="30000" dirty="0"/>
              <a:t>4</a:t>
            </a:r>
            <a:r>
              <a:rPr lang="en-US" altLang="ko-KR" sz="1200" dirty="0"/>
              <a:t>, </a:t>
            </a:r>
            <a:r>
              <a:rPr lang="en-US" altLang="ko-KR" sz="1200" dirty="0">
                <a:hlinkClick r:id="rId44"/>
              </a:rPr>
              <a:t>Aversa F</a:t>
            </a:r>
            <a:r>
              <a:rPr lang="en-US" altLang="ko-KR" sz="1200" baseline="30000" dirty="0"/>
              <a:t>4</a:t>
            </a:r>
            <a:r>
              <a:rPr lang="en-US" altLang="ko-KR" sz="1200" dirty="0"/>
              <a:t>, </a:t>
            </a:r>
            <a:r>
              <a:rPr lang="en-US" altLang="ko-KR" sz="1200" dirty="0" err="1">
                <a:hlinkClick r:id="rId45"/>
              </a:rPr>
              <a:t>Minucci</a:t>
            </a:r>
            <a:r>
              <a:rPr lang="en-US" altLang="ko-KR" sz="1200" dirty="0">
                <a:hlinkClick r:id="rId45"/>
              </a:rPr>
              <a:t> S</a:t>
            </a:r>
            <a:r>
              <a:rPr lang="en-US" altLang="ko-KR" sz="1200" baseline="30000" dirty="0"/>
              <a:t>5</a:t>
            </a:r>
            <a:r>
              <a:rPr lang="en-US" altLang="ko-KR" sz="1200" dirty="0"/>
              <a:t>, </a:t>
            </a:r>
            <a:r>
              <a:rPr lang="en-US" altLang="ko-KR" sz="1200" dirty="0" err="1">
                <a:hlinkClick r:id="rId46"/>
              </a:rPr>
              <a:t>Faretta</a:t>
            </a:r>
            <a:r>
              <a:rPr lang="en-US" altLang="ko-KR" sz="1200" dirty="0">
                <a:hlinkClick r:id="rId46"/>
              </a:rPr>
              <a:t> M</a:t>
            </a:r>
            <a:r>
              <a:rPr lang="en-US" altLang="ko-KR" sz="1200" baseline="30000" dirty="0"/>
              <a:t>3</a:t>
            </a:r>
            <a:r>
              <a:rPr lang="en-US" altLang="ko-KR" sz="1200" dirty="0"/>
              <a:t>, </a:t>
            </a:r>
            <a:r>
              <a:rPr lang="en-US" altLang="ko-KR" sz="1200" dirty="0" err="1">
                <a:hlinkClick r:id="rId47"/>
              </a:rPr>
              <a:t>Pelicci</a:t>
            </a:r>
            <a:r>
              <a:rPr lang="en-US" altLang="ko-KR" sz="1200" dirty="0">
                <a:hlinkClick r:id="rId47"/>
              </a:rPr>
              <a:t> PG</a:t>
            </a:r>
            <a:r>
              <a:rPr lang="en-US" altLang="ko-KR" sz="1200" baseline="30000" dirty="0"/>
              <a:t>6</a:t>
            </a:r>
            <a:r>
              <a:rPr lang="en-US" altLang="ko-KR" sz="1200" dirty="0"/>
              <a:t>, </a:t>
            </a:r>
            <a:r>
              <a:rPr lang="en-US" altLang="ko-KR" sz="1200" dirty="0" err="1">
                <a:hlinkClick r:id="rId48"/>
              </a:rPr>
              <a:t>Grignani</a:t>
            </a:r>
            <a:r>
              <a:rPr lang="en-US" altLang="ko-KR" sz="1200" dirty="0">
                <a:hlinkClick r:id="rId48"/>
              </a:rPr>
              <a:t> F</a:t>
            </a:r>
            <a:r>
              <a:rPr lang="en-US" altLang="ko-KR" sz="1200" baseline="30000" dirty="0"/>
              <a:t>2</a:t>
            </a:r>
            <a:r>
              <a:rPr lang="en-US" altLang="ko-KR" sz="1200" dirty="0"/>
              <a:t>.</a:t>
            </a:r>
          </a:p>
          <a:p>
            <a:r>
              <a:rPr lang="en-US" altLang="ko-KR" sz="1200" b="1" dirty="0">
                <a:hlinkClick r:id="rId12"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1] General Pathology Section, Department of Experimental Medicine, University of Perugia, Perugia, Italy [2] Department of Experimental Oncology, European Institute of Oncology, Milan, Italy</a:t>
            </a:r>
            <a:endParaRPr lang="en-US" altLang="ko-KR" sz="1200" dirty="0">
              <a:effectLst/>
            </a:endParaRPr>
          </a:p>
        </p:txBody>
      </p:sp>
      <p:sp>
        <p:nvSpPr>
          <p:cNvPr id="8" name="TextBox 7"/>
          <p:cNvSpPr txBox="1"/>
          <p:nvPr/>
        </p:nvSpPr>
        <p:spPr>
          <a:xfrm>
            <a:off x="7658100" y="76200"/>
            <a:ext cx="1221809"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1443556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990600"/>
            <a:ext cx="9144000" cy="5016758"/>
          </a:xfrm>
          <a:prstGeom prst="rect">
            <a:avLst/>
          </a:prstGeom>
          <a:noFill/>
        </p:spPr>
        <p:txBody>
          <a:bodyPr wrap="square" rtlCol="0">
            <a:spAutoFit/>
          </a:bodyPr>
          <a:lstStyle/>
          <a:p>
            <a:r>
              <a:rPr lang="en-US" altLang="ko-KR" sz="1600" b="1" dirty="0">
                <a:hlinkClick r:id="rId2"/>
              </a:rPr>
              <a:t>p63 controls cell migration and invasion by transcriptional regulation of MTSS1.</a:t>
            </a:r>
            <a:endParaRPr lang="en-US" altLang="ko-KR" sz="1600" b="1" dirty="0"/>
          </a:p>
          <a:p>
            <a:r>
              <a:rPr lang="en-US" altLang="ko-KR" sz="1600" dirty="0" err="1">
                <a:hlinkClick r:id="rId3"/>
              </a:rPr>
              <a:t>Giacobbe</a:t>
            </a:r>
            <a:r>
              <a:rPr lang="en-US" altLang="ko-KR" sz="1600" dirty="0">
                <a:hlinkClick r:id="rId3"/>
              </a:rPr>
              <a:t> A</a:t>
            </a:r>
            <a:r>
              <a:rPr lang="en-US" altLang="ko-KR" sz="1600" baseline="30000" dirty="0"/>
              <a:t>1</a:t>
            </a:r>
            <a:r>
              <a:rPr lang="en-US" altLang="ko-KR" sz="1600" dirty="0"/>
              <a:t>, </a:t>
            </a:r>
            <a:r>
              <a:rPr lang="en-US" altLang="ko-KR" sz="1600" dirty="0" err="1">
                <a:hlinkClick r:id="rId4"/>
              </a:rPr>
              <a:t>Compagnone</a:t>
            </a:r>
            <a:r>
              <a:rPr lang="en-US" altLang="ko-KR" sz="1600" dirty="0">
                <a:hlinkClick r:id="rId4"/>
              </a:rPr>
              <a:t> M</a:t>
            </a:r>
            <a:r>
              <a:rPr lang="en-US" altLang="ko-KR" sz="1600" baseline="30000" dirty="0"/>
              <a:t>1</a:t>
            </a:r>
            <a:r>
              <a:rPr lang="en-US" altLang="ko-KR" sz="1600" dirty="0"/>
              <a:t>, </a:t>
            </a:r>
            <a:r>
              <a:rPr lang="en-US" altLang="ko-KR" sz="1600" dirty="0" err="1">
                <a:hlinkClick r:id="rId5"/>
              </a:rPr>
              <a:t>Bongiorno-Borbone</a:t>
            </a:r>
            <a:r>
              <a:rPr lang="en-US" altLang="ko-KR" sz="1600" dirty="0">
                <a:hlinkClick r:id="rId5"/>
              </a:rPr>
              <a:t> L</a:t>
            </a:r>
            <a:r>
              <a:rPr lang="en-US" altLang="ko-KR" sz="1600" baseline="30000" dirty="0"/>
              <a:t>1</a:t>
            </a:r>
            <a:r>
              <a:rPr lang="en-US" altLang="ko-KR" sz="1600" dirty="0"/>
              <a:t>, </a:t>
            </a:r>
            <a:r>
              <a:rPr lang="en-US" altLang="ko-KR" sz="1600" dirty="0" err="1">
                <a:hlinkClick r:id="rId6"/>
              </a:rPr>
              <a:t>Antonov</a:t>
            </a:r>
            <a:r>
              <a:rPr lang="en-US" altLang="ko-KR" sz="1600" dirty="0">
                <a:hlinkClick r:id="rId6"/>
              </a:rPr>
              <a:t> A</a:t>
            </a:r>
            <a:r>
              <a:rPr lang="en-US" altLang="ko-KR" sz="1600" baseline="30000" dirty="0"/>
              <a:t>2</a:t>
            </a:r>
            <a:r>
              <a:rPr lang="en-US" altLang="ko-KR" sz="1600" dirty="0"/>
              <a:t>, </a:t>
            </a:r>
            <a:r>
              <a:rPr lang="en-US" altLang="ko-KR" sz="1600" dirty="0" err="1">
                <a:hlinkClick r:id="rId7"/>
              </a:rPr>
              <a:t>Markert</a:t>
            </a:r>
            <a:r>
              <a:rPr lang="en-US" altLang="ko-KR" sz="1600" dirty="0">
                <a:hlinkClick r:id="rId7"/>
              </a:rPr>
              <a:t> EK</a:t>
            </a:r>
            <a:r>
              <a:rPr lang="en-US" altLang="ko-KR" sz="1600" baseline="30000" dirty="0"/>
              <a:t>3</a:t>
            </a:r>
            <a:r>
              <a:rPr lang="en-US" altLang="ko-KR" sz="1600" dirty="0"/>
              <a:t>, </a:t>
            </a:r>
            <a:r>
              <a:rPr lang="en-US" altLang="ko-KR" sz="1600" dirty="0">
                <a:hlinkClick r:id="rId8"/>
              </a:rPr>
              <a:t>Zhou JH</a:t>
            </a:r>
            <a:r>
              <a:rPr lang="en-US" altLang="ko-KR" sz="1600" baseline="30000" dirty="0"/>
              <a:t>4</a:t>
            </a:r>
            <a:r>
              <a:rPr lang="en-US" altLang="ko-KR" sz="1600" dirty="0"/>
              <a:t>, </a:t>
            </a:r>
            <a:r>
              <a:rPr lang="en-US" altLang="ko-KR" sz="1600" dirty="0" err="1">
                <a:hlinkClick r:id="rId9"/>
              </a:rPr>
              <a:t>Annicchiarico-Petruzzelli</a:t>
            </a:r>
            <a:r>
              <a:rPr lang="en-US" altLang="ko-KR" sz="1600" dirty="0">
                <a:hlinkClick r:id="rId9"/>
              </a:rPr>
              <a:t> M</a:t>
            </a:r>
            <a:r>
              <a:rPr lang="en-US" altLang="ko-KR" sz="1600" baseline="30000" dirty="0"/>
              <a:t>5</a:t>
            </a:r>
            <a:r>
              <a:rPr lang="en-US" altLang="ko-KR" sz="1600" dirty="0"/>
              <a:t>, </a:t>
            </a:r>
            <a:r>
              <a:rPr lang="en-US" altLang="ko-KR" sz="1600" dirty="0" err="1">
                <a:hlinkClick r:id="rId10"/>
              </a:rPr>
              <a:t>Melino</a:t>
            </a:r>
            <a:r>
              <a:rPr lang="en-US" altLang="ko-KR" sz="1600" dirty="0">
                <a:hlinkClick r:id="rId10"/>
              </a:rPr>
              <a:t> G</a:t>
            </a:r>
            <a:r>
              <a:rPr lang="en-US" altLang="ko-KR" sz="1600" baseline="30000" dirty="0"/>
              <a:t>6</a:t>
            </a:r>
            <a:r>
              <a:rPr lang="en-US" altLang="ko-KR" sz="1600" dirty="0"/>
              <a:t>, </a:t>
            </a:r>
            <a:r>
              <a:rPr lang="en-US" altLang="ko-KR" sz="1600" dirty="0" err="1">
                <a:hlinkClick r:id="rId11"/>
              </a:rPr>
              <a:t>Peschiaroli</a:t>
            </a:r>
            <a:r>
              <a:rPr lang="en-US" altLang="ko-KR" sz="1600" dirty="0">
                <a:hlinkClick r:id="rId11"/>
              </a:rPr>
              <a:t> A</a:t>
            </a:r>
            <a:r>
              <a:rPr lang="en-US" altLang="ko-KR" sz="1600" baseline="30000" dirty="0"/>
              <a:t>7</a:t>
            </a:r>
            <a:r>
              <a:rPr lang="en-US" altLang="ko-KR" sz="1600" dirty="0"/>
              <a:t>.</a:t>
            </a:r>
          </a:p>
          <a:p>
            <a:r>
              <a:rPr lang="en-US" altLang="ko-KR" sz="1600" b="1" dirty="0">
                <a:hlinkClick r:id="rId12" tooltip="Open/close author information list"/>
              </a:rPr>
              <a:t>Author information</a:t>
            </a:r>
            <a:endParaRPr lang="en-US" altLang="ko-KR" sz="1600" b="1" dirty="0"/>
          </a:p>
          <a:p>
            <a:r>
              <a:rPr lang="en-US" altLang="ko-KR" sz="1600" baseline="30000" dirty="0"/>
              <a:t>1</a:t>
            </a:r>
            <a:r>
              <a:rPr lang="en-US" altLang="ko-KR" sz="1600" dirty="0"/>
              <a:t>Department of Experimental Medicine and Surgery, University of Rome 'Tor </a:t>
            </a:r>
            <a:r>
              <a:rPr lang="en-US" altLang="ko-KR" sz="1600" dirty="0" err="1"/>
              <a:t>Vergata</a:t>
            </a:r>
            <a:r>
              <a:rPr lang="en-US" altLang="ko-KR" sz="1600" dirty="0"/>
              <a:t>', Rome, Italy.</a:t>
            </a:r>
          </a:p>
          <a:p>
            <a:r>
              <a:rPr lang="en-US" altLang="ko-KR" sz="1600" b="1" dirty="0" smtClean="0"/>
              <a:t>Abstract</a:t>
            </a:r>
            <a:endParaRPr lang="en-US" altLang="ko-KR" sz="1600" b="1" dirty="0"/>
          </a:p>
          <a:p>
            <a:r>
              <a:rPr lang="en-US" altLang="ko-KR" sz="1600" dirty="0"/>
              <a:t>Metastasis is a multistep cell-biological process, which is orchestrated by many factors, including metastasis activators and suppressors. Metastasis Suppressor 1 (MTSS1) was originally identified as a metastasis suppressor protein whose expression is lost in metastatic bladder and prostate carcinomas. However, recent findings indicate that MTSS1 acts as oncogene and pro-migratory factor in melanoma tumors. Here, we identify and characterized a molecular mechanism controlling MTSS1 expression, which impinges on a pro-tumorigenic role of MTSS1 in breast tumors. We found that in normal and in cancer cell lines ΔNp63 is able to drive the expression of MTSS1 by binding to a p63-binding responsive element localized in the MTSS1 locus. We reported that ΔNp63 is able to drive the migration of breast tumor cells by inducing the expression of MTSS1. Notably, in three human breast tumors data sets the MTSS1/p63 co-expression is a negative prognostic factor on patient survival, suggesting that the MTSS1/p63 axis might be functionally important to regulate breast tumor progression.</a:t>
            </a:r>
          </a:p>
          <a:p>
            <a:endParaRPr lang="ko-KR" altLang="en-US" sz="1600" dirty="0"/>
          </a:p>
        </p:txBody>
      </p:sp>
      <p:sp>
        <p:nvSpPr>
          <p:cNvPr id="3" name="TextBox 2"/>
          <p:cNvSpPr txBox="1"/>
          <p:nvPr/>
        </p:nvSpPr>
        <p:spPr>
          <a:xfrm>
            <a:off x="7658100" y="76200"/>
            <a:ext cx="1221809"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3391163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523875"/>
            <a:ext cx="9144000" cy="5755422"/>
          </a:xfrm>
          <a:prstGeom prst="rect">
            <a:avLst/>
          </a:prstGeom>
          <a:noFill/>
        </p:spPr>
        <p:txBody>
          <a:bodyPr wrap="square" rtlCol="0">
            <a:spAutoFit/>
          </a:bodyPr>
          <a:lstStyle/>
          <a:p>
            <a:r>
              <a:rPr lang="en-US" altLang="ko-KR" sz="1600" b="1" dirty="0">
                <a:hlinkClick r:id="rId2"/>
              </a:rPr>
              <a:t>Role of p14ARF-HDM2-p53 axis in SOX6-mediated tumor suppression.</a:t>
            </a:r>
            <a:endParaRPr lang="en-US" altLang="ko-KR" sz="1600" b="1" dirty="0"/>
          </a:p>
          <a:p>
            <a:r>
              <a:rPr lang="en-US" altLang="ko-KR" sz="1600" dirty="0">
                <a:hlinkClick r:id="rId3"/>
              </a:rPr>
              <a:t>Wang J</a:t>
            </a:r>
            <a:r>
              <a:rPr lang="en-US" altLang="ko-KR" sz="1600" baseline="30000" dirty="0"/>
              <a:t>1</a:t>
            </a:r>
            <a:r>
              <a:rPr lang="en-US" altLang="ko-KR" sz="1600" dirty="0"/>
              <a:t>, </a:t>
            </a:r>
            <a:r>
              <a:rPr lang="en-US" altLang="ko-KR" sz="1600" dirty="0">
                <a:hlinkClick r:id="rId4"/>
              </a:rPr>
              <a:t>Ding S</a:t>
            </a:r>
            <a:r>
              <a:rPr lang="en-US" altLang="ko-KR" sz="1600" baseline="30000" dirty="0"/>
              <a:t>1</a:t>
            </a:r>
            <a:r>
              <a:rPr lang="en-US" altLang="ko-KR" sz="1600" dirty="0"/>
              <a:t>, </a:t>
            </a:r>
            <a:r>
              <a:rPr lang="en-US" altLang="ko-KR" sz="1600" dirty="0" err="1">
                <a:hlinkClick r:id="rId5"/>
              </a:rPr>
              <a:t>Duan</a:t>
            </a:r>
            <a:r>
              <a:rPr lang="en-US" altLang="ko-KR" sz="1600" dirty="0">
                <a:hlinkClick r:id="rId5"/>
              </a:rPr>
              <a:t> Z</a:t>
            </a:r>
            <a:r>
              <a:rPr lang="en-US" altLang="ko-KR" sz="1600" baseline="30000" dirty="0"/>
              <a:t>1</a:t>
            </a:r>
            <a:r>
              <a:rPr lang="en-US" altLang="ko-KR" sz="1600" dirty="0"/>
              <a:t>, </a:t>
            </a:r>
            <a:r>
              <a:rPr lang="en-US" altLang="ko-KR" sz="1600" dirty="0" err="1">
                <a:hlinkClick r:id="rId6"/>
              </a:rPr>
              <a:t>Xie</a:t>
            </a:r>
            <a:r>
              <a:rPr lang="en-US" altLang="ko-KR" sz="1600" dirty="0">
                <a:hlinkClick r:id="rId6"/>
              </a:rPr>
              <a:t> Q</a:t>
            </a:r>
            <a:r>
              <a:rPr lang="en-US" altLang="ko-KR" sz="1600" baseline="30000" dirty="0"/>
              <a:t>1</a:t>
            </a:r>
            <a:r>
              <a:rPr lang="en-US" altLang="ko-KR" sz="1600" dirty="0"/>
              <a:t>, </a:t>
            </a:r>
            <a:r>
              <a:rPr lang="en-US" altLang="ko-KR" sz="1600" dirty="0">
                <a:hlinkClick r:id="rId7"/>
              </a:rPr>
              <a:t>Zhang T</a:t>
            </a:r>
            <a:r>
              <a:rPr lang="en-US" altLang="ko-KR" sz="1600" baseline="30000" dirty="0"/>
              <a:t>1</a:t>
            </a:r>
            <a:r>
              <a:rPr lang="en-US" altLang="ko-KR" sz="1600" dirty="0"/>
              <a:t>, </a:t>
            </a:r>
            <a:r>
              <a:rPr lang="en-US" altLang="ko-KR" sz="1600" dirty="0">
                <a:hlinkClick r:id="rId8"/>
              </a:rPr>
              <a:t>Zhang X</a:t>
            </a:r>
            <a:r>
              <a:rPr lang="en-US" altLang="ko-KR" sz="1600" baseline="30000" dirty="0"/>
              <a:t>1</a:t>
            </a:r>
            <a:r>
              <a:rPr lang="en-US" altLang="ko-KR" sz="1600" dirty="0"/>
              <a:t>, </a:t>
            </a:r>
            <a:r>
              <a:rPr lang="en-US" altLang="ko-KR" sz="1600" dirty="0">
                <a:hlinkClick r:id="rId9"/>
              </a:rPr>
              <a:t>Wang Y</a:t>
            </a:r>
            <a:r>
              <a:rPr lang="en-US" altLang="ko-KR" sz="1600" baseline="30000" dirty="0"/>
              <a:t>1</a:t>
            </a:r>
            <a:r>
              <a:rPr lang="en-US" altLang="ko-KR" sz="1600" dirty="0"/>
              <a:t>, </a:t>
            </a:r>
            <a:r>
              <a:rPr lang="en-US" altLang="ko-KR" sz="1600" dirty="0">
                <a:hlinkClick r:id="rId10"/>
              </a:rPr>
              <a:t>Chen X</a:t>
            </a:r>
            <a:r>
              <a:rPr lang="en-US" altLang="ko-KR" sz="1600" baseline="30000" dirty="0"/>
              <a:t>1</a:t>
            </a:r>
            <a:r>
              <a:rPr lang="en-US" altLang="ko-KR" sz="1600" dirty="0"/>
              <a:t>, </a:t>
            </a:r>
            <a:r>
              <a:rPr lang="en-US" altLang="ko-KR" sz="1600" dirty="0">
                <a:hlinkClick r:id="rId11"/>
              </a:rPr>
              <a:t>Zhuang H</a:t>
            </a:r>
            <a:r>
              <a:rPr lang="en-US" altLang="ko-KR" sz="1600" baseline="30000" dirty="0"/>
              <a:t>1</a:t>
            </a:r>
            <a:r>
              <a:rPr lang="en-US" altLang="ko-KR" sz="1600" dirty="0"/>
              <a:t>, </a:t>
            </a:r>
            <a:r>
              <a:rPr lang="en-US" altLang="ko-KR" sz="1600" dirty="0">
                <a:hlinkClick r:id="rId12"/>
              </a:rPr>
              <a:t>Lu F</a:t>
            </a:r>
            <a:r>
              <a:rPr lang="en-US" altLang="ko-KR" sz="1600" baseline="30000" dirty="0"/>
              <a:t>1</a:t>
            </a:r>
            <a:r>
              <a:rPr lang="en-US" altLang="ko-KR" sz="1600" dirty="0"/>
              <a:t>.</a:t>
            </a:r>
          </a:p>
          <a:p>
            <a:r>
              <a:rPr lang="en-US" altLang="ko-KR" sz="1600" b="1" dirty="0">
                <a:hlinkClick r:id="rId13" tooltip="Open/close author information list"/>
              </a:rPr>
              <a:t>Author information</a:t>
            </a:r>
            <a:endParaRPr lang="en-US" altLang="ko-KR" sz="1600" b="1" dirty="0"/>
          </a:p>
          <a:p>
            <a:r>
              <a:rPr lang="en-US" altLang="ko-KR" sz="1600" baseline="30000" dirty="0"/>
              <a:t>1</a:t>
            </a:r>
            <a:r>
              <a:rPr lang="en-US" altLang="ko-KR" sz="1600" dirty="0"/>
              <a:t>Department of Microbiology and Infectious Disease Center, School of Basic Medicine, Peking University Health Science Center, Beijing, China.</a:t>
            </a:r>
          </a:p>
          <a:p>
            <a:r>
              <a:rPr lang="en-US" altLang="ko-KR" sz="1600" b="1" dirty="0"/>
              <a:t>Abstract</a:t>
            </a:r>
          </a:p>
          <a:p>
            <a:r>
              <a:rPr lang="en-US" altLang="ko-KR" sz="1600" dirty="0"/>
              <a:t>Sex-determining region Y box 6 (SOX6) has been described as a tumor-suppressor gene in several cancers. Our previous work has suggested that SOX6 upregulated p21</a:t>
            </a:r>
            <a:r>
              <a:rPr lang="en-US" altLang="ko-KR" sz="1600" baseline="30000" dirty="0"/>
              <a:t>Waf1/Cip1</a:t>
            </a:r>
            <a:r>
              <a:rPr lang="en-US" altLang="ko-KR" sz="1600" dirty="0"/>
              <a:t>(p21) expression in a p53-dependent manner; however, the underlying mechanism has remained elusive. In this study, we confirmed that SOX6 can suppress cell proliferation in vitro and in vivo by stabilizing p53 protein and subsequently upregulating p21. Co-immunoprecipitation and </a:t>
            </a:r>
            <a:r>
              <a:rPr lang="en-US" altLang="ko-KR" sz="1600" dirty="0" err="1"/>
              <a:t>immunocytofluorescence</a:t>
            </a:r>
            <a:r>
              <a:rPr lang="en-US" altLang="ko-KR" sz="1600" dirty="0"/>
              <a:t> assays demonstrated that SOX6 can promote formation of the p14ARF-HDM2-p53 ternary complex by promoting translocation of p14ARF (p14 alternate reading frame tumor suppressor) to the nucleoplasm, thereby inhibiting HDM2-mediated p53 nuclear export and degradation. Chromatin immunoprecipitation combined with PCR assay proved that SOX6 can bind to a potential binding site in the regulatory region of the c-</a:t>
            </a:r>
            <a:r>
              <a:rPr lang="en-US" altLang="ko-KR" sz="1600" dirty="0" err="1"/>
              <a:t>Myc</a:t>
            </a:r>
            <a:r>
              <a:rPr lang="en-US" altLang="ko-KR" sz="1600" dirty="0"/>
              <a:t> gene. Furthermore, we confirmed that SOX6 can downregulate the expression of c-</a:t>
            </a:r>
            <a:r>
              <a:rPr lang="en-US" altLang="ko-KR" sz="1600" dirty="0" err="1"/>
              <a:t>Myc</a:t>
            </a:r>
            <a:r>
              <a:rPr lang="en-US" altLang="ko-KR" sz="1600" dirty="0"/>
              <a:t>, as well as its direct target gene </a:t>
            </a:r>
            <a:r>
              <a:rPr lang="en-US" altLang="ko-KR" sz="1600" dirty="0" err="1"/>
              <a:t>nucleophosmin</a:t>
            </a:r>
            <a:r>
              <a:rPr lang="en-US" altLang="ko-KR" sz="1600" dirty="0"/>
              <a:t> 1 (NPM1), and that the SOX6-induced downregulation of NPM1 is linked to translocation of p14ARF to the nucleoplasm. Finally, we showed that the highly conserved high-mobility group (HMG) domain of SOX6 is required for SOX6-mediated p53 stabilization and tumor inhibitory activity. Collectively, these results reveal a new mechanism of SOX6-mediated tumor suppression involving p21 upregulation via the p14ARF-HDM2-p53 axis in an HMG domain-dependent manner</a:t>
            </a:r>
            <a:r>
              <a:rPr lang="en-US" altLang="ko-KR" sz="1600" dirty="0" smtClean="0"/>
              <a:t>.</a:t>
            </a:r>
            <a:endParaRPr lang="en-US" altLang="ko-KR" sz="1600" dirty="0"/>
          </a:p>
        </p:txBody>
      </p:sp>
      <p:sp>
        <p:nvSpPr>
          <p:cNvPr id="3" name="TextBox 2"/>
          <p:cNvSpPr txBox="1"/>
          <p:nvPr/>
        </p:nvSpPr>
        <p:spPr>
          <a:xfrm>
            <a:off x="7658100" y="76200"/>
            <a:ext cx="1221809"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4090937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8344" y="263770"/>
            <a:ext cx="2535656" cy="4150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p:cNvPicPr>
          <p:nvPr/>
        </p:nvPicPr>
        <p:blipFill>
          <a:blip r:embed="rId3"/>
          <a:stretch>
            <a:fillRect/>
          </a:stretch>
        </p:blipFill>
        <p:spPr>
          <a:xfrm>
            <a:off x="878129" y="678860"/>
            <a:ext cx="6220192" cy="5506583"/>
          </a:xfrm>
          <a:prstGeom prst="rect">
            <a:avLst/>
          </a:prstGeom>
        </p:spPr>
      </p:pic>
    </p:spTree>
    <p:extLst>
      <p:ext uri="{BB962C8B-B14F-4D97-AF65-F5344CB8AC3E}">
        <p14:creationId xmlns:p14="http://schemas.microsoft.com/office/powerpoint/2010/main" val="14745495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70000" t="78096" r="25000" b="16666"/>
          <a:stretch/>
        </p:blipFill>
        <p:spPr bwMode="auto">
          <a:xfrm>
            <a:off x="216024" y="124043"/>
            <a:ext cx="1331640" cy="7846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472" y="1124380"/>
            <a:ext cx="4548536" cy="3024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1124744"/>
            <a:ext cx="4464496" cy="3749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4221088"/>
            <a:ext cx="4464496" cy="2293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2343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44624"/>
            <a:ext cx="2217369" cy="9404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790" y="1196752"/>
            <a:ext cx="4248150" cy="1638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790" y="2852936"/>
            <a:ext cx="4333875" cy="1381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642" y="4338414"/>
            <a:ext cx="4324350"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96705" y="242342"/>
            <a:ext cx="4295775" cy="1314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44008" y="1666503"/>
            <a:ext cx="4295775" cy="1114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2000" y="2895600"/>
            <a:ext cx="4324350" cy="106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0" y="4077072"/>
            <a:ext cx="4362450" cy="1171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30613" y="5362153"/>
            <a:ext cx="4333875" cy="1019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150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테마">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테마">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테마">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TotalTime>
  <Words>843</Words>
  <Application>Microsoft Office PowerPoint</Application>
  <PresentationFormat>On-screen Show (4:3)</PresentationFormat>
  <Paragraphs>66</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MS PGothic</vt:lpstr>
      <vt:lpstr>맑은 고딕</vt:lpstr>
      <vt:lpstr>Arial</vt:lpstr>
      <vt:lpstr>Arial</vt:lpstr>
      <vt:lpstr>Calibri</vt:lpstr>
      <vt:lpstr>Calibri Light</vt:lpstr>
      <vt:lpstr>Office 테마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Young Hoon Sung</dc:creator>
  <cp:lastModifiedBy>MMGL</cp:lastModifiedBy>
  <cp:revision>6</cp:revision>
  <dcterms:created xsi:type="dcterms:W3CDTF">2015-07-04T01:54:54Z</dcterms:created>
  <dcterms:modified xsi:type="dcterms:W3CDTF">2015-07-05T22:50:27Z</dcterms:modified>
</cp:coreProperties>
</file>