
<file path=[Content_Types].xml><?xml version="1.0" encoding="utf-8"?>
<Types xmlns="http://schemas.openxmlformats.org/package/2006/content-types">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460" r:id="rId2"/>
    <p:sldId id="463" r:id="rId3"/>
    <p:sldId id="464" r:id="rId4"/>
    <p:sldId id="462" r:id="rId5"/>
  </p:sldIdLst>
  <p:sldSz cx="9144000" cy="6858000" type="screen4x3"/>
  <p:notesSz cx="6735763" cy="9866313"/>
  <p:defaultText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5620"/>
    <p:restoredTop sz="94660"/>
  </p:normalViewPr>
  <p:slideViewPr>
    <p:cSldViewPr>
      <p:cViewPr>
        <p:scale>
          <a:sx n="80" d="100"/>
          <a:sy n="80" d="100"/>
        </p:scale>
        <p:origin x="-1674" y="-318"/>
      </p:cViewPr>
      <p:guideLst>
        <p:guide orient="horz" pos="3702"/>
        <p:guide pos="22"/>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slide" Target="slides/slide4.xml"/><Relationship Id="rId4" Type="http://schemas.openxmlformats.org/officeDocument/2006/relationships/slide" Target="slides/slide3.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제목 슬라이드">
    <p:spTree>
      <p:nvGrpSpPr>
        <p:cNvPr id="1" name=""/>
        <p:cNvGrpSpPr/>
        <p:nvPr/>
      </p:nvGrpSpPr>
      <p:grpSpPr>
        <a:xfrm>
          <a:off x="0" y="0"/>
          <a:ext cx="0" cy="0"/>
          <a:chOff x="0" y="0"/>
          <a:chExt cx="0" cy="0"/>
        </a:xfrm>
      </p:grpSpPr>
      <p:sp>
        <p:nvSpPr>
          <p:cNvPr id="2" name="제목 1"/>
          <p:cNvSpPr>
            <a:spLocks noGrp="1"/>
          </p:cNvSpPr>
          <p:nvPr>
            <p:ph type="ctrTitle"/>
          </p:nvPr>
        </p:nvSpPr>
        <p:spPr>
          <a:xfrm>
            <a:off x="685800" y="2130425"/>
            <a:ext cx="7772400" cy="1470025"/>
          </a:xfrm>
        </p:spPr>
        <p:txBody>
          <a:bodyPr/>
          <a:lstStyle/>
          <a:p>
            <a:r>
              <a:rPr lang="ko-KR" altLang="en-US" smtClean="0"/>
              <a:t>마스터 제목 스타일 편집</a:t>
            </a:r>
            <a:endParaRPr lang="ko-KR" altLang="en-US"/>
          </a:p>
        </p:txBody>
      </p:sp>
      <p:sp>
        <p:nvSpPr>
          <p:cNvPr id="3" name="부제목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ko-KR" altLang="en-US" smtClean="0"/>
              <a:t>마스터 부제목 스타일 편집</a:t>
            </a:r>
            <a:endParaRPr lang="ko-KR" altLang="en-US"/>
          </a:p>
        </p:txBody>
      </p:sp>
      <p:sp>
        <p:nvSpPr>
          <p:cNvPr id="4" name="날짜 개체 틀 3"/>
          <p:cNvSpPr>
            <a:spLocks noGrp="1"/>
          </p:cNvSpPr>
          <p:nvPr>
            <p:ph type="dt" sz="half" idx="10"/>
          </p:nvPr>
        </p:nvSpPr>
        <p:spPr/>
        <p:txBody>
          <a:bodyPr/>
          <a:lstStyle/>
          <a:p>
            <a:fld id="{FB30EDBD-1C2D-4C1E-B459-B60219FAB484}" type="datetimeFigureOut">
              <a:rPr lang="ko-KR" altLang="en-US" smtClean="0"/>
              <a:pPr/>
              <a:t>2013-07-22</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4BEDD84E-25D4-4983-8AA1-2863C96F08D9}" type="slidenum">
              <a:rPr lang="ko-KR" altLang="en-US" smtClean="0"/>
              <a:pPr/>
              <a:t>‹#›</a:t>
            </a:fld>
            <a:endParaRPr lang="ko-KR"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제목 및 내용">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내용 개체 틀 2"/>
          <p:cNvSpPr>
            <a:spLocks noGrp="1"/>
          </p:cNvSpPr>
          <p:nvPr>
            <p:ph idx="1"/>
          </p:nvPr>
        </p:nvSpPr>
        <p:spPr/>
        <p:txBody>
          <a:body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10"/>
          </p:nvPr>
        </p:nvSpPr>
        <p:spPr/>
        <p:txBody>
          <a:bodyPr/>
          <a:lstStyle/>
          <a:p>
            <a:fld id="{FB30EDBD-1C2D-4C1E-B459-B60219FAB484}" type="datetimeFigureOut">
              <a:rPr lang="ko-KR" altLang="en-US" smtClean="0"/>
              <a:pPr/>
              <a:t>2013-07-22</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4BEDD84E-25D4-4983-8AA1-2863C96F08D9}" type="slidenum">
              <a:rPr lang="ko-KR" altLang="en-US" smtClean="0"/>
              <a:pPr/>
              <a:t>‹#›</a:t>
            </a:fld>
            <a:endParaRPr lang="ko-KR"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구역 머리글">
    <p:spTree>
      <p:nvGrpSpPr>
        <p:cNvPr id="1" name=""/>
        <p:cNvGrpSpPr/>
        <p:nvPr/>
      </p:nvGrpSpPr>
      <p:grpSpPr>
        <a:xfrm>
          <a:off x="0" y="0"/>
          <a:ext cx="0" cy="0"/>
          <a:chOff x="0" y="0"/>
          <a:chExt cx="0" cy="0"/>
        </a:xfrm>
      </p:grpSpPr>
      <p:sp>
        <p:nvSpPr>
          <p:cNvPr id="2" name="제목 1"/>
          <p:cNvSpPr>
            <a:spLocks noGrp="1"/>
          </p:cNvSpPr>
          <p:nvPr>
            <p:ph type="title"/>
          </p:nvPr>
        </p:nvSpPr>
        <p:spPr>
          <a:xfrm>
            <a:off x="722313" y="4406900"/>
            <a:ext cx="7772400" cy="1362075"/>
          </a:xfrm>
        </p:spPr>
        <p:txBody>
          <a:bodyPr anchor="t"/>
          <a:lstStyle>
            <a:lvl1pPr algn="l">
              <a:defRPr sz="4000" b="1" cap="all"/>
            </a:lvl1pPr>
          </a:lstStyle>
          <a:p>
            <a:r>
              <a:rPr lang="ko-KR" altLang="en-US" smtClean="0"/>
              <a:t>마스터 제목 스타일 편집</a:t>
            </a:r>
            <a:endParaRPr lang="ko-KR" altLang="en-US"/>
          </a:p>
        </p:txBody>
      </p:sp>
      <p:sp>
        <p:nvSpPr>
          <p:cNvPr id="3" name="텍스트 개체 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ko-KR" altLang="en-US" smtClean="0"/>
              <a:t>마스터 텍스트 스타일을 편집합니다</a:t>
            </a:r>
          </a:p>
        </p:txBody>
      </p:sp>
      <p:sp>
        <p:nvSpPr>
          <p:cNvPr id="4" name="날짜 개체 틀 3"/>
          <p:cNvSpPr>
            <a:spLocks noGrp="1"/>
          </p:cNvSpPr>
          <p:nvPr>
            <p:ph type="dt" sz="half" idx="10"/>
          </p:nvPr>
        </p:nvSpPr>
        <p:spPr/>
        <p:txBody>
          <a:bodyPr/>
          <a:lstStyle/>
          <a:p>
            <a:fld id="{FB30EDBD-1C2D-4C1E-B459-B60219FAB484}" type="datetimeFigureOut">
              <a:rPr lang="ko-KR" altLang="en-US" smtClean="0"/>
              <a:pPr/>
              <a:t>2013-07-22</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4BEDD84E-25D4-4983-8AA1-2863C96F08D9}" type="slidenum">
              <a:rPr lang="ko-KR" altLang="en-US" smtClean="0"/>
              <a:pPr/>
              <a:t>‹#›</a:t>
            </a:fld>
            <a:endParaRPr lang="ko-KR"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콘텐츠 2개">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내용 개체 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내용 개체 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5" name="날짜 개체 틀 4"/>
          <p:cNvSpPr>
            <a:spLocks noGrp="1"/>
          </p:cNvSpPr>
          <p:nvPr>
            <p:ph type="dt" sz="half" idx="10"/>
          </p:nvPr>
        </p:nvSpPr>
        <p:spPr/>
        <p:txBody>
          <a:bodyPr/>
          <a:lstStyle/>
          <a:p>
            <a:fld id="{FB30EDBD-1C2D-4C1E-B459-B60219FAB484}" type="datetimeFigureOut">
              <a:rPr lang="ko-KR" altLang="en-US" smtClean="0"/>
              <a:pPr/>
              <a:t>2013-07-22</a:t>
            </a:fld>
            <a:endParaRPr lang="ko-KR" altLang="en-US"/>
          </a:p>
        </p:txBody>
      </p:sp>
      <p:sp>
        <p:nvSpPr>
          <p:cNvPr id="6" name="바닥글 개체 틀 5"/>
          <p:cNvSpPr>
            <a:spLocks noGrp="1"/>
          </p:cNvSpPr>
          <p:nvPr>
            <p:ph type="ftr" sz="quarter" idx="11"/>
          </p:nvPr>
        </p:nvSpPr>
        <p:spPr/>
        <p:txBody>
          <a:bodyPr/>
          <a:lstStyle/>
          <a:p>
            <a:endParaRPr lang="ko-KR" altLang="en-US"/>
          </a:p>
        </p:txBody>
      </p:sp>
      <p:sp>
        <p:nvSpPr>
          <p:cNvPr id="7" name="슬라이드 번호 개체 틀 6"/>
          <p:cNvSpPr>
            <a:spLocks noGrp="1"/>
          </p:cNvSpPr>
          <p:nvPr>
            <p:ph type="sldNum" sz="quarter" idx="12"/>
          </p:nvPr>
        </p:nvSpPr>
        <p:spPr/>
        <p:txBody>
          <a:bodyPr/>
          <a:lstStyle/>
          <a:p>
            <a:fld id="{4BEDD84E-25D4-4983-8AA1-2863C96F08D9}" type="slidenum">
              <a:rPr lang="ko-KR" altLang="en-US" smtClean="0"/>
              <a:pPr/>
              <a:t>‹#›</a:t>
            </a:fld>
            <a:endParaRPr lang="ko-KR"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비교">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lvl1pPr>
              <a:defRPr/>
            </a:lvl1pPr>
          </a:lstStyle>
          <a:p>
            <a:r>
              <a:rPr lang="ko-KR" altLang="en-US" smtClean="0"/>
              <a:t>마스터 제목 스타일 편집</a:t>
            </a:r>
            <a:endParaRPr lang="ko-KR" altLang="en-US"/>
          </a:p>
        </p:txBody>
      </p:sp>
      <p:sp>
        <p:nvSpPr>
          <p:cNvPr id="3" name="텍스트 개체 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smtClean="0"/>
              <a:t>마스터 텍스트 스타일을 편집합니다</a:t>
            </a:r>
          </a:p>
        </p:txBody>
      </p:sp>
      <p:sp>
        <p:nvSpPr>
          <p:cNvPr id="4" name="내용 개체 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5" name="텍스트 개체 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smtClean="0"/>
              <a:t>마스터 텍스트 스타일을 편집합니다</a:t>
            </a:r>
          </a:p>
        </p:txBody>
      </p:sp>
      <p:sp>
        <p:nvSpPr>
          <p:cNvPr id="6" name="내용 개체 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7" name="날짜 개체 틀 6"/>
          <p:cNvSpPr>
            <a:spLocks noGrp="1"/>
          </p:cNvSpPr>
          <p:nvPr>
            <p:ph type="dt" sz="half" idx="10"/>
          </p:nvPr>
        </p:nvSpPr>
        <p:spPr/>
        <p:txBody>
          <a:bodyPr/>
          <a:lstStyle/>
          <a:p>
            <a:fld id="{FB30EDBD-1C2D-4C1E-B459-B60219FAB484}" type="datetimeFigureOut">
              <a:rPr lang="ko-KR" altLang="en-US" smtClean="0"/>
              <a:pPr/>
              <a:t>2013-07-22</a:t>
            </a:fld>
            <a:endParaRPr lang="ko-KR" altLang="en-US"/>
          </a:p>
        </p:txBody>
      </p:sp>
      <p:sp>
        <p:nvSpPr>
          <p:cNvPr id="8" name="바닥글 개체 틀 7"/>
          <p:cNvSpPr>
            <a:spLocks noGrp="1"/>
          </p:cNvSpPr>
          <p:nvPr>
            <p:ph type="ftr" sz="quarter" idx="11"/>
          </p:nvPr>
        </p:nvSpPr>
        <p:spPr/>
        <p:txBody>
          <a:bodyPr/>
          <a:lstStyle/>
          <a:p>
            <a:endParaRPr lang="ko-KR" altLang="en-US"/>
          </a:p>
        </p:txBody>
      </p:sp>
      <p:sp>
        <p:nvSpPr>
          <p:cNvPr id="9" name="슬라이드 번호 개체 틀 8"/>
          <p:cNvSpPr>
            <a:spLocks noGrp="1"/>
          </p:cNvSpPr>
          <p:nvPr>
            <p:ph type="sldNum" sz="quarter" idx="12"/>
          </p:nvPr>
        </p:nvSpPr>
        <p:spPr/>
        <p:txBody>
          <a:bodyPr/>
          <a:lstStyle/>
          <a:p>
            <a:fld id="{4BEDD84E-25D4-4983-8AA1-2863C96F08D9}" type="slidenum">
              <a:rPr lang="ko-KR" altLang="en-US" smtClean="0"/>
              <a:pPr/>
              <a:t>‹#›</a:t>
            </a:fld>
            <a:endParaRPr lang="ko-KR"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제목만">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날짜 개체 틀 2"/>
          <p:cNvSpPr>
            <a:spLocks noGrp="1"/>
          </p:cNvSpPr>
          <p:nvPr>
            <p:ph type="dt" sz="half" idx="10"/>
          </p:nvPr>
        </p:nvSpPr>
        <p:spPr/>
        <p:txBody>
          <a:bodyPr/>
          <a:lstStyle/>
          <a:p>
            <a:fld id="{FB30EDBD-1C2D-4C1E-B459-B60219FAB484}" type="datetimeFigureOut">
              <a:rPr lang="ko-KR" altLang="en-US" smtClean="0"/>
              <a:pPr/>
              <a:t>2013-07-22</a:t>
            </a:fld>
            <a:endParaRPr lang="ko-KR" altLang="en-US"/>
          </a:p>
        </p:txBody>
      </p:sp>
      <p:sp>
        <p:nvSpPr>
          <p:cNvPr id="4" name="바닥글 개체 틀 3"/>
          <p:cNvSpPr>
            <a:spLocks noGrp="1"/>
          </p:cNvSpPr>
          <p:nvPr>
            <p:ph type="ftr" sz="quarter" idx="11"/>
          </p:nvPr>
        </p:nvSpPr>
        <p:spPr/>
        <p:txBody>
          <a:bodyPr/>
          <a:lstStyle/>
          <a:p>
            <a:endParaRPr lang="ko-KR" altLang="en-US"/>
          </a:p>
        </p:txBody>
      </p:sp>
      <p:sp>
        <p:nvSpPr>
          <p:cNvPr id="5" name="슬라이드 번호 개체 틀 4"/>
          <p:cNvSpPr>
            <a:spLocks noGrp="1"/>
          </p:cNvSpPr>
          <p:nvPr>
            <p:ph type="sldNum" sz="quarter" idx="12"/>
          </p:nvPr>
        </p:nvSpPr>
        <p:spPr/>
        <p:txBody>
          <a:bodyPr/>
          <a:lstStyle/>
          <a:p>
            <a:fld id="{4BEDD84E-25D4-4983-8AA1-2863C96F08D9}" type="slidenum">
              <a:rPr lang="ko-KR" altLang="en-US" smtClean="0"/>
              <a:pPr/>
              <a:t>‹#›</a:t>
            </a:fld>
            <a:endParaRPr lang="ko-KR"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빈 화면">
    <p:spTree>
      <p:nvGrpSpPr>
        <p:cNvPr id="1" name=""/>
        <p:cNvGrpSpPr/>
        <p:nvPr/>
      </p:nvGrpSpPr>
      <p:grpSpPr>
        <a:xfrm>
          <a:off x="0" y="0"/>
          <a:ext cx="0" cy="0"/>
          <a:chOff x="0" y="0"/>
          <a:chExt cx="0" cy="0"/>
        </a:xfrm>
      </p:grpSpPr>
      <p:sp>
        <p:nvSpPr>
          <p:cNvPr id="2" name="날짜 개체 틀 1"/>
          <p:cNvSpPr>
            <a:spLocks noGrp="1"/>
          </p:cNvSpPr>
          <p:nvPr>
            <p:ph type="dt" sz="half" idx="10"/>
          </p:nvPr>
        </p:nvSpPr>
        <p:spPr/>
        <p:txBody>
          <a:bodyPr/>
          <a:lstStyle/>
          <a:p>
            <a:fld id="{FB30EDBD-1C2D-4C1E-B459-B60219FAB484}" type="datetimeFigureOut">
              <a:rPr lang="ko-KR" altLang="en-US" smtClean="0"/>
              <a:pPr/>
              <a:t>2013-07-22</a:t>
            </a:fld>
            <a:endParaRPr lang="ko-KR" altLang="en-US"/>
          </a:p>
        </p:txBody>
      </p:sp>
      <p:sp>
        <p:nvSpPr>
          <p:cNvPr id="3" name="바닥글 개체 틀 2"/>
          <p:cNvSpPr>
            <a:spLocks noGrp="1"/>
          </p:cNvSpPr>
          <p:nvPr>
            <p:ph type="ftr" sz="quarter" idx="11"/>
          </p:nvPr>
        </p:nvSpPr>
        <p:spPr/>
        <p:txBody>
          <a:bodyPr/>
          <a:lstStyle/>
          <a:p>
            <a:endParaRPr lang="ko-KR" altLang="en-US"/>
          </a:p>
        </p:txBody>
      </p:sp>
      <p:sp>
        <p:nvSpPr>
          <p:cNvPr id="4" name="슬라이드 번호 개체 틀 3"/>
          <p:cNvSpPr>
            <a:spLocks noGrp="1"/>
          </p:cNvSpPr>
          <p:nvPr>
            <p:ph type="sldNum" sz="quarter" idx="12"/>
          </p:nvPr>
        </p:nvSpPr>
        <p:spPr/>
        <p:txBody>
          <a:bodyPr/>
          <a:lstStyle/>
          <a:p>
            <a:fld id="{4BEDD84E-25D4-4983-8AA1-2863C96F08D9}" type="slidenum">
              <a:rPr lang="ko-KR" altLang="en-US" smtClean="0"/>
              <a:pPr/>
              <a:t>‹#›</a:t>
            </a:fld>
            <a:endParaRPr lang="ko-KR"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캡션 있는 콘텐츠">
    <p:spTree>
      <p:nvGrpSpPr>
        <p:cNvPr id="1" name=""/>
        <p:cNvGrpSpPr/>
        <p:nvPr/>
      </p:nvGrpSpPr>
      <p:grpSpPr>
        <a:xfrm>
          <a:off x="0" y="0"/>
          <a:ext cx="0" cy="0"/>
          <a:chOff x="0" y="0"/>
          <a:chExt cx="0" cy="0"/>
        </a:xfrm>
      </p:grpSpPr>
      <p:sp>
        <p:nvSpPr>
          <p:cNvPr id="2" name="제목 1"/>
          <p:cNvSpPr>
            <a:spLocks noGrp="1"/>
          </p:cNvSpPr>
          <p:nvPr>
            <p:ph type="title"/>
          </p:nvPr>
        </p:nvSpPr>
        <p:spPr>
          <a:xfrm>
            <a:off x="457200" y="273050"/>
            <a:ext cx="3008313" cy="1162050"/>
          </a:xfrm>
        </p:spPr>
        <p:txBody>
          <a:bodyPr anchor="b"/>
          <a:lstStyle>
            <a:lvl1pPr algn="l">
              <a:defRPr sz="2000" b="1"/>
            </a:lvl1pPr>
          </a:lstStyle>
          <a:p>
            <a:r>
              <a:rPr lang="ko-KR" altLang="en-US" smtClean="0"/>
              <a:t>마스터 제목 스타일 편집</a:t>
            </a:r>
            <a:endParaRPr lang="ko-KR" altLang="en-US"/>
          </a:p>
        </p:txBody>
      </p:sp>
      <p:sp>
        <p:nvSpPr>
          <p:cNvPr id="3" name="내용 개체 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텍스트 개체 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ko-KR" altLang="en-US" smtClean="0"/>
              <a:t>마스터 텍스트 스타일을 편집합니다</a:t>
            </a:r>
          </a:p>
        </p:txBody>
      </p:sp>
      <p:sp>
        <p:nvSpPr>
          <p:cNvPr id="5" name="날짜 개체 틀 4"/>
          <p:cNvSpPr>
            <a:spLocks noGrp="1"/>
          </p:cNvSpPr>
          <p:nvPr>
            <p:ph type="dt" sz="half" idx="10"/>
          </p:nvPr>
        </p:nvSpPr>
        <p:spPr/>
        <p:txBody>
          <a:bodyPr/>
          <a:lstStyle/>
          <a:p>
            <a:fld id="{FB30EDBD-1C2D-4C1E-B459-B60219FAB484}" type="datetimeFigureOut">
              <a:rPr lang="ko-KR" altLang="en-US" smtClean="0"/>
              <a:pPr/>
              <a:t>2013-07-22</a:t>
            </a:fld>
            <a:endParaRPr lang="ko-KR" altLang="en-US"/>
          </a:p>
        </p:txBody>
      </p:sp>
      <p:sp>
        <p:nvSpPr>
          <p:cNvPr id="6" name="바닥글 개체 틀 5"/>
          <p:cNvSpPr>
            <a:spLocks noGrp="1"/>
          </p:cNvSpPr>
          <p:nvPr>
            <p:ph type="ftr" sz="quarter" idx="11"/>
          </p:nvPr>
        </p:nvSpPr>
        <p:spPr/>
        <p:txBody>
          <a:bodyPr/>
          <a:lstStyle/>
          <a:p>
            <a:endParaRPr lang="ko-KR" altLang="en-US"/>
          </a:p>
        </p:txBody>
      </p:sp>
      <p:sp>
        <p:nvSpPr>
          <p:cNvPr id="7" name="슬라이드 번호 개체 틀 6"/>
          <p:cNvSpPr>
            <a:spLocks noGrp="1"/>
          </p:cNvSpPr>
          <p:nvPr>
            <p:ph type="sldNum" sz="quarter" idx="12"/>
          </p:nvPr>
        </p:nvSpPr>
        <p:spPr/>
        <p:txBody>
          <a:bodyPr/>
          <a:lstStyle/>
          <a:p>
            <a:fld id="{4BEDD84E-25D4-4983-8AA1-2863C96F08D9}" type="slidenum">
              <a:rPr lang="ko-KR" altLang="en-US" smtClean="0"/>
              <a:pPr/>
              <a:t>‹#›</a:t>
            </a:fld>
            <a:endParaRPr lang="ko-KR"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캡션 있는 그림">
    <p:spTree>
      <p:nvGrpSpPr>
        <p:cNvPr id="1" name=""/>
        <p:cNvGrpSpPr/>
        <p:nvPr/>
      </p:nvGrpSpPr>
      <p:grpSpPr>
        <a:xfrm>
          <a:off x="0" y="0"/>
          <a:ext cx="0" cy="0"/>
          <a:chOff x="0" y="0"/>
          <a:chExt cx="0" cy="0"/>
        </a:xfrm>
      </p:grpSpPr>
      <p:sp>
        <p:nvSpPr>
          <p:cNvPr id="2" name="제목 1"/>
          <p:cNvSpPr>
            <a:spLocks noGrp="1"/>
          </p:cNvSpPr>
          <p:nvPr>
            <p:ph type="title"/>
          </p:nvPr>
        </p:nvSpPr>
        <p:spPr>
          <a:xfrm>
            <a:off x="1792288" y="4800600"/>
            <a:ext cx="5486400" cy="566738"/>
          </a:xfrm>
        </p:spPr>
        <p:txBody>
          <a:bodyPr anchor="b"/>
          <a:lstStyle>
            <a:lvl1pPr algn="l">
              <a:defRPr sz="2000" b="1"/>
            </a:lvl1pPr>
          </a:lstStyle>
          <a:p>
            <a:r>
              <a:rPr lang="ko-KR" altLang="en-US" smtClean="0"/>
              <a:t>마스터 제목 스타일 편집</a:t>
            </a:r>
            <a:endParaRPr lang="ko-KR" altLang="en-US"/>
          </a:p>
        </p:txBody>
      </p:sp>
      <p:sp>
        <p:nvSpPr>
          <p:cNvPr id="3" name="그림 개체 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ko-KR" altLang="en-US"/>
          </a:p>
        </p:txBody>
      </p:sp>
      <p:sp>
        <p:nvSpPr>
          <p:cNvPr id="4" name="텍스트 개체 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ko-KR" altLang="en-US" smtClean="0"/>
              <a:t>마스터 텍스트 스타일을 편집합니다</a:t>
            </a:r>
          </a:p>
        </p:txBody>
      </p:sp>
      <p:sp>
        <p:nvSpPr>
          <p:cNvPr id="5" name="날짜 개체 틀 4"/>
          <p:cNvSpPr>
            <a:spLocks noGrp="1"/>
          </p:cNvSpPr>
          <p:nvPr>
            <p:ph type="dt" sz="half" idx="10"/>
          </p:nvPr>
        </p:nvSpPr>
        <p:spPr/>
        <p:txBody>
          <a:bodyPr/>
          <a:lstStyle/>
          <a:p>
            <a:fld id="{FB30EDBD-1C2D-4C1E-B459-B60219FAB484}" type="datetimeFigureOut">
              <a:rPr lang="ko-KR" altLang="en-US" smtClean="0"/>
              <a:pPr/>
              <a:t>2013-07-22</a:t>
            </a:fld>
            <a:endParaRPr lang="ko-KR" altLang="en-US"/>
          </a:p>
        </p:txBody>
      </p:sp>
      <p:sp>
        <p:nvSpPr>
          <p:cNvPr id="6" name="바닥글 개체 틀 5"/>
          <p:cNvSpPr>
            <a:spLocks noGrp="1"/>
          </p:cNvSpPr>
          <p:nvPr>
            <p:ph type="ftr" sz="quarter" idx="11"/>
          </p:nvPr>
        </p:nvSpPr>
        <p:spPr/>
        <p:txBody>
          <a:bodyPr/>
          <a:lstStyle/>
          <a:p>
            <a:endParaRPr lang="ko-KR" altLang="en-US"/>
          </a:p>
        </p:txBody>
      </p:sp>
      <p:sp>
        <p:nvSpPr>
          <p:cNvPr id="7" name="슬라이드 번호 개체 틀 6"/>
          <p:cNvSpPr>
            <a:spLocks noGrp="1"/>
          </p:cNvSpPr>
          <p:nvPr>
            <p:ph type="sldNum" sz="quarter" idx="12"/>
          </p:nvPr>
        </p:nvSpPr>
        <p:spPr/>
        <p:txBody>
          <a:bodyPr/>
          <a:lstStyle/>
          <a:p>
            <a:fld id="{4BEDD84E-25D4-4983-8AA1-2863C96F08D9}" type="slidenum">
              <a:rPr lang="ko-KR" altLang="en-US" smtClean="0"/>
              <a:pPr/>
              <a:t>‹#›</a:t>
            </a:fld>
            <a:endParaRPr lang="ko-KR"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제목 및 세로 텍스트">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세로 텍스트 개체 틀 2"/>
          <p:cNvSpPr>
            <a:spLocks noGrp="1"/>
          </p:cNvSpPr>
          <p:nvPr>
            <p:ph type="body" orient="vert" idx="1"/>
          </p:nvPr>
        </p:nvSpPr>
        <p:spPr/>
        <p:txBody>
          <a:bodyPr vert="eaVert"/>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10"/>
          </p:nvPr>
        </p:nvSpPr>
        <p:spPr/>
        <p:txBody>
          <a:bodyPr/>
          <a:lstStyle/>
          <a:p>
            <a:fld id="{FB30EDBD-1C2D-4C1E-B459-B60219FAB484}" type="datetimeFigureOut">
              <a:rPr lang="ko-KR" altLang="en-US" smtClean="0"/>
              <a:pPr/>
              <a:t>2013-07-22</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4BEDD84E-25D4-4983-8AA1-2863C96F08D9}" type="slidenum">
              <a:rPr lang="ko-KR" altLang="en-US" smtClean="0"/>
              <a:pPr/>
              <a:t>‹#›</a:t>
            </a:fld>
            <a:endParaRPr lang="ko-KR"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세로 제목 및 텍스트">
    <p:spTree>
      <p:nvGrpSpPr>
        <p:cNvPr id="1" name=""/>
        <p:cNvGrpSpPr/>
        <p:nvPr/>
      </p:nvGrpSpPr>
      <p:grpSpPr>
        <a:xfrm>
          <a:off x="0" y="0"/>
          <a:ext cx="0" cy="0"/>
          <a:chOff x="0" y="0"/>
          <a:chExt cx="0" cy="0"/>
        </a:xfrm>
      </p:grpSpPr>
      <p:sp>
        <p:nvSpPr>
          <p:cNvPr id="2" name="세로 제목 1"/>
          <p:cNvSpPr>
            <a:spLocks noGrp="1"/>
          </p:cNvSpPr>
          <p:nvPr>
            <p:ph type="title" orient="vert"/>
          </p:nvPr>
        </p:nvSpPr>
        <p:spPr>
          <a:xfrm>
            <a:off x="6629400" y="274638"/>
            <a:ext cx="2057400" cy="5851525"/>
          </a:xfrm>
        </p:spPr>
        <p:txBody>
          <a:bodyPr vert="eaVert"/>
          <a:lstStyle/>
          <a:p>
            <a:r>
              <a:rPr lang="ko-KR" altLang="en-US" smtClean="0"/>
              <a:t>마스터 제목 스타일 편집</a:t>
            </a:r>
            <a:endParaRPr lang="ko-KR" altLang="en-US"/>
          </a:p>
        </p:txBody>
      </p:sp>
      <p:sp>
        <p:nvSpPr>
          <p:cNvPr id="3" name="세로 텍스트 개체 틀 2"/>
          <p:cNvSpPr>
            <a:spLocks noGrp="1"/>
          </p:cNvSpPr>
          <p:nvPr>
            <p:ph type="body" orient="vert" idx="1"/>
          </p:nvPr>
        </p:nvSpPr>
        <p:spPr>
          <a:xfrm>
            <a:off x="457200" y="274638"/>
            <a:ext cx="6019800" cy="5851525"/>
          </a:xfrm>
        </p:spPr>
        <p:txBody>
          <a:bodyPr vert="eaVert"/>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10"/>
          </p:nvPr>
        </p:nvSpPr>
        <p:spPr/>
        <p:txBody>
          <a:bodyPr/>
          <a:lstStyle/>
          <a:p>
            <a:fld id="{FB30EDBD-1C2D-4C1E-B459-B60219FAB484}" type="datetimeFigureOut">
              <a:rPr lang="ko-KR" altLang="en-US" smtClean="0"/>
              <a:pPr/>
              <a:t>2013-07-22</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4BEDD84E-25D4-4983-8AA1-2863C96F08D9}" type="slidenum">
              <a:rPr lang="ko-KR" altLang="en-US" smtClean="0"/>
              <a:pPr/>
              <a:t>‹#›</a:t>
            </a:fld>
            <a:endParaRPr lang="ko-KR"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제목 개체 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ko-KR" altLang="en-US" smtClean="0"/>
              <a:t>마스터 제목 스타일 편집</a:t>
            </a:r>
            <a:endParaRPr lang="ko-KR" altLang="en-US"/>
          </a:p>
        </p:txBody>
      </p:sp>
      <p:sp>
        <p:nvSpPr>
          <p:cNvPr id="3" name="텍스트 개체 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B30EDBD-1C2D-4C1E-B459-B60219FAB484}" type="datetimeFigureOut">
              <a:rPr lang="ko-KR" altLang="en-US" smtClean="0"/>
              <a:pPr/>
              <a:t>2013-07-22</a:t>
            </a:fld>
            <a:endParaRPr lang="ko-KR" altLang="en-US"/>
          </a:p>
        </p:txBody>
      </p:sp>
      <p:sp>
        <p:nvSpPr>
          <p:cNvPr id="5" name="바닥글 개체 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ko-KR" altLang="en-US"/>
          </a:p>
        </p:txBody>
      </p:sp>
      <p:sp>
        <p:nvSpPr>
          <p:cNvPr id="6" name="슬라이드 번호 개체 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BEDD84E-25D4-4983-8AA1-2863C96F08D9}" type="slidenum">
              <a:rPr lang="ko-KR" altLang="en-US" smtClean="0"/>
              <a:pPr/>
              <a:t>‹#›</a:t>
            </a:fld>
            <a:endParaRPr lang="ko-KR"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1"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1"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1"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1"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openxmlformats.org/officeDocument/2006/relationships/hyperlink" Target="http://www.ncbi.nlm.nih.gov/pubmed?term=Lauffenburger%20DA%5bAuthor%5d&amp;cauthor=true&amp;cauthor_uid=23861540" TargetMode="External"/><Relationship Id="rId3" Type="http://schemas.openxmlformats.org/officeDocument/2006/relationships/hyperlink" Target="http://www.ncbi.nlm.nih.gov/pubmed?term=Wagner%20JP%5bAuthor%5d&amp;cauthor=true&amp;cauthor_uid=23861540" TargetMode="External"/><Relationship Id="rId7" Type="http://schemas.openxmlformats.org/officeDocument/2006/relationships/hyperlink" Target="http://www.ncbi.nlm.nih.gov/pubmed?term=Root%20DE%5bAuthor%5d&amp;cauthor=true&amp;cauthor_uid=23861540" TargetMode="External"/><Relationship Id="rId2" Type="http://schemas.openxmlformats.org/officeDocument/2006/relationships/hyperlink" Target="http://www.ncbi.nlm.nih.gov/pubmed/?term=Receptor+Tyrosine+Kinases+Fall+into+Distinct+Classes+Based+on+Their+Inferred+Signaling+Networks" TargetMode="External"/><Relationship Id="rId1" Type="http://schemas.openxmlformats.org/officeDocument/2006/relationships/slideLayout" Target="../slideLayouts/slideLayout2.xml"/><Relationship Id="rId6" Type="http://schemas.openxmlformats.org/officeDocument/2006/relationships/hyperlink" Target="http://www.ncbi.nlm.nih.gov/pubmed?term=Grenier%20JK%5bAuthor%5d&amp;cauthor=true&amp;cauthor_uid=23861540" TargetMode="External"/><Relationship Id="rId5" Type="http://schemas.openxmlformats.org/officeDocument/2006/relationships/hyperlink" Target="http://www.ncbi.nlm.nih.gov/pubmed?term=Sevecka%20M%5bAuthor%5d&amp;cauthor=true&amp;cauthor_uid=23861540" TargetMode="External"/><Relationship Id="rId4" Type="http://schemas.openxmlformats.org/officeDocument/2006/relationships/hyperlink" Target="http://www.ncbi.nlm.nih.gov/pubmed?term=Wolf-Yadlin%20A%5bAuthor%5d&amp;cauthor=true&amp;cauthor_uid=23861540" TargetMode="External"/><Relationship Id="rId9" Type="http://schemas.openxmlformats.org/officeDocument/2006/relationships/hyperlink" Target="http://www.ncbi.nlm.nih.gov/pubmed?term=Macbeath%20G%5bAuthor%5d&amp;cauthor=true&amp;cauthor_uid=2386154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직사각형 4"/>
          <p:cNvSpPr/>
          <p:nvPr/>
        </p:nvSpPr>
        <p:spPr>
          <a:xfrm>
            <a:off x="0" y="0"/>
            <a:ext cx="9144000" cy="307777"/>
          </a:xfrm>
          <a:prstGeom prst="rect">
            <a:avLst/>
          </a:prstGeom>
          <a:solidFill>
            <a:schemeClr val="tx2"/>
          </a:solidFill>
          <a:ln>
            <a:noFill/>
          </a:ln>
          <a:effectLst/>
        </p:spPr>
        <p:txBody>
          <a:bodyPr wrap="square">
            <a:spAutoFit/>
          </a:bodyPr>
          <a:lstStyle/>
          <a:p>
            <a:r>
              <a:rPr lang="en-US" altLang="ko-KR" sz="1400" b="1" dirty="0" smtClean="0">
                <a:solidFill>
                  <a:schemeClr val="bg1"/>
                </a:solidFill>
              </a:rPr>
              <a:t>[Science] 19 JULY 2013 VOL 341, ISSUE 6143, PAGES 209-308</a:t>
            </a:r>
          </a:p>
        </p:txBody>
      </p:sp>
      <p:sp>
        <p:nvSpPr>
          <p:cNvPr id="6" name="직사각형 5"/>
          <p:cNvSpPr/>
          <p:nvPr/>
        </p:nvSpPr>
        <p:spPr>
          <a:xfrm>
            <a:off x="59375" y="404664"/>
            <a:ext cx="8977121" cy="2708434"/>
          </a:xfrm>
          <a:prstGeom prst="rect">
            <a:avLst/>
          </a:prstGeom>
          <a:ln w="19050">
            <a:solidFill>
              <a:schemeClr val="tx2"/>
            </a:solidFill>
          </a:ln>
        </p:spPr>
        <p:txBody>
          <a:bodyPr wrap="square">
            <a:spAutoFit/>
          </a:bodyPr>
          <a:lstStyle/>
          <a:p>
            <a:pPr fontAlgn="base"/>
            <a:r>
              <a:rPr lang="en-US" altLang="ko-KR" sz="1400" b="1" dirty="0" smtClean="0"/>
              <a:t>Tight Coordination of Protein Translation and HSF1 Activation Supports the Anabolic Malignant State</a:t>
            </a:r>
          </a:p>
          <a:p>
            <a:pPr fontAlgn="base"/>
            <a:r>
              <a:rPr lang="en-US" altLang="ko-KR" sz="1000" dirty="0" err="1" smtClean="0">
                <a:solidFill>
                  <a:schemeClr val="tx2"/>
                </a:solidFill>
              </a:rPr>
              <a:t>Sandro</a:t>
            </a:r>
            <a:r>
              <a:rPr lang="en-US" altLang="ko-KR" sz="1000" dirty="0" smtClean="0">
                <a:solidFill>
                  <a:schemeClr val="tx2"/>
                </a:solidFill>
              </a:rPr>
              <a:t> Santagata1,2,3,*, Marc L. Mendillo3,4,*, </a:t>
            </a:r>
            <a:r>
              <a:rPr lang="en-US" altLang="ko-KR" sz="1000" dirty="0" err="1" smtClean="0">
                <a:solidFill>
                  <a:schemeClr val="tx2"/>
                </a:solidFill>
              </a:rPr>
              <a:t>Yun</a:t>
            </a:r>
            <a:r>
              <a:rPr lang="en-US" altLang="ko-KR" sz="1000" dirty="0" smtClean="0">
                <a:solidFill>
                  <a:schemeClr val="tx2"/>
                </a:solidFill>
              </a:rPr>
              <a:t>-chi Tang4,5,†, </a:t>
            </a:r>
            <a:r>
              <a:rPr lang="en-US" altLang="ko-KR" sz="1000" dirty="0" err="1" smtClean="0">
                <a:solidFill>
                  <a:schemeClr val="tx2"/>
                </a:solidFill>
              </a:rPr>
              <a:t>Aravind</a:t>
            </a:r>
            <a:r>
              <a:rPr lang="en-US" altLang="ko-KR" sz="1000" dirty="0" smtClean="0">
                <a:solidFill>
                  <a:schemeClr val="tx2"/>
                </a:solidFill>
              </a:rPr>
              <a:t> Subramanian6, Casey C. Perley3,4, </a:t>
            </a:r>
            <a:r>
              <a:rPr lang="en-US" altLang="ko-KR" sz="1000" dirty="0" err="1" smtClean="0">
                <a:solidFill>
                  <a:schemeClr val="tx2"/>
                </a:solidFill>
              </a:rPr>
              <a:t>Stéphane</a:t>
            </a:r>
            <a:r>
              <a:rPr lang="en-US" altLang="ko-KR" sz="1000" dirty="0" smtClean="0">
                <a:solidFill>
                  <a:schemeClr val="tx2"/>
                </a:solidFill>
              </a:rPr>
              <a:t> P. Roche7, Bang Wong6, Rajiv Narayan6, </a:t>
            </a:r>
            <a:r>
              <a:rPr lang="en-US" altLang="ko-KR" sz="1000" dirty="0" err="1" smtClean="0">
                <a:solidFill>
                  <a:schemeClr val="tx2"/>
                </a:solidFill>
              </a:rPr>
              <a:t>Hyoungtae</a:t>
            </a:r>
            <a:r>
              <a:rPr lang="en-US" altLang="ko-KR" sz="1000" dirty="0" smtClean="0">
                <a:solidFill>
                  <a:schemeClr val="tx2"/>
                </a:solidFill>
              </a:rPr>
              <a:t> Kwon3,4, Martina Koeva3,4, Angelika Amon4,5, Todd R. Golub6, John A. </a:t>
            </a:r>
            <a:r>
              <a:rPr lang="en-US" altLang="ko-KR" sz="1000" dirty="0" err="1" smtClean="0">
                <a:solidFill>
                  <a:schemeClr val="tx2"/>
                </a:solidFill>
              </a:rPr>
              <a:t>Porco</a:t>
            </a:r>
            <a:r>
              <a:rPr lang="en-US" altLang="ko-KR" sz="1000" dirty="0" smtClean="0">
                <a:solidFill>
                  <a:schemeClr val="tx2"/>
                </a:solidFill>
              </a:rPr>
              <a:t> Jr.7, Luke Whitesell3,‡, Susan Lindquist3,4,‡</a:t>
            </a:r>
          </a:p>
          <a:p>
            <a:pPr fontAlgn="base"/>
            <a:endParaRPr lang="en-US" altLang="ko-KR" sz="1000" dirty="0" smtClean="0">
              <a:solidFill>
                <a:schemeClr val="tx2"/>
              </a:solidFill>
            </a:endParaRPr>
          </a:p>
          <a:p>
            <a:pPr fontAlgn="base"/>
            <a:r>
              <a:rPr lang="en-US" altLang="ko-KR" sz="1000" dirty="0" smtClean="0">
                <a:solidFill>
                  <a:schemeClr val="tx2"/>
                </a:solidFill>
              </a:rPr>
              <a:t>3Whitehead Institute for Biomedical Research (WIBR), Cambridge, MA 02142, USA.</a:t>
            </a:r>
          </a:p>
          <a:p>
            <a:pPr fontAlgn="base"/>
            <a:r>
              <a:rPr lang="en-US" altLang="ko-KR" sz="1000" dirty="0" smtClean="0">
                <a:solidFill>
                  <a:schemeClr val="tx2"/>
                </a:solidFill>
              </a:rPr>
              <a:t>4Howard Hughes Medical Institute, Department of Biology, Massachusetts Institute of Technology (MIT), Cambridge, MA 02142, USA.</a:t>
            </a:r>
          </a:p>
          <a:p>
            <a:pPr fontAlgn="base"/>
            <a:endParaRPr lang="en-US" altLang="ko-KR" sz="1000" b="1" dirty="0" smtClean="0"/>
          </a:p>
          <a:p>
            <a:pPr fontAlgn="base"/>
            <a:r>
              <a:rPr lang="en-US" altLang="ko-KR" sz="1200" dirty="0" smtClean="0"/>
              <a:t>The ribosome is centrally situated to sense metabolic states, but whether its activity, in turn, coherently rewires transcriptional responses is unknown. Here, through integrated chemical-genetic analyses, we found that a </a:t>
            </a:r>
            <a:r>
              <a:rPr lang="en-US" altLang="ko-KR" sz="1200" u="sng" dirty="0" smtClean="0">
                <a:solidFill>
                  <a:schemeClr val="tx2"/>
                </a:solidFill>
              </a:rPr>
              <a:t>dominant transcriptional effect </a:t>
            </a:r>
            <a:r>
              <a:rPr lang="en-US" altLang="ko-KR" sz="1200" dirty="0" smtClean="0"/>
              <a:t>of </a:t>
            </a:r>
            <a:r>
              <a:rPr lang="en-US" altLang="ko-KR" sz="1200" u="sng" dirty="0" smtClean="0">
                <a:solidFill>
                  <a:schemeClr val="accent2"/>
                </a:solidFill>
              </a:rPr>
              <a:t>blocking protein translation </a:t>
            </a:r>
            <a:r>
              <a:rPr lang="en-US" altLang="ko-KR" sz="1200" dirty="0" smtClean="0"/>
              <a:t>in cancer cells </a:t>
            </a:r>
            <a:r>
              <a:rPr lang="en-US" altLang="ko-KR" sz="1200" u="sng" dirty="0" smtClean="0">
                <a:solidFill>
                  <a:schemeClr val="tx2"/>
                </a:solidFill>
              </a:rPr>
              <a:t>was inactivation of heat shock factor 1 (HSF1</a:t>
            </a:r>
            <a:r>
              <a:rPr lang="en-US" altLang="ko-KR" sz="1200" dirty="0" smtClean="0"/>
              <a:t>), a multifaceted transcriptional regulator of the heat-shock response and many other cellular processes essential for anabolic metabolism, cellular proliferation, and </a:t>
            </a:r>
            <a:r>
              <a:rPr lang="en-US" altLang="ko-KR" sz="1200" dirty="0" err="1" smtClean="0"/>
              <a:t>tumorigenesis</a:t>
            </a:r>
            <a:r>
              <a:rPr lang="en-US" altLang="ko-KR" sz="1200" dirty="0" smtClean="0"/>
              <a:t>. These analyses linked translational flux to the regulation of HSF1 transcriptional activity and to the modulation of energy metabolism. Targeting this link with translation initiation inhibitors such as </a:t>
            </a:r>
            <a:r>
              <a:rPr lang="en-US" altLang="ko-KR" sz="1200" dirty="0" err="1" smtClean="0"/>
              <a:t>rocaglates</a:t>
            </a:r>
            <a:r>
              <a:rPr lang="en-US" altLang="ko-KR" sz="1200" dirty="0" smtClean="0"/>
              <a:t> deprived cancer cells of their energy and chaperone armamentarium and selectively impaired the proliferation of both malignant and premalignant cells with early-stage </a:t>
            </a:r>
            <a:r>
              <a:rPr lang="en-US" altLang="ko-KR" sz="1200" dirty="0" err="1" smtClean="0"/>
              <a:t>oncogenic</a:t>
            </a:r>
            <a:r>
              <a:rPr lang="en-US" altLang="ko-KR" sz="1200" dirty="0" smtClean="0"/>
              <a:t> lesions.</a:t>
            </a:r>
          </a:p>
        </p:txBody>
      </p:sp>
      <p:sp>
        <p:nvSpPr>
          <p:cNvPr id="8" name="직사각형 7"/>
          <p:cNvSpPr/>
          <p:nvPr/>
        </p:nvSpPr>
        <p:spPr>
          <a:xfrm>
            <a:off x="59375" y="3163615"/>
            <a:ext cx="7680977" cy="769441"/>
          </a:xfrm>
          <a:prstGeom prst="rect">
            <a:avLst/>
          </a:prstGeom>
          <a:ln w="19050">
            <a:solidFill>
              <a:schemeClr val="tx2"/>
            </a:solidFill>
          </a:ln>
        </p:spPr>
        <p:txBody>
          <a:bodyPr wrap="square">
            <a:spAutoFit/>
          </a:bodyPr>
          <a:lstStyle/>
          <a:p>
            <a:pPr fontAlgn="base"/>
            <a:r>
              <a:rPr lang="en-US" altLang="ko-KR" sz="1000" b="1" dirty="0" smtClean="0"/>
              <a:t>Perspectives - </a:t>
            </a:r>
            <a:r>
              <a:rPr lang="en-US" altLang="ko-KR" sz="1000" cap="all" dirty="0" smtClean="0"/>
              <a:t>CELL BIOLOGY</a:t>
            </a:r>
          </a:p>
          <a:p>
            <a:pPr fontAlgn="base"/>
            <a:r>
              <a:rPr lang="en-US" altLang="ko-KR" sz="1200" b="1" dirty="0" smtClean="0"/>
              <a:t>Trans-HSF1 Express</a:t>
            </a:r>
          </a:p>
          <a:p>
            <a:pPr fontAlgn="base"/>
            <a:r>
              <a:rPr lang="en-US" altLang="ko-KR" sz="1000" dirty="0" err="1" smtClean="0">
                <a:solidFill>
                  <a:schemeClr val="tx2"/>
                </a:solidFill>
              </a:rPr>
              <a:t>Valentina</a:t>
            </a:r>
            <a:r>
              <a:rPr lang="en-US" altLang="ko-KR" sz="1000" dirty="0" smtClean="0">
                <a:solidFill>
                  <a:schemeClr val="tx2"/>
                </a:solidFill>
              </a:rPr>
              <a:t> </a:t>
            </a:r>
            <a:r>
              <a:rPr lang="en-US" altLang="ko-KR" sz="1000" dirty="0" err="1" smtClean="0">
                <a:solidFill>
                  <a:schemeClr val="tx2"/>
                </a:solidFill>
              </a:rPr>
              <a:t>Gandin</a:t>
            </a:r>
            <a:r>
              <a:rPr lang="en-US" altLang="ko-KR" sz="1000" dirty="0" smtClean="0">
                <a:solidFill>
                  <a:schemeClr val="tx2"/>
                </a:solidFill>
              </a:rPr>
              <a:t> and  Ivan </a:t>
            </a:r>
            <a:r>
              <a:rPr lang="en-US" altLang="ko-KR" sz="1000" dirty="0" err="1" smtClean="0">
                <a:solidFill>
                  <a:schemeClr val="tx2"/>
                </a:solidFill>
              </a:rPr>
              <a:t>Topisirovic</a:t>
            </a:r>
            <a:endParaRPr lang="en-US" altLang="ko-KR" sz="1000" dirty="0" smtClean="0">
              <a:solidFill>
                <a:schemeClr val="tx2"/>
              </a:solidFill>
            </a:endParaRPr>
          </a:p>
          <a:p>
            <a:pPr fontAlgn="base"/>
            <a:r>
              <a:rPr lang="en-US" altLang="ko-KR" sz="1200" dirty="0" smtClean="0"/>
              <a:t>Ribosome activity is linked to the activity of a transcription factor in cancer cells.</a:t>
            </a:r>
            <a:endParaRPr lang="en-US" altLang="ko-KR" sz="700" dirty="0"/>
          </a:p>
        </p:txBody>
      </p:sp>
      <p:pic>
        <p:nvPicPr>
          <p:cNvPr id="2" name="Picture 2"/>
          <p:cNvPicPr>
            <a:picLocks noChangeAspect="1" noChangeArrowheads="1"/>
          </p:cNvPicPr>
          <p:nvPr/>
        </p:nvPicPr>
        <p:blipFill>
          <a:blip r:embed="rId2" cstate="print"/>
          <a:srcRect b="21582"/>
          <a:stretch>
            <a:fillRect/>
          </a:stretch>
        </p:blipFill>
        <p:spPr bwMode="auto">
          <a:xfrm>
            <a:off x="5540051" y="3933056"/>
            <a:ext cx="3603949" cy="2924944"/>
          </a:xfrm>
          <a:prstGeom prst="rect">
            <a:avLst/>
          </a:prstGeom>
          <a:noFill/>
          <a:ln w="9525">
            <a:noFill/>
            <a:miter lim="800000"/>
            <a:headEnd/>
            <a:tailEnd/>
          </a:ln>
        </p:spPr>
      </p:pic>
      <p:pic>
        <p:nvPicPr>
          <p:cNvPr id="1027" name="Picture 3"/>
          <p:cNvPicPr>
            <a:picLocks noChangeAspect="1" noChangeArrowheads="1"/>
          </p:cNvPicPr>
          <p:nvPr/>
        </p:nvPicPr>
        <p:blipFill>
          <a:blip r:embed="rId3" cstate="print"/>
          <a:srcRect/>
          <a:stretch>
            <a:fillRect/>
          </a:stretch>
        </p:blipFill>
        <p:spPr bwMode="auto">
          <a:xfrm>
            <a:off x="1091108" y="3940778"/>
            <a:ext cx="4105027" cy="290534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직사각형 4"/>
          <p:cNvSpPr/>
          <p:nvPr/>
        </p:nvSpPr>
        <p:spPr>
          <a:xfrm>
            <a:off x="0" y="0"/>
            <a:ext cx="9144000" cy="307777"/>
          </a:xfrm>
          <a:prstGeom prst="rect">
            <a:avLst/>
          </a:prstGeom>
          <a:solidFill>
            <a:schemeClr val="tx2"/>
          </a:solidFill>
          <a:ln>
            <a:noFill/>
          </a:ln>
          <a:effectLst/>
        </p:spPr>
        <p:txBody>
          <a:bodyPr wrap="square">
            <a:spAutoFit/>
          </a:bodyPr>
          <a:lstStyle/>
          <a:p>
            <a:r>
              <a:rPr lang="en-US" altLang="ko-KR" sz="1400" b="1" dirty="0" smtClean="0">
                <a:solidFill>
                  <a:schemeClr val="bg1"/>
                </a:solidFill>
              </a:rPr>
              <a:t>[Science] 19 JULY 2013 VOL 341, ISSUE 6143, PAGES 209-308</a:t>
            </a:r>
          </a:p>
        </p:txBody>
      </p:sp>
      <p:sp>
        <p:nvSpPr>
          <p:cNvPr id="6" name="직사각형 5"/>
          <p:cNvSpPr/>
          <p:nvPr/>
        </p:nvSpPr>
        <p:spPr>
          <a:xfrm>
            <a:off x="59375" y="404664"/>
            <a:ext cx="8977121" cy="5539978"/>
          </a:xfrm>
          <a:prstGeom prst="rect">
            <a:avLst/>
          </a:prstGeom>
          <a:ln w="19050">
            <a:solidFill>
              <a:schemeClr val="tx2"/>
            </a:solidFill>
          </a:ln>
        </p:spPr>
        <p:txBody>
          <a:bodyPr wrap="square">
            <a:spAutoFit/>
          </a:bodyPr>
          <a:lstStyle/>
          <a:p>
            <a:pPr fontAlgn="base"/>
            <a:r>
              <a:rPr lang="en-US" altLang="ko-KR" sz="1000" dirty="0" smtClean="0"/>
              <a:t>REPORT</a:t>
            </a:r>
          </a:p>
          <a:p>
            <a:pPr fontAlgn="base"/>
            <a:r>
              <a:rPr lang="en-US" altLang="ko-KR" sz="1400" b="1" dirty="0" smtClean="0"/>
              <a:t>Loss of Function of the </a:t>
            </a:r>
            <a:r>
              <a:rPr lang="en-US" altLang="ko-KR" sz="1400" b="1" dirty="0" err="1" smtClean="0"/>
              <a:t>Melanocortin</a:t>
            </a:r>
            <a:r>
              <a:rPr lang="en-US" altLang="ko-KR" sz="1400" b="1" dirty="0" smtClean="0"/>
              <a:t> 2 Receptor Accessory Protein 2 Is Associated with Mammalian Obesity</a:t>
            </a:r>
          </a:p>
          <a:p>
            <a:pPr fontAlgn="base"/>
            <a:r>
              <a:rPr lang="en-US" altLang="ko-KR" sz="1000" dirty="0" smtClean="0">
                <a:solidFill>
                  <a:schemeClr val="tx2"/>
                </a:solidFill>
              </a:rPr>
              <a:t>Masato Asai1,2, </a:t>
            </a:r>
            <a:r>
              <a:rPr lang="en-US" altLang="ko-KR" sz="1000" dirty="0" err="1" smtClean="0">
                <a:solidFill>
                  <a:schemeClr val="tx2"/>
                </a:solidFill>
              </a:rPr>
              <a:t>Shwetha</a:t>
            </a:r>
            <a:r>
              <a:rPr lang="en-US" altLang="ko-KR" sz="1000" dirty="0" smtClean="0">
                <a:solidFill>
                  <a:schemeClr val="tx2"/>
                </a:solidFill>
              </a:rPr>
              <a:t> Ramachandrappa3, Maria Joachim1, Yuan Shen1, </a:t>
            </a:r>
            <a:r>
              <a:rPr lang="en-US" altLang="ko-KR" sz="1000" dirty="0" err="1" smtClean="0">
                <a:solidFill>
                  <a:schemeClr val="tx2"/>
                </a:solidFill>
              </a:rPr>
              <a:t>Rong</a:t>
            </a:r>
            <a:r>
              <a:rPr lang="en-US" altLang="ko-KR" sz="1000" dirty="0" smtClean="0">
                <a:solidFill>
                  <a:schemeClr val="tx2"/>
                </a:solidFill>
              </a:rPr>
              <a:t> Zhang1, Nikhil Nuthalapati1, </a:t>
            </a:r>
            <a:r>
              <a:rPr lang="en-US" altLang="ko-KR" sz="1000" dirty="0" err="1" smtClean="0">
                <a:solidFill>
                  <a:schemeClr val="tx2"/>
                </a:solidFill>
              </a:rPr>
              <a:t>Visali</a:t>
            </a:r>
            <a:r>
              <a:rPr lang="en-US" altLang="ko-KR" sz="1000" dirty="0" smtClean="0">
                <a:solidFill>
                  <a:schemeClr val="tx2"/>
                </a:solidFill>
              </a:rPr>
              <a:t> Ramanathan1, David E. Strochlic1, Peter Ferket4, Kirsten Linhart1,*, Caroline Ho1, Tatiana V. Novoselova5, </a:t>
            </a:r>
            <a:r>
              <a:rPr lang="en-US" altLang="ko-KR" sz="1000" dirty="0" err="1" smtClean="0">
                <a:solidFill>
                  <a:schemeClr val="tx2"/>
                </a:solidFill>
              </a:rPr>
              <a:t>Sumedha</a:t>
            </a:r>
            <a:r>
              <a:rPr lang="en-US" altLang="ko-KR" sz="1000" dirty="0" smtClean="0">
                <a:solidFill>
                  <a:schemeClr val="tx2"/>
                </a:solidFill>
              </a:rPr>
              <a:t> Garg3, Martin Ridderstråle6, Claude Marcus7, Joel N. Hirschhorn1,8, Julia M. Keogh3, Stephen O’Rahilly3, Li F. Chan5, Adrian J. Clark5, I. </a:t>
            </a:r>
            <a:r>
              <a:rPr lang="en-US" altLang="ko-KR" sz="1000" dirty="0" err="1" smtClean="0">
                <a:solidFill>
                  <a:schemeClr val="tx2"/>
                </a:solidFill>
              </a:rPr>
              <a:t>Sadaf</a:t>
            </a:r>
            <a:r>
              <a:rPr lang="en-US" altLang="ko-KR" sz="1000" dirty="0" smtClean="0">
                <a:solidFill>
                  <a:schemeClr val="tx2"/>
                </a:solidFill>
              </a:rPr>
              <a:t> Farooqi3,†, Joseph A. Majzoub1,†</a:t>
            </a:r>
          </a:p>
          <a:p>
            <a:pPr fontAlgn="base"/>
            <a:r>
              <a:rPr lang="en-US" altLang="ko-KR" sz="1000" dirty="0" smtClean="0">
                <a:solidFill>
                  <a:schemeClr val="tx2"/>
                </a:solidFill>
              </a:rPr>
              <a:t>1Division of Endocrinology, Department of Medicine, Boston Children’s Hospital, Harvard Medical School, 300 Longwood Avenue, Boston, MA 02115, USA.</a:t>
            </a:r>
          </a:p>
          <a:p>
            <a:pPr fontAlgn="base"/>
            <a:endParaRPr lang="en-US" altLang="ko-KR" sz="1000" dirty="0" smtClean="0"/>
          </a:p>
          <a:p>
            <a:pPr fontAlgn="base"/>
            <a:r>
              <a:rPr lang="en-US" altLang="ko-KR" sz="1200" dirty="0" err="1" smtClean="0"/>
              <a:t>Melanocortin</a:t>
            </a:r>
            <a:r>
              <a:rPr lang="en-US" altLang="ko-KR" sz="1200" dirty="0" smtClean="0"/>
              <a:t> receptor accessory proteins (MRAPs) modulate signaling of </a:t>
            </a:r>
            <a:r>
              <a:rPr lang="en-US" altLang="ko-KR" sz="1200" dirty="0" err="1" smtClean="0"/>
              <a:t>melanocortin</a:t>
            </a:r>
            <a:r>
              <a:rPr lang="en-US" altLang="ko-KR" sz="1200" dirty="0" smtClean="0"/>
              <a:t> receptors in vitro. To investigate the physiological role of brain-expressed </a:t>
            </a:r>
            <a:r>
              <a:rPr lang="en-US" altLang="ko-KR" sz="1200" dirty="0" err="1" smtClean="0"/>
              <a:t>melanocortin</a:t>
            </a:r>
            <a:r>
              <a:rPr lang="en-US" altLang="ko-KR" sz="1200" dirty="0" smtClean="0"/>
              <a:t> 2 receptor accessory protein 2 (MRAP2), we characterized mice with whole-body and brain-specific targeted deletion of Mrap2, both of which develop severe obesity at a young age. Mrap2 interacts directly with </a:t>
            </a:r>
            <a:r>
              <a:rPr lang="en-US" altLang="ko-KR" sz="1200" dirty="0" err="1" smtClean="0"/>
              <a:t>melanocortin</a:t>
            </a:r>
            <a:r>
              <a:rPr lang="en-US" altLang="ko-KR" sz="1200" dirty="0" smtClean="0"/>
              <a:t> 4 receptor (Mc4r), a protein previously implicated in mammalian obesity, and it enhances Mc4r-mediated generation of the second messenger cyclic adenosine </a:t>
            </a:r>
            <a:r>
              <a:rPr lang="en-US" altLang="ko-KR" sz="1200" dirty="0" err="1" smtClean="0"/>
              <a:t>monophosphate</a:t>
            </a:r>
            <a:r>
              <a:rPr lang="en-US" altLang="ko-KR" sz="1200" dirty="0" smtClean="0"/>
              <a:t>, suggesting that alterations in Mc4r signaling may be one mechanism underlying the association between Mrap2 disruption and obesity. In a study of humans with severe, early-onset obesity, we found four rare, potentially pathogenic genetic variants in MRAP2, suggesting that the gene may also contribute to body weight regulation in humans.</a:t>
            </a:r>
          </a:p>
          <a:p>
            <a:pPr fontAlgn="base"/>
            <a:endParaRPr lang="en-US" altLang="ko-KR" sz="1000" dirty="0" smtClean="0"/>
          </a:p>
          <a:p>
            <a:pPr fontAlgn="base"/>
            <a:r>
              <a:rPr lang="en-US" altLang="ko-KR" sz="1000" dirty="0" smtClean="0"/>
              <a:t>REPORT</a:t>
            </a:r>
          </a:p>
          <a:p>
            <a:pPr fontAlgn="base"/>
            <a:r>
              <a:rPr lang="en-US" altLang="ko-KR" sz="1400" b="1" dirty="0" smtClean="0"/>
              <a:t>Developmental Control of the Melanocortin-4 Receptor by MRAP2 Proteins in </a:t>
            </a:r>
            <a:r>
              <a:rPr lang="en-US" altLang="ko-KR" sz="1400" b="1" dirty="0" err="1" smtClean="0"/>
              <a:t>Zebrafish</a:t>
            </a:r>
            <a:endParaRPr lang="en-US" altLang="ko-KR" sz="1400" b="1" dirty="0" smtClean="0"/>
          </a:p>
          <a:p>
            <a:pPr fontAlgn="base"/>
            <a:r>
              <a:rPr lang="en-US" altLang="ko-KR" sz="1000" dirty="0" err="1" smtClean="0">
                <a:solidFill>
                  <a:schemeClr val="tx2"/>
                </a:solidFill>
              </a:rPr>
              <a:t>Julien</a:t>
            </a:r>
            <a:r>
              <a:rPr lang="en-US" altLang="ko-KR" sz="1000" dirty="0" smtClean="0">
                <a:solidFill>
                  <a:schemeClr val="tx2"/>
                </a:solidFill>
              </a:rPr>
              <a:t> A. Sebag1,*, Chao Zhang1,*, Patricia M. Hinkle2, Amanda M. Bradshaw1, Roger D. Cone1,†</a:t>
            </a:r>
          </a:p>
          <a:p>
            <a:pPr fontAlgn="base"/>
            <a:r>
              <a:rPr lang="en-US" altLang="ko-KR" sz="1000" dirty="0" smtClean="0">
                <a:solidFill>
                  <a:schemeClr val="tx2"/>
                </a:solidFill>
              </a:rPr>
              <a:t>1Department of Molecular Physiology and Biophysics, Vanderbilt University School of Medicine, Nashville, TN 37232, USA.</a:t>
            </a:r>
          </a:p>
          <a:p>
            <a:pPr fontAlgn="base"/>
            <a:endParaRPr lang="en-US" altLang="ko-KR" sz="1000" dirty="0" smtClean="0"/>
          </a:p>
          <a:p>
            <a:pPr fontAlgn="base"/>
            <a:r>
              <a:rPr lang="en-US" altLang="ko-KR" sz="1200" dirty="0" smtClean="0"/>
              <a:t>The melanocortin-4 receptor (MC4R) is essential for control of energy homeostasis in vertebrates. MC4R interacts with </a:t>
            </a:r>
            <a:r>
              <a:rPr lang="en-US" altLang="ko-KR" sz="1200" dirty="0" err="1" smtClean="0"/>
              <a:t>melanocortin</a:t>
            </a:r>
            <a:r>
              <a:rPr lang="en-US" altLang="ko-KR" sz="1200" dirty="0" smtClean="0"/>
              <a:t> receptor accessory protein 2 (MRAP2) in vitro, but its functions in vivo are unknown. We found that MRAP2a, a larval form, stimulates growth of </a:t>
            </a:r>
            <a:r>
              <a:rPr lang="en-US" altLang="ko-KR" sz="1200" dirty="0" err="1" smtClean="0"/>
              <a:t>zebrafish</a:t>
            </a:r>
            <a:r>
              <a:rPr lang="en-US" altLang="ko-KR" sz="1200" dirty="0" smtClean="0"/>
              <a:t> by specifically blocking the action of MC4R. In cell culture, this protein binds MC4R and reduces the ability of the receptor to bind its </a:t>
            </a:r>
            <a:r>
              <a:rPr lang="en-US" altLang="ko-KR" sz="1200" dirty="0" err="1" smtClean="0"/>
              <a:t>ligand</a:t>
            </a:r>
            <a:r>
              <a:rPr lang="en-US" altLang="ko-KR" sz="1200" dirty="0" smtClean="0"/>
              <a:t>, α–</a:t>
            </a:r>
            <a:r>
              <a:rPr lang="en-US" altLang="ko-KR" sz="1200" dirty="0" err="1" smtClean="0"/>
              <a:t>melanocyte</a:t>
            </a:r>
            <a:r>
              <a:rPr lang="en-US" altLang="ko-KR" sz="1200" dirty="0" smtClean="0"/>
              <a:t>-stimulating hormone (α-MSH). A </a:t>
            </a:r>
            <a:r>
              <a:rPr lang="en-US" altLang="ko-KR" sz="1200" dirty="0" err="1" smtClean="0"/>
              <a:t>paralog</a:t>
            </a:r>
            <a:r>
              <a:rPr lang="en-US" altLang="ko-KR" sz="1200" dirty="0" smtClean="0"/>
              <a:t>, MRAP2b, expressed later in development, also binds MC4R but increases </a:t>
            </a:r>
            <a:r>
              <a:rPr lang="en-US" altLang="ko-KR" sz="1200" dirty="0" err="1" smtClean="0"/>
              <a:t>ligand</a:t>
            </a:r>
            <a:r>
              <a:rPr lang="en-US" altLang="ko-KR" sz="1200" dirty="0" smtClean="0"/>
              <a:t> sensitivity. Thus, MRAP2 proteins allow for developmental control of MC4R activity, with MRAP2a blocking its function and stimulating growth during larval development, whereas MRAP2b enhances responsiveness to α-MSH once the </a:t>
            </a:r>
            <a:r>
              <a:rPr lang="en-US" altLang="ko-KR" sz="1200" dirty="0" err="1" smtClean="0"/>
              <a:t>zebrafish</a:t>
            </a:r>
            <a:r>
              <a:rPr lang="en-US" altLang="ko-KR" sz="1200" dirty="0" smtClean="0"/>
              <a:t> begins feeding, thus increasing the capacity for regulated feeding and growth.</a:t>
            </a:r>
            <a:endParaRPr lang="en-US" altLang="ko-KR" sz="1200"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직사각형 4"/>
          <p:cNvSpPr/>
          <p:nvPr/>
        </p:nvSpPr>
        <p:spPr>
          <a:xfrm>
            <a:off x="0" y="0"/>
            <a:ext cx="9144000" cy="307777"/>
          </a:xfrm>
          <a:prstGeom prst="rect">
            <a:avLst/>
          </a:prstGeom>
          <a:solidFill>
            <a:schemeClr val="tx2"/>
          </a:solidFill>
          <a:ln>
            <a:noFill/>
          </a:ln>
          <a:effectLst/>
        </p:spPr>
        <p:txBody>
          <a:bodyPr wrap="square">
            <a:spAutoFit/>
          </a:bodyPr>
          <a:lstStyle/>
          <a:p>
            <a:r>
              <a:rPr lang="en-US" altLang="ko-KR" sz="1400" b="1" dirty="0" smtClean="0">
                <a:solidFill>
                  <a:schemeClr val="bg1"/>
                </a:solidFill>
              </a:rPr>
              <a:t>[Science] 19 JULY 2013 VOL 341, ISSUE 6143, PAGES 209-308</a:t>
            </a:r>
          </a:p>
        </p:txBody>
      </p:sp>
      <p:sp>
        <p:nvSpPr>
          <p:cNvPr id="6" name="직사각형 5"/>
          <p:cNvSpPr/>
          <p:nvPr/>
        </p:nvSpPr>
        <p:spPr>
          <a:xfrm>
            <a:off x="59375" y="404664"/>
            <a:ext cx="8977121" cy="2215991"/>
          </a:xfrm>
          <a:prstGeom prst="rect">
            <a:avLst/>
          </a:prstGeom>
          <a:ln w="19050">
            <a:solidFill>
              <a:schemeClr val="tx2"/>
            </a:solidFill>
          </a:ln>
        </p:spPr>
        <p:txBody>
          <a:bodyPr wrap="square">
            <a:spAutoFit/>
          </a:bodyPr>
          <a:lstStyle/>
          <a:p>
            <a:pPr fontAlgn="base"/>
            <a:r>
              <a:rPr lang="en-US" altLang="ko-KR" sz="1000" dirty="0" smtClean="0"/>
              <a:t>REPORT</a:t>
            </a:r>
          </a:p>
          <a:p>
            <a:pPr fontAlgn="base"/>
            <a:r>
              <a:rPr lang="en-US" altLang="ko-KR" sz="1400" b="1" dirty="0" smtClean="0"/>
              <a:t>Sept4/ARTS Regulates Stem Cell Apoptosis and Skin Regeneration</a:t>
            </a:r>
          </a:p>
          <a:p>
            <a:pPr fontAlgn="base"/>
            <a:r>
              <a:rPr lang="en-US" altLang="ko-KR" sz="1000" dirty="0" err="1" smtClean="0">
                <a:solidFill>
                  <a:schemeClr val="tx2"/>
                </a:solidFill>
              </a:rPr>
              <a:t>Yaron</a:t>
            </a:r>
            <a:r>
              <a:rPr lang="en-US" altLang="ko-KR" sz="1000" dirty="0" smtClean="0">
                <a:solidFill>
                  <a:schemeClr val="tx2"/>
                </a:solidFill>
              </a:rPr>
              <a:t> Fuchs1, Samara Brown1, Travis Gorenc1, Joe Rodriguez1, Elaine Fuchs2,*, Hermann Steller1,*</a:t>
            </a:r>
          </a:p>
          <a:p>
            <a:pPr fontAlgn="base"/>
            <a:r>
              <a:rPr lang="en-US" altLang="ko-KR" sz="1000" dirty="0" smtClean="0">
                <a:solidFill>
                  <a:schemeClr val="tx2"/>
                </a:solidFill>
              </a:rPr>
              <a:t>1Strang Laboratory of Apoptosis and Cancer Biology, Howard Hughes Medical Institute, The Rockefeller University, New York, NY 10065, USA.</a:t>
            </a:r>
          </a:p>
          <a:p>
            <a:pPr fontAlgn="base"/>
            <a:endParaRPr lang="en-US" altLang="ko-KR" sz="1000" dirty="0" smtClean="0"/>
          </a:p>
          <a:p>
            <a:pPr fontAlgn="base"/>
            <a:r>
              <a:rPr lang="en-US" altLang="ko-KR" sz="1200" dirty="0" smtClean="0"/>
              <a:t>Adult stem cells are essential for tissue homeostasis and wound repair. Their proliferative capacity must be tightly regulated to prevent the emergence of unwanted and potentially dangerous cells, such as cancer cells. We found that mice deficient for the </a:t>
            </a:r>
            <a:r>
              <a:rPr lang="en-US" altLang="ko-KR" sz="1200" dirty="0" err="1" smtClean="0"/>
              <a:t>proapoptotic</a:t>
            </a:r>
            <a:r>
              <a:rPr lang="en-US" altLang="ko-KR" sz="1200" dirty="0" smtClean="0"/>
              <a:t> Sept4/ARTS gene have elevated numbers of hair follicle stem cells (HFSCs) that are protected against apoptosis. Sept4/ARTS−/− mice display marked improvement in wound healing and regeneration of hair follicles. These phenotypes depend on HFSCs, as indicated by lineage tracing. Inactivation of XIAP, a direct target of ARTS, abrogated these phenotypes and impaired wound healing. Our results indicate that apoptosis plays an important role in regulating stem cell–dependent regeneration and suggest that this pathway may be a target for regenerative medicine.</a:t>
            </a:r>
            <a:endParaRPr lang="en-US" altLang="ko-KR" sz="1200"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직사각형 5"/>
          <p:cNvSpPr/>
          <p:nvPr/>
        </p:nvSpPr>
        <p:spPr>
          <a:xfrm>
            <a:off x="0" y="0"/>
            <a:ext cx="9144000" cy="307777"/>
          </a:xfrm>
          <a:prstGeom prst="rect">
            <a:avLst/>
          </a:prstGeom>
          <a:solidFill>
            <a:schemeClr val="tx2"/>
          </a:solidFill>
          <a:ln>
            <a:noFill/>
          </a:ln>
          <a:effectLst/>
        </p:spPr>
        <p:txBody>
          <a:bodyPr wrap="square">
            <a:spAutoFit/>
          </a:bodyPr>
          <a:lstStyle/>
          <a:p>
            <a:r>
              <a:rPr lang="en-US" altLang="ko-KR" sz="1400" b="1" dirty="0" smtClean="0">
                <a:solidFill>
                  <a:srgbClr val="FFFFFF"/>
                </a:solidFill>
              </a:rPr>
              <a:t>[Science Sig] 16 JULY 2013 VOL 6, ISSUE 284</a:t>
            </a:r>
          </a:p>
        </p:txBody>
      </p:sp>
      <p:sp>
        <p:nvSpPr>
          <p:cNvPr id="7" name="직사각형 6"/>
          <p:cNvSpPr/>
          <p:nvPr/>
        </p:nvSpPr>
        <p:spPr>
          <a:xfrm>
            <a:off x="59375" y="404664"/>
            <a:ext cx="8838728" cy="5747727"/>
          </a:xfrm>
          <a:prstGeom prst="rect">
            <a:avLst/>
          </a:prstGeom>
          <a:ln w="19050">
            <a:solidFill>
              <a:schemeClr val="tx2"/>
            </a:solidFill>
          </a:ln>
        </p:spPr>
        <p:txBody>
          <a:bodyPr wrap="square">
            <a:spAutoFit/>
          </a:bodyPr>
          <a:lstStyle/>
          <a:p>
            <a:r>
              <a:rPr lang="en-US" altLang="ko-KR" sz="1000" u="sng" dirty="0" err="1" smtClean="0">
                <a:hlinkClick r:id="rId2" tooltip="Science signaling."/>
              </a:rPr>
              <a:t>Sci</a:t>
            </a:r>
            <a:r>
              <a:rPr lang="en-US" altLang="ko-KR" sz="1000" u="sng" dirty="0" smtClean="0">
                <a:hlinkClick r:id="rId2" tooltip="Science signaling."/>
              </a:rPr>
              <a:t> Signal.</a:t>
            </a:r>
            <a:r>
              <a:rPr lang="en-US" altLang="ko-KR" sz="1000" dirty="0" smtClean="0"/>
              <a:t> 2013 Jul 16;6(284):ra58. </a:t>
            </a:r>
            <a:r>
              <a:rPr lang="en-US" altLang="ko-KR" sz="1000" dirty="0" err="1" smtClean="0"/>
              <a:t>doi</a:t>
            </a:r>
            <a:r>
              <a:rPr lang="en-US" altLang="ko-KR" sz="1000" dirty="0" smtClean="0"/>
              <a:t>: 10.1126/scisignal.2003994.</a:t>
            </a:r>
          </a:p>
          <a:p>
            <a:r>
              <a:rPr lang="en-US" altLang="ko-KR" sz="1400" b="1" dirty="0" smtClean="0"/>
              <a:t>Receptor tyrosine </a:t>
            </a:r>
            <a:r>
              <a:rPr lang="en-US" altLang="ko-KR" sz="1400" b="1" dirty="0" err="1" smtClean="0"/>
              <a:t>kinases</a:t>
            </a:r>
            <a:r>
              <a:rPr lang="en-US" altLang="ko-KR" sz="1400" b="1" dirty="0" smtClean="0"/>
              <a:t> fall into distinct classes based on their inferred signaling networks.</a:t>
            </a:r>
          </a:p>
          <a:p>
            <a:r>
              <a:rPr lang="en-US" altLang="ko-KR" sz="1000" u="sng" dirty="0" smtClean="0">
                <a:hlinkClick r:id="rId3"/>
              </a:rPr>
              <a:t>Wagner JP</a:t>
            </a:r>
            <a:r>
              <a:rPr lang="en-US" altLang="ko-KR" sz="1000" dirty="0" smtClean="0"/>
              <a:t>, </a:t>
            </a:r>
            <a:r>
              <a:rPr lang="en-US" altLang="ko-KR" sz="1000" u="sng" dirty="0" smtClean="0">
                <a:hlinkClick r:id="rId4"/>
              </a:rPr>
              <a:t>Wolf-</a:t>
            </a:r>
            <a:r>
              <a:rPr lang="en-US" altLang="ko-KR" sz="1000" u="sng" dirty="0" err="1" smtClean="0">
                <a:hlinkClick r:id="rId4"/>
              </a:rPr>
              <a:t>Yadlin</a:t>
            </a:r>
            <a:r>
              <a:rPr lang="en-US" altLang="ko-KR" sz="1000" u="sng" dirty="0" smtClean="0">
                <a:hlinkClick r:id="rId4"/>
              </a:rPr>
              <a:t> A</a:t>
            </a:r>
            <a:r>
              <a:rPr lang="en-US" altLang="ko-KR" sz="1000" dirty="0" smtClean="0"/>
              <a:t>, </a:t>
            </a:r>
            <a:r>
              <a:rPr lang="en-US" altLang="ko-KR" sz="1000" u="sng" dirty="0" err="1" smtClean="0">
                <a:hlinkClick r:id="rId5"/>
              </a:rPr>
              <a:t>Sevecka</a:t>
            </a:r>
            <a:r>
              <a:rPr lang="en-US" altLang="ko-KR" sz="1000" u="sng" dirty="0" smtClean="0">
                <a:hlinkClick r:id="rId5"/>
              </a:rPr>
              <a:t> M</a:t>
            </a:r>
            <a:r>
              <a:rPr lang="en-US" altLang="ko-KR" sz="1000" dirty="0" smtClean="0"/>
              <a:t>, </a:t>
            </a:r>
            <a:r>
              <a:rPr lang="en-US" altLang="ko-KR" sz="1000" u="sng" dirty="0" err="1" smtClean="0">
                <a:hlinkClick r:id="rId6"/>
              </a:rPr>
              <a:t>Grenier</a:t>
            </a:r>
            <a:r>
              <a:rPr lang="en-US" altLang="ko-KR" sz="1000" u="sng" dirty="0" smtClean="0">
                <a:hlinkClick r:id="rId6"/>
              </a:rPr>
              <a:t> JK</a:t>
            </a:r>
            <a:r>
              <a:rPr lang="en-US" altLang="ko-KR" sz="1000" dirty="0" smtClean="0"/>
              <a:t>, </a:t>
            </a:r>
            <a:r>
              <a:rPr lang="en-US" altLang="ko-KR" sz="1000" u="sng" dirty="0" smtClean="0">
                <a:hlinkClick r:id="rId7"/>
              </a:rPr>
              <a:t>Root DE</a:t>
            </a:r>
            <a:r>
              <a:rPr lang="en-US" altLang="ko-KR" sz="1000" dirty="0" smtClean="0"/>
              <a:t>, </a:t>
            </a:r>
            <a:r>
              <a:rPr lang="en-US" altLang="ko-KR" sz="1000" u="sng" dirty="0" err="1" smtClean="0">
                <a:hlinkClick r:id="rId8"/>
              </a:rPr>
              <a:t>Lauffenburger</a:t>
            </a:r>
            <a:r>
              <a:rPr lang="en-US" altLang="ko-KR" sz="1000" u="sng" dirty="0" smtClean="0">
                <a:hlinkClick r:id="rId8"/>
              </a:rPr>
              <a:t> DA</a:t>
            </a:r>
            <a:r>
              <a:rPr lang="en-US" altLang="ko-KR" sz="1000" dirty="0" smtClean="0"/>
              <a:t>, </a:t>
            </a:r>
            <a:r>
              <a:rPr lang="en-US" altLang="ko-KR" sz="1000" u="sng" dirty="0" err="1" smtClean="0">
                <a:hlinkClick r:id="rId9"/>
              </a:rPr>
              <a:t>Macbeath</a:t>
            </a:r>
            <a:r>
              <a:rPr lang="en-US" altLang="ko-KR" sz="1000" u="sng" dirty="0" smtClean="0">
                <a:hlinkClick r:id="rId9"/>
              </a:rPr>
              <a:t> G</a:t>
            </a:r>
            <a:r>
              <a:rPr lang="en-US" altLang="ko-KR" sz="1000" dirty="0" smtClean="0"/>
              <a:t>.</a:t>
            </a:r>
          </a:p>
          <a:p>
            <a:r>
              <a:rPr lang="en-US" altLang="ko-KR" sz="1000" dirty="0" smtClean="0">
                <a:solidFill>
                  <a:schemeClr val="tx2"/>
                </a:solidFill>
              </a:rPr>
              <a:t>1Department of Biological Engineering, Massachusetts Institute of Technology, 77 Massachusetts Avenue, Cambridge, MA 02139, USA.</a:t>
            </a:r>
          </a:p>
          <a:p>
            <a:endParaRPr lang="en-US" altLang="ko-KR" sz="1200" dirty="0" smtClean="0"/>
          </a:p>
          <a:p>
            <a:r>
              <a:rPr lang="en-US" altLang="ko-KR" sz="1200" dirty="0" smtClean="0"/>
              <a:t>Although many anticancer drugs that target receptor tyrosine </a:t>
            </a:r>
            <a:r>
              <a:rPr lang="en-US" altLang="ko-KR" sz="1200" dirty="0" err="1" smtClean="0"/>
              <a:t>kinases</a:t>
            </a:r>
            <a:r>
              <a:rPr lang="en-US" altLang="ko-KR" sz="1200" dirty="0" smtClean="0"/>
              <a:t> (RTKs) provide clinical benefit, their long-term use is limited by resistance that is often attributed to increased abundance or activation of another RTK that compensates for the inhibited receptor. To uncover common and unique features in the signaling networks of RTKs, we measured time-dependent signaling in six </a:t>
            </a:r>
            <a:r>
              <a:rPr lang="en-US" altLang="ko-KR" sz="1200" dirty="0" err="1" smtClean="0"/>
              <a:t>isogenic</a:t>
            </a:r>
            <a:r>
              <a:rPr lang="en-US" altLang="ko-KR" sz="1200" dirty="0" smtClean="0"/>
              <a:t> cell lines, each expressing a different RTK as downstream proteins were systematically perturbed by RNA interference. Network models inferred from the data revealed a conserved set of signaling pathways and RTK-specific features that grouped the RTKs into three distinct classes: (</a:t>
            </a:r>
            <a:r>
              <a:rPr lang="en-US" altLang="ko-KR" sz="1200" dirty="0" err="1" smtClean="0"/>
              <a:t>i</a:t>
            </a:r>
            <a:r>
              <a:rPr lang="en-US" altLang="ko-KR" sz="1200" dirty="0" smtClean="0"/>
              <a:t>) an EGFR/FGFR1/c-Met class constituting epidermal growth factor receptor, fibroblast growth factor receptor 1, and the </a:t>
            </a:r>
            <a:r>
              <a:rPr lang="en-US" altLang="ko-KR" sz="1200" dirty="0" err="1" smtClean="0"/>
              <a:t>hepatocyte</a:t>
            </a:r>
            <a:r>
              <a:rPr lang="en-US" altLang="ko-KR" sz="1200" dirty="0" smtClean="0"/>
              <a:t> growth factor receptor c-Met; (ii) an IGF-1R/NTRK2 class constituting insulin-like growth factor 1 receptor and </a:t>
            </a:r>
            <a:r>
              <a:rPr lang="en-US" altLang="ko-KR" sz="1200" dirty="0" err="1" smtClean="0"/>
              <a:t>neurotrophic</a:t>
            </a:r>
            <a:r>
              <a:rPr lang="en-US" altLang="ko-KR" sz="1200" dirty="0" smtClean="0"/>
              <a:t> tyrosine receptor </a:t>
            </a:r>
            <a:r>
              <a:rPr lang="en-US" altLang="ko-KR" sz="1200" dirty="0" err="1" smtClean="0"/>
              <a:t>kinase</a:t>
            </a:r>
            <a:r>
              <a:rPr lang="en-US" altLang="ko-KR" sz="1200" dirty="0" smtClean="0"/>
              <a:t> 2; and (iii) a </a:t>
            </a:r>
            <a:r>
              <a:rPr lang="en-US" altLang="ko-KR" sz="1200" dirty="0" err="1" smtClean="0"/>
              <a:t>PDGFRβ</a:t>
            </a:r>
            <a:r>
              <a:rPr lang="en-US" altLang="ko-KR" sz="1200" dirty="0" smtClean="0"/>
              <a:t> class constituting platelet-derived growth factor receptor β. Analysis of cancer cell line data showed that many RTKs of the same class were </a:t>
            </a:r>
            <a:r>
              <a:rPr lang="en-US" altLang="ko-KR" sz="1200" dirty="0" err="1" smtClean="0"/>
              <a:t>coexpressed</a:t>
            </a:r>
            <a:r>
              <a:rPr lang="en-US" altLang="ko-KR" sz="1200" dirty="0" smtClean="0"/>
              <a:t> and that increased abundance of an RTK or its cognate </a:t>
            </a:r>
            <a:r>
              <a:rPr lang="en-US" altLang="ko-KR" sz="1200" dirty="0" err="1" smtClean="0"/>
              <a:t>ligand</a:t>
            </a:r>
            <a:r>
              <a:rPr lang="en-US" altLang="ko-KR" sz="1200" dirty="0" smtClean="0"/>
              <a:t> frequently correlated with resistance to a drug targeting another RTK of the same class. In contrast, abundance of an RTK or </a:t>
            </a:r>
            <a:r>
              <a:rPr lang="en-US" altLang="ko-KR" sz="1200" dirty="0" err="1" smtClean="0"/>
              <a:t>ligand</a:t>
            </a:r>
            <a:r>
              <a:rPr lang="en-US" altLang="ko-KR" sz="1200" dirty="0" smtClean="0"/>
              <a:t> of one class generally did not affect sensitivity to a drug targeting an RTK of a different class. Thus, classifying RTKs by their inferred networks and then therapeutically targeting multiple receptors within a class may delay or prevent the onset of resistance.</a:t>
            </a:r>
          </a:p>
          <a:p>
            <a:endParaRPr lang="en-US" altLang="ko-KR" sz="1200" dirty="0" smtClean="0"/>
          </a:p>
          <a:p>
            <a:r>
              <a:rPr lang="en-US" altLang="ko-KR" sz="1200" b="1" dirty="0" smtClean="0"/>
              <a:t>CCAAT/Enhancer Binding Protein {delta} in Macrophages Contributes to </a:t>
            </a:r>
            <a:r>
              <a:rPr lang="en-US" altLang="ko-KR" sz="1200" b="1" dirty="0" err="1" smtClean="0"/>
              <a:t>Immunosuppression</a:t>
            </a:r>
            <a:r>
              <a:rPr lang="en-US" altLang="ko-KR" sz="1200" b="1" dirty="0" smtClean="0"/>
              <a:t> and Inhibits </a:t>
            </a:r>
            <a:r>
              <a:rPr lang="en-US" altLang="ko-KR" sz="1200" b="1" dirty="0" err="1" smtClean="0"/>
              <a:t>Phagocytosis</a:t>
            </a:r>
            <a:r>
              <a:rPr lang="en-US" altLang="ko-KR" sz="1200" b="1" dirty="0" smtClean="0"/>
              <a:t> in Nasopharyngeal Carcinoma</a:t>
            </a:r>
          </a:p>
          <a:p>
            <a:r>
              <a:rPr lang="en-US" altLang="ko-KR" sz="1050" dirty="0" smtClean="0">
                <a:solidFill>
                  <a:schemeClr val="tx2"/>
                </a:solidFill>
              </a:rPr>
              <a:t>Yu-Wei Hsiao, </a:t>
            </a:r>
            <a:r>
              <a:rPr lang="en-US" altLang="ko-KR" sz="1050" dirty="0" err="1" smtClean="0">
                <a:solidFill>
                  <a:schemeClr val="tx2"/>
                </a:solidFill>
              </a:rPr>
              <a:t>Chien-Feng</a:t>
            </a:r>
            <a:r>
              <a:rPr lang="en-US" altLang="ko-KR" sz="1050" dirty="0" smtClean="0">
                <a:solidFill>
                  <a:schemeClr val="tx2"/>
                </a:solidFill>
              </a:rPr>
              <a:t> Li, </a:t>
            </a:r>
            <a:r>
              <a:rPr lang="en-US" altLang="ko-KR" sz="1050" dirty="0" err="1" smtClean="0">
                <a:solidFill>
                  <a:schemeClr val="tx2"/>
                </a:solidFill>
              </a:rPr>
              <a:t>Jhih</a:t>
            </a:r>
            <a:r>
              <a:rPr lang="en-US" altLang="ko-KR" sz="1050" dirty="0" smtClean="0">
                <a:solidFill>
                  <a:schemeClr val="tx2"/>
                </a:solidFill>
              </a:rPr>
              <a:t>-Ying Chi, Joseph T. Tseng, Yao Chang, Li-Jin Hsu, </a:t>
            </a:r>
            <a:r>
              <a:rPr lang="en-US" altLang="ko-KR" sz="1050" dirty="0" err="1" smtClean="0">
                <a:solidFill>
                  <a:schemeClr val="tx2"/>
                </a:solidFill>
              </a:rPr>
              <a:t>Chien-Hsun</a:t>
            </a:r>
            <a:r>
              <a:rPr lang="en-US" altLang="ko-KR" sz="1050" dirty="0" smtClean="0">
                <a:solidFill>
                  <a:schemeClr val="tx2"/>
                </a:solidFill>
              </a:rPr>
              <a:t> Lee, </a:t>
            </a:r>
            <a:r>
              <a:rPr lang="en-US" altLang="ko-KR" sz="1050" dirty="0" err="1" smtClean="0">
                <a:solidFill>
                  <a:schemeClr val="tx2"/>
                </a:solidFill>
              </a:rPr>
              <a:t>Tsung-Hao</a:t>
            </a:r>
            <a:r>
              <a:rPr lang="en-US" altLang="ko-KR" sz="1050" dirty="0" smtClean="0">
                <a:solidFill>
                  <a:schemeClr val="tx2"/>
                </a:solidFill>
              </a:rPr>
              <a:t> Chang, </a:t>
            </a:r>
            <a:r>
              <a:rPr lang="en-US" altLang="ko-KR" sz="1050" dirty="0" err="1" smtClean="0">
                <a:solidFill>
                  <a:schemeClr val="tx2"/>
                </a:solidFill>
              </a:rPr>
              <a:t>Shao</a:t>
            </a:r>
            <a:r>
              <a:rPr lang="en-US" altLang="ko-KR" sz="1050" dirty="0" smtClean="0">
                <a:solidFill>
                  <a:schemeClr val="tx2"/>
                </a:solidFill>
              </a:rPr>
              <a:t>-Ming Wang, Dennis Ding </a:t>
            </a:r>
            <a:r>
              <a:rPr lang="en-US" altLang="ko-KR" sz="1050" dirty="0" err="1" smtClean="0">
                <a:solidFill>
                  <a:schemeClr val="tx2"/>
                </a:solidFill>
              </a:rPr>
              <a:t>Hwa</a:t>
            </a:r>
            <a:r>
              <a:rPr lang="en-US" altLang="ko-KR" sz="1050" dirty="0" smtClean="0">
                <a:solidFill>
                  <a:schemeClr val="tx2"/>
                </a:solidFill>
              </a:rPr>
              <a:t> Wang, Hung-Chi Cheng, and </a:t>
            </a:r>
            <a:r>
              <a:rPr lang="en-US" altLang="ko-KR" sz="1050" dirty="0" err="1" smtClean="0">
                <a:solidFill>
                  <a:schemeClr val="tx2"/>
                </a:solidFill>
              </a:rPr>
              <a:t>Ju</a:t>
            </a:r>
            <a:r>
              <a:rPr lang="en-US" altLang="ko-KR" sz="1050" dirty="0" smtClean="0">
                <a:solidFill>
                  <a:schemeClr val="tx2"/>
                </a:solidFill>
              </a:rPr>
              <a:t>-Ming Wang</a:t>
            </a:r>
          </a:p>
          <a:p>
            <a:r>
              <a:rPr lang="en-US" altLang="ko-KR" sz="1200" dirty="0" smtClean="0"/>
              <a:t>The transcription factor C/EBP{delta} makes tumor-associated macrophages produce signals that aid the tumor.</a:t>
            </a:r>
          </a:p>
          <a:p>
            <a:endParaRPr lang="en-US" altLang="ko-KR" sz="1050" dirty="0" smtClean="0"/>
          </a:p>
          <a:p>
            <a:r>
              <a:rPr lang="en-US" altLang="ko-KR" sz="1200" b="1" dirty="0" smtClean="0"/>
              <a:t>Release of </a:t>
            </a:r>
            <a:r>
              <a:rPr lang="en-US" altLang="ko-KR" sz="1200" b="1" dirty="0" err="1" smtClean="0"/>
              <a:t>Nonmuscle</a:t>
            </a:r>
            <a:r>
              <a:rPr lang="en-US" altLang="ko-KR" sz="1200" b="1" dirty="0" smtClean="0"/>
              <a:t> Myosin II from the </a:t>
            </a:r>
            <a:r>
              <a:rPr lang="en-US" altLang="ko-KR" sz="1200" b="1" dirty="0" err="1" smtClean="0"/>
              <a:t>Cytosolic</a:t>
            </a:r>
            <a:r>
              <a:rPr lang="en-US" altLang="ko-KR" sz="1200" b="1" dirty="0" smtClean="0"/>
              <a:t> Domain of Tumor Necrosis Factor Receptor 2 Is Required for Target Gene Expression</a:t>
            </a:r>
          </a:p>
          <a:p>
            <a:r>
              <a:rPr lang="en-US" altLang="ko-KR" sz="1050" dirty="0" err="1" smtClean="0">
                <a:solidFill>
                  <a:schemeClr val="tx2"/>
                </a:solidFill>
              </a:rPr>
              <a:t>Unni</a:t>
            </a:r>
            <a:r>
              <a:rPr lang="en-US" altLang="ko-KR" sz="1050" dirty="0" smtClean="0">
                <a:solidFill>
                  <a:schemeClr val="tx2"/>
                </a:solidFill>
              </a:rPr>
              <a:t> M. </a:t>
            </a:r>
            <a:r>
              <a:rPr lang="en-US" altLang="ko-KR" sz="1050" dirty="0" err="1" smtClean="0">
                <a:solidFill>
                  <a:schemeClr val="tx2"/>
                </a:solidFill>
              </a:rPr>
              <a:t>Chandrasekharan</a:t>
            </a:r>
            <a:r>
              <a:rPr lang="en-US" altLang="ko-KR" sz="1050" dirty="0" smtClean="0">
                <a:solidFill>
                  <a:schemeClr val="tx2"/>
                </a:solidFill>
              </a:rPr>
              <a:t>, Lisa </a:t>
            </a:r>
            <a:r>
              <a:rPr lang="en-US" altLang="ko-KR" sz="1050" dirty="0" err="1" smtClean="0">
                <a:solidFill>
                  <a:schemeClr val="tx2"/>
                </a:solidFill>
              </a:rPr>
              <a:t>Dechert</a:t>
            </a:r>
            <a:r>
              <a:rPr lang="en-US" altLang="ko-KR" sz="1050" dirty="0" smtClean="0">
                <a:solidFill>
                  <a:schemeClr val="tx2"/>
                </a:solidFill>
              </a:rPr>
              <a:t>, </a:t>
            </a:r>
            <a:r>
              <a:rPr lang="en-US" altLang="ko-KR" sz="1050" dirty="0" err="1" smtClean="0">
                <a:solidFill>
                  <a:schemeClr val="tx2"/>
                </a:solidFill>
              </a:rPr>
              <a:t>Uchechukwu</a:t>
            </a:r>
            <a:r>
              <a:rPr lang="en-US" altLang="ko-KR" sz="1050" dirty="0" smtClean="0">
                <a:solidFill>
                  <a:schemeClr val="tx2"/>
                </a:solidFill>
              </a:rPr>
              <a:t> I. Davidson, Matthew </a:t>
            </a:r>
            <a:r>
              <a:rPr lang="en-US" altLang="ko-KR" sz="1050" dirty="0" err="1" smtClean="0">
                <a:solidFill>
                  <a:schemeClr val="tx2"/>
                </a:solidFill>
              </a:rPr>
              <a:t>Waitkus</a:t>
            </a:r>
            <a:r>
              <a:rPr lang="en-US" altLang="ko-KR" sz="1050" dirty="0" smtClean="0">
                <a:solidFill>
                  <a:schemeClr val="tx2"/>
                </a:solidFill>
              </a:rPr>
              <a:t>, Lori </a:t>
            </a:r>
            <a:r>
              <a:rPr lang="en-US" altLang="ko-KR" sz="1050" dirty="0" err="1" smtClean="0">
                <a:solidFill>
                  <a:schemeClr val="tx2"/>
                </a:solidFill>
              </a:rPr>
              <a:t>Mavrakis</a:t>
            </a:r>
            <a:r>
              <a:rPr lang="en-US" altLang="ko-KR" sz="1050" dirty="0" smtClean="0">
                <a:solidFill>
                  <a:schemeClr val="tx2"/>
                </a:solidFill>
              </a:rPr>
              <a:t>, Katherine Lyons, Jordan R. Beach, </a:t>
            </a:r>
            <a:r>
              <a:rPr lang="en-US" altLang="ko-KR" sz="1050" dirty="0" err="1" smtClean="0">
                <a:solidFill>
                  <a:schemeClr val="tx2"/>
                </a:solidFill>
              </a:rPr>
              <a:t>Xiaoxia</a:t>
            </a:r>
            <a:r>
              <a:rPr lang="en-US" altLang="ko-KR" sz="1050" dirty="0" smtClean="0">
                <a:solidFill>
                  <a:schemeClr val="tx2"/>
                </a:solidFill>
              </a:rPr>
              <a:t> Li, Thomas T. </a:t>
            </a:r>
            <a:r>
              <a:rPr lang="en-US" altLang="ko-KR" sz="1050" dirty="0" err="1" smtClean="0">
                <a:solidFill>
                  <a:schemeClr val="tx2"/>
                </a:solidFill>
              </a:rPr>
              <a:t>Egelhoff</a:t>
            </a:r>
            <a:r>
              <a:rPr lang="en-US" altLang="ko-KR" sz="1050" dirty="0" smtClean="0">
                <a:solidFill>
                  <a:schemeClr val="tx2"/>
                </a:solidFill>
              </a:rPr>
              <a:t>, Paul L. Fox, and Paul E. </a:t>
            </a:r>
            <a:r>
              <a:rPr lang="en-US" altLang="ko-KR" sz="1050" dirty="0" err="1" smtClean="0">
                <a:solidFill>
                  <a:schemeClr val="tx2"/>
                </a:solidFill>
              </a:rPr>
              <a:t>DiCorleto</a:t>
            </a:r>
            <a:endParaRPr lang="en-US" altLang="ko-KR" sz="1050" dirty="0" smtClean="0">
              <a:solidFill>
                <a:schemeClr val="tx2"/>
              </a:solidFill>
            </a:endParaRPr>
          </a:p>
          <a:p>
            <a:r>
              <a:rPr lang="en-US" altLang="ko-KR" sz="1050" dirty="0" smtClean="0"/>
              <a:t>By binding to tumor necrosis factor receptor 2, myosin limits signaling by TNF-</a:t>
            </a:r>
            <a:r>
              <a:rPr lang="el-GR" altLang="ko-KR" sz="1050" dirty="0" smtClean="0"/>
              <a:t>α.</a:t>
            </a:r>
            <a:endParaRPr lang="el-GR" altLang="ko-KR" sz="1000" dirty="0" smtClean="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테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맑은 고딕"/>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맑은 고딕"/>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3506</TotalTime>
  <Words>965</Words>
  <Application>Microsoft Office PowerPoint</Application>
  <PresentationFormat>화면 슬라이드 쇼(4:3)</PresentationFormat>
  <Paragraphs>48</Paragraphs>
  <Slides>4</Slides>
  <Notes>0</Notes>
  <HiddenSlides>0</HiddenSlides>
  <MMClips>0</MMClips>
  <ScaleCrop>false</ScaleCrop>
  <HeadingPairs>
    <vt:vector size="4" baseType="variant">
      <vt:variant>
        <vt:lpstr>테마</vt:lpstr>
      </vt:variant>
      <vt:variant>
        <vt:i4>1</vt:i4>
      </vt:variant>
      <vt:variant>
        <vt:lpstr>슬라이드 제목</vt:lpstr>
      </vt:variant>
      <vt:variant>
        <vt:i4>4</vt:i4>
      </vt:variant>
    </vt:vector>
  </HeadingPairs>
  <TitlesOfParts>
    <vt:vector size="5" baseType="lpstr">
      <vt:lpstr>Office 테마</vt:lpstr>
      <vt:lpstr>슬라이드 1</vt:lpstr>
      <vt:lpstr>슬라이드 2</vt:lpstr>
      <vt:lpstr>슬라이드 3</vt:lpstr>
      <vt:lpstr>슬라이드 4</vt:lpstr>
    </vt:vector>
  </TitlesOfParts>
  <Company>R&amp;D</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슬라이드 1</dc:title>
  <dc:creator>Microsoft Corporation</dc:creator>
  <cp:lastModifiedBy>성대현</cp:lastModifiedBy>
  <cp:revision>381</cp:revision>
  <dcterms:created xsi:type="dcterms:W3CDTF">2006-10-05T04:04:58Z</dcterms:created>
  <dcterms:modified xsi:type="dcterms:W3CDTF">2013-07-21T22:50:13Z</dcterms:modified>
</cp:coreProperties>
</file>