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62" r:id="rId2"/>
    <p:sldId id="263" r:id="rId3"/>
    <p:sldId id="264" r:id="rId4"/>
    <p:sldId id="265" r:id="rId5"/>
    <p:sldId id="266" r:id="rId6"/>
    <p:sldId id="267" r:id="rId7"/>
    <p:sldId id="268" r:id="rId8"/>
    <p:sldId id="269" r:id="rId9"/>
    <p:sldId id="270" r:id="rId10"/>
    <p:sldId id="271" r:id="rId11"/>
    <p:sldId id="272" r:id="rId12"/>
    <p:sldId id="273" r:id="rId13"/>
    <p:sldId id="274" r:id="rId14"/>
    <p:sldId id="281" r:id="rId15"/>
    <p:sldId id="282" r:id="rId16"/>
    <p:sldId id="283" r:id="rId17"/>
    <p:sldId id="284" r:id="rId18"/>
    <p:sldId id="275" r:id="rId19"/>
    <p:sldId id="276" r:id="rId20"/>
    <p:sldId id="277" r:id="rId21"/>
    <p:sldId id="278" r:id="rId22"/>
    <p:sldId id="279" r:id="rId23"/>
    <p:sldId id="280" r:id="rId24"/>
    <p:sldId id="258" r:id="rId25"/>
    <p:sldId id="259" r:id="rId26"/>
    <p:sldId id="260" r:id="rId27"/>
    <p:sldId id="261" r:id="rId28"/>
    <p:sldId id="285" r:id="rId29"/>
    <p:sldId id="286" r:id="rId30"/>
    <p:sldId id="287" r:id="rId31"/>
    <p:sldId id="288" r:id="rId32"/>
    <p:sldId id="289" r:id="rId33"/>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7" d="100"/>
          <a:sy n="117" d="100"/>
        </p:scale>
        <p:origin x="-72" y="2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날짜 개체 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181DB2AA-08FB-4102-9963-FC6CF3AEAA0E}" type="datetimeFigureOut">
              <a:rPr lang="en-US" smtClean="0"/>
              <a:t>7/8/2013</a:t>
            </a:fld>
            <a:endParaRPr lang="en-US"/>
          </a:p>
        </p:txBody>
      </p:sp>
      <p:sp>
        <p:nvSpPr>
          <p:cNvPr id="4" name="바닥글 개체 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5" name="슬라이드 번호 개체 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66B025C8-52DC-461B-B196-C0889CE92013}" type="slidenum">
              <a:rPr lang="en-US" smtClean="0"/>
              <a:t>‹#›</a:t>
            </a:fld>
            <a:endParaRPr lang="en-US"/>
          </a:p>
        </p:txBody>
      </p:sp>
    </p:spTree>
    <p:extLst>
      <p:ext uri="{BB962C8B-B14F-4D97-AF65-F5344CB8AC3E}">
        <p14:creationId xmlns:p14="http://schemas.microsoft.com/office/powerpoint/2010/main" val="2398801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날짜 개체 틀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15A925BC-1EC7-47C3-8340-D78D16301718}" type="datetimeFigureOut">
              <a:rPr lang="en-US" smtClean="0"/>
              <a:t>7/8/2013</a:t>
            </a:fld>
            <a:endParaRPr lang="en-US"/>
          </a:p>
        </p:txBody>
      </p:sp>
      <p:sp>
        <p:nvSpPr>
          <p:cNvPr id="4" name="슬라이드 이미지 개체 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슬라이드 노트 개체 틀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a:p>
        </p:txBody>
      </p:sp>
      <p:sp>
        <p:nvSpPr>
          <p:cNvPr id="6" name="바닥글 개체 틀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7" name="슬라이드 번호 개체 틀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461D0327-8330-4F2C-A680-9C18E924B1A4}" type="slidenum">
              <a:rPr lang="en-US" smtClean="0"/>
              <a:t>‹#›</a:t>
            </a:fld>
            <a:endParaRPr lang="en-US"/>
          </a:p>
        </p:txBody>
      </p:sp>
    </p:spTree>
    <p:extLst>
      <p:ext uri="{BB962C8B-B14F-4D97-AF65-F5344CB8AC3E}">
        <p14:creationId xmlns:p14="http://schemas.microsoft.com/office/powerpoint/2010/main" val="4128809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354572A-9D1B-46B4-9593-468866FA6C23}" type="slidenum">
              <a:rPr lang="en-US" altLang="ko-KR" smtClean="0"/>
              <a:pPr fontAlgn="base">
                <a:spcBef>
                  <a:spcPct val="0"/>
                </a:spcBef>
                <a:spcAft>
                  <a:spcPct val="0"/>
                </a:spcAft>
                <a:defRPr/>
              </a:pPr>
              <a:t>9</a:t>
            </a:fld>
            <a:endParaRPr lang="en-US" altLang="ko-K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F6A35B9-E760-48A8-A661-646785C54054}" type="slidenum">
              <a:rPr lang="en-US" altLang="ko-KR" smtClean="0"/>
              <a:pPr fontAlgn="base">
                <a:spcBef>
                  <a:spcPct val="0"/>
                </a:spcBef>
                <a:spcAft>
                  <a:spcPct val="0"/>
                </a:spcAft>
                <a:defRPr/>
              </a:pPr>
              <a:t>10</a:t>
            </a:fld>
            <a:endParaRPr lang="en-US" altLang="ko-K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724F678-45D9-4401-80F2-45C7D471B4D8}" type="slidenum">
              <a:rPr lang="en-US" altLang="ko-KR" smtClean="0"/>
              <a:pPr fontAlgn="base">
                <a:spcBef>
                  <a:spcPct val="0"/>
                </a:spcBef>
                <a:spcAft>
                  <a:spcPct val="0"/>
                </a:spcAft>
                <a:defRPr/>
              </a:pPr>
              <a:t>11</a:t>
            </a:fld>
            <a:endParaRPr lang="en-US" altLang="ko-K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AC6A071-201F-44B3-B6A5-07C9EDE43A53}" type="slidenum">
              <a:rPr lang="en-US" altLang="ko-KR" smtClean="0"/>
              <a:pPr fontAlgn="base">
                <a:spcBef>
                  <a:spcPct val="0"/>
                </a:spcBef>
                <a:spcAft>
                  <a:spcPct val="0"/>
                </a:spcAft>
                <a:defRPr/>
              </a:pPr>
              <a:t>12</a:t>
            </a:fld>
            <a:endParaRPr lang="en-US" altLang="ko-K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8C43B85-E615-4A3A-9BE6-0A8181132A83}" type="slidenum">
              <a:rPr lang="en-US" altLang="ko-KR" smtClean="0"/>
              <a:pPr fontAlgn="base">
                <a:spcBef>
                  <a:spcPct val="0"/>
                </a:spcBef>
                <a:spcAft>
                  <a:spcPct val="0"/>
                </a:spcAft>
                <a:defRPr/>
              </a:pPr>
              <a:t>13</a:t>
            </a:fld>
            <a:endParaRPr lang="en-US" altLang="ko-K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2960284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1837199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3009988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3495083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2304452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4245995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1222550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4047443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426015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337765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1100025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B23ACB-F600-4BAF-9014-C7C4FD945983}" type="datetimeFigureOut">
              <a:rPr lang="ko-KR" altLang="en-US" smtClean="0"/>
              <a:t>2013-07-08</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7423B-B447-4B65-BDAD-D2EBD81B6E0C}" type="slidenum">
              <a:rPr lang="ko-KR" altLang="en-US" smtClean="0"/>
              <a:t>‹#›</a:t>
            </a:fld>
            <a:endParaRPr lang="ko-KR" altLang="en-US"/>
          </a:p>
        </p:txBody>
      </p:sp>
    </p:spTree>
    <p:extLst>
      <p:ext uri="{BB962C8B-B14F-4D97-AF65-F5344CB8AC3E}">
        <p14:creationId xmlns:p14="http://schemas.microsoft.com/office/powerpoint/2010/main" val="42635922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hyperlink" Target="http://www.plospathogens.org/article/info:doi/10.1371/journal.ppat.1003409" TargetMode="External"/><Relationship Id="rId4" Type="http://schemas.openxmlformats.org/officeDocument/2006/relationships/hyperlink" Target="http://www.plospathogens.org/article/info:doi/10.1371/journal.ppat.1003455"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onlinelibrary.wiley.com/doi/10.3322/caac.21184/abstract"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onlinelibrary.wiley.com/doi/10.3322/caac.21185/abstract" TargetMode="External"/><Relationship Id="rId5" Type="http://schemas.openxmlformats.org/officeDocument/2006/relationships/image" Target="../media/image28.jpeg"/><Relationship Id="rId4" Type="http://schemas.openxmlformats.org/officeDocument/2006/relationships/hyperlink" Target="http://onlinelibrary.wiley.com/doi/10.3322/caac.21191/abstract"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www.ncbi.nlm.nih.gov/pubmed?term=Adam%20J%5bAuthor%5d&amp;cauthor=true&amp;cauthor_uid=23812431" TargetMode="External"/><Relationship Id="rId2" Type="http://schemas.openxmlformats.org/officeDocument/2006/relationships/hyperlink" Target="http://www.ncbi.nlm.nih.gov/pubmed/23812428" TargetMode="External"/><Relationship Id="rId1" Type="http://schemas.openxmlformats.org/officeDocument/2006/relationships/slideLayout" Target="../slideLayouts/slideLayout1.xml"/><Relationship Id="rId6" Type="http://schemas.openxmlformats.org/officeDocument/2006/relationships/hyperlink" Target="http://www.ncbi.nlm.nih.gov/pubmed?term=Pollard%20PJ%5bAuthor%5d&amp;cauthor=true&amp;cauthor_uid=23812431" TargetMode="External"/><Relationship Id="rId5" Type="http://schemas.openxmlformats.org/officeDocument/2006/relationships/hyperlink" Target="http://www.ncbi.nlm.nih.gov/pubmed?term=Soga%20T%5bAuthor%5d&amp;cauthor=true&amp;cauthor_uid=23812431" TargetMode="External"/><Relationship Id="rId4" Type="http://schemas.openxmlformats.org/officeDocument/2006/relationships/hyperlink" Target="http://www.ncbi.nlm.nih.gov/pubmed?term=Yang%20M%5bAuthor%5d&amp;cauthor=true&amp;cauthor_uid=23812431"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www.ncbi.nlm.nih.gov/pubmed?term=Gui%20Y%5bAuthor%5d&amp;cauthor=true&amp;cauthor_uid=23812431" TargetMode="External"/><Relationship Id="rId3" Type="http://schemas.openxmlformats.org/officeDocument/2006/relationships/hyperlink" Target="http://www.ncbi.nlm.nih.gov/pubmed?term=Xu%20Z%5bAuthor%5d&amp;cauthor=true&amp;cauthor_uid=23812431" TargetMode="External"/><Relationship Id="rId7" Type="http://schemas.openxmlformats.org/officeDocument/2006/relationships/hyperlink" Target="http://www.ncbi.nlm.nih.gov/pubmed?term=Hu%20X%5bAuthor%5d&amp;cauthor=true&amp;cauthor_uid=23812431" TargetMode="External"/><Relationship Id="rId2" Type="http://schemas.openxmlformats.org/officeDocument/2006/relationships/hyperlink" Target="http://www.ncbi.nlm.nih.gov/pubmed/23792447" TargetMode="External"/><Relationship Id="rId1" Type="http://schemas.openxmlformats.org/officeDocument/2006/relationships/slideLayout" Target="../slideLayouts/slideLayout7.xml"/><Relationship Id="rId6" Type="http://schemas.openxmlformats.org/officeDocument/2006/relationships/hyperlink" Target="http://www.ncbi.nlm.nih.gov/pubmed?term=Zhang%20F%5bAuthor%5d&amp;cauthor=true&amp;cauthor_uid=23812431" TargetMode="External"/><Relationship Id="rId5" Type="http://schemas.openxmlformats.org/officeDocument/2006/relationships/hyperlink" Target="http://www.ncbi.nlm.nih.gov/pubmed?term=Wang%20L%5bAuthor%5d&amp;cauthor=true&amp;cauthor_uid=23812431" TargetMode="External"/><Relationship Id="rId4" Type="http://schemas.openxmlformats.org/officeDocument/2006/relationships/hyperlink" Target="http://www.ncbi.nlm.nih.gov/pubmed?term=Pei%20L%5bAuthor%5d&amp;cauthor=true&amp;cauthor_uid=23812431" TargetMode="External"/></Relationships>
</file>

<file path=ppt/slides/_rels/slide20.xml.rels><?xml version="1.0" encoding="UTF-8" standalone="yes"?>
<Relationships xmlns="http://schemas.openxmlformats.org/package/2006/relationships"><Relationship Id="rId13" Type="http://schemas.openxmlformats.org/officeDocument/2006/relationships/hyperlink" Target="http://www.ncbi.nlm.nih.gov/pubmed?term=Li%20D%5bAuthor%5d&amp;cauthor=true&amp;cauthor_uid=23812431" TargetMode="External"/><Relationship Id="rId18" Type="http://schemas.openxmlformats.org/officeDocument/2006/relationships/hyperlink" Target="http://www.ncbi.nlm.nih.gov/pubmed?term=Han%20G%5bAuthor%5d&amp;cauthor=true&amp;cauthor_uid=23812431" TargetMode="External"/><Relationship Id="rId26" Type="http://schemas.openxmlformats.org/officeDocument/2006/relationships/hyperlink" Target="http://www.ncbi.nlm.nih.gov/pubmed?term=Sun%20J%5bAuthor%5d&amp;cauthor=true&amp;cauthor_uid=23812431" TargetMode="External"/><Relationship Id="rId39" Type="http://schemas.openxmlformats.org/officeDocument/2006/relationships/hyperlink" Target="http://www.ncbi.nlm.nih.gov/pubmed/23812426" TargetMode="External"/><Relationship Id="rId21" Type="http://schemas.openxmlformats.org/officeDocument/2006/relationships/hyperlink" Target="http://www.ncbi.nlm.nih.gov/pubmed/23812429" TargetMode="External"/><Relationship Id="rId34" Type="http://schemas.openxmlformats.org/officeDocument/2006/relationships/hyperlink" Target="http://www.ncbi.nlm.nih.gov/pubmed?term=Liu%20B%5bAuthor%5d&amp;cauthor=true&amp;cauthor_uid=23812431" TargetMode="External"/><Relationship Id="rId42" Type="http://schemas.openxmlformats.org/officeDocument/2006/relationships/hyperlink" Target="http://www.ncbi.nlm.nih.gov/pubmed?term=Simon%20A%5bAuthor%5d&amp;cauthor=true&amp;cauthor_uid=23812431" TargetMode="External"/><Relationship Id="rId47" Type="http://schemas.openxmlformats.org/officeDocument/2006/relationships/hyperlink" Target="http://www.ncbi.nlm.nih.gov/pubmed/23812425" TargetMode="External"/><Relationship Id="rId50" Type="http://schemas.openxmlformats.org/officeDocument/2006/relationships/hyperlink" Target="http://www.ncbi.nlm.nih.gov/pubmed?term=Yu%20L%5bAuthor%5d&amp;cauthor=true&amp;cauthor_uid=23812431" TargetMode="External"/><Relationship Id="rId55" Type="http://schemas.openxmlformats.org/officeDocument/2006/relationships/hyperlink" Target="http://www.ncbi.nlm.nih.gov/pubmed?term=Mukherjee%20D%5bAuthor%5d&amp;cauthor=true&amp;cauthor_uid=23812431" TargetMode="External"/><Relationship Id="rId63" Type="http://schemas.openxmlformats.org/officeDocument/2006/relationships/hyperlink" Target="http://www.ncbi.nlm.nih.gov/pubmed?term=Huang%20G%5bAuthor%5d&amp;cauthor=true&amp;cauthor_uid=23812431" TargetMode="External"/><Relationship Id="rId68" Type="http://schemas.openxmlformats.org/officeDocument/2006/relationships/hyperlink" Target="http://www.ncbi.nlm.nih.gov/pubmed?term=Zhou%20P%5bAuthor%5d&amp;cauthor=true&amp;cauthor_uid=23812431" TargetMode="External"/><Relationship Id="rId76" Type="http://schemas.openxmlformats.org/officeDocument/2006/relationships/hyperlink" Target="http://www.ncbi.nlm.nih.gov/pubmed?term=Gong%20Z%5bAuthor%5d&amp;cauthor=true&amp;cauthor_uid=23812431" TargetMode="External"/><Relationship Id="rId7" Type="http://schemas.openxmlformats.org/officeDocument/2006/relationships/hyperlink" Target="http://www.ncbi.nlm.nih.gov/pubmed?term=Guo%20Y%5bAuthor%5d&amp;cauthor=true&amp;cauthor_uid=23812431" TargetMode="External"/><Relationship Id="rId71" Type="http://schemas.openxmlformats.org/officeDocument/2006/relationships/hyperlink" Target="http://www.ncbi.nlm.nih.gov/pubmed?term=He%20F%5bAuthor%5d&amp;cauthor=true&amp;cauthor_uid=23812431" TargetMode="External"/><Relationship Id="rId2" Type="http://schemas.openxmlformats.org/officeDocument/2006/relationships/hyperlink" Target="http://www.ncbi.nlm.nih.gov/pubmed/23812431" TargetMode="External"/><Relationship Id="rId16" Type="http://schemas.openxmlformats.org/officeDocument/2006/relationships/hyperlink" Target="http://www.ncbi.nlm.nih.gov/pubmed?term=Schmid%20RM%5bAuthor%5d&amp;cauthor=true&amp;cauthor_uid=23812431" TargetMode="External"/><Relationship Id="rId29" Type="http://schemas.openxmlformats.org/officeDocument/2006/relationships/hyperlink" Target="http://www.ncbi.nlm.nih.gov/pubmed/23812427" TargetMode="External"/><Relationship Id="rId11" Type="http://schemas.openxmlformats.org/officeDocument/2006/relationships/hyperlink" Target="http://www.ncbi.nlm.nih.gov/pubmed?term=Yarbrough%20WG%5bAuthor%5d&amp;cauthor=true&amp;cauthor_uid=23812431" TargetMode="External"/><Relationship Id="rId24" Type="http://schemas.openxmlformats.org/officeDocument/2006/relationships/hyperlink" Target="http://www.ncbi.nlm.nih.gov/pubmed?term=Liang%20J%5bAuthor%5d&amp;cauthor=true&amp;cauthor_uid=23812431" TargetMode="External"/><Relationship Id="rId32" Type="http://schemas.openxmlformats.org/officeDocument/2006/relationships/hyperlink" Target="http://www.ncbi.nlm.nih.gov/pubmed?term=Scarlett%20CJ%5bAuthor%5d&amp;cauthor=true&amp;cauthor_uid=23812431" TargetMode="External"/><Relationship Id="rId37" Type="http://schemas.openxmlformats.org/officeDocument/2006/relationships/hyperlink" Target="http://www.ncbi.nlm.nih.gov/pubmed?term=Biankin%20AV%5bAuthor%5d&amp;cauthor=true&amp;cauthor_uid=23812431" TargetMode="External"/><Relationship Id="rId40" Type="http://schemas.openxmlformats.org/officeDocument/2006/relationships/hyperlink" Target="http://www.ncbi.nlm.nih.gov/pubmed?term=Rivera%20Vargas%20T%5bAuthor%5d&amp;cauthor=true&amp;cauthor_uid=23812431" TargetMode="External"/><Relationship Id="rId45" Type="http://schemas.openxmlformats.org/officeDocument/2006/relationships/hyperlink" Target="http://www.ncbi.nlm.nih.gov/pubmed?term=Pinna%20G%5bAuthor%5d&amp;cauthor=true&amp;cauthor_uid=23812431" TargetMode="External"/><Relationship Id="rId53" Type="http://schemas.openxmlformats.org/officeDocument/2006/relationships/hyperlink" Target="http://www.ncbi.nlm.nih.gov/pubmed?term=Li%20T%5bAuthor%5d&amp;cauthor=true&amp;cauthor_uid=23812431" TargetMode="External"/><Relationship Id="rId58" Type="http://schemas.openxmlformats.org/officeDocument/2006/relationships/hyperlink" Target="http://www.ncbi.nlm.nih.gov/pubmed?term=Zhao%20J%5bAuthor%5d&amp;cauthor=true&amp;cauthor_uid=23812431" TargetMode="External"/><Relationship Id="rId66" Type="http://schemas.openxmlformats.org/officeDocument/2006/relationships/hyperlink" Target="http://www.ncbi.nlm.nih.gov/pubmed?term=Gao%20M%5bAuthor%5d&amp;cauthor=true&amp;cauthor_uid=23812431" TargetMode="External"/><Relationship Id="rId74" Type="http://schemas.openxmlformats.org/officeDocument/2006/relationships/hyperlink" Target="http://www.ncbi.nlm.nih.gov/pubmed?term=Liu%20XJ%5bAuthor%5d&amp;cauthor=true&amp;cauthor_uid=23812431" TargetMode="External"/><Relationship Id="rId5" Type="http://schemas.openxmlformats.org/officeDocument/2006/relationships/hyperlink" Target="http://www.ncbi.nlm.nih.gov/pubmed?term=Jin%20R%5bAuthor%5d&amp;cauthor=true&amp;cauthor_uid=23812431" TargetMode="External"/><Relationship Id="rId15" Type="http://schemas.openxmlformats.org/officeDocument/2006/relationships/hyperlink" Target="http://www.ncbi.nlm.nih.gov/pubmed?term=Herr%20C%5bAuthor%5d&amp;cauthor=true&amp;cauthor_uid=23812431" TargetMode="External"/><Relationship Id="rId23" Type="http://schemas.openxmlformats.org/officeDocument/2006/relationships/hyperlink" Target="http://www.ncbi.nlm.nih.gov/pubmed?term=Dong%20Z%5bAuthor%5d&amp;cauthor=true&amp;cauthor_uid=23812431" TargetMode="External"/><Relationship Id="rId28" Type="http://schemas.openxmlformats.org/officeDocument/2006/relationships/hyperlink" Target="http://www.ncbi.nlm.nih.gov/pubmed?term=Wu%20D%5bAuthor%5d&amp;cauthor=true&amp;cauthor_uid=23812431" TargetMode="External"/><Relationship Id="rId36" Type="http://schemas.openxmlformats.org/officeDocument/2006/relationships/hyperlink" Target="http://www.ncbi.nlm.nih.gov/pubmed?term=Mackenzie%20KL%5bAuthor%5d&amp;cauthor=true&amp;cauthor_uid=23812431" TargetMode="External"/><Relationship Id="rId49" Type="http://schemas.openxmlformats.org/officeDocument/2006/relationships/hyperlink" Target="http://www.ncbi.nlm.nih.gov/pubmed?term=Hu%20L%5bAuthor%5d&amp;cauthor=true&amp;cauthor_uid=23812431" TargetMode="External"/><Relationship Id="rId57" Type="http://schemas.openxmlformats.org/officeDocument/2006/relationships/hyperlink" Target="http://www.ncbi.nlm.nih.gov/pubmed?term=Wason%20MS%5bAuthor%5d&amp;cauthor=true&amp;cauthor_uid=23812431" TargetMode="External"/><Relationship Id="rId61" Type="http://schemas.openxmlformats.org/officeDocument/2006/relationships/hyperlink" Target="http://www.ncbi.nlm.nih.gov/pubmed?term=Zhang%20Y%5bAuthor%5d&amp;cauthor=true&amp;cauthor_uid=23812431" TargetMode="External"/><Relationship Id="rId10" Type="http://schemas.openxmlformats.org/officeDocument/2006/relationships/hyperlink" Target="http://www.ncbi.nlm.nih.gov/pubmed?term=Shyr%20Y%5bAuthor%5d&amp;cauthor=true&amp;cauthor_uid=23812431" TargetMode="External"/><Relationship Id="rId19" Type="http://schemas.openxmlformats.org/officeDocument/2006/relationships/hyperlink" Target="http://www.ncbi.nlm.nih.gov/pubmed?term=Zakharkina%20T%5bAuthor%5d&amp;cauthor=true&amp;cauthor_uid=23812431" TargetMode="External"/><Relationship Id="rId31" Type="http://schemas.openxmlformats.org/officeDocument/2006/relationships/hyperlink" Target="http://www.ncbi.nlm.nih.gov/pubmed?term=Liu%20PY%5bAuthor%5d&amp;cauthor=true&amp;cauthor_uid=23812431" TargetMode="External"/><Relationship Id="rId44" Type="http://schemas.openxmlformats.org/officeDocument/2006/relationships/hyperlink" Target="http://www.ncbi.nlm.nih.gov/pubmed?term=Cuvellier%20S%5bAuthor%5d&amp;cauthor=true&amp;cauthor_uid=23812431" TargetMode="External"/><Relationship Id="rId52" Type="http://schemas.openxmlformats.org/officeDocument/2006/relationships/hyperlink" Target="http://www.ncbi.nlm.nih.gov/pubmed?term=Urvalek%20AM%5bAuthor%5d&amp;cauthor=true&amp;cauthor_uid=23812431" TargetMode="External"/><Relationship Id="rId60" Type="http://schemas.openxmlformats.org/officeDocument/2006/relationships/hyperlink" Target="http://www.ncbi.nlm.nih.gov/pubmed?term=Hu%20C%5bAuthor%5d&amp;cauthor=true&amp;cauthor_uid=23812431" TargetMode="External"/><Relationship Id="rId65" Type="http://schemas.openxmlformats.org/officeDocument/2006/relationships/hyperlink" Target="http://www.ncbi.nlm.nih.gov/pubmed?term=Shen%20X%5bAuthor%5d&amp;cauthor=true&amp;cauthor_uid=23812431" TargetMode="External"/><Relationship Id="rId73" Type="http://schemas.openxmlformats.org/officeDocument/2006/relationships/hyperlink" Target="http://www.ncbi.nlm.nih.gov/pubmed?term=Chew%20TW%5bAuthor%5d&amp;cauthor=true&amp;cauthor_uid=23812431" TargetMode="External"/><Relationship Id="rId4" Type="http://schemas.openxmlformats.org/officeDocument/2006/relationships/hyperlink" Target="http://www.ncbi.nlm.nih.gov/pubmed?term=An%20H%5bAuthor%5d&amp;cauthor=true&amp;cauthor_uid=23812431" TargetMode="External"/><Relationship Id="rId9" Type="http://schemas.openxmlformats.org/officeDocument/2006/relationships/hyperlink" Target="http://www.ncbi.nlm.nih.gov/pubmed?term=Liu%20D%5bAuthor%5d&amp;cauthor=true&amp;cauthor_uid=23812431" TargetMode="External"/><Relationship Id="rId14" Type="http://schemas.openxmlformats.org/officeDocument/2006/relationships/hyperlink" Target="http://www.ncbi.nlm.nih.gov/pubmed?term=Beisswenger%20C%5bAuthor%5d&amp;cauthor=true&amp;cauthor_uid=23812431" TargetMode="External"/><Relationship Id="rId22" Type="http://schemas.openxmlformats.org/officeDocument/2006/relationships/hyperlink" Target="http://www.ncbi.nlm.nih.gov/pubmed?term=Liu%20L%5bAuthor%5d&amp;cauthor=true&amp;cauthor_uid=23812431" TargetMode="External"/><Relationship Id="rId27" Type="http://schemas.openxmlformats.org/officeDocument/2006/relationships/hyperlink" Target="http://www.ncbi.nlm.nih.gov/pubmed?term=Ding%20Y%5bAuthor%5d&amp;cauthor=true&amp;cauthor_uid=23812431" TargetMode="External"/><Relationship Id="rId30" Type="http://schemas.openxmlformats.org/officeDocument/2006/relationships/hyperlink" Target="http://www.ncbi.nlm.nih.gov/pubmed?term=Sun%20Y%5bAuthor%5d&amp;cauthor=true&amp;cauthor_uid=23812431" TargetMode="External"/><Relationship Id="rId35" Type="http://schemas.openxmlformats.org/officeDocument/2006/relationships/hyperlink" Target="http://www.ncbi.nlm.nih.gov/pubmed?term=Marshall%20GM%5bAuthor%5d&amp;cauthor=true&amp;cauthor_uid=23812431" TargetMode="External"/><Relationship Id="rId43" Type="http://schemas.openxmlformats.org/officeDocument/2006/relationships/hyperlink" Target="http://www.ncbi.nlm.nih.gov/pubmed?term=Souidi%20M%5bAuthor%5d&amp;cauthor=true&amp;cauthor_uid=23812431" TargetMode="External"/><Relationship Id="rId48" Type="http://schemas.openxmlformats.org/officeDocument/2006/relationships/hyperlink" Target="http://www.ncbi.nlm.nih.gov/pubmed?term=Lu%20H%5bAuthor%5d&amp;cauthor=true&amp;cauthor_uid=23812431" TargetMode="External"/><Relationship Id="rId56" Type="http://schemas.openxmlformats.org/officeDocument/2006/relationships/hyperlink" Target="http://www.ncbi.nlm.nih.gov/pubmed?term=Lahiri%20SK%5bAuthor%5d&amp;cauthor=true&amp;cauthor_uid=23812431" TargetMode="External"/><Relationship Id="rId64" Type="http://schemas.openxmlformats.org/officeDocument/2006/relationships/hyperlink" Target="http://www.ncbi.nlm.nih.gov/pubmed?term=Chen%20B%5bAuthor%5d&amp;cauthor=true&amp;cauthor_uid=23812431" TargetMode="External"/><Relationship Id="rId69" Type="http://schemas.openxmlformats.org/officeDocument/2006/relationships/hyperlink" Target="http://www.ncbi.nlm.nih.gov/pubmed?term=Dai%20S%5bAuthor%5d&amp;cauthor=true&amp;cauthor_uid=23812431" TargetMode="External"/><Relationship Id="rId77" Type="http://schemas.openxmlformats.org/officeDocument/2006/relationships/hyperlink" Target="http://www.ncbi.nlm.nih.gov/pubmed?term=Low%20BC%5bAuthor%5d&amp;cauthor=true&amp;cauthor_uid=23812431" TargetMode="External"/><Relationship Id="rId8" Type="http://schemas.openxmlformats.org/officeDocument/2006/relationships/hyperlink" Target="http://www.ncbi.nlm.nih.gov/pubmed?term=Su%20PF%5bAuthor%5d&amp;cauthor=true&amp;cauthor_uid=23812431" TargetMode="External"/><Relationship Id="rId51" Type="http://schemas.openxmlformats.org/officeDocument/2006/relationships/hyperlink" Target="http://www.ncbi.nlm.nih.gov/pubmed?term=Wang%20X%5bAuthor%5d&amp;cauthor=true&amp;cauthor_uid=23812431" TargetMode="External"/><Relationship Id="rId72" Type="http://schemas.openxmlformats.org/officeDocument/2006/relationships/hyperlink" Target="http://www.ncbi.nlm.nih.gov/pubmed/23812423" TargetMode="External"/><Relationship Id="rId3" Type="http://schemas.openxmlformats.org/officeDocument/2006/relationships/hyperlink" Target="http://www.ncbi.nlm.nih.gov/pubmed?term=Lu%20X%5bAuthor%5d&amp;cauthor=true&amp;cauthor_uid=23812431" TargetMode="External"/><Relationship Id="rId12" Type="http://schemas.openxmlformats.org/officeDocument/2006/relationships/hyperlink" Target="http://www.ncbi.nlm.nih.gov/pubmed/23812430" TargetMode="External"/><Relationship Id="rId17" Type="http://schemas.openxmlformats.org/officeDocument/2006/relationships/hyperlink" Target="http://www.ncbi.nlm.nih.gov/pubmed?term=Gallo%20RL%5bAuthor%5d&amp;cauthor=true&amp;cauthor_uid=23812431" TargetMode="External"/><Relationship Id="rId25" Type="http://schemas.openxmlformats.org/officeDocument/2006/relationships/hyperlink" Target="http://www.ncbi.nlm.nih.gov/pubmed?term=Cao%20C%5bAuthor%5d&amp;cauthor=true&amp;cauthor_uid=23812431" TargetMode="External"/><Relationship Id="rId33" Type="http://schemas.openxmlformats.org/officeDocument/2006/relationships/hyperlink" Target="http://www.ncbi.nlm.nih.gov/pubmed?term=Malyukova%20A%5bAuthor%5d&amp;cauthor=true&amp;cauthor_uid=23812431" TargetMode="External"/><Relationship Id="rId38" Type="http://schemas.openxmlformats.org/officeDocument/2006/relationships/hyperlink" Target="http://www.ncbi.nlm.nih.gov/pubmed?term=Liu%20T%5bAuthor%5d&amp;cauthor=true&amp;cauthor_uid=23812431" TargetMode="External"/><Relationship Id="rId46" Type="http://schemas.openxmlformats.org/officeDocument/2006/relationships/hyperlink" Target="http://www.ncbi.nlm.nih.gov/pubmed?term=Polesskaya%20A%5bAuthor%5d&amp;cauthor=true&amp;cauthor_uid=23812431" TargetMode="External"/><Relationship Id="rId59" Type="http://schemas.openxmlformats.org/officeDocument/2006/relationships/hyperlink" Target="http://www.ncbi.nlm.nih.gov/pubmed/23812424" TargetMode="External"/><Relationship Id="rId67" Type="http://schemas.openxmlformats.org/officeDocument/2006/relationships/hyperlink" Target="http://www.ncbi.nlm.nih.gov/pubmed?term=Gong%20W%5bAuthor%5d&amp;cauthor=true&amp;cauthor_uid=23812431" TargetMode="External"/><Relationship Id="rId20" Type="http://schemas.openxmlformats.org/officeDocument/2006/relationships/hyperlink" Target="http://www.ncbi.nlm.nih.gov/pubmed?term=Bals%20R%5bAuthor%5d&amp;cauthor=true&amp;cauthor_uid=23812431" TargetMode="External"/><Relationship Id="rId41" Type="http://schemas.openxmlformats.org/officeDocument/2006/relationships/hyperlink" Target="http://www.ncbi.nlm.nih.gov/pubmed?term=Boudoukha%20S%5bAuthor%5d&amp;cauthor=true&amp;cauthor_uid=23812431" TargetMode="External"/><Relationship Id="rId54" Type="http://schemas.openxmlformats.org/officeDocument/2006/relationships/hyperlink" Target="http://www.ncbi.nlm.nih.gov/pubmed?term=Shen%20C%5bAuthor%5d&amp;cauthor=true&amp;cauthor_uid=23812431" TargetMode="External"/><Relationship Id="rId62" Type="http://schemas.openxmlformats.org/officeDocument/2006/relationships/hyperlink" Target="http://www.ncbi.nlm.nih.gov/pubmed?term=Lou%20G%5bAuthor%5d&amp;cauthor=true&amp;cauthor_uid=23812431" TargetMode="External"/><Relationship Id="rId70" Type="http://schemas.openxmlformats.org/officeDocument/2006/relationships/hyperlink" Target="http://www.ncbi.nlm.nih.gov/pubmed?term=Zeng%20Y%5bAuthor%5d&amp;cauthor=true&amp;cauthor_uid=23812431" TargetMode="External"/><Relationship Id="rId75" Type="http://schemas.openxmlformats.org/officeDocument/2006/relationships/hyperlink" Target="http://www.ncbi.nlm.nih.gov/pubmed?term=Spitsbergen%20JM%5bAuthor%5d&amp;cauthor=true&amp;cauthor_uid=23812431" TargetMode="External"/><Relationship Id="rId1" Type="http://schemas.openxmlformats.org/officeDocument/2006/relationships/slideLayout" Target="../slideLayouts/slideLayout7.xml"/><Relationship Id="rId6" Type="http://schemas.openxmlformats.org/officeDocument/2006/relationships/hyperlink" Target="http://www.ncbi.nlm.nih.gov/pubmed?term=Zou%20M%5bAuthor%5d&amp;cauthor=true&amp;cauthor_uid=23812431" TargetMode="External"/></Relationships>
</file>

<file path=ppt/slides/_rels/slide21.xml.rels><?xml version="1.0" encoding="UTF-8" standalone="yes"?>
<Relationships xmlns="http://schemas.openxmlformats.org/package/2006/relationships"><Relationship Id="rId13" Type="http://schemas.openxmlformats.org/officeDocument/2006/relationships/hyperlink" Target="http://www.ncbi.nlm.nih.gov/pubmed?term=Scheuer%20W%5bAuthor%5d&amp;cauthor=true&amp;cauthor_uid=23812431" TargetMode="External"/><Relationship Id="rId18" Type="http://schemas.openxmlformats.org/officeDocument/2006/relationships/hyperlink" Target="http://www.ncbi.nlm.nih.gov/pubmed/23792451" TargetMode="External"/><Relationship Id="rId26" Type="http://schemas.openxmlformats.org/officeDocument/2006/relationships/hyperlink" Target="http://www.ncbi.nlm.nih.gov/pubmed?term=Novitskaya%20V%5bAuthor%5d&amp;cauthor=true&amp;cauthor_uid=23812431" TargetMode="External"/><Relationship Id="rId39" Type="http://schemas.openxmlformats.org/officeDocument/2006/relationships/hyperlink" Target="http://www.ncbi.nlm.nih.gov/pubmed?term=Li%20L%5bAuthor%5d&amp;cauthor=true&amp;cauthor_uid=23812431" TargetMode="External"/><Relationship Id="rId3" Type="http://schemas.openxmlformats.org/officeDocument/2006/relationships/hyperlink" Target="http://www.ncbi.nlm.nih.gov/pubmed?term=Castoldi%20R%5bAuthor%5d&amp;cauthor=true&amp;cauthor_uid=23812431" TargetMode="External"/><Relationship Id="rId21" Type="http://schemas.openxmlformats.org/officeDocument/2006/relationships/hyperlink" Target="http://www.ncbi.nlm.nih.gov/pubmed?term=Giovannucci%20E%5bAuthor%5d&amp;cauthor=true&amp;cauthor_uid=23812431" TargetMode="External"/><Relationship Id="rId34" Type="http://schemas.openxmlformats.org/officeDocument/2006/relationships/hyperlink" Target="http://www.ncbi.nlm.nih.gov/pubmed/23792449" TargetMode="External"/><Relationship Id="rId42" Type="http://schemas.openxmlformats.org/officeDocument/2006/relationships/hyperlink" Target="http://www.ncbi.nlm.nih.gov/pubmed/23792448" TargetMode="External"/><Relationship Id="rId47" Type="http://schemas.openxmlformats.org/officeDocument/2006/relationships/hyperlink" Target="http://www.ncbi.nlm.nih.gov/pubmed?term=Chaudhary%20PM%5bAuthor%5d&amp;cauthor=true&amp;cauthor_uid=23812431" TargetMode="External"/><Relationship Id="rId50" Type="http://schemas.openxmlformats.org/officeDocument/2006/relationships/hyperlink" Target="http://www.ncbi.nlm.nih.gov/pubmed?term=Benes%20C%5bAuthor%5d&amp;cauthor=true&amp;cauthor_uid=23812431" TargetMode="External"/><Relationship Id="rId7" Type="http://schemas.openxmlformats.org/officeDocument/2006/relationships/hyperlink" Target="http://www.ncbi.nlm.nih.gov/pubmed?term=Busl-Schuller%20R%5bAuthor%5d&amp;cauthor=true&amp;cauthor_uid=23812431" TargetMode="External"/><Relationship Id="rId12" Type="http://schemas.openxmlformats.org/officeDocument/2006/relationships/hyperlink" Target="http://www.ncbi.nlm.nih.gov/pubmed?term=Kobold%20S%5bAuthor%5d&amp;cauthor=true&amp;cauthor_uid=23812431" TargetMode="External"/><Relationship Id="rId17" Type="http://schemas.openxmlformats.org/officeDocument/2006/relationships/hyperlink" Target="http://www.ncbi.nlm.nih.gov/pubmed?term=Sustmann%20C%5bAuthor%5d&amp;cauthor=true&amp;cauthor_uid=23812431" TargetMode="External"/><Relationship Id="rId25" Type="http://schemas.openxmlformats.org/officeDocument/2006/relationships/hyperlink" Target="http://www.ncbi.nlm.nih.gov/pubmed/23792450" TargetMode="External"/><Relationship Id="rId33" Type="http://schemas.openxmlformats.org/officeDocument/2006/relationships/hyperlink" Target="http://www.ncbi.nlm.nih.gov/pubmed?term=Berditchevski%20F%5bAuthor%5d&amp;cauthor=true&amp;cauthor_uid=23812431" TargetMode="External"/><Relationship Id="rId38" Type="http://schemas.openxmlformats.org/officeDocument/2006/relationships/hyperlink" Target="http://www.ncbi.nlm.nih.gov/pubmed?term=Huang%20CK%5bAuthor%5d&amp;cauthor=true&amp;cauthor_uid=23812431" TargetMode="External"/><Relationship Id="rId46" Type="http://schemas.openxmlformats.org/officeDocument/2006/relationships/hyperlink" Target="http://www.ncbi.nlm.nih.gov/pubmed?term=Matta%20H%5bAuthor%5d&amp;cauthor=true&amp;cauthor_uid=23812431" TargetMode="External"/><Relationship Id="rId2" Type="http://schemas.openxmlformats.org/officeDocument/2006/relationships/hyperlink" Target="http://www.ncbi.nlm.nih.gov/pubmed/23812422" TargetMode="External"/><Relationship Id="rId16" Type="http://schemas.openxmlformats.org/officeDocument/2006/relationships/hyperlink" Target="http://www.ncbi.nlm.nih.gov/pubmed?term=Niederfellner%20G%5bAuthor%5d&amp;cauthor=true&amp;cauthor_uid=23812431" TargetMode="External"/><Relationship Id="rId20" Type="http://schemas.openxmlformats.org/officeDocument/2006/relationships/hyperlink" Target="http://www.ncbi.nlm.nih.gov/pubmed?term=Lochhead%20P%5bAuthor%5d&amp;cauthor=true&amp;cauthor_uid=23812431" TargetMode="External"/><Relationship Id="rId29" Type="http://schemas.openxmlformats.org/officeDocument/2006/relationships/hyperlink" Target="http://www.ncbi.nlm.nih.gov/pubmed?term=Potemski%20P%5bAuthor%5d&amp;cauthor=true&amp;cauthor_uid=23812431" TargetMode="External"/><Relationship Id="rId41" Type="http://schemas.openxmlformats.org/officeDocument/2006/relationships/hyperlink" Target="http://www.ncbi.nlm.nih.gov/pubmed?term=Chang%20C%5bAuthor%5d&amp;cauthor=true&amp;cauthor_uid=23812431" TargetMode="External"/><Relationship Id="rId1" Type="http://schemas.openxmlformats.org/officeDocument/2006/relationships/slideLayout" Target="../slideLayouts/slideLayout7.xml"/><Relationship Id="rId6" Type="http://schemas.openxmlformats.org/officeDocument/2006/relationships/hyperlink" Target="http://www.ncbi.nlm.nih.gov/pubmed?term=Majety%20M%5bAuthor%5d&amp;cauthor=true&amp;cauthor_uid=23812431" TargetMode="External"/><Relationship Id="rId11" Type="http://schemas.openxmlformats.org/officeDocument/2006/relationships/hyperlink" Target="http://www.ncbi.nlm.nih.gov/pubmed?term=Osl%20F%5bAuthor%5d&amp;cauthor=true&amp;cauthor_uid=23812431" TargetMode="External"/><Relationship Id="rId24" Type="http://schemas.openxmlformats.org/officeDocument/2006/relationships/hyperlink" Target="http://www.ncbi.nlm.nih.gov/pubmed?term=Chan%20AT%5bAuthor%5d&amp;cauthor=true&amp;cauthor_uid=23812431" TargetMode="External"/><Relationship Id="rId32" Type="http://schemas.openxmlformats.org/officeDocument/2006/relationships/hyperlink" Target="http://www.ncbi.nlm.nih.gov/pubmed?term=Odintsova%20E%5bAuthor%5d&amp;cauthor=true&amp;cauthor_uid=23812431" TargetMode="External"/><Relationship Id="rId37" Type="http://schemas.openxmlformats.org/officeDocument/2006/relationships/hyperlink" Target="http://www.ncbi.nlm.nih.gov/pubmed?term=Liang%20L%5bAuthor%5d&amp;cauthor=true&amp;cauthor_uid=23812431" TargetMode="External"/><Relationship Id="rId40" Type="http://schemas.openxmlformats.org/officeDocument/2006/relationships/hyperlink" Target="http://www.ncbi.nlm.nih.gov/pubmed?term=Wen%20S%5bAuthor%5d&amp;cauthor=true&amp;cauthor_uid=23812431" TargetMode="External"/><Relationship Id="rId45" Type="http://schemas.openxmlformats.org/officeDocument/2006/relationships/hyperlink" Target="http://www.ncbi.nlm.nih.gov/pubmed?term=Punj%20V%5bAuthor%5d&amp;cauthor=true&amp;cauthor_uid=23812431" TargetMode="External"/><Relationship Id="rId5" Type="http://schemas.openxmlformats.org/officeDocument/2006/relationships/hyperlink" Target="http://www.ncbi.nlm.nih.gov/pubmed?term=Wiehle%20L%5bAuthor%5d&amp;cauthor=true&amp;cauthor_uid=23812431" TargetMode="External"/><Relationship Id="rId15" Type="http://schemas.openxmlformats.org/officeDocument/2006/relationships/hyperlink" Target="http://www.ncbi.nlm.nih.gov/pubmed?term=Klein%20C%5bAuthor%5d&amp;cauthor=true&amp;cauthor_uid=23812431" TargetMode="External"/><Relationship Id="rId23" Type="http://schemas.openxmlformats.org/officeDocument/2006/relationships/hyperlink" Target="http://www.ncbi.nlm.nih.gov/pubmed?term=Fuchs%20CS%5bAuthor%5d&amp;cauthor=true&amp;cauthor_uid=23812431" TargetMode="External"/><Relationship Id="rId28" Type="http://schemas.openxmlformats.org/officeDocument/2006/relationships/hyperlink" Target="http://www.ncbi.nlm.nih.gov/pubmed?term=Kordek%20R%5bAuthor%5d&amp;cauthor=true&amp;cauthor_uid=23812431" TargetMode="External"/><Relationship Id="rId36" Type="http://schemas.openxmlformats.org/officeDocument/2006/relationships/hyperlink" Target="http://www.ncbi.nlm.nih.gov/pubmed?term=Ok%20Lee%20S%5bAuthor%5d&amp;cauthor=true&amp;cauthor_uid=23812431" TargetMode="External"/><Relationship Id="rId49" Type="http://schemas.openxmlformats.org/officeDocument/2006/relationships/hyperlink" Target="http://www.ncbi.nlm.nih.gov/pubmed?term=Manning%20AL%5bAuthor%5d&amp;cauthor=true&amp;cauthor_uid=23812431" TargetMode="External"/><Relationship Id="rId10" Type="http://schemas.openxmlformats.org/officeDocument/2006/relationships/hyperlink" Target="http://www.ncbi.nlm.nih.gov/pubmed?term=Jucknischke%20U%5bAuthor%5d&amp;cauthor=true&amp;cauthor_uid=23812431" TargetMode="External"/><Relationship Id="rId19" Type="http://schemas.openxmlformats.org/officeDocument/2006/relationships/hyperlink" Target="http://www.ncbi.nlm.nih.gov/pubmed?term=Ogino%20S%5bAuthor%5d&amp;cauthor=true&amp;cauthor_uid=23812431" TargetMode="External"/><Relationship Id="rId31" Type="http://schemas.openxmlformats.org/officeDocument/2006/relationships/hyperlink" Target="http://www.ncbi.nlm.nih.gov/pubmed?term=Parsons%20M%5bAuthor%5d&amp;cauthor=true&amp;cauthor_uid=23812431" TargetMode="External"/><Relationship Id="rId44" Type="http://schemas.openxmlformats.org/officeDocument/2006/relationships/hyperlink" Target="http://www.ncbi.nlm.nih.gov/pubmed?term=Gopalakrishnan%20R%5bAuthor%5d&amp;cauthor=true&amp;cauthor_uid=23812431" TargetMode="External"/><Relationship Id="rId4" Type="http://schemas.openxmlformats.org/officeDocument/2006/relationships/hyperlink" Target="http://www.ncbi.nlm.nih.gov/pubmed?term=Ecker%20V%5bAuthor%5d&amp;cauthor=true&amp;cauthor_uid=23812431" TargetMode="External"/><Relationship Id="rId9" Type="http://schemas.openxmlformats.org/officeDocument/2006/relationships/hyperlink" Target="http://www.ncbi.nlm.nih.gov/pubmed?term=Nopora%20A%5bAuthor%5d&amp;cauthor=true&amp;cauthor_uid=23812431" TargetMode="External"/><Relationship Id="rId14" Type="http://schemas.openxmlformats.org/officeDocument/2006/relationships/hyperlink" Target="http://www.ncbi.nlm.nih.gov/pubmed?term=Venturi%20M%5bAuthor%5d&amp;cauthor=true&amp;cauthor_uid=23812431" TargetMode="External"/><Relationship Id="rId22" Type="http://schemas.openxmlformats.org/officeDocument/2006/relationships/hyperlink" Target="http://www.ncbi.nlm.nih.gov/pubmed?term=Meyerhardt%20JA%5bAuthor%5d&amp;cauthor=true&amp;cauthor_uid=23812431" TargetMode="External"/><Relationship Id="rId27" Type="http://schemas.openxmlformats.org/officeDocument/2006/relationships/hyperlink" Target="http://www.ncbi.nlm.nih.gov/pubmed?term=Romanska%20H%5bAuthor%5d&amp;cauthor=true&amp;cauthor_uid=23812431" TargetMode="External"/><Relationship Id="rId30" Type="http://schemas.openxmlformats.org/officeDocument/2006/relationships/hyperlink" Target="http://www.ncbi.nlm.nih.gov/pubmed?term=Kusi%C5%84ska%20R%5bAuthor%5d&amp;cauthor=true&amp;cauthor_uid=23812431" TargetMode="External"/><Relationship Id="rId35" Type="http://schemas.openxmlformats.org/officeDocument/2006/relationships/hyperlink" Target="http://www.ncbi.nlm.nih.gov/pubmed?term=Luo%20J%5bAuthor%5d&amp;cauthor=true&amp;cauthor_uid=23812431" TargetMode="External"/><Relationship Id="rId43" Type="http://schemas.openxmlformats.org/officeDocument/2006/relationships/hyperlink" Target="http://www.ncbi.nlm.nih.gov/pubmed?term=Tolani%20B%5bAuthor%5d&amp;cauthor=true&amp;cauthor_uid=23812431" TargetMode="External"/><Relationship Id="rId48" Type="http://schemas.openxmlformats.org/officeDocument/2006/relationships/hyperlink" Target="http://www.ncbi.nlm.nih.gov/pubmed/23792446" TargetMode="External"/><Relationship Id="rId8" Type="http://schemas.openxmlformats.org/officeDocument/2006/relationships/hyperlink" Target="http://www.ncbi.nlm.nih.gov/pubmed?term=Asmussen%20M%5bAuthor%5d&amp;cauthor=true&amp;cauthor_uid=23812431" TargetMode="External"/><Relationship Id="rId51" Type="http://schemas.openxmlformats.org/officeDocument/2006/relationships/hyperlink" Target="http://www.ncbi.nlm.nih.gov/pubmed?term=Dyson%20NJ%5bAuthor%5d&amp;cauthor=true&amp;cauthor_uid=23812431"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mcb.asm.org/search?author1=Arkoprovo+Paul&amp;sortspec=date&amp;submit=Submit" TargetMode="External"/><Relationship Id="rId2" Type="http://schemas.openxmlformats.org/officeDocument/2006/relationships/hyperlink" Target="http://mcb.asm.org/search?author1=Sadashib+Ghosh&amp;sortspec=date&amp;submit=Submit" TargetMode="External"/><Relationship Id="rId1" Type="http://schemas.openxmlformats.org/officeDocument/2006/relationships/slideLayout" Target="../slideLayouts/slideLayout2.xml"/><Relationship Id="rId4" Type="http://schemas.openxmlformats.org/officeDocument/2006/relationships/hyperlink" Target="http://mcb.asm.org/search?author1=Ellora+Sen&amp;sortspec=date&amp;submit=Subm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3952875"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425" y="1409700"/>
            <a:ext cx="6153150"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4626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32656"/>
            <a:ext cx="5772150"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124744"/>
            <a:ext cx="546735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5" y="2204864"/>
            <a:ext cx="9042671"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7736" y="0"/>
            <a:ext cx="2376264" cy="337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5406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2790825"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80728"/>
            <a:ext cx="5915025" cy="69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772816"/>
            <a:ext cx="6086475"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1" y="3645024"/>
            <a:ext cx="9046479"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7736" y="0"/>
            <a:ext cx="2376264" cy="337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6751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6000750" cy="24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564904"/>
            <a:ext cx="5800725"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717032"/>
            <a:ext cx="5924550" cy="24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7736" y="0"/>
            <a:ext cx="2376264" cy="337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3384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6029325" cy="152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772816"/>
            <a:ext cx="8679110"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7736" y="0"/>
            <a:ext cx="2376264" cy="337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9470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485775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8875" y="0"/>
            <a:ext cx="2905125" cy="102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descr="Model of EMI1-mediated APC/C inhib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5" y="1556792"/>
            <a:ext cx="9010650" cy="287655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221088"/>
            <a:ext cx="5038725"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923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52975" cy="1114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53" y="1124744"/>
            <a:ext cx="7646191" cy="2855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861048"/>
            <a:ext cx="6719997"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8875" y="0"/>
            <a:ext cx="2905125" cy="102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9159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340768"/>
            <a:ext cx="6289640"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3501008"/>
            <a:ext cx="6410244" cy="1728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16632"/>
            <a:ext cx="4438650" cy="81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1840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36513" y="644525"/>
            <a:ext cx="4572001"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Public accessibility of biomedical articles from PubMed Central reduces journal readership—retrospective cohort analysis </a:t>
            </a:r>
          </a:p>
          <a:p>
            <a:r>
              <a:rPr lang="en-US" altLang="ko-KR" sz="1100">
                <a:solidFill>
                  <a:srgbClr val="005696"/>
                </a:solidFill>
              </a:rPr>
              <a:t>Philip M. Davis</a:t>
            </a:r>
          </a:p>
          <a:p>
            <a:r>
              <a:rPr kumimoji="0" lang="en-US" altLang="ko-KR" sz="1100" b="1">
                <a:solidFill>
                  <a:srgbClr val="005696"/>
                </a:solidFill>
              </a:rPr>
              <a:t>Source</a:t>
            </a:r>
          </a:p>
          <a:p>
            <a:r>
              <a:rPr lang="en-US" altLang="ko-KR" sz="1100" i="1">
                <a:solidFill>
                  <a:srgbClr val="005696"/>
                </a:solidFill>
              </a:rPr>
              <a:t>FASEB J July 2013 27:2536-2541; published ahead of print April 3, 2013, doi:10.1096/fj.13-229922 </a:t>
            </a:r>
            <a:endParaRPr lang="en-US" altLang="ko-KR" sz="1100">
              <a:solidFill>
                <a:srgbClr val="005696"/>
              </a:solidFill>
            </a:endParaRPr>
          </a:p>
        </p:txBody>
      </p:sp>
      <p:sp>
        <p:nvSpPr>
          <p:cNvPr id="2051" name="직사각형 4"/>
          <p:cNvSpPr>
            <a:spLocks noChangeArrowheads="1"/>
          </p:cNvSpPr>
          <p:nvPr/>
        </p:nvSpPr>
        <p:spPr bwMode="auto">
          <a:xfrm>
            <a:off x="-30163" y="44354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SCF E3 ligase F-box protein complex SCF</a:t>
            </a:r>
            <a:r>
              <a:rPr lang="en-US" altLang="ko-KR" sz="1400" b="1" baseline="30000"/>
              <a:t>FBXL19</a:t>
            </a:r>
            <a:r>
              <a:rPr lang="en-US" altLang="ko-KR" sz="1400" b="1"/>
              <a:t> regulates cell migration by mediating Rac1 ubiquitination and degradation </a:t>
            </a:r>
          </a:p>
          <a:p>
            <a:r>
              <a:rPr lang="en-US" altLang="ko-KR" sz="1100">
                <a:solidFill>
                  <a:srgbClr val="005696"/>
                </a:solidFill>
              </a:rPr>
              <a:t>Jing Zhao, Rachel K. Mialki, Jianxin Wei, Tiffany A. Coon, Chunbin Zou, Bill B. Chen, Rama K. Mallampalli, and Yutong Zhao</a:t>
            </a:r>
          </a:p>
          <a:p>
            <a:r>
              <a:rPr kumimoji="0" lang="en-US" altLang="ko-KR" sz="1100" b="1">
                <a:solidFill>
                  <a:srgbClr val="005696"/>
                </a:solidFill>
              </a:rPr>
              <a:t>Source</a:t>
            </a:r>
          </a:p>
          <a:p>
            <a:r>
              <a:rPr lang="en-US" altLang="ko-KR" sz="1100" i="1">
                <a:solidFill>
                  <a:srgbClr val="005696"/>
                </a:solidFill>
              </a:rPr>
              <a:t>FASEB J July 2013 27:2611-2619; published ahead of print March 19, 2013, doi:10.1096/fj.12-223099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직사각형 1"/>
          <p:cNvSpPr>
            <a:spLocks noChangeArrowheads="1"/>
          </p:cNvSpPr>
          <p:nvPr/>
        </p:nvSpPr>
        <p:spPr bwMode="auto">
          <a:xfrm>
            <a:off x="4500563" y="620713"/>
            <a:ext cx="45497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Signaling mechanism of tumor cell-induced up-regulation of E3 ubiquitin ligase UBR2 </a:t>
            </a:r>
          </a:p>
          <a:p>
            <a:r>
              <a:rPr lang="en-US" altLang="ko-KR" sz="1100">
                <a:solidFill>
                  <a:srgbClr val="005696"/>
                </a:solidFill>
              </a:rPr>
              <a:t>hua Zhang, Ren-Kuo Lin, Yong Tae Kwon, and Yi-Ping Li</a:t>
            </a:r>
          </a:p>
          <a:p>
            <a:r>
              <a:rPr kumimoji="0" lang="en-US" altLang="ko-KR" sz="1100" b="1">
                <a:solidFill>
                  <a:srgbClr val="005696"/>
                </a:solidFill>
              </a:rPr>
              <a:t>Source</a:t>
            </a:r>
          </a:p>
          <a:p>
            <a:r>
              <a:rPr lang="en-US" altLang="ko-KR" sz="1100" i="1">
                <a:solidFill>
                  <a:srgbClr val="005696"/>
                </a:solidFill>
              </a:rPr>
              <a:t>FASEB J July 2013 27:2893-2901; published ahead of print April 8, 2013, doi:10.1096/fj.12-222711 </a:t>
            </a:r>
            <a:endParaRPr lang="en-US" altLang="ko-KR" sz="1100">
              <a:solidFill>
                <a:srgbClr val="005696"/>
              </a:solidFill>
            </a:endParaRPr>
          </a:p>
        </p:txBody>
      </p:sp>
      <p:sp>
        <p:nvSpPr>
          <p:cNvPr id="2054" name="직사각형 1"/>
          <p:cNvSpPr>
            <a:spLocks noChangeArrowheads="1"/>
          </p:cNvSpPr>
          <p:nvPr/>
        </p:nvSpPr>
        <p:spPr bwMode="auto">
          <a:xfrm>
            <a:off x="4497388" y="2565400"/>
            <a:ext cx="455295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Diaphragm and ventilatory dysfunction during cancer cachexia </a:t>
            </a:r>
          </a:p>
          <a:p>
            <a:r>
              <a:rPr lang="en-US" altLang="ko-KR" sz="1100">
                <a:solidFill>
                  <a:srgbClr val="005696"/>
                </a:solidFill>
              </a:rPr>
              <a:t>Brandon M. Roberts, Bumsoo Ahn, Ashley J. Smuder, Monsour Al-Rajhi, Luther C. Gill, Adam W. Beharry, Scott K. Powers, David D. Fuller, Leonardo F. Ferreira, and Andrew R. Judge</a:t>
            </a:r>
          </a:p>
          <a:p>
            <a:r>
              <a:rPr kumimoji="0" lang="en-US" altLang="ko-KR" sz="1100" b="1">
                <a:solidFill>
                  <a:srgbClr val="005696"/>
                </a:solidFill>
              </a:rPr>
              <a:t>Source</a:t>
            </a:r>
          </a:p>
          <a:p>
            <a:r>
              <a:rPr lang="en-US" altLang="ko-KR" sz="1100" i="1">
                <a:solidFill>
                  <a:srgbClr val="005696"/>
                </a:solidFill>
              </a:rPr>
              <a:t>FASEB J July 2013 27:2600-2610; published ahead of print March 20, 2013, doi:10.1096/fj.12-222844 </a:t>
            </a:r>
            <a:endParaRPr lang="en-US" altLang="ko-KR" sz="1100">
              <a:solidFill>
                <a:srgbClr val="005696"/>
              </a:solidFill>
            </a:endParaRPr>
          </a:p>
        </p:txBody>
      </p:sp>
      <p:sp>
        <p:nvSpPr>
          <p:cNvPr id="2055" name="직사각형 4"/>
          <p:cNvSpPr>
            <a:spLocks noChangeArrowheads="1"/>
          </p:cNvSpPr>
          <p:nvPr/>
        </p:nvSpPr>
        <p:spPr bwMode="auto">
          <a:xfrm>
            <a:off x="-36513" y="2530475"/>
            <a:ext cx="4572001"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Low dystrophin levels increase survival and improve muscle pathology and function in dystrophin/utrophin double-knockout mice </a:t>
            </a:r>
          </a:p>
          <a:p>
            <a:r>
              <a:rPr lang="en-US" altLang="ko-KR" sz="1100">
                <a:solidFill>
                  <a:srgbClr val="005696"/>
                </a:solidFill>
              </a:rPr>
              <a:t>Maaike van Putten, Margriet Hulsker, Courtney Young, Vishna D. Nadarajah, Hans Heemskerk, Louise van der Weerd, Peter A. C. 't Hoen, Gert-Jan B. van Ommen, and Annemieke M. Aartsma-Rus</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FASEB J June 2013 27:2484-2495; published ahead of print March 4, 2013, doi:10.1096/fj.12-224170 </a:t>
            </a:r>
            <a:endParaRPr lang="en-US" altLang="ko-KR" sz="1100">
              <a:solidFill>
                <a:srgbClr val="005696"/>
              </a:solidFill>
            </a:endParaRPr>
          </a:p>
        </p:txBody>
      </p:sp>
      <p:sp>
        <p:nvSpPr>
          <p:cNvPr id="2056" name="직사각형 4"/>
          <p:cNvSpPr>
            <a:spLocks noChangeArrowheads="1"/>
          </p:cNvSpPr>
          <p:nvPr/>
        </p:nvSpPr>
        <p:spPr bwMode="auto">
          <a:xfrm>
            <a:off x="4489450" y="4437063"/>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Signal transducer and activator of transcription-3 (</a:t>
            </a:r>
            <a:r>
              <a:rPr lang="en-US" altLang="ko-KR" sz="1400" b="1" i="1"/>
              <a:t>Stat3</a:t>
            </a:r>
            <a:r>
              <a:rPr lang="en-US" altLang="ko-KR" sz="1400" b="1"/>
              <a:t>) plays a critical role in implantation </a:t>
            </a:r>
            <a:r>
              <a:rPr lang="en-US" altLang="ko-KR" sz="1400" b="1" i="1"/>
              <a:t>via</a:t>
            </a:r>
            <a:r>
              <a:rPr lang="en-US" altLang="ko-KR" sz="1400" b="1"/>
              <a:t> progesterone receptor in uterus</a:t>
            </a:r>
          </a:p>
          <a:p>
            <a:r>
              <a:rPr lang="en-US" altLang="ko-KR" sz="1100">
                <a:solidFill>
                  <a:srgbClr val="005696"/>
                </a:solidFill>
              </a:rPr>
              <a:t>Jae Hee Lee, Tae Hoon Kim, Seo Jin Oh, Jung-Yoon Yoo, </a:t>
            </a:r>
          </a:p>
          <a:p>
            <a:r>
              <a:rPr lang="en-US" altLang="ko-KR" sz="1100">
                <a:solidFill>
                  <a:srgbClr val="005696"/>
                </a:solidFill>
              </a:rPr>
              <a:t>Shizuo Akira, Bon Jeong Ku, John P. Lydon, and Jae-Wook Jeong</a:t>
            </a:r>
          </a:p>
          <a:p>
            <a:r>
              <a:rPr kumimoji="0" lang="en-US" altLang="ko-KR" sz="1100" b="1">
                <a:solidFill>
                  <a:srgbClr val="005696"/>
                </a:solidFill>
              </a:rPr>
              <a:t>Source</a:t>
            </a:r>
          </a:p>
          <a:p>
            <a:r>
              <a:rPr lang="en-US" altLang="ko-KR" sz="1100" i="1">
                <a:solidFill>
                  <a:srgbClr val="005696"/>
                </a:solidFill>
              </a:rPr>
              <a:t>FASEB J July 2013 27:2553-2563; published ahead of print March 26, 2013, doi:10.1096/fj.12-225664 </a:t>
            </a:r>
            <a:endParaRPr lang="en-US" altLang="ko-KR" sz="1100">
              <a:solidFill>
                <a:srgbClr val="005696"/>
              </a:solidFill>
            </a:endParaRPr>
          </a:p>
        </p:txBody>
      </p:sp>
    </p:spTree>
    <p:extLst>
      <p:ext uri="{BB962C8B-B14F-4D97-AF65-F5344CB8AC3E}">
        <p14:creationId xmlns:p14="http://schemas.microsoft.com/office/powerpoint/2010/main" val="38433666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1462088"/>
            <a:ext cx="9144000" cy="506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tLang="ko-KR" sz="1700" b="1">
                <a:solidFill>
                  <a:srgbClr val="005696"/>
                </a:solidFill>
              </a:rPr>
              <a:t>Abstract</a:t>
            </a:r>
          </a:p>
          <a:p>
            <a:r>
              <a:rPr lang="en-US" altLang="ko-KR" sz="1700">
                <a:solidFill>
                  <a:srgbClr val="005696"/>
                </a:solidFill>
              </a:rPr>
              <a:t>Bone marrow-derived human mesenchymal stem cells (hMSCs) either promote or inhibit cancer progression, depending on factors that heretofore have been undefined. Here we have utilized extreme hypoxia (0.5% O</a:t>
            </a:r>
            <a:r>
              <a:rPr lang="en-US" altLang="ko-KR" sz="1700" baseline="-25000">
                <a:solidFill>
                  <a:srgbClr val="005696"/>
                </a:solidFill>
              </a:rPr>
              <a:t>2</a:t>
            </a:r>
            <a:r>
              <a:rPr lang="en-US" altLang="ko-KR" sz="1700">
                <a:solidFill>
                  <a:srgbClr val="005696"/>
                </a:solidFill>
              </a:rPr>
              <a:t>) and concurrent treatment with metal carcinogen (nickel) to evaluate the passage-dependent response of hMSCs toward cancerous transformation. Effects of hypoxia and nickel treatment on hMSC proliferation, apoptosis, gene and protein expression, replicative senescence, reactive oxygen species (ROS), redox mechanisms, and </a:t>
            </a:r>
            <a:r>
              <a:rPr lang="en-US" altLang="ko-KR" sz="1700" i="1">
                <a:solidFill>
                  <a:srgbClr val="005696"/>
                </a:solidFill>
              </a:rPr>
              <a:t>in vivo</a:t>
            </a:r>
            <a:r>
              <a:rPr lang="en-US" altLang="ko-KR" sz="1700">
                <a:solidFill>
                  <a:srgbClr val="005696"/>
                </a:solidFill>
              </a:rPr>
              <a:t> tumor growth were analyzed. The behavior of late passage hMSCs in a carcinogenic hypoxia environment follows a profile similar to that of transformed cancer cells (</a:t>
            </a:r>
            <a:r>
              <a:rPr lang="en-US" altLang="ko-KR" sz="1700" i="1">
                <a:solidFill>
                  <a:srgbClr val="005696"/>
                </a:solidFill>
              </a:rPr>
              <a:t>i.e.</a:t>
            </a:r>
            <a:r>
              <a:rPr lang="en-US" altLang="ko-KR" sz="1700">
                <a:solidFill>
                  <a:srgbClr val="005696"/>
                </a:solidFill>
              </a:rPr>
              <a:t>, increased expression of oncogenic proteins, decreased expression of tumor suppressor protein, increased proliferation, decreased apoptosis, and aberrant redox mechanisms), but this effect was not observed in earlier passage control cells. These events resulted in accumulated intracellular ROS </a:t>
            </a:r>
            <a:r>
              <a:rPr lang="en-US" altLang="ko-KR" sz="1700" i="1">
                <a:solidFill>
                  <a:srgbClr val="005696"/>
                </a:solidFill>
              </a:rPr>
              <a:t>in vitro</a:t>
            </a:r>
            <a:r>
              <a:rPr lang="en-US" altLang="ko-KR" sz="1700">
                <a:solidFill>
                  <a:srgbClr val="005696"/>
                </a:solidFill>
              </a:rPr>
              <a:t> and excessive proliferation </a:t>
            </a:r>
            <a:r>
              <a:rPr lang="en-US" altLang="ko-KR" sz="1700" i="1">
                <a:solidFill>
                  <a:srgbClr val="005696"/>
                </a:solidFill>
              </a:rPr>
              <a:t>in vivo</a:t>
            </a:r>
            <a:r>
              <a:rPr lang="en-US" altLang="ko-KR" sz="1700">
                <a:solidFill>
                  <a:srgbClr val="005696"/>
                </a:solidFill>
              </a:rPr>
              <a:t>. We suggest a mechanism by which carcinogenic hypoxia modulates the activity of three critical transcription factors (c-MYC, p53, and HIF1), resulting in accumulated ROS and causing hMSCs to undergo cancer-like behavioral changes. This is the first study to utilize carcinogenic hypoxia as an environmentally relevant experimental model for studying the age-dependent cancerous transformation of hMSCs.</a:t>
            </a:r>
          </a:p>
        </p:txBody>
      </p:sp>
      <p:sp>
        <p:nvSpPr>
          <p:cNvPr id="3075" name="직사각형 4"/>
          <p:cNvSpPr>
            <a:spLocks noChangeArrowheads="1"/>
          </p:cNvSpPr>
          <p:nvPr/>
        </p:nvSpPr>
        <p:spPr bwMode="auto">
          <a:xfrm>
            <a:off x="0" y="890588"/>
            <a:ext cx="9144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a:t>Spencer W. Crowder, Linda W. Horton, Sue Hyun Lee, Colt M. McClain, Oriana E. Hawkins, </a:t>
            </a:r>
          </a:p>
          <a:p>
            <a:r>
              <a:rPr lang="en-US" altLang="ko-KR" sz="1400"/>
              <a:t>Amanda M. Palmer, Hojae Bae, Ann Richmond, and Hak-Joon Sung1</a:t>
            </a:r>
          </a:p>
        </p:txBody>
      </p:sp>
      <p:sp>
        <p:nvSpPr>
          <p:cNvPr id="3076" name="직사각형 4"/>
          <p:cNvSpPr>
            <a:spLocks noChangeArrowheads="1"/>
          </p:cNvSpPr>
          <p:nvPr/>
        </p:nvSpPr>
        <p:spPr bwMode="auto">
          <a:xfrm>
            <a:off x="0" y="777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2400" b="1"/>
              <a:t>Passage-dependent cancerous transformation of human mesenchymal stem cells under carcinogenic hypoxia</a:t>
            </a:r>
            <a:endParaRPr lang="en-US" altLang="ko-KR" sz="2200" b="1"/>
          </a:p>
        </p:txBody>
      </p:sp>
      <p:pic>
        <p:nvPicPr>
          <p:cNvPr id="3077"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9567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직사각형 1"/>
          <p:cNvSpPr>
            <a:spLocks noChangeArrowheads="1"/>
          </p:cNvSpPr>
          <p:nvPr/>
        </p:nvSpPr>
        <p:spPr bwMode="auto">
          <a:xfrm>
            <a:off x="0" y="620713"/>
            <a:ext cx="4572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Up-regulation of sarcoplasmic reticulum Ca</a:t>
            </a:r>
            <a:r>
              <a:rPr lang="en-US" altLang="ko-KR" sz="1400" b="1" baseline="30000"/>
              <a:t>2+</a:t>
            </a:r>
            <a:r>
              <a:rPr lang="en-US" altLang="ko-KR" sz="1400" b="1"/>
              <a:t> uptake leads to cardiac hypertrophy, contractile dysfunction and early mortality in mice deficient in CASQ2 </a:t>
            </a:r>
          </a:p>
          <a:p>
            <a:r>
              <a:rPr lang="en-US" altLang="ko-KR" sz="1100">
                <a:solidFill>
                  <a:srgbClr val="005696"/>
                </a:solidFill>
              </a:rPr>
              <a:t>Anuradha Kalyanasundaram, Véronique A. Lacombe, Andriy E. Belevych, Lucia Brunello, Cynthia A. Carnes, Paul M.L. Janssen, </a:t>
            </a:r>
          </a:p>
          <a:p>
            <a:r>
              <a:rPr lang="en-US" altLang="ko-KR" sz="1100">
                <a:solidFill>
                  <a:srgbClr val="005696"/>
                </a:solidFill>
              </a:rPr>
              <a:t>Bjørn C. Knollmann, Muthu Periasamy, and Sandor Gyørke</a:t>
            </a:r>
          </a:p>
          <a:p>
            <a:r>
              <a:rPr kumimoji="0" lang="en-US" altLang="ko-KR" sz="1100" b="1">
                <a:solidFill>
                  <a:srgbClr val="005696"/>
                </a:solidFill>
              </a:rPr>
              <a:t>Source</a:t>
            </a:r>
          </a:p>
          <a:p>
            <a:r>
              <a:rPr lang="en-US" altLang="ko-KR" sz="1100" i="1">
                <a:solidFill>
                  <a:srgbClr val="005696"/>
                </a:solidFill>
              </a:rPr>
              <a:t>Cardiovasc Res (2013) 98(2): 297-306 first published online November 6, 2012 doi:10.1093/cvr/cvs334 </a:t>
            </a:r>
            <a:endParaRPr lang="en-US" altLang="ko-KR" sz="1100">
              <a:solidFill>
                <a:srgbClr val="005696"/>
              </a:solidFill>
            </a:endParaRPr>
          </a:p>
        </p:txBody>
      </p:sp>
      <p:sp>
        <p:nvSpPr>
          <p:cNvPr id="4099" name="직사각형 4"/>
          <p:cNvSpPr>
            <a:spLocks noChangeArrowheads="1"/>
          </p:cNvSpPr>
          <p:nvPr/>
        </p:nvSpPr>
        <p:spPr bwMode="auto">
          <a:xfrm>
            <a:off x="34925" y="2349500"/>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matrix protein CCN1 regulates cardiomyocyte apoptosis in mice with stress-induced cardiac injury </a:t>
            </a:r>
          </a:p>
          <a:p>
            <a:r>
              <a:rPr lang="en-US" altLang="ko-KR" sz="1100">
                <a:solidFill>
                  <a:srgbClr val="005696"/>
                </a:solidFill>
              </a:rPr>
              <a:t>Pei-Ling Hsu, Bor-Chyuan Su, Qian-Yu Kuok, and Fan-E Mo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98(1): 64-72 first published online January 16, 2013 doi:10.1093/cvr/cvt001 </a:t>
            </a:r>
            <a:endParaRPr lang="en-US" altLang="ko-KR" sz="1100">
              <a:solidFill>
                <a:srgbClr val="005696"/>
              </a:solidFill>
            </a:endParaRPr>
          </a:p>
        </p:txBody>
      </p:sp>
      <p:sp>
        <p:nvSpPr>
          <p:cNvPr id="4100" name="직사각형 1"/>
          <p:cNvSpPr>
            <a:spLocks noChangeArrowheads="1"/>
          </p:cNvSpPr>
          <p:nvPr/>
        </p:nvSpPr>
        <p:spPr bwMode="auto">
          <a:xfrm>
            <a:off x="4572000" y="595313"/>
            <a:ext cx="432117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Over-expression of calpastatin aggravates cardiotoxicity induced by doxorubicin </a:t>
            </a:r>
          </a:p>
          <a:p>
            <a:r>
              <a:rPr lang="en-US" altLang="ko-KR" sz="1100">
                <a:solidFill>
                  <a:srgbClr val="005696"/>
                </a:solidFill>
              </a:rPr>
              <a:t>Yanpeng Wang, Dong Zheng, Meng Wei, Jian Ma, Yong Yu, </a:t>
            </a:r>
          </a:p>
          <a:p>
            <a:r>
              <a:rPr lang="en-US" altLang="ko-KR" sz="1100">
                <a:solidFill>
                  <a:srgbClr val="005696"/>
                </a:solidFill>
              </a:rPr>
              <a:t>Ruizhen Chen, James C. Lacefield, Huaxi Xu, and Tianqing Peng</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381-390 first published online March 1, 2013 doi:10.1093/cvr/cvt048 </a:t>
            </a:r>
            <a:endParaRPr lang="en-US" altLang="ko-KR" sz="1100">
              <a:solidFill>
                <a:srgbClr val="005696"/>
              </a:solidFill>
            </a:endParaRPr>
          </a:p>
        </p:txBody>
      </p:sp>
      <p:pic>
        <p:nvPicPr>
          <p:cNvPr id="41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직사각형 1"/>
          <p:cNvSpPr>
            <a:spLocks noChangeArrowheads="1"/>
          </p:cNvSpPr>
          <p:nvPr/>
        </p:nvSpPr>
        <p:spPr bwMode="auto">
          <a:xfrm>
            <a:off x="4572000" y="2276475"/>
            <a:ext cx="4500563"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Editor's choice: Protective role of vascular smooth muscle cell PPARγ in angiotensin II-induced vascular disease </a:t>
            </a:r>
          </a:p>
          <a:p>
            <a:r>
              <a:rPr lang="en-US" altLang="ko-KR" sz="1100">
                <a:solidFill>
                  <a:srgbClr val="005696"/>
                </a:solidFill>
              </a:rPr>
              <a:t>Chiara Marchesi, Asia Rehman, Yohann Rautureau, Daniel A. Kasal, Marie Briet, Avshalom Leibowitz, Stefania M.C. Simeone, </a:t>
            </a:r>
          </a:p>
          <a:p>
            <a:r>
              <a:rPr lang="en-US" altLang="ko-KR" sz="1100">
                <a:solidFill>
                  <a:srgbClr val="005696"/>
                </a:solidFill>
              </a:rPr>
              <a:t>Talin Ebrahimian, Mario F. Neves, Stefan Offermanns, Frank J. Gonzalez, Pierre Paradis, and Ernesto L. Schiffrin</a:t>
            </a:r>
          </a:p>
          <a:p>
            <a:r>
              <a:rPr kumimoji="0" lang="en-US" altLang="ko-KR" sz="1100" b="1">
                <a:solidFill>
                  <a:srgbClr val="005696"/>
                </a:solidFill>
              </a:rPr>
              <a:t>Source</a:t>
            </a:r>
          </a:p>
          <a:p>
            <a:r>
              <a:rPr lang="en-US" altLang="ko-KR" sz="1100" i="1">
                <a:solidFill>
                  <a:srgbClr val="005696"/>
                </a:solidFill>
              </a:rPr>
              <a:t>Cardiovasc Res (2013) 97(3): 562-570 first published online December 17, 2012 doi:10.1093/cvr/cvs362 </a:t>
            </a:r>
            <a:endParaRPr lang="en-US" altLang="ko-KR" sz="1100">
              <a:solidFill>
                <a:srgbClr val="005696"/>
              </a:solidFill>
            </a:endParaRPr>
          </a:p>
        </p:txBody>
      </p:sp>
      <p:sp>
        <p:nvSpPr>
          <p:cNvPr id="4103" name="직사각형 4"/>
          <p:cNvSpPr>
            <a:spLocks noChangeArrowheads="1"/>
          </p:cNvSpPr>
          <p:nvPr/>
        </p:nvSpPr>
        <p:spPr bwMode="auto">
          <a:xfrm>
            <a:off x="4643438" y="4365625"/>
            <a:ext cx="4572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HSP60 induces inflammation through activating and up-regulating TLRs in cardiomyocytes </a:t>
            </a:r>
          </a:p>
          <a:p>
            <a:r>
              <a:rPr lang="en-US" altLang="ko-KR" sz="1100">
                <a:solidFill>
                  <a:srgbClr val="005696"/>
                </a:solidFill>
              </a:rPr>
              <a:t>Jing Tian, Xin Guo, Xue-Mei Liu, Li Liu, Qi-Fang Weng, Shu-Juan Dong, Anne A. Knowlton, Wen-Jun Yuan, and Li Lin</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391-401 first published online February 27, 2013 doi:10.1093/cvr/cvt047 </a:t>
            </a:r>
            <a:endParaRPr lang="en-US" altLang="ko-KR" sz="1100">
              <a:solidFill>
                <a:srgbClr val="005696"/>
              </a:solidFill>
            </a:endParaRPr>
          </a:p>
        </p:txBody>
      </p:sp>
      <p:sp>
        <p:nvSpPr>
          <p:cNvPr id="4104" name="직사각형 4"/>
          <p:cNvSpPr>
            <a:spLocks noChangeArrowheads="1"/>
          </p:cNvSpPr>
          <p:nvPr/>
        </p:nvSpPr>
        <p:spPr bwMode="auto">
          <a:xfrm>
            <a:off x="52388" y="3933825"/>
            <a:ext cx="45720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AICAR inhibits PPAR</a:t>
            </a:r>
            <a:r>
              <a:rPr lang="el-GR" altLang="ko-KR" sz="1400" b="1"/>
              <a:t>γ </a:t>
            </a:r>
            <a:r>
              <a:rPr lang="en-US" altLang="ko-KR" sz="1400" b="1"/>
              <a:t>during monocyte differentiation to attenuate inflammatory responses to atherogenic lipids </a:t>
            </a:r>
          </a:p>
          <a:p>
            <a:r>
              <a:rPr lang="en-US" altLang="ko-KR" sz="1100">
                <a:solidFill>
                  <a:srgbClr val="005696"/>
                </a:solidFill>
              </a:rPr>
              <a:t>Dmitry Namgaladze, Marina Kemmerer, Andreas von Knethen, </a:t>
            </a:r>
          </a:p>
          <a:p>
            <a:r>
              <a:rPr lang="en-US" altLang="ko-KR" sz="1100">
                <a:solidFill>
                  <a:srgbClr val="005696"/>
                </a:solidFill>
              </a:rPr>
              <a:t>and Bernhard Brüne</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479-487 first published online March 25, 2013 doi:10.1093/cvr/cvt073 </a:t>
            </a:r>
            <a:endParaRPr lang="en-US" altLang="ko-KR" sz="1100">
              <a:solidFill>
                <a:srgbClr val="005696"/>
              </a:solidFill>
            </a:endParaRPr>
          </a:p>
        </p:txBody>
      </p:sp>
    </p:spTree>
    <p:extLst>
      <p:ext uri="{BB962C8B-B14F-4D97-AF65-F5344CB8AC3E}">
        <p14:creationId xmlns:p14="http://schemas.microsoft.com/office/powerpoint/2010/main" val="38179153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직사각형 4"/>
          <p:cNvSpPr>
            <a:spLocks noChangeArrowheads="1"/>
          </p:cNvSpPr>
          <p:nvPr/>
        </p:nvSpPr>
        <p:spPr bwMode="auto">
          <a:xfrm>
            <a:off x="250825" y="763588"/>
            <a:ext cx="43211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hlinkClick r:id="rId4" action="ppaction://hlinkfile" tooltip="Read Open Access Article"/>
              </a:rPr>
              <a:t>CYLD Enhances Severe Listeriosis by Impairing IL-6/STAT3-Dependent Fibrin Production</a:t>
            </a:r>
            <a:r>
              <a:rPr lang="en-US" altLang="ko-KR" sz="1400" b="1"/>
              <a:t> </a:t>
            </a:r>
          </a:p>
          <a:p>
            <a:r>
              <a:rPr lang="en-US" altLang="ko-KR" sz="1100">
                <a:solidFill>
                  <a:srgbClr val="005696"/>
                </a:solidFill>
              </a:rPr>
              <a:t>Gopala Nishanth, Martina Deckert, Katharina Wex, Ramin Massoumi, Katrin Schweitzer, Michael Naumann, Dirk Schlüter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27 Jun 2013 | info:doi/10.1371/journal.ppat.1003455</a:t>
            </a:r>
          </a:p>
        </p:txBody>
      </p:sp>
      <p:sp>
        <p:nvSpPr>
          <p:cNvPr id="5124" name="직사각형 4"/>
          <p:cNvSpPr>
            <a:spLocks noChangeArrowheads="1"/>
          </p:cNvSpPr>
          <p:nvPr/>
        </p:nvSpPr>
        <p:spPr bwMode="auto">
          <a:xfrm>
            <a:off x="179388" y="25892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i="1">
                <a:hlinkClick r:id="rId5" action="ppaction://hlinkfile" tooltip="Read Open Access Article"/>
              </a:rPr>
              <a:t>Shigella</a:t>
            </a:r>
            <a:r>
              <a:rPr lang="en-US" altLang="ko-KR" sz="1400" b="1">
                <a:hlinkClick r:id="rId5" action="ppaction://hlinkfile" tooltip="Read Open Access Article"/>
              </a:rPr>
              <a:t> IpaH0722 E3 Ubiquitin Ligase Effector Targets TRAF2 to Inhibit PKC–NF-</a:t>
            </a:r>
            <a:r>
              <a:rPr lang="el-GR" altLang="ko-KR" sz="1400" b="1">
                <a:hlinkClick r:id="rId5" action="ppaction://hlinkfile" tooltip="Read Open Access Article"/>
              </a:rPr>
              <a:t>κ</a:t>
            </a:r>
            <a:r>
              <a:rPr lang="en-US" altLang="ko-KR" sz="1400" b="1">
                <a:hlinkClick r:id="rId5" action="ppaction://hlinkfile" tooltip="Read Open Access Article"/>
              </a:rPr>
              <a:t>B Activity in Invaded Epithelial Cells</a:t>
            </a:r>
            <a:r>
              <a:rPr lang="en-US" altLang="ko-KR" sz="1400" b="1"/>
              <a:t> </a:t>
            </a:r>
          </a:p>
          <a:p>
            <a:r>
              <a:rPr lang="en-US" altLang="ko-KR" sz="1100">
                <a:solidFill>
                  <a:srgbClr val="005696"/>
                </a:solidFill>
              </a:rPr>
              <a:t>Hiroshi Ashida, Hiroyasu Nakano, Chihiro Sasakawa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06 Jun 2013 | info:doi/10.1371/journal.ppat.1003409</a:t>
            </a:r>
          </a:p>
        </p:txBody>
      </p:sp>
      <p:sp>
        <p:nvSpPr>
          <p:cNvPr id="5125" name="직사각형 5"/>
          <p:cNvSpPr>
            <a:spLocks noChangeArrowheads="1"/>
          </p:cNvSpPr>
          <p:nvPr/>
        </p:nvSpPr>
        <p:spPr bwMode="auto">
          <a:xfrm>
            <a:off x="4759325" y="522288"/>
            <a:ext cx="4321175"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IL-1β Production through the NLRP3 Inflammasome by Hepatic Macrophages Links Hepatitis C Virus Infection with Liver Inflammation and Disease </a:t>
            </a:r>
          </a:p>
          <a:p>
            <a:r>
              <a:rPr lang="en-US" altLang="ko-KR" sz="1100">
                <a:solidFill>
                  <a:srgbClr val="005696"/>
                </a:solidFill>
              </a:rPr>
              <a:t>Amina A. Negash, Hilario J. Ramos, Nanette Crochet, Daryl T. Y. Lau, Brian Doehle, Neven Papic, Don A. Delker, Juandy Jo, Antonio Bertoletti, Curt H. Hagedorn, Michael Gale Jr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25 Apr 2013 | info:doi/10.1371/journal.ppat.1003330</a:t>
            </a:r>
          </a:p>
        </p:txBody>
      </p:sp>
      <p:sp>
        <p:nvSpPr>
          <p:cNvPr id="5126" name="직사각형 6"/>
          <p:cNvSpPr>
            <a:spLocks noChangeArrowheads="1"/>
          </p:cNvSpPr>
          <p:nvPr/>
        </p:nvSpPr>
        <p:spPr bwMode="auto">
          <a:xfrm>
            <a:off x="4665663" y="2635250"/>
            <a:ext cx="432117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Serine Phosphatase SerB of </a:t>
            </a:r>
            <a:r>
              <a:rPr lang="en-US" altLang="ko-KR" sz="1400" b="1" i="1"/>
              <a:t>Porphyromonas gingivalis</a:t>
            </a:r>
            <a:r>
              <a:rPr lang="en-US" altLang="ko-KR" sz="1400" b="1"/>
              <a:t> Suppresses IL-8 Production by Dephosphorylation of NF-κB RelA/p65 </a:t>
            </a:r>
          </a:p>
          <a:p>
            <a:r>
              <a:rPr lang="en-US" altLang="ko-KR" sz="1100">
                <a:solidFill>
                  <a:srgbClr val="005696"/>
                </a:solidFill>
              </a:rPr>
              <a:t>Hiroki Takeuchi, Takanori Hirano, Sarah E. Whitmore, Ichijiro Morisaki, Atsuo Amano, Richard J. Lamont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18 Apr 2013 | info:doi/10.1371/journal.ppat.1003326</a:t>
            </a:r>
          </a:p>
        </p:txBody>
      </p:sp>
      <p:sp>
        <p:nvSpPr>
          <p:cNvPr id="5127" name="직사각형 7"/>
          <p:cNvSpPr>
            <a:spLocks noChangeArrowheads="1"/>
          </p:cNvSpPr>
          <p:nvPr/>
        </p:nvSpPr>
        <p:spPr bwMode="auto">
          <a:xfrm>
            <a:off x="4716463" y="43164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Cell Death Control: The Interplay of Apoptosis and Autophagy in the Pathogenicity of </a:t>
            </a:r>
            <a:r>
              <a:rPr lang="en-US" altLang="ko-KR" sz="1400" b="1" i="1"/>
              <a:t>Sclerotinia sclerotiorum</a:t>
            </a:r>
            <a:r>
              <a:rPr lang="en-US" altLang="ko-KR" sz="1400" b="1"/>
              <a:t> </a:t>
            </a:r>
          </a:p>
          <a:p>
            <a:r>
              <a:rPr lang="en-US" altLang="ko-KR" sz="1100">
                <a:solidFill>
                  <a:srgbClr val="005696"/>
                </a:solidFill>
              </a:rPr>
              <a:t>Mehdi Kabbage, Brett Williams, Martin B. Dickman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11 Apr 2013 | info:doi/10.1371/journal.ppat.1003287</a:t>
            </a:r>
          </a:p>
        </p:txBody>
      </p:sp>
      <p:sp>
        <p:nvSpPr>
          <p:cNvPr id="5128" name="직사각형 8"/>
          <p:cNvSpPr>
            <a:spLocks noChangeArrowheads="1"/>
          </p:cNvSpPr>
          <p:nvPr/>
        </p:nvSpPr>
        <p:spPr bwMode="auto">
          <a:xfrm>
            <a:off x="179388" y="4318000"/>
            <a:ext cx="4321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JAK-STAT Transcriptional Regulator, STAT-5, Activates the ATM DNA Damage Pathway to Induce HPV 31 Genome Amplification upon Epithelial Differentiation </a:t>
            </a:r>
          </a:p>
          <a:p>
            <a:r>
              <a:rPr lang="en-US" altLang="ko-KR" sz="1100">
                <a:solidFill>
                  <a:srgbClr val="005696"/>
                </a:solidFill>
              </a:rPr>
              <a:t>Shiyuan Hong, Laimonis A. Laimins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04 Apr 2013 | info:doi/10.1371/journal.ppat.1003295</a:t>
            </a:r>
          </a:p>
        </p:txBody>
      </p:sp>
    </p:spTree>
    <p:extLst>
      <p:ext uri="{BB962C8B-B14F-4D97-AF65-F5344CB8AC3E}">
        <p14:creationId xmlns:p14="http://schemas.microsoft.com/office/powerpoint/2010/main" val="6838825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직사각형 4"/>
          <p:cNvSpPr>
            <a:spLocks noChangeArrowheads="1"/>
          </p:cNvSpPr>
          <p:nvPr/>
        </p:nvSpPr>
        <p:spPr bwMode="auto">
          <a:xfrm>
            <a:off x="180975" y="1179513"/>
            <a:ext cx="8855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3" action="ppaction://hlinkfile"/>
              </a:rPr>
              <a:t>Understanding, recognizing, and managing toxicities of targeted anticancer therapies</a:t>
            </a:r>
            <a:endParaRPr lang="en-US" altLang="ko-KR" sz="1700"/>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28 MAY 2013 | DOI: 10.3322/caac.21184</a:t>
            </a:r>
          </a:p>
        </p:txBody>
      </p:sp>
      <p:sp>
        <p:nvSpPr>
          <p:cNvPr id="6147" name="직사각형 8"/>
          <p:cNvSpPr>
            <a:spLocks noChangeArrowheads="1"/>
          </p:cNvSpPr>
          <p:nvPr/>
        </p:nvSpPr>
        <p:spPr bwMode="auto">
          <a:xfrm>
            <a:off x="179388" y="3690938"/>
            <a:ext cx="88201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4" action="ppaction://hlinkfile"/>
              </a:rPr>
              <a:t>Strategies for expanding colorectal cancer screening at community health centers</a:t>
            </a:r>
            <a:endParaRPr lang="en-US" altLang="ko-KR" sz="1700"/>
          </a:p>
          <a:p>
            <a:r>
              <a:rPr lang="en-US" altLang="ko-KR" sz="1300"/>
              <a:t>Mona Sarfaty, Mary Doroshenk, James Hotz, Durado Brooks, Seiji Hayashi, Terry C. Davis, Djenaba Joseph, David Stevens, Donald L. Weaver, Michael B. Potter and Richard Wender</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10.3322/caac.21191</a:t>
            </a:r>
          </a:p>
        </p:txBody>
      </p:sp>
      <p:pic>
        <p:nvPicPr>
          <p:cNvPr id="6148" name="그림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92725" y="6142038"/>
            <a:ext cx="38512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직사각형 4"/>
          <p:cNvSpPr>
            <a:spLocks noChangeArrowheads="1"/>
          </p:cNvSpPr>
          <p:nvPr/>
        </p:nvSpPr>
        <p:spPr bwMode="auto">
          <a:xfrm>
            <a:off x="179388" y="2346325"/>
            <a:ext cx="5846762"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a:hlinkClick r:id="rId6" action="ppaction://hlinkfile"/>
              </a:rPr>
              <a:t>Recent developments in esophageal adenocarcinoma </a:t>
            </a:r>
            <a:endParaRPr lang="en-US" altLang="ko-KR" sz="1700"/>
          </a:p>
          <a:p>
            <a:pPr marL="0" lvl="1"/>
            <a:r>
              <a:rPr lang="en-US" altLang="ko-KR" sz="1300"/>
              <a:t>Jesper Lagergren and Pernilla Lagergren</a:t>
            </a:r>
          </a:p>
          <a:p>
            <a:r>
              <a:rPr lang="en-US" altLang="ko-KR" sz="1300"/>
              <a:t>Grace K. Dy and Alex A. Adjei</a:t>
            </a:r>
          </a:p>
          <a:p>
            <a:r>
              <a:rPr kumimoji="0" lang="en-US" altLang="ko-KR" sz="1300" b="1">
                <a:solidFill>
                  <a:srgbClr val="005696"/>
                </a:solidFill>
              </a:rPr>
              <a:t>Source</a:t>
            </a:r>
            <a:endParaRPr lang="en-US" altLang="ko-KR" sz="1300" b="1">
              <a:solidFill>
                <a:srgbClr val="005696"/>
              </a:solidFill>
            </a:endParaRPr>
          </a:p>
          <a:p>
            <a:r>
              <a:rPr lang="en-US" altLang="ko-KR" sz="1300"/>
              <a:t>Article first published online: 1 JUL 2013 | DOI: 10.3322/caac.21185</a:t>
            </a:r>
          </a:p>
        </p:txBody>
      </p:sp>
    </p:spTree>
    <p:extLst>
      <p:ext uri="{BB962C8B-B14F-4D97-AF65-F5344CB8AC3E}">
        <p14:creationId xmlns:p14="http://schemas.microsoft.com/office/powerpoint/2010/main" val="39061650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3908" y="537289"/>
            <a:ext cx="6828620" cy="6183057"/>
          </a:xfrm>
          <a:prstGeom prst="rect">
            <a:avLst/>
          </a:prstGeom>
        </p:spPr>
      </p:pic>
      <p:sp>
        <p:nvSpPr>
          <p:cNvPr id="3" name="TextBox 2"/>
          <p:cNvSpPr txBox="1"/>
          <p:nvPr/>
        </p:nvSpPr>
        <p:spPr>
          <a:xfrm>
            <a:off x="6597700" y="157893"/>
            <a:ext cx="1913333" cy="372334"/>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val="2243818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356" y="136990"/>
            <a:ext cx="8263620" cy="6721010"/>
          </a:xfrm>
          <a:prstGeom prst="rect">
            <a:avLst/>
          </a:prstGeom>
        </p:spPr>
      </p:pic>
    </p:spTree>
    <p:extLst>
      <p:ext uri="{BB962C8B-B14F-4D97-AF65-F5344CB8AC3E}">
        <p14:creationId xmlns:p14="http://schemas.microsoft.com/office/powerpoint/2010/main" val="2605456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355" y="0"/>
            <a:ext cx="7933735" cy="6858000"/>
          </a:xfrm>
          <a:prstGeom prst="rect">
            <a:avLst/>
          </a:prstGeom>
        </p:spPr>
      </p:pic>
    </p:spTree>
    <p:extLst>
      <p:ext uri="{BB962C8B-B14F-4D97-AF65-F5344CB8AC3E}">
        <p14:creationId xmlns:p14="http://schemas.microsoft.com/office/powerpoint/2010/main" val="3452131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9368" y="38100"/>
            <a:ext cx="7521378" cy="6781800"/>
          </a:xfrm>
          <a:prstGeom prst="rect">
            <a:avLst/>
          </a:prstGeom>
        </p:spPr>
      </p:pic>
      <p:sp>
        <p:nvSpPr>
          <p:cNvPr id="3" name="TextBox 2"/>
          <p:cNvSpPr txBox="1"/>
          <p:nvPr/>
        </p:nvSpPr>
        <p:spPr>
          <a:xfrm>
            <a:off x="8230631" y="2342360"/>
            <a:ext cx="214425" cy="3416320"/>
          </a:xfrm>
          <a:prstGeom prst="rect">
            <a:avLst/>
          </a:prstGeom>
          <a:noFill/>
        </p:spPr>
        <p:txBody>
          <a:bodyPr wrap="square" rtlCol="0">
            <a:spAutoFit/>
          </a:bodyPr>
          <a:lstStyle/>
          <a:p>
            <a:r>
              <a:rPr lang="en-US" sz="2400" b="1" dirty="0" smtClean="0"/>
              <a:t>Autophagy</a:t>
            </a:r>
            <a:endParaRPr lang="en-US" b="1" dirty="0"/>
          </a:p>
        </p:txBody>
      </p:sp>
    </p:spTree>
    <p:extLst>
      <p:ext uri="{BB962C8B-B14F-4D97-AF65-F5344CB8AC3E}">
        <p14:creationId xmlns:p14="http://schemas.microsoft.com/office/powerpoint/2010/main" val="2826068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37874"/>
            <a:ext cx="9144000" cy="5755422"/>
          </a:xfrm>
          <a:prstGeom prst="rect">
            <a:avLst/>
          </a:prstGeom>
          <a:noFill/>
        </p:spPr>
        <p:txBody>
          <a:bodyPr wrap="square" rtlCol="0">
            <a:spAutoFit/>
          </a:bodyPr>
          <a:lstStyle/>
          <a:p>
            <a:r>
              <a:rPr lang="en-US" altLang="ko-KR" sz="1600" b="1" u="sng" dirty="0">
                <a:hlinkClick r:id="rId2"/>
              </a:rPr>
              <a:t>Rare insights into cancer biology.</a:t>
            </a:r>
            <a:endParaRPr lang="en-US" altLang="ko-KR" sz="1600" b="1" dirty="0"/>
          </a:p>
          <a:p>
            <a:r>
              <a:rPr lang="en-US" altLang="ko-KR" sz="1600" u="sng" dirty="0">
                <a:hlinkClick r:id="rId3"/>
              </a:rPr>
              <a:t>Adam J</a:t>
            </a:r>
            <a:r>
              <a:rPr lang="en-US" altLang="ko-KR" sz="1600" dirty="0"/>
              <a:t>, </a:t>
            </a:r>
            <a:r>
              <a:rPr lang="en-US" altLang="ko-KR" sz="1600" u="sng" dirty="0">
                <a:hlinkClick r:id="rId4"/>
              </a:rPr>
              <a:t>Yang M</a:t>
            </a:r>
            <a:r>
              <a:rPr lang="en-US" altLang="ko-KR" sz="1600" dirty="0"/>
              <a:t>, </a:t>
            </a:r>
            <a:r>
              <a:rPr lang="en-US" altLang="ko-KR" sz="1600" u="sng" dirty="0">
                <a:hlinkClick r:id="rId5"/>
              </a:rPr>
              <a:t>Soga T</a:t>
            </a:r>
            <a:r>
              <a:rPr lang="en-US" altLang="ko-KR" sz="1600" dirty="0"/>
              <a:t>, </a:t>
            </a:r>
            <a:r>
              <a:rPr lang="en-US" altLang="ko-KR" sz="1600" u="sng" dirty="0">
                <a:hlinkClick r:id="rId6"/>
              </a:rPr>
              <a:t>Pollard PJ</a:t>
            </a:r>
            <a:r>
              <a:rPr lang="en-US" altLang="ko-KR" sz="1600" dirty="0"/>
              <a:t>.</a:t>
            </a:r>
          </a:p>
          <a:p>
            <a:r>
              <a:rPr lang="en-US" altLang="ko-KR" sz="1600" dirty="0" smtClean="0"/>
              <a:t>Cancer </a:t>
            </a:r>
            <a:r>
              <a:rPr lang="en-US" altLang="ko-KR" sz="1600" dirty="0"/>
              <a:t>biology and Metabolism Group, Nuffield Department of Medicine, Henry </a:t>
            </a:r>
            <a:r>
              <a:rPr lang="en-US" altLang="ko-KR" sz="1600" dirty="0" err="1"/>
              <a:t>Wellcome</a:t>
            </a:r>
            <a:r>
              <a:rPr lang="en-US" altLang="ko-KR" sz="1600" dirty="0"/>
              <a:t> Building for Molecular Physiology, University of Oxford, Oxford, UK.</a:t>
            </a:r>
          </a:p>
          <a:p>
            <a:r>
              <a:rPr lang="en-US" altLang="ko-KR" sz="1600" dirty="0" smtClean="0"/>
              <a:t>Cancer-associated </a:t>
            </a:r>
            <a:r>
              <a:rPr lang="en-US" altLang="ko-KR" sz="1600" dirty="0"/>
              <a:t>mutations have been identified in the metabolic genes succinate dehydrogenase (SDH), </a:t>
            </a:r>
            <a:r>
              <a:rPr lang="en-US" altLang="ko-KR" sz="1600" dirty="0" err="1"/>
              <a:t>fumarate</a:t>
            </a:r>
            <a:r>
              <a:rPr lang="en-US" altLang="ko-KR" sz="1600" dirty="0"/>
              <a:t> </a:t>
            </a:r>
            <a:r>
              <a:rPr lang="en-US" altLang="ko-KR" sz="1600" dirty="0" err="1"/>
              <a:t>hydratase</a:t>
            </a:r>
            <a:r>
              <a:rPr lang="en-US" altLang="ko-KR" sz="1600" dirty="0"/>
              <a:t> (FH) and </a:t>
            </a:r>
            <a:r>
              <a:rPr lang="en-US" altLang="ko-KR" sz="1600" dirty="0" err="1"/>
              <a:t>isocitrate</a:t>
            </a:r>
            <a:r>
              <a:rPr lang="en-US" altLang="ko-KR" sz="1600" dirty="0"/>
              <a:t> dehydrogenase (IDH), advancing and challenging our understanding of cellular function and disease mechanisms and providing direct links between </a:t>
            </a:r>
            <a:r>
              <a:rPr lang="en-US" altLang="ko-KR" sz="1600" dirty="0" err="1"/>
              <a:t>dysregulated</a:t>
            </a:r>
            <a:r>
              <a:rPr lang="en-US" altLang="ko-KR" sz="1600" dirty="0"/>
              <a:t> metabolism and cancer. Some striking parallels exist in the cellular consequences of the genetic mutations within this triad of cancer syndromes, including accumulation of </a:t>
            </a:r>
            <a:r>
              <a:rPr lang="en-US" altLang="ko-KR" sz="1600" dirty="0" err="1"/>
              <a:t>oncometabolites</a:t>
            </a:r>
            <a:r>
              <a:rPr lang="en-US" altLang="ko-KR" sz="1600" dirty="0"/>
              <a:t> and competitive inhibition of 2-oxoglutarate-dependent </a:t>
            </a:r>
            <a:r>
              <a:rPr lang="en-US" altLang="ko-KR" sz="1600" dirty="0" err="1"/>
              <a:t>dioxygenases</a:t>
            </a:r>
            <a:r>
              <a:rPr lang="en-US" altLang="ko-KR" sz="1600" dirty="0"/>
              <a:t>, particularly, hypoxia-inducible factor (HIF) </a:t>
            </a:r>
            <a:r>
              <a:rPr lang="en-US" altLang="ko-KR" sz="1600" dirty="0" err="1"/>
              <a:t>prolyl</a:t>
            </a:r>
            <a:r>
              <a:rPr lang="en-US" altLang="ko-KR" sz="1600" dirty="0"/>
              <a:t> hydroxylases, </a:t>
            </a:r>
            <a:r>
              <a:rPr lang="en-US" altLang="ko-KR" sz="1600" dirty="0" err="1"/>
              <a:t>JmjC</a:t>
            </a:r>
            <a:r>
              <a:rPr lang="en-US" altLang="ko-KR" sz="1600" dirty="0"/>
              <a:t> domain-containing histone </a:t>
            </a:r>
            <a:r>
              <a:rPr lang="en-US" altLang="ko-KR" sz="1600" dirty="0" err="1"/>
              <a:t>demethylases</a:t>
            </a:r>
            <a:r>
              <a:rPr lang="en-US" altLang="ko-KR" sz="1600" dirty="0"/>
              <a:t> (part of the JMJD family) and the ten-eleven translocation (TET) family of 5methyl cytosine (5mC) DNA hydroxylases. These lead to activation of HIF-dependent oncogenic pathways and inhibition of histone and DNA </a:t>
            </a:r>
            <a:r>
              <a:rPr lang="en-US" altLang="ko-KR" sz="1600" dirty="0" err="1"/>
              <a:t>demethylation</a:t>
            </a:r>
            <a:r>
              <a:rPr lang="en-US" altLang="ko-KR" sz="1600" dirty="0"/>
              <a:t>. Mutations in FH, resulting in loss of enzyme activity, predispose affected individuals to a rare cancer, hereditary </a:t>
            </a:r>
            <a:r>
              <a:rPr lang="en-US" altLang="ko-KR" sz="1600" dirty="0" err="1"/>
              <a:t>leiomyomatosis</a:t>
            </a:r>
            <a:r>
              <a:rPr lang="en-US" altLang="ko-KR" sz="1600" dirty="0"/>
              <a:t> and renal cell cancer (HLRCC), </a:t>
            </a:r>
            <a:r>
              <a:rPr lang="en-US" altLang="ko-KR" sz="1600" dirty="0" err="1"/>
              <a:t>characterised</a:t>
            </a:r>
            <a:r>
              <a:rPr lang="en-US" altLang="ko-KR" sz="1600" dirty="0"/>
              <a:t> by benign smooth muscle cutaneous and uterine </a:t>
            </a:r>
            <a:r>
              <a:rPr lang="en-US" altLang="ko-KR" sz="1600" dirty="0" err="1"/>
              <a:t>tumours</a:t>
            </a:r>
            <a:r>
              <a:rPr lang="en-US" altLang="ko-KR" sz="1600" dirty="0"/>
              <a:t> (</a:t>
            </a:r>
            <a:r>
              <a:rPr lang="en-US" altLang="ko-KR" sz="1600" dirty="0" err="1"/>
              <a:t>leiomyomata</a:t>
            </a:r>
            <a:r>
              <a:rPr lang="en-US" altLang="ko-KR" sz="1600" dirty="0"/>
              <a:t>) and an aggressive form of collecting duct and type 2 papillary renal cancer. Interestingly, loss of FH activity results in the accumulation of high levels of </a:t>
            </a:r>
            <a:r>
              <a:rPr lang="en-US" altLang="ko-KR" sz="1600" dirty="0" err="1"/>
              <a:t>fumarate</a:t>
            </a:r>
            <a:r>
              <a:rPr lang="en-US" altLang="ko-KR" sz="1600" dirty="0"/>
              <a:t> that can lead to the non-enzymatic modification of cysteine residues in multiple proteins (</a:t>
            </a:r>
            <a:r>
              <a:rPr lang="en-US" altLang="ko-KR" sz="1600" dirty="0" err="1"/>
              <a:t>succination</a:t>
            </a:r>
            <a:r>
              <a:rPr lang="en-US" altLang="ko-KR" sz="1600" dirty="0"/>
              <a:t>) and in some cases to their disrupted function. Here we consider that the study of rare diseases such as HLRCC, combining analyses of human </a:t>
            </a:r>
            <a:r>
              <a:rPr lang="en-US" altLang="ko-KR" sz="1600" dirty="0" err="1"/>
              <a:t>tumours</a:t>
            </a:r>
            <a:r>
              <a:rPr lang="en-US" altLang="ko-KR" sz="1600" dirty="0"/>
              <a:t> and cell lines with in vitro and in vivo murine models has provided novel insights into cancer biology associated with </a:t>
            </a:r>
            <a:r>
              <a:rPr lang="en-US" altLang="ko-KR" sz="1600" dirty="0" err="1"/>
              <a:t>dysregulated</a:t>
            </a:r>
            <a:r>
              <a:rPr lang="en-US" altLang="ko-KR" sz="1600" dirty="0"/>
              <a:t> metabolism and represents a useful paradigm for cancer research</a:t>
            </a:r>
            <a:r>
              <a:rPr lang="en-US" altLang="ko-KR" sz="1600" dirty="0" smtClean="0"/>
              <a:t>.</a:t>
            </a:r>
            <a:endParaRPr lang="en-US" altLang="ko-KR" sz="1600" dirty="0"/>
          </a:p>
        </p:txBody>
      </p:sp>
      <p:sp>
        <p:nvSpPr>
          <p:cNvPr id="5" name="TextBox 4"/>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438643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55059"/>
            <a:ext cx="9144000" cy="6186309"/>
          </a:xfrm>
          <a:prstGeom prst="rect">
            <a:avLst/>
          </a:prstGeom>
          <a:noFill/>
        </p:spPr>
        <p:txBody>
          <a:bodyPr wrap="square" rtlCol="0">
            <a:spAutoFit/>
          </a:bodyPr>
          <a:lstStyle/>
          <a:p>
            <a:r>
              <a:rPr lang="en-US" altLang="ko-KR" b="1" u="sng" dirty="0">
                <a:hlinkClick r:id="rId2"/>
              </a:rPr>
              <a:t>Snail1-dependent transcriptional repression of Cezanne2 in hepatocellular carcinoma.</a:t>
            </a:r>
            <a:endParaRPr lang="en-US" altLang="ko-KR" b="1" dirty="0"/>
          </a:p>
          <a:p>
            <a:r>
              <a:rPr lang="en-US" altLang="ko-KR" u="sng" dirty="0" err="1">
                <a:hlinkClick r:id="rId3"/>
              </a:rPr>
              <a:t>Xu</a:t>
            </a:r>
            <a:r>
              <a:rPr lang="en-US" altLang="ko-KR" u="sng" dirty="0">
                <a:hlinkClick r:id="rId3"/>
              </a:rPr>
              <a:t> Z</a:t>
            </a:r>
            <a:r>
              <a:rPr lang="en-US" altLang="ko-KR" dirty="0"/>
              <a:t>, </a:t>
            </a:r>
            <a:r>
              <a:rPr lang="en-US" altLang="ko-KR" u="sng" dirty="0">
                <a:hlinkClick r:id="rId4"/>
              </a:rPr>
              <a:t>Pei L</a:t>
            </a:r>
            <a:r>
              <a:rPr lang="en-US" altLang="ko-KR" dirty="0"/>
              <a:t>, </a:t>
            </a:r>
            <a:r>
              <a:rPr lang="en-US" altLang="ko-KR" u="sng" dirty="0">
                <a:hlinkClick r:id="rId5"/>
              </a:rPr>
              <a:t>Wang L</a:t>
            </a:r>
            <a:r>
              <a:rPr lang="en-US" altLang="ko-KR" dirty="0"/>
              <a:t>, </a:t>
            </a:r>
            <a:r>
              <a:rPr lang="en-US" altLang="ko-KR" u="sng" dirty="0">
                <a:hlinkClick r:id="rId6"/>
              </a:rPr>
              <a:t>Zhang F</a:t>
            </a:r>
            <a:r>
              <a:rPr lang="en-US" altLang="ko-KR" dirty="0"/>
              <a:t>, </a:t>
            </a:r>
            <a:r>
              <a:rPr lang="en-US" altLang="ko-KR" u="sng" dirty="0">
                <a:hlinkClick r:id="rId7"/>
              </a:rPr>
              <a:t>Hu X</a:t>
            </a:r>
            <a:r>
              <a:rPr lang="en-US" altLang="ko-KR" dirty="0"/>
              <a:t>, </a:t>
            </a:r>
            <a:r>
              <a:rPr lang="en-US" altLang="ko-KR" u="sng" dirty="0" err="1">
                <a:hlinkClick r:id="rId8"/>
              </a:rPr>
              <a:t>Gui</a:t>
            </a:r>
            <a:r>
              <a:rPr lang="en-US" altLang="ko-KR" u="sng" dirty="0">
                <a:hlinkClick r:id="rId8"/>
              </a:rPr>
              <a:t> Y</a:t>
            </a:r>
            <a:r>
              <a:rPr lang="en-US" altLang="ko-KR" dirty="0"/>
              <a:t>.</a:t>
            </a:r>
          </a:p>
          <a:p>
            <a:r>
              <a:rPr lang="en-US" altLang="ko-KR" b="1" dirty="0"/>
              <a:t>Source</a:t>
            </a:r>
          </a:p>
          <a:p>
            <a:r>
              <a:rPr lang="en-US" altLang="ko-KR" dirty="0"/>
              <a:t>Department of molecular diagnosis, </a:t>
            </a:r>
            <a:r>
              <a:rPr lang="en-US" altLang="ko-KR" dirty="0" err="1"/>
              <a:t>ZhongCheng</a:t>
            </a:r>
            <a:r>
              <a:rPr lang="en-US" altLang="ko-KR" dirty="0"/>
              <a:t> Translational-Medicine </a:t>
            </a:r>
            <a:r>
              <a:rPr lang="en-US" altLang="ko-KR" dirty="0" err="1"/>
              <a:t>Inc</a:t>
            </a:r>
            <a:r>
              <a:rPr lang="en-US" altLang="ko-KR" dirty="0"/>
              <a:t>, Shanghai, China.</a:t>
            </a:r>
          </a:p>
          <a:p>
            <a:r>
              <a:rPr lang="en-US" altLang="ko-KR" b="1" dirty="0"/>
              <a:t>Abstract</a:t>
            </a:r>
          </a:p>
          <a:p>
            <a:r>
              <a:rPr lang="en-US" altLang="ko-KR" dirty="0"/>
              <a:t>High malignancy and early metastasis are the hallmarks of hepatocellular carcinoma (HCC). Here, we report that Cezanne2 expression is </a:t>
            </a:r>
            <a:r>
              <a:rPr lang="en-US" altLang="ko-KR" dirty="0" err="1"/>
              <a:t>downregulated</a:t>
            </a:r>
            <a:r>
              <a:rPr lang="en-US" altLang="ko-KR" dirty="0"/>
              <a:t> in HCC cells and in HCC patients' tumorous tissues and that Cezanne2 is inversely associated with Snail1 expression in HCC patients' tumorous tissues. Chromatin </a:t>
            </a:r>
            <a:r>
              <a:rPr lang="en-US" altLang="ko-KR" dirty="0" err="1"/>
              <a:t>immunoprecipitation</a:t>
            </a:r>
            <a:r>
              <a:rPr lang="en-US" altLang="ko-KR" dirty="0"/>
              <a:t> assays and the reporter gene assay showed that Snail1 binds to the promoter of the Cezanne2 gene and mediates the direct consequence of Cezanne2 repression. Enhanced expression of Cezanne2 could suppress proliferation, migration and invasion in HCC cells. Further, Cezanne2 could regulate MMP (matrix metalloproteinase)2, MMP9 and ICAM1 (intercellular adhesion molecule) levels through modulation of the NF-</a:t>
            </a:r>
            <a:r>
              <a:rPr lang="el-GR" altLang="ko-KR" dirty="0"/>
              <a:t>κ</a:t>
            </a:r>
            <a:r>
              <a:rPr lang="en-US" altLang="ko-KR" dirty="0"/>
              <a:t>B (nuclear factor kappa-light-chain-enhancer of activated B cell) signaling cascade. Co-</a:t>
            </a:r>
            <a:r>
              <a:rPr lang="en-US" altLang="ko-KR" dirty="0" err="1"/>
              <a:t>immunoprecipitation</a:t>
            </a:r>
            <a:r>
              <a:rPr lang="en-US" altLang="ko-KR" dirty="0"/>
              <a:t> and in vivo </a:t>
            </a:r>
            <a:r>
              <a:rPr lang="en-US" altLang="ko-KR" dirty="0" err="1"/>
              <a:t>deubiquitination</a:t>
            </a:r>
            <a:r>
              <a:rPr lang="en-US" altLang="ko-KR" dirty="0"/>
              <a:t> assay indicated that Cezanne2 interacts with TNF receptor-associated factor (TRAF)6 and cleaves the </a:t>
            </a:r>
            <a:r>
              <a:rPr lang="en-US" altLang="ko-KR" dirty="0" err="1"/>
              <a:t>polyubiquitin</a:t>
            </a:r>
            <a:r>
              <a:rPr lang="en-US" altLang="ko-KR" dirty="0"/>
              <a:t> from TRAF6 substrates. Our data reveal that Snail1-mediated suppression of Cezanne2 may have a key role in HCC malignancy</a:t>
            </a:r>
            <a:r>
              <a:rPr lang="en-US" altLang="ko-KR" dirty="0" smtClean="0"/>
              <a:t>.</a:t>
            </a:r>
            <a:endParaRPr lang="en-US" altLang="ko-KR" dirty="0"/>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2568221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11750" y="-5122"/>
            <a:ext cx="4572000" cy="1384995"/>
          </a:xfrm>
          <a:prstGeom prst="rect">
            <a:avLst/>
          </a:prstGeom>
        </p:spPr>
        <p:txBody>
          <a:bodyPr>
            <a:spAutoFit/>
          </a:bodyPr>
          <a:lstStyle/>
          <a:p>
            <a:r>
              <a:rPr lang="en-US" altLang="ko-KR" sz="1200" b="1" u="sng" dirty="0">
                <a:hlinkClick r:id="rId2"/>
              </a:rPr>
              <a:t>PPM1A is a </a:t>
            </a:r>
            <a:r>
              <a:rPr lang="en-US" altLang="ko-KR" sz="1200" b="1" u="sng" dirty="0" err="1">
                <a:hlinkClick r:id="rId2"/>
              </a:rPr>
              <a:t>RelA</a:t>
            </a:r>
            <a:r>
              <a:rPr lang="en-US" altLang="ko-KR" sz="1200" b="1" u="sng" dirty="0">
                <a:hlinkClick r:id="rId2"/>
              </a:rPr>
              <a:t> phosphatase with tumor suppressor-like activity.</a:t>
            </a:r>
            <a:endParaRPr lang="en-US" altLang="ko-KR" sz="1200" b="1" dirty="0"/>
          </a:p>
          <a:p>
            <a:r>
              <a:rPr lang="en-US" altLang="ko-KR" sz="1200" u="sng" dirty="0">
                <a:hlinkClick r:id="rId3"/>
              </a:rPr>
              <a:t>Lu X</a:t>
            </a:r>
            <a:r>
              <a:rPr lang="en-US" altLang="ko-KR" sz="1200" dirty="0"/>
              <a:t>, </a:t>
            </a:r>
            <a:r>
              <a:rPr lang="en-US" altLang="ko-KR" sz="1200" u="sng" dirty="0">
                <a:hlinkClick r:id="rId4"/>
              </a:rPr>
              <a:t>An H</a:t>
            </a:r>
            <a:r>
              <a:rPr lang="en-US" altLang="ko-KR" sz="1200" dirty="0"/>
              <a:t>, </a:t>
            </a:r>
            <a:r>
              <a:rPr lang="en-US" altLang="ko-KR" sz="1200" u="sng" dirty="0">
                <a:hlinkClick r:id="rId5"/>
              </a:rPr>
              <a:t>Jin R</a:t>
            </a:r>
            <a:r>
              <a:rPr lang="en-US" altLang="ko-KR" sz="1200" dirty="0"/>
              <a:t>, </a:t>
            </a:r>
            <a:r>
              <a:rPr lang="en-US" altLang="ko-KR" sz="1200" u="sng" dirty="0" err="1">
                <a:hlinkClick r:id="rId6"/>
              </a:rPr>
              <a:t>Zou</a:t>
            </a:r>
            <a:r>
              <a:rPr lang="en-US" altLang="ko-KR" sz="1200" u="sng" dirty="0">
                <a:hlinkClick r:id="rId6"/>
              </a:rPr>
              <a:t> M</a:t>
            </a:r>
            <a:r>
              <a:rPr lang="en-US" altLang="ko-KR" sz="1200" dirty="0"/>
              <a:t>, </a:t>
            </a:r>
            <a:r>
              <a:rPr lang="en-US" altLang="ko-KR" sz="1200" u="sng" dirty="0" err="1">
                <a:hlinkClick r:id="rId7"/>
              </a:rPr>
              <a:t>Guo</a:t>
            </a:r>
            <a:r>
              <a:rPr lang="en-US" altLang="ko-KR" sz="1200" u="sng" dirty="0">
                <a:hlinkClick r:id="rId7"/>
              </a:rPr>
              <a:t> Y</a:t>
            </a:r>
            <a:r>
              <a:rPr lang="en-US" altLang="ko-KR" sz="1200" dirty="0"/>
              <a:t>, </a:t>
            </a:r>
            <a:r>
              <a:rPr lang="en-US" altLang="ko-KR" sz="1200" u="sng" dirty="0">
                <a:hlinkClick r:id="rId8"/>
              </a:rPr>
              <a:t>Su PF</a:t>
            </a:r>
            <a:r>
              <a:rPr lang="en-US" altLang="ko-KR" sz="1200" dirty="0"/>
              <a:t>, </a:t>
            </a:r>
            <a:r>
              <a:rPr lang="en-US" altLang="ko-KR" sz="1200" u="sng" dirty="0">
                <a:hlinkClick r:id="rId9"/>
              </a:rPr>
              <a:t>Liu D</a:t>
            </a:r>
            <a:r>
              <a:rPr lang="en-US" altLang="ko-KR" sz="1200" dirty="0"/>
              <a:t>, </a:t>
            </a:r>
            <a:r>
              <a:rPr lang="en-US" altLang="ko-KR" sz="1200" u="sng" dirty="0" err="1">
                <a:hlinkClick r:id="rId10"/>
              </a:rPr>
              <a:t>Shyr</a:t>
            </a:r>
            <a:r>
              <a:rPr lang="en-US" altLang="ko-KR" sz="1200" u="sng" dirty="0">
                <a:hlinkClick r:id="rId10"/>
              </a:rPr>
              <a:t> Y</a:t>
            </a:r>
            <a:r>
              <a:rPr lang="en-US" altLang="ko-KR" sz="1200" dirty="0"/>
              <a:t>, </a:t>
            </a:r>
            <a:r>
              <a:rPr lang="en-US" altLang="ko-KR" sz="1200" u="sng" dirty="0">
                <a:hlinkClick r:id="rId11"/>
              </a:rPr>
              <a:t>Yarbrough WG</a:t>
            </a:r>
            <a:r>
              <a:rPr lang="en-US" altLang="ko-KR" sz="1200" dirty="0"/>
              <a:t>.</a:t>
            </a:r>
          </a:p>
          <a:p>
            <a:r>
              <a:rPr lang="en-US" altLang="ko-KR" sz="1200" b="1" dirty="0"/>
              <a:t>Source</a:t>
            </a:r>
          </a:p>
          <a:p>
            <a:r>
              <a:rPr lang="en-US" altLang="ko-KR" sz="1200" dirty="0"/>
              <a:t>Department of Cancer Biology, Vanderbilt University, Nashville, TN, USA.</a:t>
            </a:r>
          </a:p>
        </p:txBody>
      </p:sp>
      <p:sp>
        <p:nvSpPr>
          <p:cNvPr id="3" name="직사각형 2"/>
          <p:cNvSpPr/>
          <p:nvPr/>
        </p:nvSpPr>
        <p:spPr>
          <a:xfrm>
            <a:off x="0" y="1379873"/>
            <a:ext cx="4572000" cy="1569660"/>
          </a:xfrm>
          <a:prstGeom prst="rect">
            <a:avLst/>
          </a:prstGeom>
        </p:spPr>
        <p:txBody>
          <a:bodyPr>
            <a:spAutoFit/>
          </a:bodyPr>
          <a:lstStyle/>
          <a:p>
            <a:r>
              <a:rPr lang="en-US" altLang="ko-KR" sz="1200" b="1" u="sng" dirty="0">
                <a:hlinkClick r:id="rId12"/>
              </a:rPr>
              <a:t>Expression of the antimicrobial peptide </a:t>
            </a:r>
            <a:r>
              <a:rPr lang="en-US" altLang="ko-KR" sz="1200" b="1" u="sng" dirty="0" err="1">
                <a:hlinkClick r:id="rId12"/>
              </a:rPr>
              <a:t>cathelicidin</a:t>
            </a:r>
            <a:r>
              <a:rPr lang="en-US" altLang="ko-KR" sz="1200" b="1" u="sng" dirty="0">
                <a:hlinkClick r:id="rId12"/>
              </a:rPr>
              <a:t> in myeloid cells is required for lung tumor growth.</a:t>
            </a:r>
            <a:endParaRPr lang="en-US" altLang="ko-KR" sz="1200" b="1" dirty="0"/>
          </a:p>
          <a:p>
            <a:r>
              <a:rPr lang="en-US" altLang="ko-KR" sz="1200" u="sng" dirty="0">
                <a:hlinkClick r:id="rId13"/>
              </a:rPr>
              <a:t>Li D</a:t>
            </a:r>
            <a:r>
              <a:rPr lang="en-US" altLang="ko-KR" sz="1200" dirty="0"/>
              <a:t>, </a:t>
            </a:r>
            <a:r>
              <a:rPr lang="en-US" altLang="ko-KR" sz="1200" u="sng" dirty="0" err="1">
                <a:hlinkClick r:id="rId14"/>
              </a:rPr>
              <a:t>Beisswenger</a:t>
            </a:r>
            <a:r>
              <a:rPr lang="en-US" altLang="ko-KR" sz="1200" u="sng" dirty="0">
                <a:hlinkClick r:id="rId14"/>
              </a:rPr>
              <a:t> C</a:t>
            </a:r>
            <a:r>
              <a:rPr lang="en-US" altLang="ko-KR" sz="1200" dirty="0"/>
              <a:t>, </a:t>
            </a:r>
            <a:r>
              <a:rPr lang="en-US" altLang="ko-KR" sz="1200" u="sng" dirty="0">
                <a:hlinkClick r:id="rId15"/>
              </a:rPr>
              <a:t>Herr C</a:t>
            </a:r>
            <a:r>
              <a:rPr lang="en-US" altLang="ko-KR" sz="1200" dirty="0"/>
              <a:t>, </a:t>
            </a:r>
            <a:r>
              <a:rPr lang="en-US" altLang="ko-KR" sz="1200" u="sng" dirty="0" err="1">
                <a:hlinkClick r:id="rId16"/>
              </a:rPr>
              <a:t>Schmid</a:t>
            </a:r>
            <a:r>
              <a:rPr lang="en-US" altLang="ko-KR" sz="1200" u="sng" dirty="0">
                <a:hlinkClick r:id="rId16"/>
              </a:rPr>
              <a:t> RM</a:t>
            </a:r>
            <a:r>
              <a:rPr lang="en-US" altLang="ko-KR" sz="1200" dirty="0"/>
              <a:t>, </a:t>
            </a:r>
            <a:r>
              <a:rPr lang="en-US" altLang="ko-KR" sz="1200" u="sng" dirty="0">
                <a:hlinkClick r:id="rId17"/>
              </a:rPr>
              <a:t>Gallo RL</a:t>
            </a:r>
            <a:r>
              <a:rPr lang="en-US" altLang="ko-KR" sz="1200" dirty="0"/>
              <a:t>, </a:t>
            </a:r>
            <a:r>
              <a:rPr lang="en-US" altLang="ko-KR" sz="1200" u="sng" dirty="0">
                <a:hlinkClick r:id="rId18"/>
              </a:rPr>
              <a:t>Han G</a:t>
            </a:r>
            <a:r>
              <a:rPr lang="en-US" altLang="ko-KR" sz="1200" dirty="0"/>
              <a:t>, </a:t>
            </a:r>
            <a:r>
              <a:rPr lang="en-US" altLang="ko-KR" sz="1200" u="sng" dirty="0" err="1">
                <a:hlinkClick r:id="rId19"/>
              </a:rPr>
              <a:t>Zakharkina</a:t>
            </a:r>
            <a:r>
              <a:rPr lang="en-US" altLang="ko-KR" sz="1200" u="sng" dirty="0">
                <a:hlinkClick r:id="rId19"/>
              </a:rPr>
              <a:t> T</a:t>
            </a:r>
            <a:r>
              <a:rPr lang="en-US" altLang="ko-KR" sz="1200" dirty="0"/>
              <a:t>, </a:t>
            </a:r>
            <a:r>
              <a:rPr lang="en-US" altLang="ko-KR" sz="1200" u="sng" dirty="0" err="1">
                <a:hlinkClick r:id="rId20"/>
              </a:rPr>
              <a:t>Bals</a:t>
            </a:r>
            <a:r>
              <a:rPr lang="en-US" altLang="ko-KR" sz="1200" u="sng" dirty="0">
                <a:hlinkClick r:id="rId20"/>
              </a:rPr>
              <a:t> R</a:t>
            </a:r>
            <a:r>
              <a:rPr lang="en-US" altLang="ko-KR" sz="1200" dirty="0"/>
              <a:t>.</a:t>
            </a:r>
          </a:p>
          <a:p>
            <a:r>
              <a:rPr lang="en-US" altLang="ko-KR" sz="1200" b="1" dirty="0"/>
              <a:t>Source</a:t>
            </a:r>
          </a:p>
          <a:p>
            <a:r>
              <a:rPr lang="en-US" altLang="ko-KR" sz="1200" dirty="0"/>
              <a:t>Department of Internal Medicine V-Pulmonology, </a:t>
            </a:r>
            <a:r>
              <a:rPr lang="en-US" altLang="ko-KR" sz="1200" dirty="0" err="1"/>
              <a:t>Allergology</a:t>
            </a:r>
            <a:r>
              <a:rPr lang="en-US" altLang="ko-KR" sz="1200" dirty="0"/>
              <a:t>, Respiratory Intensive Care Medicine, Saarland University Hospital, Homburg, Germany.</a:t>
            </a:r>
          </a:p>
        </p:txBody>
      </p:sp>
      <p:sp>
        <p:nvSpPr>
          <p:cNvPr id="4" name="직사각형 3"/>
          <p:cNvSpPr/>
          <p:nvPr/>
        </p:nvSpPr>
        <p:spPr>
          <a:xfrm>
            <a:off x="0" y="2949533"/>
            <a:ext cx="4572000" cy="1569660"/>
          </a:xfrm>
          <a:prstGeom prst="rect">
            <a:avLst/>
          </a:prstGeom>
        </p:spPr>
        <p:txBody>
          <a:bodyPr>
            <a:spAutoFit/>
          </a:bodyPr>
          <a:lstStyle/>
          <a:p>
            <a:r>
              <a:rPr lang="en-US" altLang="ko-KR" sz="1200" b="1" u="sng" dirty="0">
                <a:hlinkClick r:id="rId21"/>
              </a:rPr>
              <a:t>As an independent prognostic factor, FAT10 promotes hepatitis B virus-related hepatocellular carcinoma progression via </a:t>
            </a:r>
            <a:r>
              <a:rPr lang="en-US" altLang="ko-KR" sz="1200" b="1" u="sng" dirty="0" err="1">
                <a:hlinkClick r:id="rId21"/>
              </a:rPr>
              <a:t>Akt</a:t>
            </a:r>
            <a:r>
              <a:rPr lang="en-US" altLang="ko-KR" sz="1200" b="1" u="sng" dirty="0">
                <a:hlinkClick r:id="rId21"/>
              </a:rPr>
              <a:t>/GSK3</a:t>
            </a:r>
            <a:r>
              <a:rPr lang="el-GR" altLang="ko-KR" sz="1200" b="1" u="sng" dirty="0">
                <a:hlinkClick r:id="rId21"/>
              </a:rPr>
              <a:t>β </a:t>
            </a:r>
            <a:r>
              <a:rPr lang="en-US" altLang="ko-KR" sz="1200" b="1" u="sng" dirty="0">
                <a:hlinkClick r:id="rId21"/>
              </a:rPr>
              <a:t>pathway.</a:t>
            </a:r>
            <a:endParaRPr lang="en-US" altLang="ko-KR" sz="1200" b="1" dirty="0"/>
          </a:p>
          <a:p>
            <a:r>
              <a:rPr lang="en-US" altLang="ko-KR" sz="1200" u="sng" dirty="0">
                <a:hlinkClick r:id="rId22"/>
              </a:rPr>
              <a:t>Liu L</a:t>
            </a:r>
            <a:r>
              <a:rPr lang="en-US" altLang="ko-KR" sz="1200" dirty="0"/>
              <a:t>, </a:t>
            </a:r>
            <a:r>
              <a:rPr lang="en-US" altLang="ko-KR" sz="1200" u="sng" dirty="0">
                <a:hlinkClick r:id="rId23"/>
              </a:rPr>
              <a:t>Dong Z</a:t>
            </a:r>
            <a:r>
              <a:rPr lang="en-US" altLang="ko-KR" sz="1200" dirty="0"/>
              <a:t>, </a:t>
            </a:r>
            <a:r>
              <a:rPr lang="en-US" altLang="ko-KR" sz="1200" u="sng" dirty="0">
                <a:hlinkClick r:id="rId24"/>
              </a:rPr>
              <a:t>Liang J</a:t>
            </a:r>
            <a:r>
              <a:rPr lang="en-US" altLang="ko-KR" sz="1200" dirty="0"/>
              <a:t>, </a:t>
            </a:r>
            <a:r>
              <a:rPr lang="en-US" altLang="ko-KR" sz="1200" u="sng" dirty="0">
                <a:hlinkClick r:id="rId25"/>
              </a:rPr>
              <a:t>Cao C</a:t>
            </a:r>
            <a:r>
              <a:rPr lang="en-US" altLang="ko-KR" sz="1200" dirty="0"/>
              <a:t>, </a:t>
            </a:r>
            <a:r>
              <a:rPr lang="en-US" altLang="ko-KR" sz="1200" u="sng" dirty="0">
                <a:hlinkClick r:id="rId26"/>
              </a:rPr>
              <a:t>Sun J</a:t>
            </a:r>
            <a:r>
              <a:rPr lang="en-US" altLang="ko-KR" sz="1200" dirty="0"/>
              <a:t>, </a:t>
            </a:r>
            <a:r>
              <a:rPr lang="en-US" altLang="ko-KR" sz="1200" u="sng" dirty="0">
                <a:hlinkClick r:id="rId27"/>
              </a:rPr>
              <a:t>Ding Y</a:t>
            </a:r>
            <a:r>
              <a:rPr lang="en-US" altLang="ko-KR" sz="1200" dirty="0"/>
              <a:t>, </a:t>
            </a:r>
            <a:r>
              <a:rPr lang="en-US" altLang="ko-KR" sz="1200" u="sng" dirty="0">
                <a:hlinkClick r:id="rId28"/>
              </a:rPr>
              <a:t>Wu D</a:t>
            </a:r>
            <a:r>
              <a:rPr lang="en-US" altLang="ko-KR" sz="1200" dirty="0"/>
              <a:t>.</a:t>
            </a:r>
          </a:p>
          <a:p>
            <a:r>
              <a:rPr lang="en-US" altLang="ko-KR" sz="1200" b="1" dirty="0"/>
              <a:t>Source</a:t>
            </a:r>
          </a:p>
          <a:p>
            <a:r>
              <a:rPr lang="en-US" altLang="ko-KR" sz="1200" dirty="0" err="1"/>
              <a:t>Hepatology</a:t>
            </a:r>
            <a:r>
              <a:rPr lang="en-US" altLang="ko-KR" sz="1200" dirty="0"/>
              <a:t> Unit and Department of Infectious Diseases, </a:t>
            </a:r>
            <a:r>
              <a:rPr lang="en-US" altLang="ko-KR" sz="1200" dirty="0" err="1"/>
              <a:t>Nanfang</a:t>
            </a:r>
            <a:r>
              <a:rPr lang="en-US" altLang="ko-KR" sz="1200" dirty="0"/>
              <a:t> Hospital, Southern Medical University, Guangzhou, China.</a:t>
            </a:r>
          </a:p>
        </p:txBody>
      </p:sp>
      <p:sp>
        <p:nvSpPr>
          <p:cNvPr id="5" name="직사각형 4"/>
          <p:cNvSpPr/>
          <p:nvPr/>
        </p:nvSpPr>
        <p:spPr>
          <a:xfrm>
            <a:off x="-11750" y="4519193"/>
            <a:ext cx="4572000" cy="1384995"/>
          </a:xfrm>
          <a:prstGeom prst="rect">
            <a:avLst/>
          </a:prstGeom>
        </p:spPr>
        <p:txBody>
          <a:bodyPr>
            <a:spAutoFit/>
          </a:bodyPr>
          <a:lstStyle/>
          <a:p>
            <a:r>
              <a:rPr lang="en-US" altLang="ko-KR" sz="1200" b="1" u="sng" dirty="0">
                <a:hlinkClick r:id="rId29"/>
              </a:rPr>
              <a:t>Histone deacetylase 5 blocks </a:t>
            </a:r>
            <a:r>
              <a:rPr lang="en-US" altLang="ko-KR" sz="1200" b="1" u="sng" dirty="0" err="1">
                <a:hlinkClick r:id="rId29"/>
              </a:rPr>
              <a:t>neuroblastoma</a:t>
            </a:r>
            <a:r>
              <a:rPr lang="en-US" altLang="ko-KR" sz="1200" b="1" u="sng" dirty="0">
                <a:hlinkClick r:id="rId29"/>
              </a:rPr>
              <a:t> cell differentiation by interacting with N-Myc.</a:t>
            </a:r>
            <a:endParaRPr lang="en-US" altLang="ko-KR" sz="1200" b="1" dirty="0"/>
          </a:p>
          <a:p>
            <a:r>
              <a:rPr lang="en-US" altLang="ko-KR" sz="1200" u="sng" dirty="0">
                <a:hlinkClick r:id="rId30"/>
              </a:rPr>
              <a:t>Sun Y</a:t>
            </a:r>
            <a:r>
              <a:rPr lang="en-US" altLang="ko-KR" sz="1200" dirty="0"/>
              <a:t>, </a:t>
            </a:r>
            <a:r>
              <a:rPr lang="en-US" altLang="ko-KR" sz="1200" u="sng" dirty="0">
                <a:hlinkClick r:id="rId31"/>
              </a:rPr>
              <a:t>Liu PY</a:t>
            </a:r>
            <a:r>
              <a:rPr lang="en-US" altLang="ko-KR" sz="1200" dirty="0"/>
              <a:t>, </a:t>
            </a:r>
            <a:r>
              <a:rPr lang="en-US" altLang="ko-KR" sz="1200" u="sng" dirty="0">
                <a:hlinkClick r:id="rId32"/>
              </a:rPr>
              <a:t>Scarlett CJ</a:t>
            </a:r>
            <a:r>
              <a:rPr lang="en-US" altLang="ko-KR" sz="1200" dirty="0"/>
              <a:t>, </a:t>
            </a:r>
            <a:r>
              <a:rPr lang="en-US" altLang="ko-KR" sz="1200" u="sng" dirty="0" err="1">
                <a:hlinkClick r:id="rId33"/>
              </a:rPr>
              <a:t>Malyukova</a:t>
            </a:r>
            <a:r>
              <a:rPr lang="en-US" altLang="ko-KR" sz="1200" u="sng" dirty="0">
                <a:hlinkClick r:id="rId33"/>
              </a:rPr>
              <a:t> A</a:t>
            </a:r>
            <a:r>
              <a:rPr lang="en-US" altLang="ko-KR" sz="1200" dirty="0"/>
              <a:t>, </a:t>
            </a:r>
            <a:r>
              <a:rPr lang="en-US" altLang="ko-KR" sz="1200" u="sng" dirty="0">
                <a:hlinkClick r:id="rId34"/>
              </a:rPr>
              <a:t>Liu B</a:t>
            </a:r>
            <a:r>
              <a:rPr lang="en-US" altLang="ko-KR" sz="1200" dirty="0"/>
              <a:t>, </a:t>
            </a:r>
            <a:r>
              <a:rPr lang="en-US" altLang="ko-KR" sz="1200" u="sng" dirty="0">
                <a:hlinkClick r:id="rId35"/>
              </a:rPr>
              <a:t>Marshall GM</a:t>
            </a:r>
            <a:r>
              <a:rPr lang="en-US" altLang="ko-KR" sz="1200" dirty="0"/>
              <a:t>, </a:t>
            </a:r>
            <a:r>
              <a:rPr lang="en-US" altLang="ko-KR" sz="1200" u="sng" dirty="0">
                <a:hlinkClick r:id="rId36"/>
              </a:rPr>
              <a:t>Mackenzie KL</a:t>
            </a:r>
            <a:r>
              <a:rPr lang="en-US" altLang="ko-KR" sz="1200" dirty="0"/>
              <a:t>, </a:t>
            </a:r>
            <a:r>
              <a:rPr lang="en-US" altLang="ko-KR" sz="1200" u="sng" dirty="0" err="1">
                <a:hlinkClick r:id="rId37"/>
              </a:rPr>
              <a:t>Biankin</a:t>
            </a:r>
            <a:r>
              <a:rPr lang="en-US" altLang="ko-KR" sz="1200" u="sng" dirty="0">
                <a:hlinkClick r:id="rId37"/>
              </a:rPr>
              <a:t> AV</a:t>
            </a:r>
            <a:r>
              <a:rPr lang="en-US" altLang="ko-KR" sz="1200" dirty="0"/>
              <a:t>, </a:t>
            </a:r>
            <a:r>
              <a:rPr lang="en-US" altLang="ko-KR" sz="1200" u="sng" dirty="0">
                <a:hlinkClick r:id="rId38"/>
              </a:rPr>
              <a:t>Liu T</a:t>
            </a:r>
            <a:r>
              <a:rPr lang="en-US" altLang="ko-KR" sz="1200" dirty="0"/>
              <a:t>.</a:t>
            </a:r>
          </a:p>
          <a:p>
            <a:r>
              <a:rPr lang="en-US" altLang="ko-KR" sz="1200" b="1" dirty="0"/>
              <a:t>Source</a:t>
            </a:r>
          </a:p>
          <a:p>
            <a:r>
              <a:rPr lang="en-US" altLang="ko-KR" sz="1200" dirty="0"/>
              <a:t>Children's Cancer Institute Australia for Medical Research, </a:t>
            </a:r>
            <a:r>
              <a:rPr lang="en-US" altLang="ko-KR" sz="1200" dirty="0" err="1"/>
              <a:t>Randwick</a:t>
            </a:r>
            <a:r>
              <a:rPr lang="en-US" altLang="ko-KR" sz="1200" dirty="0"/>
              <a:t>, New South Wales, Australia.</a:t>
            </a:r>
          </a:p>
        </p:txBody>
      </p:sp>
      <p:sp>
        <p:nvSpPr>
          <p:cNvPr id="6" name="직사각형 5"/>
          <p:cNvSpPr/>
          <p:nvPr/>
        </p:nvSpPr>
        <p:spPr>
          <a:xfrm>
            <a:off x="4572000" y="379329"/>
            <a:ext cx="4572000" cy="1754326"/>
          </a:xfrm>
          <a:prstGeom prst="rect">
            <a:avLst/>
          </a:prstGeom>
        </p:spPr>
        <p:txBody>
          <a:bodyPr>
            <a:spAutoFit/>
          </a:bodyPr>
          <a:lstStyle/>
          <a:p>
            <a:r>
              <a:rPr lang="en-US" altLang="ko-KR" sz="1200" b="1" u="sng" dirty="0">
                <a:hlinkClick r:id="rId39"/>
              </a:rPr>
              <a:t>Post-transcriptional regulation of </a:t>
            </a:r>
            <a:r>
              <a:rPr lang="en-US" altLang="ko-KR" sz="1200" b="1" u="sng" dirty="0" err="1">
                <a:hlinkClick r:id="rId39"/>
              </a:rPr>
              <a:t>cyclins</a:t>
            </a:r>
            <a:r>
              <a:rPr lang="en-US" altLang="ko-KR" sz="1200" b="1" u="sng" dirty="0">
                <a:hlinkClick r:id="rId39"/>
              </a:rPr>
              <a:t> D1, D3 and G1 and proliferation of human cancer cells depend on IMP-3 nuclear localization.</a:t>
            </a:r>
            <a:endParaRPr lang="en-US" altLang="ko-KR" sz="1200" b="1" dirty="0"/>
          </a:p>
          <a:p>
            <a:r>
              <a:rPr lang="en-US" altLang="ko-KR" sz="1200" u="sng" dirty="0">
                <a:hlinkClick r:id="rId40"/>
              </a:rPr>
              <a:t>Rivera Vargas T</a:t>
            </a:r>
            <a:r>
              <a:rPr lang="en-US" altLang="ko-KR" sz="1200" dirty="0"/>
              <a:t>, </a:t>
            </a:r>
            <a:r>
              <a:rPr lang="en-US" altLang="ko-KR" sz="1200" u="sng" dirty="0" err="1">
                <a:hlinkClick r:id="rId41"/>
              </a:rPr>
              <a:t>Boudoukha</a:t>
            </a:r>
            <a:r>
              <a:rPr lang="en-US" altLang="ko-KR" sz="1200" u="sng" dirty="0">
                <a:hlinkClick r:id="rId41"/>
              </a:rPr>
              <a:t> S</a:t>
            </a:r>
            <a:r>
              <a:rPr lang="en-US" altLang="ko-KR" sz="1200" dirty="0"/>
              <a:t>, </a:t>
            </a:r>
            <a:r>
              <a:rPr lang="en-US" altLang="ko-KR" sz="1200" u="sng" dirty="0">
                <a:hlinkClick r:id="rId42"/>
              </a:rPr>
              <a:t>Simon A</a:t>
            </a:r>
            <a:r>
              <a:rPr lang="en-US" altLang="ko-KR" sz="1200" dirty="0"/>
              <a:t>, </a:t>
            </a:r>
            <a:r>
              <a:rPr lang="en-US" altLang="ko-KR" sz="1200" u="sng" dirty="0" err="1">
                <a:hlinkClick r:id="rId43"/>
              </a:rPr>
              <a:t>Souidi</a:t>
            </a:r>
            <a:r>
              <a:rPr lang="en-US" altLang="ko-KR" sz="1200" u="sng" dirty="0">
                <a:hlinkClick r:id="rId43"/>
              </a:rPr>
              <a:t> M</a:t>
            </a:r>
            <a:r>
              <a:rPr lang="en-US" altLang="ko-KR" sz="1200" dirty="0"/>
              <a:t>, </a:t>
            </a:r>
            <a:r>
              <a:rPr lang="en-US" altLang="ko-KR" sz="1200" u="sng" dirty="0" err="1">
                <a:hlinkClick r:id="rId44"/>
              </a:rPr>
              <a:t>Cuvellier</a:t>
            </a:r>
            <a:r>
              <a:rPr lang="en-US" altLang="ko-KR" sz="1200" u="sng" dirty="0">
                <a:hlinkClick r:id="rId44"/>
              </a:rPr>
              <a:t> S</a:t>
            </a:r>
            <a:r>
              <a:rPr lang="en-US" altLang="ko-KR" sz="1200" dirty="0"/>
              <a:t>, </a:t>
            </a:r>
            <a:r>
              <a:rPr lang="en-US" altLang="ko-KR" sz="1200" u="sng" dirty="0">
                <a:hlinkClick r:id="rId45"/>
              </a:rPr>
              <a:t>Pinna G</a:t>
            </a:r>
            <a:r>
              <a:rPr lang="en-US" altLang="ko-KR" sz="1200" dirty="0"/>
              <a:t>, </a:t>
            </a:r>
            <a:r>
              <a:rPr lang="en-US" altLang="ko-KR" sz="1200" u="sng" dirty="0" err="1">
                <a:hlinkClick r:id="rId46"/>
              </a:rPr>
              <a:t>Polesskaya</a:t>
            </a:r>
            <a:r>
              <a:rPr lang="en-US" altLang="ko-KR" sz="1200" u="sng" dirty="0">
                <a:hlinkClick r:id="rId46"/>
              </a:rPr>
              <a:t> A</a:t>
            </a:r>
            <a:r>
              <a:rPr lang="en-US" altLang="ko-KR" sz="1200" dirty="0"/>
              <a:t>.</a:t>
            </a:r>
          </a:p>
          <a:p>
            <a:r>
              <a:rPr lang="en-US" altLang="ko-KR" sz="1200" b="1" dirty="0"/>
              <a:t>Source</a:t>
            </a:r>
          </a:p>
          <a:p>
            <a:r>
              <a:rPr lang="en-US" altLang="ko-KR" sz="1200" dirty="0"/>
              <a:t>1] CNRS, FRE 3377, Gif-</a:t>
            </a:r>
            <a:r>
              <a:rPr lang="en-US" altLang="ko-KR" sz="1200" dirty="0" err="1"/>
              <a:t>sur</a:t>
            </a:r>
            <a:r>
              <a:rPr lang="en-US" altLang="ko-KR" sz="1200" dirty="0"/>
              <a:t>-Yvette, France [2] </a:t>
            </a:r>
            <a:r>
              <a:rPr lang="en-US" altLang="ko-KR" sz="1200" dirty="0" err="1"/>
              <a:t>Univ</a:t>
            </a:r>
            <a:r>
              <a:rPr lang="en-US" altLang="ko-KR" sz="1200" dirty="0"/>
              <a:t> Paris-</a:t>
            </a:r>
            <a:r>
              <a:rPr lang="en-US" altLang="ko-KR" sz="1200" dirty="0" err="1"/>
              <a:t>Sud</a:t>
            </a:r>
            <a:r>
              <a:rPr lang="en-US" altLang="ko-KR" sz="1200" dirty="0"/>
              <a:t>, FRE 3377, Gif-</a:t>
            </a:r>
            <a:r>
              <a:rPr lang="en-US" altLang="ko-KR" sz="1200" dirty="0" err="1"/>
              <a:t>sur</a:t>
            </a:r>
            <a:r>
              <a:rPr lang="en-US" altLang="ko-KR" sz="1200" dirty="0"/>
              <a:t>-Yvette, France [3] CEA, FRE 3377, Gif-</a:t>
            </a:r>
            <a:r>
              <a:rPr lang="en-US" altLang="ko-KR" sz="1200" dirty="0" err="1"/>
              <a:t>sur</a:t>
            </a:r>
            <a:r>
              <a:rPr lang="en-US" altLang="ko-KR" sz="1200" dirty="0"/>
              <a:t>-Yvette, France.</a:t>
            </a:r>
          </a:p>
        </p:txBody>
      </p:sp>
      <p:sp>
        <p:nvSpPr>
          <p:cNvPr id="7" name="직사각형 6"/>
          <p:cNvSpPr/>
          <p:nvPr/>
        </p:nvSpPr>
        <p:spPr>
          <a:xfrm>
            <a:off x="4560250" y="2133655"/>
            <a:ext cx="4572000" cy="1569660"/>
          </a:xfrm>
          <a:prstGeom prst="rect">
            <a:avLst/>
          </a:prstGeom>
        </p:spPr>
        <p:txBody>
          <a:bodyPr>
            <a:spAutoFit/>
          </a:bodyPr>
          <a:lstStyle/>
          <a:p>
            <a:r>
              <a:rPr lang="en-US" altLang="ko-KR" sz="1200" b="1" u="sng" dirty="0">
                <a:hlinkClick r:id="rId47"/>
              </a:rPr>
              <a:t>KLF8 and FAK cooperatively enrich the active MMP14 on the cell surface required for the metastatic progression of breast cancer.</a:t>
            </a:r>
            <a:endParaRPr lang="en-US" altLang="ko-KR" sz="1200" b="1" dirty="0"/>
          </a:p>
          <a:p>
            <a:r>
              <a:rPr lang="en-US" altLang="ko-KR" sz="1200" u="sng" dirty="0">
                <a:hlinkClick r:id="rId48"/>
              </a:rPr>
              <a:t>Lu H</a:t>
            </a:r>
            <a:r>
              <a:rPr lang="en-US" altLang="ko-KR" sz="1200" dirty="0"/>
              <a:t>, </a:t>
            </a:r>
            <a:r>
              <a:rPr lang="en-US" altLang="ko-KR" sz="1200" u="sng" dirty="0">
                <a:hlinkClick r:id="rId49"/>
              </a:rPr>
              <a:t>Hu L</a:t>
            </a:r>
            <a:r>
              <a:rPr lang="en-US" altLang="ko-KR" sz="1200" dirty="0"/>
              <a:t>, </a:t>
            </a:r>
            <a:r>
              <a:rPr lang="en-US" altLang="ko-KR" sz="1200" u="sng" dirty="0">
                <a:hlinkClick r:id="rId50"/>
              </a:rPr>
              <a:t>Yu L</a:t>
            </a:r>
            <a:r>
              <a:rPr lang="en-US" altLang="ko-KR" sz="1200" dirty="0"/>
              <a:t>, </a:t>
            </a:r>
            <a:r>
              <a:rPr lang="en-US" altLang="ko-KR" sz="1200" u="sng" dirty="0">
                <a:hlinkClick r:id="rId51"/>
              </a:rPr>
              <a:t>Wang X</a:t>
            </a:r>
            <a:r>
              <a:rPr lang="en-US" altLang="ko-KR" sz="1200" dirty="0"/>
              <a:t>, </a:t>
            </a:r>
            <a:r>
              <a:rPr lang="en-US" altLang="ko-KR" sz="1200" u="sng" dirty="0" err="1">
                <a:hlinkClick r:id="rId52"/>
              </a:rPr>
              <a:t>Urvalek</a:t>
            </a:r>
            <a:r>
              <a:rPr lang="en-US" altLang="ko-KR" sz="1200" u="sng" dirty="0">
                <a:hlinkClick r:id="rId52"/>
              </a:rPr>
              <a:t> AM</a:t>
            </a:r>
            <a:r>
              <a:rPr lang="en-US" altLang="ko-KR" sz="1200" dirty="0"/>
              <a:t>, </a:t>
            </a:r>
            <a:r>
              <a:rPr lang="en-US" altLang="ko-KR" sz="1200" u="sng" dirty="0">
                <a:hlinkClick r:id="rId53"/>
              </a:rPr>
              <a:t>Li T</a:t>
            </a:r>
            <a:r>
              <a:rPr lang="en-US" altLang="ko-KR" sz="1200" dirty="0"/>
              <a:t>, </a:t>
            </a:r>
            <a:r>
              <a:rPr lang="en-US" altLang="ko-KR" sz="1200" u="sng" dirty="0" err="1">
                <a:hlinkClick r:id="rId54"/>
              </a:rPr>
              <a:t>Shen</a:t>
            </a:r>
            <a:r>
              <a:rPr lang="en-US" altLang="ko-KR" sz="1200" u="sng" dirty="0">
                <a:hlinkClick r:id="rId54"/>
              </a:rPr>
              <a:t> C</a:t>
            </a:r>
            <a:r>
              <a:rPr lang="en-US" altLang="ko-KR" sz="1200" dirty="0"/>
              <a:t>, </a:t>
            </a:r>
            <a:r>
              <a:rPr lang="en-US" altLang="ko-KR" sz="1200" u="sng" dirty="0">
                <a:hlinkClick r:id="rId55"/>
              </a:rPr>
              <a:t>Mukherjee D</a:t>
            </a:r>
            <a:r>
              <a:rPr lang="en-US" altLang="ko-KR" sz="1200" dirty="0"/>
              <a:t>, </a:t>
            </a:r>
            <a:r>
              <a:rPr lang="en-US" altLang="ko-KR" sz="1200" u="sng" dirty="0" err="1">
                <a:hlinkClick r:id="rId56"/>
              </a:rPr>
              <a:t>Lahiri</a:t>
            </a:r>
            <a:r>
              <a:rPr lang="en-US" altLang="ko-KR" sz="1200" u="sng" dirty="0">
                <a:hlinkClick r:id="rId56"/>
              </a:rPr>
              <a:t> SK</a:t>
            </a:r>
            <a:r>
              <a:rPr lang="en-US" altLang="ko-KR" sz="1200" dirty="0"/>
              <a:t>, </a:t>
            </a:r>
            <a:r>
              <a:rPr lang="en-US" altLang="ko-KR" sz="1200" u="sng" dirty="0" err="1">
                <a:hlinkClick r:id="rId57"/>
              </a:rPr>
              <a:t>Wason</a:t>
            </a:r>
            <a:r>
              <a:rPr lang="en-US" altLang="ko-KR" sz="1200" u="sng" dirty="0">
                <a:hlinkClick r:id="rId57"/>
              </a:rPr>
              <a:t> MS</a:t>
            </a:r>
            <a:r>
              <a:rPr lang="en-US" altLang="ko-KR" sz="1200" dirty="0"/>
              <a:t>, </a:t>
            </a:r>
            <a:r>
              <a:rPr lang="en-US" altLang="ko-KR" sz="1200" u="sng" dirty="0">
                <a:hlinkClick r:id="rId58"/>
              </a:rPr>
              <a:t>Zhao J</a:t>
            </a:r>
            <a:r>
              <a:rPr lang="en-US" altLang="ko-KR" sz="1200" dirty="0"/>
              <a:t>.</a:t>
            </a:r>
          </a:p>
          <a:p>
            <a:r>
              <a:rPr lang="en-US" altLang="ko-KR" sz="1200" b="1" dirty="0"/>
              <a:t>Source</a:t>
            </a:r>
          </a:p>
          <a:p>
            <a:r>
              <a:rPr lang="en-US" altLang="ko-KR" sz="1200" dirty="0"/>
              <a:t>Burnett School of Biomedical Sciences, College of Medicine, University of Central Florida, Orlando, FL, USA</a:t>
            </a:r>
          </a:p>
        </p:txBody>
      </p:sp>
      <p:sp>
        <p:nvSpPr>
          <p:cNvPr id="8" name="직사각형 7"/>
          <p:cNvSpPr/>
          <p:nvPr/>
        </p:nvSpPr>
        <p:spPr>
          <a:xfrm>
            <a:off x="4560250" y="3703315"/>
            <a:ext cx="4572000" cy="1569660"/>
          </a:xfrm>
          <a:prstGeom prst="rect">
            <a:avLst/>
          </a:prstGeom>
        </p:spPr>
        <p:txBody>
          <a:bodyPr>
            <a:spAutoFit/>
          </a:bodyPr>
          <a:lstStyle/>
          <a:p>
            <a:r>
              <a:rPr lang="en-US" altLang="ko-KR" sz="1200" b="1" u="sng" dirty="0">
                <a:hlinkClick r:id="rId59"/>
              </a:rPr>
              <a:t>LXR</a:t>
            </a:r>
            <a:r>
              <a:rPr lang="el-GR" altLang="ko-KR" sz="1200" b="1" u="sng" dirty="0">
                <a:hlinkClick r:id="rId59"/>
              </a:rPr>
              <a:t>α-</a:t>
            </a:r>
            <a:r>
              <a:rPr lang="en-US" altLang="ko-KR" sz="1200" b="1" u="sng" dirty="0">
                <a:hlinkClick r:id="rId59"/>
              </a:rPr>
              <a:t>mediated downregulation of FOXM1 suppresses the proliferation of hepatocellular carcinoma cells.</a:t>
            </a:r>
            <a:endParaRPr lang="en-US" altLang="ko-KR" sz="1200" b="1" dirty="0"/>
          </a:p>
          <a:p>
            <a:r>
              <a:rPr lang="en-US" altLang="ko-KR" sz="1200" u="sng" dirty="0">
                <a:hlinkClick r:id="rId60"/>
              </a:rPr>
              <a:t>Hu C</a:t>
            </a:r>
            <a:r>
              <a:rPr lang="en-US" altLang="ko-KR" sz="1200" dirty="0"/>
              <a:t>, </a:t>
            </a:r>
            <a:r>
              <a:rPr lang="en-US" altLang="ko-KR" sz="1200" u="sng" dirty="0">
                <a:hlinkClick r:id="rId9"/>
              </a:rPr>
              <a:t>Liu D</a:t>
            </a:r>
            <a:r>
              <a:rPr lang="en-US" altLang="ko-KR" sz="1200" dirty="0"/>
              <a:t>, </a:t>
            </a:r>
            <a:r>
              <a:rPr lang="en-US" altLang="ko-KR" sz="1200" u="sng" dirty="0">
                <a:hlinkClick r:id="rId61"/>
              </a:rPr>
              <a:t>Zhang Y</a:t>
            </a:r>
            <a:r>
              <a:rPr lang="en-US" altLang="ko-KR" sz="1200" dirty="0"/>
              <a:t>, </a:t>
            </a:r>
            <a:r>
              <a:rPr lang="en-US" altLang="ko-KR" sz="1200" u="sng" dirty="0">
                <a:hlinkClick r:id="rId62"/>
              </a:rPr>
              <a:t>Lou G</a:t>
            </a:r>
            <a:r>
              <a:rPr lang="en-US" altLang="ko-KR" sz="1200" dirty="0"/>
              <a:t>, </a:t>
            </a:r>
            <a:r>
              <a:rPr lang="en-US" altLang="ko-KR" sz="1200" u="sng" dirty="0">
                <a:hlinkClick r:id="rId63"/>
              </a:rPr>
              <a:t>Huang G</a:t>
            </a:r>
            <a:r>
              <a:rPr lang="en-US" altLang="ko-KR" sz="1200" dirty="0"/>
              <a:t>, </a:t>
            </a:r>
            <a:r>
              <a:rPr lang="en-US" altLang="ko-KR" sz="1200" u="sng" dirty="0">
                <a:hlinkClick r:id="rId64"/>
              </a:rPr>
              <a:t>Chen B</a:t>
            </a:r>
            <a:r>
              <a:rPr lang="en-US" altLang="ko-KR" sz="1200" dirty="0"/>
              <a:t>, </a:t>
            </a:r>
            <a:r>
              <a:rPr lang="en-US" altLang="ko-KR" sz="1200" u="sng" dirty="0" err="1">
                <a:hlinkClick r:id="rId65"/>
              </a:rPr>
              <a:t>Shen</a:t>
            </a:r>
            <a:r>
              <a:rPr lang="en-US" altLang="ko-KR" sz="1200" u="sng" dirty="0">
                <a:hlinkClick r:id="rId65"/>
              </a:rPr>
              <a:t> X</a:t>
            </a:r>
            <a:r>
              <a:rPr lang="en-US" altLang="ko-KR" sz="1200" dirty="0"/>
              <a:t>, </a:t>
            </a:r>
            <a:r>
              <a:rPr lang="en-US" altLang="ko-KR" sz="1200" u="sng" dirty="0" err="1">
                <a:hlinkClick r:id="rId66"/>
              </a:rPr>
              <a:t>Gao</a:t>
            </a:r>
            <a:r>
              <a:rPr lang="en-US" altLang="ko-KR" sz="1200" u="sng" dirty="0">
                <a:hlinkClick r:id="rId66"/>
              </a:rPr>
              <a:t> M</a:t>
            </a:r>
            <a:r>
              <a:rPr lang="en-US" altLang="ko-KR" sz="1200" dirty="0"/>
              <a:t>, </a:t>
            </a:r>
            <a:r>
              <a:rPr lang="en-US" altLang="ko-KR" sz="1200" u="sng" dirty="0">
                <a:hlinkClick r:id="rId67"/>
              </a:rPr>
              <a:t>Gong W</a:t>
            </a:r>
            <a:r>
              <a:rPr lang="en-US" altLang="ko-KR" sz="1200" dirty="0"/>
              <a:t>, </a:t>
            </a:r>
            <a:r>
              <a:rPr lang="en-US" altLang="ko-KR" sz="1200" u="sng" dirty="0">
                <a:hlinkClick r:id="rId68"/>
              </a:rPr>
              <a:t>Zhou P</a:t>
            </a:r>
            <a:r>
              <a:rPr lang="en-US" altLang="ko-KR" sz="1200" dirty="0"/>
              <a:t>, </a:t>
            </a:r>
            <a:r>
              <a:rPr lang="en-US" altLang="ko-KR" sz="1200" u="sng" dirty="0">
                <a:hlinkClick r:id="rId69"/>
              </a:rPr>
              <a:t>Dai S</a:t>
            </a:r>
            <a:r>
              <a:rPr lang="en-US" altLang="ko-KR" sz="1200" dirty="0"/>
              <a:t>, </a:t>
            </a:r>
            <a:r>
              <a:rPr lang="en-US" altLang="ko-KR" sz="1200" u="sng" dirty="0" err="1">
                <a:hlinkClick r:id="rId70"/>
              </a:rPr>
              <a:t>Zeng</a:t>
            </a:r>
            <a:r>
              <a:rPr lang="en-US" altLang="ko-KR" sz="1200" u="sng" dirty="0">
                <a:hlinkClick r:id="rId70"/>
              </a:rPr>
              <a:t> Y</a:t>
            </a:r>
            <a:r>
              <a:rPr lang="en-US" altLang="ko-KR" sz="1200" dirty="0"/>
              <a:t>, </a:t>
            </a:r>
            <a:r>
              <a:rPr lang="en-US" altLang="ko-KR" sz="1200" u="sng" dirty="0">
                <a:hlinkClick r:id="rId71"/>
              </a:rPr>
              <a:t>He F</a:t>
            </a:r>
            <a:r>
              <a:rPr lang="en-US" altLang="ko-KR" sz="1200" dirty="0"/>
              <a:t>.</a:t>
            </a:r>
          </a:p>
          <a:p>
            <a:r>
              <a:rPr lang="en-US" altLang="ko-KR" sz="1200" b="1" dirty="0"/>
              <a:t>Source</a:t>
            </a:r>
          </a:p>
          <a:p>
            <a:r>
              <a:rPr lang="en-US" altLang="ko-KR" sz="1200" dirty="0"/>
              <a:t>Department of Biochemistry and Molecular Biology, College of Basic Medical Sciences, Third Military Medical University, Chongqing, China.</a:t>
            </a:r>
          </a:p>
        </p:txBody>
      </p:sp>
      <p:sp>
        <p:nvSpPr>
          <p:cNvPr id="9" name="직사각형 8"/>
          <p:cNvSpPr/>
          <p:nvPr/>
        </p:nvSpPr>
        <p:spPr>
          <a:xfrm>
            <a:off x="4560250" y="5296488"/>
            <a:ext cx="4572000" cy="1569660"/>
          </a:xfrm>
          <a:prstGeom prst="rect">
            <a:avLst/>
          </a:prstGeom>
        </p:spPr>
        <p:txBody>
          <a:bodyPr>
            <a:spAutoFit/>
          </a:bodyPr>
          <a:lstStyle/>
          <a:p>
            <a:r>
              <a:rPr lang="en-US" altLang="ko-KR" sz="1200" b="1" u="sng" dirty="0">
                <a:hlinkClick r:id="rId72"/>
              </a:rPr>
              <a:t>Crosstalk of Ras and Rho: activation of </a:t>
            </a:r>
            <a:r>
              <a:rPr lang="en-US" altLang="ko-KR" sz="1200" b="1" u="sng" dirty="0" err="1">
                <a:hlinkClick r:id="rId72"/>
              </a:rPr>
              <a:t>RhoA</a:t>
            </a:r>
            <a:r>
              <a:rPr lang="en-US" altLang="ko-KR" sz="1200" b="1" u="sng" dirty="0">
                <a:hlinkClick r:id="rId72"/>
              </a:rPr>
              <a:t> abates </a:t>
            </a:r>
            <a:r>
              <a:rPr lang="en-US" altLang="ko-KR" sz="1200" b="1" u="sng" dirty="0" err="1">
                <a:hlinkClick r:id="rId72"/>
              </a:rPr>
              <a:t>Kras</a:t>
            </a:r>
            <a:r>
              <a:rPr lang="en-US" altLang="ko-KR" sz="1200" b="1" u="sng" dirty="0">
                <a:hlinkClick r:id="rId72"/>
              </a:rPr>
              <a:t>-induced liver tumorigenesis in transgenic zebrafish models.</a:t>
            </a:r>
            <a:endParaRPr lang="en-US" altLang="ko-KR" sz="1200" b="1" dirty="0"/>
          </a:p>
          <a:p>
            <a:r>
              <a:rPr lang="en-US" altLang="ko-KR" sz="1200" u="sng" dirty="0">
                <a:hlinkClick r:id="rId73"/>
              </a:rPr>
              <a:t>Chew TW</a:t>
            </a:r>
            <a:r>
              <a:rPr lang="en-US" altLang="ko-KR" sz="1200" dirty="0"/>
              <a:t>, </a:t>
            </a:r>
            <a:r>
              <a:rPr lang="en-US" altLang="ko-KR" sz="1200" u="sng" dirty="0">
                <a:hlinkClick r:id="rId74"/>
              </a:rPr>
              <a:t>Liu XJ</a:t>
            </a:r>
            <a:r>
              <a:rPr lang="en-US" altLang="ko-KR" sz="1200" dirty="0"/>
              <a:t>, </a:t>
            </a:r>
            <a:r>
              <a:rPr lang="en-US" altLang="ko-KR" sz="1200" u="sng" dirty="0">
                <a:hlinkClick r:id="rId22"/>
              </a:rPr>
              <a:t>Liu L</a:t>
            </a:r>
            <a:r>
              <a:rPr lang="en-US" altLang="ko-KR" sz="1200" dirty="0"/>
              <a:t>, </a:t>
            </a:r>
            <a:r>
              <a:rPr lang="en-US" altLang="ko-KR" sz="1200" u="sng" dirty="0">
                <a:hlinkClick r:id="rId75"/>
              </a:rPr>
              <a:t>Spitsbergen JM</a:t>
            </a:r>
            <a:r>
              <a:rPr lang="en-US" altLang="ko-KR" sz="1200" dirty="0"/>
              <a:t>, </a:t>
            </a:r>
            <a:r>
              <a:rPr lang="en-US" altLang="ko-KR" sz="1200" u="sng" dirty="0">
                <a:hlinkClick r:id="rId76"/>
              </a:rPr>
              <a:t>Gong Z</a:t>
            </a:r>
            <a:r>
              <a:rPr lang="en-US" altLang="ko-KR" sz="1200" dirty="0"/>
              <a:t>, </a:t>
            </a:r>
            <a:r>
              <a:rPr lang="en-US" altLang="ko-KR" sz="1200" u="sng" dirty="0">
                <a:hlinkClick r:id="rId77"/>
              </a:rPr>
              <a:t>Low BC</a:t>
            </a:r>
            <a:r>
              <a:rPr lang="en-US" altLang="ko-KR" sz="1200" dirty="0"/>
              <a:t>.</a:t>
            </a:r>
          </a:p>
          <a:p>
            <a:r>
              <a:rPr lang="en-US" altLang="ko-KR" sz="1200" b="1" dirty="0"/>
              <a:t>Source</a:t>
            </a:r>
          </a:p>
          <a:p>
            <a:r>
              <a:rPr lang="en-US" altLang="ko-KR" sz="1200" dirty="0"/>
              <a:t>1] Cell Signaling and Developmental Biology Laboratory, Department of Biological Sciences, National University of Singapore, Singapore, Singapore [2] </a:t>
            </a:r>
            <a:r>
              <a:rPr lang="en-US" altLang="ko-KR" sz="1200" dirty="0" err="1"/>
              <a:t>Mechanobiology</a:t>
            </a:r>
            <a:r>
              <a:rPr lang="en-US" altLang="ko-KR" sz="1200" dirty="0"/>
              <a:t> Institute, National University of Singapore, Singapore, Singapore.</a:t>
            </a:r>
          </a:p>
        </p:txBody>
      </p:sp>
      <p:sp>
        <p:nvSpPr>
          <p:cNvPr id="10" name="TextBox 9"/>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3746738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754326"/>
          </a:xfrm>
          <a:prstGeom prst="rect">
            <a:avLst/>
          </a:prstGeom>
        </p:spPr>
        <p:txBody>
          <a:bodyPr>
            <a:spAutoFit/>
          </a:bodyPr>
          <a:lstStyle/>
          <a:p>
            <a:r>
              <a:rPr lang="en-US" altLang="ko-KR" sz="1200" b="1" u="sng" dirty="0">
                <a:hlinkClick r:id="rId2"/>
              </a:rPr>
              <a:t>A novel </a:t>
            </a:r>
            <a:r>
              <a:rPr lang="en-US" altLang="ko-KR" sz="1200" b="1" u="sng" dirty="0" err="1">
                <a:hlinkClick r:id="rId2"/>
              </a:rPr>
              <a:t>bispecific</a:t>
            </a:r>
            <a:r>
              <a:rPr lang="en-US" altLang="ko-KR" sz="1200" b="1" u="sng" dirty="0">
                <a:hlinkClick r:id="rId2"/>
              </a:rPr>
              <a:t> EGFR/Met antibody blocks tumor-promoting phenotypic effects induced by resistance to EGFR inhibition and has potent antitumor activity.</a:t>
            </a:r>
            <a:endParaRPr lang="en-US" altLang="ko-KR" sz="1200" b="1" dirty="0"/>
          </a:p>
          <a:p>
            <a:r>
              <a:rPr lang="en-US" altLang="ko-KR" sz="1200" u="sng" dirty="0" err="1">
                <a:hlinkClick r:id="rId3"/>
              </a:rPr>
              <a:t>Castoldi</a:t>
            </a:r>
            <a:r>
              <a:rPr lang="en-US" altLang="ko-KR" sz="1200" u="sng" dirty="0">
                <a:hlinkClick r:id="rId3"/>
              </a:rPr>
              <a:t> R</a:t>
            </a:r>
            <a:r>
              <a:rPr lang="en-US" altLang="ko-KR" sz="1200" dirty="0"/>
              <a:t>, </a:t>
            </a:r>
            <a:r>
              <a:rPr lang="en-US" altLang="ko-KR" sz="1200" u="sng" dirty="0" err="1">
                <a:hlinkClick r:id="rId4"/>
              </a:rPr>
              <a:t>Ecker</a:t>
            </a:r>
            <a:r>
              <a:rPr lang="en-US" altLang="ko-KR" sz="1200" u="sng" dirty="0">
                <a:hlinkClick r:id="rId4"/>
              </a:rPr>
              <a:t> V</a:t>
            </a:r>
            <a:r>
              <a:rPr lang="en-US" altLang="ko-KR" sz="1200" dirty="0"/>
              <a:t>, </a:t>
            </a:r>
            <a:r>
              <a:rPr lang="en-US" altLang="ko-KR" sz="1200" u="sng" dirty="0" err="1">
                <a:hlinkClick r:id="rId5"/>
              </a:rPr>
              <a:t>Wiehle</a:t>
            </a:r>
            <a:r>
              <a:rPr lang="en-US" altLang="ko-KR" sz="1200" u="sng" dirty="0">
                <a:hlinkClick r:id="rId5"/>
              </a:rPr>
              <a:t> L</a:t>
            </a:r>
            <a:r>
              <a:rPr lang="en-US" altLang="ko-KR" sz="1200" dirty="0"/>
              <a:t>, </a:t>
            </a:r>
            <a:r>
              <a:rPr lang="en-US" altLang="ko-KR" sz="1200" u="sng" dirty="0" err="1">
                <a:hlinkClick r:id="rId6"/>
              </a:rPr>
              <a:t>Majety</a:t>
            </a:r>
            <a:r>
              <a:rPr lang="en-US" altLang="ko-KR" sz="1200" u="sng" dirty="0">
                <a:hlinkClick r:id="rId6"/>
              </a:rPr>
              <a:t> M</a:t>
            </a:r>
            <a:r>
              <a:rPr lang="en-US" altLang="ko-KR" sz="1200" dirty="0"/>
              <a:t>, </a:t>
            </a:r>
            <a:r>
              <a:rPr lang="en-US" altLang="ko-KR" sz="1200" u="sng" dirty="0" err="1">
                <a:hlinkClick r:id="rId7"/>
              </a:rPr>
              <a:t>Busl-Schuller</a:t>
            </a:r>
            <a:r>
              <a:rPr lang="en-US" altLang="ko-KR" sz="1200" u="sng" dirty="0">
                <a:hlinkClick r:id="rId7"/>
              </a:rPr>
              <a:t> R</a:t>
            </a:r>
            <a:r>
              <a:rPr lang="en-US" altLang="ko-KR" sz="1200" dirty="0"/>
              <a:t>, </a:t>
            </a:r>
            <a:r>
              <a:rPr lang="en-US" altLang="ko-KR" sz="1200" u="sng" dirty="0" err="1">
                <a:hlinkClick r:id="rId8"/>
              </a:rPr>
              <a:t>Asmussen</a:t>
            </a:r>
            <a:r>
              <a:rPr lang="en-US" altLang="ko-KR" sz="1200" u="sng" dirty="0">
                <a:hlinkClick r:id="rId8"/>
              </a:rPr>
              <a:t> M</a:t>
            </a:r>
            <a:r>
              <a:rPr lang="en-US" altLang="ko-KR" sz="1200" dirty="0"/>
              <a:t>, </a:t>
            </a:r>
            <a:r>
              <a:rPr lang="en-US" altLang="ko-KR" sz="1200" u="sng" dirty="0" err="1">
                <a:hlinkClick r:id="rId9"/>
              </a:rPr>
              <a:t>Nopora</a:t>
            </a:r>
            <a:r>
              <a:rPr lang="en-US" altLang="ko-KR" sz="1200" u="sng" dirty="0">
                <a:hlinkClick r:id="rId9"/>
              </a:rPr>
              <a:t> A</a:t>
            </a:r>
            <a:r>
              <a:rPr lang="en-US" altLang="ko-KR" sz="1200" dirty="0"/>
              <a:t>, </a:t>
            </a:r>
            <a:r>
              <a:rPr lang="en-US" altLang="ko-KR" sz="1200" u="sng" dirty="0" err="1">
                <a:hlinkClick r:id="rId10"/>
              </a:rPr>
              <a:t>Jucknischke</a:t>
            </a:r>
            <a:r>
              <a:rPr lang="en-US" altLang="ko-KR" sz="1200" u="sng" dirty="0">
                <a:hlinkClick r:id="rId10"/>
              </a:rPr>
              <a:t> U</a:t>
            </a:r>
            <a:r>
              <a:rPr lang="en-US" altLang="ko-KR" sz="1200" dirty="0"/>
              <a:t>, </a:t>
            </a:r>
            <a:r>
              <a:rPr lang="en-US" altLang="ko-KR" sz="1200" u="sng" dirty="0" err="1">
                <a:hlinkClick r:id="rId11"/>
              </a:rPr>
              <a:t>Osl</a:t>
            </a:r>
            <a:r>
              <a:rPr lang="en-US" altLang="ko-KR" sz="1200" u="sng" dirty="0">
                <a:hlinkClick r:id="rId11"/>
              </a:rPr>
              <a:t> F</a:t>
            </a:r>
            <a:r>
              <a:rPr lang="en-US" altLang="ko-KR" sz="1200" dirty="0"/>
              <a:t>, </a:t>
            </a:r>
            <a:r>
              <a:rPr lang="en-US" altLang="ko-KR" sz="1200" u="sng" dirty="0">
                <a:hlinkClick r:id="rId12"/>
              </a:rPr>
              <a:t>Kobold </a:t>
            </a:r>
            <a:r>
              <a:rPr lang="en-US" altLang="ko-KR" sz="1200" u="sng" dirty="0" err="1">
                <a:hlinkClick r:id="rId12"/>
              </a:rPr>
              <a:t>S</a:t>
            </a:r>
            <a:r>
              <a:rPr lang="en-US" altLang="ko-KR" sz="1200" dirty="0" err="1"/>
              <a:t>,</a:t>
            </a:r>
            <a:r>
              <a:rPr lang="en-US" altLang="ko-KR" sz="1200" u="sng" dirty="0" err="1">
                <a:hlinkClick r:id="rId13"/>
              </a:rPr>
              <a:t>Scheuer</a:t>
            </a:r>
            <a:r>
              <a:rPr lang="en-US" altLang="ko-KR" sz="1200" u="sng" dirty="0">
                <a:hlinkClick r:id="rId13"/>
              </a:rPr>
              <a:t> W</a:t>
            </a:r>
            <a:r>
              <a:rPr lang="en-US" altLang="ko-KR" sz="1200" dirty="0"/>
              <a:t>, </a:t>
            </a:r>
            <a:r>
              <a:rPr lang="en-US" altLang="ko-KR" sz="1200" u="sng" dirty="0" err="1">
                <a:hlinkClick r:id="rId14"/>
              </a:rPr>
              <a:t>Venturi</a:t>
            </a:r>
            <a:r>
              <a:rPr lang="en-US" altLang="ko-KR" sz="1200" u="sng" dirty="0">
                <a:hlinkClick r:id="rId14"/>
              </a:rPr>
              <a:t> M</a:t>
            </a:r>
            <a:r>
              <a:rPr lang="en-US" altLang="ko-KR" sz="1200" dirty="0"/>
              <a:t>, </a:t>
            </a:r>
            <a:r>
              <a:rPr lang="en-US" altLang="ko-KR" sz="1200" u="sng" dirty="0">
                <a:hlinkClick r:id="rId15"/>
              </a:rPr>
              <a:t>Klein C</a:t>
            </a:r>
            <a:r>
              <a:rPr lang="en-US" altLang="ko-KR" sz="1200" dirty="0"/>
              <a:t>, </a:t>
            </a:r>
            <a:r>
              <a:rPr lang="en-US" altLang="ko-KR" sz="1200" u="sng" dirty="0" err="1">
                <a:hlinkClick r:id="rId16"/>
              </a:rPr>
              <a:t>Niederfellner</a:t>
            </a:r>
            <a:r>
              <a:rPr lang="en-US" altLang="ko-KR" sz="1200" u="sng" dirty="0">
                <a:hlinkClick r:id="rId16"/>
              </a:rPr>
              <a:t> G</a:t>
            </a:r>
            <a:r>
              <a:rPr lang="en-US" altLang="ko-KR" sz="1200" dirty="0"/>
              <a:t>, </a:t>
            </a:r>
            <a:r>
              <a:rPr lang="en-US" altLang="ko-KR" sz="1200" u="sng" dirty="0" err="1">
                <a:hlinkClick r:id="rId17"/>
              </a:rPr>
              <a:t>Sustmann</a:t>
            </a:r>
            <a:r>
              <a:rPr lang="en-US" altLang="ko-KR" sz="1200" u="sng" dirty="0">
                <a:hlinkClick r:id="rId17"/>
              </a:rPr>
              <a:t> C</a:t>
            </a:r>
            <a:r>
              <a:rPr lang="en-US" altLang="ko-KR" sz="1200" dirty="0"/>
              <a:t>.</a:t>
            </a:r>
          </a:p>
          <a:p>
            <a:r>
              <a:rPr lang="en-US" altLang="ko-KR" sz="1200" b="1" dirty="0"/>
              <a:t>Source</a:t>
            </a:r>
          </a:p>
          <a:p>
            <a:r>
              <a:rPr lang="en-US" altLang="ko-KR" sz="1200" dirty="0" err="1"/>
              <a:t>Pharma</a:t>
            </a:r>
            <a:r>
              <a:rPr lang="en-US" altLang="ko-KR" sz="1200" dirty="0"/>
              <a:t> Research and Early Development (</a:t>
            </a:r>
            <a:r>
              <a:rPr lang="en-US" altLang="ko-KR" sz="1200" dirty="0" err="1"/>
              <a:t>pRED</a:t>
            </a:r>
            <a:r>
              <a:rPr lang="en-US" altLang="ko-KR" sz="1200" dirty="0"/>
              <a:t>), Roche Diagnostics GmbH, </a:t>
            </a:r>
            <a:r>
              <a:rPr lang="en-US" altLang="ko-KR" sz="1200" dirty="0" err="1"/>
              <a:t>Penzberg</a:t>
            </a:r>
            <a:r>
              <a:rPr lang="en-US" altLang="ko-KR" sz="1200" dirty="0"/>
              <a:t>, Germany</a:t>
            </a:r>
          </a:p>
        </p:txBody>
      </p:sp>
      <p:sp>
        <p:nvSpPr>
          <p:cNvPr id="3" name="직사각형 2"/>
          <p:cNvSpPr/>
          <p:nvPr/>
        </p:nvSpPr>
        <p:spPr>
          <a:xfrm>
            <a:off x="0" y="1753928"/>
            <a:ext cx="4572000" cy="2123658"/>
          </a:xfrm>
          <a:prstGeom prst="rect">
            <a:avLst/>
          </a:prstGeom>
        </p:spPr>
        <p:txBody>
          <a:bodyPr>
            <a:spAutoFit/>
          </a:bodyPr>
          <a:lstStyle/>
          <a:p>
            <a:r>
              <a:rPr lang="en-US" altLang="ko-KR" sz="1200" b="1" u="sng" dirty="0">
                <a:hlinkClick r:id="rId18"/>
              </a:rPr>
              <a:t>Discovery of colorectal cancer PIK3CA mutation as potential predictive biomarker: power and promise of molecular pathological epidemiology.</a:t>
            </a:r>
            <a:endParaRPr lang="en-US" altLang="ko-KR" sz="1200" b="1" dirty="0"/>
          </a:p>
          <a:p>
            <a:r>
              <a:rPr lang="en-US" altLang="ko-KR" sz="1200" u="sng" dirty="0" err="1">
                <a:hlinkClick r:id="rId19"/>
              </a:rPr>
              <a:t>Ogino</a:t>
            </a:r>
            <a:r>
              <a:rPr lang="en-US" altLang="ko-KR" sz="1200" u="sng" dirty="0">
                <a:hlinkClick r:id="rId19"/>
              </a:rPr>
              <a:t> S</a:t>
            </a:r>
            <a:r>
              <a:rPr lang="en-US" altLang="ko-KR" sz="1200" dirty="0"/>
              <a:t>, </a:t>
            </a:r>
            <a:r>
              <a:rPr lang="en-US" altLang="ko-KR" sz="1200" u="sng" dirty="0" err="1">
                <a:hlinkClick r:id="rId20"/>
              </a:rPr>
              <a:t>Lochhead</a:t>
            </a:r>
            <a:r>
              <a:rPr lang="en-US" altLang="ko-KR" sz="1200" u="sng" dirty="0">
                <a:hlinkClick r:id="rId20"/>
              </a:rPr>
              <a:t> P</a:t>
            </a:r>
            <a:r>
              <a:rPr lang="en-US" altLang="ko-KR" sz="1200" dirty="0"/>
              <a:t>, </a:t>
            </a:r>
            <a:r>
              <a:rPr lang="en-US" altLang="ko-KR" sz="1200" u="sng" dirty="0" err="1">
                <a:hlinkClick r:id="rId21"/>
              </a:rPr>
              <a:t>Giovannucci</a:t>
            </a:r>
            <a:r>
              <a:rPr lang="en-US" altLang="ko-KR" sz="1200" u="sng" dirty="0">
                <a:hlinkClick r:id="rId21"/>
              </a:rPr>
              <a:t> E</a:t>
            </a:r>
            <a:r>
              <a:rPr lang="en-US" altLang="ko-KR" sz="1200" dirty="0"/>
              <a:t>, </a:t>
            </a:r>
            <a:r>
              <a:rPr lang="en-US" altLang="ko-KR" sz="1200" u="sng" dirty="0" err="1">
                <a:hlinkClick r:id="rId22"/>
              </a:rPr>
              <a:t>Meyerhardt</a:t>
            </a:r>
            <a:r>
              <a:rPr lang="en-US" altLang="ko-KR" sz="1200" u="sng" dirty="0">
                <a:hlinkClick r:id="rId22"/>
              </a:rPr>
              <a:t> JA</a:t>
            </a:r>
            <a:r>
              <a:rPr lang="en-US" altLang="ko-KR" sz="1200" dirty="0"/>
              <a:t>, </a:t>
            </a:r>
            <a:r>
              <a:rPr lang="en-US" altLang="ko-KR" sz="1200" u="sng" dirty="0">
                <a:hlinkClick r:id="rId23"/>
              </a:rPr>
              <a:t>Fuchs CS</a:t>
            </a:r>
            <a:r>
              <a:rPr lang="en-US" altLang="ko-KR" sz="1200" dirty="0"/>
              <a:t>, </a:t>
            </a:r>
            <a:r>
              <a:rPr lang="en-US" altLang="ko-KR" sz="1200" u="sng" dirty="0">
                <a:hlinkClick r:id="rId24"/>
              </a:rPr>
              <a:t>Chan AT</a:t>
            </a:r>
            <a:r>
              <a:rPr lang="en-US" altLang="ko-KR" sz="1200" dirty="0"/>
              <a:t>.</a:t>
            </a:r>
          </a:p>
          <a:p>
            <a:r>
              <a:rPr lang="en-US" altLang="ko-KR" sz="1200" b="1" dirty="0"/>
              <a:t>Source</a:t>
            </a:r>
          </a:p>
          <a:p>
            <a:r>
              <a:rPr lang="en-US" altLang="ko-KR" sz="1200" dirty="0"/>
              <a:t>1] Department of Pathology, Brigham and Women's Hospital, Harvard Medical School, Boston, MA, USA [2] Department of Medical Oncology, Dana-Farber Cancer Institute, Boston, MA, USA [3] Department of Epidemiology, Harvard School of Public Health, Boston, MA, USA.</a:t>
            </a:r>
          </a:p>
        </p:txBody>
      </p:sp>
      <p:sp>
        <p:nvSpPr>
          <p:cNvPr id="4" name="직사각형 3"/>
          <p:cNvSpPr/>
          <p:nvPr/>
        </p:nvSpPr>
        <p:spPr>
          <a:xfrm>
            <a:off x="0" y="3877586"/>
            <a:ext cx="4572000" cy="1384995"/>
          </a:xfrm>
          <a:prstGeom prst="rect">
            <a:avLst/>
          </a:prstGeom>
        </p:spPr>
        <p:txBody>
          <a:bodyPr>
            <a:spAutoFit/>
          </a:bodyPr>
          <a:lstStyle/>
          <a:p>
            <a:r>
              <a:rPr lang="en-US" altLang="ko-KR" sz="1200" b="1" u="sng" dirty="0">
                <a:hlinkClick r:id="rId25"/>
              </a:rPr>
              <a:t>Integrin </a:t>
            </a:r>
            <a:r>
              <a:rPr lang="el-GR" altLang="ko-KR" sz="1200" b="1" u="sng" dirty="0">
                <a:hlinkClick r:id="rId25"/>
              </a:rPr>
              <a:t>α3β1-</a:t>
            </a:r>
            <a:r>
              <a:rPr lang="en-US" altLang="ko-KR" sz="1200" b="1" u="sng" dirty="0">
                <a:hlinkClick r:id="rId25"/>
              </a:rPr>
              <a:t>CD151 complex regulates dimerization of ErbB2 via </a:t>
            </a:r>
            <a:r>
              <a:rPr lang="en-US" altLang="ko-KR" sz="1200" b="1" u="sng" dirty="0" err="1">
                <a:hlinkClick r:id="rId25"/>
              </a:rPr>
              <a:t>RhoA</a:t>
            </a:r>
            <a:r>
              <a:rPr lang="en-US" altLang="ko-KR" sz="1200" b="1" u="sng" dirty="0">
                <a:hlinkClick r:id="rId25"/>
              </a:rPr>
              <a:t>.</a:t>
            </a:r>
            <a:endParaRPr lang="en-US" altLang="ko-KR" sz="1200" b="1" dirty="0"/>
          </a:p>
          <a:p>
            <a:r>
              <a:rPr lang="en-US" altLang="ko-KR" sz="1200" u="sng" dirty="0" err="1">
                <a:hlinkClick r:id="rId26"/>
              </a:rPr>
              <a:t>Novitskaya</a:t>
            </a:r>
            <a:r>
              <a:rPr lang="en-US" altLang="ko-KR" sz="1200" u="sng" dirty="0">
                <a:hlinkClick r:id="rId26"/>
              </a:rPr>
              <a:t> V</a:t>
            </a:r>
            <a:r>
              <a:rPr lang="en-US" altLang="ko-KR" sz="1200" dirty="0"/>
              <a:t>, </a:t>
            </a:r>
            <a:r>
              <a:rPr lang="en-US" altLang="ko-KR" sz="1200" u="sng" dirty="0" err="1">
                <a:hlinkClick r:id="rId27"/>
              </a:rPr>
              <a:t>Romanska</a:t>
            </a:r>
            <a:r>
              <a:rPr lang="en-US" altLang="ko-KR" sz="1200" u="sng" dirty="0">
                <a:hlinkClick r:id="rId27"/>
              </a:rPr>
              <a:t> H</a:t>
            </a:r>
            <a:r>
              <a:rPr lang="en-US" altLang="ko-KR" sz="1200" dirty="0"/>
              <a:t>, </a:t>
            </a:r>
            <a:r>
              <a:rPr lang="en-US" altLang="ko-KR" sz="1200" u="sng" dirty="0" err="1">
                <a:hlinkClick r:id="rId28"/>
              </a:rPr>
              <a:t>Kordek</a:t>
            </a:r>
            <a:r>
              <a:rPr lang="en-US" altLang="ko-KR" sz="1200" u="sng" dirty="0">
                <a:hlinkClick r:id="rId28"/>
              </a:rPr>
              <a:t> R</a:t>
            </a:r>
            <a:r>
              <a:rPr lang="en-US" altLang="ko-KR" sz="1200" dirty="0"/>
              <a:t>, </a:t>
            </a:r>
            <a:r>
              <a:rPr lang="en-US" altLang="ko-KR" sz="1200" u="sng" dirty="0" err="1">
                <a:hlinkClick r:id="rId29"/>
              </a:rPr>
              <a:t>Potemski</a:t>
            </a:r>
            <a:r>
              <a:rPr lang="en-US" altLang="ko-KR" sz="1200" u="sng" dirty="0">
                <a:hlinkClick r:id="rId29"/>
              </a:rPr>
              <a:t> P</a:t>
            </a:r>
            <a:r>
              <a:rPr lang="en-US" altLang="ko-KR" sz="1200" dirty="0"/>
              <a:t>, </a:t>
            </a:r>
            <a:r>
              <a:rPr lang="en-US" altLang="ko-KR" sz="1200" u="sng" dirty="0" err="1">
                <a:hlinkClick r:id="rId30"/>
              </a:rPr>
              <a:t>Kusińska</a:t>
            </a:r>
            <a:r>
              <a:rPr lang="en-US" altLang="ko-KR" sz="1200" u="sng" dirty="0">
                <a:hlinkClick r:id="rId30"/>
              </a:rPr>
              <a:t> R</a:t>
            </a:r>
            <a:r>
              <a:rPr lang="en-US" altLang="ko-KR" sz="1200" dirty="0"/>
              <a:t>, </a:t>
            </a:r>
            <a:r>
              <a:rPr lang="en-US" altLang="ko-KR" sz="1200" u="sng" dirty="0">
                <a:hlinkClick r:id="rId31"/>
              </a:rPr>
              <a:t>Parsons M</a:t>
            </a:r>
            <a:r>
              <a:rPr lang="en-US" altLang="ko-KR" sz="1200" dirty="0"/>
              <a:t>, </a:t>
            </a:r>
            <a:r>
              <a:rPr lang="en-US" altLang="ko-KR" sz="1200" u="sng" dirty="0" err="1">
                <a:hlinkClick r:id="rId32"/>
              </a:rPr>
              <a:t>Odintsova</a:t>
            </a:r>
            <a:r>
              <a:rPr lang="en-US" altLang="ko-KR" sz="1200" u="sng" dirty="0">
                <a:hlinkClick r:id="rId32"/>
              </a:rPr>
              <a:t> E</a:t>
            </a:r>
            <a:r>
              <a:rPr lang="en-US" altLang="ko-KR" sz="1200" dirty="0"/>
              <a:t>, </a:t>
            </a:r>
            <a:r>
              <a:rPr lang="en-US" altLang="ko-KR" sz="1200" u="sng" dirty="0" err="1">
                <a:hlinkClick r:id="rId33"/>
              </a:rPr>
              <a:t>Berditchevski</a:t>
            </a:r>
            <a:r>
              <a:rPr lang="en-US" altLang="ko-KR" sz="1200" u="sng" dirty="0">
                <a:hlinkClick r:id="rId33"/>
              </a:rPr>
              <a:t> F</a:t>
            </a:r>
            <a:r>
              <a:rPr lang="en-US" altLang="ko-KR" sz="1200" dirty="0"/>
              <a:t>.</a:t>
            </a:r>
          </a:p>
          <a:p>
            <a:r>
              <a:rPr lang="en-US" altLang="ko-KR" sz="1200" b="1" dirty="0"/>
              <a:t>Source</a:t>
            </a:r>
          </a:p>
          <a:p>
            <a:r>
              <a:rPr lang="en-US" altLang="ko-KR" sz="1200" dirty="0"/>
              <a:t>School of Cancer Sciences, The University of Birmingham, </a:t>
            </a:r>
            <a:r>
              <a:rPr lang="en-US" altLang="ko-KR" sz="1200" dirty="0" err="1"/>
              <a:t>Edgbaston</a:t>
            </a:r>
            <a:r>
              <a:rPr lang="en-US" altLang="ko-KR" sz="1200" dirty="0"/>
              <a:t>, Birmingham, UK.</a:t>
            </a:r>
          </a:p>
        </p:txBody>
      </p:sp>
      <p:sp>
        <p:nvSpPr>
          <p:cNvPr id="5" name="직사각형 4"/>
          <p:cNvSpPr/>
          <p:nvPr/>
        </p:nvSpPr>
        <p:spPr>
          <a:xfrm>
            <a:off x="4568067" y="612845"/>
            <a:ext cx="4572000" cy="1938992"/>
          </a:xfrm>
          <a:prstGeom prst="rect">
            <a:avLst/>
          </a:prstGeom>
        </p:spPr>
        <p:txBody>
          <a:bodyPr>
            <a:spAutoFit/>
          </a:bodyPr>
          <a:lstStyle/>
          <a:p>
            <a:r>
              <a:rPr lang="en-US" altLang="ko-KR" sz="1200" b="1" u="sng" dirty="0">
                <a:hlinkClick r:id="rId34"/>
              </a:rPr>
              <a:t>Infiltrating bone marrow mesenchymal stem cells increase prostate cancer stem cell population and metastatic ability via secreting cytokines to suppress androgen receptor signaling.</a:t>
            </a:r>
            <a:endParaRPr lang="en-US" altLang="ko-KR" sz="1200" b="1" dirty="0"/>
          </a:p>
          <a:p>
            <a:r>
              <a:rPr lang="en-US" altLang="ko-KR" sz="1200" u="sng" dirty="0" err="1">
                <a:hlinkClick r:id="rId35"/>
              </a:rPr>
              <a:t>Luo</a:t>
            </a:r>
            <a:r>
              <a:rPr lang="en-US" altLang="ko-KR" sz="1200" u="sng" dirty="0">
                <a:hlinkClick r:id="rId35"/>
              </a:rPr>
              <a:t> J</a:t>
            </a:r>
            <a:r>
              <a:rPr lang="en-US" altLang="ko-KR" sz="1200" dirty="0"/>
              <a:t>, </a:t>
            </a:r>
            <a:r>
              <a:rPr lang="en-US" altLang="ko-KR" sz="1200" u="sng" dirty="0">
                <a:hlinkClick r:id="rId36"/>
              </a:rPr>
              <a:t>Ok Lee S</a:t>
            </a:r>
            <a:r>
              <a:rPr lang="en-US" altLang="ko-KR" sz="1200" dirty="0"/>
              <a:t>, </a:t>
            </a:r>
            <a:r>
              <a:rPr lang="en-US" altLang="ko-KR" sz="1200" u="sng" dirty="0">
                <a:hlinkClick r:id="rId37"/>
              </a:rPr>
              <a:t>Liang L</a:t>
            </a:r>
            <a:r>
              <a:rPr lang="en-US" altLang="ko-KR" sz="1200" dirty="0"/>
              <a:t>, </a:t>
            </a:r>
            <a:r>
              <a:rPr lang="en-US" altLang="ko-KR" sz="1200" u="sng" dirty="0">
                <a:hlinkClick r:id="rId38"/>
              </a:rPr>
              <a:t>Huang CK</a:t>
            </a:r>
            <a:r>
              <a:rPr lang="en-US" altLang="ko-KR" sz="1200" dirty="0"/>
              <a:t>, </a:t>
            </a:r>
            <a:r>
              <a:rPr lang="en-US" altLang="ko-KR" sz="1200" u="sng" dirty="0">
                <a:hlinkClick r:id="rId39"/>
              </a:rPr>
              <a:t>Li L</a:t>
            </a:r>
            <a:r>
              <a:rPr lang="en-US" altLang="ko-KR" sz="1200" dirty="0"/>
              <a:t>, </a:t>
            </a:r>
            <a:r>
              <a:rPr lang="en-US" altLang="ko-KR" sz="1200" u="sng" dirty="0">
                <a:hlinkClick r:id="rId40"/>
              </a:rPr>
              <a:t>Wen S</a:t>
            </a:r>
            <a:r>
              <a:rPr lang="en-US" altLang="ko-KR" sz="1200" dirty="0"/>
              <a:t>, </a:t>
            </a:r>
            <a:r>
              <a:rPr lang="en-US" altLang="ko-KR" sz="1200" u="sng" dirty="0">
                <a:hlinkClick r:id="rId41"/>
              </a:rPr>
              <a:t>Chang C</a:t>
            </a:r>
            <a:r>
              <a:rPr lang="en-US" altLang="ko-KR" sz="1200" dirty="0"/>
              <a:t>.</a:t>
            </a:r>
          </a:p>
          <a:p>
            <a:r>
              <a:rPr lang="en-US" altLang="ko-KR" sz="1200" b="1" dirty="0"/>
              <a:t>Source</a:t>
            </a:r>
          </a:p>
          <a:p>
            <a:r>
              <a:rPr lang="en-US" altLang="ko-KR" sz="1200" dirty="0"/>
              <a:t>George Whipple Lab for Cancer Research, Departments of Pathology, Urology, Radiation Oncology, and The Wilmot Cancer Center, University of Rochester Medical Center, Rochester, NY, USA.</a:t>
            </a:r>
          </a:p>
        </p:txBody>
      </p:sp>
      <p:sp>
        <p:nvSpPr>
          <p:cNvPr id="6" name="직사각형 5"/>
          <p:cNvSpPr/>
          <p:nvPr/>
        </p:nvSpPr>
        <p:spPr>
          <a:xfrm>
            <a:off x="4568067" y="2476053"/>
            <a:ext cx="4572000" cy="1384995"/>
          </a:xfrm>
          <a:prstGeom prst="rect">
            <a:avLst/>
          </a:prstGeom>
        </p:spPr>
        <p:txBody>
          <a:bodyPr>
            <a:spAutoFit/>
          </a:bodyPr>
          <a:lstStyle/>
          <a:p>
            <a:r>
              <a:rPr lang="en-US" altLang="ko-KR" sz="1200" b="1" u="sng" dirty="0">
                <a:hlinkClick r:id="rId42"/>
              </a:rPr>
              <a:t>Targeting </a:t>
            </a:r>
            <a:r>
              <a:rPr lang="en-US" altLang="ko-KR" sz="1200" b="1" u="sng" dirty="0" err="1">
                <a:hlinkClick r:id="rId42"/>
              </a:rPr>
              <a:t>Myc</a:t>
            </a:r>
            <a:r>
              <a:rPr lang="en-US" altLang="ko-KR" sz="1200" b="1" u="sng" dirty="0">
                <a:hlinkClick r:id="rId42"/>
              </a:rPr>
              <a:t> in KSHV-associated primary effusion lymphoma with BET </a:t>
            </a:r>
            <a:r>
              <a:rPr lang="en-US" altLang="ko-KR" sz="1200" b="1" u="sng" dirty="0" err="1">
                <a:hlinkClick r:id="rId42"/>
              </a:rPr>
              <a:t>bromodomain</a:t>
            </a:r>
            <a:r>
              <a:rPr lang="en-US" altLang="ko-KR" sz="1200" b="1" u="sng" dirty="0">
                <a:hlinkClick r:id="rId42"/>
              </a:rPr>
              <a:t> inhibitors.</a:t>
            </a:r>
            <a:endParaRPr lang="en-US" altLang="ko-KR" sz="1200" b="1" dirty="0"/>
          </a:p>
          <a:p>
            <a:r>
              <a:rPr lang="en-US" altLang="ko-KR" sz="1200" u="sng" dirty="0" err="1">
                <a:hlinkClick r:id="rId43"/>
              </a:rPr>
              <a:t>Tolani</a:t>
            </a:r>
            <a:r>
              <a:rPr lang="en-US" altLang="ko-KR" sz="1200" u="sng" dirty="0">
                <a:hlinkClick r:id="rId43"/>
              </a:rPr>
              <a:t> B</a:t>
            </a:r>
            <a:r>
              <a:rPr lang="en-US" altLang="ko-KR" sz="1200" dirty="0"/>
              <a:t>, </a:t>
            </a:r>
            <a:r>
              <a:rPr lang="en-US" altLang="ko-KR" sz="1200" u="sng" dirty="0" err="1">
                <a:hlinkClick r:id="rId44"/>
              </a:rPr>
              <a:t>Gopalakrishnan</a:t>
            </a:r>
            <a:r>
              <a:rPr lang="en-US" altLang="ko-KR" sz="1200" u="sng" dirty="0">
                <a:hlinkClick r:id="rId44"/>
              </a:rPr>
              <a:t> R</a:t>
            </a:r>
            <a:r>
              <a:rPr lang="en-US" altLang="ko-KR" sz="1200" dirty="0"/>
              <a:t>, </a:t>
            </a:r>
            <a:r>
              <a:rPr lang="en-US" altLang="ko-KR" sz="1200" u="sng" dirty="0" err="1">
                <a:hlinkClick r:id="rId45"/>
              </a:rPr>
              <a:t>Punj</a:t>
            </a:r>
            <a:r>
              <a:rPr lang="en-US" altLang="ko-KR" sz="1200" u="sng" dirty="0">
                <a:hlinkClick r:id="rId45"/>
              </a:rPr>
              <a:t> V</a:t>
            </a:r>
            <a:r>
              <a:rPr lang="en-US" altLang="ko-KR" sz="1200" dirty="0"/>
              <a:t>, </a:t>
            </a:r>
            <a:r>
              <a:rPr lang="en-US" altLang="ko-KR" sz="1200" u="sng" dirty="0" err="1">
                <a:hlinkClick r:id="rId46"/>
              </a:rPr>
              <a:t>Matta</a:t>
            </a:r>
            <a:r>
              <a:rPr lang="en-US" altLang="ko-KR" sz="1200" u="sng" dirty="0">
                <a:hlinkClick r:id="rId46"/>
              </a:rPr>
              <a:t> H</a:t>
            </a:r>
            <a:r>
              <a:rPr lang="en-US" altLang="ko-KR" sz="1200" dirty="0"/>
              <a:t>, </a:t>
            </a:r>
            <a:r>
              <a:rPr lang="en-US" altLang="ko-KR" sz="1200" u="sng" dirty="0" err="1">
                <a:hlinkClick r:id="rId47"/>
              </a:rPr>
              <a:t>Chaudhary</a:t>
            </a:r>
            <a:r>
              <a:rPr lang="en-US" altLang="ko-KR" sz="1200" u="sng" dirty="0">
                <a:hlinkClick r:id="rId47"/>
              </a:rPr>
              <a:t> PM</a:t>
            </a:r>
            <a:r>
              <a:rPr lang="en-US" altLang="ko-KR" sz="1200" dirty="0"/>
              <a:t>.</a:t>
            </a:r>
          </a:p>
          <a:p>
            <a:r>
              <a:rPr lang="en-US" altLang="ko-KR" sz="1200" b="1" dirty="0"/>
              <a:t>Source</a:t>
            </a:r>
          </a:p>
          <a:p>
            <a:r>
              <a:rPr lang="en-US" altLang="ko-KR" sz="1200" dirty="0"/>
              <a:t>Jane Anne </a:t>
            </a:r>
            <a:r>
              <a:rPr lang="en-US" altLang="ko-KR" sz="1200" dirty="0" err="1"/>
              <a:t>Nohl</a:t>
            </a:r>
            <a:r>
              <a:rPr lang="en-US" altLang="ko-KR" sz="1200" dirty="0"/>
              <a:t> Division of Hematology and Center for the Study of Blood Diseases, University of Southern California Keck School of Medicine, Los Angeles, CA, USA</a:t>
            </a:r>
          </a:p>
        </p:txBody>
      </p:sp>
      <p:sp>
        <p:nvSpPr>
          <p:cNvPr id="7" name="직사각형 6"/>
          <p:cNvSpPr/>
          <p:nvPr/>
        </p:nvSpPr>
        <p:spPr>
          <a:xfrm>
            <a:off x="4578167" y="3877586"/>
            <a:ext cx="4572000" cy="1384995"/>
          </a:xfrm>
          <a:prstGeom prst="rect">
            <a:avLst/>
          </a:prstGeom>
        </p:spPr>
        <p:txBody>
          <a:bodyPr>
            <a:spAutoFit/>
          </a:bodyPr>
          <a:lstStyle/>
          <a:p>
            <a:r>
              <a:rPr lang="en-US" altLang="ko-KR" sz="1200" b="1" u="sng" dirty="0">
                <a:hlinkClick r:id="rId48"/>
              </a:rPr>
              <a:t>Whole chromosome instability resulting from the synergistic effects of </a:t>
            </a:r>
            <a:r>
              <a:rPr lang="en-US" altLang="ko-KR" sz="1200" b="1" u="sng" dirty="0" err="1">
                <a:hlinkClick r:id="rId48"/>
              </a:rPr>
              <a:t>pRB</a:t>
            </a:r>
            <a:r>
              <a:rPr lang="en-US" altLang="ko-KR" sz="1200" b="1" u="sng" dirty="0">
                <a:hlinkClick r:id="rId48"/>
              </a:rPr>
              <a:t> and p53 inactivation.</a:t>
            </a:r>
            <a:endParaRPr lang="en-US" altLang="ko-KR" sz="1200" b="1" dirty="0"/>
          </a:p>
          <a:p>
            <a:r>
              <a:rPr lang="en-US" altLang="ko-KR" sz="1200" u="sng" dirty="0">
                <a:hlinkClick r:id="rId49"/>
              </a:rPr>
              <a:t>Manning AL</a:t>
            </a:r>
            <a:r>
              <a:rPr lang="en-US" altLang="ko-KR" sz="1200" dirty="0"/>
              <a:t>, </a:t>
            </a:r>
            <a:r>
              <a:rPr lang="en-US" altLang="ko-KR" sz="1200" u="sng" dirty="0">
                <a:hlinkClick r:id="rId50"/>
              </a:rPr>
              <a:t>Benes C</a:t>
            </a:r>
            <a:r>
              <a:rPr lang="en-US" altLang="ko-KR" sz="1200" dirty="0"/>
              <a:t>, </a:t>
            </a:r>
            <a:r>
              <a:rPr lang="en-US" altLang="ko-KR" sz="1200" u="sng" dirty="0">
                <a:hlinkClick r:id="rId51"/>
              </a:rPr>
              <a:t>Dyson NJ</a:t>
            </a:r>
            <a:r>
              <a:rPr lang="en-US" altLang="ko-KR" sz="1200" dirty="0"/>
              <a:t>.</a:t>
            </a:r>
          </a:p>
          <a:p>
            <a:r>
              <a:rPr lang="en-US" altLang="ko-KR" sz="1200" b="1" dirty="0"/>
              <a:t>Source</a:t>
            </a:r>
          </a:p>
          <a:p>
            <a:r>
              <a:rPr lang="en-US" altLang="ko-KR" sz="1200" dirty="0"/>
              <a:t>Center for Cancer Research, Massachusetts General Hospital Cancer Center, Harvard Medical School, Harvard University, Charlestown, MA, USA</a:t>
            </a:r>
          </a:p>
        </p:txBody>
      </p:sp>
      <p:sp>
        <p:nvSpPr>
          <p:cNvPr id="8" name="TextBox 7"/>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2098554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404663"/>
            <a:ext cx="3960440" cy="6296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782490"/>
            <a:ext cx="3921646"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2319" y="1"/>
            <a:ext cx="1682527" cy="1101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598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764704"/>
            <a:ext cx="6572367"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700808"/>
            <a:ext cx="2343150"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736" t="32826" r="1118"/>
          <a:stretch/>
        </p:blipFill>
        <p:spPr bwMode="auto">
          <a:xfrm>
            <a:off x="1069299" y="2780928"/>
            <a:ext cx="7416824"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31685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0" y="44624"/>
            <a:ext cx="9162810" cy="6696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151" y="0"/>
            <a:ext cx="851849" cy="530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2083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97" y="0"/>
            <a:ext cx="9116303"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151" y="0"/>
            <a:ext cx="851849" cy="530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8185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7905750"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151" y="0"/>
            <a:ext cx="851849" cy="530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3096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
            <a:ext cx="7991475" cy="666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151" y="0"/>
            <a:ext cx="851849" cy="530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9298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31640" y="14129"/>
            <a:ext cx="6408712" cy="6843871"/>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3694051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b="18695"/>
          <a:stretch>
            <a:fillRect/>
          </a:stretch>
        </p:blipFill>
        <p:spPr bwMode="auto">
          <a:xfrm>
            <a:off x="1340941" y="44624"/>
            <a:ext cx="6183387" cy="6696431"/>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36373787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403648" y="188639"/>
            <a:ext cx="5852492" cy="6548075"/>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1815792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899592" y="332656"/>
            <a:ext cx="6726911" cy="1838499"/>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7236296" y="0"/>
            <a:ext cx="1907704" cy="551914"/>
          </a:xfrm>
          <a:prstGeom prst="rect">
            <a:avLst/>
          </a:prstGeom>
          <a:noFill/>
          <a:ln w="9525">
            <a:noFill/>
            <a:miter lim="800000"/>
            <a:headEnd/>
            <a:tailEnd/>
          </a:ln>
        </p:spPr>
      </p:pic>
    </p:spTree>
    <p:extLst>
      <p:ext uri="{BB962C8B-B14F-4D97-AF65-F5344CB8AC3E}">
        <p14:creationId xmlns:p14="http://schemas.microsoft.com/office/powerpoint/2010/main" val="2906041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395536" y="236830"/>
            <a:ext cx="8532440" cy="6432530"/>
          </a:xfrm>
          <a:prstGeom prst="rect">
            <a:avLst/>
          </a:prstGeom>
        </p:spPr>
        <p:txBody>
          <a:bodyPr wrap="square">
            <a:spAutoFit/>
          </a:bodyPr>
          <a:lstStyle/>
          <a:p>
            <a:pPr fontAlgn="base"/>
            <a:r>
              <a:rPr lang="en-US" altLang="ko-KR" b="1" dirty="0"/>
              <a:t>Tumor Necrosis Factor Alpha-Induced Hypoxia-Inducible Factor 1</a:t>
            </a:r>
            <a:r>
              <a:rPr lang="el-GR" altLang="ko-KR" b="1" dirty="0"/>
              <a:t>α–β-</a:t>
            </a:r>
            <a:r>
              <a:rPr lang="en-US" altLang="ko-KR" b="1" dirty="0" err="1"/>
              <a:t>Catenin</a:t>
            </a:r>
            <a:r>
              <a:rPr lang="en-US" altLang="ko-KR" b="1" dirty="0"/>
              <a:t> Axis Regulates Major </a:t>
            </a:r>
            <a:r>
              <a:rPr lang="en-US" altLang="ko-KR" b="1" dirty="0" err="1"/>
              <a:t>Histocompatibility</a:t>
            </a:r>
            <a:r>
              <a:rPr lang="en-US" altLang="ko-KR" b="1" dirty="0"/>
              <a:t> Complex Class I Gene Activation through Chromatin Remodeling</a:t>
            </a:r>
          </a:p>
          <a:p>
            <a:pPr fontAlgn="base"/>
            <a:r>
              <a:rPr lang="en-US" altLang="ko-KR" b="1" dirty="0" err="1">
                <a:hlinkClick r:id="rId2"/>
              </a:rPr>
              <a:t>Sadashib</a:t>
            </a:r>
            <a:r>
              <a:rPr lang="en-US" altLang="ko-KR" b="1" dirty="0">
                <a:hlinkClick r:id="rId2"/>
              </a:rPr>
              <a:t> </a:t>
            </a:r>
            <a:r>
              <a:rPr lang="en-US" altLang="ko-KR" b="1" dirty="0" err="1">
                <a:hlinkClick r:id="rId2"/>
              </a:rPr>
              <a:t>Ghosh</a:t>
            </a:r>
            <a:r>
              <a:rPr lang="en-US" altLang="ko-KR" b="1" dirty="0"/>
              <a:t>, </a:t>
            </a:r>
            <a:r>
              <a:rPr lang="en-US" altLang="ko-KR" b="1" dirty="0" err="1" smtClean="0">
                <a:hlinkClick r:id="rId3"/>
              </a:rPr>
              <a:t>Arkoprovo</a:t>
            </a:r>
            <a:r>
              <a:rPr lang="en-US" altLang="ko-KR" b="1" dirty="0" smtClean="0">
                <a:hlinkClick r:id="rId3"/>
              </a:rPr>
              <a:t> </a:t>
            </a:r>
            <a:r>
              <a:rPr lang="en-US" altLang="ko-KR" b="1" dirty="0">
                <a:hlinkClick r:id="rId3"/>
              </a:rPr>
              <a:t>Paul</a:t>
            </a:r>
            <a:r>
              <a:rPr lang="en-US" altLang="ko-KR" b="1" dirty="0"/>
              <a:t> and </a:t>
            </a:r>
            <a:r>
              <a:rPr lang="en-US" altLang="ko-KR" b="1" dirty="0" err="1" smtClean="0">
                <a:hlinkClick r:id="rId4"/>
              </a:rPr>
              <a:t>Ellora</a:t>
            </a:r>
            <a:r>
              <a:rPr lang="en-US" altLang="ko-KR" b="1" dirty="0" smtClean="0">
                <a:hlinkClick r:id="rId4"/>
              </a:rPr>
              <a:t> </a:t>
            </a:r>
            <a:r>
              <a:rPr lang="en-US" altLang="ko-KR" b="1" dirty="0" err="1">
                <a:hlinkClick r:id="rId4"/>
              </a:rPr>
              <a:t>Sen</a:t>
            </a:r>
            <a:endParaRPr lang="en-US" altLang="ko-KR" b="1" dirty="0"/>
          </a:p>
          <a:p>
            <a:pPr fontAlgn="base"/>
            <a:r>
              <a:rPr lang="en-US" altLang="ko-KR" dirty="0" smtClean="0"/>
              <a:t>National </a:t>
            </a:r>
            <a:r>
              <a:rPr lang="en-US" altLang="ko-KR" dirty="0"/>
              <a:t>Brain Research Centre, </a:t>
            </a:r>
            <a:r>
              <a:rPr lang="en-US" altLang="ko-KR" dirty="0" err="1"/>
              <a:t>Manesar</a:t>
            </a:r>
            <a:r>
              <a:rPr lang="en-US" altLang="ko-KR" dirty="0"/>
              <a:t>, Haryana, India</a:t>
            </a:r>
          </a:p>
          <a:p>
            <a:pPr fontAlgn="base"/>
            <a:r>
              <a:rPr lang="en-US" altLang="ko-KR" b="1" dirty="0"/>
              <a:t>ABSTRACT</a:t>
            </a:r>
          </a:p>
          <a:p>
            <a:pPr fontAlgn="base"/>
            <a:r>
              <a:rPr lang="en-US" altLang="ko-KR" sz="1600" dirty="0"/>
              <a:t>Hypoxia-inducible factor 1</a:t>
            </a:r>
            <a:r>
              <a:rPr lang="el-GR" altLang="ko-KR" sz="1600" dirty="0"/>
              <a:t>α (</a:t>
            </a:r>
            <a:r>
              <a:rPr lang="en-US" altLang="ko-KR" sz="1600" dirty="0"/>
              <a:t>HIF-1</a:t>
            </a:r>
            <a:r>
              <a:rPr lang="el-GR" altLang="ko-KR" sz="1600" dirty="0"/>
              <a:t>α) </a:t>
            </a:r>
            <a:r>
              <a:rPr lang="en-US" altLang="ko-KR" sz="1600" dirty="0"/>
              <a:t>plays a crucial role in the progression of </a:t>
            </a:r>
            <a:r>
              <a:rPr lang="en-US" altLang="ko-KR" sz="1600" dirty="0" err="1"/>
              <a:t>glioblastoma</a:t>
            </a:r>
            <a:r>
              <a:rPr lang="en-US" altLang="ko-KR" sz="1600" dirty="0"/>
              <a:t> </a:t>
            </a:r>
            <a:r>
              <a:rPr lang="en-US" altLang="ko-KR" sz="1600" dirty="0" err="1"/>
              <a:t>multiforme</a:t>
            </a:r>
            <a:r>
              <a:rPr lang="en-US" altLang="ko-KR" sz="1600" dirty="0"/>
              <a:t> tumors, which are characterized by their effective immune escape mechanisms. As major </a:t>
            </a:r>
            <a:r>
              <a:rPr lang="en-US" altLang="ko-KR" sz="1600" dirty="0" err="1"/>
              <a:t>histocompatibility</a:t>
            </a:r>
            <a:r>
              <a:rPr lang="en-US" altLang="ko-KR" sz="1600" dirty="0"/>
              <a:t> complex class I (MHC-I) is involved in </a:t>
            </a:r>
            <a:r>
              <a:rPr lang="en-US" altLang="ko-KR" sz="1600" dirty="0" err="1"/>
              <a:t>glioma</a:t>
            </a:r>
            <a:r>
              <a:rPr lang="en-US" altLang="ko-KR" sz="1600" dirty="0"/>
              <a:t> immune evasion and since HIF-1</a:t>
            </a:r>
            <a:r>
              <a:rPr lang="el-GR" altLang="ko-KR" sz="1600" dirty="0"/>
              <a:t>α </a:t>
            </a:r>
            <a:r>
              <a:rPr lang="en-US" altLang="ko-KR" sz="1600" dirty="0"/>
              <a:t>is a pivotal link between inflammation and </a:t>
            </a:r>
            <a:r>
              <a:rPr lang="en-US" altLang="ko-KR" sz="1600" dirty="0" err="1"/>
              <a:t>glioma</a:t>
            </a:r>
            <a:r>
              <a:rPr lang="en-US" altLang="ko-KR" sz="1600" dirty="0"/>
              <a:t> progression, the role of tumor necrosis factor alpha (TNF-</a:t>
            </a:r>
            <a:r>
              <a:rPr lang="el-GR" altLang="ko-KR" sz="1600" dirty="0"/>
              <a:t>α)-</a:t>
            </a:r>
            <a:r>
              <a:rPr lang="en-US" altLang="ko-KR" sz="1600" dirty="0"/>
              <a:t>induced inflammation in MHC-I gene regulation was investigated. A TNF-</a:t>
            </a:r>
            <a:r>
              <a:rPr lang="el-GR" altLang="ko-KR" sz="1600" dirty="0"/>
              <a:t>α-</a:t>
            </a:r>
            <a:r>
              <a:rPr lang="en-US" altLang="ko-KR" sz="1600" dirty="0"/>
              <a:t>induced increase in MHC-I expression and transcriptional activation was concurrent with increased HIF-1</a:t>
            </a:r>
            <a:r>
              <a:rPr lang="el-GR" altLang="ko-KR" sz="1600" dirty="0"/>
              <a:t>α, Ν</a:t>
            </a:r>
            <a:r>
              <a:rPr lang="en-US" altLang="ko-KR" sz="1600" dirty="0"/>
              <a:t>F-</a:t>
            </a:r>
            <a:r>
              <a:rPr lang="el-GR" altLang="ko-KR" sz="1600" dirty="0"/>
              <a:t>κΒ, </a:t>
            </a:r>
            <a:r>
              <a:rPr lang="en-US" altLang="ko-KR" sz="1600" dirty="0"/>
              <a:t>and </a:t>
            </a:r>
            <a:r>
              <a:rPr lang="el-GR" altLang="ko-KR" sz="1600" dirty="0"/>
              <a:t>β-</a:t>
            </a:r>
            <a:r>
              <a:rPr lang="en-US" altLang="ko-KR" sz="1600" dirty="0" err="1"/>
              <a:t>catenin</a:t>
            </a:r>
            <a:r>
              <a:rPr lang="en-US" altLang="ko-KR" sz="1600" dirty="0"/>
              <a:t> activities. While knockdown of HIF-1</a:t>
            </a:r>
            <a:r>
              <a:rPr lang="el-GR" altLang="ko-KR" sz="1600" dirty="0"/>
              <a:t>α </a:t>
            </a:r>
            <a:r>
              <a:rPr lang="en-US" altLang="ko-KR" sz="1600" dirty="0"/>
              <a:t>and </a:t>
            </a:r>
            <a:r>
              <a:rPr lang="el-GR" altLang="ko-KR" sz="1600" dirty="0"/>
              <a:t>β-</a:t>
            </a:r>
            <a:r>
              <a:rPr lang="en-US" altLang="ko-KR" sz="1600" dirty="0" err="1"/>
              <a:t>catenin</a:t>
            </a:r>
            <a:r>
              <a:rPr lang="en-US" altLang="ko-KR" sz="1600" dirty="0"/>
              <a:t> abrogated TNF-</a:t>
            </a:r>
            <a:r>
              <a:rPr lang="el-GR" altLang="ko-KR" sz="1600" dirty="0"/>
              <a:t>α-</a:t>
            </a:r>
            <a:r>
              <a:rPr lang="en-US" altLang="ko-KR" sz="1600" dirty="0"/>
              <a:t>induced MHC-I activation, NF-</a:t>
            </a:r>
            <a:r>
              <a:rPr lang="el-GR" altLang="ko-KR" sz="1600" dirty="0"/>
              <a:t>κ</a:t>
            </a:r>
            <a:r>
              <a:rPr lang="en-US" altLang="ko-KR" sz="1600" dirty="0"/>
              <a:t>B had no effect. </a:t>
            </a:r>
            <a:r>
              <a:rPr lang="el-GR" altLang="ko-KR" sz="1600" dirty="0"/>
              <a:t>β-</a:t>
            </a:r>
            <a:r>
              <a:rPr lang="en-US" altLang="ko-KR" sz="1600" dirty="0" err="1"/>
              <a:t>Catenin</a:t>
            </a:r>
            <a:r>
              <a:rPr lang="en-US" altLang="ko-KR" sz="1600" dirty="0"/>
              <a:t> inhibition abrogated HIF-1</a:t>
            </a:r>
            <a:r>
              <a:rPr lang="el-GR" altLang="ko-KR" sz="1600" dirty="0"/>
              <a:t>α </a:t>
            </a:r>
            <a:r>
              <a:rPr lang="en-US" altLang="ko-KR" sz="1600" dirty="0"/>
              <a:t>activation and vice versa, and this HIF-1</a:t>
            </a:r>
            <a:r>
              <a:rPr lang="el-GR" altLang="ko-KR" sz="1600" dirty="0"/>
              <a:t>α–β-</a:t>
            </a:r>
            <a:r>
              <a:rPr lang="en-US" altLang="ko-KR" sz="1600" dirty="0" err="1"/>
              <a:t>catenin</a:t>
            </a:r>
            <a:r>
              <a:rPr lang="en-US" altLang="ko-KR" sz="1600" dirty="0"/>
              <a:t> axis positively regulated CREB </a:t>
            </a:r>
            <a:r>
              <a:rPr lang="en-US" altLang="ko-KR" sz="1600" dirty="0" err="1"/>
              <a:t>phosphorylation</a:t>
            </a:r>
            <a:r>
              <a:rPr lang="en-US" altLang="ko-KR" sz="1600" dirty="0"/>
              <a:t>. Increased CREB activation was accompanied by its increased association with </a:t>
            </a:r>
            <a:r>
              <a:rPr lang="el-GR" altLang="ko-KR" sz="1600" dirty="0"/>
              <a:t>β-</a:t>
            </a:r>
            <a:r>
              <a:rPr lang="en-US" altLang="ko-KR" sz="1600" dirty="0" err="1"/>
              <a:t>catenin</a:t>
            </a:r>
            <a:r>
              <a:rPr lang="en-US" altLang="ko-KR" sz="1600" dirty="0"/>
              <a:t> and CBP. Chromatin </a:t>
            </a:r>
            <a:r>
              <a:rPr lang="en-US" altLang="ko-KR" sz="1600" dirty="0" err="1"/>
              <a:t>immunoprecipitation</a:t>
            </a:r>
            <a:r>
              <a:rPr lang="en-US" altLang="ko-KR" sz="1600" dirty="0"/>
              <a:t> revealed increased CREB enrichment at CRE/site </a:t>
            </a:r>
            <a:r>
              <a:rPr lang="el-GR" altLang="ko-KR" sz="1600" dirty="0"/>
              <a:t>α </a:t>
            </a:r>
            <a:r>
              <a:rPr lang="en-US" altLang="ko-KR" sz="1600" dirty="0"/>
              <a:t>on the MHC-I promoter in a </a:t>
            </a:r>
            <a:r>
              <a:rPr lang="el-GR" altLang="ko-KR" sz="1600" dirty="0"/>
              <a:t>β-</a:t>
            </a:r>
            <a:r>
              <a:rPr lang="en-US" altLang="ko-KR" sz="1600" dirty="0" err="1"/>
              <a:t>catenin</a:t>
            </a:r>
            <a:r>
              <a:rPr lang="en-US" altLang="ko-KR" sz="1600" dirty="0"/>
              <a:t>-dependent manner. </a:t>
            </a:r>
            <a:r>
              <a:rPr lang="el-GR" altLang="ko-KR" sz="1600" dirty="0"/>
              <a:t>β-</a:t>
            </a:r>
            <a:r>
              <a:rPr lang="en-US" altLang="ko-KR" sz="1600" dirty="0" err="1"/>
              <a:t>Catenin</a:t>
            </a:r>
            <a:r>
              <a:rPr lang="en-US" altLang="ko-KR" sz="1600" dirty="0"/>
              <a:t> replaced human Brahma (</a:t>
            </a:r>
            <a:r>
              <a:rPr lang="en-US" altLang="ko-KR" sz="1600" dirty="0" err="1"/>
              <a:t>hBrm</a:t>
            </a:r>
            <a:r>
              <a:rPr lang="en-US" altLang="ko-KR" sz="1600" dirty="0"/>
              <a:t>) with Brg1 as the binding partner for CREB at the CRE site. The hBrm-to-Brg1 switch is crucial for MHC-I regulation, as </a:t>
            </a:r>
            <a:r>
              <a:rPr lang="en-US" altLang="ko-KR" sz="1600" dirty="0" err="1"/>
              <a:t>ATPase</a:t>
            </a:r>
            <a:r>
              <a:rPr lang="en-US" altLang="ko-KR" sz="1600" dirty="0"/>
              <a:t>-deficient Brg1 abolished TNF-</a:t>
            </a:r>
            <a:r>
              <a:rPr lang="el-GR" altLang="ko-KR" sz="1600" dirty="0"/>
              <a:t>α-</a:t>
            </a:r>
            <a:r>
              <a:rPr lang="en-US" altLang="ko-KR" sz="1600" dirty="0"/>
              <a:t>induced MHC-I expression. </a:t>
            </a:r>
            <a:r>
              <a:rPr lang="el-GR" altLang="ko-KR" sz="1600" dirty="0"/>
              <a:t>β-</a:t>
            </a:r>
            <a:r>
              <a:rPr lang="en-US" altLang="ko-KR" sz="1600" dirty="0" err="1"/>
              <a:t>Catenin</a:t>
            </a:r>
            <a:r>
              <a:rPr lang="en-US" altLang="ko-KR" sz="1600" dirty="0"/>
              <a:t> also increased the association of MHC-I </a:t>
            </a:r>
            <a:r>
              <a:rPr lang="en-US" altLang="ko-KR" sz="1600" dirty="0" err="1"/>
              <a:t>enhanceosome</a:t>
            </a:r>
            <a:r>
              <a:rPr lang="en-US" altLang="ko-KR" sz="1600" dirty="0"/>
              <a:t> components RFX5 and NF-YB at the SXY module. CREB acts as a platform for assembling </a:t>
            </a:r>
            <a:r>
              <a:rPr lang="en-US" altLang="ko-KR" sz="1600" dirty="0" err="1"/>
              <a:t>coactivators</a:t>
            </a:r>
            <a:r>
              <a:rPr lang="en-US" altLang="ko-KR" sz="1600" dirty="0"/>
              <a:t> and chromatin remodelers required for MHC-I activation in a HIF-1</a:t>
            </a:r>
            <a:r>
              <a:rPr lang="el-GR" altLang="ko-KR" sz="1600" dirty="0"/>
              <a:t>α/β-</a:t>
            </a:r>
            <a:r>
              <a:rPr lang="en-US" altLang="ko-KR" sz="1600" dirty="0" err="1"/>
              <a:t>catenin</a:t>
            </a:r>
            <a:r>
              <a:rPr lang="en-US" altLang="ko-KR" sz="1600" dirty="0"/>
              <a:t>-dependent manner.</a:t>
            </a:r>
          </a:p>
        </p:txBody>
      </p:sp>
    </p:spTree>
    <p:extLst>
      <p:ext uri="{BB962C8B-B14F-4D97-AF65-F5344CB8AC3E}">
        <p14:creationId xmlns:p14="http://schemas.microsoft.com/office/powerpoint/2010/main" val="385705649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1695</Words>
  <Application>Microsoft Office PowerPoint</Application>
  <PresentationFormat>화면 슬라이드 쇼(4:3)</PresentationFormat>
  <Paragraphs>177</Paragraphs>
  <Slides>32</Slides>
  <Notes>5</Notes>
  <HiddenSlides>0</HiddenSlides>
  <MMClips>0</MMClips>
  <ScaleCrop>false</ScaleCrop>
  <HeadingPairs>
    <vt:vector size="4" baseType="variant">
      <vt:variant>
        <vt:lpstr>테마</vt:lpstr>
      </vt:variant>
      <vt:variant>
        <vt:i4>1</vt:i4>
      </vt:variant>
      <vt:variant>
        <vt:lpstr>슬라이드 제목</vt:lpstr>
      </vt:variant>
      <vt:variant>
        <vt:i4>32</vt:i4>
      </vt:variant>
    </vt:vector>
  </HeadingPairs>
  <TitlesOfParts>
    <vt:vector size="33"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Baek</dc:creator>
  <cp:lastModifiedBy>Baek</cp:lastModifiedBy>
  <cp:revision>4</cp:revision>
  <dcterms:created xsi:type="dcterms:W3CDTF">2013-07-07T15:33:41Z</dcterms:created>
  <dcterms:modified xsi:type="dcterms:W3CDTF">2013-07-07T23:53:45Z</dcterms:modified>
</cp:coreProperties>
</file>