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5" d="100"/>
          <a:sy n="85" d="100"/>
        </p:scale>
        <p:origin x="-1518" y="-96"/>
      </p:cViewPr>
      <p:guideLst>
        <p:guide orient="horz" pos="3430"/>
        <p:guide orient="horz" pos="845"/>
        <p:guide pos="2880"/>
        <p:guide pos="68"/>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2015-05-04</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2015-05-04</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hyperlink" Target="http://www.sciencemag.org/search?author1=L.+Bryan+Ray&amp;sortspec=date&amp;submit=Submit" TargetMode="External"/><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hyperlink" Target="http://www.sciencemag.org/search?author1=Yevgeniya+Nusinovich&amp;sortspec=date&amp;submit=Submi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2"/>
          <a:srcRect/>
          <a:stretch>
            <a:fillRect/>
          </a:stretch>
        </p:blipFill>
        <p:spPr bwMode="auto">
          <a:xfrm>
            <a:off x="99218" y="1341438"/>
            <a:ext cx="8945563" cy="4321175"/>
          </a:xfrm>
          <a:prstGeom prst="rect">
            <a:avLst/>
          </a:prstGeom>
          <a:noFill/>
          <a:ln w="9525">
            <a:noFill/>
            <a:miter lim="800000"/>
            <a:headEnd/>
            <a:tailEnd/>
          </a:ln>
          <a:effectLst/>
        </p:spPr>
      </p:pic>
      <p:pic>
        <p:nvPicPr>
          <p:cNvPr id="1032" name="Picture 8"/>
          <p:cNvPicPr>
            <a:picLocks noChangeAspect="1" noChangeArrowheads="1"/>
          </p:cNvPicPr>
          <p:nvPr/>
        </p:nvPicPr>
        <p:blipFill>
          <a:blip r:embed="rId3"/>
          <a:srcRect/>
          <a:stretch>
            <a:fillRect/>
          </a:stretch>
        </p:blipFill>
        <p:spPr bwMode="auto">
          <a:xfrm>
            <a:off x="0" y="0"/>
            <a:ext cx="2163763" cy="731837"/>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107950" y="1322388"/>
            <a:ext cx="8945563" cy="4122737"/>
          </a:xfrm>
          <a:prstGeom prst="rect">
            <a:avLst/>
          </a:prstGeom>
          <a:noFill/>
          <a:ln w="9525">
            <a:noFill/>
            <a:miter lim="800000"/>
            <a:headEnd/>
            <a:tailEnd/>
          </a:ln>
          <a:effectLst/>
        </p:spPr>
      </p:pic>
      <p:pic>
        <p:nvPicPr>
          <p:cNvPr id="7" name="Picture 8"/>
          <p:cNvPicPr>
            <a:picLocks noChangeAspect="1" noChangeArrowheads="1"/>
          </p:cNvPicPr>
          <p:nvPr/>
        </p:nvPicPr>
        <p:blipFill>
          <a:blip r:embed="rId3"/>
          <a:srcRect/>
          <a:stretch>
            <a:fillRect/>
          </a:stretch>
        </p:blipFill>
        <p:spPr bwMode="auto">
          <a:xfrm>
            <a:off x="0" y="0"/>
            <a:ext cx="2163763" cy="731837"/>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p:cNvPicPr>
            <a:picLocks noChangeAspect="1" noChangeArrowheads="1"/>
          </p:cNvPicPr>
          <p:nvPr/>
        </p:nvPicPr>
        <p:blipFill>
          <a:blip r:embed="rId2"/>
          <a:srcRect/>
          <a:stretch>
            <a:fillRect/>
          </a:stretch>
        </p:blipFill>
        <p:spPr bwMode="auto">
          <a:xfrm>
            <a:off x="0" y="0"/>
            <a:ext cx="2163763" cy="731837"/>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1531937" y="1341438"/>
            <a:ext cx="6080125" cy="1089025"/>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a:srcRect/>
          <a:stretch>
            <a:fillRect/>
          </a:stretch>
        </p:blipFill>
        <p:spPr bwMode="auto">
          <a:xfrm>
            <a:off x="1318418" y="2786058"/>
            <a:ext cx="6507163" cy="3521075"/>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srcRect/>
          <a:stretch>
            <a:fillRect/>
          </a:stretch>
        </p:blipFill>
        <p:spPr bwMode="auto">
          <a:xfrm>
            <a:off x="0" y="0"/>
            <a:ext cx="2400300" cy="676275"/>
          </a:xfrm>
          <a:prstGeom prst="rect">
            <a:avLst/>
          </a:prstGeom>
          <a:noFill/>
          <a:ln w="9525">
            <a:noFill/>
            <a:miter lim="800000"/>
            <a:headEnd/>
            <a:tailEnd/>
          </a:ln>
          <a:effectLst/>
        </p:spPr>
      </p:pic>
      <p:pic>
        <p:nvPicPr>
          <p:cNvPr id="1026" name="Picture 2"/>
          <p:cNvPicPr>
            <a:picLocks noChangeAspect="1" noChangeArrowheads="1"/>
          </p:cNvPicPr>
          <p:nvPr/>
        </p:nvPicPr>
        <p:blipFill>
          <a:blip r:embed="rId3"/>
          <a:srcRect/>
          <a:stretch>
            <a:fillRect/>
          </a:stretch>
        </p:blipFill>
        <p:spPr bwMode="auto">
          <a:xfrm>
            <a:off x="0" y="654012"/>
            <a:ext cx="5772150" cy="3448050"/>
          </a:xfrm>
          <a:prstGeom prst="rect">
            <a:avLst/>
          </a:prstGeom>
          <a:noFill/>
          <a:ln w="9525">
            <a:noFill/>
            <a:miter lim="800000"/>
            <a:headEnd/>
            <a:tailEnd/>
          </a:ln>
          <a:effectLst/>
        </p:spPr>
      </p:pic>
      <p:sp>
        <p:nvSpPr>
          <p:cNvPr id="9" name="직사각형 8"/>
          <p:cNvSpPr/>
          <p:nvPr/>
        </p:nvSpPr>
        <p:spPr>
          <a:xfrm>
            <a:off x="0" y="4633929"/>
            <a:ext cx="9144000" cy="1692771"/>
          </a:xfrm>
          <a:prstGeom prst="rect">
            <a:avLst/>
          </a:prstGeom>
        </p:spPr>
        <p:txBody>
          <a:bodyPr wrap="square">
            <a:spAutoFit/>
          </a:bodyPr>
          <a:lstStyle/>
          <a:p>
            <a:r>
              <a:rPr lang="en-US" sz="1300" dirty="0" err="1" smtClean="0"/>
              <a:t>Mitophagy</a:t>
            </a:r>
            <a:r>
              <a:rPr lang="en-US" sz="1300" dirty="0" smtClean="0"/>
              <a:t> is essential for cellular homeostasis, but how </a:t>
            </a:r>
            <a:r>
              <a:rPr lang="en-US" sz="1300" dirty="0" err="1" smtClean="0"/>
              <a:t>mitophagy</a:t>
            </a:r>
            <a:r>
              <a:rPr lang="en-US" sz="1300" dirty="0" smtClean="0"/>
              <a:t> is regulated is largely unknown. Here we found that the </a:t>
            </a:r>
            <a:r>
              <a:rPr lang="en-US" sz="1300" dirty="0" err="1" smtClean="0"/>
              <a:t>kinase</a:t>
            </a:r>
            <a:r>
              <a:rPr lang="en-US" sz="1300" dirty="0" smtClean="0"/>
              <a:t> Jnk2 was required for stress-induced </a:t>
            </a:r>
            <a:r>
              <a:rPr lang="en-US" sz="1300" dirty="0" err="1" smtClean="0"/>
              <a:t>mitophagy</a:t>
            </a:r>
            <a:r>
              <a:rPr lang="en-US" sz="1300" dirty="0" smtClean="0"/>
              <a:t>. Jnk2 promoted </a:t>
            </a:r>
            <a:r>
              <a:rPr lang="en-US" sz="1300" dirty="0" err="1" smtClean="0"/>
              <a:t>ubiquitination</a:t>
            </a:r>
            <a:r>
              <a:rPr lang="en-US" sz="1300" dirty="0" smtClean="0"/>
              <a:t> and </a:t>
            </a:r>
            <a:r>
              <a:rPr lang="en-US" sz="1300" dirty="0" err="1" smtClean="0"/>
              <a:t>proteasomal</a:t>
            </a:r>
            <a:r>
              <a:rPr lang="en-US" sz="1300" dirty="0" smtClean="0"/>
              <a:t> degradation of the small mitochondrial form of the tumor suppressor ARF (</a:t>
            </a:r>
            <a:r>
              <a:rPr lang="en-US" sz="1300" dirty="0" err="1" smtClean="0"/>
              <a:t>smARF</a:t>
            </a:r>
            <a:r>
              <a:rPr lang="en-US" sz="1300" dirty="0" smtClean="0"/>
              <a:t>). Loss of Jnk2 led to the accumulation of </a:t>
            </a:r>
            <a:r>
              <a:rPr lang="en-US" sz="1300" dirty="0" err="1" smtClean="0"/>
              <a:t>smARF</a:t>
            </a:r>
            <a:r>
              <a:rPr lang="en-US" sz="1300" dirty="0" smtClean="0"/>
              <a:t>, which induced excessive </a:t>
            </a:r>
            <a:r>
              <a:rPr lang="en-US" sz="1300" dirty="0" err="1" smtClean="0"/>
              <a:t>autophagy</a:t>
            </a:r>
            <a:r>
              <a:rPr lang="en-US" sz="1300" dirty="0" smtClean="0"/>
              <a:t> that resulted in </a:t>
            </a:r>
            <a:r>
              <a:rPr lang="en-US" sz="1300" dirty="0" err="1" smtClean="0"/>
              <a:t>lysosomal</a:t>
            </a:r>
            <a:r>
              <a:rPr lang="en-US" sz="1300" dirty="0" smtClean="0"/>
              <a:t> degradation of the </a:t>
            </a:r>
            <a:r>
              <a:rPr lang="en-US" sz="1300" dirty="0" err="1" smtClean="0"/>
              <a:t>mitophagy</a:t>
            </a:r>
            <a:r>
              <a:rPr lang="en-US" sz="1300" dirty="0" smtClean="0"/>
              <a:t> adaptor p62 at steady state. Depletion of p62 prevented Jnk2-deficient cells from mounting </a:t>
            </a:r>
            <a:r>
              <a:rPr lang="en-US" sz="1300" dirty="0" err="1" smtClean="0"/>
              <a:t>mitophagy</a:t>
            </a:r>
            <a:r>
              <a:rPr lang="en-US" sz="1300" dirty="0" smtClean="0"/>
              <a:t> upon stress. Jnk2-deficient mice displayed defective </a:t>
            </a:r>
            <a:r>
              <a:rPr lang="en-US" sz="1300" dirty="0" err="1" smtClean="0"/>
              <a:t>mitophagy</a:t>
            </a:r>
            <a:r>
              <a:rPr lang="en-US" sz="1300" dirty="0" smtClean="0"/>
              <a:t>, which resulted in tissue damage under hypoxic stress, as well as </a:t>
            </a:r>
            <a:r>
              <a:rPr lang="en-US" sz="1300" dirty="0" err="1" smtClean="0"/>
              <a:t>hyperactivation</a:t>
            </a:r>
            <a:r>
              <a:rPr lang="en-US" sz="1300" dirty="0" smtClean="0"/>
              <a:t> of </a:t>
            </a:r>
            <a:r>
              <a:rPr lang="en-US" sz="1300" dirty="0" err="1" smtClean="0"/>
              <a:t>inflammasomes</a:t>
            </a:r>
            <a:r>
              <a:rPr lang="en-US" sz="1300" dirty="0" smtClean="0"/>
              <a:t> and increased mortality in sepsis. Our findings define a unique mechanism of maintaining immunological homeostasis that protects the host from tissue damage and mortality.</a:t>
            </a:r>
            <a:endParaRPr lang="ko-KR" altLang="en-US" sz="1300" dirty="0"/>
          </a:p>
        </p:txBody>
      </p:sp>
      <p:sp>
        <p:nvSpPr>
          <p:cNvPr id="10" name="직사각형 9"/>
          <p:cNvSpPr/>
          <p:nvPr/>
        </p:nvSpPr>
        <p:spPr>
          <a:xfrm>
            <a:off x="0" y="4268799"/>
            <a:ext cx="1103187" cy="369332"/>
          </a:xfrm>
          <a:prstGeom prst="rect">
            <a:avLst/>
          </a:prstGeom>
        </p:spPr>
        <p:txBody>
          <a:bodyPr wrap="none">
            <a:spAutoFit/>
          </a:bodyPr>
          <a:lstStyle/>
          <a:p>
            <a:r>
              <a:rPr lang="en-US" b="1" dirty="0" smtClean="0"/>
              <a:t>Abstract</a:t>
            </a:r>
            <a:endParaRPr lang="ko-KR"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srcRect/>
          <a:stretch>
            <a:fillRect/>
          </a:stretch>
        </p:blipFill>
        <p:spPr bwMode="auto">
          <a:xfrm>
            <a:off x="0" y="0"/>
            <a:ext cx="2400300" cy="676275"/>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a:stretch>
            <a:fillRect/>
          </a:stretch>
        </p:blipFill>
        <p:spPr bwMode="auto">
          <a:xfrm>
            <a:off x="0" y="617499"/>
            <a:ext cx="4572000" cy="5295900"/>
          </a:xfrm>
          <a:prstGeom prst="rect">
            <a:avLst/>
          </a:prstGeom>
          <a:noFill/>
          <a:ln w="9525">
            <a:noFill/>
            <a:miter lim="800000"/>
            <a:headEnd/>
            <a:tailEnd/>
          </a:ln>
          <a:effectLst/>
        </p:spPr>
      </p:pic>
      <p:pic>
        <p:nvPicPr>
          <p:cNvPr id="2051" name="Picture 3"/>
          <p:cNvPicPr>
            <a:picLocks noChangeAspect="1" noChangeArrowheads="1"/>
          </p:cNvPicPr>
          <p:nvPr/>
        </p:nvPicPr>
        <p:blipFill>
          <a:blip r:embed="rId4"/>
          <a:srcRect/>
          <a:stretch>
            <a:fillRect/>
          </a:stretch>
        </p:blipFill>
        <p:spPr bwMode="auto">
          <a:xfrm>
            <a:off x="4572000" y="0"/>
            <a:ext cx="4591050" cy="2838450"/>
          </a:xfrm>
          <a:prstGeom prst="rect">
            <a:avLst/>
          </a:prstGeom>
          <a:noFill/>
          <a:ln w="9525">
            <a:noFill/>
            <a:miter lim="800000"/>
            <a:headEnd/>
            <a:tailEnd/>
          </a:ln>
          <a:effectLst/>
        </p:spPr>
      </p:pic>
      <p:pic>
        <p:nvPicPr>
          <p:cNvPr id="2052" name="Picture 4"/>
          <p:cNvPicPr>
            <a:picLocks noChangeAspect="1" noChangeArrowheads="1"/>
          </p:cNvPicPr>
          <p:nvPr/>
        </p:nvPicPr>
        <p:blipFill>
          <a:blip r:embed="rId5"/>
          <a:srcRect b="33893"/>
          <a:stretch>
            <a:fillRect/>
          </a:stretch>
        </p:blipFill>
        <p:spPr bwMode="auto">
          <a:xfrm>
            <a:off x="4572000" y="2895632"/>
            <a:ext cx="4562475" cy="3746512"/>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srcRect/>
          <a:stretch>
            <a:fillRect/>
          </a:stretch>
        </p:blipFill>
        <p:spPr bwMode="auto">
          <a:xfrm>
            <a:off x="0" y="0"/>
            <a:ext cx="2400300" cy="676275"/>
          </a:xfrm>
          <a:prstGeom prst="rect">
            <a:avLst/>
          </a:prstGeom>
          <a:noFill/>
          <a:ln w="9525">
            <a:noFill/>
            <a:miter lim="800000"/>
            <a:headEnd/>
            <a:tailEnd/>
          </a:ln>
          <a:effectLst/>
        </p:spPr>
      </p:pic>
      <p:pic>
        <p:nvPicPr>
          <p:cNvPr id="3074" name="Picture 2"/>
          <p:cNvPicPr>
            <a:picLocks noChangeAspect="1" noChangeArrowheads="1"/>
          </p:cNvPicPr>
          <p:nvPr/>
        </p:nvPicPr>
        <p:blipFill>
          <a:blip r:embed="rId3"/>
          <a:srcRect/>
          <a:stretch>
            <a:fillRect/>
          </a:stretch>
        </p:blipFill>
        <p:spPr bwMode="auto">
          <a:xfrm>
            <a:off x="12699" y="690525"/>
            <a:ext cx="4486275" cy="6115050"/>
          </a:xfrm>
          <a:prstGeom prst="rect">
            <a:avLst/>
          </a:prstGeom>
          <a:noFill/>
          <a:ln w="9525">
            <a:noFill/>
            <a:miter lim="800000"/>
            <a:headEnd/>
            <a:tailEnd/>
          </a:ln>
          <a:effectLst/>
        </p:spPr>
      </p:pic>
      <p:pic>
        <p:nvPicPr>
          <p:cNvPr id="3075" name="Picture 3"/>
          <p:cNvPicPr>
            <a:picLocks noChangeAspect="1" noChangeArrowheads="1"/>
          </p:cNvPicPr>
          <p:nvPr/>
        </p:nvPicPr>
        <p:blipFill>
          <a:blip r:embed="rId4"/>
          <a:srcRect/>
          <a:stretch>
            <a:fillRect/>
          </a:stretch>
        </p:blipFill>
        <p:spPr bwMode="auto">
          <a:xfrm>
            <a:off x="4572000" y="581025"/>
            <a:ext cx="4476750" cy="6276975"/>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srcRect/>
          <a:stretch>
            <a:fillRect/>
          </a:stretch>
        </p:blipFill>
        <p:spPr bwMode="auto">
          <a:xfrm>
            <a:off x="0" y="0"/>
            <a:ext cx="2400300" cy="676275"/>
          </a:xfrm>
          <a:prstGeom prst="rect">
            <a:avLst/>
          </a:prstGeom>
          <a:noFill/>
          <a:ln w="9525">
            <a:noFill/>
            <a:miter lim="800000"/>
            <a:headEnd/>
            <a:tailEnd/>
          </a:ln>
          <a:effectLst/>
        </p:spPr>
      </p:pic>
      <p:pic>
        <p:nvPicPr>
          <p:cNvPr id="4098" name="Picture 2"/>
          <p:cNvPicPr>
            <a:picLocks noChangeAspect="1" noChangeArrowheads="1"/>
          </p:cNvPicPr>
          <p:nvPr/>
        </p:nvPicPr>
        <p:blipFill>
          <a:blip r:embed="rId3"/>
          <a:srcRect/>
          <a:stretch>
            <a:fillRect/>
          </a:stretch>
        </p:blipFill>
        <p:spPr bwMode="auto">
          <a:xfrm>
            <a:off x="0" y="690525"/>
            <a:ext cx="4524375" cy="3438525"/>
          </a:xfrm>
          <a:prstGeom prst="rect">
            <a:avLst/>
          </a:prstGeom>
          <a:noFill/>
          <a:ln w="9525">
            <a:noFill/>
            <a:miter lim="800000"/>
            <a:headEnd/>
            <a:tailEnd/>
          </a:ln>
          <a:effectLst/>
        </p:spPr>
      </p:pic>
      <p:pic>
        <p:nvPicPr>
          <p:cNvPr id="4099" name="Picture 3"/>
          <p:cNvPicPr>
            <a:picLocks noChangeAspect="1" noChangeArrowheads="1"/>
          </p:cNvPicPr>
          <p:nvPr/>
        </p:nvPicPr>
        <p:blipFill>
          <a:blip r:embed="rId4"/>
          <a:srcRect/>
          <a:stretch>
            <a:fillRect/>
          </a:stretch>
        </p:blipFill>
        <p:spPr bwMode="auto">
          <a:xfrm>
            <a:off x="4572000" y="573129"/>
            <a:ext cx="4543425" cy="588645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1409700" cy="808037"/>
          </a:xfrm>
          <a:prstGeom prst="rect">
            <a:avLst/>
          </a:prstGeom>
          <a:noFill/>
          <a:ln w="9525">
            <a:noFill/>
            <a:miter lim="800000"/>
            <a:headEnd/>
            <a:tailEnd/>
          </a:ln>
          <a:effectLst/>
        </p:spPr>
      </p:pic>
      <p:sp>
        <p:nvSpPr>
          <p:cNvPr id="8" name="TextBox 7"/>
          <p:cNvSpPr txBox="1"/>
          <p:nvPr/>
        </p:nvSpPr>
        <p:spPr>
          <a:xfrm>
            <a:off x="8667842" y="30470"/>
            <a:ext cx="432048" cy="369332"/>
          </a:xfrm>
          <a:prstGeom prst="rect">
            <a:avLst/>
          </a:prstGeom>
          <a:noFill/>
        </p:spPr>
        <p:txBody>
          <a:bodyPr wrap="square" rtlCol="0">
            <a:spAutoFit/>
          </a:bodyPr>
          <a:lstStyle/>
          <a:p>
            <a:r>
              <a:rPr lang="en-US" altLang="ko-KR" dirty="0" smtClean="0"/>
              <a:t>KJ</a:t>
            </a:r>
            <a:endParaRPr lang="ko-KR" altLang="en-US" dirty="0"/>
          </a:p>
        </p:txBody>
      </p:sp>
      <p:sp>
        <p:nvSpPr>
          <p:cNvPr id="6" name="TextBox 5"/>
          <p:cNvSpPr txBox="1"/>
          <p:nvPr/>
        </p:nvSpPr>
        <p:spPr>
          <a:xfrm>
            <a:off x="372" y="1147986"/>
            <a:ext cx="9144000" cy="2031325"/>
          </a:xfrm>
          <a:prstGeom prst="rect">
            <a:avLst/>
          </a:prstGeom>
          <a:noFill/>
        </p:spPr>
        <p:txBody>
          <a:bodyPr wrap="square" rtlCol="0">
            <a:spAutoFit/>
          </a:bodyPr>
          <a:lstStyle/>
          <a:p>
            <a:r>
              <a:rPr lang="en-US" altLang="ko-KR" sz="1400" dirty="0"/>
              <a:t>Stem </a:t>
            </a:r>
            <a:r>
              <a:rPr lang="en-US" altLang="ko-KR" sz="1400" dirty="0" smtClean="0"/>
              <a:t>Cells</a:t>
            </a:r>
          </a:p>
          <a:p>
            <a:r>
              <a:rPr lang="en-US" altLang="ko-KR" sz="1400" b="1" dirty="0" smtClean="0"/>
              <a:t>Stem </a:t>
            </a:r>
            <a:r>
              <a:rPr lang="en-US" altLang="ko-KR" sz="1400" b="1" dirty="0"/>
              <a:t>cells can sort mitochondria by age</a:t>
            </a:r>
          </a:p>
          <a:p>
            <a:r>
              <a:rPr lang="en-US" altLang="ko-KR" sz="1400" dirty="0">
                <a:hlinkClick r:id="rId3"/>
              </a:rPr>
              <a:t>L. Bryan Ray</a:t>
            </a:r>
            <a:endParaRPr lang="en-US" altLang="ko-KR" sz="1400" dirty="0"/>
          </a:p>
          <a:p>
            <a:r>
              <a:rPr lang="en-US" altLang="ko-KR" sz="1400" dirty="0"/>
              <a:t>The renewal of tissues in aging organisms requires stem cells, which have the unusual ability to divide asymmetrically into one daughter cell that retains stem cell properties and another that differentiates into a particular tissue type. </a:t>
            </a:r>
            <a:r>
              <a:rPr lang="en-US" altLang="ko-KR" sz="1400" dirty="0" err="1"/>
              <a:t>Katajisto</a:t>
            </a:r>
            <a:r>
              <a:rPr lang="en-US" altLang="ko-KR" sz="1400" dirty="0"/>
              <a:t> </a:t>
            </a:r>
            <a:r>
              <a:rPr lang="en-US" altLang="ko-KR" sz="1400" i="1" dirty="0"/>
              <a:t>et al.</a:t>
            </a:r>
            <a:r>
              <a:rPr lang="en-US" altLang="ko-KR" sz="1400" dirty="0"/>
              <a:t> used </a:t>
            </a:r>
            <a:r>
              <a:rPr lang="en-US" altLang="ko-KR" sz="1400" dirty="0" err="1"/>
              <a:t>photoactivated</a:t>
            </a:r>
            <a:r>
              <a:rPr lang="en-US" altLang="ko-KR" sz="1400" dirty="0"/>
              <a:t> marker proteins to monitor the age of cell organelles in </a:t>
            </a:r>
            <a:r>
              <a:rPr lang="en-US" altLang="ko-KR" sz="1400" dirty="0" err="1"/>
              <a:t>stemlike</a:t>
            </a:r>
            <a:r>
              <a:rPr lang="en-US" altLang="ko-KR" sz="1400" dirty="0"/>
              <a:t> cells from human breast tissue and their distribution into daughter cells. Most organelles were evenly distributed, but daughter cells that maintained stem-cell properties received more newly produced mitochondria and fewer old ones. </a:t>
            </a:r>
            <a:endParaRPr lang="en-US" altLang="ko-KR" sz="1400" dirty="0">
              <a:effectLst/>
            </a:endParaRPr>
          </a:p>
        </p:txBody>
      </p:sp>
      <p:sp>
        <p:nvSpPr>
          <p:cNvPr id="9" name="TextBox 8"/>
          <p:cNvSpPr txBox="1"/>
          <p:nvPr/>
        </p:nvSpPr>
        <p:spPr>
          <a:xfrm>
            <a:off x="-7937" y="3557334"/>
            <a:ext cx="9144000" cy="1815882"/>
          </a:xfrm>
          <a:prstGeom prst="rect">
            <a:avLst/>
          </a:prstGeom>
          <a:noFill/>
        </p:spPr>
        <p:txBody>
          <a:bodyPr wrap="square" rtlCol="0">
            <a:spAutoFit/>
          </a:bodyPr>
          <a:lstStyle/>
          <a:p>
            <a:r>
              <a:rPr lang="en-US" altLang="ko-KR" sz="1400" dirty="0" smtClean="0"/>
              <a:t>Cancer</a:t>
            </a:r>
          </a:p>
          <a:p>
            <a:r>
              <a:rPr lang="en-US" altLang="ko-KR" sz="1400" b="1" dirty="0" smtClean="0"/>
              <a:t>Will </a:t>
            </a:r>
            <a:r>
              <a:rPr lang="en-US" altLang="ko-KR" sz="1400" b="1" dirty="0"/>
              <a:t>the real mutation please stand up?</a:t>
            </a:r>
          </a:p>
          <a:p>
            <a:r>
              <a:rPr lang="en-US" altLang="ko-KR" sz="1400" dirty="0" err="1">
                <a:hlinkClick r:id="rId4"/>
              </a:rPr>
              <a:t>Yevgeniya</a:t>
            </a:r>
            <a:r>
              <a:rPr lang="en-US" altLang="ko-KR" sz="1400" dirty="0">
                <a:hlinkClick r:id="rId4"/>
              </a:rPr>
              <a:t> </a:t>
            </a:r>
            <a:r>
              <a:rPr lang="en-US" altLang="ko-KR" sz="1400" dirty="0" err="1">
                <a:hlinkClick r:id="rId4"/>
              </a:rPr>
              <a:t>Nusinovich</a:t>
            </a:r>
            <a:endParaRPr lang="en-US" altLang="ko-KR" sz="1400" dirty="0"/>
          </a:p>
          <a:p>
            <a:r>
              <a:rPr lang="en-US" altLang="ko-KR" sz="1400" dirty="0"/>
              <a:t>When a patient is diagnosed with cancer, tumor samples are analyzed to search for mutations that might guide targeted treatment of the disease. Jones </a:t>
            </a:r>
            <a:r>
              <a:rPr lang="en-US" altLang="ko-KR" sz="1400" i="1" dirty="0"/>
              <a:t>et al.</a:t>
            </a:r>
            <a:r>
              <a:rPr lang="en-US" altLang="ko-KR" sz="1400" dirty="0"/>
              <a:t> characterized samples from more than 800 patients with 15 different cancer types. For accuracy, this approach requires a matched sample of normal DNA from the same patient. By doing this, mutations present in the patient's normal tissues can be excluded as therapeutic targets, and therapeutically useful new mutations in the tumor are revealed. </a:t>
            </a:r>
            <a:endParaRPr lang="en-US" altLang="ko-KR" sz="1400" dirty="0">
              <a:effectLst/>
            </a:endParaRPr>
          </a:p>
        </p:txBody>
      </p:sp>
      <p:sp>
        <p:nvSpPr>
          <p:cNvPr id="2" name="직사각형 1"/>
          <p:cNvSpPr/>
          <p:nvPr/>
        </p:nvSpPr>
        <p:spPr>
          <a:xfrm>
            <a:off x="1443286" y="527382"/>
            <a:ext cx="6552728" cy="261610"/>
          </a:xfrm>
          <a:prstGeom prst="rect">
            <a:avLst/>
          </a:prstGeom>
        </p:spPr>
        <p:txBody>
          <a:bodyPr wrap="square">
            <a:spAutoFit/>
          </a:bodyPr>
          <a:lstStyle/>
          <a:p>
            <a:r>
              <a:rPr lang="en-US" altLang="ko-KR" sz="1100" dirty="0"/>
              <a:t>Science </a:t>
            </a:r>
            <a:r>
              <a:rPr lang="en-US" altLang="ko-KR" sz="1100" i="1" dirty="0"/>
              <a:t>Volume 348, Number 6232, Issue of 17 April 2015</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a:srcRect/>
          <a:stretch>
            <a:fillRect/>
          </a:stretch>
        </p:blipFill>
        <p:spPr bwMode="auto">
          <a:xfrm>
            <a:off x="0" y="0"/>
            <a:ext cx="1409700" cy="808037"/>
          </a:xfrm>
          <a:prstGeom prst="rect">
            <a:avLst/>
          </a:prstGeom>
          <a:noFill/>
          <a:ln w="9525">
            <a:noFill/>
            <a:miter lim="800000"/>
            <a:headEnd/>
            <a:tailEnd/>
          </a:ln>
          <a:effectLst/>
        </p:spPr>
      </p:pic>
      <p:sp>
        <p:nvSpPr>
          <p:cNvPr id="7" name="TextBox 6"/>
          <p:cNvSpPr txBox="1"/>
          <p:nvPr/>
        </p:nvSpPr>
        <p:spPr>
          <a:xfrm>
            <a:off x="8667842" y="30470"/>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3750" t="37481" r="52603" b="18222"/>
          <a:stretch/>
        </p:blipFill>
        <p:spPr bwMode="auto">
          <a:xfrm>
            <a:off x="1421100" y="40774"/>
            <a:ext cx="5643308" cy="594647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23750" t="9334" r="35833" b="27107"/>
          <a:stretch/>
        </p:blipFill>
        <p:spPr bwMode="auto">
          <a:xfrm>
            <a:off x="1444950" y="91430"/>
            <a:ext cx="7522266" cy="665413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3"/>
          <p:cNvPicPr>
            <a:picLocks noChangeAspect="1" noChangeArrowheads="1"/>
          </p:cNvPicPr>
          <p:nvPr/>
        </p:nvPicPr>
        <p:blipFill>
          <a:blip r:embed="rId3"/>
          <a:srcRect/>
          <a:stretch>
            <a:fillRect/>
          </a:stretch>
        </p:blipFill>
        <p:spPr bwMode="auto">
          <a:xfrm>
            <a:off x="0" y="0"/>
            <a:ext cx="1409700" cy="808037"/>
          </a:xfrm>
          <a:prstGeom prst="rect">
            <a:avLst/>
          </a:prstGeom>
          <a:noFill/>
          <a:ln w="9525">
            <a:noFill/>
            <a:miter lim="800000"/>
            <a:headEnd/>
            <a:tailEnd/>
          </a:ln>
          <a:effectLst/>
        </p:spPr>
      </p:pic>
      <p:sp>
        <p:nvSpPr>
          <p:cNvPr id="8" name="TextBox 7"/>
          <p:cNvSpPr txBox="1"/>
          <p:nvPr/>
        </p:nvSpPr>
        <p:spPr>
          <a:xfrm>
            <a:off x="8667842" y="30470"/>
            <a:ext cx="432048" cy="369332"/>
          </a:xfrm>
          <a:prstGeom prst="rect">
            <a:avLst/>
          </a:prstGeom>
          <a:noFill/>
        </p:spPr>
        <p:txBody>
          <a:bodyPr wrap="square" rtlCol="0">
            <a:spAutoFit/>
          </a:bodyPr>
          <a:lstStyle/>
          <a:p>
            <a:r>
              <a:rPr lang="en-US" altLang="ko-KR" dirty="0" smtClean="0"/>
              <a:t>KJ</a:t>
            </a:r>
            <a:endParaRPr lang="ko-KR"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23584" t="7855" r="34388" b="44888"/>
          <a:stretch/>
        </p:blipFill>
        <p:spPr bwMode="auto">
          <a:xfrm>
            <a:off x="1413852" y="511815"/>
            <a:ext cx="7686038" cy="48614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3"/>
          <p:cNvPicPr>
            <a:picLocks noChangeAspect="1" noChangeArrowheads="1"/>
          </p:cNvPicPr>
          <p:nvPr/>
        </p:nvPicPr>
        <p:blipFill>
          <a:blip r:embed="rId3"/>
          <a:srcRect/>
          <a:stretch>
            <a:fillRect/>
          </a:stretch>
        </p:blipFill>
        <p:spPr bwMode="auto">
          <a:xfrm>
            <a:off x="0" y="0"/>
            <a:ext cx="1409700" cy="808037"/>
          </a:xfrm>
          <a:prstGeom prst="rect">
            <a:avLst/>
          </a:prstGeom>
          <a:noFill/>
          <a:ln w="9525">
            <a:noFill/>
            <a:miter lim="800000"/>
            <a:headEnd/>
            <a:tailEnd/>
          </a:ln>
          <a:effectLst/>
        </p:spPr>
      </p:pic>
      <p:sp>
        <p:nvSpPr>
          <p:cNvPr id="8" name="TextBox 7"/>
          <p:cNvSpPr txBox="1"/>
          <p:nvPr/>
        </p:nvSpPr>
        <p:spPr>
          <a:xfrm>
            <a:off x="8667842" y="30470"/>
            <a:ext cx="432048" cy="369332"/>
          </a:xfrm>
          <a:prstGeom prst="rect">
            <a:avLst/>
          </a:prstGeom>
          <a:noFill/>
        </p:spPr>
        <p:txBody>
          <a:bodyPr wrap="square" rtlCol="0">
            <a:spAutoFit/>
          </a:bodyPr>
          <a:lstStyle/>
          <a:p>
            <a:r>
              <a:rPr lang="en-US" altLang="ko-KR" dirty="0" smtClean="0"/>
              <a:t>KJ</a:t>
            </a:r>
            <a:endParaRPr lang="ko-KR"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srcRect/>
          <a:stretch>
            <a:fillRect/>
          </a:stretch>
        </p:blipFill>
        <p:spPr bwMode="auto">
          <a:xfrm>
            <a:off x="0" y="0"/>
            <a:ext cx="1409700" cy="808037"/>
          </a:xfrm>
          <a:prstGeom prst="rect">
            <a:avLst/>
          </a:prstGeom>
          <a:noFill/>
          <a:ln w="9525">
            <a:noFill/>
            <a:miter lim="800000"/>
            <a:headEnd/>
            <a:tailEnd/>
          </a:ln>
          <a:effectLst/>
        </p:spPr>
      </p:pic>
      <p:sp>
        <p:nvSpPr>
          <p:cNvPr id="5" name="TextBox 4"/>
          <p:cNvSpPr txBox="1"/>
          <p:nvPr/>
        </p:nvSpPr>
        <p:spPr>
          <a:xfrm>
            <a:off x="8667842" y="30470"/>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3416" t="7192" r="33667" b="64445"/>
          <a:stretch/>
        </p:blipFill>
        <p:spPr bwMode="auto">
          <a:xfrm>
            <a:off x="1187624" y="1591464"/>
            <a:ext cx="7848600" cy="291765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2"/>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23584" t="55409" r="34388" b="41332"/>
          <a:stretch/>
        </p:blipFill>
        <p:spPr bwMode="auto">
          <a:xfrm>
            <a:off x="1317496" y="1079024"/>
            <a:ext cx="7686038" cy="33528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818497205"/>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355</Words>
  <Application>Microsoft Office PowerPoint</Application>
  <PresentationFormat>화면 슬라이드 쇼(4:3)</PresentationFormat>
  <Paragraphs>16</Paragraphs>
  <Slides>12</Slides>
  <Notes>0</Notes>
  <HiddenSlides>0</HiddenSlides>
  <MMClips>0</MMClips>
  <ScaleCrop>false</ScaleCrop>
  <HeadingPairs>
    <vt:vector size="4" baseType="variant">
      <vt:variant>
        <vt:lpstr>테마</vt:lpstr>
      </vt:variant>
      <vt:variant>
        <vt:i4>1</vt:i4>
      </vt:variant>
      <vt:variant>
        <vt:lpstr>슬라이드 제목</vt:lpstr>
      </vt:variant>
      <vt:variant>
        <vt:i4>12</vt:i4>
      </vt:variant>
    </vt:vector>
  </HeadingPairs>
  <TitlesOfParts>
    <vt:vector size="13"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Seong</cp:lastModifiedBy>
  <cp:revision>3</cp:revision>
  <dcterms:created xsi:type="dcterms:W3CDTF">2006-10-05T04:04:58Z</dcterms:created>
  <dcterms:modified xsi:type="dcterms:W3CDTF">2015-05-04T02:17:39Z</dcterms:modified>
</cp:coreProperties>
</file>