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1"/>
  </p:handoutMasterIdLst>
  <p:sldIdLst>
    <p:sldId id="282" r:id="rId2"/>
    <p:sldId id="283" r:id="rId3"/>
    <p:sldId id="284" r:id="rId4"/>
    <p:sldId id="285" r:id="rId5"/>
    <p:sldId id="286" r:id="rId6"/>
    <p:sldId id="287" r:id="rId7"/>
    <p:sldId id="288" r:id="rId8"/>
    <p:sldId id="289" r:id="rId9"/>
    <p:sldId id="280" r:id="rId10"/>
    <p:sldId id="281" r:id="rId11"/>
    <p:sldId id="278" r:id="rId12"/>
    <p:sldId id="279" r:id="rId13"/>
    <p:sldId id="276" r:id="rId14"/>
    <p:sldId id="277" r:id="rId15"/>
    <p:sldId id="274" r:id="rId16"/>
    <p:sldId id="275" r:id="rId17"/>
    <p:sldId id="259" r:id="rId18"/>
    <p:sldId id="260" r:id="rId19"/>
    <p:sldId id="266" r:id="rId20"/>
    <p:sldId id="267" r:id="rId21"/>
    <p:sldId id="265" r:id="rId22"/>
    <p:sldId id="268" r:id="rId23"/>
    <p:sldId id="269" r:id="rId24"/>
    <p:sldId id="270" r:id="rId25"/>
    <p:sldId id="271" r:id="rId26"/>
    <p:sldId id="272" r:id="rId27"/>
    <p:sldId id="273" r:id="rId28"/>
    <p:sldId id="262" r:id="rId29"/>
    <p:sldId id="261" r:id="rId30"/>
  </p:sldIdLst>
  <p:sldSz cx="9144000" cy="6858000" type="screen4x3"/>
  <p:notesSz cx="6797675" cy="992822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6" autoAdjust="0"/>
    <p:restoredTop sz="94648" autoAdjust="0"/>
  </p:normalViewPr>
  <p:slideViewPr>
    <p:cSldViewPr>
      <p:cViewPr>
        <p:scale>
          <a:sx n="104" d="100"/>
          <a:sy n="104" d="100"/>
        </p:scale>
        <p:origin x="-7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18F45963-185D-4B88-BB7E-3034F46CFDE2}" type="datetimeFigureOut">
              <a:rPr lang="ko-KR" altLang="en-US" smtClean="0"/>
              <a:pPr/>
              <a:t>2013-03-11</a:t>
            </a:fld>
            <a:endParaRPr lang="ko-KR" altLang="en-US"/>
          </a:p>
        </p:txBody>
      </p:sp>
      <p:sp>
        <p:nvSpPr>
          <p:cNvPr id="4" name="바닥글 개체 틀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153FF941-D77B-49B8-9B09-20B4DF4CB89F}" type="slidenum">
              <a:rPr lang="ko-KR" altLang="en-US" smtClean="0"/>
              <a:pPr/>
              <a:t>‹#›</a:t>
            </a:fld>
            <a:endParaRPr lang="ko-KR" altLang="en-US"/>
          </a:p>
        </p:txBody>
      </p:sp>
    </p:spTree>
    <p:extLst>
      <p:ext uri="{BB962C8B-B14F-4D97-AF65-F5344CB8AC3E}">
        <p14:creationId xmlns:p14="http://schemas.microsoft.com/office/powerpoint/2010/main" xmlns="" val="187725665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ADF6A21A-782D-458C-8277-C198E97274D3}" type="datetimeFigureOut">
              <a:rPr lang="ko-KR" altLang="en-US" smtClean="0"/>
              <a:pPr/>
              <a:t>2013-03-11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11D1D49F-218F-4E48-813E-9C9584D00307}"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DF6A21A-782D-458C-8277-C198E97274D3}" type="datetimeFigureOut">
              <a:rPr lang="ko-KR" altLang="en-US" smtClean="0"/>
              <a:pPr/>
              <a:t>2013-03-11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11D1D49F-218F-4E48-813E-9C9584D00307}"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ADF6A21A-782D-458C-8277-C198E97274D3}" type="datetimeFigureOut">
              <a:rPr lang="ko-KR" altLang="en-US" smtClean="0"/>
              <a:pPr/>
              <a:t>2013-03-11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11D1D49F-218F-4E48-813E-9C9584D00307}"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ADF6A21A-782D-458C-8277-C198E97274D3}" type="datetimeFigureOut">
              <a:rPr lang="ko-KR" altLang="en-US" smtClean="0"/>
              <a:pPr/>
              <a:t>2013-03-11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11D1D49F-218F-4E48-813E-9C9584D00307}"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ADF6A21A-782D-458C-8277-C198E97274D3}" type="datetimeFigureOut">
              <a:rPr lang="ko-KR" altLang="en-US" smtClean="0"/>
              <a:pPr/>
              <a:t>2013-03-11</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11D1D49F-218F-4E48-813E-9C9584D00307}"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ADF6A21A-782D-458C-8277-C198E97274D3}" type="datetimeFigureOut">
              <a:rPr lang="ko-KR" altLang="en-US" smtClean="0"/>
              <a:pPr/>
              <a:t>2013-03-11</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11D1D49F-218F-4E48-813E-9C9584D00307}"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ADF6A21A-782D-458C-8277-C198E97274D3}" type="datetimeFigureOut">
              <a:rPr lang="ko-KR" altLang="en-US" smtClean="0"/>
              <a:pPr/>
              <a:t>2013-03-11</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11D1D49F-218F-4E48-813E-9C9584D00307}"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ADF6A21A-782D-458C-8277-C198E97274D3}" type="datetimeFigureOut">
              <a:rPr lang="ko-KR" altLang="en-US" smtClean="0"/>
              <a:pPr/>
              <a:t>2013-03-11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11D1D49F-218F-4E48-813E-9C9584D00307}"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ADF6A21A-782D-458C-8277-C198E97274D3}" type="datetimeFigureOut">
              <a:rPr lang="ko-KR" altLang="en-US" smtClean="0"/>
              <a:pPr/>
              <a:t>2013-03-11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11D1D49F-218F-4E48-813E-9C9584D00307}"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DF6A21A-782D-458C-8277-C198E97274D3}" type="datetimeFigureOut">
              <a:rPr lang="ko-KR" altLang="en-US" smtClean="0"/>
              <a:pPr/>
              <a:t>2013-03-11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11D1D49F-218F-4E48-813E-9C9584D00307}"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DF6A21A-782D-458C-8277-C198E97274D3}" type="datetimeFigureOut">
              <a:rPr lang="ko-KR" altLang="en-US" smtClean="0"/>
              <a:pPr/>
              <a:t>2013-03-11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11D1D49F-218F-4E48-813E-9C9584D00307}"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F6A21A-782D-458C-8277-C198E97274D3}" type="datetimeFigureOut">
              <a:rPr lang="ko-KR" altLang="en-US" smtClean="0"/>
              <a:pPr/>
              <a:t>2013-03-11</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D1D49F-218F-4E48-813E-9C9584D00307}"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nature.com/nature/journal/v495/n7439/full/nature11958.html" TargetMode="Externa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hyperlink" Target="http://www.cell.com/current-biology/abstract/S0960-9822(13)00029-8" TargetMode="External"/><Relationship Id="rId13" Type="http://schemas.openxmlformats.org/officeDocument/2006/relationships/hyperlink" Target="http://download.cell.com/current-biology/pdf/PIIS0960982213000717.pdf" TargetMode="External"/><Relationship Id="rId18" Type="http://schemas.openxmlformats.org/officeDocument/2006/relationships/hyperlink" Target="http://www.cell.com/current-biology/fulltext/S0960-9822(13)00081-X" TargetMode="External"/><Relationship Id="rId3" Type="http://schemas.openxmlformats.org/officeDocument/2006/relationships/hyperlink" Target="http://www.cell.com/current-biology/fulltext/S0960-9822(13)00020-1" TargetMode="External"/><Relationship Id="rId7" Type="http://schemas.openxmlformats.org/officeDocument/2006/relationships/hyperlink" Target="http://download.cell.com/current-biology/pdf/PIIS0960982213000262.pdf" TargetMode="External"/><Relationship Id="rId12" Type="http://schemas.openxmlformats.org/officeDocument/2006/relationships/hyperlink" Target="http://www.cell.com/current-biology/fulltext/S0960-9822(13)00071-7" TargetMode="External"/><Relationship Id="rId17" Type="http://schemas.openxmlformats.org/officeDocument/2006/relationships/hyperlink" Target="http://www.cell.com/current-biology/abstract/S0960-9822(13)00081-X" TargetMode="External"/><Relationship Id="rId2" Type="http://schemas.openxmlformats.org/officeDocument/2006/relationships/hyperlink" Target="http://www.cell.com/current-biology/abstract/S0960-9822(13)00020-1" TargetMode="External"/><Relationship Id="rId16" Type="http://schemas.openxmlformats.org/officeDocument/2006/relationships/hyperlink" Target="http://download.cell.com/current-biology/pdf/PIIS096098221300078X.pdf" TargetMode="External"/><Relationship Id="rId20"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hyperlink" Target="http://www.cell.com/current-biology/fulltext/S0960-9822(13)00026-2" TargetMode="External"/><Relationship Id="rId11" Type="http://schemas.openxmlformats.org/officeDocument/2006/relationships/hyperlink" Target="http://www.cell.com/current-biology/abstract/S0960-9822(13)00071-7" TargetMode="External"/><Relationship Id="rId5" Type="http://schemas.openxmlformats.org/officeDocument/2006/relationships/hyperlink" Target="http://www.cell.com/current-biology/abstract/S0960-9822(13)00026-2" TargetMode="External"/><Relationship Id="rId15" Type="http://schemas.openxmlformats.org/officeDocument/2006/relationships/hyperlink" Target="http://www.cell.com/current-biology/fulltext/S0960-9822(13)00078-X" TargetMode="External"/><Relationship Id="rId10" Type="http://schemas.openxmlformats.org/officeDocument/2006/relationships/hyperlink" Target="http://download.cell.com/current-biology/pdf/PIIS0960982213000298.pdf" TargetMode="External"/><Relationship Id="rId19" Type="http://schemas.openxmlformats.org/officeDocument/2006/relationships/hyperlink" Target="http://download.cell.com/current-biology/pdf/PIIS096098221300081X.pdf" TargetMode="External"/><Relationship Id="rId4" Type="http://schemas.openxmlformats.org/officeDocument/2006/relationships/hyperlink" Target="http://download.cell.com/current-biology/pdf/PIIS0960982213000201.pdf" TargetMode="External"/><Relationship Id="rId9" Type="http://schemas.openxmlformats.org/officeDocument/2006/relationships/hyperlink" Target="http://www.cell.com/current-biology/fulltext/S0960-9822(13)00029-8" TargetMode="External"/><Relationship Id="rId14" Type="http://schemas.openxmlformats.org/officeDocument/2006/relationships/hyperlink" Target="http://www.cell.com/current-biology/abstract/S0960-9822(13)00078-X"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www.cell.com/current-biology/abstract/S0960-9822(13)00133-4" TargetMode="External"/><Relationship Id="rId13" Type="http://schemas.openxmlformats.org/officeDocument/2006/relationships/hyperlink" Target="http://download.cell.com/current-biology/pdf/PIIS0960982213001371.pdf" TargetMode="External"/><Relationship Id="rId3" Type="http://schemas.openxmlformats.org/officeDocument/2006/relationships/hyperlink" Target="http://www.cell.com/current-biology/fulltext/S0960-9822(13)00087-0" TargetMode="External"/><Relationship Id="rId7" Type="http://schemas.openxmlformats.org/officeDocument/2006/relationships/hyperlink" Target="http://download.cell.com/current-biology/pdf/PIIS0960982213000936.pdf" TargetMode="External"/><Relationship Id="rId12" Type="http://schemas.openxmlformats.org/officeDocument/2006/relationships/hyperlink" Target="http://www.cell.com/current-biology/fulltext/S0960-9822(13)00137-1" TargetMode="External"/><Relationship Id="rId2" Type="http://schemas.openxmlformats.org/officeDocument/2006/relationships/hyperlink" Target="http://www.cell.com/current-biology/abstract/S0960-9822(13)00087-0" TargetMode="External"/><Relationship Id="rId1" Type="http://schemas.openxmlformats.org/officeDocument/2006/relationships/slideLayout" Target="../slideLayouts/slideLayout2.xml"/><Relationship Id="rId6" Type="http://schemas.openxmlformats.org/officeDocument/2006/relationships/hyperlink" Target="http://www.cell.com/current-biology/fulltext/S0960-9822(13)00093-6" TargetMode="External"/><Relationship Id="rId11" Type="http://schemas.openxmlformats.org/officeDocument/2006/relationships/hyperlink" Target="http://www.cell.com/current-biology/abstract/S0960-9822(13)00137-1" TargetMode="External"/><Relationship Id="rId5" Type="http://schemas.openxmlformats.org/officeDocument/2006/relationships/hyperlink" Target="http://www.cell.com/current-biology/abstract/S0960-9822(13)00093-6" TargetMode="External"/><Relationship Id="rId10" Type="http://schemas.openxmlformats.org/officeDocument/2006/relationships/hyperlink" Target="http://download.cell.com/current-biology/pdf/PIIS0960982213001334.pdf" TargetMode="External"/><Relationship Id="rId4" Type="http://schemas.openxmlformats.org/officeDocument/2006/relationships/hyperlink" Target="http://download.cell.com/current-biology/pdf/PIIS0960982213000870.pdf" TargetMode="External"/><Relationship Id="rId9" Type="http://schemas.openxmlformats.org/officeDocument/2006/relationships/hyperlink" Target="http://www.cell.com/current-biology/fulltext/S0960-9822(13)00133-4" TargetMode="External"/><Relationship Id="rId14" Type="http://schemas.openxmlformats.org/officeDocument/2006/relationships/image" Target="../media/image23.png"/></Relationships>
</file>

<file path=ppt/slides/_rels/slide11.xml.rels><?xml version="1.0" encoding="UTF-8" standalone="yes"?>
<Relationships xmlns="http://schemas.openxmlformats.org/package/2006/relationships"><Relationship Id="rId8" Type="http://schemas.openxmlformats.org/officeDocument/2006/relationships/hyperlink" Target="http://www.cell.com/current-biology/abstract/S0960-9822(13)00029-8" TargetMode="External"/><Relationship Id="rId13" Type="http://schemas.openxmlformats.org/officeDocument/2006/relationships/hyperlink" Target="http://download.cell.com/current-biology/pdf/PIIS0960982213000717.pdf" TargetMode="External"/><Relationship Id="rId18" Type="http://schemas.openxmlformats.org/officeDocument/2006/relationships/hyperlink" Target="http://www.cell.com/current-biology/fulltext/S0960-9822(13)00081-X" TargetMode="External"/><Relationship Id="rId3" Type="http://schemas.openxmlformats.org/officeDocument/2006/relationships/hyperlink" Target="http://www.cell.com/current-biology/fulltext/S0960-9822(13)00020-1" TargetMode="External"/><Relationship Id="rId7" Type="http://schemas.openxmlformats.org/officeDocument/2006/relationships/hyperlink" Target="http://download.cell.com/current-biology/pdf/PIIS0960982213000262.pdf" TargetMode="External"/><Relationship Id="rId12" Type="http://schemas.openxmlformats.org/officeDocument/2006/relationships/hyperlink" Target="http://www.cell.com/current-biology/fulltext/S0960-9822(13)00071-7" TargetMode="External"/><Relationship Id="rId17" Type="http://schemas.openxmlformats.org/officeDocument/2006/relationships/hyperlink" Target="http://www.cell.com/current-biology/abstract/S0960-9822(13)00081-X" TargetMode="External"/><Relationship Id="rId2" Type="http://schemas.openxmlformats.org/officeDocument/2006/relationships/hyperlink" Target="http://www.cell.com/current-biology/abstract/S0960-9822(13)00020-1" TargetMode="External"/><Relationship Id="rId16" Type="http://schemas.openxmlformats.org/officeDocument/2006/relationships/hyperlink" Target="http://download.cell.com/current-biology/pdf/PIIS096098221300078X.pdf" TargetMode="External"/><Relationship Id="rId20"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hyperlink" Target="http://www.cell.com/current-biology/fulltext/S0960-9822(13)00026-2" TargetMode="External"/><Relationship Id="rId11" Type="http://schemas.openxmlformats.org/officeDocument/2006/relationships/hyperlink" Target="http://www.cell.com/current-biology/abstract/S0960-9822(13)00071-7" TargetMode="External"/><Relationship Id="rId5" Type="http://schemas.openxmlformats.org/officeDocument/2006/relationships/hyperlink" Target="http://www.cell.com/current-biology/abstract/S0960-9822(13)00026-2" TargetMode="External"/><Relationship Id="rId15" Type="http://schemas.openxmlformats.org/officeDocument/2006/relationships/hyperlink" Target="http://www.cell.com/current-biology/fulltext/S0960-9822(13)00078-X" TargetMode="External"/><Relationship Id="rId10" Type="http://schemas.openxmlformats.org/officeDocument/2006/relationships/hyperlink" Target="http://download.cell.com/current-biology/pdf/PIIS0960982213000298.pdf" TargetMode="External"/><Relationship Id="rId19" Type="http://schemas.openxmlformats.org/officeDocument/2006/relationships/hyperlink" Target="http://download.cell.com/current-biology/pdf/PIIS096098221300081X.pdf" TargetMode="External"/><Relationship Id="rId4" Type="http://schemas.openxmlformats.org/officeDocument/2006/relationships/hyperlink" Target="http://download.cell.com/current-biology/pdf/PIIS0960982213000201.pdf" TargetMode="External"/><Relationship Id="rId9" Type="http://schemas.openxmlformats.org/officeDocument/2006/relationships/hyperlink" Target="http://www.cell.com/current-biology/fulltext/S0960-9822(13)00029-8" TargetMode="External"/><Relationship Id="rId14" Type="http://schemas.openxmlformats.org/officeDocument/2006/relationships/hyperlink" Target="http://www.cell.com/current-biology/abstract/S0960-9822(13)00078-X"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www.cell.com/current-biology/abstract/S0960-9822(13)00133-4" TargetMode="External"/><Relationship Id="rId13" Type="http://schemas.openxmlformats.org/officeDocument/2006/relationships/hyperlink" Target="http://download.cell.com/current-biology/pdf/PIIS0960982213001371.pdf" TargetMode="External"/><Relationship Id="rId3" Type="http://schemas.openxmlformats.org/officeDocument/2006/relationships/hyperlink" Target="http://www.cell.com/current-biology/fulltext/S0960-9822(13)00087-0" TargetMode="External"/><Relationship Id="rId7" Type="http://schemas.openxmlformats.org/officeDocument/2006/relationships/hyperlink" Target="http://download.cell.com/current-biology/pdf/PIIS0960982213000936.pdf" TargetMode="External"/><Relationship Id="rId12" Type="http://schemas.openxmlformats.org/officeDocument/2006/relationships/hyperlink" Target="http://www.cell.com/current-biology/fulltext/S0960-9822(13)00137-1" TargetMode="External"/><Relationship Id="rId2" Type="http://schemas.openxmlformats.org/officeDocument/2006/relationships/hyperlink" Target="http://www.cell.com/current-biology/abstract/S0960-9822(13)00087-0" TargetMode="External"/><Relationship Id="rId1" Type="http://schemas.openxmlformats.org/officeDocument/2006/relationships/slideLayout" Target="../slideLayouts/slideLayout2.xml"/><Relationship Id="rId6" Type="http://schemas.openxmlformats.org/officeDocument/2006/relationships/hyperlink" Target="http://www.cell.com/current-biology/fulltext/S0960-9822(13)00093-6" TargetMode="External"/><Relationship Id="rId11" Type="http://schemas.openxmlformats.org/officeDocument/2006/relationships/hyperlink" Target="http://www.cell.com/current-biology/abstract/S0960-9822(13)00137-1" TargetMode="External"/><Relationship Id="rId5" Type="http://schemas.openxmlformats.org/officeDocument/2006/relationships/hyperlink" Target="http://www.cell.com/current-biology/abstract/S0960-9822(13)00093-6" TargetMode="External"/><Relationship Id="rId10" Type="http://schemas.openxmlformats.org/officeDocument/2006/relationships/hyperlink" Target="http://download.cell.com/current-biology/pdf/PIIS0960982213001334.pdf" TargetMode="External"/><Relationship Id="rId4" Type="http://schemas.openxmlformats.org/officeDocument/2006/relationships/hyperlink" Target="http://download.cell.com/current-biology/pdf/PIIS0960982213000870.pdf" TargetMode="External"/><Relationship Id="rId9" Type="http://schemas.openxmlformats.org/officeDocument/2006/relationships/hyperlink" Target="http://www.cell.com/current-biology/fulltext/S0960-9822(13)00133-4" TargetMode="External"/><Relationship Id="rId14" Type="http://schemas.openxmlformats.org/officeDocument/2006/relationships/image" Target="../media/image23.png"/></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hyperlink" Target="http://www.ncbi.nlm.nih.gov/pubmed?term=Bian%20Y%5bAuthor%5d&amp;cauthor=true&amp;cauthor_uid=23455327" TargetMode="External"/><Relationship Id="rId13" Type="http://schemas.openxmlformats.org/officeDocument/2006/relationships/hyperlink" Target="http://www.ncbi.nlm.nih.gov/pubmed?term=Dang%20L%5bAuthor%5d&amp;cauthor=true&amp;cauthor_uid=23455327" TargetMode="External"/><Relationship Id="rId3" Type="http://schemas.openxmlformats.org/officeDocument/2006/relationships/hyperlink" Target="http://www.ncbi.nlm.nih.gov/pubmed?term=Nottingham%20LK%5bAuthor%5d&amp;cauthor=true&amp;cauthor_uid=23455327" TargetMode="External"/><Relationship Id="rId7" Type="http://schemas.openxmlformats.org/officeDocument/2006/relationships/hyperlink" Target="http://www.ncbi.nlm.nih.gov/pubmed?term=Coupar%20J%5bAuthor%5d&amp;cauthor=true&amp;cauthor_uid=23455327" TargetMode="External"/><Relationship Id="rId12" Type="http://schemas.openxmlformats.org/officeDocument/2006/relationships/hyperlink" Target="http://www.ncbi.nlm.nih.gov/pubmed?term=Gius%20D%5bAuthor%5d&amp;cauthor=true&amp;cauthor_uid=23455327" TargetMode="External"/><Relationship Id="rId2" Type="http://schemas.openxmlformats.org/officeDocument/2006/relationships/hyperlink" Target="http://www.ncbi.nlm.nih.gov/pubmed/23455325" TargetMode="External"/><Relationship Id="rId1" Type="http://schemas.openxmlformats.org/officeDocument/2006/relationships/slideLayout" Target="../slideLayouts/slideLayout7.xml"/><Relationship Id="rId6" Type="http://schemas.openxmlformats.org/officeDocument/2006/relationships/hyperlink" Target="http://www.ncbi.nlm.nih.gov/pubmed?term=Si%20H%5bAuthor%5d&amp;cauthor=true&amp;cauthor_uid=23455327" TargetMode="External"/><Relationship Id="rId11" Type="http://schemas.openxmlformats.org/officeDocument/2006/relationships/hyperlink" Target="http://www.ncbi.nlm.nih.gov/pubmed?term=Arun%20P%5bAuthor%5d&amp;cauthor=true&amp;cauthor_uid=23455327" TargetMode="External"/><Relationship Id="rId5" Type="http://schemas.openxmlformats.org/officeDocument/2006/relationships/hyperlink" Target="http://www.ncbi.nlm.nih.gov/pubmed?term=Yang%20X%5bAuthor%5d&amp;cauthor=true&amp;cauthor_uid=23455327" TargetMode="External"/><Relationship Id="rId15" Type="http://schemas.openxmlformats.org/officeDocument/2006/relationships/hyperlink" Target="http://www.ncbi.nlm.nih.gov/pubmed?term=Chen%20Z%5bAuthor%5d&amp;cauthor=true&amp;cauthor_uid=23455327" TargetMode="External"/><Relationship Id="rId10" Type="http://schemas.openxmlformats.org/officeDocument/2006/relationships/hyperlink" Target="http://www.ncbi.nlm.nih.gov/pubmed?term=Allen%20C%5bAuthor%5d&amp;cauthor=true&amp;cauthor_uid=23455327" TargetMode="External"/><Relationship Id="rId4" Type="http://schemas.openxmlformats.org/officeDocument/2006/relationships/hyperlink" Target="http://www.ncbi.nlm.nih.gov/pubmed?term=Yan%20CH%5bAuthor%5d&amp;cauthor=true&amp;cauthor_uid=23455327" TargetMode="External"/><Relationship Id="rId9" Type="http://schemas.openxmlformats.org/officeDocument/2006/relationships/hyperlink" Target="http://www.ncbi.nlm.nih.gov/pubmed?term=Cheng%20TF%5bAuthor%5d&amp;cauthor=true&amp;cauthor_uid=23455327" TargetMode="External"/><Relationship Id="rId14" Type="http://schemas.openxmlformats.org/officeDocument/2006/relationships/hyperlink" Target="http://www.ncbi.nlm.nih.gov/pubmed?term=Van%20Waes%20C%5bAuthor%5d&amp;cauthor=true&amp;cauthor_uid=23455327" TargetMode="External"/></Relationships>
</file>

<file path=ppt/slides/_rels/slide16.xml.rels><?xml version="1.0" encoding="UTF-8" standalone="yes"?>
<Relationships xmlns="http://schemas.openxmlformats.org/package/2006/relationships"><Relationship Id="rId13" Type="http://schemas.openxmlformats.org/officeDocument/2006/relationships/hyperlink" Target="http://www.ncbi.nlm.nih.gov/pubmed?term=Bermudo%20R%5bAuthor%5d&amp;cauthor=true&amp;cauthor_uid=23455327" TargetMode="External"/><Relationship Id="rId18" Type="http://schemas.openxmlformats.org/officeDocument/2006/relationships/hyperlink" Target="http://www.ncbi.nlm.nih.gov/pubmed?term=Contreras%20H%5bAuthor%5d&amp;cauthor=true&amp;cauthor_uid=23455327" TargetMode="External"/><Relationship Id="rId26" Type="http://schemas.openxmlformats.org/officeDocument/2006/relationships/hyperlink" Target="http://www.ncbi.nlm.nih.gov/pubmed?term=Becker%20TM%5bAuthor%5d&amp;cauthor=true&amp;cauthor_uid=23455327" TargetMode="External"/><Relationship Id="rId39" Type="http://schemas.openxmlformats.org/officeDocument/2006/relationships/hyperlink" Target="http://www.ncbi.nlm.nih.gov/pubmed?term=Aguilar-Quesada%20R%5bAuthor%5d&amp;cauthor=true&amp;cauthor_uid=23455327" TargetMode="External"/><Relationship Id="rId21" Type="http://schemas.openxmlformats.org/officeDocument/2006/relationships/hyperlink" Target="http://www.ncbi.nlm.nih.gov/pubmed?term=M%C3%A9ndez%20R%5bAuthor%5d&amp;cauthor=true&amp;cauthor_uid=23455327" TargetMode="External"/><Relationship Id="rId34" Type="http://schemas.openxmlformats.org/officeDocument/2006/relationships/hyperlink" Target="http://www.ncbi.nlm.nih.gov/pubmed?term=Kefford%20RF%5bAuthor%5d&amp;cauthor=true&amp;cauthor_uid=23455327" TargetMode="External"/><Relationship Id="rId42" Type="http://schemas.openxmlformats.org/officeDocument/2006/relationships/hyperlink" Target="http://www.ncbi.nlm.nih.gov/pubmed?term=Rodr%C3%ADguez-Lara%20MI%5bAuthor%5d&amp;cauthor=true&amp;cauthor_uid=23455327" TargetMode="External"/><Relationship Id="rId47" Type="http://schemas.openxmlformats.org/officeDocument/2006/relationships/hyperlink" Target="http://www.ncbi.nlm.nih.gov/pubmed?term=Mart%C3%ADn-Oliva%20D%5bAuthor%5d&amp;cauthor=true&amp;cauthor_uid=23455327" TargetMode="External"/><Relationship Id="rId50" Type="http://schemas.openxmlformats.org/officeDocument/2006/relationships/hyperlink" Target="http://www.ncbi.nlm.nih.gov/pubmed?term=Oliver%20FJ%5bAuthor%5d&amp;cauthor=true&amp;cauthor_uid=23455327" TargetMode="External"/><Relationship Id="rId55" Type="http://schemas.openxmlformats.org/officeDocument/2006/relationships/hyperlink" Target="http://www.ncbi.nlm.nih.gov/pubmed?term=Elston%20M%5bAuthor%5d&amp;cauthor=true&amp;cauthor_uid=23455327" TargetMode="External"/><Relationship Id="rId63" Type="http://schemas.openxmlformats.org/officeDocument/2006/relationships/hyperlink" Target="http://www.ncbi.nlm.nih.gov/pubmed?term=Metcalf%20JL%5bAuthor%5d&amp;cauthor=true&amp;cauthor_uid=23455327" TargetMode="External"/><Relationship Id="rId68" Type="http://schemas.openxmlformats.org/officeDocument/2006/relationships/hyperlink" Target="http://www.ncbi.nlm.nih.gov/pubmed?term=Ohh%20M%5bAuthor%5d&amp;cauthor=true&amp;cauthor_uid=23455327" TargetMode="External"/><Relationship Id="rId7" Type="http://schemas.openxmlformats.org/officeDocument/2006/relationships/hyperlink" Target="http://www.ncbi.nlm.nih.gov/pubmed?term=Gao%20WQ%5bAuthor%5d&amp;cauthor=true&amp;cauthor_uid=23455327" TargetMode="External"/><Relationship Id="rId2" Type="http://schemas.openxmlformats.org/officeDocument/2006/relationships/hyperlink" Target="http://www.ncbi.nlm.nih.gov/pubmed/23455327" TargetMode="External"/><Relationship Id="rId16" Type="http://schemas.openxmlformats.org/officeDocument/2006/relationships/hyperlink" Target="http://www.ncbi.nlm.nih.gov/pubmed?term=Abasolo%20I%5bAuthor%5d&amp;cauthor=true&amp;cauthor_uid=23455327" TargetMode="External"/><Relationship Id="rId29" Type="http://schemas.openxmlformats.org/officeDocument/2006/relationships/hyperlink" Target="http://www.ncbi.nlm.nih.gov/pubmed?term=Gowrishankar%20K%5bAuthor%5d&amp;cauthor=true&amp;cauthor_uid=23455327" TargetMode="External"/><Relationship Id="rId1" Type="http://schemas.openxmlformats.org/officeDocument/2006/relationships/slideLayout" Target="../slideLayouts/slideLayout1.xml"/><Relationship Id="rId6" Type="http://schemas.openxmlformats.org/officeDocument/2006/relationships/hyperlink" Target="http://www.ncbi.nlm.nih.gov/pubmed?term=Fang%20YX%5bAuthor%5d&amp;cauthor=true&amp;cauthor_uid=23455327" TargetMode="External"/><Relationship Id="rId11" Type="http://schemas.openxmlformats.org/officeDocument/2006/relationships/hyperlink" Target="http://www.ncbi.nlm.nih.gov/pubmed?term=C%C3%A1novas%20V%5bAuthor%5d&amp;cauthor=true&amp;cauthor_uid=23455327" TargetMode="External"/><Relationship Id="rId24" Type="http://schemas.openxmlformats.org/officeDocument/2006/relationships/hyperlink" Target="http://www.ncbi.nlm.nih.gov/pubmed?term=Paciucci%20R%5bAuthor%5d&amp;cauthor=true&amp;cauthor_uid=23455327" TargetMode="External"/><Relationship Id="rId32" Type="http://schemas.openxmlformats.org/officeDocument/2006/relationships/hyperlink" Target="http://www.ncbi.nlm.nih.gov/pubmed?term=Scolyer%20RA%5bAuthor%5d&amp;cauthor=true&amp;cauthor_uid=23455327" TargetMode="External"/><Relationship Id="rId37" Type="http://schemas.openxmlformats.org/officeDocument/2006/relationships/hyperlink" Target="http://www.ncbi.nlm.nih.gov/pubmed/23455322" TargetMode="External"/><Relationship Id="rId40" Type="http://schemas.openxmlformats.org/officeDocument/2006/relationships/hyperlink" Target="http://www.ncbi.nlm.nih.gov/pubmed?term=Siles%20E%5bAuthor%5d&amp;cauthor=true&amp;cauthor_uid=23455327" TargetMode="External"/><Relationship Id="rId45" Type="http://schemas.openxmlformats.org/officeDocument/2006/relationships/hyperlink" Target="http://www.ncbi.nlm.nih.gov/pubmed?term=Peralta-Leal%20A%5bAuthor%5d&amp;cauthor=true&amp;cauthor_uid=23455327" TargetMode="External"/><Relationship Id="rId53" Type="http://schemas.openxmlformats.org/officeDocument/2006/relationships/hyperlink" Target="http://www.ncbi.nlm.nih.gov/pubmed?term=Ochoa%20V%5bAuthor%5d&amp;cauthor=true&amp;cauthor_uid=23455327" TargetMode="External"/><Relationship Id="rId58" Type="http://schemas.openxmlformats.org/officeDocument/2006/relationships/hyperlink" Target="http://www.ncbi.nlm.nih.gov/pubmed/23455320" TargetMode="External"/><Relationship Id="rId66" Type="http://schemas.openxmlformats.org/officeDocument/2006/relationships/hyperlink" Target="http://www.ncbi.nlm.nih.gov/pubmed?term=Greer%20SN%5bAuthor%5d&amp;cauthor=true&amp;cauthor_uid=23455327" TargetMode="External"/><Relationship Id="rId5" Type="http://schemas.openxmlformats.org/officeDocument/2006/relationships/hyperlink" Target="http://www.ncbi.nlm.nih.gov/pubmed/23455326" TargetMode="External"/><Relationship Id="rId15" Type="http://schemas.openxmlformats.org/officeDocument/2006/relationships/hyperlink" Target="http://www.ncbi.nlm.nih.gov/pubmed?term=Fern%C3%A1ndez%20Y%5bAuthor%5d&amp;cauthor=true&amp;cauthor_uid=23455327" TargetMode="External"/><Relationship Id="rId23" Type="http://schemas.openxmlformats.org/officeDocument/2006/relationships/hyperlink" Target="http://www.ncbi.nlm.nih.gov/pubmed?term=Thomson%20TM%5bAuthor%5d&amp;cauthor=true&amp;cauthor_uid=23455327" TargetMode="External"/><Relationship Id="rId28" Type="http://schemas.openxmlformats.org/officeDocument/2006/relationships/hyperlink" Target="http://www.ncbi.nlm.nih.gov/pubmed?term=Mijatov%20B%5bAuthor%5d&amp;cauthor=true&amp;cauthor_uid=23455327" TargetMode="External"/><Relationship Id="rId36" Type="http://schemas.openxmlformats.org/officeDocument/2006/relationships/hyperlink" Target="http://www.ncbi.nlm.nih.gov/pubmed?term=Rizos%20H%5bAuthor%5d&amp;cauthor=true&amp;cauthor_uid=23455327" TargetMode="External"/><Relationship Id="rId49" Type="http://schemas.openxmlformats.org/officeDocument/2006/relationships/hyperlink" Target="http://www.ncbi.nlm.nih.gov/pubmed?term=Berra%20E%5bAuthor%5d&amp;cauthor=true&amp;cauthor_uid=23455327" TargetMode="External"/><Relationship Id="rId57" Type="http://schemas.openxmlformats.org/officeDocument/2006/relationships/hyperlink" Target="http://www.ncbi.nlm.nih.gov/pubmed?term=Nishi%20R%5bAuthor%5d&amp;cauthor=true&amp;cauthor_uid=23455327" TargetMode="External"/><Relationship Id="rId61" Type="http://schemas.openxmlformats.org/officeDocument/2006/relationships/hyperlink" Target="http://www.ncbi.nlm.nih.gov/pubmed?term=Woodgett%20JR%5bAuthor%5d&amp;cauthor=true&amp;cauthor_uid=23455327" TargetMode="External"/><Relationship Id="rId10" Type="http://schemas.openxmlformats.org/officeDocument/2006/relationships/hyperlink" Target="http://www.ncbi.nlm.nih.gov/pubmed?term=Ses%C3%A9%20M%5bAuthor%5d&amp;cauthor=true&amp;cauthor_uid=23455327" TargetMode="External"/><Relationship Id="rId19" Type="http://schemas.openxmlformats.org/officeDocument/2006/relationships/hyperlink" Target="http://www.ncbi.nlm.nih.gov/pubmed?term=Castell%C3%B3n%20E%5bAuthor%5d&amp;cauthor=true&amp;cauthor_uid=23455327" TargetMode="External"/><Relationship Id="rId31" Type="http://schemas.openxmlformats.org/officeDocument/2006/relationships/hyperlink" Target="http://www.ncbi.nlm.nih.gov/pubmed?term=Pupo%20GM%5bAuthor%5d&amp;cauthor=true&amp;cauthor_uid=23455327" TargetMode="External"/><Relationship Id="rId44" Type="http://schemas.openxmlformats.org/officeDocument/2006/relationships/hyperlink" Target="http://www.ncbi.nlm.nih.gov/pubmed?term=L%C3%B3pez-Rodr%C3%ADguez%20M%5bAuthor%5d&amp;cauthor=true&amp;cauthor_uid=23455327" TargetMode="External"/><Relationship Id="rId52" Type="http://schemas.openxmlformats.org/officeDocument/2006/relationships/hyperlink" Target="http://www.ncbi.nlm.nih.gov/pubmed?term=Dewitt%20J%5bAuthor%5d&amp;cauthor=true&amp;cauthor_uid=23455327" TargetMode="External"/><Relationship Id="rId60" Type="http://schemas.openxmlformats.org/officeDocument/2006/relationships/hyperlink" Target="http://www.ncbi.nlm.nih.gov/pubmed?term=Voskas%20D%5bAuthor%5d&amp;cauthor=true&amp;cauthor_uid=23455327" TargetMode="External"/><Relationship Id="rId65" Type="http://schemas.openxmlformats.org/officeDocument/2006/relationships/hyperlink" Target="http://www.ncbi.nlm.nih.gov/pubmed?term=Komosa%20M%5bAuthor%5d&amp;cauthor=true&amp;cauthor_uid=23455327" TargetMode="External"/><Relationship Id="rId4" Type="http://schemas.openxmlformats.org/officeDocument/2006/relationships/hyperlink" Target="http://www.ncbi.nlm.nih.gov/pubmed?term=Peter%20ME%5bAuthor%5d&amp;cauthor=true&amp;cauthor_uid=23455327" TargetMode="External"/><Relationship Id="rId9" Type="http://schemas.openxmlformats.org/officeDocument/2006/relationships/hyperlink" Target="http://www.ncbi.nlm.nih.gov/pubmed?term=Marqu%C3%A9s%20N%5bAuthor%5d&amp;cauthor=true&amp;cauthor_uid=23455327" TargetMode="External"/><Relationship Id="rId14" Type="http://schemas.openxmlformats.org/officeDocument/2006/relationships/hyperlink" Target="http://www.ncbi.nlm.nih.gov/pubmed?term=de%20Torres%20I%5bAuthor%5d&amp;cauthor=true&amp;cauthor_uid=23455327" TargetMode="External"/><Relationship Id="rId22" Type="http://schemas.openxmlformats.org/officeDocument/2006/relationships/hyperlink" Target="http://www.ncbi.nlm.nih.gov/pubmed?term=Ram%C3%B3n%20Y%20Cajal%20S%5bAuthor%5d&amp;cauthor=true&amp;cauthor_uid=23455327" TargetMode="External"/><Relationship Id="rId27" Type="http://schemas.openxmlformats.org/officeDocument/2006/relationships/hyperlink" Target="http://www.ncbi.nlm.nih.gov/pubmed?term=Boyd%20SC%5bAuthor%5d&amp;cauthor=true&amp;cauthor_uid=23455327" TargetMode="External"/><Relationship Id="rId30" Type="http://schemas.openxmlformats.org/officeDocument/2006/relationships/hyperlink" Target="http://www.ncbi.nlm.nih.gov/pubmed?term=Snoyman%20S%5bAuthor%5d&amp;cauthor=true&amp;cauthor_uid=23455327" TargetMode="External"/><Relationship Id="rId35" Type="http://schemas.openxmlformats.org/officeDocument/2006/relationships/hyperlink" Target="http://www.ncbi.nlm.nih.gov/pubmed?term=Zhang%20XD%5bAuthor%5d&amp;cauthor=true&amp;cauthor_uid=23455327" TargetMode="External"/><Relationship Id="rId43" Type="http://schemas.openxmlformats.org/officeDocument/2006/relationships/hyperlink" Target="http://www.ncbi.nlm.nih.gov/pubmed?term=L%C3%B3pez-Jim%C3%A9nez%20L%5bAuthor%5d&amp;cauthor=true&amp;cauthor_uid=23455327" TargetMode="External"/><Relationship Id="rId48" Type="http://schemas.openxmlformats.org/officeDocument/2006/relationships/hyperlink" Target="http://www.ncbi.nlm.nih.gov/pubmed?term=Del%20Peso%20L%5bAuthor%5d&amp;cauthor=true&amp;cauthor_uid=23455327" TargetMode="External"/><Relationship Id="rId56" Type="http://schemas.openxmlformats.org/officeDocument/2006/relationships/hyperlink" Target="http://www.ncbi.nlm.nih.gov/pubmed?term=Moisyadi%20S%5bAuthor%5d&amp;cauthor=true&amp;cauthor_uid=23455327" TargetMode="External"/><Relationship Id="rId64" Type="http://schemas.openxmlformats.org/officeDocument/2006/relationships/hyperlink" Target="http://www.ncbi.nlm.nih.gov/pubmed?term=Bradshaw%20PS%5bAuthor%5d&amp;cauthor=true&amp;cauthor_uid=23455327" TargetMode="External"/><Relationship Id="rId8" Type="http://schemas.openxmlformats.org/officeDocument/2006/relationships/hyperlink" Target="http://www.ncbi.nlm.nih.gov/pubmed/23455324" TargetMode="External"/><Relationship Id="rId51" Type="http://schemas.openxmlformats.org/officeDocument/2006/relationships/hyperlink" Target="http://www.ncbi.nlm.nih.gov/pubmed/23455321" TargetMode="External"/><Relationship Id="rId3" Type="http://schemas.openxmlformats.org/officeDocument/2006/relationships/hyperlink" Target="http://www.ncbi.nlm.nih.gov/pubmed?term=Ceppi%20P%5bAuthor%5d&amp;cauthor=true&amp;cauthor_uid=23455327" TargetMode="External"/><Relationship Id="rId12" Type="http://schemas.openxmlformats.org/officeDocument/2006/relationships/hyperlink" Target="http://www.ncbi.nlm.nih.gov/pubmed?term=Valente%20F%5bAuthor%5d&amp;cauthor=true&amp;cauthor_uid=23455327" TargetMode="External"/><Relationship Id="rId17" Type="http://schemas.openxmlformats.org/officeDocument/2006/relationships/hyperlink" Target="http://www.ncbi.nlm.nih.gov/pubmed?term=Fern%C3%A1ndez%20PL%5bAuthor%5d&amp;cauthor=true&amp;cauthor_uid=23455327" TargetMode="External"/><Relationship Id="rId25" Type="http://schemas.openxmlformats.org/officeDocument/2006/relationships/hyperlink" Target="http://www.ncbi.nlm.nih.gov/pubmed/23455323" TargetMode="External"/><Relationship Id="rId33" Type="http://schemas.openxmlformats.org/officeDocument/2006/relationships/hyperlink" Target="http://www.ncbi.nlm.nih.gov/pubmed?term=Mann%20GJ%5bAuthor%5d&amp;cauthor=true&amp;cauthor_uid=23455327" TargetMode="External"/><Relationship Id="rId38" Type="http://schemas.openxmlformats.org/officeDocument/2006/relationships/hyperlink" Target="http://www.ncbi.nlm.nih.gov/pubmed?term=Gonzalez-Flores%20A%5bAuthor%5d&amp;cauthor=true&amp;cauthor_uid=23455327" TargetMode="External"/><Relationship Id="rId46" Type="http://schemas.openxmlformats.org/officeDocument/2006/relationships/hyperlink" Target="http://www.ncbi.nlm.nih.gov/pubmed?term=Villar%20D%5bAuthor%5d&amp;cauthor=true&amp;cauthor_uid=23455327" TargetMode="External"/><Relationship Id="rId59" Type="http://schemas.openxmlformats.org/officeDocument/2006/relationships/hyperlink" Target="http://www.ncbi.nlm.nih.gov/pubmed?term=Ling%20LS%5bAuthor%5d&amp;cauthor=true&amp;cauthor_uid=23455327" TargetMode="External"/><Relationship Id="rId67" Type="http://schemas.openxmlformats.org/officeDocument/2006/relationships/hyperlink" Target="http://www.ncbi.nlm.nih.gov/pubmed?term=Stephen%20Meyn%20M%5bAuthor%5d&amp;cauthor=true&amp;cauthor_uid=23455327" TargetMode="External"/><Relationship Id="rId20" Type="http://schemas.openxmlformats.org/officeDocument/2006/relationships/hyperlink" Target="http://www.ncbi.nlm.nih.gov/pubmed?term=Celi%C3%A0-Terrassa%20T%5bAuthor%5d&amp;cauthor=true&amp;cauthor_uid=23455327" TargetMode="External"/><Relationship Id="rId41" Type="http://schemas.openxmlformats.org/officeDocument/2006/relationships/hyperlink" Target="http://www.ncbi.nlm.nih.gov/pubmed?term=Pozo%20S%5bAuthor%5d&amp;cauthor=true&amp;cauthor_uid=23455327" TargetMode="External"/><Relationship Id="rId54" Type="http://schemas.openxmlformats.org/officeDocument/2006/relationships/hyperlink" Target="http://www.ncbi.nlm.nih.gov/pubmed?term=Urschitz%20J%5bAuthor%5d&amp;cauthor=true&amp;cauthor_uid=23455327" TargetMode="External"/><Relationship Id="rId62" Type="http://schemas.openxmlformats.org/officeDocument/2006/relationships/hyperlink" Target="http://www.ncbi.nlm.nih.gov/pubmed/23455319"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270507" y="3173512"/>
            <a:ext cx="3765989" cy="320781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07504" y="188640"/>
            <a:ext cx="3467100" cy="4572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0" y="654943"/>
            <a:ext cx="5495925" cy="24860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0" y="3212976"/>
            <a:ext cx="5391150" cy="27908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725809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0" y="0"/>
            <a:ext cx="9144000" cy="14773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ko-KR" altLang="ko-KR" sz="1800" b="1" i="0" u="none" strike="noStrike" cap="none" normalizeH="0" baseline="0" dirty="0" smtClean="0">
                <a:ln>
                  <a:noFill/>
                </a:ln>
                <a:solidFill>
                  <a:schemeClr val="tx1"/>
                </a:solidFill>
                <a:effectLst/>
                <a:latin typeface="굴림" pitchFamily="50" charset="-127"/>
                <a:ea typeface="굴림" pitchFamily="50" charset="-127"/>
                <a:cs typeface="굴림" pitchFamily="50" charset="-127"/>
              </a:rPr>
              <a:t>Stem Cells: A unifying theory for the crypt</a:t>
            </a:r>
          </a:p>
          <a:p>
            <a:pPr marL="0" marR="0" lvl="0" indent="0" algn="l" defTabSz="914400" rtl="0" eaLnBrk="0" fontAlgn="base" latinLnBrk="0" hangingPunct="0">
              <a:lnSpc>
                <a:spcPct val="100000"/>
              </a:lnSpc>
              <a:spcBef>
                <a:spcPct val="0"/>
              </a:spcBef>
              <a:spcAft>
                <a:spcPct val="0"/>
              </a:spcAft>
              <a:buClrTx/>
              <a:buSzTx/>
              <a:buFontTx/>
              <a:buChar char="•"/>
              <a:tabLst/>
            </a:pPr>
            <a:r>
              <a:rPr kumimoji="1" lang="ko-KR" altLang="ko-KR" sz="900" b="0" i="0" u="none" strike="noStrike" cap="none" normalizeH="0" baseline="0" dirty="0" smtClean="0">
                <a:ln>
                  <a:noFill/>
                </a:ln>
                <a:solidFill>
                  <a:schemeClr val="tx1"/>
                </a:solidFill>
                <a:effectLst/>
                <a:latin typeface="굴림" pitchFamily="50" charset="-127"/>
                <a:ea typeface="굴림" pitchFamily="50" charset="-127"/>
                <a:cs typeface="굴림" pitchFamily="50" charset="-127"/>
                <a:hlinkClick r:id="rId2"/>
              </a:rPr>
              <a:t>Hans Clevers</a:t>
            </a:r>
            <a:r>
              <a:rPr kumimoji="1" lang="ko-KR" altLang="ko-KR" sz="1800" b="0" i="0" u="none" strike="noStrike" cap="none" normalizeH="0" baseline="0" dirty="0" smtClean="0">
                <a:ln>
                  <a:noFill/>
                </a:ln>
                <a:solidFill>
                  <a:schemeClr val="tx1"/>
                </a:solidFill>
                <a:effectLst/>
                <a:latin typeface="굴림" pitchFamily="50" charset="-127"/>
                <a:ea typeface="굴림" pitchFamily="50" charset="-127"/>
                <a:cs typeface="굴림" pitchFamily="50" charset="-127"/>
              </a:rPr>
              <a:t> </a:t>
            </a: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800" b="0" i="0" u="none" strike="noStrike" cap="none" normalizeH="0" baseline="0" dirty="0" smtClean="0">
                <a:ln>
                  <a:noFill/>
                </a:ln>
                <a:solidFill>
                  <a:schemeClr val="tx1"/>
                </a:solidFill>
                <a:effectLst/>
                <a:latin typeface="굴림" pitchFamily="50" charset="-127"/>
                <a:ea typeface="굴림" pitchFamily="50" charset="-127"/>
                <a:cs typeface="굴림" pitchFamily="50" charset="-127"/>
              </a:rPr>
              <a:t>A long-standing ambiguity has been whether quiescent cells located in intestinal crypt structures are stem cells. The answer seems to be yes and no, depending on how one defines the term stem cell.</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27584" y="2924944"/>
            <a:ext cx="7330928" cy="333107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547664" y="1628800"/>
            <a:ext cx="5514975" cy="12192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685837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04963" y="333375"/>
            <a:ext cx="5934075" cy="61912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6608389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7504" y="116632"/>
            <a:ext cx="1543050" cy="6191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2000" y="1062038"/>
            <a:ext cx="9000000" cy="416868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4064744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1520" y="188640"/>
            <a:ext cx="2895600" cy="9715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79512" y="1268760"/>
            <a:ext cx="4991100" cy="18478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79512" y="3212976"/>
            <a:ext cx="5172075" cy="1524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79512" y="4869160"/>
            <a:ext cx="5076825" cy="14001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595694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55474" y="432048"/>
            <a:ext cx="5010150" cy="13811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47664" y="1772816"/>
            <a:ext cx="4857750" cy="15811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538677" y="3284984"/>
            <a:ext cx="4962525" cy="14859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538677" y="4869160"/>
            <a:ext cx="4991100" cy="15049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6997912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051720" y="188640"/>
            <a:ext cx="5000625" cy="15335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051720" y="1772816"/>
            <a:ext cx="5114925" cy="21145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051720" y="3933056"/>
            <a:ext cx="5057775" cy="21050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641121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1520" y="44624"/>
            <a:ext cx="3851920" cy="72896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19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995488" y="771525"/>
            <a:ext cx="5153025" cy="60864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205408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63600"/>
            <a:ext cx="8991600" cy="5262979"/>
          </a:xfrm>
          <a:prstGeom prst="rect">
            <a:avLst/>
          </a:prstGeom>
        </p:spPr>
        <p:txBody>
          <a:bodyPr wrap="square">
            <a:spAutoFit/>
          </a:bodyPr>
          <a:lstStyle/>
          <a:p>
            <a:r>
              <a:rPr lang="en-US" sz="1600" b="1" dirty="0"/>
              <a:t>Darkness Alters Maturation of Visual Cortex and Promotes Fast Recovery from Monocular Deprivation p382</a:t>
            </a:r>
            <a:r>
              <a:rPr lang="en-US" sz="1600" dirty="0"/>
              <a:t>Kevin R. Duffy, Donald E. Mitchell</a:t>
            </a:r>
          </a:p>
          <a:p>
            <a:r>
              <a:rPr lang="en-US" sz="1600" dirty="0">
                <a:hlinkClick r:id="rId2" action="ppaction://hlinkfile"/>
              </a:rPr>
              <a:t>Summary</a:t>
            </a:r>
            <a:r>
              <a:rPr lang="en-US" sz="1600" dirty="0"/>
              <a:t> | </a:t>
            </a:r>
            <a:r>
              <a:rPr lang="en-US" sz="1600" dirty="0">
                <a:hlinkClick r:id="rId3" action="ppaction://hlinkfile"/>
              </a:rPr>
              <a:t>Full Text</a:t>
            </a:r>
            <a:r>
              <a:rPr lang="en-US" sz="1600" dirty="0"/>
              <a:t> | </a:t>
            </a:r>
            <a:r>
              <a:rPr lang="en-US" sz="1600" dirty="0">
                <a:hlinkClick r:id="rId4"/>
              </a:rPr>
              <a:t>PDF</a:t>
            </a:r>
            <a:r>
              <a:rPr lang="en-US" sz="1600" dirty="0"/>
              <a:t> (611 kb)</a:t>
            </a:r>
          </a:p>
          <a:p>
            <a:r>
              <a:rPr lang="en-US" sz="1600" b="1" dirty="0"/>
              <a:t>Source Memory in the Rat </a:t>
            </a:r>
            <a:endParaRPr lang="en-US" sz="1600" b="1" dirty="0" smtClean="0"/>
          </a:p>
          <a:p>
            <a:r>
              <a:rPr lang="en-US" sz="1600" b="1" dirty="0" smtClean="0"/>
              <a:t>p387</a:t>
            </a:r>
            <a:r>
              <a:rPr lang="en-US" sz="1600" dirty="0" smtClean="0"/>
              <a:t>Jonathon </a:t>
            </a:r>
            <a:r>
              <a:rPr lang="en-US" sz="1600" dirty="0"/>
              <a:t>D. Crystal, Wesley T. Alford, </a:t>
            </a:r>
            <a:r>
              <a:rPr lang="en-US" sz="1600" dirty="0" err="1"/>
              <a:t>Wenyi</a:t>
            </a:r>
            <a:r>
              <a:rPr lang="en-US" sz="1600" dirty="0"/>
              <a:t> Zhou, Andrea G. </a:t>
            </a:r>
            <a:r>
              <a:rPr lang="en-US" sz="1600" dirty="0" err="1"/>
              <a:t>Hohmann</a:t>
            </a:r>
            <a:endParaRPr lang="en-US" sz="1600" dirty="0"/>
          </a:p>
          <a:p>
            <a:r>
              <a:rPr lang="en-US" sz="1600" dirty="0">
                <a:hlinkClick r:id="rId5" action="ppaction://hlinkfile"/>
              </a:rPr>
              <a:t>Summary</a:t>
            </a:r>
            <a:r>
              <a:rPr lang="en-US" sz="1600" dirty="0"/>
              <a:t> | </a:t>
            </a:r>
            <a:r>
              <a:rPr lang="en-US" sz="1600" dirty="0">
                <a:hlinkClick r:id="rId6" action="ppaction://hlinkfile"/>
              </a:rPr>
              <a:t>Full Text</a:t>
            </a:r>
            <a:r>
              <a:rPr lang="en-US" sz="1600" dirty="0"/>
              <a:t> | </a:t>
            </a:r>
            <a:r>
              <a:rPr lang="en-US" sz="1600" dirty="0">
                <a:hlinkClick r:id="rId7"/>
              </a:rPr>
              <a:t>PDF</a:t>
            </a:r>
            <a:r>
              <a:rPr lang="en-US" sz="1600" dirty="0"/>
              <a:t> (278 kb)</a:t>
            </a:r>
          </a:p>
          <a:p>
            <a:r>
              <a:rPr lang="en-US" sz="1600" b="1" dirty="0"/>
              <a:t>Molecular </a:t>
            </a:r>
            <a:r>
              <a:rPr lang="en-US" sz="1600" b="1" dirty="0" err="1"/>
              <a:t>Timetrees</a:t>
            </a:r>
            <a:r>
              <a:rPr lang="en-US" sz="1600" b="1" dirty="0"/>
              <a:t> Reveal a Cambrian Colonization of Land and a New Scenario for </a:t>
            </a:r>
            <a:r>
              <a:rPr lang="en-US" sz="1600" b="1" dirty="0" err="1"/>
              <a:t>Ecdysozoan</a:t>
            </a:r>
            <a:r>
              <a:rPr lang="en-US" sz="1600" b="1" dirty="0"/>
              <a:t> </a:t>
            </a:r>
            <a:r>
              <a:rPr lang="en-US" sz="1600" b="1" dirty="0" smtClean="0"/>
              <a:t>Evolution</a:t>
            </a:r>
          </a:p>
          <a:p>
            <a:r>
              <a:rPr lang="en-US" sz="1600" b="1" dirty="0" smtClean="0"/>
              <a:t>p392</a:t>
            </a:r>
            <a:r>
              <a:rPr lang="en-US" sz="1600" dirty="0" smtClean="0"/>
              <a:t>Omar </a:t>
            </a:r>
            <a:r>
              <a:rPr lang="en-US" sz="1600" dirty="0"/>
              <a:t>Rota-</a:t>
            </a:r>
            <a:r>
              <a:rPr lang="en-US" sz="1600" dirty="0" err="1"/>
              <a:t>Stabelli</a:t>
            </a:r>
            <a:r>
              <a:rPr lang="en-US" sz="1600" dirty="0"/>
              <a:t>, Allison C. Daley, </a:t>
            </a:r>
            <a:r>
              <a:rPr lang="en-US" sz="1600" dirty="0" err="1"/>
              <a:t>Davide</a:t>
            </a:r>
            <a:r>
              <a:rPr lang="en-US" sz="1600" dirty="0"/>
              <a:t> </a:t>
            </a:r>
            <a:r>
              <a:rPr lang="en-US" sz="1600" dirty="0" err="1"/>
              <a:t>Pisani</a:t>
            </a:r>
            <a:endParaRPr lang="en-US" sz="1600" dirty="0"/>
          </a:p>
          <a:p>
            <a:r>
              <a:rPr lang="en-US" sz="1600" dirty="0">
                <a:hlinkClick r:id="rId8" action="ppaction://hlinkfile"/>
              </a:rPr>
              <a:t>Summary</a:t>
            </a:r>
            <a:r>
              <a:rPr lang="en-US" sz="1600" dirty="0"/>
              <a:t> | </a:t>
            </a:r>
            <a:r>
              <a:rPr lang="en-US" sz="1600" dirty="0">
                <a:hlinkClick r:id="rId9" action="ppaction://hlinkfile"/>
              </a:rPr>
              <a:t>Full Text</a:t>
            </a:r>
            <a:r>
              <a:rPr lang="en-US" sz="1600" dirty="0"/>
              <a:t> | </a:t>
            </a:r>
            <a:r>
              <a:rPr lang="en-US" sz="1600" dirty="0">
                <a:hlinkClick r:id="rId10"/>
              </a:rPr>
              <a:t>PDF</a:t>
            </a:r>
            <a:r>
              <a:rPr lang="en-US" sz="1600" dirty="0"/>
              <a:t> (661 kb)</a:t>
            </a:r>
          </a:p>
          <a:p>
            <a:r>
              <a:rPr lang="en-US" sz="1600" b="1" dirty="0"/>
              <a:t>Traces of Experience in the Lateral </a:t>
            </a:r>
            <a:r>
              <a:rPr lang="en-US" sz="1600" b="1" dirty="0" err="1"/>
              <a:t>Entorhinal</a:t>
            </a:r>
            <a:r>
              <a:rPr lang="en-US" sz="1600" b="1" dirty="0"/>
              <a:t> </a:t>
            </a:r>
            <a:r>
              <a:rPr lang="en-US" sz="1600" b="1" dirty="0" smtClean="0"/>
              <a:t>Cortex</a:t>
            </a:r>
          </a:p>
          <a:p>
            <a:r>
              <a:rPr lang="en-US" sz="1600" b="1" dirty="0" smtClean="0"/>
              <a:t>p399</a:t>
            </a:r>
            <a:r>
              <a:rPr lang="en-US" sz="1600" dirty="0" smtClean="0"/>
              <a:t>Albert </a:t>
            </a:r>
            <a:r>
              <a:rPr lang="en-US" sz="1600" dirty="0" err="1"/>
              <a:t>Tsao</a:t>
            </a:r>
            <a:r>
              <a:rPr lang="en-US" sz="1600" dirty="0"/>
              <a:t>, May-Britt Moser, </a:t>
            </a:r>
            <a:r>
              <a:rPr lang="en-US" sz="1600" dirty="0" err="1"/>
              <a:t>Edvard</a:t>
            </a:r>
            <a:r>
              <a:rPr lang="en-US" sz="1600" dirty="0"/>
              <a:t> I. Moser</a:t>
            </a:r>
          </a:p>
          <a:p>
            <a:r>
              <a:rPr lang="en-US" sz="1600" dirty="0">
                <a:hlinkClick r:id="rId11" action="ppaction://hlinkfile"/>
              </a:rPr>
              <a:t>Summary</a:t>
            </a:r>
            <a:r>
              <a:rPr lang="en-US" sz="1600" dirty="0"/>
              <a:t> | </a:t>
            </a:r>
            <a:r>
              <a:rPr lang="en-US" sz="1600" dirty="0">
                <a:hlinkClick r:id="rId12" action="ppaction://hlinkfile"/>
              </a:rPr>
              <a:t>Full Text</a:t>
            </a:r>
            <a:r>
              <a:rPr lang="en-US" sz="1600" dirty="0"/>
              <a:t> | </a:t>
            </a:r>
            <a:r>
              <a:rPr lang="en-US" sz="1600" dirty="0">
                <a:hlinkClick r:id="rId13"/>
              </a:rPr>
              <a:t>PDF</a:t>
            </a:r>
            <a:r>
              <a:rPr lang="en-US" sz="1600" dirty="0"/>
              <a:t> (1764 kb)</a:t>
            </a:r>
          </a:p>
          <a:p>
            <a:r>
              <a:rPr lang="en-US" sz="1600" b="1" dirty="0"/>
              <a:t>Social Modulation of </a:t>
            </a:r>
            <a:r>
              <a:rPr lang="en-US" sz="1600" b="1" dirty="0" err="1"/>
              <a:t>Peripersonal</a:t>
            </a:r>
            <a:r>
              <a:rPr lang="en-US" sz="1600" b="1" dirty="0"/>
              <a:t> Space </a:t>
            </a:r>
            <a:r>
              <a:rPr lang="en-US" sz="1600" b="1" dirty="0" smtClean="0"/>
              <a:t>Boundaries</a:t>
            </a:r>
          </a:p>
          <a:p>
            <a:r>
              <a:rPr lang="en-US" sz="1600" b="1" dirty="0" smtClean="0"/>
              <a:t>p406</a:t>
            </a:r>
            <a:r>
              <a:rPr lang="en-US" sz="1600" dirty="0" smtClean="0"/>
              <a:t>Chiara </a:t>
            </a:r>
            <a:r>
              <a:rPr lang="en-US" sz="1600" dirty="0" err="1"/>
              <a:t>Teneggi</a:t>
            </a:r>
            <a:r>
              <a:rPr lang="en-US" sz="1600" dirty="0"/>
              <a:t>, Elisa </a:t>
            </a:r>
            <a:r>
              <a:rPr lang="en-US" sz="1600" dirty="0" err="1"/>
              <a:t>Canzoneri</a:t>
            </a:r>
            <a:r>
              <a:rPr lang="en-US" sz="1600" dirty="0"/>
              <a:t>, Giuseppe di Pellegrino, Andrea </a:t>
            </a:r>
            <a:r>
              <a:rPr lang="en-US" sz="1600" dirty="0" err="1"/>
              <a:t>Serino</a:t>
            </a:r>
            <a:endParaRPr lang="en-US" sz="1600" dirty="0"/>
          </a:p>
          <a:p>
            <a:r>
              <a:rPr lang="en-US" sz="1600" dirty="0">
                <a:hlinkClick r:id="rId14" action="ppaction://hlinkfile"/>
              </a:rPr>
              <a:t>Summary</a:t>
            </a:r>
            <a:r>
              <a:rPr lang="en-US" sz="1600" dirty="0"/>
              <a:t> | </a:t>
            </a:r>
            <a:r>
              <a:rPr lang="en-US" sz="1600" dirty="0">
                <a:hlinkClick r:id="rId15" action="ppaction://hlinkfile"/>
              </a:rPr>
              <a:t>Full Text</a:t>
            </a:r>
            <a:r>
              <a:rPr lang="en-US" sz="1600" dirty="0"/>
              <a:t> | </a:t>
            </a:r>
            <a:r>
              <a:rPr lang="en-US" sz="1600" dirty="0">
                <a:hlinkClick r:id="rId16"/>
              </a:rPr>
              <a:t>PDF</a:t>
            </a:r>
            <a:r>
              <a:rPr lang="en-US" sz="1600" dirty="0"/>
              <a:t> (428 kb)</a:t>
            </a:r>
          </a:p>
          <a:p>
            <a:r>
              <a:rPr lang="en-US" sz="1600" b="1" dirty="0"/>
              <a:t>Retinoid Acid Specifies Neuronal Identity through Graded Expression of </a:t>
            </a:r>
            <a:r>
              <a:rPr lang="en-US" sz="1600" b="1" dirty="0" smtClean="0"/>
              <a:t>Ascl1</a:t>
            </a:r>
          </a:p>
          <a:p>
            <a:r>
              <a:rPr lang="en-US" sz="1600" b="1" dirty="0" smtClean="0"/>
              <a:t>p412</a:t>
            </a:r>
            <a:r>
              <a:rPr lang="en-US" sz="1600" dirty="0" smtClean="0"/>
              <a:t>John </a:t>
            </a:r>
            <a:r>
              <a:rPr lang="en-US" sz="1600" dirty="0"/>
              <a:t>Jacob, Jennifer Kong, Steven Moore, Christopher Milton, </a:t>
            </a:r>
            <a:r>
              <a:rPr lang="en-US" sz="1600" dirty="0" err="1"/>
              <a:t>Noriaki</a:t>
            </a:r>
            <a:r>
              <a:rPr lang="en-US" sz="1600" dirty="0"/>
              <a:t> </a:t>
            </a:r>
            <a:r>
              <a:rPr lang="en-US" sz="1600" dirty="0" err="1"/>
              <a:t>Sasai</a:t>
            </a:r>
            <a:r>
              <a:rPr lang="en-US" sz="1600" dirty="0"/>
              <a:t>, Rosa Gonzalez-</a:t>
            </a:r>
            <a:r>
              <a:rPr lang="en-US" sz="1600" dirty="0" err="1"/>
              <a:t>Quevedo</a:t>
            </a:r>
            <a:r>
              <a:rPr lang="en-US" sz="1600" dirty="0"/>
              <a:t>, Javier </a:t>
            </a:r>
            <a:r>
              <a:rPr lang="en-US" sz="1600" dirty="0" err="1"/>
              <a:t>Terriente</a:t>
            </a:r>
            <a:r>
              <a:rPr lang="en-US" sz="1600" dirty="0"/>
              <a:t>, </a:t>
            </a:r>
            <a:r>
              <a:rPr lang="en-US" sz="1600" dirty="0" err="1"/>
              <a:t>Itaru</a:t>
            </a:r>
            <a:r>
              <a:rPr lang="en-US" sz="1600" dirty="0"/>
              <a:t> </a:t>
            </a:r>
            <a:r>
              <a:rPr lang="en-US" sz="1600" dirty="0" err="1"/>
              <a:t>Imayoshi</a:t>
            </a:r>
            <a:r>
              <a:rPr lang="en-US" sz="1600" dirty="0"/>
              <a:t>, </a:t>
            </a:r>
            <a:r>
              <a:rPr lang="en-US" sz="1600" dirty="0" err="1"/>
              <a:t>Ryoichoro</a:t>
            </a:r>
            <a:r>
              <a:rPr lang="en-US" sz="1600" dirty="0"/>
              <a:t> </a:t>
            </a:r>
            <a:r>
              <a:rPr lang="en-US" sz="1600" dirty="0" err="1"/>
              <a:t>Kageyama</a:t>
            </a:r>
            <a:r>
              <a:rPr lang="en-US" sz="1600" dirty="0"/>
              <a:t>, David G. Wilkinson, Bennett G. </a:t>
            </a:r>
            <a:r>
              <a:rPr lang="en-US" sz="1600" dirty="0" err="1"/>
              <a:t>Novitch</a:t>
            </a:r>
            <a:r>
              <a:rPr lang="en-US" sz="1600" dirty="0"/>
              <a:t>, James Briscoe</a:t>
            </a:r>
          </a:p>
          <a:p>
            <a:r>
              <a:rPr lang="en-US" sz="1600" dirty="0">
                <a:hlinkClick r:id="rId17" action="ppaction://hlinkfile"/>
              </a:rPr>
              <a:t>Summary</a:t>
            </a:r>
            <a:r>
              <a:rPr lang="en-US" sz="1600" dirty="0"/>
              <a:t> | </a:t>
            </a:r>
            <a:r>
              <a:rPr lang="en-US" sz="1600" dirty="0">
                <a:hlinkClick r:id="rId18" action="ppaction://hlinkfile"/>
              </a:rPr>
              <a:t>Full Text</a:t>
            </a:r>
            <a:r>
              <a:rPr lang="en-US" sz="1600" dirty="0"/>
              <a:t> | </a:t>
            </a:r>
            <a:r>
              <a:rPr lang="en-US" sz="1600" dirty="0">
                <a:hlinkClick r:id="rId19"/>
              </a:rPr>
              <a:t>PDF</a:t>
            </a:r>
            <a:r>
              <a:rPr lang="en-US" sz="1600" dirty="0"/>
              <a:t> (1286 kb</a:t>
            </a:r>
            <a:r>
              <a:rPr lang="en-US" sz="1600" dirty="0" smtClean="0"/>
              <a:t>)</a:t>
            </a:r>
          </a:p>
        </p:txBody>
      </p:sp>
      <p:pic>
        <p:nvPicPr>
          <p:cNvPr id="5" name="Picture 5"/>
          <p:cNvPicPr>
            <a:picLocks noChangeAspect="1" noChangeArrowheads="1"/>
          </p:cNvPicPr>
          <p:nvPr/>
        </p:nvPicPr>
        <p:blipFill rotWithShape="1">
          <a:blip r:embed="rId20" cstate="print">
            <a:extLst>
              <a:ext uri="{28A0092B-C50C-407E-A947-70E740481C1C}">
                <a14:useLocalDpi xmlns:a14="http://schemas.microsoft.com/office/drawing/2010/main" xmlns="" val="0"/>
              </a:ext>
            </a:extLst>
          </a:blip>
          <a:srcRect t="20416" r="72471" b="54063"/>
          <a:stretch/>
        </p:blipFill>
        <p:spPr bwMode="auto">
          <a:xfrm>
            <a:off x="7543800" y="25400"/>
            <a:ext cx="1524000" cy="7978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6344790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63600"/>
            <a:ext cx="8991600" cy="3785652"/>
          </a:xfrm>
          <a:prstGeom prst="rect">
            <a:avLst/>
          </a:prstGeom>
        </p:spPr>
        <p:txBody>
          <a:bodyPr wrap="square">
            <a:spAutoFit/>
          </a:bodyPr>
          <a:lstStyle/>
          <a:p>
            <a:r>
              <a:rPr lang="en-US" sz="1600" b="1" dirty="0"/>
              <a:t>Coldness Triggers Northward Flight in </a:t>
            </a:r>
            <a:r>
              <a:rPr lang="en-US" sz="1600" b="1" dirty="0" err="1"/>
              <a:t>Remigrant</a:t>
            </a:r>
            <a:r>
              <a:rPr lang="en-US" sz="1600" b="1" dirty="0"/>
              <a:t> Monarch </a:t>
            </a:r>
            <a:r>
              <a:rPr lang="en-US" sz="1600" b="1" dirty="0" smtClean="0"/>
              <a:t>Butterflies</a:t>
            </a:r>
          </a:p>
          <a:p>
            <a:r>
              <a:rPr lang="en-US" sz="1600" b="1" dirty="0" smtClean="0"/>
              <a:t>p419</a:t>
            </a:r>
            <a:r>
              <a:rPr lang="en-US" sz="1600" dirty="0" smtClean="0"/>
              <a:t>Patrick </a:t>
            </a:r>
            <a:r>
              <a:rPr lang="en-US" sz="1600" dirty="0"/>
              <a:t>A. Guerra, Steven M. </a:t>
            </a:r>
            <a:r>
              <a:rPr lang="en-US" sz="1600" dirty="0" err="1"/>
              <a:t>Reppert</a:t>
            </a:r>
            <a:endParaRPr lang="en-US" sz="1600" dirty="0"/>
          </a:p>
          <a:p>
            <a:r>
              <a:rPr lang="en-US" sz="1600" dirty="0">
                <a:hlinkClick r:id="rId2" action="ppaction://hlinkfile"/>
              </a:rPr>
              <a:t>Summary</a:t>
            </a:r>
            <a:r>
              <a:rPr lang="en-US" sz="1600" dirty="0"/>
              <a:t> | </a:t>
            </a:r>
            <a:r>
              <a:rPr lang="en-US" sz="1600" dirty="0">
                <a:hlinkClick r:id="rId3" action="ppaction://hlinkfile"/>
              </a:rPr>
              <a:t>Full Text</a:t>
            </a:r>
            <a:r>
              <a:rPr lang="en-US" sz="1600" dirty="0"/>
              <a:t> | </a:t>
            </a:r>
            <a:r>
              <a:rPr lang="en-US" sz="1600" dirty="0">
                <a:hlinkClick r:id="rId4"/>
              </a:rPr>
              <a:t>PDF</a:t>
            </a:r>
            <a:r>
              <a:rPr lang="en-US" sz="1600" dirty="0"/>
              <a:t> (1106 kb)</a:t>
            </a:r>
          </a:p>
          <a:p>
            <a:r>
              <a:rPr lang="en-US" sz="1600" b="1" dirty="0"/>
              <a:t>Calcium Flashes Orchestrate the Wound Inflammatory Response through DUOX Activation and Hydrogen Peroxide </a:t>
            </a:r>
            <a:r>
              <a:rPr lang="en-US" sz="1600" b="1" dirty="0" smtClean="0"/>
              <a:t>Release</a:t>
            </a:r>
          </a:p>
          <a:p>
            <a:r>
              <a:rPr lang="en-US" sz="1600" b="1" dirty="0" smtClean="0"/>
              <a:t>p424</a:t>
            </a:r>
            <a:r>
              <a:rPr lang="en-US" sz="1600" dirty="0" smtClean="0"/>
              <a:t>William </a:t>
            </a:r>
            <a:r>
              <a:rPr lang="en-US" sz="1600" dirty="0" err="1"/>
              <a:t>Razzell</a:t>
            </a:r>
            <a:r>
              <a:rPr lang="en-US" sz="1600" dirty="0"/>
              <a:t>, </a:t>
            </a:r>
            <a:r>
              <a:rPr lang="en-US" sz="1600" dirty="0" err="1"/>
              <a:t>Iwan</a:t>
            </a:r>
            <a:r>
              <a:rPr lang="en-US" sz="1600" dirty="0"/>
              <a:t> Robert Evans, Paul Martin, Will Wood</a:t>
            </a:r>
          </a:p>
          <a:p>
            <a:r>
              <a:rPr lang="en-US" sz="1600" dirty="0">
                <a:hlinkClick r:id="rId5" action="ppaction://hlinkfile"/>
              </a:rPr>
              <a:t>Summary</a:t>
            </a:r>
            <a:r>
              <a:rPr lang="en-US" sz="1600" dirty="0"/>
              <a:t> | </a:t>
            </a:r>
            <a:r>
              <a:rPr lang="en-US" sz="1600" dirty="0">
                <a:hlinkClick r:id="rId6" action="ppaction://hlinkfile"/>
              </a:rPr>
              <a:t>Full Text</a:t>
            </a:r>
            <a:r>
              <a:rPr lang="en-US" sz="1600" dirty="0"/>
              <a:t> | </a:t>
            </a:r>
            <a:r>
              <a:rPr lang="en-US" sz="1600" dirty="0">
                <a:hlinkClick r:id="rId7"/>
              </a:rPr>
              <a:t>PDF</a:t>
            </a:r>
            <a:r>
              <a:rPr lang="en-US" sz="1600" dirty="0"/>
              <a:t> (925 kb)</a:t>
            </a:r>
          </a:p>
          <a:p>
            <a:r>
              <a:rPr lang="en-US" sz="1600" b="1" u="sng" dirty="0"/>
              <a:t>Cellular </a:t>
            </a:r>
            <a:r>
              <a:rPr lang="en-US" sz="1600" b="1" u="sng" dirty="0" err="1"/>
              <a:t>Mechanotransduction</a:t>
            </a:r>
            <a:r>
              <a:rPr lang="en-US" sz="1600" b="1" u="sng" dirty="0"/>
              <a:t> Relies on Tension-Induced and Chaperone-Assisted </a:t>
            </a:r>
            <a:r>
              <a:rPr lang="en-US" sz="1600" b="1" u="sng" dirty="0" smtClean="0"/>
              <a:t>Autophagy</a:t>
            </a:r>
          </a:p>
          <a:p>
            <a:r>
              <a:rPr lang="en-US" sz="1600" b="1" dirty="0" smtClean="0"/>
              <a:t>p430</a:t>
            </a:r>
            <a:r>
              <a:rPr lang="en-US" sz="1600" dirty="0" smtClean="0"/>
              <a:t>Anna </a:t>
            </a:r>
            <a:r>
              <a:rPr lang="en-US" sz="1600" dirty="0"/>
              <a:t>Ulbricht, Felix J. </a:t>
            </a:r>
            <a:r>
              <a:rPr lang="en-US" sz="1600" dirty="0" err="1"/>
              <a:t>Eppler</a:t>
            </a:r>
            <a:r>
              <a:rPr lang="en-US" sz="1600" dirty="0"/>
              <a:t>, Victor E. Tapia, Peter F.M. van der </a:t>
            </a:r>
            <a:r>
              <a:rPr lang="en-US" sz="1600" dirty="0" err="1"/>
              <a:t>Ven</a:t>
            </a:r>
            <a:r>
              <a:rPr lang="en-US" sz="1600" dirty="0"/>
              <a:t>, </a:t>
            </a:r>
            <a:r>
              <a:rPr lang="en-US" sz="1600" dirty="0" err="1"/>
              <a:t>Nico</a:t>
            </a:r>
            <a:r>
              <a:rPr lang="en-US" sz="1600" dirty="0"/>
              <a:t> </a:t>
            </a:r>
            <a:r>
              <a:rPr lang="en-US" sz="1600" dirty="0" err="1"/>
              <a:t>Hampe</a:t>
            </a:r>
            <a:r>
              <a:rPr lang="en-US" sz="1600" dirty="0"/>
              <a:t>, Nils </a:t>
            </a:r>
            <a:r>
              <a:rPr lang="en-US" sz="1600" dirty="0" err="1"/>
              <a:t>Hersch</a:t>
            </a:r>
            <a:r>
              <a:rPr lang="en-US" sz="1600" dirty="0"/>
              <a:t>, </a:t>
            </a:r>
            <a:r>
              <a:rPr lang="en-US" sz="1600" dirty="0" err="1"/>
              <a:t>Padmanabhan</a:t>
            </a:r>
            <a:r>
              <a:rPr lang="en-US" sz="1600" dirty="0"/>
              <a:t> </a:t>
            </a:r>
            <a:r>
              <a:rPr lang="en-US" sz="1600" dirty="0" err="1"/>
              <a:t>Vakeel</a:t>
            </a:r>
            <a:r>
              <a:rPr lang="en-US" sz="1600" dirty="0"/>
              <a:t>, Daniela </a:t>
            </a:r>
            <a:r>
              <a:rPr lang="en-US" sz="1600" dirty="0" err="1"/>
              <a:t>Stadel</a:t>
            </a:r>
            <a:r>
              <a:rPr lang="en-US" sz="1600" dirty="0"/>
              <a:t>, Albert Haas, Paul </a:t>
            </a:r>
            <a:r>
              <a:rPr lang="en-US" sz="1600" dirty="0" err="1"/>
              <a:t>Saftig</a:t>
            </a:r>
            <a:r>
              <a:rPr lang="en-US" sz="1600" dirty="0"/>
              <a:t>, Christian </a:t>
            </a:r>
            <a:r>
              <a:rPr lang="en-US" sz="1600" dirty="0" err="1"/>
              <a:t>Behrends</a:t>
            </a:r>
            <a:r>
              <a:rPr lang="en-US" sz="1600" dirty="0"/>
              <a:t>, Dieter O. </a:t>
            </a:r>
            <a:r>
              <a:rPr lang="en-US" sz="1600" dirty="0" err="1"/>
              <a:t>Fürst</a:t>
            </a:r>
            <a:r>
              <a:rPr lang="en-US" sz="1600" dirty="0"/>
              <a:t>, Rudolf </a:t>
            </a:r>
            <a:r>
              <a:rPr lang="en-US" sz="1600" dirty="0" err="1"/>
              <a:t>Volkmer</a:t>
            </a:r>
            <a:r>
              <a:rPr lang="en-US" sz="1600" dirty="0"/>
              <a:t>, Bernd Hoffmann, </a:t>
            </a:r>
            <a:r>
              <a:rPr lang="en-US" sz="1600" dirty="0" err="1"/>
              <a:t>Waldemar</a:t>
            </a:r>
            <a:r>
              <a:rPr lang="en-US" sz="1600" dirty="0"/>
              <a:t> </a:t>
            </a:r>
            <a:r>
              <a:rPr lang="en-US" sz="1600" dirty="0" err="1"/>
              <a:t>Kolanus</a:t>
            </a:r>
            <a:r>
              <a:rPr lang="en-US" sz="1600" dirty="0"/>
              <a:t>, </a:t>
            </a:r>
            <a:r>
              <a:rPr lang="en-US" sz="1600" dirty="0" err="1"/>
              <a:t>Jörg</a:t>
            </a:r>
            <a:r>
              <a:rPr lang="en-US" sz="1600" dirty="0"/>
              <a:t> </a:t>
            </a:r>
            <a:r>
              <a:rPr lang="en-US" sz="1600" dirty="0" err="1"/>
              <a:t>Höhfeld</a:t>
            </a:r>
            <a:endParaRPr lang="en-US" sz="1600" dirty="0"/>
          </a:p>
          <a:p>
            <a:r>
              <a:rPr lang="en-US" sz="1600" dirty="0">
                <a:hlinkClick r:id="rId8" action="ppaction://hlinkfile"/>
              </a:rPr>
              <a:t>Summary</a:t>
            </a:r>
            <a:r>
              <a:rPr lang="en-US" sz="1600" dirty="0"/>
              <a:t> | </a:t>
            </a:r>
            <a:r>
              <a:rPr lang="en-US" sz="1600" dirty="0">
                <a:hlinkClick r:id="rId9" action="ppaction://hlinkfile"/>
              </a:rPr>
              <a:t>Full Text</a:t>
            </a:r>
            <a:r>
              <a:rPr lang="en-US" sz="1600" dirty="0"/>
              <a:t> | </a:t>
            </a:r>
            <a:r>
              <a:rPr lang="en-US" sz="1600" dirty="0">
                <a:hlinkClick r:id="rId10"/>
              </a:rPr>
              <a:t>PDF</a:t>
            </a:r>
            <a:r>
              <a:rPr lang="en-US" sz="1600" dirty="0"/>
              <a:t> (1035 kb)</a:t>
            </a:r>
          </a:p>
          <a:p>
            <a:r>
              <a:rPr lang="en-US" sz="1600" b="1" dirty="0"/>
              <a:t>Tremor Suppression by Rhythmic </a:t>
            </a:r>
            <a:r>
              <a:rPr lang="en-US" sz="1600" b="1" dirty="0" err="1"/>
              <a:t>Transcranial</a:t>
            </a:r>
            <a:r>
              <a:rPr lang="en-US" sz="1600" b="1" dirty="0"/>
              <a:t> Current </a:t>
            </a:r>
            <a:r>
              <a:rPr lang="en-US" sz="1600" b="1" dirty="0" smtClean="0"/>
              <a:t>Stimulation</a:t>
            </a:r>
          </a:p>
          <a:p>
            <a:r>
              <a:rPr lang="en-US" sz="1600" b="1" dirty="0" smtClean="0"/>
              <a:t>p436</a:t>
            </a:r>
            <a:r>
              <a:rPr lang="en-US" sz="1600" dirty="0" smtClean="0"/>
              <a:t>John-Stuart </a:t>
            </a:r>
            <a:r>
              <a:rPr lang="en-US" sz="1600" dirty="0" err="1"/>
              <a:t>Brittain</a:t>
            </a:r>
            <a:r>
              <a:rPr lang="en-US" sz="1600" dirty="0"/>
              <a:t>, Penny </a:t>
            </a:r>
            <a:r>
              <a:rPr lang="en-US" sz="1600" dirty="0" err="1"/>
              <a:t>Probert</a:t>
            </a:r>
            <a:r>
              <a:rPr lang="en-US" sz="1600" dirty="0"/>
              <a:t>-Smith, </a:t>
            </a:r>
            <a:r>
              <a:rPr lang="en-US" sz="1600" dirty="0" err="1"/>
              <a:t>Tipu</a:t>
            </a:r>
            <a:r>
              <a:rPr lang="en-US" sz="1600" dirty="0"/>
              <a:t> Z. Aziz, Peter Brown</a:t>
            </a:r>
          </a:p>
          <a:p>
            <a:r>
              <a:rPr lang="en-US" sz="1600" dirty="0">
                <a:hlinkClick r:id="rId11" action="ppaction://hlinkfile"/>
              </a:rPr>
              <a:t>Summary</a:t>
            </a:r>
            <a:r>
              <a:rPr lang="en-US" sz="1600" dirty="0"/>
              <a:t> | </a:t>
            </a:r>
            <a:r>
              <a:rPr lang="en-US" sz="1600" dirty="0">
                <a:hlinkClick r:id="rId12" action="ppaction://hlinkfile"/>
              </a:rPr>
              <a:t>Full Text</a:t>
            </a:r>
            <a:r>
              <a:rPr lang="en-US" sz="1600" dirty="0"/>
              <a:t> | </a:t>
            </a:r>
            <a:r>
              <a:rPr lang="en-US" sz="1600" dirty="0">
                <a:hlinkClick r:id="rId13"/>
              </a:rPr>
              <a:t>PDF</a:t>
            </a:r>
            <a:r>
              <a:rPr lang="en-US" sz="1600" dirty="0"/>
              <a:t> (979 kb)</a:t>
            </a:r>
          </a:p>
        </p:txBody>
      </p:sp>
      <p:pic>
        <p:nvPicPr>
          <p:cNvPr id="5" name="Picture 5"/>
          <p:cNvPicPr>
            <a:picLocks noChangeAspect="1" noChangeArrowheads="1"/>
          </p:cNvPicPr>
          <p:nvPr/>
        </p:nvPicPr>
        <p:blipFill rotWithShape="1">
          <a:blip r:embed="rId14" cstate="print">
            <a:extLst>
              <a:ext uri="{28A0092B-C50C-407E-A947-70E740481C1C}">
                <a14:useLocalDpi xmlns:a14="http://schemas.microsoft.com/office/drawing/2010/main" xmlns="" val="0"/>
              </a:ext>
            </a:extLst>
          </a:blip>
          <a:srcRect t="20416" r="72471" b="54063"/>
          <a:stretch/>
        </p:blipFill>
        <p:spPr bwMode="auto">
          <a:xfrm>
            <a:off x="7543800" y="25400"/>
            <a:ext cx="1524000" cy="7978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8575067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63600"/>
            <a:ext cx="8991600" cy="5262979"/>
          </a:xfrm>
          <a:prstGeom prst="rect">
            <a:avLst/>
          </a:prstGeom>
        </p:spPr>
        <p:txBody>
          <a:bodyPr wrap="square">
            <a:spAutoFit/>
          </a:bodyPr>
          <a:lstStyle/>
          <a:p>
            <a:r>
              <a:rPr lang="en-US" sz="1600" b="1" dirty="0"/>
              <a:t>Darkness Alters Maturation of Visual Cortex and Promotes Fast Recovery from Monocular Deprivation p382</a:t>
            </a:r>
            <a:r>
              <a:rPr lang="en-US" sz="1600" dirty="0"/>
              <a:t>Kevin R. Duffy, Donald E. Mitchell</a:t>
            </a:r>
          </a:p>
          <a:p>
            <a:r>
              <a:rPr lang="en-US" sz="1600" dirty="0">
                <a:hlinkClick r:id="rId2" action="ppaction://hlinkfile"/>
              </a:rPr>
              <a:t>Summary</a:t>
            </a:r>
            <a:r>
              <a:rPr lang="en-US" sz="1600" dirty="0"/>
              <a:t> | </a:t>
            </a:r>
            <a:r>
              <a:rPr lang="en-US" sz="1600" dirty="0">
                <a:hlinkClick r:id="rId3" action="ppaction://hlinkfile"/>
              </a:rPr>
              <a:t>Full Text</a:t>
            </a:r>
            <a:r>
              <a:rPr lang="en-US" sz="1600" dirty="0"/>
              <a:t> | </a:t>
            </a:r>
            <a:r>
              <a:rPr lang="en-US" sz="1600" dirty="0">
                <a:hlinkClick r:id="rId4"/>
              </a:rPr>
              <a:t>PDF</a:t>
            </a:r>
            <a:r>
              <a:rPr lang="en-US" sz="1600" dirty="0"/>
              <a:t> (611 kb)</a:t>
            </a:r>
          </a:p>
          <a:p>
            <a:r>
              <a:rPr lang="en-US" sz="1600" b="1" dirty="0"/>
              <a:t>Source Memory in the Rat </a:t>
            </a:r>
            <a:endParaRPr lang="en-US" sz="1600" b="1" dirty="0" smtClean="0"/>
          </a:p>
          <a:p>
            <a:r>
              <a:rPr lang="en-US" sz="1600" b="1" dirty="0" smtClean="0"/>
              <a:t>p387</a:t>
            </a:r>
            <a:r>
              <a:rPr lang="en-US" sz="1600" dirty="0" smtClean="0"/>
              <a:t>Jonathon </a:t>
            </a:r>
            <a:r>
              <a:rPr lang="en-US" sz="1600" dirty="0"/>
              <a:t>D. Crystal, Wesley T. Alford, </a:t>
            </a:r>
            <a:r>
              <a:rPr lang="en-US" sz="1600" dirty="0" err="1"/>
              <a:t>Wenyi</a:t>
            </a:r>
            <a:r>
              <a:rPr lang="en-US" sz="1600" dirty="0"/>
              <a:t> Zhou, Andrea G. </a:t>
            </a:r>
            <a:r>
              <a:rPr lang="en-US" sz="1600" dirty="0" err="1"/>
              <a:t>Hohmann</a:t>
            </a:r>
            <a:endParaRPr lang="en-US" sz="1600" dirty="0"/>
          </a:p>
          <a:p>
            <a:r>
              <a:rPr lang="en-US" sz="1600" dirty="0">
                <a:hlinkClick r:id="rId5" action="ppaction://hlinkfile"/>
              </a:rPr>
              <a:t>Summary</a:t>
            </a:r>
            <a:r>
              <a:rPr lang="en-US" sz="1600" dirty="0"/>
              <a:t> | </a:t>
            </a:r>
            <a:r>
              <a:rPr lang="en-US" sz="1600" dirty="0">
                <a:hlinkClick r:id="rId6" action="ppaction://hlinkfile"/>
              </a:rPr>
              <a:t>Full Text</a:t>
            </a:r>
            <a:r>
              <a:rPr lang="en-US" sz="1600" dirty="0"/>
              <a:t> | </a:t>
            </a:r>
            <a:r>
              <a:rPr lang="en-US" sz="1600" dirty="0">
                <a:hlinkClick r:id="rId7"/>
              </a:rPr>
              <a:t>PDF</a:t>
            </a:r>
            <a:r>
              <a:rPr lang="en-US" sz="1600" dirty="0"/>
              <a:t> (278 kb)</a:t>
            </a:r>
          </a:p>
          <a:p>
            <a:r>
              <a:rPr lang="en-US" sz="1600" b="1" dirty="0"/>
              <a:t>Molecular </a:t>
            </a:r>
            <a:r>
              <a:rPr lang="en-US" sz="1600" b="1" dirty="0" err="1"/>
              <a:t>Timetrees</a:t>
            </a:r>
            <a:r>
              <a:rPr lang="en-US" sz="1600" b="1" dirty="0"/>
              <a:t> Reveal a Cambrian Colonization of Land and a New Scenario for </a:t>
            </a:r>
            <a:r>
              <a:rPr lang="en-US" sz="1600" b="1" dirty="0" err="1"/>
              <a:t>Ecdysozoan</a:t>
            </a:r>
            <a:r>
              <a:rPr lang="en-US" sz="1600" b="1" dirty="0"/>
              <a:t> </a:t>
            </a:r>
            <a:r>
              <a:rPr lang="en-US" sz="1600" b="1" dirty="0" smtClean="0"/>
              <a:t>Evolution</a:t>
            </a:r>
          </a:p>
          <a:p>
            <a:r>
              <a:rPr lang="en-US" sz="1600" b="1" dirty="0" smtClean="0"/>
              <a:t>p392</a:t>
            </a:r>
            <a:r>
              <a:rPr lang="en-US" sz="1600" dirty="0" smtClean="0"/>
              <a:t>Omar </a:t>
            </a:r>
            <a:r>
              <a:rPr lang="en-US" sz="1600" dirty="0"/>
              <a:t>Rota-</a:t>
            </a:r>
            <a:r>
              <a:rPr lang="en-US" sz="1600" dirty="0" err="1"/>
              <a:t>Stabelli</a:t>
            </a:r>
            <a:r>
              <a:rPr lang="en-US" sz="1600" dirty="0"/>
              <a:t>, Allison C. Daley, </a:t>
            </a:r>
            <a:r>
              <a:rPr lang="en-US" sz="1600" dirty="0" err="1"/>
              <a:t>Davide</a:t>
            </a:r>
            <a:r>
              <a:rPr lang="en-US" sz="1600" dirty="0"/>
              <a:t> </a:t>
            </a:r>
            <a:r>
              <a:rPr lang="en-US" sz="1600" dirty="0" err="1"/>
              <a:t>Pisani</a:t>
            </a:r>
            <a:endParaRPr lang="en-US" sz="1600" dirty="0"/>
          </a:p>
          <a:p>
            <a:r>
              <a:rPr lang="en-US" sz="1600" dirty="0">
                <a:hlinkClick r:id="rId8" action="ppaction://hlinkfile"/>
              </a:rPr>
              <a:t>Summary</a:t>
            </a:r>
            <a:r>
              <a:rPr lang="en-US" sz="1600" dirty="0"/>
              <a:t> | </a:t>
            </a:r>
            <a:r>
              <a:rPr lang="en-US" sz="1600" dirty="0">
                <a:hlinkClick r:id="rId9" action="ppaction://hlinkfile"/>
              </a:rPr>
              <a:t>Full Text</a:t>
            </a:r>
            <a:r>
              <a:rPr lang="en-US" sz="1600" dirty="0"/>
              <a:t> | </a:t>
            </a:r>
            <a:r>
              <a:rPr lang="en-US" sz="1600" dirty="0">
                <a:hlinkClick r:id="rId10"/>
              </a:rPr>
              <a:t>PDF</a:t>
            </a:r>
            <a:r>
              <a:rPr lang="en-US" sz="1600" dirty="0"/>
              <a:t> (661 kb)</a:t>
            </a:r>
          </a:p>
          <a:p>
            <a:r>
              <a:rPr lang="en-US" sz="1600" b="1" dirty="0"/>
              <a:t>Traces of Experience in the Lateral </a:t>
            </a:r>
            <a:r>
              <a:rPr lang="en-US" sz="1600" b="1" dirty="0" err="1"/>
              <a:t>Entorhinal</a:t>
            </a:r>
            <a:r>
              <a:rPr lang="en-US" sz="1600" b="1" dirty="0"/>
              <a:t> </a:t>
            </a:r>
            <a:r>
              <a:rPr lang="en-US" sz="1600" b="1" dirty="0" smtClean="0"/>
              <a:t>Cortex</a:t>
            </a:r>
          </a:p>
          <a:p>
            <a:r>
              <a:rPr lang="en-US" sz="1600" b="1" dirty="0" smtClean="0"/>
              <a:t>p399</a:t>
            </a:r>
            <a:r>
              <a:rPr lang="en-US" sz="1600" dirty="0" smtClean="0"/>
              <a:t>Albert </a:t>
            </a:r>
            <a:r>
              <a:rPr lang="en-US" sz="1600" dirty="0" err="1"/>
              <a:t>Tsao</a:t>
            </a:r>
            <a:r>
              <a:rPr lang="en-US" sz="1600" dirty="0"/>
              <a:t>, May-Britt Moser, </a:t>
            </a:r>
            <a:r>
              <a:rPr lang="en-US" sz="1600" dirty="0" err="1"/>
              <a:t>Edvard</a:t>
            </a:r>
            <a:r>
              <a:rPr lang="en-US" sz="1600" dirty="0"/>
              <a:t> I. Moser</a:t>
            </a:r>
          </a:p>
          <a:p>
            <a:r>
              <a:rPr lang="en-US" sz="1600" dirty="0">
                <a:hlinkClick r:id="rId11" action="ppaction://hlinkfile"/>
              </a:rPr>
              <a:t>Summary</a:t>
            </a:r>
            <a:r>
              <a:rPr lang="en-US" sz="1600" dirty="0"/>
              <a:t> | </a:t>
            </a:r>
            <a:r>
              <a:rPr lang="en-US" sz="1600" dirty="0">
                <a:hlinkClick r:id="rId12" action="ppaction://hlinkfile"/>
              </a:rPr>
              <a:t>Full Text</a:t>
            </a:r>
            <a:r>
              <a:rPr lang="en-US" sz="1600" dirty="0"/>
              <a:t> | </a:t>
            </a:r>
            <a:r>
              <a:rPr lang="en-US" sz="1600" dirty="0">
                <a:hlinkClick r:id="rId13"/>
              </a:rPr>
              <a:t>PDF</a:t>
            </a:r>
            <a:r>
              <a:rPr lang="en-US" sz="1600" dirty="0"/>
              <a:t> (1764 kb)</a:t>
            </a:r>
          </a:p>
          <a:p>
            <a:r>
              <a:rPr lang="en-US" sz="1600" b="1" dirty="0"/>
              <a:t>Social Modulation of </a:t>
            </a:r>
            <a:r>
              <a:rPr lang="en-US" sz="1600" b="1" dirty="0" err="1"/>
              <a:t>Peripersonal</a:t>
            </a:r>
            <a:r>
              <a:rPr lang="en-US" sz="1600" b="1" dirty="0"/>
              <a:t> Space </a:t>
            </a:r>
            <a:r>
              <a:rPr lang="en-US" sz="1600" b="1" dirty="0" smtClean="0"/>
              <a:t>Boundaries</a:t>
            </a:r>
          </a:p>
          <a:p>
            <a:r>
              <a:rPr lang="en-US" sz="1600" b="1" dirty="0" smtClean="0"/>
              <a:t>p406</a:t>
            </a:r>
            <a:r>
              <a:rPr lang="en-US" sz="1600" dirty="0" smtClean="0"/>
              <a:t>Chiara </a:t>
            </a:r>
            <a:r>
              <a:rPr lang="en-US" sz="1600" dirty="0" err="1"/>
              <a:t>Teneggi</a:t>
            </a:r>
            <a:r>
              <a:rPr lang="en-US" sz="1600" dirty="0"/>
              <a:t>, Elisa </a:t>
            </a:r>
            <a:r>
              <a:rPr lang="en-US" sz="1600" dirty="0" err="1"/>
              <a:t>Canzoneri</a:t>
            </a:r>
            <a:r>
              <a:rPr lang="en-US" sz="1600" dirty="0"/>
              <a:t>, Giuseppe di Pellegrino, Andrea </a:t>
            </a:r>
            <a:r>
              <a:rPr lang="en-US" sz="1600" dirty="0" err="1"/>
              <a:t>Serino</a:t>
            </a:r>
            <a:endParaRPr lang="en-US" sz="1600" dirty="0"/>
          </a:p>
          <a:p>
            <a:r>
              <a:rPr lang="en-US" sz="1600" dirty="0">
                <a:hlinkClick r:id="rId14" action="ppaction://hlinkfile"/>
              </a:rPr>
              <a:t>Summary</a:t>
            </a:r>
            <a:r>
              <a:rPr lang="en-US" sz="1600" dirty="0"/>
              <a:t> | </a:t>
            </a:r>
            <a:r>
              <a:rPr lang="en-US" sz="1600" dirty="0">
                <a:hlinkClick r:id="rId15" action="ppaction://hlinkfile"/>
              </a:rPr>
              <a:t>Full Text</a:t>
            </a:r>
            <a:r>
              <a:rPr lang="en-US" sz="1600" dirty="0"/>
              <a:t> | </a:t>
            </a:r>
            <a:r>
              <a:rPr lang="en-US" sz="1600" dirty="0">
                <a:hlinkClick r:id="rId16"/>
              </a:rPr>
              <a:t>PDF</a:t>
            </a:r>
            <a:r>
              <a:rPr lang="en-US" sz="1600" dirty="0"/>
              <a:t> (428 kb)</a:t>
            </a:r>
          </a:p>
          <a:p>
            <a:r>
              <a:rPr lang="en-US" sz="1600" b="1" dirty="0"/>
              <a:t>Retinoid Acid Specifies Neuronal Identity through Graded Expression of </a:t>
            </a:r>
            <a:r>
              <a:rPr lang="en-US" sz="1600" b="1" dirty="0" smtClean="0"/>
              <a:t>Ascl1</a:t>
            </a:r>
          </a:p>
          <a:p>
            <a:r>
              <a:rPr lang="en-US" sz="1600" b="1" dirty="0" smtClean="0"/>
              <a:t>p412</a:t>
            </a:r>
            <a:r>
              <a:rPr lang="en-US" sz="1600" dirty="0" smtClean="0"/>
              <a:t>John </a:t>
            </a:r>
            <a:r>
              <a:rPr lang="en-US" sz="1600" dirty="0"/>
              <a:t>Jacob, Jennifer Kong, Steven Moore, Christopher Milton, </a:t>
            </a:r>
            <a:r>
              <a:rPr lang="en-US" sz="1600" dirty="0" err="1"/>
              <a:t>Noriaki</a:t>
            </a:r>
            <a:r>
              <a:rPr lang="en-US" sz="1600" dirty="0"/>
              <a:t> </a:t>
            </a:r>
            <a:r>
              <a:rPr lang="en-US" sz="1600" dirty="0" err="1"/>
              <a:t>Sasai</a:t>
            </a:r>
            <a:r>
              <a:rPr lang="en-US" sz="1600" dirty="0"/>
              <a:t>, Rosa Gonzalez-</a:t>
            </a:r>
            <a:r>
              <a:rPr lang="en-US" sz="1600" dirty="0" err="1"/>
              <a:t>Quevedo</a:t>
            </a:r>
            <a:r>
              <a:rPr lang="en-US" sz="1600" dirty="0"/>
              <a:t>, Javier </a:t>
            </a:r>
            <a:r>
              <a:rPr lang="en-US" sz="1600" dirty="0" err="1"/>
              <a:t>Terriente</a:t>
            </a:r>
            <a:r>
              <a:rPr lang="en-US" sz="1600" dirty="0"/>
              <a:t>, </a:t>
            </a:r>
            <a:r>
              <a:rPr lang="en-US" sz="1600" dirty="0" err="1"/>
              <a:t>Itaru</a:t>
            </a:r>
            <a:r>
              <a:rPr lang="en-US" sz="1600" dirty="0"/>
              <a:t> </a:t>
            </a:r>
            <a:r>
              <a:rPr lang="en-US" sz="1600" dirty="0" err="1"/>
              <a:t>Imayoshi</a:t>
            </a:r>
            <a:r>
              <a:rPr lang="en-US" sz="1600" dirty="0"/>
              <a:t>, </a:t>
            </a:r>
            <a:r>
              <a:rPr lang="en-US" sz="1600" dirty="0" err="1"/>
              <a:t>Ryoichoro</a:t>
            </a:r>
            <a:r>
              <a:rPr lang="en-US" sz="1600" dirty="0"/>
              <a:t> </a:t>
            </a:r>
            <a:r>
              <a:rPr lang="en-US" sz="1600" dirty="0" err="1"/>
              <a:t>Kageyama</a:t>
            </a:r>
            <a:r>
              <a:rPr lang="en-US" sz="1600" dirty="0"/>
              <a:t>, David G. Wilkinson, Bennett G. </a:t>
            </a:r>
            <a:r>
              <a:rPr lang="en-US" sz="1600" dirty="0" err="1"/>
              <a:t>Novitch</a:t>
            </a:r>
            <a:r>
              <a:rPr lang="en-US" sz="1600" dirty="0"/>
              <a:t>, James Briscoe</a:t>
            </a:r>
          </a:p>
          <a:p>
            <a:r>
              <a:rPr lang="en-US" sz="1600" dirty="0">
                <a:hlinkClick r:id="rId17" action="ppaction://hlinkfile"/>
              </a:rPr>
              <a:t>Summary</a:t>
            </a:r>
            <a:r>
              <a:rPr lang="en-US" sz="1600" dirty="0"/>
              <a:t> | </a:t>
            </a:r>
            <a:r>
              <a:rPr lang="en-US" sz="1600" dirty="0">
                <a:hlinkClick r:id="rId18" action="ppaction://hlinkfile"/>
              </a:rPr>
              <a:t>Full Text</a:t>
            </a:r>
            <a:r>
              <a:rPr lang="en-US" sz="1600" dirty="0"/>
              <a:t> | </a:t>
            </a:r>
            <a:r>
              <a:rPr lang="en-US" sz="1600" dirty="0">
                <a:hlinkClick r:id="rId19"/>
              </a:rPr>
              <a:t>PDF</a:t>
            </a:r>
            <a:r>
              <a:rPr lang="en-US" sz="1600" dirty="0"/>
              <a:t> (1286 kb</a:t>
            </a:r>
            <a:r>
              <a:rPr lang="en-US" sz="1600" dirty="0" smtClean="0"/>
              <a:t>)</a:t>
            </a:r>
          </a:p>
        </p:txBody>
      </p:sp>
      <p:pic>
        <p:nvPicPr>
          <p:cNvPr id="5" name="Picture 5"/>
          <p:cNvPicPr>
            <a:picLocks noChangeAspect="1" noChangeArrowheads="1"/>
          </p:cNvPicPr>
          <p:nvPr/>
        </p:nvPicPr>
        <p:blipFill rotWithShape="1">
          <a:blip r:embed="rId20" cstate="print">
            <a:extLst>
              <a:ext uri="{28A0092B-C50C-407E-A947-70E740481C1C}">
                <a14:useLocalDpi xmlns:a14="http://schemas.microsoft.com/office/drawing/2010/main" xmlns="" val="0"/>
              </a:ext>
            </a:extLst>
          </a:blip>
          <a:srcRect t="20416" r="72471" b="54063"/>
          <a:stretch/>
        </p:blipFill>
        <p:spPr bwMode="auto">
          <a:xfrm>
            <a:off x="7543800" y="25400"/>
            <a:ext cx="1524000" cy="7978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6344790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63600"/>
            <a:ext cx="8991600" cy="3785652"/>
          </a:xfrm>
          <a:prstGeom prst="rect">
            <a:avLst/>
          </a:prstGeom>
        </p:spPr>
        <p:txBody>
          <a:bodyPr wrap="square">
            <a:spAutoFit/>
          </a:bodyPr>
          <a:lstStyle/>
          <a:p>
            <a:r>
              <a:rPr lang="en-US" sz="1600" b="1" dirty="0"/>
              <a:t>Coldness Triggers Northward Flight in </a:t>
            </a:r>
            <a:r>
              <a:rPr lang="en-US" sz="1600" b="1" dirty="0" err="1"/>
              <a:t>Remigrant</a:t>
            </a:r>
            <a:r>
              <a:rPr lang="en-US" sz="1600" b="1" dirty="0"/>
              <a:t> Monarch </a:t>
            </a:r>
            <a:r>
              <a:rPr lang="en-US" sz="1600" b="1" dirty="0" smtClean="0"/>
              <a:t>Butterflies</a:t>
            </a:r>
          </a:p>
          <a:p>
            <a:r>
              <a:rPr lang="en-US" sz="1600" b="1" dirty="0" smtClean="0"/>
              <a:t>p419</a:t>
            </a:r>
            <a:r>
              <a:rPr lang="en-US" sz="1600" dirty="0" smtClean="0"/>
              <a:t>Patrick </a:t>
            </a:r>
            <a:r>
              <a:rPr lang="en-US" sz="1600" dirty="0"/>
              <a:t>A. Guerra, Steven M. </a:t>
            </a:r>
            <a:r>
              <a:rPr lang="en-US" sz="1600" dirty="0" err="1"/>
              <a:t>Reppert</a:t>
            </a:r>
            <a:endParaRPr lang="en-US" sz="1600" dirty="0"/>
          </a:p>
          <a:p>
            <a:r>
              <a:rPr lang="en-US" sz="1600" dirty="0">
                <a:hlinkClick r:id="rId2" action="ppaction://hlinkfile"/>
              </a:rPr>
              <a:t>Summary</a:t>
            </a:r>
            <a:r>
              <a:rPr lang="en-US" sz="1600" dirty="0"/>
              <a:t> | </a:t>
            </a:r>
            <a:r>
              <a:rPr lang="en-US" sz="1600" dirty="0">
                <a:hlinkClick r:id="rId3" action="ppaction://hlinkfile"/>
              </a:rPr>
              <a:t>Full Text</a:t>
            </a:r>
            <a:r>
              <a:rPr lang="en-US" sz="1600" dirty="0"/>
              <a:t> | </a:t>
            </a:r>
            <a:r>
              <a:rPr lang="en-US" sz="1600" dirty="0">
                <a:hlinkClick r:id="rId4"/>
              </a:rPr>
              <a:t>PDF</a:t>
            </a:r>
            <a:r>
              <a:rPr lang="en-US" sz="1600" dirty="0"/>
              <a:t> (1106 kb)</a:t>
            </a:r>
          </a:p>
          <a:p>
            <a:r>
              <a:rPr lang="en-US" sz="1600" b="1" dirty="0"/>
              <a:t>Calcium Flashes Orchestrate the Wound Inflammatory Response through DUOX Activation and Hydrogen Peroxide </a:t>
            </a:r>
            <a:r>
              <a:rPr lang="en-US" sz="1600" b="1" dirty="0" smtClean="0"/>
              <a:t>Release</a:t>
            </a:r>
          </a:p>
          <a:p>
            <a:r>
              <a:rPr lang="en-US" sz="1600" b="1" dirty="0" smtClean="0"/>
              <a:t>p424</a:t>
            </a:r>
            <a:r>
              <a:rPr lang="en-US" sz="1600" dirty="0" smtClean="0"/>
              <a:t>William </a:t>
            </a:r>
            <a:r>
              <a:rPr lang="en-US" sz="1600" dirty="0" err="1"/>
              <a:t>Razzell</a:t>
            </a:r>
            <a:r>
              <a:rPr lang="en-US" sz="1600" dirty="0"/>
              <a:t>, </a:t>
            </a:r>
            <a:r>
              <a:rPr lang="en-US" sz="1600" dirty="0" err="1"/>
              <a:t>Iwan</a:t>
            </a:r>
            <a:r>
              <a:rPr lang="en-US" sz="1600" dirty="0"/>
              <a:t> Robert Evans, Paul Martin, Will Wood</a:t>
            </a:r>
          </a:p>
          <a:p>
            <a:r>
              <a:rPr lang="en-US" sz="1600" dirty="0">
                <a:hlinkClick r:id="rId5" action="ppaction://hlinkfile"/>
              </a:rPr>
              <a:t>Summary</a:t>
            </a:r>
            <a:r>
              <a:rPr lang="en-US" sz="1600" dirty="0"/>
              <a:t> | </a:t>
            </a:r>
            <a:r>
              <a:rPr lang="en-US" sz="1600" dirty="0">
                <a:hlinkClick r:id="rId6" action="ppaction://hlinkfile"/>
              </a:rPr>
              <a:t>Full Text</a:t>
            </a:r>
            <a:r>
              <a:rPr lang="en-US" sz="1600" dirty="0"/>
              <a:t> | </a:t>
            </a:r>
            <a:r>
              <a:rPr lang="en-US" sz="1600" dirty="0">
                <a:hlinkClick r:id="rId7"/>
              </a:rPr>
              <a:t>PDF</a:t>
            </a:r>
            <a:r>
              <a:rPr lang="en-US" sz="1600" dirty="0"/>
              <a:t> (925 kb)</a:t>
            </a:r>
          </a:p>
          <a:p>
            <a:r>
              <a:rPr lang="en-US" sz="1600" b="1" u="sng" dirty="0"/>
              <a:t>Cellular </a:t>
            </a:r>
            <a:r>
              <a:rPr lang="en-US" sz="1600" b="1" u="sng" dirty="0" err="1"/>
              <a:t>Mechanotransduction</a:t>
            </a:r>
            <a:r>
              <a:rPr lang="en-US" sz="1600" b="1" u="sng" dirty="0"/>
              <a:t> Relies on Tension-Induced and Chaperone-Assisted </a:t>
            </a:r>
            <a:r>
              <a:rPr lang="en-US" sz="1600" b="1" u="sng" dirty="0" smtClean="0"/>
              <a:t>Autophagy</a:t>
            </a:r>
          </a:p>
          <a:p>
            <a:r>
              <a:rPr lang="en-US" sz="1600" b="1" dirty="0" smtClean="0"/>
              <a:t>p430</a:t>
            </a:r>
            <a:r>
              <a:rPr lang="en-US" sz="1600" dirty="0" smtClean="0"/>
              <a:t>Anna </a:t>
            </a:r>
            <a:r>
              <a:rPr lang="en-US" sz="1600" dirty="0"/>
              <a:t>Ulbricht, Felix J. </a:t>
            </a:r>
            <a:r>
              <a:rPr lang="en-US" sz="1600" dirty="0" err="1"/>
              <a:t>Eppler</a:t>
            </a:r>
            <a:r>
              <a:rPr lang="en-US" sz="1600" dirty="0"/>
              <a:t>, Victor E. Tapia, Peter F.M. van der </a:t>
            </a:r>
            <a:r>
              <a:rPr lang="en-US" sz="1600" dirty="0" err="1"/>
              <a:t>Ven</a:t>
            </a:r>
            <a:r>
              <a:rPr lang="en-US" sz="1600" dirty="0"/>
              <a:t>, </a:t>
            </a:r>
            <a:r>
              <a:rPr lang="en-US" sz="1600" dirty="0" err="1"/>
              <a:t>Nico</a:t>
            </a:r>
            <a:r>
              <a:rPr lang="en-US" sz="1600" dirty="0"/>
              <a:t> </a:t>
            </a:r>
            <a:r>
              <a:rPr lang="en-US" sz="1600" dirty="0" err="1"/>
              <a:t>Hampe</a:t>
            </a:r>
            <a:r>
              <a:rPr lang="en-US" sz="1600" dirty="0"/>
              <a:t>, Nils </a:t>
            </a:r>
            <a:r>
              <a:rPr lang="en-US" sz="1600" dirty="0" err="1"/>
              <a:t>Hersch</a:t>
            </a:r>
            <a:r>
              <a:rPr lang="en-US" sz="1600" dirty="0"/>
              <a:t>, </a:t>
            </a:r>
            <a:r>
              <a:rPr lang="en-US" sz="1600" dirty="0" err="1"/>
              <a:t>Padmanabhan</a:t>
            </a:r>
            <a:r>
              <a:rPr lang="en-US" sz="1600" dirty="0"/>
              <a:t> </a:t>
            </a:r>
            <a:r>
              <a:rPr lang="en-US" sz="1600" dirty="0" err="1"/>
              <a:t>Vakeel</a:t>
            </a:r>
            <a:r>
              <a:rPr lang="en-US" sz="1600" dirty="0"/>
              <a:t>, Daniela </a:t>
            </a:r>
            <a:r>
              <a:rPr lang="en-US" sz="1600" dirty="0" err="1"/>
              <a:t>Stadel</a:t>
            </a:r>
            <a:r>
              <a:rPr lang="en-US" sz="1600" dirty="0"/>
              <a:t>, Albert Haas, Paul </a:t>
            </a:r>
            <a:r>
              <a:rPr lang="en-US" sz="1600" dirty="0" err="1"/>
              <a:t>Saftig</a:t>
            </a:r>
            <a:r>
              <a:rPr lang="en-US" sz="1600" dirty="0"/>
              <a:t>, Christian </a:t>
            </a:r>
            <a:r>
              <a:rPr lang="en-US" sz="1600" dirty="0" err="1"/>
              <a:t>Behrends</a:t>
            </a:r>
            <a:r>
              <a:rPr lang="en-US" sz="1600" dirty="0"/>
              <a:t>, Dieter O. </a:t>
            </a:r>
            <a:r>
              <a:rPr lang="en-US" sz="1600" dirty="0" err="1"/>
              <a:t>Fürst</a:t>
            </a:r>
            <a:r>
              <a:rPr lang="en-US" sz="1600" dirty="0"/>
              <a:t>, Rudolf </a:t>
            </a:r>
            <a:r>
              <a:rPr lang="en-US" sz="1600" dirty="0" err="1"/>
              <a:t>Volkmer</a:t>
            </a:r>
            <a:r>
              <a:rPr lang="en-US" sz="1600" dirty="0"/>
              <a:t>, Bernd Hoffmann, </a:t>
            </a:r>
            <a:r>
              <a:rPr lang="en-US" sz="1600" dirty="0" err="1"/>
              <a:t>Waldemar</a:t>
            </a:r>
            <a:r>
              <a:rPr lang="en-US" sz="1600" dirty="0"/>
              <a:t> </a:t>
            </a:r>
            <a:r>
              <a:rPr lang="en-US" sz="1600" dirty="0" err="1"/>
              <a:t>Kolanus</a:t>
            </a:r>
            <a:r>
              <a:rPr lang="en-US" sz="1600" dirty="0"/>
              <a:t>, </a:t>
            </a:r>
            <a:r>
              <a:rPr lang="en-US" sz="1600" dirty="0" err="1"/>
              <a:t>Jörg</a:t>
            </a:r>
            <a:r>
              <a:rPr lang="en-US" sz="1600" dirty="0"/>
              <a:t> </a:t>
            </a:r>
            <a:r>
              <a:rPr lang="en-US" sz="1600" dirty="0" err="1"/>
              <a:t>Höhfeld</a:t>
            </a:r>
            <a:endParaRPr lang="en-US" sz="1600" dirty="0"/>
          </a:p>
          <a:p>
            <a:r>
              <a:rPr lang="en-US" sz="1600" dirty="0">
                <a:hlinkClick r:id="rId8" action="ppaction://hlinkfile"/>
              </a:rPr>
              <a:t>Summary</a:t>
            </a:r>
            <a:r>
              <a:rPr lang="en-US" sz="1600" dirty="0"/>
              <a:t> | </a:t>
            </a:r>
            <a:r>
              <a:rPr lang="en-US" sz="1600" dirty="0">
                <a:hlinkClick r:id="rId9" action="ppaction://hlinkfile"/>
              </a:rPr>
              <a:t>Full Text</a:t>
            </a:r>
            <a:r>
              <a:rPr lang="en-US" sz="1600" dirty="0"/>
              <a:t> | </a:t>
            </a:r>
            <a:r>
              <a:rPr lang="en-US" sz="1600" dirty="0">
                <a:hlinkClick r:id="rId10"/>
              </a:rPr>
              <a:t>PDF</a:t>
            </a:r>
            <a:r>
              <a:rPr lang="en-US" sz="1600" dirty="0"/>
              <a:t> (1035 kb)</a:t>
            </a:r>
          </a:p>
          <a:p>
            <a:r>
              <a:rPr lang="en-US" sz="1600" b="1" dirty="0"/>
              <a:t>Tremor Suppression by Rhythmic </a:t>
            </a:r>
            <a:r>
              <a:rPr lang="en-US" sz="1600" b="1" dirty="0" err="1"/>
              <a:t>Transcranial</a:t>
            </a:r>
            <a:r>
              <a:rPr lang="en-US" sz="1600" b="1" dirty="0"/>
              <a:t> Current </a:t>
            </a:r>
            <a:r>
              <a:rPr lang="en-US" sz="1600" b="1" dirty="0" smtClean="0"/>
              <a:t>Stimulation</a:t>
            </a:r>
          </a:p>
          <a:p>
            <a:r>
              <a:rPr lang="en-US" sz="1600" b="1" dirty="0" smtClean="0"/>
              <a:t>p436</a:t>
            </a:r>
            <a:r>
              <a:rPr lang="en-US" sz="1600" dirty="0" smtClean="0"/>
              <a:t>John-Stuart </a:t>
            </a:r>
            <a:r>
              <a:rPr lang="en-US" sz="1600" dirty="0" err="1"/>
              <a:t>Brittain</a:t>
            </a:r>
            <a:r>
              <a:rPr lang="en-US" sz="1600" dirty="0"/>
              <a:t>, Penny </a:t>
            </a:r>
            <a:r>
              <a:rPr lang="en-US" sz="1600" dirty="0" err="1"/>
              <a:t>Probert</a:t>
            </a:r>
            <a:r>
              <a:rPr lang="en-US" sz="1600" dirty="0"/>
              <a:t>-Smith, </a:t>
            </a:r>
            <a:r>
              <a:rPr lang="en-US" sz="1600" dirty="0" err="1"/>
              <a:t>Tipu</a:t>
            </a:r>
            <a:r>
              <a:rPr lang="en-US" sz="1600" dirty="0"/>
              <a:t> Z. Aziz, Peter Brown</a:t>
            </a:r>
          </a:p>
          <a:p>
            <a:r>
              <a:rPr lang="en-US" sz="1600" dirty="0">
                <a:hlinkClick r:id="rId11" action="ppaction://hlinkfile"/>
              </a:rPr>
              <a:t>Summary</a:t>
            </a:r>
            <a:r>
              <a:rPr lang="en-US" sz="1600" dirty="0"/>
              <a:t> | </a:t>
            </a:r>
            <a:r>
              <a:rPr lang="en-US" sz="1600" dirty="0">
                <a:hlinkClick r:id="rId12" action="ppaction://hlinkfile"/>
              </a:rPr>
              <a:t>Full Text</a:t>
            </a:r>
            <a:r>
              <a:rPr lang="en-US" sz="1600" dirty="0"/>
              <a:t> | </a:t>
            </a:r>
            <a:r>
              <a:rPr lang="en-US" sz="1600" dirty="0">
                <a:hlinkClick r:id="rId13"/>
              </a:rPr>
              <a:t>PDF</a:t>
            </a:r>
            <a:r>
              <a:rPr lang="en-US" sz="1600" dirty="0"/>
              <a:t> (979 kb)</a:t>
            </a:r>
          </a:p>
        </p:txBody>
      </p:sp>
      <p:pic>
        <p:nvPicPr>
          <p:cNvPr id="5" name="Picture 5"/>
          <p:cNvPicPr>
            <a:picLocks noChangeAspect="1" noChangeArrowheads="1"/>
          </p:cNvPicPr>
          <p:nvPr/>
        </p:nvPicPr>
        <p:blipFill rotWithShape="1">
          <a:blip r:embed="rId14" cstate="print">
            <a:extLst>
              <a:ext uri="{28A0092B-C50C-407E-A947-70E740481C1C}">
                <a14:useLocalDpi xmlns:a14="http://schemas.microsoft.com/office/drawing/2010/main" xmlns="" val="0"/>
              </a:ext>
            </a:extLst>
          </a:blip>
          <a:srcRect t="20416" r="72471" b="54063"/>
          <a:stretch/>
        </p:blipFill>
        <p:spPr bwMode="auto">
          <a:xfrm>
            <a:off x="7543800" y="25400"/>
            <a:ext cx="1524000" cy="7978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8575067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 y="644984"/>
            <a:ext cx="9144001" cy="6213015"/>
          </a:xfrm>
          <a:prstGeom prst="rect">
            <a:avLst/>
          </a:prstGeom>
        </p:spPr>
      </p:pic>
      <p:sp>
        <p:nvSpPr>
          <p:cNvPr id="3" name="TextBox 2"/>
          <p:cNvSpPr txBox="1"/>
          <p:nvPr/>
        </p:nvSpPr>
        <p:spPr>
          <a:xfrm>
            <a:off x="6208547" y="221712"/>
            <a:ext cx="1874658" cy="369332"/>
          </a:xfrm>
          <a:prstGeom prst="rect">
            <a:avLst/>
          </a:prstGeom>
          <a:noFill/>
        </p:spPr>
        <p:txBody>
          <a:bodyPr wrap="square" rtlCol="0">
            <a:spAutoFit/>
          </a:bodyPr>
          <a:lstStyle/>
          <a:p>
            <a:r>
              <a:rPr lang="en-US" dirty="0" smtClean="0"/>
              <a:t>Scientific Reports</a:t>
            </a:r>
            <a:endParaRPr lang="en-US" dirty="0"/>
          </a:p>
        </p:txBody>
      </p:sp>
    </p:spTree>
    <p:extLst>
      <p:ext uri="{BB962C8B-B14F-4D97-AF65-F5344CB8AC3E}">
        <p14:creationId xmlns:p14="http://schemas.microsoft.com/office/powerpoint/2010/main" xmlns="" val="37055485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xmlns="" val="10210266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476672"/>
            <a:ext cx="9144000" cy="5909310"/>
          </a:xfrm>
          <a:prstGeom prst="rect">
            <a:avLst/>
          </a:prstGeom>
          <a:noFill/>
        </p:spPr>
        <p:txBody>
          <a:bodyPr wrap="square" rtlCol="0">
            <a:spAutoFit/>
          </a:bodyPr>
          <a:lstStyle/>
          <a:p>
            <a:pPr fontAlgn="base"/>
            <a:r>
              <a:rPr lang="en-US" altLang="ko-KR" sz="1400" b="1" u="sng" dirty="0">
                <a:hlinkClick r:id="rId2"/>
              </a:rPr>
              <a:t>Aberrant IKKα and IKKβ cooperatively activate NF-</a:t>
            </a:r>
            <a:r>
              <a:rPr lang="en-US" altLang="ko-KR" sz="1400" b="1" u="sng" dirty="0" err="1">
                <a:hlinkClick r:id="rId2"/>
              </a:rPr>
              <a:t>κB</a:t>
            </a:r>
            <a:r>
              <a:rPr lang="en-US" altLang="ko-KR" sz="1400" b="1" u="sng" dirty="0">
                <a:hlinkClick r:id="rId2"/>
              </a:rPr>
              <a:t> and induce EGFR/AP1 signaling to promote survival and migration of head and neck cancer.</a:t>
            </a:r>
            <a:endParaRPr lang="en-US" altLang="ko-KR" sz="1400" b="1" dirty="0"/>
          </a:p>
          <a:p>
            <a:pPr fontAlgn="base"/>
            <a:r>
              <a:rPr lang="en-US" altLang="ko-KR" sz="1400" u="sng" dirty="0">
                <a:hlinkClick r:id="rId3"/>
              </a:rPr>
              <a:t>Nottingham LK</a:t>
            </a:r>
            <a:r>
              <a:rPr lang="en-US" altLang="ko-KR" sz="1400" dirty="0"/>
              <a:t>, </a:t>
            </a:r>
            <a:r>
              <a:rPr lang="en-US" altLang="ko-KR" sz="1400" u="sng" dirty="0">
                <a:hlinkClick r:id="rId4"/>
              </a:rPr>
              <a:t>Yan CH</a:t>
            </a:r>
            <a:r>
              <a:rPr lang="en-US" altLang="ko-KR" sz="1400" dirty="0"/>
              <a:t>, </a:t>
            </a:r>
            <a:r>
              <a:rPr lang="en-US" altLang="ko-KR" sz="1400" u="sng" dirty="0">
                <a:hlinkClick r:id="rId5"/>
              </a:rPr>
              <a:t>Yang X</a:t>
            </a:r>
            <a:r>
              <a:rPr lang="en-US" altLang="ko-KR" sz="1400" dirty="0"/>
              <a:t>, </a:t>
            </a:r>
            <a:r>
              <a:rPr lang="en-US" altLang="ko-KR" sz="1400" u="sng" dirty="0">
                <a:hlinkClick r:id="rId6"/>
              </a:rPr>
              <a:t>Si H</a:t>
            </a:r>
            <a:r>
              <a:rPr lang="en-US" altLang="ko-KR" sz="1400" dirty="0"/>
              <a:t>, </a:t>
            </a:r>
            <a:r>
              <a:rPr lang="en-US" altLang="ko-KR" sz="1400" u="sng" dirty="0" err="1">
                <a:hlinkClick r:id="rId7"/>
              </a:rPr>
              <a:t>Coupar</a:t>
            </a:r>
            <a:r>
              <a:rPr lang="en-US" altLang="ko-KR" sz="1400" u="sng" dirty="0">
                <a:hlinkClick r:id="rId7"/>
              </a:rPr>
              <a:t> J</a:t>
            </a:r>
            <a:r>
              <a:rPr lang="en-US" altLang="ko-KR" sz="1400" dirty="0"/>
              <a:t>, </a:t>
            </a:r>
            <a:r>
              <a:rPr lang="en-US" altLang="ko-KR" sz="1400" u="sng" dirty="0" err="1">
                <a:hlinkClick r:id="rId8"/>
              </a:rPr>
              <a:t>Bian</a:t>
            </a:r>
            <a:r>
              <a:rPr lang="en-US" altLang="ko-KR" sz="1400" u="sng" dirty="0">
                <a:hlinkClick r:id="rId8"/>
              </a:rPr>
              <a:t> Y</a:t>
            </a:r>
            <a:r>
              <a:rPr lang="en-US" altLang="ko-KR" sz="1400" dirty="0"/>
              <a:t>, </a:t>
            </a:r>
            <a:r>
              <a:rPr lang="en-US" altLang="ko-KR" sz="1400" u="sng" dirty="0">
                <a:hlinkClick r:id="rId9"/>
              </a:rPr>
              <a:t>Cheng TF</a:t>
            </a:r>
            <a:r>
              <a:rPr lang="en-US" altLang="ko-KR" sz="1400" dirty="0"/>
              <a:t>, </a:t>
            </a:r>
            <a:r>
              <a:rPr lang="en-US" altLang="ko-KR" sz="1400" u="sng" dirty="0">
                <a:hlinkClick r:id="rId10"/>
              </a:rPr>
              <a:t>Allen C</a:t>
            </a:r>
            <a:r>
              <a:rPr lang="en-US" altLang="ko-KR" sz="1400" dirty="0"/>
              <a:t>, </a:t>
            </a:r>
            <a:r>
              <a:rPr lang="en-US" altLang="ko-KR" sz="1400" u="sng" dirty="0" err="1">
                <a:hlinkClick r:id="rId11"/>
              </a:rPr>
              <a:t>Arun</a:t>
            </a:r>
            <a:r>
              <a:rPr lang="en-US" altLang="ko-KR" sz="1400" u="sng" dirty="0">
                <a:hlinkClick r:id="rId11"/>
              </a:rPr>
              <a:t> P</a:t>
            </a:r>
            <a:r>
              <a:rPr lang="en-US" altLang="ko-KR" sz="1400" dirty="0"/>
              <a:t>, </a:t>
            </a:r>
            <a:r>
              <a:rPr lang="en-US" altLang="ko-KR" sz="1400" u="sng" dirty="0" err="1">
                <a:hlinkClick r:id="rId12"/>
              </a:rPr>
              <a:t>Gius</a:t>
            </a:r>
            <a:r>
              <a:rPr lang="en-US" altLang="ko-KR" sz="1400" u="sng" dirty="0">
                <a:hlinkClick r:id="rId12"/>
              </a:rPr>
              <a:t> D</a:t>
            </a:r>
            <a:r>
              <a:rPr lang="en-US" altLang="ko-KR" sz="1400" dirty="0"/>
              <a:t>, </a:t>
            </a:r>
            <a:r>
              <a:rPr lang="en-US" altLang="ko-KR" sz="1400" u="sng" dirty="0">
                <a:hlinkClick r:id="rId13"/>
              </a:rPr>
              <a:t>Dang L</a:t>
            </a:r>
            <a:r>
              <a:rPr lang="en-US" altLang="ko-KR" sz="1400" dirty="0"/>
              <a:t>, </a:t>
            </a:r>
            <a:r>
              <a:rPr lang="en-US" altLang="ko-KR" sz="1400" u="sng" dirty="0">
                <a:hlinkClick r:id="rId14"/>
              </a:rPr>
              <a:t>Van </a:t>
            </a:r>
            <a:r>
              <a:rPr lang="en-US" altLang="ko-KR" sz="1400" u="sng" dirty="0" err="1">
                <a:hlinkClick r:id="rId14"/>
              </a:rPr>
              <a:t>Waes</a:t>
            </a:r>
            <a:r>
              <a:rPr lang="en-US" altLang="ko-KR" sz="1400" u="sng" dirty="0">
                <a:hlinkClick r:id="rId14"/>
              </a:rPr>
              <a:t> </a:t>
            </a:r>
            <a:r>
              <a:rPr lang="en-US" altLang="ko-KR" sz="1400" u="sng" dirty="0" err="1">
                <a:hlinkClick r:id="rId14"/>
              </a:rPr>
              <a:t>C</a:t>
            </a:r>
            <a:r>
              <a:rPr lang="en-US" altLang="ko-KR" sz="1400" dirty="0" err="1"/>
              <a:t>,</a:t>
            </a:r>
            <a:r>
              <a:rPr lang="en-US" altLang="ko-KR" sz="1400" u="sng" dirty="0" err="1">
                <a:hlinkClick r:id="rId15"/>
              </a:rPr>
              <a:t>Chen</a:t>
            </a:r>
            <a:r>
              <a:rPr lang="en-US" altLang="ko-KR" sz="1400" u="sng" dirty="0">
                <a:hlinkClick r:id="rId15"/>
              </a:rPr>
              <a:t> Z</a:t>
            </a:r>
            <a:r>
              <a:rPr lang="en-US" altLang="ko-KR" sz="1400" dirty="0"/>
              <a:t>.</a:t>
            </a:r>
          </a:p>
          <a:p>
            <a:pPr fontAlgn="base"/>
            <a:r>
              <a:rPr lang="en-US" altLang="ko-KR" sz="1400" dirty="0" smtClean="0"/>
              <a:t>Tumor </a:t>
            </a:r>
            <a:r>
              <a:rPr lang="en-US" altLang="ko-KR" sz="1400" dirty="0"/>
              <a:t>Biology Section, Head and Neck Surgery Branch, National Institute on Deafness and Other Communication Disorders, NIH, Bethesda, MD, USA.</a:t>
            </a:r>
          </a:p>
          <a:p>
            <a:pPr fontAlgn="base"/>
            <a:r>
              <a:rPr lang="en-US" altLang="ko-KR" sz="1400" dirty="0" smtClean="0"/>
              <a:t>The </a:t>
            </a:r>
            <a:r>
              <a:rPr lang="en-US" altLang="ko-KR" sz="1400" dirty="0"/>
              <a:t>inhibitor-</a:t>
            </a:r>
            <a:r>
              <a:rPr lang="en-US" altLang="ko-KR" sz="1400" dirty="0" err="1"/>
              <a:t>κB</a:t>
            </a:r>
            <a:r>
              <a:rPr lang="en-US" altLang="ko-KR" sz="1400" dirty="0"/>
              <a:t> kinase-nuclear factor-</a:t>
            </a:r>
            <a:r>
              <a:rPr lang="en-US" altLang="ko-KR" sz="1400" dirty="0" err="1"/>
              <a:t>κB</a:t>
            </a:r>
            <a:r>
              <a:rPr lang="en-US" altLang="ko-KR" sz="1400" dirty="0"/>
              <a:t> (IKK-NF-</a:t>
            </a:r>
            <a:r>
              <a:rPr lang="en-US" altLang="ko-KR" sz="1400" dirty="0" err="1"/>
              <a:t>κB</a:t>
            </a:r>
            <a:r>
              <a:rPr lang="en-US" altLang="ko-KR" sz="1400" dirty="0"/>
              <a:t>) and epidermal growth factor receptor-activator protein-1 (EGFR-AP1) pathways are often co-activated and promote malignant behavior, but the underlying basis for this relationship is unclear. Resistance to inhibitors of IKKβ or EGFR is observed in head and neck squamous cell carcinomas (HNSCC). Here, we reveal that both IKKα and β contribute to nuclear activation of canonical and alternate NF-</a:t>
            </a:r>
            <a:r>
              <a:rPr lang="en-US" altLang="ko-KR" sz="1400" dirty="0" err="1"/>
              <a:t>κB</a:t>
            </a:r>
            <a:r>
              <a:rPr lang="en-US" altLang="ko-KR" sz="1400" dirty="0"/>
              <a:t>/REL family transcription factors, and overexpression of signal components that enhance co-activation of the EGFR-AP1 pathway. We observed that IKKα and IKKβ exhibit increased protein expression, nuclear localization, and phosphorylation in HNSCC tissues and cell lines. Individually, IKK activity varied among different cell lines, but overexpression of both IKKs induced the strongest NF-</a:t>
            </a:r>
            <a:r>
              <a:rPr lang="en-US" altLang="ko-KR" sz="1400" dirty="0" err="1"/>
              <a:t>κB</a:t>
            </a:r>
            <a:r>
              <a:rPr lang="en-US" altLang="ko-KR" sz="1400" dirty="0"/>
              <a:t> activation. Conversely, </a:t>
            </a:r>
            <a:r>
              <a:rPr lang="en-US" altLang="ko-KR" sz="1400" dirty="0" err="1"/>
              <a:t>siRNA</a:t>
            </a:r>
            <a:r>
              <a:rPr lang="en-US" altLang="ko-KR" sz="1400" dirty="0"/>
              <a:t> knock down of both IKKs significantly decreased nuclear localization and phosphorylation of canonical RELA and </a:t>
            </a:r>
            <a:r>
              <a:rPr lang="en-US" altLang="ko-KR" sz="1400" dirty="0" err="1"/>
              <a:t>IκB</a:t>
            </a:r>
            <a:r>
              <a:rPr lang="en-US" altLang="ko-KR" sz="1400" dirty="0"/>
              <a:t>α and alternative p52 and RELB subunits. Knock down of both IKKs more effectively inhibited NF-</a:t>
            </a:r>
            <a:r>
              <a:rPr lang="en-US" altLang="ko-KR" sz="1400" dirty="0" err="1"/>
              <a:t>κB</a:t>
            </a:r>
            <a:r>
              <a:rPr lang="en-US" altLang="ko-KR" sz="1400" dirty="0"/>
              <a:t> activation, broadly modulated gene expression and suppressed cell proliferation and migration. Global expression profiling revealed that NF-</a:t>
            </a:r>
            <a:r>
              <a:rPr lang="en-US" altLang="ko-KR" sz="1400" dirty="0" err="1"/>
              <a:t>κB</a:t>
            </a:r>
            <a:r>
              <a:rPr lang="en-US" altLang="ko-KR" sz="1400" dirty="0"/>
              <a:t>, cytokine, inflammatory response and growth factor signaling are among the top pathways and networks regulated by IKKs. Importantly, IKKα and IKKβ together promoted the expression and activity of transforming growth factor α, EGFR and AP1 transcription factors </a:t>
            </a:r>
            <a:r>
              <a:rPr lang="en-US" altLang="ko-KR" sz="1400" dirty="0" err="1"/>
              <a:t>cJun</a:t>
            </a:r>
            <a:r>
              <a:rPr lang="en-US" altLang="ko-KR" sz="1400" dirty="0"/>
              <a:t>, </a:t>
            </a:r>
            <a:r>
              <a:rPr lang="en-US" altLang="ko-KR" sz="1400" dirty="0" err="1"/>
              <a:t>JunB</a:t>
            </a:r>
            <a:r>
              <a:rPr lang="en-US" altLang="ko-KR" sz="1400" dirty="0"/>
              <a:t> and Fra1. Knock down of AP1 subunits individually decreased 8/15 (53%) of IKK-targeted genes sampled and similarly inhibited cell proliferation and migration. Mutations of NF-</a:t>
            </a:r>
            <a:r>
              <a:rPr lang="en-US" altLang="ko-KR" sz="1400" dirty="0" err="1"/>
              <a:t>κB</a:t>
            </a:r>
            <a:r>
              <a:rPr lang="en-US" altLang="ko-KR" sz="1400" dirty="0"/>
              <a:t> and AP1-binding sites abolished or decreased IKK-induced interleukin-8 (IL-8) promoter activity. Compounds such as </a:t>
            </a:r>
            <a:r>
              <a:rPr lang="en-US" altLang="ko-KR" sz="1400" dirty="0" err="1"/>
              <a:t>wedelactone</a:t>
            </a:r>
            <a:r>
              <a:rPr lang="en-US" altLang="ko-KR" sz="1400" dirty="0"/>
              <a:t> with dual IKK inhibitory activity and </a:t>
            </a:r>
            <a:r>
              <a:rPr lang="en-US" altLang="ko-KR" sz="1400" dirty="0" err="1"/>
              <a:t>geldanomycins</a:t>
            </a:r>
            <a:r>
              <a:rPr lang="en-US" altLang="ko-KR" sz="1400" dirty="0"/>
              <a:t> that block IKKα/β and EGFR pathways were more active than IKKβ-specific inhibitors in suppressing NF-</a:t>
            </a:r>
            <a:r>
              <a:rPr lang="en-US" altLang="ko-KR" sz="1400" dirty="0" err="1"/>
              <a:t>κB</a:t>
            </a:r>
            <a:r>
              <a:rPr lang="en-US" altLang="ko-KR" sz="1400" dirty="0"/>
              <a:t> activation and proliferation and inducing cell death. We conclude that IKKα and IKKβ cooperatively activate NF-</a:t>
            </a:r>
            <a:r>
              <a:rPr lang="en-US" altLang="ko-KR" sz="1400" dirty="0" err="1"/>
              <a:t>κB</a:t>
            </a:r>
            <a:r>
              <a:rPr lang="en-US" altLang="ko-KR" sz="1400" dirty="0"/>
              <a:t> and EGFR/AP1 networks of signaling pathways and contribute to the malignant phenotype and the intrinsic or acquired therapeutic resistance of HNSCC</a:t>
            </a:r>
            <a:r>
              <a:rPr lang="en-US" altLang="ko-KR" sz="1400" dirty="0" smtClean="0"/>
              <a:t>.</a:t>
            </a:r>
            <a:endParaRPr lang="en-US" altLang="ko-KR" sz="1400" dirty="0"/>
          </a:p>
        </p:txBody>
      </p:sp>
      <p:sp>
        <p:nvSpPr>
          <p:cNvPr id="4" name="TextBox 3"/>
          <p:cNvSpPr txBox="1"/>
          <p:nvPr/>
        </p:nvSpPr>
        <p:spPr>
          <a:xfrm>
            <a:off x="7529543" y="107340"/>
            <a:ext cx="1434945"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xmlns="" val="3789814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11970"/>
            <a:ext cx="4572000" cy="1200329"/>
          </a:xfrm>
          <a:prstGeom prst="rect">
            <a:avLst/>
          </a:prstGeom>
        </p:spPr>
        <p:txBody>
          <a:bodyPr>
            <a:spAutoFit/>
          </a:bodyPr>
          <a:lstStyle/>
          <a:p>
            <a:pPr fontAlgn="base"/>
            <a:r>
              <a:rPr lang="en-US" altLang="ko-KR" sz="1200" b="1" u="sng" dirty="0">
                <a:hlinkClick r:id="rId2"/>
              </a:rPr>
              <a:t>MicroRNAs regulate both epithelial-to-</a:t>
            </a:r>
            <a:r>
              <a:rPr lang="en-US" altLang="ko-KR" sz="1200" b="1" u="sng" dirty="0" err="1">
                <a:hlinkClick r:id="rId2"/>
              </a:rPr>
              <a:t>mesenchymal</a:t>
            </a:r>
            <a:r>
              <a:rPr lang="en-US" altLang="ko-KR" sz="1200" b="1" u="sng" dirty="0">
                <a:hlinkClick r:id="rId2"/>
              </a:rPr>
              <a:t> transition and cancer stem cells.</a:t>
            </a:r>
            <a:endParaRPr lang="en-US" altLang="ko-KR" sz="1200" b="1" dirty="0"/>
          </a:p>
          <a:p>
            <a:pPr fontAlgn="base"/>
            <a:r>
              <a:rPr lang="en-US" altLang="ko-KR" sz="1200" u="sng" dirty="0" err="1">
                <a:hlinkClick r:id="rId3"/>
              </a:rPr>
              <a:t>Ceppi</a:t>
            </a:r>
            <a:r>
              <a:rPr lang="en-US" altLang="ko-KR" sz="1200" u="sng" dirty="0">
                <a:hlinkClick r:id="rId3"/>
              </a:rPr>
              <a:t> P</a:t>
            </a:r>
            <a:r>
              <a:rPr lang="en-US" altLang="ko-KR" sz="1200" dirty="0"/>
              <a:t>, </a:t>
            </a:r>
            <a:r>
              <a:rPr lang="en-US" altLang="ko-KR" sz="1200" u="sng" dirty="0">
                <a:hlinkClick r:id="rId4"/>
              </a:rPr>
              <a:t>Peter ME</a:t>
            </a:r>
            <a:r>
              <a:rPr lang="en-US" altLang="ko-KR" sz="1200" dirty="0"/>
              <a:t>.</a:t>
            </a:r>
          </a:p>
          <a:p>
            <a:pPr fontAlgn="base"/>
            <a:r>
              <a:rPr lang="en-US" altLang="ko-KR" sz="1200" b="1" dirty="0"/>
              <a:t>Source</a:t>
            </a:r>
          </a:p>
          <a:p>
            <a:pPr fontAlgn="base"/>
            <a:r>
              <a:rPr lang="en-US" altLang="ko-KR" sz="1200" dirty="0"/>
              <a:t>Feinberg School of Medicine, Northwestern University, Chicago, IL, USA.</a:t>
            </a:r>
          </a:p>
        </p:txBody>
      </p:sp>
      <p:sp>
        <p:nvSpPr>
          <p:cNvPr id="5" name="직사각형 4"/>
          <p:cNvSpPr/>
          <p:nvPr/>
        </p:nvSpPr>
        <p:spPr>
          <a:xfrm>
            <a:off x="-4079" y="1212299"/>
            <a:ext cx="4572000" cy="1384995"/>
          </a:xfrm>
          <a:prstGeom prst="rect">
            <a:avLst/>
          </a:prstGeom>
        </p:spPr>
        <p:txBody>
          <a:bodyPr>
            <a:spAutoFit/>
          </a:bodyPr>
          <a:lstStyle/>
          <a:p>
            <a:pPr fontAlgn="base"/>
            <a:r>
              <a:rPr lang="en-US" altLang="ko-KR" sz="1200" b="1" u="sng" dirty="0">
                <a:hlinkClick r:id="rId5"/>
              </a:rPr>
              <a:t>Roles of microRNAs during prostatic tumorigenesis and tumor progression.</a:t>
            </a:r>
            <a:endParaRPr lang="en-US" altLang="ko-KR" sz="1200" b="1" dirty="0"/>
          </a:p>
          <a:p>
            <a:pPr fontAlgn="base"/>
            <a:r>
              <a:rPr lang="en-US" altLang="ko-KR" sz="1200" u="sng" dirty="0">
                <a:hlinkClick r:id="rId6"/>
              </a:rPr>
              <a:t>Fang YX</a:t>
            </a:r>
            <a:r>
              <a:rPr lang="en-US" altLang="ko-KR" sz="1200" dirty="0"/>
              <a:t>, </a:t>
            </a:r>
            <a:r>
              <a:rPr lang="en-US" altLang="ko-KR" sz="1200" u="sng" dirty="0" err="1">
                <a:hlinkClick r:id="rId7"/>
              </a:rPr>
              <a:t>Gao</a:t>
            </a:r>
            <a:r>
              <a:rPr lang="en-US" altLang="ko-KR" sz="1200" u="sng" dirty="0">
                <a:hlinkClick r:id="rId7"/>
              </a:rPr>
              <a:t> WQ</a:t>
            </a:r>
            <a:r>
              <a:rPr lang="en-US" altLang="ko-KR" sz="1200" dirty="0"/>
              <a:t>.</a:t>
            </a:r>
          </a:p>
          <a:p>
            <a:pPr fontAlgn="base"/>
            <a:r>
              <a:rPr lang="en-US" altLang="ko-KR" sz="1200" b="1" dirty="0"/>
              <a:t>Source</a:t>
            </a:r>
          </a:p>
          <a:p>
            <a:pPr fontAlgn="base"/>
            <a:r>
              <a:rPr lang="en-US" altLang="ko-KR" sz="1200" dirty="0"/>
              <a:t>State Key Laboratory of Oncogenes and Related Genes, Stem Cell Research Center, </a:t>
            </a:r>
            <a:r>
              <a:rPr lang="en-US" altLang="ko-KR" sz="1200" dirty="0" err="1"/>
              <a:t>Renji</a:t>
            </a:r>
            <a:r>
              <a:rPr lang="en-US" altLang="ko-KR" sz="1200" dirty="0"/>
              <a:t> Hospital, Shanghai </a:t>
            </a:r>
            <a:r>
              <a:rPr lang="en-US" altLang="ko-KR" sz="1200" dirty="0" err="1"/>
              <a:t>Jiaotong</a:t>
            </a:r>
            <a:r>
              <a:rPr lang="en-US" altLang="ko-KR" sz="1200" dirty="0"/>
              <a:t> University School of Medicine, Shanghai, PR China.</a:t>
            </a:r>
          </a:p>
        </p:txBody>
      </p:sp>
      <p:sp>
        <p:nvSpPr>
          <p:cNvPr id="6" name="직사각형 5"/>
          <p:cNvSpPr/>
          <p:nvPr/>
        </p:nvSpPr>
        <p:spPr>
          <a:xfrm>
            <a:off x="0" y="2597294"/>
            <a:ext cx="4572000" cy="1938992"/>
          </a:xfrm>
          <a:prstGeom prst="rect">
            <a:avLst/>
          </a:prstGeom>
        </p:spPr>
        <p:txBody>
          <a:bodyPr>
            <a:spAutoFit/>
          </a:bodyPr>
          <a:lstStyle/>
          <a:p>
            <a:pPr fontAlgn="base"/>
            <a:r>
              <a:rPr lang="en-US" altLang="ko-KR" sz="1200" b="1" u="sng" dirty="0">
                <a:hlinkClick r:id="rId8"/>
              </a:rPr>
              <a:t>Regulation of protein translation and c-Jun expression by prostate tumor overexpressed 1.</a:t>
            </a:r>
            <a:endParaRPr lang="en-US" altLang="ko-KR" sz="1200" b="1" dirty="0"/>
          </a:p>
          <a:p>
            <a:pPr fontAlgn="base"/>
            <a:r>
              <a:rPr lang="en-US" altLang="ko-KR" sz="1200" u="sng" dirty="0" err="1">
                <a:hlinkClick r:id="rId9"/>
              </a:rPr>
              <a:t>Marqués</a:t>
            </a:r>
            <a:r>
              <a:rPr lang="en-US" altLang="ko-KR" sz="1200" u="sng" dirty="0">
                <a:hlinkClick r:id="rId9"/>
              </a:rPr>
              <a:t> N</a:t>
            </a:r>
            <a:r>
              <a:rPr lang="en-US" altLang="ko-KR" sz="1200" dirty="0"/>
              <a:t>, </a:t>
            </a:r>
            <a:r>
              <a:rPr lang="en-US" altLang="ko-KR" sz="1200" u="sng" dirty="0" err="1">
                <a:hlinkClick r:id="rId10"/>
              </a:rPr>
              <a:t>Sesé</a:t>
            </a:r>
            <a:r>
              <a:rPr lang="en-US" altLang="ko-KR" sz="1200" u="sng" dirty="0">
                <a:hlinkClick r:id="rId10"/>
              </a:rPr>
              <a:t> M</a:t>
            </a:r>
            <a:r>
              <a:rPr lang="en-US" altLang="ko-KR" sz="1200" dirty="0"/>
              <a:t>, </a:t>
            </a:r>
            <a:r>
              <a:rPr lang="en-US" altLang="ko-KR" sz="1200" u="sng" dirty="0" err="1">
                <a:hlinkClick r:id="rId11"/>
              </a:rPr>
              <a:t>Cánovas</a:t>
            </a:r>
            <a:r>
              <a:rPr lang="en-US" altLang="ko-KR" sz="1200" u="sng" dirty="0">
                <a:hlinkClick r:id="rId11"/>
              </a:rPr>
              <a:t> V</a:t>
            </a:r>
            <a:r>
              <a:rPr lang="en-US" altLang="ko-KR" sz="1200" dirty="0"/>
              <a:t>, </a:t>
            </a:r>
            <a:r>
              <a:rPr lang="en-US" altLang="ko-KR" sz="1200" u="sng" dirty="0">
                <a:hlinkClick r:id="rId12"/>
              </a:rPr>
              <a:t>Valente F</a:t>
            </a:r>
            <a:r>
              <a:rPr lang="en-US" altLang="ko-KR" sz="1200" dirty="0"/>
              <a:t>, </a:t>
            </a:r>
            <a:r>
              <a:rPr lang="en-US" altLang="ko-KR" sz="1200" u="sng" dirty="0" err="1">
                <a:hlinkClick r:id="rId13"/>
              </a:rPr>
              <a:t>Bermudo</a:t>
            </a:r>
            <a:r>
              <a:rPr lang="en-US" altLang="ko-KR" sz="1200" u="sng" dirty="0">
                <a:hlinkClick r:id="rId13"/>
              </a:rPr>
              <a:t> R</a:t>
            </a:r>
            <a:r>
              <a:rPr lang="en-US" altLang="ko-KR" sz="1200" dirty="0"/>
              <a:t>, </a:t>
            </a:r>
            <a:r>
              <a:rPr lang="en-US" altLang="ko-KR" sz="1200" u="sng" dirty="0">
                <a:hlinkClick r:id="rId14"/>
              </a:rPr>
              <a:t>de Torres I</a:t>
            </a:r>
            <a:r>
              <a:rPr lang="en-US" altLang="ko-KR" sz="1200" dirty="0"/>
              <a:t>, </a:t>
            </a:r>
            <a:r>
              <a:rPr lang="en-US" altLang="ko-KR" sz="1200" u="sng" dirty="0" err="1">
                <a:hlinkClick r:id="rId15"/>
              </a:rPr>
              <a:t>Fernández</a:t>
            </a:r>
            <a:r>
              <a:rPr lang="en-US" altLang="ko-KR" sz="1200" u="sng" dirty="0">
                <a:hlinkClick r:id="rId15"/>
              </a:rPr>
              <a:t> Y</a:t>
            </a:r>
            <a:r>
              <a:rPr lang="en-US" altLang="ko-KR" sz="1200" dirty="0"/>
              <a:t>, </a:t>
            </a:r>
            <a:r>
              <a:rPr lang="en-US" altLang="ko-KR" sz="1200" u="sng" dirty="0" err="1">
                <a:hlinkClick r:id="rId16"/>
              </a:rPr>
              <a:t>Abasolo</a:t>
            </a:r>
            <a:r>
              <a:rPr lang="en-US" altLang="ko-KR" sz="1200" u="sng" dirty="0">
                <a:hlinkClick r:id="rId16"/>
              </a:rPr>
              <a:t> I</a:t>
            </a:r>
            <a:r>
              <a:rPr lang="en-US" altLang="ko-KR" sz="1200" dirty="0"/>
              <a:t>, </a:t>
            </a:r>
            <a:r>
              <a:rPr lang="en-US" altLang="ko-KR" sz="1200" u="sng" dirty="0" err="1">
                <a:hlinkClick r:id="rId17"/>
              </a:rPr>
              <a:t>Fernández</a:t>
            </a:r>
            <a:r>
              <a:rPr lang="en-US" altLang="ko-KR" sz="1200" u="sng" dirty="0">
                <a:hlinkClick r:id="rId17"/>
              </a:rPr>
              <a:t> PL</a:t>
            </a:r>
            <a:r>
              <a:rPr lang="en-US" altLang="ko-KR" sz="1200" dirty="0"/>
              <a:t>, </a:t>
            </a:r>
            <a:r>
              <a:rPr lang="en-US" altLang="ko-KR" sz="1200" u="sng" dirty="0">
                <a:hlinkClick r:id="rId18"/>
              </a:rPr>
              <a:t>Contreras H</a:t>
            </a:r>
            <a:r>
              <a:rPr lang="en-US" altLang="ko-KR" sz="1200" dirty="0"/>
              <a:t>, </a:t>
            </a:r>
            <a:r>
              <a:rPr lang="en-US" altLang="ko-KR" sz="1200" u="sng" dirty="0" err="1">
                <a:hlinkClick r:id="rId19"/>
              </a:rPr>
              <a:t>Castellón</a:t>
            </a:r>
            <a:r>
              <a:rPr lang="en-US" altLang="ko-KR" sz="1200" u="sng" dirty="0">
                <a:hlinkClick r:id="rId19"/>
              </a:rPr>
              <a:t> E</a:t>
            </a:r>
            <a:r>
              <a:rPr lang="en-US" altLang="ko-KR" sz="1200" dirty="0"/>
              <a:t>, </a:t>
            </a:r>
            <a:r>
              <a:rPr lang="en-US" altLang="ko-KR" sz="1200" u="sng" dirty="0" err="1">
                <a:hlinkClick r:id="rId20"/>
              </a:rPr>
              <a:t>Celià-Terrassa</a:t>
            </a:r>
            <a:r>
              <a:rPr lang="en-US" altLang="ko-KR" sz="1200" u="sng" dirty="0">
                <a:hlinkClick r:id="rId20"/>
              </a:rPr>
              <a:t> T</a:t>
            </a:r>
            <a:r>
              <a:rPr lang="en-US" altLang="ko-KR" sz="1200" dirty="0"/>
              <a:t>, </a:t>
            </a:r>
            <a:r>
              <a:rPr lang="en-US" altLang="ko-KR" sz="1200" u="sng" dirty="0">
                <a:hlinkClick r:id="rId21"/>
              </a:rPr>
              <a:t>Méndez R</a:t>
            </a:r>
            <a:r>
              <a:rPr lang="en-US" altLang="ko-KR" sz="1200" dirty="0"/>
              <a:t>, </a:t>
            </a:r>
            <a:r>
              <a:rPr lang="en-US" altLang="ko-KR" sz="1200" u="sng" dirty="0">
                <a:hlinkClick r:id="rId22"/>
              </a:rPr>
              <a:t>Ramón Y </a:t>
            </a:r>
            <a:r>
              <a:rPr lang="en-US" altLang="ko-KR" sz="1200" u="sng" dirty="0" err="1">
                <a:hlinkClick r:id="rId22"/>
              </a:rPr>
              <a:t>Cajal</a:t>
            </a:r>
            <a:r>
              <a:rPr lang="en-US" altLang="ko-KR" sz="1200" u="sng" dirty="0">
                <a:hlinkClick r:id="rId22"/>
              </a:rPr>
              <a:t> S</a:t>
            </a:r>
            <a:r>
              <a:rPr lang="en-US" altLang="ko-KR" sz="1200" dirty="0"/>
              <a:t>, </a:t>
            </a:r>
            <a:r>
              <a:rPr lang="en-US" altLang="ko-KR" sz="1200" u="sng" dirty="0">
                <a:hlinkClick r:id="rId23"/>
              </a:rPr>
              <a:t>Thomson TM</a:t>
            </a:r>
            <a:r>
              <a:rPr lang="en-US" altLang="ko-KR" sz="1200" dirty="0"/>
              <a:t>, </a:t>
            </a:r>
            <a:r>
              <a:rPr lang="en-US" altLang="ko-KR" sz="1200" u="sng" dirty="0" err="1">
                <a:hlinkClick r:id="rId24"/>
              </a:rPr>
              <a:t>Paciucci</a:t>
            </a:r>
            <a:r>
              <a:rPr lang="en-US" altLang="ko-KR" sz="1200" u="sng" dirty="0">
                <a:hlinkClick r:id="rId24"/>
              </a:rPr>
              <a:t> R</a:t>
            </a:r>
            <a:r>
              <a:rPr lang="en-US" altLang="ko-KR" sz="1200" dirty="0"/>
              <a:t>.</a:t>
            </a:r>
          </a:p>
          <a:p>
            <a:pPr fontAlgn="base"/>
            <a:r>
              <a:rPr lang="en-US" altLang="ko-KR" sz="1200" b="1" dirty="0"/>
              <a:t>Source</a:t>
            </a:r>
          </a:p>
          <a:p>
            <a:pPr fontAlgn="base"/>
            <a:r>
              <a:rPr lang="en-US" altLang="ko-KR" sz="1200" dirty="0"/>
              <a:t>Research Unit in Biomedicine, Translational and Pediatrics Oncology, </a:t>
            </a:r>
            <a:r>
              <a:rPr lang="en-US" altLang="ko-KR" sz="1200" dirty="0" err="1"/>
              <a:t>Vall</a:t>
            </a:r>
            <a:r>
              <a:rPr lang="en-US" altLang="ko-KR" sz="1200" dirty="0"/>
              <a:t> </a:t>
            </a:r>
            <a:r>
              <a:rPr lang="en-US" altLang="ko-KR" sz="1200" dirty="0" err="1"/>
              <a:t>d'Hebron</a:t>
            </a:r>
            <a:r>
              <a:rPr lang="en-US" altLang="ko-KR" sz="1200" dirty="0"/>
              <a:t> Institute of Research, Universidad </a:t>
            </a:r>
            <a:r>
              <a:rPr lang="en-US" altLang="ko-KR" sz="1200" dirty="0" err="1"/>
              <a:t>Autónoma</a:t>
            </a:r>
            <a:r>
              <a:rPr lang="en-US" altLang="ko-KR" sz="1200" dirty="0"/>
              <a:t>, Barcelona, Spain.</a:t>
            </a:r>
          </a:p>
        </p:txBody>
      </p:sp>
      <p:sp>
        <p:nvSpPr>
          <p:cNvPr id="7" name="직사각형 6"/>
          <p:cNvSpPr/>
          <p:nvPr/>
        </p:nvSpPr>
        <p:spPr>
          <a:xfrm>
            <a:off x="0" y="4536286"/>
            <a:ext cx="4572000" cy="1754326"/>
          </a:xfrm>
          <a:prstGeom prst="rect">
            <a:avLst/>
          </a:prstGeom>
        </p:spPr>
        <p:txBody>
          <a:bodyPr>
            <a:spAutoFit/>
          </a:bodyPr>
          <a:lstStyle/>
          <a:p>
            <a:pPr fontAlgn="base"/>
            <a:r>
              <a:rPr lang="en-US" altLang="ko-KR" sz="1200" b="1" u="sng" dirty="0">
                <a:hlinkClick r:id="rId25"/>
              </a:rPr>
              <a:t>Mutant B-RAF-Mcl-1 survival signaling depends on the STAT3 transcription factor.</a:t>
            </a:r>
            <a:endParaRPr lang="en-US" altLang="ko-KR" sz="1200" b="1" dirty="0"/>
          </a:p>
          <a:p>
            <a:pPr fontAlgn="base"/>
            <a:r>
              <a:rPr lang="en-US" altLang="ko-KR" sz="1200" u="sng" dirty="0">
                <a:hlinkClick r:id="rId26"/>
              </a:rPr>
              <a:t>Becker TM</a:t>
            </a:r>
            <a:r>
              <a:rPr lang="en-US" altLang="ko-KR" sz="1200" dirty="0"/>
              <a:t>, </a:t>
            </a:r>
            <a:r>
              <a:rPr lang="en-US" altLang="ko-KR" sz="1200" u="sng" dirty="0">
                <a:hlinkClick r:id="rId27"/>
              </a:rPr>
              <a:t>Boyd SC</a:t>
            </a:r>
            <a:r>
              <a:rPr lang="en-US" altLang="ko-KR" sz="1200" dirty="0"/>
              <a:t>, </a:t>
            </a:r>
            <a:r>
              <a:rPr lang="en-US" altLang="ko-KR" sz="1200" u="sng" dirty="0" err="1">
                <a:hlinkClick r:id="rId28"/>
              </a:rPr>
              <a:t>Mijatov</a:t>
            </a:r>
            <a:r>
              <a:rPr lang="en-US" altLang="ko-KR" sz="1200" u="sng" dirty="0">
                <a:hlinkClick r:id="rId28"/>
              </a:rPr>
              <a:t> B</a:t>
            </a:r>
            <a:r>
              <a:rPr lang="en-US" altLang="ko-KR" sz="1200" dirty="0"/>
              <a:t>, </a:t>
            </a:r>
            <a:r>
              <a:rPr lang="en-US" altLang="ko-KR" sz="1200" u="sng" dirty="0" err="1">
                <a:hlinkClick r:id="rId29"/>
              </a:rPr>
              <a:t>Gowrishankar</a:t>
            </a:r>
            <a:r>
              <a:rPr lang="en-US" altLang="ko-KR" sz="1200" u="sng" dirty="0">
                <a:hlinkClick r:id="rId29"/>
              </a:rPr>
              <a:t> K</a:t>
            </a:r>
            <a:r>
              <a:rPr lang="en-US" altLang="ko-KR" sz="1200" dirty="0"/>
              <a:t>, </a:t>
            </a:r>
            <a:r>
              <a:rPr lang="en-US" altLang="ko-KR" sz="1200" u="sng" dirty="0" err="1">
                <a:hlinkClick r:id="rId30"/>
              </a:rPr>
              <a:t>Snoyman</a:t>
            </a:r>
            <a:r>
              <a:rPr lang="en-US" altLang="ko-KR" sz="1200" u="sng" dirty="0">
                <a:hlinkClick r:id="rId30"/>
              </a:rPr>
              <a:t> S</a:t>
            </a:r>
            <a:r>
              <a:rPr lang="en-US" altLang="ko-KR" sz="1200" dirty="0"/>
              <a:t>, </a:t>
            </a:r>
            <a:r>
              <a:rPr lang="en-US" altLang="ko-KR" sz="1200" u="sng" dirty="0" err="1">
                <a:hlinkClick r:id="rId31"/>
              </a:rPr>
              <a:t>Pupo</a:t>
            </a:r>
            <a:r>
              <a:rPr lang="en-US" altLang="ko-KR" sz="1200" u="sng" dirty="0">
                <a:hlinkClick r:id="rId31"/>
              </a:rPr>
              <a:t> GM</a:t>
            </a:r>
            <a:r>
              <a:rPr lang="en-US" altLang="ko-KR" sz="1200" dirty="0"/>
              <a:t>, </a:t>
            </a:r>
            <a:r>
              <a:rPr lang="en-US" altLang="ko-KR" sz="1200" u="sng" dirty="0" err="1">
                <a:hlinkClick r:id="rId32"/>
              </a:rPr>
              <a:t>Scolyer</a:t>
            </a:r>
            <a:r>
              <a:rPr lang="en-US" altLang="ko-KR" sz="1200" u="sng" dirty="0">
                <a:hlinkClick r:id="rId32"/>
              </a:rPr>
              <a:t> RA</a:t>
            </a:r>
            <a:r>
              <a:rPr lang="en-US" altLang="ko-KR" sz="1200" dirty="0"/>
              <a:t>, </a:t>
            </a:r>
            <a:r>
              <a:rPr lang="en-US" altLang="ko-KR" sz="1200" u="sng" dirty="0">
                <a:hlinkClick r:id="rId33"/>
              </a:rPr>
              <a:t>Mann GJ</a:t>
            </a:r>
            <a:r>
              <a:rPr lang="en-US" altLang="ko-KR" sz="1200" dirty="0"/>
              <a:t>, </a:t>
            </a:r>
            <a:r>
              <a:rPr lang="en-US" altLang="ko-KR" sz="1200" u="sng" dirty="0" err="1">
                <a:hlinkClick r:id="rId34"/>
              </a:rPr>
              <a:t>Kefford</a:t>
            </a:r>
            <a:r>
              <a:rPr lang="en-US" altLang="ko-KR" sz="1200" u="sng" dirty="0">
                <a:hlinkClick r:id="rId34"/>
              </a:rPr>
              <a:t> RF</a:t>
            </a:r>
            <a:r>
              <a:rPr lang="en-US" altLang="ko-KR" sz="1200" dirty="0"/>
              <a:t>, </a:t>
            </a:r>
            <a:r>
              <a:rPr lang="en-US" altLang="ko-KR" sz="1200" u="sng" dirty="0">
                <a:hlinkClick r:id="rId35"/>
              </a:rPr>
              <a:t>Zhang </a:t>
            </a:r>
            <a:r>
              <a:rPr lang="en-US" altLang="ko-KR" sz="1200" u="sng" dirty="0" err="1">
                <a:hlinkClick r:id="rId35"/>
              </a:rPr>
              <a:t>XD</a:t>
            </a:r>
            <a:r>
              <a:rPr lang="en-US" altLang="ko-KR" sz="1200" dirty="0" err="1"/>
              <a:t>,</a:t>
            </a:r>
            <a:r>
              <a:rPr lang="en-US" altLang="ko-KR" sz="1200" u="sng" dirty="0" err="1">
                <a:hlinkClick r:id="rId36"/>
              </a:rPr>
              <a:t>Rizos</a:t>
            </a:r>
            <a:r>
              <a:rPr lang="en-US" altLang="ko-KR" sz="1200" u="sng" dirty="0">
                <a:hlinkClick r:id="rId36"/>
              </a:rPr>
              <a:t> H</a:t>
            </a:r>
            <a:r>
              <a:rPr lang="en-US" altLang="ko-KR" sz="1200" dirty="0"/>
              <a:t>.</a:t>
            </a:r>
          </a:p>
          <a:p>
            <a:pPr fontAlgn="base"/>
            <a:r>
              <a:rPr lang="en-US" altLang="ko-KR" sz="1200" b="1" dirty="0"/>
              <a:t>Source</a:t>
            </a:r>
          </a:p>
          <a:p>
            <a:pPr fontAlgn="base"/>
            <a:r>
              <a:rPr lang="en-US" altLang="ko-KR" sz="1200" dirty="0" err="1"/>
              <a:t>Westmead</a:t>
            </a:r>
            <a:r>
              <a:rPr lang="en-US" altLang="ko-KR" sz="1200" dirty="0"/>
              <a:t> Institute for Cancer Research, University of Sydney at </a:t>
            </a:r>
            <a:r>
              <a:rPr lang="en-US" altLang="ko-KR" sz="1200" dirty="0" err="1"/>
              <a:t>Westmead</a:t>
            </a:r>
            <a:r>
              <a:rPr lang="en-US" altLang="ko-KR" sz="1200" dirty="0"/>
              <a:t> Millennium Institute, </a:t>
            </a:r>
            <a:r>
              <a:rPr lang="en-US" altLang="ko-KR" sz="1200" dirty="0" err="1"/>
              <a:t>Westmead</a:t>
            </a:r>
            <a:r>
              <a:rPr lang="en-US" altLang="ko-KR" sz="1200" dirty="0"/>
              <a:t> Hospital, Sydney, New South Wales, Australia.</a:t>
            </a:r>
          </a:p>
        </p:txBody>
      </p:sp>
      <p:sp>
        <p:nvSpPr>
          <p:cNvPr id="8" name="직사각형 7"/>
          <p:cNvSpPr/>
          <p:nvPr/>
        </p:nvSpPr>
        <p:spPr>
          <a:xfrm>
            <a:off x="4567921" y="476672"/>
            <a:ext cx="4572000" cy="1754326"/>
          </a:xfrm>
          <a:prstGeom prst="rect">
            <a:avLst/>
          </a:prstGeom>
        </p:spPr>
        <p:txBody>
          <a:bodyPr>
            <a:spAutoFit/>
          </a:bodyPr>
          <a:lstStyle/>
          <a:p>
            <a:pPr fontAlgn="base"/>
            <a:r>
              <a:rPr lang="en-US" altLang="ko-KR" sz="1200" b="1" u="sng" dirty="0">
                <a:hlinkClick r:id="rId37"/>
              </a:rPr>
              <a:t>Interaction between PARP-1 and HIF-2</a:t>
            </a:r>
            <a:r>
              <a:rPr lang="el-GR" altLang="ko-KR" sz="1200" b="1" u="sng" dirty="0">
                <a:hlinkClick r:id="rId37"/>
              </a:rPr>
              <a:t>α </a:t>
            </a:r>
            <a:r>
              <a:rPr lang="en-US" altLang="ko-KR" sz="1200" b="1" u="sng" dirty="0">
                <a:hlinkClick r:id="rId37"/>
              </a:rPr>
              <a:t>in the hypoxic response.</a:t>
            </a:r>
            <a:endParaRPr lang="en-US" altLang="ko-KR" sz="1200" b="1" dirty="0"/>
          </a:p>
          <a:p>
            <a:pPr fontAlgn="base"/>
            <a:r>
              <a:rPr lang="en-US" altLang="ko-KR" sz="1200" u="sng" dirty="0">
                <a:hlinkClick r:id="rId38"/>
              </a:rPr>
              <a:t>Gonzalez-Flores A</a:t>
            </a:r>
            <a:r>
              <a:rPr lang="en-US" altLang="ko-KR" sz="1200" dirty="0"/>
              <a:t>, </a:t>
            </a:r>
            <a:r>
              <a:rPr lang="en-US" altLang="ko-KR" sz="1200" u="sng" dirty="0">
                <a:hlinkClick r:id="rId39"/>
              </a:rPr>
              <a:t>Aguilar-Quesada R</a:t>
            </a:r>
            <a:r>
              <a:rPr lang="en-US" altLang="ko-KR" sz="1200" dirty="0"/>
              <a:t>, </a:t>
            </a:r>
            <a:r>
              <a:rPr lang="en-US" altLang="ko-KR" sz="1200" u="sng" dirty="0" err="1">
                <a:hlinkClick r:id="rId40"/>
              </a:rPr>
              <a:t>Siles</a:t>
            </a:r>
            <a:r>
              <a:rPr lang="en-US" altLang="ko-KR" sz="1200" u="sng" dirty="0">
                <a:hlinkClick r:id="rId40"/>
              </a:rPr>
              <a:t> E</a:t>
            </a:r>
            <a:r>
              <a:rPr lang="en-US" altLang="ko-KR" sz="1200" dirty="0"/>
              <a:t>, </a:t>
            </a:r>
            <a:r>
              <a:rPr lang="en-US" altLang="ko-KR" sz="1200" u="sng" dirty="0" err="1">
                <a:hlinkClick r:id="rId41"/>
              </a:rPr>
              <a:t>Pozo</a:t>
            </a:r>
            <a:r>
              <a:rPr lang="en-US" altLang="ko-KR" sz="1200" u="sng" dirty="0">
                <a:hlinkClick r:id="rId41"/>
              </a:rPr>
              <a:t> S</a:t>
            </a:r>
            <a:r>
              <a:rPr lang="en-US" altLang="ko-KR" sz="1200" dirty="0"/>
              <a:t>, </a:t>
            </a:r>
            <a:r>
              <a:rPr lang="en-US" altLang="ko-KR" sz="1200" u="sng" dirty="0">
                <a:hlinkClick r:id="rId42"/>
              </a:rPr>
              <a:t>Rodríguez-Lara MI</a:t>
            </a:r>
            <a:r>
              <a:rPr lang="en-US" altLang="ko-KR" sz="1200" dirty="0"/>
              <a:t>, </a:t>
            </a:r>
            <a:r>
              <a:rPr lang="en-US" altLang="ko-KR" sz="1200" u="sng" dirty="0" err="1">
                <a:hlinkClick r:id="rId43"/>
              </a:rPr>
              <a:t>López</a:t>
            </a:r>
            <a:r>
              <a:rPr lang="en-US" altLang="ko-KR" sz="1200" u="sng" dirty="0">
                <a:hlinkClick r:id="rId43"/>
              </a:rPr>
              <a:t>-Jiménez L</a:t>
            </a:r>
            <a:r>
              <a:rPr lang="en-US" altLang="ko-KR" sz="1200" dirty="0"/>
              <a:t>, </a:t>
            </a:r>
            <a:r>
              <a:rPr lang="en-US" altLang="ko-KR" sz="1200" u="sng" dirty="0" err="1">
                <a:hlinkClick r:id="rId44"/>
              </a:rPr>
              <a:t>López</a:t>
            </a:r>
            <a:r>
              <a:rPr lang="en-US" altLang="ko-KR" sz="1200" u="sng" dirty="0">
                <a:hlinkClick r:id="rId44"/>
              </a:rPr>
              <a:t>-Rodríguez </a:t>
            </a:r>
            <a:r>
              <a:rPr lang="en-US" altLang="ko-KR" sz="1200" u="sng" dirty="0" err="1">
                <a:hlinkClick r:id="rId44"/>
              </a:rPr>
              <a:t>M</a:t>
            </a:r>
            <a:r>
              <a:rPr lang="en-US" altLang="ko-KR" sz="1200" dirty="0" err="1"/>
              <a:t>,</a:t>
            </a:r>
            <a:r>
              <a:rPr lang="en-US" altLang="ko-KR" sz="1200" u="sng" dirty="0" err="1">
                <a:hlinkClick r:id="rId45"/>
              </a:rPr>
              <a:t>Peralta</a:t>
            </a:r>
            <a:r>
              <a:rPr lang="en-US" altLang="ko-KR" sz="1200" u="sng" dirty="0">
                <a:hlinkClick r:id="rId45"/>
              </a:rPr>
              <a:t>-Leal A</a:t>
            </a:r>
            <a:r>
              <a:rPr lang="en-US" altLang="ko-KR" sz="1200" dirty="0"/>
              <a:t>, </a:t>
            </a:r>
            <a:r>
              <a:rPr lang="en-US" altLang="ko-KR" sz="1200" u="sng" dirty="0" err="1">
                <a:hlinkClick r:id="rId46"/>
              </a:rPr>
              <a:t>Villar</a:t>
            </a:r>
            <a:r>
              <a:rPr lang="en-US" altLang="ko-KR" sz="1200" u="sng" dirty="0">
                <a:hlinkClick r:id="rId46"/>
              </a:rPr>
              <a:t> D</a:t>
            </a:r>
            <a:r>
              <a:rPr lang="en-US" altLang="ko-KR" sz="1200" dirty="0"/>
              <a:t>, </a:t>
            </a:r>
            <a:r>
              <a:rPr lang="en-US" altLang="ko-KR" sz="1200" u="sng" dirty="0">
                <a:hlinkClick r:id="rId47"/>
              </a:rPr>
              <a:t>Martín-</a:t>
            </a:r>
            <a:r>
              <a:rPr lang="en-US" altLang="ko-KR" sz="1200" u="sng" dirty="0" err="1">
                <a:hlinkClick r:id="rId47"/>
              </a:rPr>
              <a:t>Oliva</a:t>
            </a:r>
            <a:r>
              <a:rPr lang="en-US" altLang="ko-KR" sz="1200" u="sng" dirty="0">
                <a:hlinkClick r:id="rId47"/>
              </a:rPr>
              <a:t> D</a:t>
            </a:r>
            <a:r>
              <a:rPr lang="en-US" altLang="ko-KR" sz="1200" dirty="0"/>
              <a:t>, </a:t>
            </a:r>
            <a:r>
              <a:rPr lang="en-US" altLang="ko-KR" sz="1200" u="sng" dirty="0">
                <a:hlinkClick r:id="rId48"/>
              </a:rPr>
              <a:t>Del Peso L</a:t>
            </a:r>
            <a:r>
              <a:rPr lang="en-US" altLang="ko-KR" sz="1200" dirty="0"/>
              <a:t>, </a:t>
            </a:r>
            <a:r>
              <a:rPr lang="en-US" altLang="ko-KR" sz="1200" u="sng" dirty="0">
                <a:hlinkClick r:id="rId49"/>
              </a:rPr>
              <a:t>Berra E</a:t>
            </a:r>
            <a:r>
              <a:rPr lang="en-US" altLang="ko-KR" sz="1200" dirty="0"/>
              <a:t>, </a:t>
            </a:r>
            <a:r>
              <a:rPr lang="en-US" altLang="ko-KR" sz="1200" u="sng" dirty="0">
                <a:hlinkClick r:id="rId50"/>
              </a:rPr>
              <a:t>Oliver FJ</a:t>
            </a:r>
            <a:r>
              <a:rPr lang="en-US" altLang="ko-KR" sz="1200" dirty="0"/>
              <a:t>.</a:t>
            </a:r>
          </a:p>
          <a:p>
            <a:pPr fontAlgn="base"/>
            <a:r>
              <a:rPr lang="en-US" altLang="ko-KR" sz="1200" b="1" dirty="0"/>
              <a:t>Source</a:t>
            </a:r>
          </a:p>
          <a:p>
            <a:pPr fontAlgn="base"/>
            <a:r>
              <a:rPr lang="en-US" altLang="ko-KR" sz="1200" dirty="0"/>
              <a:t>Institute of Parasitology and Biomedicine </a:t>
            </a:r>
            <a:r>
              <a:rPr lang="en-US" altLang="ko-KR" sz="1200" dirty="0" err="1"/>
              <a:t>López-Neyra</a:t>
            </a:r>
            <a:r>
              <a:rPr lang="en-US" altLang="ko-KR" sz="1200" dirty="0"/>
              <a:t>, CSIC, Granada, Spain.</a:t>
            </a:r>
          </a:p>
        </p:txBody>
      </p:sp>
      <p:sp>
        <p:nvSpPr>
          <p:cNvPr id="9" name="직사각형 8"/>
          <p:cNvSpPr/>
          <p:nvPr/>
        </p:nvSpPr>
        <p:spPr>
          <a:xfrm>
            <a:off x="4572000" y="2220575"/>
            <a:ext cx="4572000" cy="1200329"/>
          </a:xfrm>
          <a:prstGeom prst="rect">
            <a:avLst/>
          </a:prstGeom>
        </p:spPr>
        <p:txBody>
          <a:bodyPr>
            <a:spAutoFit/>
          </a:bodyPr>
          <a:lstStyle/>
          <a:p>
            <a:pPr fontAlgn="base"/>
            <a:r>
              <a:rPr lang="en-US" altLang="ko-KR" sz="1200" b="1" u="sng" dirty="0">
                <a:hlinkClick r:id="rId51"/>
              </a:rPr>
              <a:t>Constitutively active </a:t>
            </a:r>
            <a:r>
              <a:rPr lang="en-US" altLang="ko-KR" sz="1200" b="1" u="sng" dirty="0" err="1">
                <a:hlinkClick r:id="rId51"/>
              </a:rPr>
              <a:t>TrkB</a:t>
            </a:r>
            <a:r>
              <a:rPr lang="en-US" altLang="ko-KR" sz="1200" b="1" u="sng" dirty="0">
                <a:hlinkClick r:id="rId51"/>
              </a:rPr>
              <a:t> confers an aggressive transformed phenotype to a neural crest-derived cell line.</a:t>
            </a:r>
            <a:endParaRPr lang="en-US" altLang="ko-KR" sz="1200" b="1" dirty="0"/>
          </a:p>
          <a:p>
            <a:pPr fontAlgn="base"/>
            <a:r>
              <a:rPr lang="en-US" altLang="ko-KR" sz="1200" u="sng" dirty="0">
                <a:hlinkClick r:id="rId52"/>
              </a:rPr>
              <a:t>Dewitt J</a:t>
            </a:r>
            <a:r>
              <a:rPr lang="en-US" altLang="ko-KR" sz="1200" dirty="0"/>
              <a:t>, </a:t>
            </a:r>
            <a:r>
              <a:rPr lang="en-US" altLang="ko-KR" sz="1200" u="sng" dirty="0">
                <a:hlinkClick r:id="rId53"/>
              </a:rPr>
              <a:t>Ochoa V</a:t>
            </a:r>
            <a:r>
              <a:rPr lang="en-US" altLang="ko-KR" sz="1200" dirty="0"/>
              <a:t>, </a:t>
            </a:r>
            <a:r>
              <a:rPr lang="en-US" altLang="ko-KR" sz="1200" u="sng" dirty="0" err="1">
                <a:hlinkClick r:id="rId54"/>
              </a:rPr>
              <a:t>Urschitz</a:t>
            </a:r>
            <a:r>
              <a:rPr lang="en-US" altLang="ko-KR" sz="1200" u="sng" dirty="0">
                <a:hlinkClick r:id="rId54"/>
              </a:rPr>
              <a:t> J</a:t>
            </a:r>
            <a:r>
              <a:rPr lang="en-US" altLang="ko-KR" sz="1200" dirty="0"/>
              <a:t>, </a:t>
            </a:r>
            <a:r>
              <a:rPr lang="en-US" altLang="ko-KR" sz="1200" u="sng" dirty="0" err="1">
                <a:hlinkClick r:id="rId55"/>
              </a:rPr>
              <a:t>Elston</a:t>
            </a:r>
            <a:r>
              <a:rPr lang="en-US" altLang="ko-KR" sz="1200" u="sng" dirty="0">
                <a:hlinkClick r:id="rId55"/>
              </a:rPr>
              <a:t> M</a:t>
            </a:r>
            <a:r>
              <a:rPr lang="en-US" altLang="ko-KR" sz="1200" dirty="0"/>
              <a:t>, </a:t>
            </a:r>
            <a:r>
              <a:rPr lang="en-US" altLang="ko-KR" sz="1200" u="sng" dirty="0" err="1">
                <a:hlinkClick r:id="rId56"/>
              </a:rPr>
              <a:t>Moisyadi</a:t>
            </a:r>
            <a:r>
              <a:rPr lang="en-US" altLang="ko-KR" sz="1200" u="sng" dirty="0">
                <a:hlinkClick r:id="rId56"/>
              </a:rPr>
              <a:t> S</a:t>
            </a:r>
            <a:r>
              <a:rPr lang="en-US" altLang="ko-KR" sz="1200" dirty="0"/>
              <a:t>, </a:t>
            </a:r>
            <a:r>
              <a:rPr lang="en-US" altLang="ko-KR" sz="1200" u="sng" dirty="0">
                <a:hlinkClick r:id="rId57"/>
              </a:rPr>
              <a:t>Nishi R</a:t>
            </a:r>
            <a:r>
              <a:rPr lang="en-US" altLang="ko-KR" sz="1200" dirty="0"/>
              <a:t>.</a:t>
            </a:r>
          </a:p>
          <a:p>
            <a:pPr fontAlgn="base"/>
            <a:r>
              <a:rPr lang="en-US" altLang="ko-KR" sz="1200" b="1" dirty="0"/>
              <a:t>Source</a:t>
            </a:r>
          </a:p>
          <a:p>
            <a:pPr fontAlgn="base"/>
            <a:r>
              <a:rPr lang="en-US" altLang="ko-KR" sz="1200" dirty="0"/>
              <a:t>Department of Anatomy and Neurobiology and Neuroscience Graduate Program, University of Vermont, Burlington, VT, USA.</a:t>
            </a:r>
          </a:p>
        </p:txBody>
      </p:sp>
      <p:sp>
        <p:nvSpPr>
          <p:cNvPr id="10" name="직사각형 9"/>
          <p:cNvSpPr/>
          <p:nvPr/>
        </p:nvSpPr>
        <p:spPr>
          <a:xfrm>
            <a:off x="4572000" y="3444664"/>
            <a:ext cx="4572000" cy="1384995"/>
          </a:xfrm>
          <a:prstGeom prst="rect">
            <a:avLst/>
          </a:prstGeom>
        </p:spPr>
        <p:txBody>
          <a:bodyPr>
            <a:spAutoFit/>
          </a:bodyPr>
          <a:lstStyle/>
          <a:p>
            <a:pPr fontAlgn="base"/>
            <a:r>
              <a:rPr lang="en-US" altLang="ko-KR" sz="1200" b="1" u="sng" dirty="0">
                <a:hlinkClick r:id="rId58"/>
              </a:rPr>
              <a:t>Activation of PDK-1 maintains mouse embryonic stem cell self-renewal in a PKB-dependent manner.</a:t>
            </a:r>
            <a:endParaRPr lang="en-US" altLang="ko-KR" sz="1200" b="1" dirty="0"/>
          </a:p>
          <a:p>
            <a:pPr fontAlgn="base"/>
            <a:r>
              <a:rPr lang="en-US" altLang="ko-KR" sz="1200" u="sng" dirty="0">
                <a:hlinkClick r:id="rId59"/>
              </a:rPr>
              <a:t>Ling LS</a:t>
            </a:r>
            <a:r>
              <a:rPr lang="en-US" altLang="ko-KR" sz="1200" dirty="0"/>
              <a:t>, </a:t>
            </a:r>
            <a:r>
              <a:rPr lang="en-US" altLang="ko-KR" sz="1200" u="sng" dirty="0" err="1">
                <a:hlinkClick r:id="rId60"/>
              </a:rPr>
              <a:t>Voskas</a:t>
            </a:r>
            <a:r>
              <a:rPr lang="en-US" altLang="ko-KR" sz="1200" u="sng" dirty="0">
                <a:hlinkClick r:id="rId60"/>
              </a:rPr>
              <a:t> D</a:t>
            </a:r>
            <a:r>
              <a:rPr lang="en-US" altLang="ko-KR" sz="1200" dirty="0"/>
              <a:t>, </a:t>
            </a:r>
            <a:r>
              <a:rPr lang="en-US" altLang="ko-KR" sz="1200" u="sng" dirty="0" err="1">
                <a:hlinkClick r:id="rId61"/>
              </a:rPr>
              <a:t>Woodgett</a:t>
            </a:r>
            <a:r>
              <a:rPr lang="en-US" altLang="ko-KR" sz="1200" u="sng" dirty="0">
                <a:hlinkClick r:id="rId61"/>
              </a:rPr>
              <a:t> JR</a:t>
            </a:r>
            <a:r>
              <a:rPr lang="en-US" altLang="ko-KR" sz="1200" dirty="0"/>
              <a:t>.</a:t>
            </a:r>
          </a:p>
          <a:p>
            <a:pPr fontAlgn="base"/>
            <a:r>
              <a:rPr lang="en-US" altLang="ko-KR" sz="1200" b="1" dirty="0"/>
              <a:t>Source</a:t>
            </a:r>
          </a:p>
          <a:p>
            <a:pPr fontAlgn="base"/>
            <a:r>
              <a:rPr lang="en-US" altLang="ko-KR" sz="1200" dirty="0"/>
              <a:t>1] Department of Medical Biophysics, University of Toronto, Toronto, Ontario, Canada [2] Samuel </a:t>
            </a:r>
            <a:r>
              <a:rPr lang="en-US" altLang="ko-KR" sz="1200" dirty="0" err="1"/>
              <a:t>Lunenfeld</a:t>
            </a:r>
            <a:r>
              <a:rPr lang="en-US" altLang="ko-KR" sz="1200" dirty="0"/>
              <a:t> Research Institute, Mount Sinai Hospital, Toronto, Ontario, Canada.</a:t>
            </a:r>
          </a:p>
        </p:txBody>
      </p:sp>
      <p:sp>
        <p:nvSpPr>
          <p:cNvPr id="11" name="직사각형 10"/>
          <p:cNvSpPr/>
          <p:nvPr/>
        </p:nvSpPr>
        <p:spPr>
          <a:xfrm>
            <a:off x="4572000" y="4829659"/>
            <a:ext cx="4572000" cy="1384995"/>
          </a:xfrm>
          <a:prstGeom prst="rect">
            <a:avLst/>
          </a:prstGeom>
        </p:spPr>
        <p:txBody>
          <a:bodyPr>
            <a:spAutoFit/>
          </a:bodyPr>
          <a:lstStyle/>
          <a:p>
            <a:pPr fontAlgn="base"/>
            <a:r>
              <a:rPr lang="en-US" altLang="ko-KR" sz="1200" b="1" u="sng" dirty="0">
                <a:hlinkClick r:id="rId62"/>
              </a:rPr>
              <a:t>K63-Ubiquitylation of VHL by SOCS1 mediates DNA double-strand break repair.</a:t>
            </a:r>
            <a:endParaRPr lang="en-US" altLang="ko-KR" sz="1200" b="1" dirty="0"/>
          </a:p>
          <a:p>
            <a:pPr fontAlgn="base"/>
            <a:r>
              <a:rPr lang="en-US" altLang="ko-KR" sz="1200" u="sng" dirty="0">
                <a:hlinkClick r:id="rId63"/>
              </a:rPr>
              <a:t>Metcalf JL</a:t>
            </a:r>
            <a:r>
              <a:rPr lang="en-US" altLang="ko-KR" sz="1200" dirty="0"/>
              <a:t>, </a:t>
            </a:r>
            <a:r>
              <a:rPr lang="en-US" altLang="ko-KR" sz="1200" u="sng" dirty="0">
                <a:hlinkClick r:id="rId64"/>
              </a:rPr>
              <a:t>Bradshaw PS</a:t>
            </a:r>
            <a:r>
              <a:rPr lang="en-US" altLang="ko-KR" sz="1200" dirty="0"/>
              <a:t>, </a:t>
            </a:r>
            <a:r>
              <a:rPr lang="en-US" altLang="ko-KR" sz="1200" u="sng" dirty="0" err="1">
                <a:hlinkClick r:id="rId65"/>
              </a:rPr>
              <a:t>Komosa</a:t>
            </a:r>
            <a:r>
              <a:rPr lang="en-US" altLang="ko-KR" sz="1200" u="sng" dirty="0">
                <a:hlinkClick r:id="rId65"/>
              </a:rPr>
              <a:t> M</a:t>
            </a:r>
            <a:r>
              <a:rPr lang="en-US" altLang="ko-KR" sz="1200" dirty="0"/>
              <a:t>, </a:t>
            </a:r>
            <a:r>
              <a:rPr lang="en-US" altLang="ko-KR" sz="1200" u="sng" dirty="0">
                <a:hlinkClick r:id="rId66"/>
              </a:rPr>
              <a:t>Greer SN</a:t>
            </a:r>
            <a:r>
              <a:rPr lang="en-US" altLang="ko-KR" sz="1200" dirty="0"/>
              <a:t>, </a:t>
            </a:r>
            <a:r>
              <a:rPr lang="en-US" altLang="ko-KR" sz="1200" u="sng" dirty="0">
                <a:hlinkClick r:id="rId67"/>
              </a:rPr>
              <a:t>Stephen </a:t>
            </a:r>
            <a:r>
              <a:rPr lang="en-US" altLang="ko-KR" sz="1200" u="sng" dirty="0" err="1">
                <a:hlinkClick r:id="rId67"/>
              </a:rPr>
              <a:t>Meyn</a:t>
            </a:r>
            <a:r>
              <a:rPr lang="en-US" altLang="ko-KR" sz="1200" u="sng" dirty="0">
                <a:hlinkClick r:id="rId67"/>
              </a:rPr>
              <a:t> M</a:t>
            </a:r>
            <a:r>
              <a:rPr lang="en-US" altLang="ko-KR" sz="1200" dirty="0"/>
              <a:t>, </a:t>
            </a:r>
            <a:r>
              <a:rPr lang="en-US" altLang="ko-KR" sz="1200" u="sng" dirty="0" err="1">
                <a:hlinkClick r:id="rId68"/>
              </a:rPr>
              <a:t>Ohh</a:t>
            </a:r>
            <a:r>
              <a:rPr lang="en-US" altLang="ko-KR" sz="1200" u="sng" dirty="0">
                <a:hlinkClick r:id="rId68"/>
              </a:rPr>
              <a:t> M</a:t>
            </a:r>
            <a:r>
              <a:rPr lang="en-US" altLang="ko-KR" sz="1200" dirty="0"/>
              <a:t>.</a:t>
            </a:r>
          </a:p>
          <a:p>
            <a:pPr fontAlgn="base"/>
            <a:r>
              <a:rPr lang="en-US" altLang="ko-KR" sz="1200" b="1" dirty="0"/>
              <a:t>Source</a:t>
            </a:r>
          </a:p>
          <a:p>
            <a:pPr fontAlgn="base"/>
            <a:r>
              <a:rPr lang="en-US" altLang="ko-KR" sz="1200" dirty="0"/>
              <a:t>Department of Laboratory Medicine and Pathobiology, University of Toronto, Toronto, Ontario, Canada.</a:t>
            </a:r>
          </a:p>
        </p:txBody>
      </p:sp>
      <p:sp>
        <p:nvSpPr>
          <p:cNvPr id="12" name="TextBox 11"/>
          <p:cNvSpPr txBox="1"/>
          <p:nvPr/>
        </p:nvSpPr>
        <p:spPr>
          <a:xfrm>
            <a:off x="7529543" y="107340"/>
            <a:ext cx="1434945"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xmlns="" val="5081095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dirty="0"/>
          </a:p>
        </p:txBody>
      </p:sp>
      <p:pic>
        <p:nvPicPr>
          <p:cNvPr id="4" name="Picture 4"/>
          <p:cNvPicPr>
            <a:picLocks noChangeAspect="1" noChangeArrowheads="1"/>
          </p:cNvPicPr>
          <p:nvPr/>
        </p:nvPicPr>
        <p:blipFill>
          <a:blip r:embed="rId2" cstate="print"/>
          <a:srcRect/>
          <a:stretch>
            <a:fillRect/>
          </a:stretch>
        </p:blipFill>
        <p:spPr bwMode="auto">
          <a:xfrm>
            <a:off x="8401050" y="0"/>
            <a:ext cx="742950" cy="619125"/>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a:stretch>
            <a:fillRect/>
          </a:stretch>
        </p:blipFill>
        <p:spPr bwMode="auto">
          <a:xfrm>
            <a:off x="0" y="1412776"/>
            <a:ext cx="4788025" cy="5095181"/>
          </a:xfrm>
          <a:prstGeom prst="rect">
            <a:avLst/>
          </a:prstGeom>
          <a:noFill/>
          <a:ln w="9525">
            <a:noFill/>
            <a:miter lim="800000"/>
            <a:headEnd/>
            <a:tailEnd/>
          </a:ln>
        </p:spPr>
      </p:pic>
      <p:pic>
        <p:nvPicPr>
          <p:cNvPr id="7" name="Picture 2"/>
          <p:cNvPicPr>
            <a:picLocks noChangeAspect="1" noChangeArrowheads="1"/>
          </p:cNvPicPr>
          <p:nvPr/>
        </p:nvPicPr>
        <p:blipFill>
          <a:blip r:embed="rId4" cstate="print"/>
          <a:srcRect/>
          <a:stretch>
            <a:fillRect/>
          </a:stretch>
        </p:blipFill>
        <p:spPr bwMode="auto">
          <a:xfrm>
            <a:off x="4544667" y="1988840"/>
            <a:ext cx="4599333" cy="3212976"/>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6" name="내용 개체 틀 5"/>
          <p:cNvSpPr>
            <a:spLocks noGrp="1"/>
          </p:cNvSpPr>
          <p:nvPr>
            <p:ph idx="1"/>
          </p:nvPr>
        </p:nvSpPr>
        <p:spPr/>
        <p:txBody>
          <a:bodyPr/>
          <a:lstStyle/>
          <a:p>
            <a:endParaRPr lang="ko-KR" altLang="en-US" dirty="0"/>
          </a:p>
        </p:txBody>
      </p:sp>
      <p:pic>
        <p:nvPicPr>
          <p:cNvPr id="5122" name="Picture 2"/>
          <p:cNvPicPr>
            <a:picLocks noChangeAspect="1" noChangeArrowheads="1"/>
          </p:cNvPicPr>
          <p:nvPr/>
        </p:nvPicPr>
        <p:blipFill>
          <a:blip r:embed="rId2" cstate="print"/>
          <a:srcRect l="2920"/>
          <a:stretch>
            <a:fillRect/>
          </a:stretch>
        </p:blipFill>
        <p:spPr bwMode="auto">
          <a:xfrm>
            <a:off x="0" y="332656"/>
            <a:ext cx="4499992" cy="6056047"/>
          </a:xfrm>
          <a:prstGeom prst="rect">
            <a:avLst/>
          </a:prstGeom>
          <a:noFill/>
          <a:ln w="9525">
            <a:noFill/>
            <a:miter lim="800000"/>
            <a:headEnd/>
            <a:tailEnd/>
          </a:ln>
        </p:spPr>
      </p:pic>
      <p:pic>
        <p:nvPicPr>
          <p:cNvPr id="4" name="Picture 4"/>
          <p:cNvPicPr>
            <a:picLocks noChangeAspect="1" noChangeArrowheads="1"/>
          </p:cNvPicPr>
          <p:nvPr/>
        </p:nvPicPr>
        <p:blipFill>
          <a:blip r:embed="rId3" cstate="print"/>
          <a:srcRect/>
          <a:stretch>
            <a:fillRect/>
          </a:stretch>
        </p:blipFill>
        <p:spPr bwMode="auto">
          <a:xfrm>
            <a:off x="8401050" y="0"/>
            <a:ext cx="742950" cy="619125"/>
          </a:xfrm>
          <a:prstGeom prst="rect">
            <a:avLst/>
          </a:prstGeom>
          <a:noFill/>
          <a:ln w="9525">
            <a:noFill/>
            <a:miter lim="800000"/>
            <a:headEnd/>
            <a:tailEnd/>
          </a:ln>
        </p:spPr>
      </p:pic>
      <p:pic>
        <p:nvPicPr>
          <p:cNvPr id="9" name="Picture 2"/>
          <p:cNvPicPr>
            <a:picLocks noChangeAspect="1" noChangeArrowheads="1"/>
          </p:cNvPicPr>
          <p:nvPr/>
        </p:nvPicPr>
        <p:blipFill>
          <a:blip r:embed="rId4" cstate="print"/>
          <a:srcRect/>
          <a:stretch>
            <a:fillRect/>
          </a:stretch>
        </p:blipFill>
        <p:spPr bwMode="auto">
          <a:xfrm>
            <a:off x="4640962" y="980729"/>
            <a:ext cx="4503037" cy="51845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dirty="0"/>
          </a:p>
        </p:txBody>
      </p:sp>
      <p:pic>
        <p:nvPicPr>
          <p:cNvPr id="4" name="Picture 4"/>
          <p:cNvPicPr>
            <a:picLocks noChangeAspect="1" noChangeArrowheads="1"/>
          </p:cNvPicPr>
          <p:nvPr/>
        </p:nvPicPr>
        <p:blipFill>
          <a:blip r:embed="rId2" cstate="print"/>
          <a:srcRect/>
          <a:stretch>
            <a:fillRect/>
          </a:stretch>
        </p:blipFill>
        <p:spPr bwMode="auto">
          <a:xfrm>
            <a:off x="8401050" y="0"/>
            <a:ext cx="742950" cy="619125"/>
          </a:xfrm>
          <a:prstGeom prst="rect">
            <a:avLst/>
          </a:prstGeom>
          <a:noFill/>
          <a:ln w="9525">
            <a:noFill/>
            <a:miter lim="800000"/>
            <a:headEnd/>
            <a:tailEnd/>
          </a:ln>
        </p:spPr>
      </p:pic>
      <p:pic>
        <p:nvPicPr>
          <p:cNvPr id="7172" name="Picture 4"/>
          <p:cNvPicPr>
            <a:picLocks noChangeAspect="1" noChangeArrowheads="1"/>
          </p:cNvPicPr>
          <p:nvPr/>
        </p:nvPicPr>
        <p:blipFill>
          <a:blip r:embed="rId3" cstate="print"/>
          <a:srcRect/>
          <a:stretch>
            <a:fillRect/>
          </a:stretch>
        </p:blipFill>
        <p:spPr bwMode="auto">
          <a:xfrm>
            <a:off x="4552917" y="1412776"/>
            <a:ext cx="4591084" cy="4392488"/>
          </a:xfrm>
          <a:prstGeom prst="rect">
            <a:avLst/>
          </a:prstGeom>
          <a:noFill/>
          <a:ln w="9525">
            <a:noFill/>
            <a:miter lim="800000"/>
            <a:headEnd/>
            <a:tailEnd/>
          </a:ln>
        </p:spPr>
      </p:pic>
      <p:grpSp>
        <p:nvGrpSpPr>
          <p:cNvPr id="11" name="그룹 10"/>
          <p:cNvGrpSpPr/>
          <p:nvPr/>
        </p:nvGrpSpPr>
        <p:grpSpPr>
          <a:xfrm>
            <a:off x="0" y="1412776"/>
            <a:ext cx="4572000" cy="5040560"/>
            <a:chOff x="0" y="692696"/>
            <a:chExt cx="3771900" cy="3785195"/>
          </a:xfrm>
        </p:grpSpPr>
        <p:pic>
          <p:nvPicPr>
            <p:cNvPr id="7171" name="Picture 3"/>
            <p:cNvPicPr>
              <a:picLocks noChangeAspect="1" noChangeArrowheads="1"/>
            </p:cNvPicPr>
            <p:nvPr/>
          </p:nvPicPr>
          <p:blipFill>
            <a:blip r:embed="rId4" cstate="print"/>
            <a:srcRect/>
            <a:stretch>
              <a:fillRect/>
            </a:stretch>
          </p:blipFill>
          <p:spPr bwMode="auto">
            <a:xfrm>
              <a:off x="0" y="692696"/>
              <a:ext cx="3771900" cy="2495550"/>
            </a:xfrm>
            <a:prstGeom prst="rect">
              <a:avLst/>
            </a:prstGeom>
            <a:noFill/>
            <a:ln w="9525">
              <a:noFill/>
              <a:miter lim="800000"/>
              <a:headEnd/>
              <a:tailEnd/>
            </a:ln>
          </p:spPr>
        </p:pic>
        <p:grpSp>
          <p:nvGrpSpPr>
            <p:cNvPr id="10" name="그룹 9"/>
            <p:cNvGrpSpPr/>
            <p:nvPr/>
          </p:nvGrpSpPr>
          <p:grpSpPr>
            <a:xfrm>
              <a:off x="0" y="3284984"/>
              <a:ext cx="3514725" cy="1192907"/>
              <a:chOff x="0" y="4149080"/>
              <a:chExt cx="3514725" cy="1192907"/>
            </a:xfrm>
          </p:grpSpPr>
          <p:pic>
            <p:nvPicPr>
              <p:cNvPr id="7173" name="Picture 5"/>
              <p:cNvPicPr>
                <a:picLocks noChangeAspect="1" noChangeArrowheads="1"/>
              </p:cNvPicPr>
              <p:nvPr/>
            </p:nvPicPr>
            <p:blipFill>
              <a:blip r:embed="rId5" cstate="print"/>
              <a:srcRect/>
              <a:stretch>
                <a:fillRect/>
              </a:stretch>
            </p:blipFill>
            <p:spPr bwMode="auto">
              <a:xfrm>
                <a:off x="0" y="4149080"/>
                <a:ext cx="1590675" cy="209550"/>
              </a:xfrm>
              <a:prstGeom prst="rect">
                <a:avLst/>
              </a:prstGeom>
              <a:noFill/>
              <a:ln w="9525">
                <a:noFill/>
                <a:miter lim="800000"/>
                <a:headEnd/>
                <a:tailEnd/>
              </a:ln>
            </p:spPr>
          </p:pic>
          <p:pic>
            <p:nvPicPr>
              <p:cNvPr id="7174" name="Picture 6"/>
              <p:cNvPicPr>
                <a:picLocks noChangeAspect="1" noChangeArrowheads="1"/>
              </p:cNvPicPr>
              <p:nvPr/>
            </p:nvPicPr>
            <p:blipFill>
              <a:blip r:embed="rId6" cstate="print"/>
              <a:srcRect/>
              <a:stretch>
                <a:fillRect/>
              </a:stretch>
            </p:blipFill>
            <p:spPr bwMode="auto">
              <a:xfrm>
                <a:off x="0" y="4437112"/>
                <a:ext cx="3514725" cy="904875"/>
              </a:xfrm>
              <a:prstGeom prst="rect">
                <a:avLst/>
              </a:prstGeom>
              <a:noFill/>
              <a:ln w="9525">
                <a:noFill/>
                <a:miter lim="800000"/>
                <a:headEnd/>
                <a:tailEnd/>
              </a:ln>
            </p:spPr>
          </p:pic>
        </p:gr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dirty="0"/>
          </a:p>
        </p:txBody>
      </p:sp>
      <p:sp>
        <p:nvSpPr>
          <p:cNvPr id="3" name="내용 개체 틀 2"/>
          <p:cNvSpPr>
            <a:spLocks noGrp="1"/>
          </p:cNvSpPr>
          <p:nvPr>
            <p:ph idx="1"/>
          </p:nvPr>
        </p:nvSpPr>
        <p:spPr/>
        <p:txBody>
          <a:bodyPr/>
          <a:lstStyle/>
          <a:p>
            <a:endParaRPr lang="ko-KR" altLang="en-US" dirty="0"/>
          </a:p>
        </p:txBody>
      </p:sp>
      <p:pic>
        <p:nvPicPr>
          <p:cNvPr id="4" name="Picture 4"/>
          <p:cNvPicPr>
            <a:picLocks noChangeAspect="1" noChangeArrowheads="1"/>
          </p:cNvPicPr>
          <p:nvPr/>
        </p:nvPicPr>
        <p:blipFill>
          <a:blip r:embed="rId2" cstate="print"/>
          <a:srcRect/>
          <a:stretch>
            <a:fillRect/>
          </a:stretch>
        </p:blipFill>
        <p:spPr bwMode="auto">
          <a:xfrm>
            <a:off x="8401050" y="0"/>
            <a:ext cx="742950" cy="619125"/>
          </a:xfrm>
          <a:prstGeom prst="rect">
            <a:avLst/>
          </a:prstGeom>
          <a:noFill/>
          <a:ln w="9525">
            <a:noFill/>
            <a:miter lim="800000"/>
            <a:headEnd/>
            <a:tailEnd/>
          </a:ln>
        </p:spPr>
      </p:pic>
      <p:pic>
        <p:nvPicPr>
          <p:cNvPr id="8194" name="Picture 2"/>
          <p:cNvPicPr>
            <a:picLocks noChangeAspect="1" noChangeArrowheads="1"/>
          </p:cNvPicPr>
          <p:nvPr/>
        </p:nvPicPr>
        <p:blipFill>
          <a:blip r:embed="rId3" cstate="print"/>
          <a:srcRect/>
          <a:stretch>
            <a:fillRect/>
          </a:stretch>
        </p:blipFill>
        <p:spPr bwMode="auto">
          <a:xfrm>
            <a:off x="0" y="1196752"/>
            <a:ext cx="4572000" cy="4920122"/>
          </a:xfrm>
          <a:prstGeom prst="rect">
            <a:avLst/>
          </a:prstGeom>
          <a:noFill/>
          <a:ln w="9525">
            <a:noFill/>
            <a:miter lim="800000"/>
            <a:headEnd/>
            <a:tailEnd/>
          </a:ln>
        </p:spPr>
      </p:pic>
      <p:grpSp>
        <p:nvGrpSpPr>
          <p:cNvPr id="8" name="그룹 7"/>
          <p:cNvGrpSpPr/>
          <p:nvPr/>
        </p:nvGrpSpPr>
        <p:grpSpPr>
          <a:xfrm>
            <a:off x="4499993" y="1196752"/>
            <a:ext cx="4644008" cy="4968552"/>
            <a:chOff x="4499992" y="1124744"/>
            <a:chExt cx="3586733" cy="3859907"/>
          </a:xfrm>
        </p:grpSpPr>
        <p:pic>
          <p:nvPicPr>
            <p:cNvPr id="8195" name="Picture 3"/>
            <p:cNvPicPr>
              <a:picLocks noChangeAspect="1" noChangeArrowheads="1"/>
            </p:cNvPicPr>
            <p:nvPr/>
          </p:nvPicPr>
          <p:blipFill>
            <a:blip r:embed="rId4" cstate="print"/>
            <a:srcRect/>
            <a:stretch>
              <a:fillRect/>
            </a:stretch>
          </p:blipFill>
          <p:spPr bwMode="auto">
            <a:xfrm>
              <a:off x="4499992" y="1124744"/>
              <a:ext cx="2276475" cy="190500"/>
            </a:xfrm>
            <a:prstGeom prst="rect">
              <a:avLst/>
            </a:prstGeom>
            <a:noFill/>
            <a:ln w="9525">
              <a:noFill/>
              <a:miter lim="800000"/>
              <a:headEnd/>
              <a:tailEnd/>
            </a:ln>
          </p:spPr>
        </p:pic>
        <p:pic>
          <p:nvPicPr>
            <p:cNvPr id="8196" name="Picture 4"/>
            <p:cNvPicPr>
              <a:picLocks noChangeAspect="1" noChangeArrowheads="1"/>
            </p:cNvPicPr>
            <p:nvPr/>
          </p:nvPicPr>
          <p:blipFill>
            <a:blip r:embed="rId5" cstate="print"/>
            <a:srcRect/>
            <a:stretch>
              <a:fillRect/>
            </a:stretch>
          </p:blipFill>
          <p:spPr bwMode="auto">
            <a:xfrm>
              <a:off x="4572000" y="1412776"/>
              <a:ext cx="3514725" cy="3571875"/>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dirty="0"/>
          </a:p>
        </p:txBody>
      </p:sp>
      <p:pic>
        <p:nvPicPr>
          <p:cNvPr id="4" name="Picture 4"/>
          <p:cNvPicPr>
            <a:picLocks noChangeAspect="1" noChangeArrowheads="1"/>
          </p:cNvPicPr>
          <p:nvPr/>
        </p:nvPicPr>
        <p:blipFill>
          <a:blip r:embed="rId2" cstate="print"/>
          <a:srcRect/>
          <a:stretch>
            <a:fillRect/>
          </a:stretch>
        </p:blipFill>
        <p:spPr bwMode="auto">
          <a:xfrm>
            <a:off x="8401050" y="0"/>
            <a:ext cx="742950" cy="619125"/>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a:stretch>
            <a:fillRect/>
          </a:stretch>
        </p:blipFill>
        <p:spPr bwMode="auto">
          <a:xfrm>
            <a:off x="2123728" y="332656"/>
            <a:ext cx="4805141" cy="593647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p:txBody>
          <a:bodyPr/>
          <a:lstStyle/>
          <a:p>
            <a:endParaRPr lang="ko-KR" altLang="en-US"/>
          </a:p>
        </p:txBody>
      </p:sp>
      <p:sp>
        <p:nvSpPr>
          <p:cNvPr id="4" name="제목 3"/>
          <p:cNvSpPr>
            <a:spLocks noGrp="1"/>
          </p:cNvSpPr>
          <p:nvPr>
            <p:ph type="title"/>
          </p:nvPr>
        </p:nvSpPr>
        <p:spPr/>
        <p:txBody>
          <a:bodyPr/>
          <a:lstStyle/>
          <a:p>
            <a:endParaRPr lang="ko-KR" altLang="en-US"/>
          </a:p>
        </p:txBody>
      </p:sp>
      <p:pic>
        <p:nvPicPr>
          <p:cNvPr id="9218" name="Picture 2"/>
          <p:cNvPicPr>
            <a:picLocks noChangeAspect="1" noChangeArrowheads="1"/>
          </p:cNvPicPr>
          <p:nvPr/>
        </p:nvPicPr>
        <p:blipFill>
          <a:blip r:embed="rId2" cstate="print"/>
          <a:srcRect/>
          <a:stretch>
            <a:fillRect/>
          </a:stretch>
        </p:blipFill>
        <p:spPr bwMode="auto">
          <a:xfrm>
            <a:off x="1763688" y="404664"/>
            <a:ext cx="6112162" cy="6158234"/>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8401050" y="0"/>
            <a:ext cx="742950" cy="61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10242" name="Picture 2"/>
          <p:cNvPicPr>
            <a:picLocks noChangeAspect="1" noChangeArrowheads="1"/>
          </p:cNvPicPr>
          <p:nvPr/>
        </p:nvPicPr>
        <p:blipFill>
          <a:blip r:embed="rId2" cstate="print"/>
          <a:srcRect/>
          <a:stretch>
            <a:fillRect/>
          </a:stretch>
        </p:blipFill>
        <p:spPr bwMode="auto">
          <a:xfrm>
            <a:off x="1763688" y="260648"/>
            <a:ext cx="5816862" cy="6597352"/>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8401050" y="0"/>
            <a:ext cx="742950" cy="61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11266" name="Picture 2"/>
          <p:cNvPicPr>
            <a:picLocks noChangeAspect="1" noChangeArrowheads="1"/>
          </p:cNvPicPr>
          <p:nvPr/>
        </p:nvPicPr>
        <p:blipFill>
          <a:blip r:embed="rId2" cstate="print"/>
          <a:srcRect/>
          <a:stretch>
            <a:fillRect/>
          </a:stretch>
        </p:blipFill>
        <p:spPr bwMode="auto">
          <a:xfrm>
            <a:off x="1187624" y="332657"/>
            <a:ext cx="6525343" cy="6525343"/>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8401050" y="0"/>
            <a:ext cx="742950" cy="61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12290" name="Picture 2"/>
          <p:cNvPicPr>
            <a:picLocks noChangeAspect="1" noChangeArrowheads="1"/>
          </p:cNvPicPr>
          <p:nvPr/>
        </p:nvPicPr>
        <p:blipFill>
          <a:blip r:embed="rId2" cstate="print"/>
          <a:srcRect/>
          <a:stretch>
            <a:fillRect/>
          </a:stretch>
        </p:blipFill>
        <p:spPr bwMode="auto">
          <a:xfrm>
            <a:off x="1691680" y="220024"/>
            <a:ext cx="5908692" cy="6637976"/>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8401050" y="0"/>
            <a:ext cx="742950" cy="61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13314" name="Picture 2"/>
          <p:cNvPicPr>
            <a:picLocks noChangeAspect="1" noChangeArrowheads="1"/>
          </p:cNvPicPr>
          <p:nvPr/>
        </p:nvPicPr>
        <p:blipFill>
          <a:blip r:embed="rId2" cstate="print"/>
          <a:srcRect/>
          <a:stretch>
            <a:fillRect/>
          </a:stretch>
        </p:blipFill>
        <p:spPr bwMode="auto">
          <a:xfrm>
            <a:off x="1948648" y="134727"/>
            <a:ext cx="5143631" cy="6723274"/>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8401050" y="0"/>
            <a:ext cx="742950" cy="61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14338" name="Picture 2"/>
          <p:cNvPicPr>
            <a:picLocks noChangeAspect="1" noChangeArrowheads="1"/>
          </p:cNvPicPr>
          <p:nvPr/>
        </p:nvPicPr>
        <p:blipFill>
          <a:blip r:embed="rId2" cstate="print"/>
          <a:srcRect/>
          <a:stretch>
            <a:fillRect/>
          </a:stretch>
        </p:blipFill>
        <p:spPr bwMode="auto">
          <a:xfrm>
            <a:off x="1836004" y="188278"/>
            <a:ext cx="5472300" cy="6481082"/>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8401050" y="0"/>
            <a:ext cx="742950" cy="61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2050" name="Picture 2"/>
          <p:cNvPicPr>
            <a:picLocks noChangeAspect="1" noChangeArrowheads="1"/>
          </p:cNvPicPr>
          <p:nvPr/>
        </p:nvPicPr>
        <p:blipFill>
          <a:blip r:embed="rId2" cstate="print"/>
          <a:srcRect/>
          <a:stretch>
            <a:fillRect/>
          </a:stretch>
        </p:blipFill>
        <p:spPr bwMode="auto">
          <a:xfrm>
            <a:off x="1835696" y="188640"/>
            <a:ext cx="5435666" cy="6391275"/>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a:stretch>
            <a:fillRect/>
          </a:stretch>
        </p:blipFill>
        <p:spPr bwMode="auto">
          <a:xfrm>
            <a:off x="5848350" y="0"/>
            <a:ext cx="3295650" cy="1123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5848350" y="0"/>
            <a:ext cx="3295650" cy="112395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79512" y="332656"/>
            <a:ext cx="5495925" cy="1057275"/>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539552" y="1844824"/>
            <a:ext cx="8059909" cy="474779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TotalTime>
  <Words>959</Words>
  <Application>Microsoft Office PowerPoint</Application>
  <PresentationFormat>화면 슬라이드 쇼(4:3)</PresentationFormat>
  <Paragraphs>100</Paragraphs>
  <Slides>29</Slides>
  <Notes>0</Notes>
  <HiddenSlides>0</HiddenSlides>
  <MMClips>0</MMClips>
  <ScaleCrop>false</ScaleCrop>
  <HeadingPairs>
    <vt:vector size="4" baseType="variant">
      <vt:variant>
        <vt:lpstr>테마</vt:lpstr>
      </vt:variant>
      <vt:variant>
        <vt:i4>1</vt:i4>
      </vt:variant>
      <vt:variant>
        <vt:lpstr>슬라이드 제목</vt:lpstr>
      </vt:variant>
      <vt:variant>
        <vt:i4>29</vt:i4>
      </vt:variant>
    </vt:vector>
  </HeadingPairs>
  <TitlesOfParts>
    <vt:vector size="30"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lpstr>슬라이드 15</vt:lpstr>
      <vt:lpstr>슬라이드 16</vt:lpstr>
      <vt:lpstr>슬라이드 17</vt:lpstr>
      <vt:lpstr>슬라이드 18</vt:lpstr>
      <vt:lpstr>슬라이드 19</vt:lpstr>
      <vt:lpstr>슬라이드 20</vt:lpstr>
      <vt:lpstr>슬라이드 21</vt:lpstr>
      <vt:lpstr>슬라이드 22</vt:lpstr>
      <vt:lpstr>슬라이드 23</vt:lpstr>
      <vt:lpstr>슬라이드 24</vt:lpstr>
      <vt:lpstr>슬라이드 25</vt:lpstr>
      <vt:lpstr>슬라이드 26</vt:lpstr>
      <vt:lpstr>슬라이드 27</vt:lpstr>
      <vt:lpstr>슬라이드 28</vt:lpstr>
      <vt:lpstr>슬라이드 29</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Seungjun Eom</dc:creator>
  <cp:lastModifiedBy>user</cp:lastModifiedBy>
  <cp:revision>7</cp:revision>
  <cp:lastPrinted>2013-03-10T23:00:19Z</cp:lastPrinted>
  <dcterms:created xsi:type="dcterms:W3CDTF">2013-03-10T13:09:47Z</dcterms:created>
  <dcterms:modified xsi:type="dcterms:W3CDTF">2013-03-11T00:18:46Z</dcterms:modified>
</cp:coreProperties>
</file>