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9144000" cy="6858000" type="screen4x3"/>
  <p:notesSz cx="7099300"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021294" y="0"/>
            <a:ext cx="3076363" cy="511731"/>
          </a:xfrm>
          <a:prstGeom prst="rect">
            <a:avLst/>
          </a:prstGeom>
        </p:spPr>
        <p:txBody>
          <a:bodyPr vert="horz" lIns="96661" tIns="48331" rIns="96661" bIns="48331" rtlCol="0"/>
          <a:lstStyle>
            <a:lvl1pPr algn="r">
              <a:defRPr sz="1300"/>
            </a:lvl1pPr>
          </a:lstStyle>
          <a:p>
            <a:fld id="{3B5CE867-3376-4DC6-9030-BC0D46ED5CFD}" type="datetimeFigureOut">
              <a:rPr lang="en-US" smtClean="0"/>
              <a:t>10/28/2013</a:t>
            </a:fld>
            <a:endParaRPr lang="en-US"/>
          </a:p>
        </p:txBody>
      </p:sp>
      <p:sp>
        <p:nvSpPr>
          <p:cNvPr id="4" name="Slide Image Placeholder 3"/>
          <p:cNvSpPr>
            <a:spLocks noGrp="1" noRot="1" noChangeAspect="1"/>
          </p:cNvSpPr>
          <p:nvPr>
            <p:ph type="sldImg" idx="2"/>
          </p:nvPr>
        </p:nvSpPr>
        <p:spPr>
          <a:xfrm>
            <a:off x="990600" y="768350"/>
            <a:ext cx="5118100" cy="3838575"/>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6661" tIns="48331" rIns="96661" bIns="4833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721106"/>
            <a:ext cx="3076363" cy="511731"/>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6661" tIns="48331" rIns="96661" bIns="48331" rtlCol="0" anchor="b"/>
          <a:lstStyle>
            <a:lvl1pPr algn="r">
              <a:defRPr sz="1300"/>
            </a:lvl1pPr>
          </a:lstStyle>
          <a:p>
            <a:fld id="{18ED54FB-31B9-4D55-A548-B3DA97C105CA}" type="slidenum">
              <a:rPr lang="en-US" smtClean="0"/>
              <a:t>‹#›</a:t>
            </a:fld>
            <a:endParaRPr lang="en-US"/>
          </a:p>
        </p:txBody>
      </p:sp>
    </p:spTree>
    <p:extLst>
      <p:ext uri="{BB962C8B-B14F-4D97-AF65-F5344CB8AC3E}">
        <p14:creationId xmlns:p14="http://schemas.microsoft.com/office/powerpoint/2010/main" val="19082769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A641D-D07C-4EE6-BDBE-BE42D7CDEB72}" type="slidenum">
              <a:rPr lang="en-US" smtClean="0"/>
              <a:t>5</a:t>
            </a:fld>
            <a:endParaRPr lang="en-US"/>
          </a:p>
        </p:txBody>
      </p:sp>
    </p:spTree>
    <p:extLst>
      <p:ext uri="{BB962C8B-B14F-4D97-AF65-F5344CB8AC3E}">
        <p14:creationId xmlns:p14="http://schemas.microsoft.com/office/powerpoint/2010/main" val="11114396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A641D-D07C-4EE6-BDBE-BE42D7CDEB72}" type="slidenum">
              <a:rPr lang="en-US" smtClean="0"/>
              <a:t>6</a:t>
            </a:fld>
            <a:endParaRPr lang="en-US"/>
          </a:p>
        </p:txBody>
      </p:sp>
    </p:spTree>
    <p:extLst>
      <p:ext uri="{BB962C8B-B14F-4D97-AF65-F5344CB8AC3E}">
        <p14:creationId xmlns:p14="http://schemas.microsoft.com/office/powerpoint/2010/main" val="1929303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A641D-D07C-4EE6-BDBE-BE42D7CDEB72}" type="slidenum">
              <a:rPr lang="en-US" smtClean="0"/>
              <a:t>7</a:t>
            </a:fld>
            <a:endParaRPr lang="en-US"/>
          </a:p>
        </p:txBody>
      </p:sp>
    </p:spTree>
    <p:extLst>
      <p:ext uri="{BB962C8B-B14F-4D97-AF65-F5344CB8AC3E}">
        <p14:creationId xmlns:p14="http://schemas.microsoft.com/office/powerpoint/2010/main" val="2393537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A641D-D07C-4EE6-BDBE-BE42D7CDEB72}" type="slidenum">
              <a:rPr lang="en-US" smtClean="0"/>
              <a:t>8</a:t>
            </a:fld>
            <a:endParaRPr lang="en-US"/>
          </a:p>
        </p:txBody>
      </p:sp>
    </p:spTree>
    <p:extLst>
      <p:ext uri="{BB962C8B-B14F-4D97-AF65-F5344CB8AC3E}">
        <p14:creationId xmlns:p14="http://schemas.microsoft.com/office/powerpoint/2010/main" val="2952970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A641D-D07C-4EE6-BDBE-BE42D7CDEB72}" type="slidenum">
              <a:rPr lang="en-US" smtClean="0"/>
              <a:t>9</a:t>
            </a:fld>
            <a:endParaRPr lang="en-US"/>
          </a:p>
        </p:txBody>
      </p:sp>
    </p:spTree>
    <p:extLst>
      <p:ext uri="{BB962C8B-B14F-4D97-AF65-F5344CB8AC3E}">
        <p14:creationId xmlns:p14="http://schemas.microsoft.com/office/powerpoint/2010/main" val="32090631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A641D-D07C-4EE6-BDBE-BE42D7CDEB72}" type="slidenum">
              <a:rPr lang="en-US" smtClean="0"/>
              <a:t>10</a:t>
            </a:fld>
            <a:endParaRPr lang="en-US"/>
          </a:p>
        </p:txBody>
      </p:sp>
    </p:spTree>
    <p:extLst>
      <p:ext uri="{BB962C8B-B14F-4D97-AF65-F5344CB8AC3E}">
        <p14:creationId xmlns:p14="http://schemas.microsoft.com/office/powerpoint/2010/main" val="36714801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A641D-D07C-4EE6-BDBE-BE42D7CDEB72}" type="slidenum">
              <a:rPr lang="en-US" smtClean="0"/>
              <a:t>11</a:t>
            </a:fld>
            <a:endParaRPr lang="en-US"/>
          </a:p>
        </p:txBody>
      </p:sp>
    </p:spTree>
    <p:extLst>
      <p:ext uri="{BB962C8B-B14F-4D97-AF65-F5344CB8AC3E}">
        <p14:creationId xmlns:p14="http://schemas.microsoft.com/office/powerpoint/2010/main" val="21204534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A641D-D07C-4EE6-BDBE-BE42D7CDEB72}" type="slidenum">
              <a:rPr lang="en-US" smtClean="0"/>
              <a:t>12</a:t>
            </a:fld>
            <a:endParaRPr lang="en-US"/>
          </a:p>
        </p:txBody>
      </p:sp>
    </p:spTree>
    <p:extLst>
      <p:ext uri="{BB962C8B-B14F-4D97-AF65-F5344CB8AC3E}">
        <p14:creationId xmlns:p14="http://schemas.microsoft.com/office/powerpoint/2010/main" val="33930681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5949716-C535-4F25-BC75-1EE8BBA38112}" type="datetime1">
              <a:rPr lang="en-US" smtClean="0"/>
              <a:t>10/28/2013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9750C8-D569-B343-BB0C-87012CD026D5}" type="slidenum">
              <a:rPr lang="en-US" smtClean="0"/>
              <a:t>‹#›</a:t>
            </a:fld>
            <a:endParaRPr lang="en-US"/>
          </a:p>
        </p:txBody>
      </p:sp>
    </p:spTree>
    <p:extLst>
      <p:ext uri="{BB962C8B-B14F-4D97-AF65-F5344CB8AC3E}">
        <p14:creationId xmlns:p14="http://schemas.microsoft.com/office/powerpoint/2010/main" val="152526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F27E43-FED2-44E3-9B4A-695C668C1679}" type="datetime1">
              <a:rPr lang="en-US" smtClean="0"/>
              <a:t>10/28/2013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9750C8-D569-B343-BB0C-87012CD026D5}" type="slidenum">
              <a:rPr lang="en-US" smtClean="0"/>
              <a:t>‹#›</a:t>
            </a:fld>
            <a:endParaRPr lang="en-US"/>
          </a:p>
        </p:txBody>
      </p:sp>
    </p:spTree>
    <p:extLst>
      <p:ext uri="{BB962C8B-B14F-4D97-AF65-F5344CB8AC3E}">
        <p14:creationId xmlns:p14="http://schemas.microsoft.com/office/powerpoint/2010/main" val="3619866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0F3CAD4-E2F3-4F31-A400-ADC9D5156D9C}" type="datetime1">
              <a:rPr lang="en-US" smtClean="0"/>
              <a:t>10/28/2013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9750C8-D569-B343-BB0C-87012CD026D5}" type="slidenum">
              <a:rPr lang="en-US" smtClean="0"/>
              <a:t>‹#›</a:t>
            </a:fld>
            <a:endParaRPr lang="en-US"/>
          </a:p>
        </p:txBody>
      </p:sp>
    </p:spTree>
    <p:extLst>
      <p:ext uri="{BB962C8B-B14F-4D97-AF65-F5344CB8AC3E}">
        <p14:creationId xmlns:p14="http://schemas.microsoft.com/office/powerpoint/2010/main" val="6207155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DE84266-76E7-4504-93C8-BC844FE484C8}" type="datetime1">
              <a:rPr lang="en-US" smtClean="0"/>
              <a:t>10/28/2013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9750C8-D569-B343-BB0C-87012CD026D5}" type="slidenum">
              <a:rPr lang="en-US" smtClean="0"/>
              <a:t>‹#›</a:t>
            </a:fld>
            <a:endParaRPr lang="en-US"/>
          </a:p>
        </p:txBody>
      </p:sp>
    </p:spTree>
    <p:extLst>
      <p:ext uri="{BB962C8B-B14F-4D97-AF65-F5344CB8AC3E}">
        <p14:creationId xmlns:p14="http://schemas.microsoft.com/office/powerpoint/2010/main" val="3044616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1199CE0-5118-491C-BB08-C8A544C0589F}" type="datetime1">
              <a:rPr lang="en-US" smtClean="0"/>
              <a:t>10/28/2013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49750C8-D569-B343-BB0C-87012CD026D5}" type="slidenum">
              <a:rPr lang="en-US" smtClean="0"/>
              <a:t>‹#›</a:t>
            </a:fld>
            <a:endParaRPr lang="en-US"/>
          </a:p>
        </p:txBody>
      </p:sp>
    </p:spTree>
    <p:extLst>
      <p:ext uri="{BB962C8B-B14F-4D97-AF65-F5344CB8AC3E}">
        <p14:creationId xmlns:p14="http://schemas.microsoft.com/office/powerpoint/2010/main" val="3868750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F84FB30-4CAC-404C-A600-56824A41F0E7}" type="datetime1">
              <a:rPr lang="en-US" smtClean="0"/>
              <a:t>10/28/2013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49750C8-D569-B343-BB0C-87012CD026D5}" type="slidenum">
              <a:rPr lang="en-US" smtClean="0"/>
              <a:t>‹#›</a:t>
            </a:fld>
            <a:endParaRPr lang="en-US"/>
          </a:p>
        </p:txBody>
      </p:sp>
    </p:spTree>
    <p:extLst>
      <p:ext uri="{BB962C8B-B14F-4D97-AF65-F5344CB8AC3E}">
        <p14:creationId xmlns:p14="http://schemas.microsoft.com/office/powerpoint/2010/main" val="3338110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1E706C-3F27-4119-A7E8-3D3ADEB9208F}" type="datetime1">
              <a:rPr lang="en-US" smtClean="0"/>
              <a:t>10/28/2013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49750C8-D569-B343-BB0C-87012CD026D5}" type="slidenum">
              <a:rPr lang="en-US" smtClean="0"/>
              <a:t>‹#›</a:t>
            </a:fld>
            <a:endParaRPr lang="en-US"/>
          </a:p>
        </p:txBody>
      </p:sp>
    </p:spTree>
    <p:extLst>
      <p:ext uri="{BB962C8B-B14F-4D97-AF65-F5344CB8AC3E}">
        <p14:creationId xmlns:p14="http://schemas.microsoft.com/office/powerpoint/2010/main" val="3421948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5BC0F0-8B1E-40A0-9A29-8C586F4B9E15}" type="datetime1">
              <a:rPr lang="en-US" smtClean="0"/>
              <a:t>10/28/2013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9750C8-D569-B343-BB0C-87012CD026D5}" type="slidenum">
              <a:rPr lang="en-US" smtClean="0"/>
              <a:t>‹#›</a:t>
            </a:fld>
            <a:endParaRPr lang="en-US"/>
          </a:p>
        </p:txBody>
      </p:sp>
    </p:spTree>
    <p:extLst>
      <p:ext uri="{BB962C8B-B14F-4D97-AF65-F5344CB8AC3E}">
        <p14:creationId xmlns:p14="http://schemas.microsoft.com/office/powerpoint/2010/main" val="2352935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C68E39-3C1C-4880-AB8B-84DE4F27DB2D}" type="datetime1">
              <a:rPr lang="en-US" smtClean="0"/>
              <a:t>10/28/2013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9750C8-D569-B343-BB0C-87012CD026D5}" type="slidenum">
              <a:rPr lang="en-US" smtClean="0"/>
              <a:t>‹#›</a:t>
            </a:fld>
            <a:endParaRPr lang="en-US"/>
          </a:p>
        </p:txBody>
      </p:sp>
    </p:spTree>
    <p:extLst>
      <p:ext uri="{BB962C8B-B14F-4D97-AF65-F5344CB8AC3E}">
        <p14:creationId xmlns:p14="http://schemas.microsoft.com/office/powerpoint/2010/main" val="3284886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EE85D8-F137-43F3-AB31-C1F12F6BD2DA}" type="datetime1">
              <a:rPr lang="en-US" smtClean="0"/>
              <a:t>10/28/2013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9750C8-D569-B343-BB0C-87012CD026D5}" type="slidenum">
              <a:rPr lang="en-US" smtClean="0"/>
              <a:t>‹#›</a:t>
            </a:fld>
            <a:endParaRPr lang="en-US"/>
          </a:p>
        </p:txBody>
      </p:sp>
    </p:spTree>
    <p:extLst>
      <p:ext uri="{BB962C8B-B14F-4D97-AF65-F5344CB8AC3E}">
        <p14:creationId xmlns:p14="http://schemas.microsoft.com/office/powerpoint/2010/main" val="1202187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EFC654-47AB-46BA-9592-DA6F8D7C4743}" type="datetime1">
              <a:rPr lang="en-US" smtClean="0"/>
              <a:t>10/28/2013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9750C8-D569-B343-BB0C-87012CD026D5}" type="slidenum">
              <a:rPr lang="en-US" smtClean="0"/>
              <a:t>‹#›</a:t>
            </a:fld>
            <a:endParaRPr lang="en-US"/>
          </a:p>
        </p:txBody>
      </p:sp>
    </p:spTree>
    <p:extLst>
      <p:ext uri="{BB962C8B-B14F-4D97-AF65-F5344CB8AC3E}">
        <p14:creationId xmlns:p14="http://schemas.microsoft.com/office/powerpoint/2010/main" val="3531109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6ED787-8976-4FD5-9DFD-9BB2961F3D8B}" type="datetime1">
              <a:rPr lang="en-US" smtClean="0"/>
              <a:t>10/28/2013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9750C8-D569-B343-BB0C-87012CD026D5}" type="slidenum">
              <a:rPr lang="en-US" smtClean="0"/>
              <a:t>‹#›</a:t>
            </a:fld>
            <a:endParaRPr lang="en-US"/>
          </a:p>
        </p:txBody>
      </p:sp>
    </p:spTree>
    <p:extLst>
      <p:ext uri="{BB962C8B-B14F-4D97-AF65-F5344CB8AC3E}">
        <p14:creationId xmlns:p14="http://schemas.microsoft.com/office/powerpoint/2010/main" val="10966093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www.cell.com/current-biology/abstract/S0960-9822(13)00984-6" TargetMode="External"/><Relationship Id="rId13" Type="http://schemas.openxmlformats.org/officeDocument/2006/relationships/hyperlink" Target="http://download.cell.com/current-biology/pdf/PIIS096098221301035X.pdf" TargetMode="External"/><Relationship Id="rId18" Type="http://schemas.openxmlformats.org/officeDocument/2006/relationships/hyperlink" Target="http://www.cell.com/current-biology/fulltext/S0960-9822(13)00991-3" TargetMode="External"/><Relationship Id="rId3" Type="http://schemas.openxmlformats.org/officeDocument/2006/relationships/hyperlink" Target="http://www.cell.com/current-biology/fulltext/S0960-9822(13)00981-0" TargetMode="External"/><Relationship Id="rId7" Type="http://schemas.openxmlformats.org/officeDocument/2006/relationships/hyperlink" Target="http://download.cell.com/current-biology/pdf/PIIS0960982213009822.pdf" TargetMode="External"/><Relationship Id="rId12" Type="http://schemas.openxmlformats.org/officeDocument/2006/relationships/hyperlink" Target="http://www.cell.com/current-biology/fulltext/S0960-9822(13)01035-X" TargetMode="External"/><Relationship Id="rId17" Type="http://schemas.openxmlformats.org/officeDocument/2006/relationships/hyperlink" Target="http://www.cell.com/current-biology/abstract/S0960-9822(13)00991-3" TargetMode="External"/><Relationship Id="rId2" Type="http://schemas.openxmlformats.org/officeDocument/2006/relationships/hyperlink" Target="http://www.cell.com/current-biology/abstract/S0960-9822(13)00981-0" TargetMode="External"/><Relationship Id="rId16" Type="http://schemas.openxmlformats.org/officeDocument/2006/relationships/hyperlink" Target="http://download.cell.com/current-biology/pdf/PIIS0960982213009378.pdf" TargetMode="External"/><Relationship Id="rId20"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hyperlink" Target="http://www.cell.com/current-biology/fulltext/S0960-9822(13)00982-2" TargetMode="External"/><Relationship Id="rId11" Type="http://schemas.openxmlformats.org/officeDocument/2006/relationships/hyperlink" Target="http://www.cell.com/current-biology/abstract/S0960-9822(13)01035-X" TargetMode="External"/><Relationship Id="rId5" Type="http://schemas.openxmlformats.org/officeDocument/2006/relationships/hyperlink" Target="http://www.cell.com/current-biology/abstract/S0960-9822(13)00982-2" TargetMode="External"/><Relationship Id="rId15" Type="http://schemas.openxmlformats.org/officeDocument/2006/relationships/hyperlink" Target="http://www.cell.com/current-biology/fulltext/S0960-9822(13)00937-8" TargetMode="External"/><Relationship Id="rId10" Type="http://schemas.openxmlformats.org/officeDocument/2006/relationships/hyperlink" Target="http://download.cell.com/current-biology/pdf/PIIS0960982213009846.pdf" TargetMode="External"/><Relationship Id="rId19" Type="http://schemas.openxmlformats.org/officeDocument/2006/relationships/hyperlink" Target="http://download.cell.com/current-biology/pdf/PIIS0960982213009913.pdf" TargetMode="External"/><Relationship Id="rId4" Type="http://schemas.openxmlformats.org/officeDocument/2006/relationships/hyperlink" Target="http://download.cell.com/current-biology/pdf/PIIS0960982213009810.pdf" TargetMode="External"/><Relationship Id="rId9" Type="http://schemas.openxmlformats.org/officeDocument/2006/relationships/hyperlink" Target="http://www.cell.com/current-biology/fulltext/S0960-9822(13)00984-6" TargetMode="External"/><Relationship Id="rId14" Type="http://schemas.openxmlformats.org/officeDocument/2006/relationships/hyperlink" Target="http://www.cell.com/current-biology/abstract/S0960-9822(13)00937-8"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www.cell.com/current-biology/abstract/S0960-9822(13)01040-3" TargetMode="External"/><Relationship Id="rId13" Type="http://schemas.openxmlformats.org/officeDocument/2006/relationships/hyperlink" Target="http://download.cell.com/current-biology/pdf/PIIS0960982213010439.pdf" TargetMode="External"/><Relationship Id="rId18" Type="http://schemas.openxmlformats.org/officeDocument/2006/relationships/hyperlink" Target="http://www.cell.com/current-biology/fulltext/S0960-9822(13)01048-8" TargetMode="External"/><Relationship Id="rId3" Type="http://schemas.openxmlformats.org/officeDocument/2006/relationships/hyperlink" Target="http://www.cell.com/current-biology/fulltext/S0960-9822(13)01039-7" TargetMode="External"/><Relationship Id="rId7" Type="http://schemas.openxmlformats.org/officeDocument/2006/relationships/hyperlink" Target="http://download.cell.com/current-biology/pdf/PIIS0960982213010415.pdf" TargetMode="External"/><Relationship Id="rId12" Type="http://schemas.openxmlformats.org/officeDocument/2006/relationships/hyperlink" Target="http://www.cell.com/current-biology/fulltext/S0960-9822(13)01043-9" TargetMode="External"/><Relationship Id="rId17" Type="http://schemas.openxmlformats.org/officeDocument/2006/relationships/hyperlink" Target="http://www.cell.com/current-biology/abstract/S0960-9822(13)01048-8" TargetMode="External"/><Relationship Id="rId2" Type="http://schemas.openxmlformats.org/officeDocument/2006/relationships/hyperlink" Target="http://www.cell.com/current-biology/abstract/S0960-9822(13)01039-7" TargetMode="External"/><Relationship Id="rId16" Type="http://schemas.openxmlformats.org/officeDocument/2006/relationships/hyperlink" Target="http://download.cell.com/current-biology/pdf/PIIS0960982213010476.pdf" TargetMode="External"/><Relationship Id="rId20"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hyperlink" Target="http://www.cell.com/current-biology/fulltext/S0960-9822(13)01041-5" TargetMode="External"/><Relationship Id="rId11" Type="http://schemas.openxmlformats.org/officeDocument/2006/relationships/hyperlink" Target="http://www.cell.com/current-biology/abstract/S0960-9822(13)01043-9" TargetMode="External"/><Relationship Id="rId5" Type="http://schemas.openxmlformats.org/officeDocument/2006/relationships/hyperlink" Target="http://www.cell.com/current-biology/abstract/S0960-9822(13)01041-5" TargetMode="External"/><Relationship Id="rId15" Type="http://schemas.openxmlformats.org/officeDocument/2006/relationships/hyperlink" Target="http://www.cell.com/current-biology/fulltext/S0960-9822(13)01047-6" TargetMode="External"/><Relationship Id="rId10" Type="http://schemas.openxmlformats.org/officeDocument/2006/relationships/hyperlink" Target="http://download.cell.com/current-biology/pdf/PIIS0960982213010403.pdf" TargetMode="External"/><Relationship Id="rId19" Type="http://schemas.openxmlformats.org/officeDocument/2006/relationships/hyperlink" Target="http://download.cell.com/current-biology/pdf/PIIS0960982213010488.pdf" TargetMode="External"/><Relationship Id="rId4" Type="http://schemas.openxmlformats.org/officeDocument/2006/relationships/hyperlink" Target="http://download.cell.com/current-biology/pdf/PIIS0960982213010397.pdf" TargetMode="External"/><Relationship Id="rId9" Type="http://schemas.openxmlformats.org/officeDocument/2006/relationships/hyperlink" Target="http://www.cell.com/current-biology/fulltext/S0960-9822(13)01040-3" TargetMode="External"/><Relationship Id="rId14" Type="http://schemas.openxmlformats.org/officeDocument/2006/relationships/hyperlink" Target="http://www.cell.com/current-biology/abstract/S0960-9822(13)01047-6"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www.cell.com/current-biology/abstract/S0960-9822(13)01057-9" TargetMode="External"/><Relationship Id="rId13" Type="http://schemas.openxmlformats.org/officeDocument/2006/relationships/hyperlink" Target="http://download.cell.com/current-biology/pdf/PIIS096098221301110X.pdf" TargetMode="External"/><Relationship Id="rId3" Type="http://schemas.openxmlformats.org/officeDocument/2006/relationships/hyperlink" Target="http://www.cell.com/current-biology/fulltext/S0960-9822(13)01049-X" TargetMode="External"/><Relationship Id="rId7" Type="http://schemas.openxmlformats.org/officeDocument/2006/relationships/hyperlink" Target="http://download.cell.com/current-biology/pdf/PIIS0960982213010567.pdf" TargetMode="External"/><Relationship Id="rId12" Type="http://schemas.openxmlformats.org/officeDocument/2006/relationships/hyperlink" Target="http://www.cell.com/current-biology/fulltext/S0960-9822(13)01110-X" TargetMode="External"/><Relationship Id="rId2" Type="http://schemas.openxmlformats.org/officeDocument/2006/relationships/hyperlink" Target="http://www.cell.com/current-biology/abstract/S0960-9822(13)01049-X" TargetMode="External"/><Relationship Id="rId1" Type="http://schemas.openxmlformats.org/officeDocument/2006/relationships/slideLayout" Target="../slideLayouts/slideLayout2.xml"/><Relationship Id="rId6" Type="http://schemas.openxmlformats.org/officeDocument/2006/relationships/hyperlink" Target="http://www.cell.com/current-biology/fulltext/S0960-9822(13)01056-7" TargetMode="External"/><Relationship Id="rId11" Type="http://schemas.openxmlformats.org/officeDocument/2006/relationships/hyperlink" Target="http://www.cell.com/current-biology/abstract/S0960-9822(13)01110-X" TargetMode="External"/><Relationship Id="rId5" Type="http://schemas.openxmlformats.org/officeDocument/2006/relationships/hyperlink" Target="http://www.cell.com/current-biology/abstract/S0960-9822(13)01056-7" TargetMode="External"/><Relationship Id="rId10" Type="http://schemas.openxmlformats.org/officeDocument/2006/relationships/hyperlink" Target="http://download.cell.com/current-biology/pdf/PIIS0960982213010579.pdf" TargetMode="External"/><Relationship Id="rId4" Type="http://schemas.openxmlformats.org/officeDocument/2006/relationships/hyperlink" Target="http://download.cell.com/current-biology/pdf/PIIS096098221301049X.pdf" TargetMode="External"/><Relationship Id="rId9" Type="http://schemas.openxmlformats.org/officeDocument/2006/relationships/hyperlink" Target="http://www.cell.com/current-biology/fulltext/S0960-9822(13)01057-9" TargetMode="External"/><Relationship Id="rId1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hyperlink" Target="http://www.ncbi.nlm.nih.gov/pubmed?term=Emery%20C%5bAuthor%5d&amp;cauthor=true&amp;cauthor_uid=24141789" TargetMode="External"/><Relationship Id="rId3" Type="http://schemas.openxmlformats.org/officeDocument/2006/relationships/hyperlink" Target="http://www.ncbi.nlm.nih.gov/pubmed?term=Chen%20X%5bAuthor%5d&amp;cauthor=true&amp;cauthor_uid=24141789" TargetMode="External"/><Relationship Id="rId7" Type="http://schemas.openxmlformats.org/officeDocument/2006/relationships/hyperlink" Target="http://www.ncbi.nlm.nih.gov/pubmed?term=Jager%20MJ%5bAuthor%5d&amp;cauthor=true&amp;cauthor_uid=24141789" TargetMode="External"/><Relationship Id="rId2" Type="http://schemas.openxmlformats.org/officeDocument/2006/relationships/hyperlink" Target="http://www.ncbi.nlm.nih.gov/pubmed/24141786" TargetMode="External"/><Relationship Id="rId1" Type="http://schemas.openxmlformats.org/officeDocument/2006/relationships/slideLayout" Target="../slideLayouts/slideLayout1.xml"/><Relationship Id="rId6" Type="http://schemas.openxmlformats.org/officeDocument/2006/relationships/hyperlink" Target="http://www.ncbi.nlm.nih.gov/pubmed?term=Porter%20D%5bAuthor%5d&amp;cauthor=true&amp;cauthor_uid=24141789" TargetMode="External"/><Relationship Id="rId5" Type="http://schemas.openxmlformats.org/officeDocument/2006/relationships/hyperlink" Target="http://www.ncbi.nlm.nih.gov/pubmed?term=Tan%20L%5bAuthor%5d&amp;cauthor=true&amp;cauthor_uid=24141789" TargetMode="External"/><Relationship Id="rId4" Type="http://schemas.openxmlformats.org/officeDocument/2006/relationships/hyperlink" Target="http://www.ncbi.nlm.nih.gov/pubmed?term=Wu%20Q%5bAuthor%5d&amp;cauthor=true&amp;cauthor_uid=24141789" TargetMode="External"/><Relationship Id="rId9" Type="http://schemas.openxmlformats.org/officeDocument/2006/relationships/hyperlink" Target="http://www.ncbi.nlm.nih.gov/pubmed?term=Bastian%20BC%5bAuthor%5d&amp;cauthor=true&amp;cauthor_uid=24141789"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www.ncbi.nlm.nih.gov/pubmed?term=Lin%20KT%5bAuthor%5d&amp;cauthor=true&amp;cauthor_uid=24141789" TargetMode="External"/><Relationship Id="rId7" Type="http://schemas.openxmlformats.org/officeDocument/2006/relationships/hyperlink" Target="http://www.ncbi.nlm.nih.gov/pubmed?term=Huang%20CY%5bAuthor%5d&amp;cauthor=true&amp;cauthor_uid=24141789" TargetMode="External"/><Relationship Id="rId2" Type="http://schemas.openxmlformats.org/officeDocument/2006/relationships/hyperlink" Target="http://www.ncbi.nlm.nih.gov/pubmed/24141781" TargetMode="External"/><Relationship Id="rId1" Type="http://schemas.openxmlformats.org/officeDocument/2006/relationships/slideLayout" Target="../slideLayouts/slideLayout7.xml"/><Relationship Id="rId6" Type="http://schemas.openxmlformats.org/officeDocument/2006/relationships/hyperlink" Target="http://www.ncbi.nlm.nih.gov/pubmed?term=Hsu%20CN%5bAuthor%5d&amp;cauthor=true&amp;cauthor_uid=24141789" TargetMode="External"/><Relationship Id="rId5" Type="http://schemas.openxmlformats.org/officeDocument/2006/relationships/hyperlink" Target="http://www.ncbi.nlm.nih.gov/pubmed?term=Chau%20GY%5bAuthor%5d&amp;cauthor=true&amp;cauthor_uid=24141789" TargetMode="External"/><Relationship Id="rId4" Type="http://schemas.openxmlformats.org/officeDocument/2006/relationships/hyperlink" Target="http://www.ncbi.nlm.nih.gov/pubmed?term=Shann%20YJ%5bAuthor%5d&amp;cauthor=true&amp;cauthor_uid=24141789"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www.ncbi.nlm.nih.gov/pubmed?term=Zedenius%20J%5bAuthor%5d&amp;cauthor=true&amp;cauthor_uid=24141789" TargetMode="External"/><Relationship Id="rId3" Type="http://schemas.openxmlformats.org/officeDocument/2006/relationships/hyperlink" Target="http://www.ncbi.nlm.nih.gov/pubmed?term=Liu%20T%5bAuthor%5d&amp;cauthor=true&amp;cauthor_uid=24141789" TargetMode="External"/><Relationship Id="rId7" Type="http://schemas.openxmlformats.org/officeDocument/2006/relationships/hyperlink" Target="http://www.ncbi.nlm.nih.gov/pubmed?term=Dinets%20A%5bAuthor%5d&amp;cauthor=true&amp;cauthor_uid=24141789" TargetMode="External"/><Relationship Id="rId2" Type="http://schemas.openxmlformats.org/officeDocument/2006/relationships/hyperlink" Target="http://www.ncbi.nlm.nih.gov/pubmed/24141777" TargetMode="External"/><Relationship Id="rId1" Type="http://schemas.openxmlformats.org/officeDocument/2006/relationships/slideLayout" Target="../slideLayouts/slideLayout7.xml"/><Relationship Id="rId6" Type="http://schemas.openxmlformats.org/officeDocument/2006/relationships/hyperlink" Target="http://www.ncbi.nlm.nih.gov/pubmed?term=Sofiadis%20A%5bAuthor%5d&amp;cauthor=true&amp;cauthor_uid=24141789" TargetMode="External"/><Relationship Id="rId5" Type="http://schemas.openxmlformats.org/officeDocument/2006/relationships/hyperlink" Target="http://www.ncbi.nlm.nih.gov/pubmed?term=Cao%20J%5bAuthor%5d&amp;cauthor=true&amp;cauthor_uid=24141789" TargetMode="External"/><Relationship Id="rId10" Type="http://schemas.openxmlformats.org/officeDocument/2006/relationships/hyperlink" Target="http://www.ncbi.nlm.nih.gov/pubmed?term=Xu%20D%5bAuthor%5d&amp;cauthor=true&amp;cauthor_uid=24141789" TargetMode="External"/><Relationship Id="rId4" Type="http://schemas.openxmlformats.org/officeDocument/2006/relationships/hyperlink" Target="http://www.ncbi.nlm.nih.gov/pubmed?term=Wang%20N%5bAuthor%5d&amp;cauthor=true&amp;cauthor_uid=24141789" TargetMode="External"/><Relationship Id="rId9" Type="http://schemas.openxmlformats.org/officeDocument/2006/relationships/hyperlink" Target="http://www.ncbi.nlm.nih.gov/pubmed?term=Larsson%20C%5bAuthor%5d&amp;cauthor=true&amp;cauthor_uid=24141789" TargetMode="External"/></Relationships>
</file>

<file path=ppt/slides/_rels/slide29.xml.rels><?xml version="1.0" encoding="UTF-8" standalone="yes"?>
<Relationships xmlns="http://schemas.openxmlformats.org/package/2006/relationships"><Relationship Id="rId13" Type="http://schemas.openxmlformats.org/officeDocument/2006/relationships/hyperlink" Target="http://www.ncbi.nlm.nih.gov/pubmed?term=Tsang%20JW%5bAuthor%5d&amp;cauthor=true&amp;cauthor_uid=24141789" TargetMode="External"/><Relationship Id="rId18" Type="http://schemas.openxmlformats.org/officeDocument/2006/relationships/hyperlink" Target="http://www.ncbi.nlm.nih.gov/pubmed?term=Freire%20R%5bAuthor%5d&amp;cauthor=true&amp;cauthor_uid=24141789" TargetMode="External"/><Relationship Id="rId26" Type="http://schemas.openxmlformats.org/officeDocument/2006/relationships/hyperlink" Target="http://www.ncbi.nlm.nih.gov/pubmed?term=Wu%20Lee%20YH%5bAuthor%5d&amp;cauthor=true&amp;cauthor_uid=24141789" TargetMode="External"/><Relationship Id="rId39" Type="http://schemas.openxmlformats.org/officeDocument/2006/relationships/hyperlink" Target="http://www.ncbi.nlm.nih.gov/pubmed?term=Wu%20Y%5bAuthor%5d&amp;cauthor=true&amp;cauthor_uid=24141789" TargetMode="External"/><Relationship Id="rId21" Type="http://schemas.openxmlformats.org/officeDocument/2006/relationships/hyperlink" Target="http://www.ncbi.nlm.nih.gov/pubmed?term=Chang%20YW%5bAuthor%5d&amp;cauthor=true&amp;cauthor_uid=24141789" TargetMode="External"/><Relationship Id="rId34" Type="http://schemas.openxmlformats.org/officeDocument/2006/relationships/hyperlink" Target="http://www.ncbi.nlm.nih.gov/pubmed?term=Meetei%20AR%5bAuthor%5d&amp;cauthor=true&amp;cauthor_uid=24141789" TargetMode="External"/><Relationship Id="rId42" Type="http://schemas.openxmlformats.org/officeDocument/2006/relationships/hyperlink" Target="http://www.ncbi.nlm.nih.gov/pubmed?term=Li%20C%5bAuthor%5d&amp;cauthor=true&amp;cauthor_uid=24141789" TargetMode="External"/><Relationship Id="rId47" Type="http://schemas.openxmlformats.org/officeDocument/2006/relationships/hyperlink" Target="http://www.ncbi.nlm.nih.gov/pubmed?term=Kremling%20H%5bAuthor%5d&amp;cauthor=true&amp;cauthor_uid=24141789" TargetMode="External"/><Relationship Id="rId50" Type="http://schemas.openxmlformats.org/officeDocument/2006/relationships/hyperlink" Target="http://www.ncbi.nlm.nih.gov/pubmed?term=Wolters%20J%5bAuthor%5d&amp;cauthor=true&amp;cauthor_uid=24141789" TargetMode="External"/><Relationship Id="rId55" Type="http://schemas.openxmlformats.org/officeDocument/2006/relationships/hyperlink" Target="http://www.ncbi.nlm.nih.gov/pubmed?term=Pietsch%20JM%5bAuthor%5d&amp;cauthor=true&amp;cauthor_uid=24141789" TargetMode="External"/><Relationship Id="rId63" Type="http://schemas.openxmlformats.org/officeDocument/2006/relationships/hyperlink" Target="http://www.ncbi.nlm.nih.gov/pubmed?term=Gires%20O%5bAuthor%5d&amp;cauthor=true&amp;cauthor_uid=24141789" TargetMode="External"/><Relationship Id="rId68" Type="http://schemas.openxmlformats.org/officeDocument/2006/relationships/hyperlink" Target="http://www.ncbi.nlm.nih.gov/pubmed?term=Deng%20Y%5bAuthor%5d&amp;cauthor=true&amp;cauthor_uid=24141789" TargetMode="External"/><Relationship Id="rId76" Type="http://schemas.openxmlformats.org/officeDocument/2006/relationships/hyperlink" Target="http://www.ncbi.nlm.nih.gov/pubmed?term=Zhen%20Y%5bAuthor%5d&amp;cauthor=true&amp;cauthor_uid=24141789" TargetMode="External"/><Relationship Id="rId7" Type="http://schemas.openxmlformats.org/officeDocument/2006/relationships/hyperlink" Target="http://www.ncbi.nlm.nih.gov/pubmed?term=Gomes%20AR%5bAuthor%5d&amp;cauthor=true&amp;cauthor_uid=24141789" TargetMode="External"/><Relationship Id="rId71" Type="http://schemas.openxmlformats.org/officeDocument/2006/relationships/hyperlink" Target="http://www.ncbi.nlm.nih.gov/pubmed/24141780" TargetMode="External"/><Relationship Id="rId2" Type="http://schemas.openxmlformats.org/officeDocument/2006/relationships/hyperlink" Target="http://www.ncbi.nlm.nih.gov/pubmed/24141789" TargetMode="External"/><Relationship Id="rId16" Type="http://schemas.openxmlformats.org/officeDocument/2006/relationships/hyperlink" Target="http://www.ncbi.nlm.nih.gov/pubmed?term=Khoo%20US%5bAuthor%5d&amp;cauthor=true&amp;cauthor_uid=24141789" TargetMode="External"/><Relationship Id="rId29" Type="http://schemas.openxmlformats.org/officeDocument/2006/relationships/hyperlink" Target="http://www.ncbi.nlm.nih.gov/pubmed?term=Singh%20TR%5bAuthor%5d&amp;cauthor=true&amp;cauthor_uid=24141789" TargetMode="External"/><Relationship Id="rId11" Type="http://schemas.openxmlformats.org/officeDocument/2006/relationships/hyperlink" Target="http://www.ncbi.nlm.nih.gov/pubmed?term=Zona%20S%5bAuthor%5d&amp;cauthor=true&amp;cauthor_uid=24141789" TargetMode="External"/><Relationship Id="rId24" Type="http://schemas.openxmlformats.org/officeDocument/2006/relationships/hyperlink" Target="http://www.ncbi.nlm.nih.gov/pubmed?term=Lin%20CC%5bAuthor%5d&amp;cauthor=true&amp;cauthor_uid=24141789" TargetMode="External"/><Relationship Id="rId32" Type="http://schemas.openxmlformats.org/officeDocument/2006/relationships/hyperlink" Target="http://www.ncbi.nlm.nih.gov/pubmed?term=Freund%20M%5bAuthor%5d&amp;cauthor=true&amp;cauthor_uid=24141789" TargetMode="External"/><Relationship Id="rId37" Type="http://schemas.openxmlformats.org/officeDocument/2006/relationships/hyperlink" Target="http://www.ncbi.nlm.nih.gov/pubmed?term=Yu%20T%5bAuthor%5d&amp;cauthor=true&amp;cauthor_uid=24141789" TargetMode="External"/><Relationship Id="rId40" Type="http://schemas.openxmlformats.org/officeDocument/2006/relationships/hyperlink" Target="http://www.ncbi.nlm.nih.gov/pubmed?term=Fan%20J%5bAuthor%5d&amp;cauthor=true&amp;cauthor_uid=24141789" TargetMode="External"/><Relationship Id="rId45" Type="http://schemas.openxmlformats.org/officeDocument/2006/relationships/hyperlink" Target="http://www.ncbi.nlm.nih.gov/pubmed/24141784" TargetMode="External"/><Relationship Id="rId53" Type="http://schemas.openxmlformats.org/officeDocument/2006/relationships/hyperlink" Target="http://www.ncbi.nlm.nih.gov/pubmed?term=Baldus%20SA%5bAuthor%5d&amp;cauthor=true&amp;cauthor_uid=24141789" TargetMode="External"/><Relationship Id="rId58" Type="http://schemas.openxmlformats.org/officeDocument/2006/relationships/hyperlink" Target="http://www.ncbi.nlm.nih.gov/pubmed?term=Vay%20C%5bAuthor%5d&amp;cauthor=true&amp;cauthor_uid=24141789" TargetMode="External"/><Relationship Id="rId66" Type="http://schemas.openxmlformats.org/officeDocument/2006/relationships/hyperlink" Target="http://www.ncbi.nlm.nih.gov/pubmed?term=Wang%20W%5bAuthor%5d&amp;cauthor=true&amp;cauthor_uid=24141789" TargetMode="External"/><Relationship Id="rId74" Type="http://schemas.openxmlformats.org/officeDocument/2006/relationships/hyperlink" Target="http://www.ncbi.nlm.nih.gov/pubmed?term=Zakrzewska%20M%5bAuthor%5d&amp;cauthor=true&amp;cauthor_uid=24141789" TargetMode="External"/><Relationship Id="rId79" Type="http://schemas.openxmlformats.org/officeDocument/2006/relationships/hyperlink" Target="http://www.ncbi.nlm.nih.gov/pubmed?term=Wiedlocha%20A%5bAuthor%5d&amp;cauthor=true&amp;cauthor_uid=24141789" TargetMode="External"/><Relationship Id="rId5" Type="http://schemas.openxmlformats.org/officeDocument/2006/relationships/hyperlink" Target="http://www.ncbi.nlm.nih.gov/pubmed?term=Khongkow%20M%5bAuthor%5d&amp;cauthor=true&amp;cauthor_uid=24141789" TargetMode="External"/><Relationship Id="rId61" Type="http://schemas.openxmlformats.org/officeDocument/2006/relationships/hyperlink" Target="http://www.ncbi.nlm.nih.gov/pubmed?term=Knoefel%20WT%5bAuthor%5d&amp;cauthor=true&amp;cauthor_uid=24141789" TargetMode="External"/><Relationship Id="rId82" Type="http://schemas.openxmlformats.org/officeDocument/2006/relationships/hyperlink" Target="http://www.ncbi.nlm.nih.gov/pubmed?term=Graves%20LM%5bAuthor%5d&amp;cauthor=true&amp;cauthor_uid=24141789" TargetMode="External"/><Relationship Id="rId10" Type="http://schemas.openxmlformats.org/officeDocument/2006/relationships/hyperlink" Target="http://www.ncbi.nlm.nih.gov/pubmed?term=Kongsema%20M%5bAuthor%5d&amp;cauthor=true&amp;cauthor_uid=24141789" TargetMode="External"/><Relationship Id="rId19" Type="http://schemas.openxmlformats.org/officeDocument/2006/relationships/hyperlink" Target="http://www.ncbi.nlm.nih.gov/pubmed?term=Lam%20EW%5bAuthor%5d&amp;cauthor=true&amp;cauthor_uid=24141789" TargetMode="External"/><Relationship Id="rId31" Type="http://schemas.openxmlformats.org/officeDocument/2006/relationships/hyperlink" Target="http://www.ncbi.nlm.nih.gov/pubmed?term=Zhang%20F%5bAuthor%5d&amp;cauthor=true&amp;cauthor_uid=24141789" TargetMode="External"/><Relationship Id="rId44" Type="http://schemas.openxmlformats.org/officeDocument/2006/relationships/hyperlink" Target="http://www.ncbi.nlm.nih.gov/pubmed?term=Wang%20Z%5bAuthor%5d&amp;cauthor=true&amp;cauthor_uid=24141789" TargetMode="External"/><Relationship Id="rId52" Type="http://schemas.openxmlformats.org/officeDocument/2006/relationships/hyperlink" Target="http://www.ncbi.nlm.nih.gov/pubmed?term=Mack%20B%5bAuthor%5d&amp;cauthor=true&amp;cauthor_uid=24141789" TargetMode="External"/><Relationship Id="rId60" Type="http://schemas.openxmlformats.org/officeDocument/2006/relationships/hyperlink" Target="http://www.ncbi.nlm.nih.gov/pubmed?term=Harr%C3%A9us%20U%5bAuthor%5d&amp;cauthor=true&amp;cauthor_uid=24141789" TargetMode="External"/><Relationship Id="rId65" Type="http://schemas.openxmlformats.org/officeDocument/2006/relationships/hyperlink" Target="http://www.ncbi.nlm.nih.gov/pubmed?term=Chan%20LH%5bAuthor%5d&amp;cauthor=true&amp;cauthor_uid=24141789" TargetMode="External"/><Relationship Id="rId73" Type="http://schemas.openxmlformats.org/officeDocument/2006/relationships/hyperlink" Target="http://www.ncbi.nlm.nih.gov/pubmed?term=Haugsten%20EM%5bAuthor%5d&amp;cauthor=true&amp;cauthor_uid=24141789" TargetMode="External"/><Relationship Id="rId78" Type="http://schemas.openxmlformats.org/officeDocument/2006/relationships/hyperlink" Target="http://www.ncbi.nlm.nih.gov/pubmed?term=Wesche%20J%5bAuthor%5d&amp;cauthor=true&amp;cauthor_uid=24141789" TargetMode="External"/><Relationship Id="rId81" Type="http://schemas.openxmlformats.org/officeDocument/2006/relationships/hyperlink" Target="http://www.ncbi.nlm.nih.gov/pubmed?term=Beltran%20AS%5bAuthor%5d&amp;cauthor=true&amp;cauthor_uid=24141789" TargetMode="External"/><Relationship Id="rId4" Type="http://schemas.openxmlformats.org/officeDocument/2006/relationships/hyperlink" Target="http://www.ncbi.nlm.nih.gov/pubmed?term=Karunarathna%20U%5bAuthor%5d&amp;cauthor=true&amp;cauthor_uid=24141789" TargetMode="External"/><Relationship Id="rId9" Type="http://schemas.openxmlformats.org/officeDocument/2006/relationships/hyperlink" Target="http://www.ncbi.nlm.nih.gov/pubmed?term=Monteiro%20LJ%5bAuthor%5d&amp;cauthor=true&amp;cauthor_uid=24141789" TargetMode="External"/><Relationship Id="rId14" Type="http://schemas.openxmlformats.org/officeDocument/2006/relationships/hyperlink" Target="http://www.ncbi.nlm.nih.gov/pubmed?term=Coombes%20RC%5bAuthor%5d&amp;cauthor=true&amp;cauthor_uid=24141789" TargetMode="External"/><Relationship Id="rId22" Type="http://schemas.openxmlformats.org/officeDocument/2006/relationships/hyperlink" Target="http://www.ncbi.nlm.nih.gov/pubmed?term=Mai%20RT%5bAuthor%5d&amp;cauthor=true&amp;cauthor_uid=24141789" TargetMode="External"/><Relationship Id="rId27" Type="http://schemas.openxmlformats.org/officeDocument/2006/relationships/hyperlink" Target="http://www.ncbi.nlm.nih.gov/pubmed/24141787" TargetMode="External"/><Relationship Id="rId30" Type="http://schemas.openxmlformats.org/officeDocument/2006/relationships/hyperlink" Target="http://www.ncbi.nlm.nih.gov/pubmed?term=Nassar%20N%5bAuthor%5d&amp;cauthor=true&amp;cauthor_uid=24141789" TargetMode="External"/><Relationship Id="rId35" Type="http://schemas.openxmlformats.org/officeDocument/2006/relationships/hyperlink" Target="http://www.ncbi.nlm.nih.gov/pubmed?term=Andreassen%20PR%5bAuthor%5d&amp;cauthor=true&amp;cauthor_uid=24141789" TargetMode="External"/><Relationship Id="rId43" Type="http://schemas.openxmlformats.org/officeDocument/2006/relationships/hyperlink" Target="http://www.ncbi.nlm.nih.gov/pubmed?term=Yang%20Q%5bAuthor%5d&amp;cauthor=true&amp;cauthor_uid=24141789" TargetMode="External"/><Relationship Id="rId48" Type="http://schemas.openxmlformats.org/officeDocument/2006/relationships/hyperlink" Target="http://www.ncbi.nlm.nih.gov/pubmed?term=Schumacher%20S%5bAuthor%5d&amp;cauthor=true&amp;cauthor_uid=24141789" TargetMode="External"/><Relationship Id="rId56" Type="http://schemas.openxmlformats.org/officeDocument/2006/relationships/hyperlink" Target="http://www.ncbi.nlm.nih.gov/pubmed?term=Panagiotidou%20P%5bAuthor%5d&amp;cauthor=true&amp;cauthor_uid=24141789" TargetMode="External"/><Relationship Id="rId64" Type="http://schemas.openxmlformats.org/officeDocument/2006/relationships/hyperlink" Target="http://www.ncbi.nlm.nih.gov/pubmed/24141783" TargetMode="External"/><Relationship Id="rId69" Type="http://schemas.openxmlformats.org/officeDocument/2006/relationships/hyperlink" Target="http://www.ncbi.nlm.nih.gov/pubmed?term=Yuan%20P%5bAuthor%5d&amp;cauthor=true&amp;cauthor_uid=24141789" TargetMode="External"/><Relationship Id="rId77" Type="http://schemas.openxmlformats.org/officeDocument/2006/relationships/hyperlink" Target="http://www.ncbi.nlm.nih.gov/pubmed?term=Pajdzik%20D%5bAuthor%5d&amp;cauthor=true&amp;cauthor_uid=24141789" TargetMode="External"/><Relationship Id="rId8" Type="http://schemas.openxmlformats.org/officeDocument/2006/relationships/hyperlink" Target="http://www.ncbi.nlm.nih.gov/pubmed?term=Yag%C3%BCe%20E%5bAuthor%5d&amp;cauthor=true&amp;cauthor_uid=24141789" TargetMode="External"/><Relationship Id="rId51" Type="http://schemas.openxmlformats.org/officeDocument/2006/relationships/hyperlink" Target="http://www.ncbi.nlm.nih.gov/pubmed?term=Lindenlauf%20N%5bAuthor%5d&amp;cauthor=true&amp;cauthor_uid=24141789" TargetMode="External"/><Relationship Id="rId72" Type="http://schemas.openxmlformats.org/officeDocument/2006/relationships/hyperlink" Target="http://www.ncbi.nlm.nih.gov/pubmed?term=Nadratowska-Wesolowska%20B%5bAuthor%5d&amp;cauthor=true&amp;cauthor_uid=24141789" TargetMode="External"/><Relationship Id="rId80" Type="http://schemas.openxmlformats.org/officeDocument/2006/relationships/hyperlink" Target="http://www.ncbi.nlm.nih.gov/pubmed/24141779" TargetMode="External"/><Relationship Id="rId3" Type="http://schemas.openxmlformats.org/officeDocument/2006/relationships/hyperlink" Target="http://www.ncbi.nlm.nih.gov/pubmed?term=Khongkow%20P%5bAuthor%5d&amp;cauthor=true&amp;cauthor_uid=24141789" TargetMode="External"/><Relationship Id="rId12" Type="http://schemas.openxmlformats.org/officeDocument/2006/relationships/hyperlink" Target="http://www.ncbi.nlm.nih.gov/pubmed?term=Man%20EP%5bAuthor%5d&amp;cauthor=true&amp;cauthor_uid=24141789" TargetMode="External"/><Relationship Id="rId17" Type="http://schemas.openxmlformats.org/officeDocument/2006/relationships/hyperlink" Target="http://www.ncbi.nlm.nih.gov/pubmed?term=Medema%20RH%5bAuthor%5d&amp;cauthor=true&amp;cauthor_uid=24141789" TargetMode="External"/><Relationship Id="rId25" Type="http://schemas.openxmlformats.org/officeDocument/2006/relationships/hyperlink" Target="http://www.ncbi.nlm.nih.gov/pubmed?term=Chiu%20CC%5bAuthor%5d&amp;cauthor=true&amp;cauthor_uid=24141789" TargetMode="External"/><Relationship Id="rId33" Type="http://schemas.openxmlformats.org/officeDocument/2006/relationships/hyperlink" Target="http://www.ncbi.nlm.nih.gov/pubmed?term=Hanenberg%20H%5bAuthor%5d&amp;cauthor=true&amp;cauthor_uid=24141789" TargetMode="External"/><Relationship Id="rId38" Type="http://schemas.openxmlformats.org/officeDocument/2006/relationships/hyperlink" Target="http://www.ncbi.nlm.nih.gov/pubmed?term=Liu%20K%5bAuthor%5d&amp;cauthor=true&amp;cauthor_uid=24141789" TargetMode="External"/><Relationship Id="rId46" Type="http://schemas.openxmlformats.org/officeDocument/2006/relationships/hyperlink" Target="http://www.ncbi.nlm.nih.gov/pubmed?term=Driemel%20C%5bAuthor%5d&amp;cauthor=true&amp;cauthor_uid=24141789" TargetMode="External"/><Relationship Id="rId59" Type="http://schemas.openxmlformats.org/officeDocument/2006/relationships/hyperlink" Target="http://www.ncbi.nlm.nih.gov/pubmed?term=Vallb%C3%B6hmer%20D%5bAuthor%5d&amp;cauthor=true&amp;cauthor_uid=24141789" TargetMode="External"/><Relationship Id="rId67" Type="http://schemas.openxmlformats.org/officeDocument/2006/relationships/hyperlink" Target="http://www.ncbi.nlm.nih.gov/pubmed?term=Yeung%20W%5bAuthor%5d&amp;cauthor=true&amp;cauthor_uid=24141789" TargetMode="External"/><Relationship Id="rId20" Type="http://schemas.openxmlformats.org/officeDocument/2006/relationships/hyperlink" Target="http://www.ncbi.nlm.nih.gov/pubmed/24141788" TargetMode="External"/><Relationship Id="rId41" Type="http://schemas.openxmlformats.org/officeDocument/2006/relationships/hyperlink" Target="http://www.ncbi.nlm.nih.gov/pubmed?term=Chen%20J%5bAuthor%5d&amp;cauthor=true&amp;cauthor_uid=24141789" TargetMode="External"/><Relationship Id="rId54" Type="http://schemas.openxmlformats.org/officeDocument/2006/relationships/hyperlink" Target="http://www.ncbi.nlm.nih.gov/pubmed?term=Hoya%20V%5bAuthor%5d&amp;cauthor=true&amp;cauthor_uid=24141789" TargetMode="External"/><Relationship Id="rId62" Type="http://schemas.openxmlformats.org/officeDocument/2006/relationships/hyperlink" Target="http://www.ncbi.nlm.nih.gov/pubmed?term=Stoecklein%20NH%5bAuthor%5d&amp;cauthor=true&amp;cauthor_uid=24141789" TargetMode="External"/><Relationship Id="rId70" Type="http://schemas.openxmlformats.org/officeDocument/2006/relationships/hyperlink" Target="http://www.ncbi.nlm.nih.gov/pubmed?term=Mak%20KK%5bAuthor%5d&amp;cauthor=true&amp;cauthor_uid=24141789" TargetMode="External"/><Relationship Id="rId75" Type="http://schemas.openxmlformats.org/officeDocument/2006/relationships/hyperlink" Target="http://www.ncbi.nlm.nih.gov/pubmed?term=Jakimowicz%20P%5bAuthor%5d&amp;cauthor=true&amp;cauthor_uid=24141789" TargetMode="External"/><Relationship Id="rId83" Type="http://schemas.openxmlformats.org/officeDocument/2006/relationships/hyperlink" Target="http://www.ncbi.nlm.nih.gov/pubmed?term=Blancafort%20P%5bAuthor%5d&amp;cauthor=true&amp;cauthor_uid=24141789" TargetMode="External"/><Relationship Id="rId1" Type="http://schemas.openxmlformats.org/officeDocument/2006/relationships/slideLayout" Target="../slideLayouts/slideLayout7.xml"/><Relationship Id="rId6" Type="http://schemas.openxmlformats.org/officeDocument/2006/relationships/hyperlink" Target="http://www.ncbi.nlm.nih.gov/pubmed?term=Gong%20C%5bAuthor%5d&amp;cauthor=true&amp;cauthor_uid=24141789" TargetMode="External"/><Relationship Id="rId15" Type="http://schemas.openxmlformats.org/officeDocument/2006/relationships/hyperlink" Target="http://www.ncbi.nlm.nih.gov/pubmed?term=Wu%20KJ%5bAuthor%5d&amp;cauthor=true&amp;cauthor_uid=24141789" TargetMode="External"/><Relationship Id="rId23" Type="http://schemas.openxmlformats.org/officeDocument/2006/relationships/hyperlink" Target="http://www.ncbi.nlm.nih.gov/pubmed?term=Fang%20WH%5bAuthor%5d&amp;cauthor=true&amp;cauthor_uid=24141789" TargetMode="External"/><Relationship Id="rId28" Type="http://schemas.openxmlformats.org/officeDocument/2006/relationships/hyperlink" Target="http://www.ncbi.nlm.nih.gov/pubmed?term=Park%20JY%5bAuthor%5d&amp;cauthor=true&amp;cauthor_uid=24141789" TargetMode="External"/><Relationship Id="rId36" Type="http://schemas.openxmlformats.org/officeDocument/2006/relationships/hyperlink" Target="http://www.ncbi.nlm.nih.gov/pubmed/24141785" TargetMode="External"/><Relationship Id="rId49" Type="http://schemas.openxmlformats.org/officeDocument/2006/relationships/hyperlink" Target="http://www.ncbi.nlm.nih.gov/pubmed?term=Will%20D%5bAuthor%5d&amp;cauthor=true&amp;cauthor_uid=24141789" TargetMode="External"/><Relationship Id="rId57" Type="http://schemas.openxmlformats.org/officeDocument/2006/relationships/hyperlink" Target="http://www.ncbi.nlm.nih.gov/pubmed?term=Raba%20K%5bAuthor%5d&amp;cauthor=true&amp;cauthor_uid=2414178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60805" y="544350"/>
            <a:ext cx="7735803" cy="6119827"/>
          </a:xfrm>
          <a:prstGeom prst="rect">
            <a:avLst/>
          </a:prstGeom>
        </p:spPr>
      </p:pic>
      <p:sp>
        <p:nvSpPr>
          <p:cNvPr id="5" name="TextBox 4"/>
          <p:cNvSpPr txBox="1"/>
          <p:nvPr/>
        </p:nvSpPr>
        <p:spPr>
          <a:xfrm>
            <a:off x="5954424" y="0"/>
            <a:ext cx="2490632" cy="369332"/>
          </a:xfrm>
          <a:prstGeom prst="rect">
            <a:avLst/>
          </a:prstGeom>
          <a:noFill/>
        </p:spPr>
        <p:txBody>
          <a:bodyPr wrap="square" rtlCol="0">
            <a:spAutoFit/>
          </a:bodyPr>
          <a:lstStyle/>
          <a:p>
            <a:r>
              <a:rPr lang="en-US" b="1" dirty="0" smtClean="0"/>
              <a:t>Scientific Reports</a:t>
            </a:r>
            <a:endParaRPr lang="en-US" b="1" dirty="0"/>
          </a:p>
        </p:txBody>
      </p:sp>
      <p:sp>
        <p:nvSpPr>
          <p:cNvPr id="2" name="TextBox 1"/>
          <p:cNvSpPr txBox="1"/>
          <p:nvPr/>
        </p:nvSpPr>
        <p:spPr>
          <a:xfrm>
            <a:off x="55420" y="6437946"/>
            <a:ext cx="433132" cy="369332"/>
          </a:xfrm>
          <a:prstGeom prst="rect">
            <a:avLst/>
          </a:prstGeom>
          <a:noFill/>
        </p:spPr>
        <p:txBody>
          <a:bodyPr wrap="none" rtlCol="0">
            <a:spAutoFit/>
          </a:bodyPr>
          <a:lstStyle/>
          <a:p>
            <a:r>
              <a:rPr lang="en-US" dirty="0" smtClean="0"/>
              <a:t>SD</a:t>
            </a:r>
            <a:endParaRPr lang="en-US" dirty="0"/>
          </a:p>
        </p:txBody>
      </p:sp>
      <p:sp>
        <p:nvSpPr>
          <p:cNvPr id="3" name="Slide Number Placeholder 2"/>
          <p:cNvSpPr>
            <a:spLocks noGrp="1"/>
          </p:cNvSpPr>
          <p:nvPr>
            <p:ph type="sldNum" sz="quarter" idx="12"/>
          </p:nvPr>
        </p:nvSpPr>
        <p:spPr/>
        <p:txBody>
          <a:bodyPr/>
          <a:lstStyle/>
          <a:p>
            <a:fld id="{449750C8-D569-B343-BB0C-87012CD026D5}" type="slidenum">
              <a:rPr lang="en-US" smtClean="0"/>
              <a:t>1</a:t>
            </a:fld>
            <a:endParaRPr lang="en-US"/>
          </a:p>
        </p:txBody>
      </p:sp>
    </p:spTree>
    <p:extLst>
      <p:ext uri="{BB962C8B-B14F-4D97-AF65-F5344CB8AC3E}">
        <p14:creationId xmlns:p14="http://schemas.microsoft.com/office/powerpoint/2010/main" val="22367226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06149" y="139933"/>
            <a:ext cx="7026551" cy="6492707"/>
          </a:xfrm>
          <a:prstGeom prst="rect">
            <a:avLst/>
          </a:prstGeom>
        </p:spPr>
      </p:pic>
      <p:sp>
        <p:nvSpPr>
          <p:cNvPr id="3" name="TextBox 2"/>
          <p:cNvSpPr txBox="1"/>
          <p:nvPr/>
        </p:nvSpPr>
        <p:spPr>
          <a:xfrm>
            <a:off x="55420" y="6437946"/>
            <a:ext cx="433132" cy="369332"/>
          </a:xfrm>
          <a:prstGeom prst="rect">
            <a:avLst/>
          </a:prstGeom>
          <a:noFill/>
        </p:spPr>
        <p:txBody>
          <a:bodyPr wrap="none" rtlCol="0">
            <a:spAutoFit/>
          </a:bodyPr>
          <a:lstStyle/>
          <a:p>
            <a:r>
              <a:rPr lang="en-US" dirty="0" smtClean="0"/>
              <a:t>SD</a:t>
            </a:r>
            <a:endParaRPr lang="en-US" dirty="0"/>
          </a:p>
        </p:txBody>
      </p:sp>
      <p:sp>
        <p:nvSpPr>
          <p:cNvPr id="4" name="Slide Number Placeholder 3"/>
          <p:cNvSpPr>
            <a:spLocks noGrp="1"/>
          </p:cNvSpPr>
          <p:nvPr>
            <p:ph type="sldNum" sz="quarter" idx="12"/>
          </p:nvPr>
        </p:nvSpPr>
        <p:spPr/>
        <p:txBody>
          <a:bodyPr/>
          <a:lstStyle/>
          <a:p>
            <a:fld id="{449750C8-D569-B343-BB0C-87012CD026D5}" type="slidenum">
              <a:rPr lang="en-US" smtClean="0"/>
              <a:t>2</a:t>
            </a:fld>
            <a:endParaRPr lang="en-US"/>
          </a:p>
        </p:txBody>
      </p:sp>
    </p:spTree>
    <p:extLst>
      <p:ext uri="{BB962C8B-B14F-4D97-AF65-F5344CB8AC3E}">
        <p14:creationId xmlns:p14="http://schemas.microsoft.com/office/powerpoint/2010/main" val="3895120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89655" y="247633"/>
            <a:ext cx="7488390" cy="6292112"/>
          </a:xfrm>
          <a:prstGeom prst="rect">
            <a:avLst/>
          </a:prstGeom>
        </p:spPr>
      </p:pic>
      <p:sp>
        <p:nvSpPr>
          <p:cNvPr id="3" name="TextBox 2"/>
          <p:cNvSpPr txBox="1"/>
          <p:nvPr/>
        </p:nvSpPr>
        <p:spPr>
          <a:xfrm>
            <a:off x="55420" y="6437946"/>
            <a:ext cx="433132" cy="369332"/>
          </a:xfrm>
          <a:prstGeom prst="rect">
            <a:avLst/>
          </a:prstGeom>
          <a:noFill/>
        </p:spPr>
        <p:txBody>
          <a:bodyPr wrap="none" rtlCol="0">
            <a:spAutoFit/>
          </a:bodyPr>
          <a:lstStyle/>
          <a:p>
            <a:r>
              <a:rPr lang="en-US" dirty="0" smtClean="0"/>
              <a:t>SD</a:t>
            </a:r>
            <a:endParaRPr lang="en-US" dirty="0"/>
          </a:p>
        </p:txBody>
      </p:sp>
      <p:sp>
        <p:nvSpPr>
          <p:cNvPr id="4" name="Slide Number Placeholder 3"/>
          <p:cNvSpPr>
            <a:spLocks noGrp="1"/>
          </p:cNvSpPr>
          <p:nvPr>
            <p:ph type="sldNum" sz="quarter" idx="12"/>
          </p:nvPr>
        </p:nvSpPr>
        <p:spPr/>
        <p:txBody>
          <a:bodyPr/>
          <a:lstStyle/>
          <a:p>
            <a:fld id="{449750C8-D569-B343-BB0C-87012CD026D5}" type="slidenum">
              <a:rPr lang="en-US" smtClean="0"/>
              <a:t>3</a:t>
            </a:fld>
            <a:endParaRPr lang="en-US"/>
          </a:p>
        </p:txBody>
      </p:sp>
    </p:spTree>
    <p:extLst>
      <p:ext uri="{BB962C8B-B14F-4D97-AF65-F5344CB8AC3E}">
        <p14:creationId xmlns:p14="http://schemas.microsoft.com/office/powerpoint/2010/main" val="481192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49241" y="0"/>
            <a:ext cx="8049809" cy="6858000"/>
          </a:xfrm>
          <a:prstGeom prst="rect">
            <a:avLst/>
          </a:prstGeom>
        </p:spPr>
      </p:pic>
      <p:sp>
        <p:nvSpPr>
          <p:cNvPr id="3" name="TextBox 2"/>
          <p:cNvSpPr txBox="1"/>
          <p:nvPr/>
        </p:nvSpPr>
        <p:spPr>
          <a:xfrm>
            <a:off x="55420" y="6437946"/>
            <a:ext cx="433132" cy="369332"/>
          </a:xfrm>
          <a:prstGeom prst="rect">
            <a:avLst/>
          </a:prstGeom>
          <a:noFill/>
        </p:spPr>
        <p:txBody>
          <a:bodyPr wrap="none" rtlCol="0">
            <a:spAutoFit/>
          </a:bodyPr>
          <a:lstStyle/>
          <a:p>
            <a:r>
              <a:rPr lang="en-US" dirty="0" smtClean="0"/>
              <a:t>SD</a:t>
            </a:r>
            <a:endParaRPr lang="en-US" dirty="0"/>
          </a:p>
        </p:txBody>
      </p:sp>
      <p:sp>
        <p:nvSpPr>
          <p:cNvPr id="4" name="Slide Number Placeholder 3"/>
          <p:cNvSpPr>
            <a:spLocks noGrp="1"/>
          </p:cNvSpPr>
          <p:nvPr>
            <p:ph type="sldNum" sz="quarter" idx="12"/>
          </p:nvPr>
        </p:nvSpPr>
        <p:spPr/>
        <p:txBody>
          <a:bodyPr/>
          <a:lstStyle/>
          <a:p>
            <a:fld id="{449750C8-D569-B343-BB0C-87012CD026D5}" type="slidenum">
              <a:rPr lang="en-US" smtClean="0"/>
              <a:t>4</a:t>
            </a:fld>
            <a:endParaRPr lang="en-US"/>
          </a:p>
        </p:txBody>
      </p:sp>
    </p:spTree>
    <p:extLst>
      <p:ext uri="{BB962C8B-B14F-4D97-AF65-F5344CB8AC3E}">
        <p14:creationId xmlns:p14="http://schemas.microsoft.com/office/powerpoint/2010/main" val="21649485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PNAS, Proceedings of the National Academy of Scienc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397" y="54833"/>
            <a:ext cx="1104058" cy="307799"/>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752" y="260648"/>
            <a:ext cx="5481871" cy="60683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5420" y="6437946"/>
            <a:ext cx="579005" cy="369332"/>
          </a:xfrm>
          <a:prstGeom prst="rect">
            <a:avLst/>
          </a:prstGeom>
          <a:noFill/>
        </p:spPr>
        <p:txBody>
          <a:bodyPr wrap="none" rtlCol="0">
            <a:spAutoFit/>
          </a:bodyPr>
          <a:lstStyle/>
          <a:p>
            <a:r>
              <a:rPr lang="en-US" dirty="0" smtClean="0"/>
              <a:t>JMC</a:t>
            </a:r>
            <a:endParaRPr lang="en-US" dirty="0"/>
          </a:p>
        </p:txBody>
      </p:sp>
      <p:sp>
        <p:nvSpPr>
          <p:cNvPr id="2" name="Slide Number Placeholder 1"/>
          <p:cNvSpPr>
            <a:spLocks noGrp="1"/>
          </p:cNvSpPr>
          <p:nvPr>
            <p:ph type="sldNum" sz="quarter" idx="12"/>
          </p:nvPr>
        </p:nvSpPr>
        <p:spPr/>
        <p:txBody>
          <a:bodyPr/>
          <a:lstStyle/>
          <a:p>
            <a:fld id="{449750C8-D569-B343-BB0C-87012CD026D5}" type="slidenum">
              <a:rPr lang="en-US" smtClean="0"/>
              <a:t>5</a:t>
            </a:fld>
            <a:endParaRPr lang="en-US"/>
          </a:p>
        </p:txBody>
      </p:sp>
    </p:spTree>
    <p:extLst>
      <p:ext uri="{BB962C8B-B14F-4D97-AF65-F5344CB8AC3E}">
        <p14:creationId xmlns:p14="http://schemas.microsoft.com/office/powerpoint/2010/main" val="38671489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9223" y="188640"/>
            <a:ext cx="4940381" cy="25135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563" y="2934368"/>
            <a:ext cx="5247677" cy="35930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5420" y="6437946"/>
            <a:ext cx="579005" cy="369332"/>
          </a:xfrm>
          <a:prstGeom prst="rect">
            <a:avLst/>
          </a:prstGeom>
          <a:noFill/>
        </p:spPr>
        <p:txBody>
          <a:bodyPr wrap="none" rtlCol="0">
            <a:spAutoFit/>
          </a:bodyPr>
          <a:lstStyle/>
          <a:p>
            <a:r>
              <a:rPr lang="en-US" dirty="0" smtClean="0"/>
              <a:t>JMC</a:t>
            </a:r>
            <a:endParaRPr lang="en-US" dirty="0"/>
          </a:p>
        </p:txBody>
      </p:sp>
      <p:sp>
        <p:nvSpPr>
          <p:cNvPr id="2" name="Slide Number Placeholder 1"/>
          <p:cNvSpPr>
            <a:spLocks noGrp="1"/>
          </p:cNvSpPr>
          <p:nvPr>
            <p:ph type="sldNum" sz="quarter" idx="12"/>
          </p:nvPr>
        </p:nvSpPr>
        <p:spPr/>
        <p:txBody>
          <a:bodyPr/>
          <a:lstStyle/>
          <a:p>
            <a:fld id="{449750C8-D569-B343-BB0C-87012CD026D5}" type="slidenum">
              <a:rPr lang="en-US" smtClean="0"/>
              <a:t>6</a:t>
            </a:fld>
            <a:endParaRPr lang="en-US"/>
          </a:p>
        </p:txBody>
      </p:sp>
    </p:spTree>
    <p:extLst>
      <p:ext uri="{BB962C8B-B14F-4D97-AF65-F5344CB8AC3E}">
        <p14:creationId xmlns:p14="http://schemas.microsoft.com/office/powerpoint/2010/main" val="3951479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8300" y="695325"/>
            <a:ext cx="5867400" cy="5467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5420" y="6437946"/>
            <a:ext cx="579005" cy="369332"/>
          </a:xfrm>
          <a:prstGeom prst="rect">
            <a:avLst/>
          </a:prstGeom>
          <a:noFill/>
        </p:spPr>
        <p:txBody>
          <a:bodyPr wrap="none" rtlCol="0">
            <a:spAutoFit/>
          </a:bodyPr>
          <a:lstStyle/>
          <a:p>
            <a:r>
              <a:rPr lang="en-US" dirty="0" smtClean="0"/>
              <a:t>JMC</a:t>
            </a:r>
            <a:endParaRPr lang="en-US" dirty="0"/>
          </a:p>
        </p:txBody>
      </p:sp>
      <p:sp>
        <p:nvSpPr>
          <p:cNvPr id="2" name="Slide Number Placeholder 1"/>
          <p:cNvSpPr>
            <a:spLocks noGrp="1"/>
          </p:cNvSpPr>
          <p:nvPr>
            <p:ph type="sldNum" sz="quarter" idx="12"/>
          </p:nvPr>
        </p:nvSpPr>
        <p:spPr/>
        <p:txBody>
          <a:bodyPr/>
          <a:lstStyle/>
          <a:p>
            <a:fld id="{449750C8-D569-B343-BB0C-87012CD026D5}" type="slidenum">
              <a:rPr lang="en-US" smtClean="0"/>
              <a:t>7</a:t>
            </a:fld>
            <a:endParaRPr lang="en-US"/>
          </a:p>
        </p:txBody>
      </p:sp>
    </p:spTree>
    <p:extLst>
      <p:ext uri="{BB962C8B-B14F-4D97-AF65-F5344CB8AC3E}">
        <p14:creationId xmlns:p14="http://schemas.microsoft.com/office/powerpoint/2010/main" val="6356781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1125" y="76200"/>
            <a:ext cx="6381750" cy="6705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5420" y="6437946"/>
            <a:ext cx="579005" cy="369332"/>
          </a:xfrm>
          <a:prstGeom prst="rect">
            <a:avLst/>
          </a:prstGeom>
          <a:noFill/>
        </p:spPr>
        <p:txBody>
          <a:bodyPr wrap="none" rtlCol="0">
            <a:spAutoFit/>
          </a:bodyPr>
          <a:lstStyle/>
          <a:p>
            <a:r>
              <a:rPr lang="en-US" dirty="0" smtClean="0"/>
              <a:t>JMC</a:t>
            </a:r>
            <a:endParaRPr lang="en-US" dirty="0"/>
          </a:p>
        </p:txBody>
      </p:sp>
      <p:sp>
        <p:nvSpPr>
          <p:cNvPr id="2" name="Slide Number Placeholder 1"/>
          <p:cNvSpPr>
            <a:spLocks noGrp="1"/>
          </p:cNvSpPr>
          <p:nvPr>
            <p:ph type="sldNum" sz="quarter" idx="12"/>
          </p:nvPr>
        </p:nvSpPr>
        <p:spPr/>
        <p:txBody>
          <a:bodyPr/>
          <a:lstStyle/>
          <a:p>
            <a:fld id="{449750C8-D569-B343-BB0C-87012CD026D5}" type="slidenum">
              <a:rPr lang="en-US" smtClean="0"/>
              <a:t>8</a:t>
            </a:fld>
            <a:endParaRPr lang="en-US"/>
          </a:p>
        </p:txBody>
      </p:sp>
    </p:spTree>
    <p:extLst>
      <p:ext uri="{BB962C8B-B14F-4D97-AF65-F5344CB8AC3E}">
        <p14:creationId xmlns:p14="http://schemas.microsoft.com/office/powerpoint/2010/main" val="3857833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5425" y="338138"/>
            <a:ext cx="6153150" cy="6181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5420" y="6437946"/>
            <a:ext cx="579005" cy="369332"/>
          </a:xfrm>
          <a:prstGeom prst="rect">
            <a:avLst/>
          </a:prstGeom>
          <a:noFill/>
        </p:spPr>
        <p:txBody>
          <a:bodyPr wrap="none" rtlCol="0">
            <a:spAutoFit/>
          </a:bodyPr>
          <a:lstStyle/>
          <a:p>
            <a:r>
              <a:rPr lang="en-US" dirty="0" smtClean="0"/>
              <a:t>JMC</a:t>
            </a:r>
            <a:endParaRPr lang="en-US" dirty="0"/>
          </a:p>
        </p:txBody>
      </p:sp>
      <p:sp>
        <p:nvSpPr>
          <p:cNvPr id="2" name="Slide Number Placeholder 1"/>
          <p:cNvSpPr>
            <a:spLocks noGrp="1"/>
          </p:cNvSpPr>
          <p:nvPr>
            <p:ph type="sldNum" sz="quarter" idx="12"/>
          </p:nvPr>
        </p:nvSpPr>
        <p:spPr/>
        <p:txBody>
          <a:bodyPr/>
          <a:lstStyle/>
          <a:p>
            <a:fld id="{449750C8-D569-B343-BB0C-87012CD026D5}" type="slidenum">
              <a:rPr lang="en-US" smtClean="0"/>
              <a:t>9</a:t>
            </a:fld>
            <a:endParaRPr lang="en-US"/>
          </a:p>
        </p:txBody>
      </p:sp>
    </p:spTree>
    <p:extLst>
      <p:ext uri="{BB962C8B-B14F-4D97-AF65-F5344CB8AC3E}">
        <p14:creationId xmlns:p14="http://schemas.microsoft.com/office/powerpoint/2010/main" val="1414243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1066800"/>
            <a:ext cx="5943600" cy="472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5420" y="6437946"/>
            <a:ext cx="579005" cy="369332"/>
          </a:xfrm>
          <a:prstGeom prst="rect">
            <a:avLst/>
          </a:prstGeom>
          <a:noFill/>
        </p:spPr>
        <p:txBody>
          <a:bodyPr wrap="none" rtlCol="0">
            <a:spAutoFit/>
          </a:bodyPr>
          <a:lstStyle/>
          <a:p>
            <a:r>
              <a:rPr lang="en-US" dirty="0" smtClean="0"/>
              <a:t>JMC</a:t>
            </a:r>
            <a:endParaRPr lang="en-US" dirty="0"/>
          </a:p>
        </p:txBody>
      </p:sp>
      <p:sp>
        <p:nvSpPr>
          <p:cNvPr id="2" name="Slide Number Placeholder 1"/>
          <p:cNvSpPr>
            <a:spLocks noGrp="1"/>
          </p:cNvSpPr>
          <p:nvPr>
            <p:ph type="sldNum" sz="quarter" idx="12"/>
          </p:nvPr>
        </p:nvSpPr>
        <p:spPr/>
        <p:txBody>
          <a:bodyPr/>
          <a:lstStyle/>
          <a:p>
            <a:fld id="{449750C8-D569-B343-BB0C-87012CD026D5}" type="slidenum">
              <a:rPr lang="en-US" smtClean="0"/>
              <a:t>10</a:t>
            </a:fld>
            <a:endParaRPr lang="en-US"/>
          </a:p>
        </p:txBody>
      </p:sp>
    </p:spTree>
    <p:extLst>
      <p:ext uri="{BB962C8B-B14F-4D97-AF65-F5344CB8AC3E}">
        <p14:creationId xmlns:p14="http://schemas.microsoft.com/office/powerpoint/2010/main" val="33170761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3013" y="1400175"/>
            <a:ext cx="6657975" cy="4057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5420" y="6437946"/>
            <a:ext cx="579005" cy="369332"/>
          </a:xfrm>
          <a:prstGeom prst="rect">
            <a:avLst/>
          </a:prstGeom>
          <a:noFill/>
        </p:spPr>
        <p:txBody>
          <a:bodyPr wrap="none" rtlCol="0">
            <a:spAutoFit/>
          </a:bodyPr>
          <a:lstStyle/>
          <a:p>
            <a:r>
              <a:rPr lang="en-US" dirty="0" smtClean="0"/>
              <a:t>JMC</a:t>
            </a:r>
            <a:endParaRPr lang="en-US" dirty="0"/>
          </a:p>
        </p:txBody>
      </p:sp>
      <p:sp>
        <p:nvSpPr>
          <p:cNvPr id="2" name="Slide Number Placeholder 1"/>
          <p:cNvSpPr>
            <a:spLocks noGrp="1"/>
          </p:cNvSpPr>
          <p:nvPr>
            <p:ph type="sldNum" sz="quarter" idx="12"/>
          </p:nvPr>
        </p:nvSpPr>
        <p:spPr/>
        <p:txBody>
          <a:bodyPr/>
          <a:lstStyle/>
          <a:p>
            <a:fld id="{449750C8-D569-B343-BB0C-87012CD026D5}" type="slidenum">
              <a:rPr lang="en-US" smtClean="0"/>
              <a:t>11</a:t>
            </a:fld>
            <a:endParaRPr lang="en-US"/>
          </a:p>
        </p:txBody>
      </p:sp>
    </p:spTree>
    <p:extLst>
      <p:ext uri="{BB962C8B-B14F-4D97-AF65-F5344CB8AC3E}">
        <p14:creationId xmlns:p14="http://schemas.microsoft.com/office/powerpoint/2010/main" val="38396413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3013" y="809625"/>
            <a:ext cx="6657975" cy="5238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5420" y="6437946"/>
            <a:ext cx="579005" cy="369332"/>
          </a:xfrm>
          <a:prstGeom prst="rect">
            <a:avLst/>
          </a:prstGeom>
          <a:noFill/>
        </p:spPr>
        <p:txBody>
          <a:bodyPr wrap="none" rtlCol="0">
            <a:spAutoFit/>
          </a:bodyPr>
          <a:lstStyle/>
          <a:p>
            <a:r>
              <a:rPr lang="en-US" dirty="0" smtClean="0"/>
              <a:t>JMC</a:t>
            </a:r>
            <a:endParaRPr lang="en-US" dirty="0"/>
          </a:p>
        </p:txBody>
      </p:sp>
      <p:sp>
        <p:nvSpPr>
          <p:cNvPr id="2" name="Slide Number Placeholder 1"/>
          <p:cNvSpPr>
            <a:spLocks noGrp="1"/>
          </p:cNvSpPr>
          <p:nvPr>
            <p:ph type="sldNum" sz="quarter" idx="12"/>
          </p:nvPr>
        </p:nvSpPr>
        <p:spPr/>
        <p:txBody>
          <a:bodyPr/>
          <a:lstStyle/>
          <a:p>
            <a:fld id="{449750C8-D569-B343-BB0C-87012CD026D5}" type="slidenum">
              <a:rPr lang="en-US" smtClean="0"/>
              <a:t>12</a:t>
            </a:fld>
            <a:endParaRPr lang="en-US"/>
          </a:p>
        </p:txBody>
      </p:sp>
    </p:spTree>
    <p:extLst>
      <p:ext uri="{BB962C8B-B14F-4D97-AF65-F5344CB8AC3E}">
        <p14:creationId xmlns:p14="http://schemas.microsoft.com/office/powerpoint/2010/main" val="2133174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3372" y="689418"/>
            <a:ext cx="8686800" cy="369332"/>
          </a:xfrm>
          <a:prstGeom prst="rect">
            <a:avLst/>
          </a:prstGeom>
        </p:spPr>
        <p:txBody>
          <a:bodyPr wrap="square">
            <a:spAutoFit/>
          </a:bodyPr>
          <a:lstStyle/>
          <a:p>
            <a:r>
              <a:rPr lang="en-US" b="1" dirty="0"/>
              <a:t>Rapid Innate Defensive Responses of Mice to Looming Visual Stimuli</a:t>
            </a:r>
          </a:p>
        </p:txBody>
      </p:sp>
      <p:sp>
        <p:nvSpPr>
          <p:cNvPr id="5" name="Rectangle 4"/>
          <p:cNvSpPr/>
          <p:nvPr/>
        </p:nvSpPr>
        <p:spPr>
          <a:xfrm>
            <a:off x="0" y="1500222"/>
            <a:ext cx="9144000" cy="3293209"/>
          </a:xfrm>
          <a:prstGeom prst="rect">
            <a:avLst/>
          </a:prstGeom>
        </p:spPr>
        <p:txBody>
          <a:bodyPr wrap="square">
            <a:spAutoFit/>
          </a:bodyPr>
          <a:lstStyle/>
          <a:p>
            <a:r>
              <a:rPr lang="en-US" sz="1600" dirty="0"/>
              <a:t>Much of brain science is concerned with understanding the neural circuits that underlie specific behaviors. While the mouse has become a favorite experimental subject, the behaviors of this species are still poorly explored. For example, the mouse retina, like that of other mammals, contains ∼20 different circuits that compute distinct features of the visual scene [1,2]. By comparison, only a handful of innate visual behaviors are known in this species—the pupil reflex [3], </a:t>
            </a:r>
            <a:r>
              <a:rPr lang="en-US" sz="1600" dirty="0" err="1"/>
              <a:t>phototaxis</a:t>
            </a:r>
            <a:r>
              <a:rPr lang="en-US" sz="1600" dirty="0"/>
              <a:t> [4], the </a:t>
            </a:r>
            <a:r>
              <a:rPr lang="en-US" sz="1600" dirty="0" err="1"/>
              <a:t>optomotor</a:t>
            </a:r>
            <a:r>
              <a:rPr lang="en-US" sz="1600" dirty="0"/>
              <a:t> response [5], and the cliff response [6]—two of which are simple reflexes that require little visual processing. </a:t>
            </a:r>
            <a:r>
              <a:rPr lang="en-US" sz="1600" u="sng" dirty="0"/>
              <a:t>We explored the behavior of mice under a visual display that simulates an approaching object, which causes defensive reactions in some other species [7,8]. We show that mice respond to this stimulus either by initiating escape within a second or by freezing for an extended period</a:t>
            </a:r>
            <a:r>
              <a:rPr lang="en-US" sz="1600" dirty="0"/>
              <a:t>. The probability of these defensive behaviors is strongly dependent on the parameters of the visual stimulus. Directed experiments identify candidate retinal circuits underlying the behavior and lead the way into detailed study of these neural pathways. This response is a new addition to the repertoire of innate defensive behaviors in the mouse that allows the detection and avoidance of aerial predators.</a:t>
            </a:r>
          </a:p>
        </p:txBody>
      </p:sp>
      <p:pic>
        <p:nvPicPr>
          <p:cNvPr id="6" name="Picture 5"/>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55420" y="6437946"/>
            <a:ext cx="514885" cy="369332"/>
          </a:xfrm>
          <a:prstGeom prst="rect">
            <a:avLst/>
          </a:prstGeom>
          <a:noFill/>
        </p:spPr>
        <p:txBody>
          <a:bodyPr wrap="none" rtlCol="0">
            <a:spAutoFit/>
          </a:bodyPr>
          <a:lstStyle/>
          <a:p>
            <a:r>
              <a:rPr lang="en-US" dirty="0" smtClean="0"/>
              <a:t>MA</a:t>
            </a:r>
            <a:endParaRPr lang="en-US" dirty="0"/>
          </a:p>
        </p:txBody>
      </p:sp>
      <p:sp>
        <p:nvSpPr>
          <p:cNvPr id="2" name="Slide Number Placeholder 1"/>
          <p:cNvSpPr>
            <a:spLocks noGrp="1"/>
          </p:cNvSpPr>
          <p:nvPr>
            <p:ph type="sldNum" sz="quarter" idx="12"/>
          </p:nvPr>
        </p:nvSpPr>
        <p:spPr/>
        <p:txBody>
          <a:bodyPr/>
          <a:lstStyle/>
          <a:p>
            <a:fld id="{449750C8-D569-B343-BB0C-87012CD026D5}" type="slidenum">
              <a:rPr lang="en-US" smtClean="0"/>
              <a:t>13</a:t>
            </a:fld>
            <a:endParaRPr lang="en-US"/>
          </a:p>
        </p:txBody>
      </p:sp>
    </p:spTree>
    <p:extLst>
      <p:ext uri="{BB962C8B-B14F-4D97-AF65-F5344CB8AC3E}">
        <p14:creationId xmlns:p14="http://schemas.microsoft.com/office/powerpoint/2010/main" val="911184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400" y="850900"/>
            <a:ext cx="9144000" cy="5262979"/>
          </a:xfrm>
          <a:prstGeom prst="rect">
            <a:avLst/>
          </a:prstGeom>
        </p:spPr>
        <p:txBody>
          <a:bodyPr wrap="square">
            <a:spAutoFit/>
          </a:bodyPr>
          <a:lstStyle/>
          <a:p>
            <a:r>
              <a:rPr lang="en-US" sz="1600" dirty="0" err="1"/>
              <a:t>miRNAs</a:t>
            </a:r>
            <a:r>
              <a:rPr lang="en-US" sz="1600" dirty="0"/>
              <a:t> Are Required for Generating a Time Delay Critical for the Circadian Oscillator</a:t>
            </a:r>
            <a:r>
              <a:rPr lang="en-US" sz="1600" b="1" dirty="0"/>
              <a:t> </a:t>
            </a:r>
            <a:endParaRPr lang="en-US" sz="1600" b="1" dirty="0" smtClean="0"/>
          </a:p>
          <a:p>
            <a:r>
              <a:rPr lang="en-US" sz="1600" b="1" dirty="0" smtClean="0"/>
              <a:t>p1959</a:t>
            </a:r>
            <a:r>
              <a:rPr lang="en-US" sz="1600" dirty="0" smtClean="0"/>
              <a:t>Rongmin </a:t>
            </a:r>
            <a:r>
              <a:rPr lang="en-US" sz="1600" dirty="0"/>
              <a:t>Chen, Matthew D’Alessandro, </a:t>
            </a:r>
            <a:r>
              <a:rPr lang="en-US" sz="1600" dirty="0" err="1"/>
              <a:t>Choogon</a:t>
            </a:r>
            <a:r>
              <a:rPr lang="en-US" sz="1600" dirty="0"/>
              <a:t> Lee</a:t>
            </a:r>
          </a:p>
          <a:p>
            <a:r>
              <a:rPr lang="en-US" sz="1600" dirty="0">
                <a:hlinkClick r:id="rId2"/>
              </a:rPr>
              <a:t>Summary</a:t>
            </a:r>
            <a:r>
              <a:rPr lang="en-US" sz="1600" dirty="0"/>
              <a:t> | </a:t>
            </a:r>
            <a:r>
              <a:rPr lang="en-US" sz="1600" dirty="0">
                <a:hlinkClick r:id="rId3"/>
              </a:rPr>
              <a:t>Full Text</a:t>
            </a:r>
            <a:r>
              <a:rPr lang="en-US" sz="1600" dirty="0"/>
              <a:t> | </a:t>
            </a:r>
            <a:r>
              <a:rPr lang="en-US" sz="1600" dirty="0">
                <a:hlinkClick r:id="rId4"/>
              </a:rPr>
              <a:t>PDF</a:t>
            </a:r>
            <a:r>
              <a:rPr lang="en-US" sz="1600" dirty="0"/>
              <a:t> (1718 kb)</a:t>
            </a:r>
          </a:p>
          <a:p>
            <a:r>
              <a:rPr lang="en-US" sz="1600" dirty="0"/>
              <a:t>An Atypical Tubulin Kinase Mediates Stress-Induced Microtubule </a:t>
            </a:r>
            <a:r>
              <a:rPr lang="en-US" sz="1600" dirty="0" err="1"/>
              <a:t>Depolymerization</a:t>
            </a:r>
            <a:r>
              <a:rPr lang="en-US" sz="1600" dirty="0"/>
              <a:t> in </a:t>
            </a:r>
            <a:r>
              <a:rPr lang="en-US" sz="1600" i="1" dirty="0"/>
              <a:t>Arabidopsis</a:t>
            </a:r>
            <a:r>
              <a:rPr lang="en-US" sz="1600" b="1" dirty="0"/>
              <a:t> p1969</a:t>
            </a:r>
            <a:r>
              <a:rPr lang="en-US" sz="1600" dirty="0"/>
              <a:t>Satoshi Fujita, </a:t>
            </a:r>
            <a:r>
              <a:rPr lang="en-US" sz="1600" dirty="0" err="1"/>
              <a:t>Jaromir</a:t>
            </a:r>
            <a:r>
              <a:rPr lang="en-US" sz="1600" dirty="0"/>
              <a:t> </a:t>
            </a:r>
            <a:r>
              <a:rPr lang="en-US" sz="1600" dirty="0" err="1"/>
              <a:t>Pytela</a:t>
            </a:r>
            <a:r>
              <a:rPr lang="en-US" sz="1600" dirty="0"/>
              <a:t>, Takashi </a:t>
            </a:r>
            <a:r>
              <a:rPr lang="en-US" sz="1600" dirty="0" err="1"/>
              <a:t>Hotta</a:t>
            </a:r>
            <a:r>
              <a:rPr lang="en-US" sz="1600" dirty="0"/>
              <a:t>, </a:t>
            </a:r>
            <a:r>
              <a:rPr lang="en-US" sz="1600" dirty="0" err="1"/>
              <a:t>Takehide</a:t>
            </a:r>
            <a:r>
              <a:rPr lang="en-US" sz="1600" dirty="0"/>
              <a:t> Kato, Takahiro Hamada, </a:t>
            </a:r>
            <a:r>
              <a:rPr lang="en-US" sz="1600" dirty="0" err="1"/>
              <a:t>Rie</a:t>
            </a:r>
            <a:r>
              <a:rPr lang="en-US" sz="1600" dirty="0"/>
              <a:t> </a:t>
            </a:r>
            <a:r>
              <a:rPr lang="en-US" sz="1600" dirty="0" err="1"/>
              <a:t>Akamatsu</a:t>
            </a:r>
            <a:r>
              <a:rPr lang="en-US" sz="1600" dirty="0"/>
              <a:t>, </a:t>
            </a:r>
            <a:r>
              <a:rPr lang="en-US" sz="1600" dirty="0" err="1"/>
              <a:t>Yasumasa</a:t>
            </a:r>
            <a:r>
              <a:rPr lang="en-US" sz="1600" dirty="0"/>
              <a:t> Ishida, </a:t>
            </a:r>
            <a:r>
              <a:rPr lang="en-US" sz="1600" dirty="0" err="1"/>
              <a:t>Natsumaro</a:t>
            </a:r>
            <a:r>
              <a:rPr lang="en-US" sz="1600" dirty="0"/>
              <a:t> </a:t>
            </a:r>
            <a:r>
              <a:rPr lang="en-US" sz="1600" dirty="0" err="1"/>
              <a:t>Kutsuna</a:t>
            </a:r>
            <a:r>
              <a:rPr lang="en-US" sz="1600" dirty="0"/>
              <a:t>, </a:t>
            </a:r>
            <a:r>
              <a:rPr lang="en-US" sz="1600" dirty="0" err="1"/>
              <a:t>Seiichiro</a:t>
            </a:r>
            <a:r>
              <a:rPr lang="en-US" sz="1600" dirty="0"/>
              <a:t> </a:t>
            </a:r>
            <a:r>
              <a:rPr lang="en-US" sz="1600" dirty="0" err="1"/>
              <a:t>Hasezawa</a:t>
            </a:r>
            <a:r>
              <a:rPr lang="en-US" sz="1600" dirty="0"/>
              <a:t>, Yuko Nomura, Hirofumi </a:t>
            </a:r>
            <a:r>
              <a:rPr lang="en-US" sz="1600" dirty="0" err="1"/>
              <a:t>Nakagami</a:t>
            </a:r>
            <a:r>
              <a:rPr lang="en-US" sz="1600" dirty="0"/>
              <a:t>, Takashi Hashimoto</a:t>
            </a:r>
          </a:p>
          <a:p>
            <a:r>
              <a:rPr lang="en-US" sz="1600" dirty="0">
                <a:hlinkClick r:id="rId5"/>
              </a:rPr>
              <a:t>Summary</a:t>
            </a:r>
            <a:r>
              <a:rPr lang="en-US" sz="1600" dirty="0"/>
              <a:t> | </a:t>
            </a:r>
            <a:r>
              <a:rPr lang="en-US" sz="1600" dirty="0">
                <a:hlinkClick r:id="rId6"/>
              </a:rPr>
              <a:t>Full Text</a:t>
            </a:r>
            <a:r>
              <a:rPr lang="en-US" sz="1600" dirty="0"/>
              <a:t> | </a:t>
            </a:r>
            <a:r>
              <a:rPr lang="en-US" sz="1600" dirty="0">
                <a:hlinkClick r:id="rId7"/>
              </a:rPr>
              <a:t>PDF</a:t>
            </a:r>
            <a:r>
              <a:rPr lang="en-US" sz="1600" dirty="0"/>
              <a:t> (2902 kb)</a:t>
            </a:r>
          </a:p>
          <a:p>
            <a:r>
              <a:rPr lang="en-US" sz="1600" dirty="0" err="1"/>
              <a:t>Cytokinin</a:t>
            </a:r>
            <a:r>
              <a:rPr lang="en-US" sz="1600" dirty="0"/>
              <a:t> Induces Cell Division in the Quiescent Center of the </a:t>
            </a:r>
            <a:r>
              <a:rPr lang="en-US" sz="1600" i="1" dirty="0"/>
              <a:t>Arabidopsis</a:t>
            </a:r>
            <a:r>
              <a:rPr lang="en-US" sz="1600" dirty="0"/>
              <a:t> Root Apical Meristem</a:t>
            </a:r>
            <a:r>
              <a:rPr lang="en-US" sz="1600" b="1" dirty="0"/>
              <a:t> p1979</a:t>
            </a:r>
            <a:r>
              <a:rPr lang="en-US" sz="1600" dirty="0"/>
              <a:t>Wenjing Zhang, </a:t>
            </a:r>
            <a:r>
              <a:rPr lang="en-US" sz="1600" dirty="0" err="1"/>
              <a:t>Ranjan</a:t>
            </a:r>
            <a:r>
              <a:rPr lang="en-US" sz="1600" dirty="0"/>
              <a:t> </a:t>
            </a:r>
            <a:r>
              <a:rPr lang="en-US" sz="1600" dirty="0" err="1"/>
              <a:t>Swarup</a:t>
            </a:r>
            <a:r>
              <a:rPr lang="en-US" sz="1600" dirty="0"/>
              <a:t>, Malcolm Bennett, G. Eric Schaller, Joseph J. </a:t>
            </a:r>
            <a:r>
              <a:rPr lang="en-US" sz="1600" dirty="0" err="1"/>
              <a:t>Kieber</a:t>
            </a:r>
            <a:endParaRPr lang="en-US" sz="1600" dirty="0"/>
          </a:p>
          <a:p>
            <a:r>
              <a:rPr lang="en-US" sz="1600" dirty="0">
                <a:hlinkClick r:id="rId8"/>
              </a:rPr>
              <a:t>Summary</a:t>
            </a:r>
            <a:r>
              <a:rPr lang="en-US" sz="1600" dirty="0"/>
              <a:t> | </a:t>
            </a:r>
            <a:r>
              <a:rPr lang="en-US" sz="1600" dirty="0">
                <a:hlinkClick r:id="rId9"/>
              </a:rPr>
              <a:t>Full Text</a:t>
            </a:r>
            <a:r>
              <a:rPr lang="en-US" sz="1600" dirty="0"/>
              <a:t> | </a:t>
            </a:r>
            <a:r>
              <a:rPr lang="en-US" sz="1600" dirty="0">
                <a:hlinkClick r:id="rId10"/>
              </a:rPr>
              <a:t>PDF</a:t>
            </a:r>
            <a:r>
              <a:rPr lang="en-US" sz="1600" dirty="0"/>
              <a:t> (1647 kb)</a:t>
            </a:r>
          </a:p>
          <a:p>
            <a:r>
              <a:rPr lang="en-US" sz="1600" dirty="0"/>
              <a:t>Dip1 Defines a Class of Arp2/3 Complex Activators that Function without Preformed Actin Filaments</a:t>
            </a:r>
            <a:r>
              <a:rPr lang="en-US" sz="1600" b="1" dirty="0"/>
              <a:t> p1990</a:t>
            </a:r>
            <a:r>
              <a:rPr lang="en-US" sz="1600" dirty="0"/>
              <a:t>Andrew R. Wagner, Qing Luan, Su-Ling Liu, Brad J. Nolen</a:t>
            </a:r>
          </a:p>
          <a:p>
            <a:r>
              <a:rPr lang="en-US" sz="1600" dirty="0">
                <a:hlinkClick r:id="rId11"/>
              </a:rPr>
              <a:t>Summary</a:t>
            </a:r>
            <a:r>
              <a:rPr lang="en-US" sz="1600" dirty="0"/>
              <a:t> | </a:t>
            </a:r>
            <a:r>
              <a:rPr lang="en-US" sz="1600" dirty="0">
                <a:hlinkClick r:id="rId12"/>
              </a:rPr>
              <a:t>Full Text</a:t>
            </a:r>
            <a:r>
              <a:rPr lang="en-US" sz="1600" dirty="0"/>
              <a:t> | </a:t>
            </a:r>
            <a:r>
              <a:rPr lang="en-US" sz="1600" dirty="0">
                <a:hlinkClick r:id="rId13"/>
              </a:rPr>
              <a:t>PDF</a:t>
            </a:r>
            <a:r>
              <a:rPr lang="en-US" sz="1600" dirty="0"/>
              <a:t> (1364 kb)</a:t>
            </a:r>
          </a:p>
          <a:p>
            <a:r>
              <a:rPr lang="en-US" sz="1600" dirty="0"/>
              <a:t>Nuclear Repulsion Enables Division Autonomy in a Single </a:t>
            </a:r>
            <a:r>
              <a:rPr lang="en-US" sz="1600" dirty="0" smtClean="0"/>
              <a:t>Cytoplasm</a:t>
            </a:r>
            <a:endParaRPr lang="en-US" sz="1600" b="1" dirty="0" smtClean="0"/>
          </a:p>
          <a:p>
            <a:r>
              <a:rPr lang="en-US" sz="1600" b="1" dirty="0" smtClean="0"/>
              <a:t>p1999</a:t>
            </a:r>
            <a:r>
              <a:rPr lang="en-US" sz="1600" dirty="0" smtClean="0"/>
              <a:t>Cori</a:t>
            </a:r>
            <a:r>
              <a:rPr lang="en-US" sz="1600" dirty="0"/>
              <a:t> A. Anderson, </a:t>
            </a:r>
            <a:r>
              <a:rPr lang="en-US" sz="1600" dirty="0" err="1"/>
              <a:t>Umut</a:t>
            </a:r>
            <a:r>
              <a:rPr lang="en-US" sz="1600" dirty="0"/>
              <a:t> </a:t>
            </a:r>
            <a:r>
              <a:rPr lang="en-US" sz="1600" dirty="0" err="1"/>
              <a:t>Eser</a:t>
            </a:r>
            <a:r>
              <a:rPr lang="en-US" sz="1600" dirty="0"/>
              <a:t>, Therese </a:t>
            </a:r>
            <a:r>
              <a:rPr lang="en-US" sz="1600" dirty="0" err="1"/>
              <a:t>Korndorf</a:t>
            </a:r>
            <a:r>
              <a:rPr lang="en-US" sz="1600" dirty="0"/>
              <a:t>, Mark E. </a:t>
            </a:r>
            <a:r>
              <a:rPr lang="en-US" sz="1600" dirty="0" err="1"/>
              <a:t>Borsuk</a:t>
            </a:r>
            <a:r>
              <a:rPr lang="en-US" sz="1600" dirty="0"/>
              <a:t>, Jan M. </a:t>
            </a:r>
            <a:r>
              <a:rPr lang="en-US" sz="1600" dirty="0" err="1"/>
              <a:t>Skotheim</a:t>
            </a:r>
            <a:r>
              <a:rPr lang="en-US" sz="1600" dirty="0"/>
              <a:t>, Amy S. </a:t>
            </a:r>
            <a:r>
              <a:rPr lang="en-US" sz="1600" dirty="0" err="1"/>
              <a:t>Gladfelter</a:t>
            </a:r>
            <a:endParaRPr lang="en-US" sz="1600" dirty="0"/>
          </a:p>
          <a:p>
            <a:r>
              <a:rPr lang="en-US" sz="1600" dirty="0">
                <a:hlinkClick r:id="rId14"/>
              </a:rPr>
              <a:t>Summary</a:t>
            </a:r>
            <a:r>
              <a:rPr lang="en-US" sz="1600" dirty="0"/>
              <a:t> | </a:t>
            </a:r>
            <a:r>
              <a:rPr lang="en-US" sz="1600" dirty="0">
                <a:hlinkClick r:id="rId15"/>
              </a:rPr>
              <a:t>Full Text</a:t>
            </a:r>
            <a:r>
              <a:rPr lang="en-US" sz="1600" dirty="0"/>
              <a:t> | </a:t>
            </a:r>
            <a:r>
              <a:rPr lang="en-US" sz="1600" dirty="0">
                <a:hlinkClick r:id="rId16"/>
              </a:rPr>
              <a:t>PDF</a:t>
            </a:r>
            <a:r>
              <a:rPr lang="en-US" sz="1600" dirty="0"/>
              <a:t> (2398 kb)</a:t>
            </a:r>
          </a:p>
          <a:p>
            <a:r>
              <a:rPr lang="en-US" sz="1600" b="1" dirty="0"/>
              <a:t>Reports</a:t>
            </a:r>
          </a:p>
          <a:p>
            <a:r>
              <a:rPr lang="en-US" sz="1600" dirty="0"/>
              <a:t>Rapid Innate Defensive Responses of Mice to Looming Visual Stimuli</a:t>
            </a:r>
            <a:r>
              <a:rPr lang="en-US" sz="1600" b="1" dirty="0"/>
              <a:t> </a:t>
            </a:r>
            <a:endParaRPr lang="en-US" sz="1600" b="1" dirty="0" smtClean="0"/>
          </a:p>
          <a:p>
            <a:r>
              <a:rPr lang="en-US" sz="1600" b="1" dirty="0" smtClean="0"/>
              <a:t>p2011</a:t>
            </a:r>
            <a:r>
              <a:rPr lang="en-US" sz="1600" dirty="0" smtClean="0"/>
              <a:t>Melis </a:t>
            </a:r>
            <a:r>
              <a:rPr lang="en-US" sz="1600" dirty="0" err="1"/>
              <a:t>Yilmaz</a:t>
            </a:r>
            <a:r>
              <a:rPr lang="en-US" sz="1600" dirty="0"/>
              <a:t>, Markus Meister</a:t>
            </a:r>
          </a:p>
          <a:p>
            <a:r>
              <a:rPr lang="en-US" sz="1600" dirty="0">
                <a:hlinkClick r:id="rId17"/>
              </a:rPr>
              <a:t>Summary</a:t>
            </a:r>
            <a:r>
              <a:rPr lang="en-US" sz="1600" dirty="0"/>
              <a:t> | </a:t>
            </a:r>
            <a:r>
              <a:rPr lang="en-US" sz="1600" dirty="0">
                <a:hlinkClick r:id="rId18"/>
              </a:rPr>
              <a:t>Full Text</a:t>
            </a:r>
            <a:r>
              <a:rPr lang="en-US" sz="1600" dirty="0"/>
              <a:t> | </a:t>
            </a:r>
            <a:r>
              <a:rPr lang="en-US" sz="1600" dirty="0">
                <a:hlinkClick r:id="rId19"/>
              </a:rPr>
              <a:t>PDF</a:t>
            </a:r>
            <a:r>
              <a:rPr lang="en-US" sz="1600" dirty="0"/>
              <a:t> (1179 kb</a:t>
            </a:r>
            <a:r>
              <a:rPr lang="en-US" sz="1600" dirty="0" smtClean="0"/>
              <a:t>)</a:t>
            </a:r>
            <a:endParaRPr lang="en-US" sz="1600" dirty="0"/>
          </a:p>
        </p:txBody>
      </p:sp>
      <p:pic>
        <p:nvPicPr>
          <p:cNvPr id="5" name="Picture 5"/>
          <p:cNvPicPr>
            <a:picLocks noChangeAspect="1" noChangeArrowheads="1"/>
          </p:cNvPicPr>
          <p:nvPr/>
        </p:nvPicPr>
        <p:blipFill rotWithShape="1">
          <a:blip r:embed="rId20"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55420" y="6437946"/>
            <a:ext cx="514885" cy="369332"/>
          </a:xfrm>
          <a:prstGeom prst="rect">
            <a:avLst/>
          </a:prstGeom>
          <a:noFill/>
        </p:spPr>
        <p:txBody>
          <a:bodyPr wrap="none" rtlCol="0">
            <a:spAutoFit/>
          </a:bodyPr>
          <a:lstStyle/>
          <a:p>
            <a:r>
              <a:rPr lang="en-US" dirty="0" smtClean="0"/>
              <a:t>MA</a:t>
            </a:r>
            <a:endParaRPr lang="en-US" dirty="0"/>
          </a:p>
        </p:txBody>
      </p:sp>
      <p:sp>
        <p:nvSpPr>
          <p:cNvPr id="2" name="Slide Number Placeholder 1"/>
          <p:cNvSpPr>
            <a:spLocks noGrp="1"/>
          </p:cNvSpPr>
          <p:nvPr>
            <p:ph type="sldNum" sz="quarter" idx="12"/>
          </p:nvPr>
        </p:nvSpPr>
        <p:spPr/>
        <p:txBody>
          <a:bodyPr/>
          <a:lstStyle/>
          <a:p>
            <a:fld id="{449750C8-D569-B343-BB0C-87012CD026D5}" type="slidenum">
              <a:rPr lang="en-US" smtClean="0"/>
              <a:t>14</a:t>
            </a:fld>
            <a:endParaRPr lang="en-US"/>
          </a:p>
        </p:txBody>
      </p:sp>
    </p:spTree>
    <p:extLst>
      <p:ext uri="{BB962C8B-B14F-4D97-AF65-F5344CB8AC3E}">
        <p14:creationId xmlns:p14="http://schemas.microsoft.com/office/powerpoint/2010/main" val="22991768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98500"/>
            <a:ext cx="9144000" cy="5262979"/>
          </a:xfrm>
          <a:prstGeom prst="rect">
            <a:avLst/>
          </a:prstGeom>
        </p:spPr>
        <p:txBody>
          <a:bodyPr wrap="square">
            <a:spAutoFit/>
          </a:bodyPr>
          <a:lstStyle/>
          <a:p>
            <a:r>
              <a:rPr lang="en-US" sz="1600" dirty="0"/>
              <a:t>Striated Rootlet and </a:t>
            </a:r>
            <a:r>
              <a:rPr lang="en-US" sz="1600" dirty="0" err="1"/>
              <a:t>Nonfilamentous</a:t>
            </a:r>
            <a:r>
              <a:rPr lang="en-US" sz="1600" dirty="0"/>
              <a:t> Forms of </a:t>
            </a:r>
            <a:r>
              <a:rPr lang="en-US" sz="1600" dirty="0" err="1"/>
              <a:t>Rootletin</a:t>
            </a:r>
            <a:r>
              <a:rPr lang="en-US" sz="1600" dirty="0"/>
              <a:t> Maintain </a:t>
            </a:r>
            <a:r>
              <a:rPr lang="en-US" sz="1600" dirty="0" err="1"/>
              <a:t>Ciliary</a:t>
            </a:r>
            <a:r>
              <a:rPr lang="en-US" sz="1600" dirty="0"/>
              <a:t> Function</a:t>
            </a:r>
            <a:r>
              <a:rPr lang="en-US" sz="1600" b="1" dirty="0"/>
              <a:t> </a:t>
            </a:r>
            <a:endParaRPr lang="en-US" sz="1600" b="1" dirty="0" smtClean="0"/>
          </a:p>
          <a:p>
            <a:r>
              <a:rPr lang="en-US" sz="1600" b="1" dirty="0" smtClean="0"/>
              <a:t>p2016</a:t>
            </a:r>
            <a:r>
              <a:rPr lang="en-US" sz="1600" dirty="0" smtClean="0"/>
              <a:t>Swetha </a:t>
            </a:r>
            <a:r>
              <a:rPr lang="en-US" sz="1600" dirty="0"/>
              <a:t>Mohan, Tiffany A. Timbers, Julie Kennedy, Oliver E. </a:t>
            </a:r>
            <a:r>
              <a:rPr lang="en-US" sz="1600" dirty="0" err="1"/>
              <a:t>Blacque</a:t>
            </a:r>
            <a:r>
              <a:rPr lang="en-US" sz="1600" dirty="0"/>
              <a:t>, Michel R. </a:t>
            </a:r>
            <a:r>
              <a:rPr lang="en-US" sz="1600" dirty="0" err="1"/>
              <a:t>Leroux</a:t>
            </a:r>
            <a:endParaRPr lang="en-US" sz="1600" dirty="0"/>
          </a:p>
          <a:p>
            <a:r>
              <a:rPr lang="en-US" sz="1600" dirty="0">
                <a:hlinkClick r:id="rId2"/>
              </a:rPr>
              <a:t>Summary</a:t>
            </a:r>
            <a:r>
              <a:rPr lang="en-US" sz="1600" dirty="0"/>
              <a:t> | </a:t>
            </a:r>
            <a:r>
              <a:rPr lang="en-US" sz="1600" dirty="0">
                <a:hlinkClick r:id="rId3"/>
              </a:rPr>
              <a:t>Full Text</a:t>
            </a:r>
            <a:r>
              <a:rPr lang="en-US" sz="1600" dirty="0"/>
              <a:t> | </a:t>
            </a:r>
            <a:r>
              <a:rPr lang="en-US" sz="1600" dirty="0">
                <a:hlinkClick r:id="rId4"/>
              </a:rPr>
              <a:t>PDF</a:t>
            </a:r>
            <a:r>
              <a:rPr lang="en-US" sz="1600" dirty="0"/>
              <a:t> (1689 kb)</a:t>
            </a:r>
          </a:p>
          <a:p>
            <a:r>
              <a:rPr lang="en-US" sz="1600" dirty="0"/>
              <a:t>Decoding the Brain’s Algorithm for Categorization from Its Neural Implementation</a:t>
            </a:r>
            <a:r>
              <a:rPr lang="en-US" sz="1600" b="1" dirty="0"/>
              <a:t> </a:t>
            </a:r>
            <a:endParaRPr lang="en-US" sz="1600" b="1" dirty="0" smtClean="0"/>
          </a:p>
          <a:p>
            <a:r>
              <a:rPr lang="en-US" sz="1600" b="1" dirty="0" smtClean="0"/>
              <a:t>p2023</a:t>
            </a:r>
            <a:r>
              <a:rPr lang="en-US" sz="1600" dirty="0" smtClean="0"/>
              <a:t>Michael</a:t>
            </a:r>
            <a:r>
              <a:rPr lang="en-US" sz="1600" dirty="0"/>
              <a:t> L. Mack, Alison R. Preston, Bradley C. Love</a:t>
            </a:r>
          </a:p>
          <a:p>
            <a:r>
              <a:rPr lang="en-US" sz="1600" dirty="0">
                <a:hlinkClick r:id="rId5"/>
              </a:rPr>
              <a:t>Summary</a:t>
            </a:r>
            <a:r>
              <a:rPr lang="en-US" sz="1600" dirty="0"/>
              <a:t> | </a:t>
            </a:r>
            <a:r>
              <a:rPr lang="en-US" sz="1600" dirty="0">
                <a:hlinkClick r:id="rId6"/>
              </a:rPr>
              <a:t>Full Text</a:t>
            </a:r>
            <a:r>
              <a:rPr lang="en-US" sz="1600" dirty="0"/>
              <a:t> | </a:t>
            </a:r>
            <a:r>
              <a:rPr lang="en-US" sz="1600" dirty="0">
                <a:hlinkClick r:id="rId7"/>
              </a:rPr>
              <a:t>PDF</a:t>
            </a:r>
            <a:r>
              <a:rPr lang="en-US" sz="1600" dirty="0"/>
              <a:t> (471 kb</a:t>
            </a:r>
            <a:r>
              <a:rPr lang="en-US" sz="1600" dirty="0" smtClean="0"/>
              <a:t>)</a:t>
            </a:r>
          </a:p>
          <a:p>
            <a:r>
              <a:rPr lang="en-US" sz="1600" dirty="0"/>
              <a:t>Negative Emotional Outcomes Attenuate Sense of Agency over Voluntary Actions</a:t>
            </a:r>
            <a:r>
              <a:rPr lang="en-US" sz="1600" b="1" dirty="0"/>
              <a:t> </a:t>
            </a:r>
            <a:endParaRPr lang="en-US" sz="1600" b="1" dirty="0" smtClean="0"/>
          </a:p>
          <a:p>
            <a:r>
              <a:rPr lang="en-US" sz="1600" b="1" dirty="0" smtClean="0"/>
              <a:t>p2028</a:t>
            </a:r>
            <a:r>
              <a:rPr lang="en-US" sz="1600" dirty="0" smtClean="0"/>
              <a:t>Michiko </a:t>
            </a:r>
            <a:r>
              <a:rPr lang="en-US" sz="1600" dirty="0" err="1"/>
              <a:t>Yoshie</a:t>
            </a:r>
            <a:r>
              <a:rPr lang="en-US" sz="1600" dirty="0"/>
              <a:t>, Patrick Haggard</a:t>
            </a:r>
          </a:p>
          <a:p>
            <a:r>
              <a:rPr lang="en-US" sz="1600" dirty="0">
                <a:hlinkClick r:id="rId8"/>
              </a:rPr>
              <a:t>Summary</a:t>
            </a:r>
            <a:r>
              <a:rPr lang="en-US" sz="1600" dirty="0"/>
              <a:t> | </a:t>
            </a:r>
            <a:r>
              <a:rPr lang="en-US" sz="1600" dirty="0">
                <a:hlinkClick r:id="rId9"/>
              </a:rPr>
              <a:t>Full Text</a:t>
            </a:r>
            <a:r>
              <a:rPr lang="en-US" sz="1600" dirty="0"/>
              <a:t> | </a:t>
            </a:r>
            <a:r>
              <a:rPr lang="en-US" sz="1600" dirty="0">
                <a:hlinkClick r:id="rId10"/>
              </a:rPr>
              <a:t>PDF</a:t>
            </a:r>
            <a:r>
              <a:rPr lang="en-US" sz="1600" dirty="0"/>
              <a:t> (498 kb)</a:t>
            </a:r>
          </a:p>
          <a:p>
            <a:r>
              <a:rPr lang="en-US" sz="1600" dirty="0"/>
              <a:t>African Elephants Can Use Human Pointing Cues to Find Hidden </a:t>
            </a:r>
            <a:r>
              <a:rPr lang="en-US" sz="1600" dirty="0" smtClean="0"/>
              <a:t>Food</a:t>
            </a:r>
            <a:endParaRPr lang="en-US" sz="1600" b="1" dirty="0" smtClean="0"/>
          </a:p>
          <a:p>
            <a:r>
              <a:rPr lang="en-US" sz="1600" b="1" dirty="0" smtClean="0"/>
              <a:t>p2033</a:t>
            </a:r>
            <a:r>
              <a:rPr lang="en-US" sz="1600" dirty="0" smtClean="0"/>
              <a:t>Anna</a:t>
            </a:r>
            <a:r>
              <a:rPr lang="en-US" sz="1600" dirty="0"/>
              <a:t> F. </a:t>
            </a:r>
            <a:r>
              <a:rPr lang="en-US" sz="1600" dirty="0" err="1"/>
              <a:t>Smet</a:t>
            </a:r>
            <a:r>
              <a:rPr lang="en-US" sz="1600" dirty="0"/>
              <a:t>, Richard W. Byrne</a:t>
            </a:r>
          </a:p>
          <a:p>
            <a:r>
              <a:rPr lang="en-US" sz="1600" dirty="0">
                <a:hlinkClick r:id="rId11"/>
              </a:rPr>
              <a:t>Summary</a:t>
            </a:r>
            <a:r>
              <a:rPr lang="en-US" sz="1600" dirty="0"/>
              <a:t> | </a:t>
            </a:r>
            <a:r>
              <a:rPr lang="en-US" sz="1600" dirty="0">
                <a:hlinkClick r:id="rId12"/>
              </a:rPr>
              <a:t>Full Text</a:t>
            </a:r>
            <a:r>
              <a:rPr lang="en-US" sz="1600" dirty="0"/>
              <a:t> | </a:t>
            </a:r>
            <a:r>
              <a:rPr lang="en-US" sz="1600" dirty="0">
                <a:hlinkClick r:id="rId13"/>
              </a:rPr>
              <a:t>PDF</a:t>
            </a:r>
            <a:r>
              <a:rPr lang="en-US" sz="1600" dirty="0"/>
              <a:t> (853 kb</a:t>
            </a:r>
            <a:r>
              <a:rPr lang="en-US" sz="1600" dirty="0" smtClean="0"/>
              <a:t>)</a:t>
            </a:r>
          </a:p>
          <a:p>
            <a:r>
              <a:rPr lang="en-US" sz="1600" dirty="0"/>
              <a:t>Chemical Signals Synchronize the Life Cycles of a Plant-Parasitic Nematode and Its Vector </a:t>
            </a:r>
            <a:r>
              <a:rPr lang="en-US" sz="1600" dirty="0" smtClean="0"/>
              <a:t>Beetle</a:t>
            </a:r>
            <a:endParaRPr lang="en-US" sz="1600" b="1" dirty="0" smtClean="0"/>
          </a:p>
          <a:p>
            <a:r>
              <a:rPr lang="en-US" sz="1600" b="1" dirty="0" smtClean="0"/>
              <a:t>p2038</a:t>
            </a:r>
            <a:r>
              <a:rPr lang="en-US" sz="1600" dirty="0" smtClean="0"/>
              <a:t>Lilin </a:t>
            </a:r>
            <a:r>
              <a:rPr lang="en-US" sz="1600" dirty="0"/>
              <a:t>Zhao, </a:t>
            </a:r>
            <a:r>
              <a:rPr lang="en-US" sz="1600" dirty="0" err="1"/>
              <a:t>Shuai</a:t>
            </a:r>
            <a:r>
              <a:rPr lang="en-US" sz="1600" dirty="0"/>
              <a:t> Zhang, Wei </a:t>
            </a:r>
            <a:r>
              <a:rPr lang="en-US" sz="1600" dirty="0" err="1"/>
              <a:t>Wei</a:t>
            </a:r>
            <a:r>
              <a:rPr lang="en-US" sz="1600" dirty="0"/>
              <a:t>, </a:t>
            </a:r>
            <a:r>
              <a:rPr lang="en-US" sz="1600" dirty="0" err="1"/>
              <a:t>Haijun</a:t>
            </a:r>
            <a:r>
              <a:rPr lang="en-US" sz="1600" dirty="0"/>
              <a:t> </a:t>
            </a:r>
            <a:r>
              <a:rPr lang="en-US" sz="1600" dirty="0" err="1"/>
              <a:t>Hao</a:t>
            </a:r>
            <a:r>
              <a:rPr lang="en-US" sz="1600" dirty="0"/>
              <a:t>, Bin Zhang, Rebecca A. Butcher, </a:t>
            </a:r>
            <a:r>
              <a:rPr lang="en-US" sz="1600" dirty="0" err="1"/>
              <a:t>Jianghua</a:t>
            </a:r>
            <a:r>
              <a:rPr lang="en-US" sz="1600" dirty="0"/>
              <a:t> Sun</a:t>
            </a:r>
          </a:p>
          <a:p>
            <a:r>
              <a:rPr lang="en-US" sz="1600" dirty="0">
                <a:hlinkClick r:id="rId14"/>
              </a:rPr>
              <a:t>Summary</a:t>
            </a:r>
            <a:r>
              <a:rPr lang="en-US" sz="1600" dirty="0"/>
              <a:t> | </a:t>
            </a:r>
            <a:r>
              <a:rPr lang="en-US" sz="1600" dirty="0">
                <a:hlinkClick r:id="rId15"/>
              </a:rPr>
              <a:t>Full Text</a:t>
            </a:r>
            <a:r>
              <a:rPr lang="en-US" sz="1600" dirty="0"/>
              <a:t> | </a:t>
            </a:r>
            <a:r>
              <a:rPr lang="en-US" sz="1600" dirty="0">
                <a:hlinkClick r:id="rId16"/>
              </a:rPr>
              <a:t>PDF</a:t>
            </a:r>
            <a:r>
              <a:rPr lang="en-US" sz="1600" dirty="0"/>
              <a:t> (1073 kb)</a:t>
            </a:r>
          </a:p>
          <a:p>
            <a:r>
              <a:rPr lang="en-US" sz="1600" dirty="0" err="1"/>
              <a:t>Halotropism</a:t>
            </a:r>
            <a:r>
              <a:rPr lang="en-US" sz="1600" dirty="0"/>
              <a:t> Is a Response of Plant Roots to Avoid a Saline </a:t>
            </a:r>
            <a:r>
              <a:rPr lang="en-US" sz="1600" dirty="0" smtClean="0"/>
              <a:t>Environment</a:t>
            </a:r>
            <a:endParaRPr lang="en-US" sz="1600" b="1" dirty="0" smtClean="0"/>
          </a:p>
          <a:p>
            <a:r>
              <a:rPr lang="en-US" sz="1600" b="1" dirty="0" smtClean="0"/>
              <a:t>p2044</a:t>
            </a:r>
            <a:r>
              <a:rPr lang="en-US" sz="1600" dirty="0" smtClean="0"/>
              <a:t>Carlos</a:t>
            </a:r>
            <a:r>
              <a:rPr lang="en-US" sz="1600" dirty="0"/>
              <a:t> S. Galvan-</a:t>
            </a:r>
            <a:r>
              <a:rPr lang="en-US" sz="1600" dirty="0" err="1"/>
              <a:t>Ampudia</a:t>
            </a:r>
            <a:r>
              <a:rPr lang="en-US" sz="1600" dirty="0"/>
              <a:t>, Magdalena M. </a:t>
            </a:r>
            <a:r>
              <a:rPr lang="en-US" sz="1600" dirty="0" err="1"/>
              <a:t>Julkowska</a:t>
            </a:r>
            <a:r>
              <a:rPr lang="en-US" sz="1600" dirty="0"/>
              <a:t>, </a:t>
            </a:r>
            <a:r>
              <a:rPr lang="en-US" sz="1600" dirty="0" err="1"/>
              <a:t>Essam</a:t>
            </a:r>
            <a:r>
              <a:rPr lang="en-US" sz="1600" dirty="0"/>
              <a:t> </a:t>
            </a:r>
            <a:r>
              <a:rPr lang="en-US" sz="1600" dirty="0" err="1"/>
              <a:t>Darwish</a:t>
            </a:r>
            <a:r>
              <a:rPr lang="en-US" sz="1600" dirty="0"/>
              <a:t>, Jacinto </a:t>
            </a:r>
            <a:r>
              <a:rPr lang="en-US" sz="1600" dirty="0" err="1"/>
              <a:t>Gandullo</a:t>
            </a:r>
            <a:r>
              <a:rPr lang="en-US" sz="1600" dirty="0"/>
              <a:t>, Ruud A. </a:t>
            </a:r>
            <a:r>
              <a:rPr lang="en-US" sz="1600" dirty="0" err="1"/>
              <a:t>Korver</a:t>
            </a:r>
            <a:r>
              <a:rPr lang="en-US" sz="1600" dirty="0"/>
              <a:t>, Geraldine </a:t>
            </a:r>
            <a:r>
              <a:rPr lang="en-US" sz="1600" dirty="0" err="1"/>
              <a:t>Brunoud</a:t>
            </a:r>
            <a:r>
              <a:rPr lang="en-US" sz="1600" dirty="0"/>
              <a:t>, Michel A. Haring, </a:t>
            </a:r>
            <a:r>
              <a:rPr lang="en-US" sz="1600" dirty="0" err="1"/>
              <a:t>Teun</a:t>
            </a:r>
            <a:r>
              <a:rPr lang="en-US" sz="1600" dirty="0"/>
              <a:t> </a:t>
            </a:r>
            <a:r>
              <a:rPr lang="en-US" sz="1600" dirty="0" err="1"/>
              <a:t>Munnik</a:t>
            </a:r>
            <a:r>
              <a:rPr lang="en-US" sz="1600" dirty="0"/>
              <a:t>, </a:t>
            </a:r>
            <a:r>
              <a:rPr lang="en-US" sz="1600" dirty="0" err="1"/>
              <a:t>Teva</a:t>
            </a:r>
            <a:r>
              <a:rPr lang="en-US" sz="1600" dirty="0"/>
              <a:t> </a:t>
            </a:r>
            <a:r>
              <a:rPr lang="en-US" sz="1600" dirty="0" err="1"/>
              <a:t>Vernoux</a:t>
            </a:r>
            <a:r>
              <a:rPr lang="en-US" sz="1600" dirty="0"/>
              <a:t>, Christa </a:t>
            </a:r>
            <a:r>
              <a:rPr lang="en-US" sz="1600" dirty="0" err="1"/>
              <a:t>Testerink</a:t>
            </a:r>
            <a:endParaRPr lang="en-US" sz="1600" dirty="0"/>
          </a:p>
          <a:p>
            <a:r>
              <a:rPr lang="en-US" sz="1600" dirty="0">
                <a:hlinkClick r:id="rId17"/>
              </a:rPr>
              <a:t>Summary</a:t>
            </a:r>
            <a:r>
              <a:rPr lang="en-US" sz="1600" dirty="0"/>
              <a:t> | </a:t>
            </a:r>
            <a:r>
              <a:rPr lang="en-US" sz="1600" dirty="0">
                <a:hlinkClick r:id="rId18"/>
              </a:rPr>
              <a:t>Full Text</a:t>
            </a:r>
            <a:r>
              <a:rPr lang="en-US" sz="1600" dirty="0"/>
              <a:t> | </a:t>
            </a:r>
            <a:r>
              <a:rPr lang="en-US" sz="1600" dirty="0">
                <a:hlinkClick r:id="rId19"/>
              </a:rPr>
              <a:t>PDF</a:t>
            </a:r>
            <a:r>
              <a:rPr lang="en-US" sz="1600" dirty="0"/>
              <a:t> (2758 kb)</a:t>
            </a:r>
          </a:p>
          <a:p>
            <a:endParaRPr lang="en-US" sz="1600" dirty="0"/>
          </a:p>
          <a:p>
            <a:endParaRPr lang="en-US" sz="1600" dirty="0"/>
          </a:p>
        </p:txBody>
      </p:sp>
      <p:pic>
        <p:nvPicPr>
          <p:cNvPr id="5" name="Picture 5"/>
          <p:cNvPicPr>
            <a:picLocks noChangeAspect="1" noChangeArrowheads="1"/>
          </p:cNvPicPr>
          <p:nvPr/>
        </p:nvPicPr>
        <p:blipFill rotWithShape="1">
          <a:blip r:embed="rId20"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55420" y="6437946"/>
            <a:ext cx="514885" cy="369332"/>
          </a:xfrm>
          <a:prstGeom prst="rect">
            <a:avLst/>
          </a:prstGeom>
          <a:noFill/>
        </p:spPr>
        <p:txBody>
          <a:bodyPr wrap="none" rtlCol="0">
            <a:spAutoFit/>
          </a:bodyPr>
          <a:lstStyle/>
          <a:p>
            <a:r>
              <a:rPr lang="en-US" dirty="0" smtClean="0"/>
              <a:t>MA</a:t>
            </a:r>
            <a:endParaRPr lang="en-US" dirty="0"/>
          </a:p>
        </p:txBody>
      </p:sp>
      <p:sp>
        <p:nvSpPr>
          <p:cNvPr id="2" name="Slide Number Placeholder 1"/>
          <p:cNvSpPr>
            <a:spLocks noGrp="1"/>
          </p:cNvSpPr>
          <p:nvPr>
            <p:ph type="sldNum" sz="quarter" idx="12"/>
          </p:nvPr>
        </p:nvSpPr>
        <p:spPr/>
        <p:txBody>
          <a:bodyPr/>
          <a:lstStyle/>
          <a:p>
            <a:fld id="{449750C8-D569-B343-BB0C-87012CD026D5}" type="slidenum">
              <a:rPr lang="en-US" smtClean="0"/>
              <a:t>15</a:t>
            </a:fld>
            <a:endParaRPr lang="en-US"/>
          </a:p>
        </p:txBody>
      </p:sp>
    </p:spTree>
    <p:extLst>
      <p:ext uri="{BB962C8B-B14F-4D97-AF65-F5344CB8AC3E}">
        <p14:creationId xmlns:p14="http://schemas.microsoft.com/office/powerpoint/2010/main" val="34909211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3500" y="901700"/>
            <a:ext cx="9080500" cy="3293209"/>
          </a:xfrm>
          <a:prstGeom prst="rect">
            <a:avLst/>
          </a:prstGeom>
        </p:spPr>
        <p:txBody>
          <a:bodyPr wrap="square">
            <a:spAutoFit/>
          </a:bodyPr>
          <a:lstStyle/>
          <a:p>
            <a:r>
              <a:rPr lang="en-US" sz="1600" dirty="0" smtClean="0"/>
              <a:t>Budding </a:t>
            </a:r>
            <a:r>
              <a:rPr lang="en-US" sz="1600" dirty="0"/>
              <a:t>Yeast Escape Commitment to the Phosphate Starvation Program Using Gene Expression Noise</a:t>
            </a:r>
            <a:r>
              <a:rPr lang="en-US" sz="1600" b="1" dirty="0"/>
              <a:t> p2051</a:t>
            </a:r>
            <a:r>
              <a:rPr lang="en-US" sz="1600" dirty="0"/>
              <a:t>Noam </a:t>
            </a:r>
            <a:r>
              <a:rPr lang="en-US" sz="1600" dirty="0" err="1"/>
              <a:t>Vardi</a:t>
            </a:r>
            <a:r>
              <a:rPr lang="en-US" sz="1600" dirty="0"/>
              <a:t>, </a:t>
            </a:r>
            <a:r>
              <a:rPr lang="en-US" sz="1600" dirty="0" err="1"/>
              <a:t>Sagi</a:t>
            </a:r>
            <a:r>
              <a:rPr lang="en-US" sz="1600" dirty="0"/>
              <a:t> Levy, Michael </a:t>
            </a:r>
            <a:r>
              <a:rPr lang="en-US" sz="1600" dirty="0" err="1"/>
              <a:t>Assaf</a:t>
            </a:r>
            <a:r>
              <a:rPr lang="en-US" sz="1600" dirty="0"/>
              <a:t>, </a:t>
            </a:r>
            <a:r>
              <a:rPr lang="en-US" sz="1600" dirty="0" err="1"/>
              <a:t>Miri</a:t>
            </a:r>
            <a:r>
              <a:rPr lang="en-US" sz="1600" dirty="0"/>
              <a:t> Carmi, </a:t>
            </a:r>
            <a:r>
              <a:rPr lang="en-US" sz="1600" dirty="0" err="1"/>
              <a:t>Naama</a:t>
            </a:r>
            <a:r>
              <a:rPr lang="en-US" sz="1600" dirty="0"/>
              <a:t> </a:t>
            </a:r>
            <a:r>
              <a:rPr lang="en-US" sz="1600" dirty="0" err="1"/>
              <a:t>Barkai</a:t>
            </a:r>
            <a:endParaRPr lang="en-US" sz="1600" dirty="0"/>
          </a:p>
          <a:p>
            <a:r>
              <a:rPr lang="en-US" sz="1600" dirty="0">
                <a:hlinkClick r:id="rId2"/>
              </a:rPr>
              <a:t>Summary</a:t>
            </a:r>
            <a:r>
              <a:rPr lang="en-US" sz="1600" dirty="0"/>
              <a:t> | </a:t>
            </a:r>
            <a:r>
              <a:rPr lang="en-US" sz="1600" dirty="0">
                <a:hlinkClick r:id="rId3"/>
              </a:rPr>
              <a:t>Full Text</a:t>
            </a:r>
            <a:r>
              <a:rPr lang="en-US" sz="1600" dirty="0"/>
              <a:t> | </a:t>
            </a:r>
            <a:r>
              <a:rPr lang="en-US" sz="1600" dirty="0">
                <a:hlinkClick r:id="rId4"/>
              </a:rPr>
              <a:t>PDF</a:t>
            </a:r>
            <a:r>
              <a:rPr lang="en-US" sz="1600" dirty="0"/>
              <a:t> (1076 kb)</a:t>
            </a:r>
          </a:p>
          <a:p>
            <a:r>
              <a:rPr lang="en-US" sz="1600" dirty="0" err="1"/>
              <a:t>Phylogenomics</a:t>
            </a:r>
            <a:r>
              <a:rPr lang="en-US" sz="1600" dirty="0"/>
              <a:t> Resolves Evolutionary Relationships among Ants, Bees, and </a:t>
            </a:r>
            <a:r>
              <a:rPr lang="en-US" sz="1600" dirty="0" smtClean="0"/>
              <a:t>Wasps</a:t>
            </a:r>
            <a:endParaRPr lang="en-US" sz="1600" b="1" dirty="0" smtClean="0"/>
          </a:p>
          <a:p>
            <a:r>
              <a:rPr lang="en-US" sz="1600" b="1" dirty="0" smtClean="0"/>
              <a:t>p2058</a:t>
            </a:r>
            <a:r>
              <a:rPr lang="en-US" sz="1600" dirty="0" smtClean="0"/>
              <a:t>Brian</a:t>
            </a:r>
            <a:r>
              <a:rPr lang="en-US" sz="1600" dirty="0"/>
              <a:t> R. Johnson, </a:t>
            </a:r>
            <a:r>
              <a:rPr lang="en-US" sz="1600" dirty="0" err="1"/>
              <a:t>Marek</a:t>
            </a:r>
            <a:r>
              <a:rPr lang="en-US" sz="1600" dirty="0"/>
              <a:t> L. </a:t>
            </a:r>
            <a:r>
              <a:rPr lang="en-US" sz="1600" dirty="0" err="1"/>
              <a:t>Borowiec</a:t>
            </a:r>
            <a:r>
              <a:rPr lang="en-US" sz="1600" dirty="0"/>
              <a:t>, Joanna C. Chiu, Ernest K. Lee, Joel </a:t>
            </a:r>
            <a:r>
              <a:rPr lang="en-US" sz="1600" dirty="0" err="1"/>
              <a:t>Atallah</a:t>
            </a:r>
            <a:r>
              <a:rPr lang="en-US" sz="1600" dirty="0"/>
              <a:t>, Philip S. Ward</a:t>
            </a:r>
          </a:p>
          <a:p>
            <a:r>
              <a:rPr lang="en-US" sz="1600" dirty="0">
                <a:hlinkClick r:id="rId5"/>
              </a:rPr>
              <a:t>Summary</a:t>
            </a:r>
            <a:r>
              <a:rPr lang="en-US" sz="1600" dirty="0"/>
              <a:t> | </a:t>
            </a:r>
            <a:r>
              <a:rPr lang="en-US" sz="1600" dirty="0">
                <a:hlinkClick r:id="rId6"/>
              </a:rPr>
              <a:t>Full Text</a:t>
            </a:r>
            <a:r>
              <a:rPr lang="en-US" sz="1600" dirty="0"/>
              <a:t> | </a:t>
            </a:r>
            <a:r>
              <a:rPr lang="en-US" sz="1600" dirty="0">
                <a:hlinkClick r:id="rId7"/>
              </a:rPr>
              <a:t>PDF</a:t>
            </a:r>
            <a:r>
              <a:rPr lang="en-US" sz="1600" dirty="0"/>
              <a:t> (735 kb)</a:t>
            </a:r>
          </a:p>
          <a:p>
            <a:r>
              <a:rPr lang="en-US" sz="1600" dirty="0"/>
              <a:t>Visualization of Neural Activity in Insect Brains Using a Conserved Immediate Early Gene, </a:t>
            </a:r>
            <a:r>
              <a:rPr lang="en-US" sz="1600" i="1" dirty="0"/>
              <a:t>Hr38</a:t>
            </a:r>
            <a:r>
              <a:rPr lang="en-US" sz="1600" b="1" dirty="0"/>
              <a:t> p2063</a:t>
            </a:r>
            <a:r>
              <a:rPr lang="en-US" sz="1600" dirty="0"/>
              <a:t>Nozomi Fujita, Yuka Nagata, Takumi </a:t>
            </a:r>
            <a:r>
              <a:rPr lang="en-US" sz="1600" dirty="0" err="1"/>
              <a:t>Nishiuchi</a:t>
            </a:r>
            <a:r>
              <a:rPr lang="en-US" sz="1600" dirty="0"/>
              <a:t>, Makoto Sato, </a:t>
            </a:r>
            <a:r>
              <a:rPr lang="en-US" sz="1600" dirty="0" err="1"/>
              <a:t>Masafumi</a:t>
            </a:r>
            <a:r>
              <a:rPr lang="en-US" sz="1600" dirty="0"/>
              <a:t> </a:t>
            </a:r>
            <a:r>
              <a:rPr lang="en-US" sz="1600" dirty="0" err="1"/>
              <a:t>Iwami</a:t>
            </a:r>
            <a:r>
              <a:rPr lang="en-US" sz="1600" dirty="0"/>
              <a:t>, Taketoshi </a:t>
            </a:r>
            <a:r>
              <a:rPr lang="en-US" sz="1600" dirty="0" err="1"/>
              <a:t>Kiya</a:t>
            </a:r>
            <a:endParaRPr lang="en-US" sz="1600" dirty="0"/>
          </a:p>
          <a:p>
            <a:r>
              <a:rPr lang="en-US" sz="1600" dirty="0">
                <a:hlinkClick r:id="rId8"/>
              </a:rPr>
              <a:t>Summary</a:t>
            </a:r>
            <a:r>
              <a:rPr lang="en-US" sz="1600" dirty="0"/>
              <a:t> | </a:t>
            </a:r>
            <a:r>
              <a:rPr lang="en-US" sz="1600" dirty="0">
                <a:hlinkClick r:id="rId9"/>
              </a:rPr>
              <a:t>Full Text</a:t>
            </a:r>
            <a:r>
              <a:rPr lang="en-US" sz="1600" dirty="0"/>
              <a:t> | </a:t>
            </a:r>
            <a:r>
              <a:rPr lang="en-US" sz="1600" dirty="0">
                <a:hlinkClick r:id="rId10"/>
              </a:rPr>
              <a:t>PDF</a:t>
            </a:r>
            <a:r>
              <a:rPr lang="en-US" sz="1600" dirty="0"/>
              <a:t> (3271 kb)</a:t>
            </a:r>
          </a:p>
          <a:p>
            <a:r>
              <a:rPr lang="en-US" sz="1600" dirty="0"/>
              <a:t>WAPL-Mediated Removal of </a:t>
            </a:r>
            <a:r>
              <a:rPr lang="en-US" sz="1600" dirty="0" err="1"/>
              <a:t>Cohesin</a:t>
            </a:r>
            <a:r>
              <a:rPr lang="en-US" sz="1600" dirty="0"/>
              <a:t> Protects against Segregation Errors and </a:t>
            </a:r>
            <a:r>
              <a:rPr lang="en-US" sz="1600" dirty="0" smtClean="0"/>
              <a:t>Aneuploidy</a:t>
            </a:r>
            <a:endParaRPr lang="en-US" sz="1600" b="1" dirty="0" smtClean="0"/>
          </a:p>
          <a:p>
            <a:r>
              <a:rPr lang="en-US" sz="1600" b="1" dirty="0" smtClean="0"/>
              <a:t>p2071</a:t>
            </a:r>
            <a:r>
              <a:rPr lang="en-US" sz="1600" dirty="0" smtClean="0"/>
              <a:t>Judith</a:t>
            </a:r>
            <a:r>
              <a:rPr lang="en-US" sz="1600" dirty="0"/>
              <a:t> H.I. </a:t>
            </a:r>
            <a:r>
              <a:rPr lang="en-US" sz="1600" dirty="0" err="1"/>
              <a:t>Haarhuis</a:t>
            </a:r>
            <a:r>
              <a:rPr lang="en-US" sz="1600" dirty="0"/>
              <a:t>, Ahmed M.O. </a:t>
            </a:r>
            <a:r>
              <a:rPr lang="en-US" sz="1600" dirty="0" err="1"/>
              <a:t>Elbatsh</a:t>
            </a:r>
            <a:r>
              <a:rPr lang="en-US" sz="1600" dirty="0"/>
              <a:t>, Bram van den </a:t>
            </a:r>
            <a:r>
              <a:rPr lang="en-US" sz="1600" dirty="0" err="1"/>
              <a:t>Broek</a:t>
            </a:r>
            <a:r>
              <a:rPr lang="en-US" sz="1600" dirty="0"/>
              <a:t>, Daniel Camps, </a:t>
            </a:r>
            <a:r>
              <a:rPr lang="en-US" sz="1600" dirty="0" err="1"/>
              <a:t>Hasan</a:t>
            </a:r>
            <a:r>
              <a:rPr lang="en-US" sz="1600" dirty="0"/>
              <a:t> </a:t>
            </a:r>
            <a:r>
              <a:rPr lang="en-US" sz="1600" dirty="0" err="1"/>
              <a:t>Erkan</a:t>
            </a:r>
            <a:r>
              <a:rPr lang="en-US" sz="1600" dirty="0"/>
              <a:t>, </a:t>
            </a:r>
            <a:r>
              <a:rPr lang="en-US" sz="1600" dirty="0" err="1"/>
              <a:t>Kees</a:t>
            </a:r>
            <a:r>
              <a:rPr lang="en-US" sz="1600" dirty="0"/>
              <a:t> </a:t>
            </a:r>
            <a:r>
              <a:rPr lang="en-US" sz="1600" dirty="0" err="1"/>
              <a:t>Jalink</a:t>
            </a:r>
            <a:r>
              <a:rPr lang="en-US" sz="1600" dirty="0"/>
              <a:t>, René H. </a:t>
            </a:r>
            <a:r>
              <a:rPr lang="en-US" sz="1600" dirty="0" err="1"/>
              <a:t>Medema</a:t>
            </a:r>
            <a:r>
              <a:rPr lang="en-US" sz="1600" dirty="0"/>
              <a:t>, Benjamin D. Rowland</a:t>
            </a:r>
          </a:p>
          <a:p>
            <a:r>
              <a:rPr lang="en-US" sz="1600" dirty="0">
                <a:hlinkClick r:id="rId11"/>
              </a:rPr>
              <a:t>Summary</a:t>
            </a:r>
            <a:r>
              <a:rPr lang="en-US" sz="1600" dirty="0"/>
              <a:t> | </a:t>
            </a:r>
            <a:r>
              <a:rPr lang="en-US" sz="1600" dirty="0">
                <a:hlinkClick r:id="rId12"/>
              </a:rPr>
              <a:t>Full Text</a:t>
            </a:r>
            <a:r>
              <a:rPr lang="en-US" sz="1600" dirty="0"/>
              <a:t> | </a:t>
            </a:r>
            <a:r>
              <a:rPr lang="en-US" sz="1600" dirty="0">
                <a:hlinkClick r:id="rId13"/>
              </a:rPr>
              <a:t>PDF</a:t>
            </a:r>
            <a:r>
              <a:rPr lang="en-US" sz="1600" dirty="0"/>
              <a:t> (1012 kb)</a:t>
            </a:r>
          </a:p>
        </p:txBody>
      </p:sp>
      <p:pic>
        <p:nvPicPr>
          <p:cNvPr id="5" name="Picture 5"/>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55420" y="6437946"/>
            <a:ext cx="514885" cy="369332"/>
          </a:xfrm>
          <a:prstGeom prst="rect">
            <a:avLst/>
          </a:prstGeom>
          <a:noFill/>
        </p:spPr>
        <p:txBody>
          <a:bodyPr wrap="none" rtlCol="0">
            <a:spAutoFit/>
          </a:bodyPr>
          <a:lstStyle/>
          <a:p>
            <a:r>
              <a:rPr lang="en-US" dirty="0" smtClean="0"/>
              <a:t>MA</a:t>
            </a:r>
            <a:endParaRPr lang="en-US" dirty="0"/>
          </a:p>
        </p:txBody>
      </p:sp>
      <p:sp>
        <p:nvSpPr>
          <p:cNvPr id="2" name="Slide Number Placeholder 1"/>
          <p:cNvSpPr>
            <a:spLocks noGrp="1"/>
          </p:cNvSpPr>
          <p:nvPr>
            <p:ph type="sldNum" sz="quarter" idx="12"/>
          </p:nvPr>
        </p:nvSpPr>
        <p:spPr/>
        <p:txBody>
          <a:bodyPr/>
          <a:lstStyle/>
          <a:p>
            <a:fld id="{449750C8-D569-B343-BB0C-87012CD026D5}" type="slidenum">
              <a:rPr lang="en-US" smtClean="0"/>
              <a:t>16</a:t>
            </a:fld>
            <a:endParaRPr lang="en-US"/>
          </a:p>
        </p:txBody>
      </p:sp>
    </p:spTree>
    <p:extLst>
      <p:ext uri="{BB962C8B-B14F-4D97-AF65-F5344CB8AC3E}">
        <p14:creationId xmlns:p14="http://schemas.microsoft.com/office/powerpoint/2010/main" val="29012503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3015"/>
          <a:stretch/>
        </p:blipFill>
        <p:spPr bwMode="auto">
          <a:xfrm>
            <a:off x="179512" y="836712"/>
            <a:ext cx="3528392" cy="57366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b="4816"/>
          <a:stretch/>
        </p:blipFill>
        <p:spPr bwMode="auto">
          <a:xfrm>
            <a:off x="3995936" y="450726"/>
            <a:ext cx="3604815" cy="6400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68989" y="66022"/>
            <a:ext cx="1275011" cy="554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449750C8-D569-B343-BB0C-87012CD026D5}" type="slidenum">
              <a:rPr lang="en-US" smtClean="0"/>
              <a:t>17</a:t>
            </a:fld>
            <a:endParaRPr lang="en-US"/>
          </a:p>
        </p:txBody>
      </p:sp>
    </p:spTree>
    <p:extLst>
      <p:ext uri="{BB962C8B-B14F-4D97-AF65-F5344CB8AC3E}">
        <p14:creationId xmlns:p14="http://schemas.microsoft.com/office/powerpoint/2010/main" val="8084084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8635"/>
          <a:stretch/>
        </p:blipFill>
        <p:spPr bwMode="auto">
          <a:xfrm>
            <a:off x="179513" y="548680"/>
            <a:ext cx="3456384" cy="6248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8" y="1916832"/>
            <a:ext cx="3528392" cy="3371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68989" y="66022"/>
            <a:ext cx="1275011" cy="554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449750C8-D569-B343-BB0C-87012CD026D5}" type="slidenum">
              <a:rPr lang="en-US" smtClean="0"/>
              <a:t>18</a:t>
            </a:fld>
            <a:endParaRPr lang="en-US"/>
          </a:p>
        </p:txBody>
      </p:sp>
    </p:spTree>
    <p:extLst>
      <p:ext uri="{BB962C8B-B14F-4D97-AF65-F5344CB8AC3E}">
        <p14:creationId xmlns:p14="http://schemas.microsoft.com/office/powerpoint/2010/main" val="26429045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290439"/>
            <a:ext cx="4543425"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2586583"/>
            <a:ext cx="5019675" cy="2714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68989" y="66022"/>
            <a:ext cx="1275011" cy="554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449750C8-D569-B343-BB0C-87012CD026D5}" type="slidenum">
              <a:rPr lang="en-US" smtClean="0"/>
              <a:t>19</a:t>
            </a:fld>
            <a:endParaRPr lang="en-US"/>
          </a:p>
        </p:txBody>
      </p:sp>
    </p:spTree>
    <p:extLst>
      <p:ext uri="{BB962C8B-B14F-4D97-AF65-F5344CB8AC3E}">
        <p14:creationId xmlns:p14="http://schemas.microsoft.com/office/powerpoint/2010/main" val="11760644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6862" y="908720"/>
            <a:ext cx="4962525" cy="1152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712" y="2276872"/>
            <a:ext cx="5019675" cy="3638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68989" y="66022"/>
            <a:ext cx="1275011" cy="554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449750C8-D569-B343-BB0C-87012CD026D5}" type="slidenum">
              <a:rPr lang="en-US" smtClean="0"/>
              <a:t>20</a:t>
            </a:fld>
            <a:endParaRPr lang="en-US"/>
          </a:p>
        </p:txBody>
      </p:sp>
    </p:spTree>
    <p:extLst>
      <p:ext uri="{BB962C8B-B14F-4D97-AF65-F5344CB8AC3E}">
        <p14:creationId xmlns:p14="http://schemas.microsoft.com/office/powerpoint/2010/main" val="37611499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251520" y="43207"/>
            <a:ext cx="4176464" cy="6814793"/>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4499992" y="881336"/>
            <a:ext cx="4141723" cy="5976664"/>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8572500" y="0"/>
            <a:ext cx="571500" cy="514350"/>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449750C8-D569-B343-BB0C-87012CD026D5}" type="slidenum">
              <a:rPr lang="en-US" smtClean="0"/>
              <a:t>21</a:t>
            </a:fld>
            <a:endParaRPr lang="en-US"/>
          </a:p>
        </p:txBody>
      </p:sp>
    </p:spTree>
    <p:extLst>
      <p:ext uri="{BB962C8B-B14F-4D97-AF65-F5344CB8AC3E}">
        <p14:creationId xmlns:p14="http://schemas.microsoft.com/office/powerpoint/2010/main" val="30806491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0" y="332656"/>
            <a:ext cx="4644008" cy="6466340"/>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4644008" y="260648"/>
            <a:ext cx="4198315" cy="6597352"/>
          </a:xfrm>
          <a:prstGeom prst="rect">
            <a:avLst/>
          </a:prstGeom>
          <a:noFill/>
          <a:ln w="9525">
            <a:noFill/>
            <a:miter lim="800000"/>
            <a:headEnd/>
            <a:tailEnd/>
          </a:ln>
        </p:spPr>
      </p:pic>
      <p:pic>
        <p:nvPicPr>
          <p:cNvPr id="4" name="Picture 4"/>
          <p:cNvPicPr>
            <a:picLocks noChangeAspect="1" noChangeArrowheads="1"/>
          </p:cNvPicPr>
          <p:nvPr/>
        </p:nvPicPr>
        <p:blipFill>
          <a:blip r:embed="rId4" cstate="print"/>
          <a:srcRect/>
          <a:stretch>
            <a:fillRect/>
          </a:stretch>
        </p:blipFill>
        <p:spPr bwMode="auto">
          <a:xfrm>
            <a:off x="8572500" y="0"/>
            <a:ext cx="571500" cy="514350"/>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449750C8-D569-B343-BB0C-87012CD026D5}" type="slidenum">
              <a:rPr lang="en-US" smtClean="0"/>
              <a:t>22</a:t>
            </a:fld>
            <a:endParaRPr lang="en-US"/>
          </a:p>
        </p:txBody>
      </p:sp>
    </p:spTree>
    <p:extLst>
      <p:ext uri="{BB962C8B-B14F-4D97-AF65-F5344CB8AC3E}">
        <p14:creationId xmlns:p14="http://schemas.microsoft.com/office/powerpoint/2010/main" val="36875925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0" y="0"/>
            <a:ext cx="4139952" cy="6793767"/>
          </a:xfrm>
          <a:prstGeom prst="rect">
            <a:avLst/>
          </a:prstGeom>
          <a:noFill/>
          <a:ln w="9525">
            <a:noFill/>
            <a:miter lim="800000"/>
            <a:headEnd/>
            <a:tailEnd/>
          </a:ln>
        </p:spPr>
      </p:pic>
      <p:pic>
        <p:nvPicPr>
          <p:cNvPr id="3" name="Picture 4"/>
          <p:cNvPicPr>
            <a:picLocks noChangeAspect="1" noChangeArrowheads="1"/>
          </p:cNvPicPr>
          <p:nvPr/>
        </p:nvPicPr>
        <p:blipFill>
          <a:blip r:embed="rId3" cstate="print"/>
          <a:srcRect/>
          <a:stretch>
            <a:fillRect/>
          </a:stretch>
        </p:blipFill>
        <p:spPr bwMode="auto">
          <a:xfrm>
            <a:off x="8572500" y="0"/>
            <a:ext cx="571500" cy="514350"/>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449750C8-D569-B343-BB0C-87012CD026D5}" type="slidenum">
              <a:rPr lang="en-US" smtClean="0"/>
              <a:t>23</a:t>
            </a:fld>
            <a:endParaRPr lang="en-US"/>
          </a:p>
        </p:txBody>
      </p:sp>
    </p:spTree>
    <p:extLst>
      <p:ext uri="{BB962C8B-B14F-4D97-AF65-F5344CB8AC3E}">
        <p14:creationId xmlns:p14="http://schemas.microsoft.com/office/powerpoint/2010/main" val="16284896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2" cstate="print"/>
          <a:srcRect/>
          <a:stretch>
            <a:fillRect/>
          </a:stretch>
        </p:blipFill>
        <p:spPr bwMode="auto">
          <a:xfrm>
            <a:off x="8572500" y="0"/>
            <a:ext cx="571500" cy="514350"/>
          </a:xfrm>
          <a:prstGeom prst="rect">
            <a:avLst/>
          </a:prstGeom>
          <a:noFill/>
          <a:ln w="9525">
            <a:noFill/>
            <a:miter lim="800000"/>
            <a:headEnd/>
            <a:tailEnd/>
          </a:ln>
        </p:spPr>
      </p:pic>
      <p:pic>
        <p:nvPicPr>
          <p:cNvPr id="4098" name="Picture 2"/>
          <p:cNvPicPr>
            <a:picLocks noChangeAspect="1" noChangeArrowheads="1"/>
          </p:cNvPicPr>
          <p:nvPr/>
        </p:nvPicPr>
        <p:blipFill>
          <a:blip r:embed="rId3" cstate="print"/>
          <a:srcRect/>
          <a:stretch>
            <a:fillRect/>
          </a:stretch>
        </p:blipFill>
        <p:spPr bwMode="auto">
          <a:xfrm>
            <a:off x="1889508" y="260649"/>
            <a:ext cx="5364984" cy="6336704"/>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fld id="{449750C8-D569-B343-BB0C-87012CD026D5}" type="slidenum">
              <a:rPr lang="en-US" smtClean="0"/>
              <a:t>24</a:t>
            </a:fld>
            <a:endParaRPr lang="en-US"/>
          </a:p>
        </p:txBody>
      </p:sp>
    </p:spTree>
    <p:extLst>
      <p:ext uri="{BB962C8B-B14F-4D97-AF65-F5344CB8AC3E}">
        <p14:creationId xmlns:p14="http://schemas.microsoft.com/office/powerpoint/2010/main" val="206643227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1844758" y="332657"/>
            <a:ext cx="5454486" cy="6192688"/>
          </a:xfrm>
          <a:prstGeom prst="rect">
            <a:avLst/>
          </a:prstGeom>
          <a:noFill/>
          <a:ln w="9525">
            <a:noFill/>
            <a:miter lim="800000"/>
            <a:headEnd/>
            <a:tailEnd/>
          </a:ln>
        </p:spPr>
      </p:pic>
      <p:pic>
        <p:nvPicPr>
          <p:cNvPr id="3" name="Picture 4"/>
          <p:cNvPicPr>
            <a:picLocks noChangeAspect="1" noChangeArrowheads="1"/>
          </p:cNvPicPr>
          <p:nvPr/>
        </p:nvPicPr>
        <p:blipFill>
          <a:blip r:embed="rId3" cstate="print"/>
          <a:srcRect/>
          <a:stretch>
            <a:fillRect/>
          </a:stretch>
        </p:blipFill>
        <p:spPr bwMode="auto">
          <a:xfrm>
            <a:off x="8572500" y="0"/>
            <a:ext cx="571500" cy="514350"/>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449750C8-D569-B343-BB0C-87012CD026D5}" type="slidenum">
              <a:rPr lang="en-US" smtClean="0"/>
              <a:t>25</a:t>
            </a:fld>
            <a:endParaRPr lang="en-US"/>
          </a:p>
        </p:txBody>
      </p:sp>
    </p:spTree>
    <p:extLst>
      <p:ext uri="{BB962C8B-B14F-4D97-AF65-F5344CB8AC3E}">
        <p14:creationId xmlns:p14="http://schemas.microsoft.com/office/powerpoint/2010/main" val="4039584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319291"/>
            <a:ext cx="9144000" cy="6494085"/>
          </a:xfrm>
          <a:prstGeom prst="rect">
            <a:avLst/>
          </a:prstGeom>
          <a:noFill/>
        </p:spPr>
        <p:txBody>
          <a:bodyPr wrap="square" rtlCol="0">
            <a:spAutoFit/>
          </a:bodyPr>
          <a:lstStyle/>
          <a:p>
            <a:r>
              <a:rPr lang="en-US" altLang="ko-KR" sz="1600" b="1" u="sng" dirty="0">
                <a:hlinkClick r:id="rId2"/>
              </a:rPr>
              <a:t>Combined PKC and MEK inhibition in </a:t>
            </a:r>
            <a:r>
              <a:rPr lang="en-US" altLang="ko-KR" sz="1600" b="1" u="sng" dirty="0" err="1">
                <a:hlinkClick r:id="rId2"/>
              </a:rPr>
              <a:t>uveal</a:t>
            </a:r>
            <a:r>
              <a:rPr lang="en-US" altLang="ko-KR" sz="1600" b="1" u="sng" dirty="0">
                <a:hlinkClick r:id="rId2"/>
              </a:rPr>
              <a:t> melanoma with GNAQ and GNA11 mutations.</a:t>
            </a:r>
            <a:endParaRPr lang="en-US" altLang="ko-KR" sz="1600" b="1" dirty="0"/>
          </a:p>
          <a:p>
            <a:r>
              <a:rPr lang="en-US" altLang="ko-KR" sz="1600" u="sng" dirty="0">
                <a:hlinkClick r:id="rId3"/>
              </a:rPr>
              <a:t>Chen X</a:t>
            </a:r>
            <a:r>
              <a:rPr lang="en-US" altLang="ko-KR" sz="1600" dirty="0"/>
              <a:t>, </a:t>
            </a:r>
            <a:r>
              <a:rPr lang="en-US" altLang="ko-KR" sz="1600" u="sng" dirty="0">
                <a:hlinkClick r:id="rId4"/>
              </a:rPr>
              <a:t>Wu Q</a:t>
            </a:r>
            <a:r>
              <a:rPr lang="en-US" altLang="ko-KR" sz="1600" dirty="0"/>
              <a:t>, </a:t>
            </a:r>
            <a:r>
              <a:rPr lang="en-US" altLang="ko-KR" sz="1600" u="sng" dirty="0">
                <a:hlinkClick r:id="rId5"/>
              </a:rPr>
              <a:t>Tan L</a:t>
            </a:r>
            <a:r>
              <a:rPr lang="en-US" altLang="ko-KR" sz="1600" dirty="0"/>
              <a:t>, </a:t>
            </a:r>
            <a:r>
              <a:rPr lang="en-US" altLang="ko-KR" sz="1600" u="sng" dirty="0">
                <a:hlinkClick r:id="rId6"/>
              </a:rPr>
              <a:t>Porter D</a:t>
            </a:r>
            <a:r>
              <a:rPr lang="en-US" altLang="ko-KR" sz="1600" dirty="0"/>
              <a:t>, </a:t>
            </a:r>
            <a:r>
              <a:rPr lang="en-US" altLang="ko-KR" sz="1600" u="sng" dirty="0" err="1">
                <a:hlinkClick r:id="rId7"/>
              </a:rPr>
              <a:t>Jager</a:t>
            </a:r>
            <a:r>
              <a:rPr lang="en-US" altLang="ko-KR" sz="1600" u="sng" dirty="0">
                <a:hlinkClick r:id="rId7"/>
              </a:rPr>
              <a:t> MJ</a:t>
            </a:r>
            <a:r>
              <a:rPr lang="en-US" altLang="ko-KR" sz="1600" dirty="0"/>
              <a:t>, </a:t>
            </a:r>
            <a:r>
              <a:rPr lang="en-US" altLang="ko-KR" sz="1600" u="sng" dirty="0">
                <a:hlinkClick r:id="rId8"/>
              </a:rPr>
              <a:t>Emery C</a:t>
            </a:r>
            <a:r>
              <a:rPr lang="en-US" altLang="ko-KR" sz="1600" dirty="0"/>
              <a:t>, </a:t>
            </a:r>
            <a:r>
              <a:rPr lang="en-US" altLang="ko-KR" sz="1600" u="sng" dirty="0">
                <a:hlinkClick r:id="rId9"/>
              </a:rPr>
              <a:t>Bastian BC</a:t>
            </a:r>
            <a:r>
              <a:rPr lang="en-US" altLang="ko-KR" sz="1600" dirty="0"/>
              <a:t>.</a:t>
            </a:r>
          </a:p>
          <a:p>
            <a:r>
              <a:rPr lang="en-US" altLang="ko-KR" sz="1600" dirty="0" smtClean="0"/>
              <a:t>1</a:t>
            </a:r>
            <a:r>
              <a:rPr lang="en-US" altLang="ko-KR" sz="1600" dirty="0"/>
              <a:t>] Human Oncology and Pathogenesis Program, Memorial Sloan Kettering Cancer Center, New York, NY, USA [2] Departments of Dermatology and Pathology, and Helen Diller Family Comprehensive Cancer Center, University of California, San Francisco, CA, USA.</a:t>
            </a:r>
          </a:p>
          <a:p>
            <a:r>
              <a:rPr lang="en-US" altLang="ko-KR" sz="1600" dirty="0" err="1" smtClean="0"/>
              <a:t>Uveal</a:t>
            </a:r>
            <a:r>
              <a:rPr lang="en-US" altLang="ko-KR" sz="1600" dirty="0" smtClean="0"/>
              <a:t> </a:t>
            </a:r>
            <a:r>
              <a:rPr lang="en-US" altLang="ko-KR" sz="1600" dirty="0"/>
              <a:t>melanoma (UM) is a genetically and biologically distinct type of melanoma, and once metastatic there is no effective treatment currently available. Eighty percent of UMs harbor mutations in the Gα</a:t>
            </a:r>
            <a:r>
              <a:rPr lang="en-US" altLang="ko-KR" sz="1600" baseline="-25000" dirty="0"/>
              <a:t>q</a:t>
            </a:r>
            <a:r>
              <a:rPr lang="en-US" altLang="ko-KR" sz="1600" dirty="0"/>
              <a:t> family members GNAQ and GNA11. Understanding the effector pathways downstream of these </a:t>
            </a:r>
            <a:r>
              <a:rPr lang="en-US" altLang="ko-KR" sz="1600" dirty="0" err="1"/>
              <a:t>oncoproteins</a:t>
            </a:r>
            <a:r>
              <a:rPr lang="en-US" altLang="ko-KR" sz="1600" dirty="0"/>
              <a:t> is important to identify opportunities for targeted therapy. We report consistent activation of the protein kinase C (PKC) and MAPK pathways as a consequence of GNAQ or GNA11 mutation. PKC inhibition with AEB071 or AHT956 suppressed PKC and MAPK </a:t>
            </a:r>
            <a:r>
              <a:rPr lang="en-US" altLang="ko-KR" sz="1600" dirty="0" err="1"/>
              <a:t>signalling</a:t>
            </a:r>
            <a:r>
              <a:rPr lang="en-US" altLang="ko-KR" sz="1600" dirty="0"/>
              <a:t> and induced G1 arrest selectively in melanoma cell lines carrying GNAQ or GNA11 mutations. In contrast, treatment with two different MEK inhibitors, PD0325901 and MEK162, inhibited the proliferation of melanoma cell lines irrespective of their mutation status, indicating that in the context of GNAQ or GNA11 mutation MAPK activation can be attributed to activated PKC. AEB071 significantly slowed the growth of tumors in an allograft model of GNAQ</a:t>
            </a:r>
            <a:r>
              <a:rPr lang="en-US" altLang="ko-KR" sz="1600" baseline="30000" dirty="0"/>
              <a:t>Q209L</a:t>
            </a:r>
            <a:r>
              <a:rPr lang="en-US" altLang="ko-KR" sz="1600" dirty="0"/>
              <a:t>-transduced melanocytes, but did not induce tumor shrinkage. In vivo and in vitro studies showed that PKC inhibitors alone were unable to induce sustained suppression of MAP-kinase signaling. However, combinations of PKC and MEK inhibition, using either PD0325901or MEK162, led to sustained MAP-kinase pathway inhibition and showed a strong synergistic effect in halting proliferation and in inducing apoptosis in vitro. Furthermore, combining PKC and MEK inhibition was efficacious in vivo, causing marked tumor regression in a UM xenograft model. Our data identify PKC as a rational therapeutic target for melanoma patients with GNAQ or GNA11 mutations and demonstrate that combined MEK and PKC inhibition is synergistic, with superior efficacy compared to treatment with either approach alone</a:t>
            </a:r>
            <a:r>
              <a:rPr lang="en-US" altLang="ko-KR" sz="1600" dirty="0" smtClean="0"/>
              <a:t>.</a:t>
            </a:r>
            <a:endParaRPr lang="en-US" altLang="ko-KR" sz="1600" dirty="0"/>
          </a:p>
        </p:txBody>
      </p:sp>
      <p:sp>
        <p:nvSpPr>
          <p:cNvPr id="5" name="TextBox 4"/>
          <p:cNvSpPr txBox="1"/>
          <p:nvPr/>
        </p:nvSpPr>
        <p:spPr>
          <a:xfrm>
            <a:off x="7886695" y="44624"/>
            <a:ext cx="1221809" cy="369332"/>
          </a:xfrm>
          <a:prstGeom prst="rect">
            <a:avLst/>
          </a:prstGeom>
          <a:noFill/>
        </p:spPr>
        <p:txBody>
          <a:bodyPr wrap="none" rtlCol="0">
            <a:spAutoFit/>
          </a:bodyPr>
          <a:lstStyle/>
          <a:p>
            <a:r>
              <a:rPr lang="en-US" altLang="ko-KR" dirty="0" smtClean="0"/>
              <a:t>oncogene</a:t>
            </a:r>
            <a:endParaRPr lang="ko-KR" altLang="en-US" dirty="0"/>
          </a:p>
        </p:txBody>
      </p:sp>
      <p:sp>
        <p:nvSpPr>
          <p:cNvPr id="2" name="Slide Number Placeholder 1"/>
          <p:cNvSpPr>
            <a:spLocks noGrp="1"/>
          </p:cNvSpPr>
          <p:nvPr>
            <p:ph type="sldNum" sz="quarter" idx="12"/>
          </p:nvPr>
        </p:nvSpPr>
        <p:spPr/>
        <p:txBody>
          <a:bodyPr/>
          <a:lstStyle/>
          <a:p>
            <a:fld id="{449750C8-D569-B343-BB0C-87012CD026D5}" type="slidenum">
              <a:rPr lang="en-US" smtClean="0"/>
              <a:t>26</a:t>
            </a:fld>
            <a:endParaRPr lang="en-US"/>
          </a:p>
        </p:txBody>
      </p:sp>
    </p:spTree>
    <p:extLst>
      <p:ext uri="{BB962C8B-B14F-4D97-AF65-F5344CB8AC3E}">
        <p14:creationId xmlns:p14="http://schemas.microsoft.com/office/powerpoint/2010/main" val="12025841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463308"/>
          </a:xfrm>
          <a:prstGeom prst="rect">
            <a:avLst/>
          </a:prstGeom>
          <a:noFill/>
        </p:spPr>
        <p:txBody>
          <a:bodyPr wrap="square" rtlCol="0">
            <a:spAutoFit/>
          </a:bodyPr>
          <a:lstStyle/>
          <a:p>
            <a:r>
              <a:rPr lang="en-US" altLang="ko-KR" b="1" u="sng" dirty="0">
                <a:hlinkClick r:id="rId2"/>
              </a:rPr>
              <a:t>Identification of latent biomarkers in hepatocellular carcinoma by ultra-deep whole-</a:t>
            </a:r>
            <a:r>
              <a:rPr lang="en-US" altLang="ko-KR" b="1" u="sng" dirty="0" err="1">
                <a:hlinkClick r:id="rId2"/>
              </a:rPr>
              <a:t>transcriptome</a:t>
            </a:r>
            <a:r>
              <a:rPr lang="en-US" altLang="ko-KR" b="1" u="sng" dirty="0">
                <a:hlinkClick r:id="rId2"/>
              </a:rPr>
              <a:t> sequencing.</a:t>
            </a:r>
            <a:endParaRPr lang="en-US" altLang="ko-KR" b="1" dirty="0"/>
          </a:p>
          <a:p>
            <a:r>
              <a:rPr lang="en-US" altLang="ko-KR" u="sng" dirty="0">
                <a:hlinkClick r:id="rId3"/>
              </a:rPr>
              <a:t>Lin KT</a:t>
            </a:r>
            <a:r>
              <a:rPr lang="en-US" altLang="ko-KR" dirty="0"/>
              <a:t>, </a:t>
            </a:r>
            <a:r>
              <a:rPr lang="en-US" altLang="ko-KR" u="sng" dirty="0" err="1">
                <a:hlinkClick r:id="rId4"/>
              </a:rPr>
              <a:t>Shann</a:t>
            </a:r>
            <a:r>
              <a:rPr lang="en-US" altLang="ko-KR" u="sng" dirty="0">
                <a:hlinkClick r:id="rId4"/>
              </a:rPr>
              <a:t> YJ</a:t>
            </a:r>
            <a:r>
              <a:rPr lang="en-US" altLang="ko-KR" dirty="0"/>
              <a:t>, </a:t>
            </a:r>
            <a:r>
              <a:rPr lang="en-US" altLang="ko-KR" u="sng" dirty="0" err="1">
                <a:hlinkClick r:id="rId5"/>
              </a:rPr>
              <a:t>Chau</a:t>
            </a:r>
            <a:r>
              <a:rPr lang="en-US" altLang="ko-KR" u="sng" dirty="0">
                <a:hlinkClick r:id="rId5"/>
              </a:rPr>
              <a:t> GY</a:t>
            </a:r>
            <a:r>
              <a:rPr lang="en-US" altLang="ko-KR" dirty="0"/>
              <a:t>, </a:t>
            </a:r>
            <a:r>
              <a:rPr lang="en-US" altLang="ko-KR" u="sng" dirty="0">
                <a:hlinkClick r:id="rId6"/>
              </a:rPr>
              <a:t>Hsu CN</a:t>
            </a:r>
            <a:r>
              <a:rPr lang="en-US" altLang="ko-KR" dirty="0"/>
              <a:t>, </a:t>
            </a:r>
            <a:r>
              <a:rPr lang="en-US" altLang="ko-KR" u="sng" dirty="0">
                <a:hlinkClick r:id="rId7"/>
              </a:rPr>
              <a:t>Huang CY</a:t>
            </a:r>
            <a:r>
              <a:rPr lang="en-US" altLang="ko-KR" dirty="0"/>
              <a:t>.</a:t>
            </a:r>
          </a:p>
          <a:p>
            <a:r>
              <a:rPr lang="en-US" altLang="ko-KR" dirty="0" smtClean="0"/>
              <a:t>Institute </a:t>
            </a:r>
            <a:r>
              <a:rPr lang="en-US" altLang="ko-KR" dirty="0"/>
              <a:t>of Biomedical Informatics, National Yang-Ming University, Taipei, Taiwan.</a:t>
            </a:r>
          </a:p>
          <a:p>
            <a:r>
              <a:rPr lang="en-US" altLang="ko-KR" dirty="0" smtClean="0"/>
              <a:t>There </a:t>
            </a:r>
            <a:r>
              <a:rPr lang="en-US" altLang="ko-KR" dirty="0"/>
              <a:t>is an urgent need to identify biomarkers for hepatocellular carcinoma due to limited treatment options and the poor prognosis of this common lethal disease. Whole-</a:t>
            </a:r>
            <a:r>
              <a:rPr lang="en-US" altLang="ko-KR" dirty="0" err="1"/>
              <a:t>transcriptome</a:t>
            </a:r>
            <a:r>
              <a:rPr lang="en-US" altLang="ko-KR" dirty="0"/>
              <a:t> shotgun sequencing (RNA-</a:t>
            </a:r>
            <a:r>
              <a:rPr lang="en-US" altLang="ko-KR" dirty="0" err="1"/>
              <a:t>Seq</a:t>
            </a:r>
            <a:r>
              <a:rPr lang="en-US" altLang="ko-KR" dirty="0"/>
              <a:t>) provides new possibilities for biomarker identification. We sequenced ∼250 million pair-end reads from a pair of adjacent normal and tumor liver samples. With the aid of bioinformatics tools, we determined the </a:t>
            </a:r>
            <a:r>
              <a:rPr lang="en-US" altLang="ko-KR" dirty="0" err="1"/>
              <a:t>transcriptome</a:t>
            </a:r>
            <a:r>
              <a:rPr lang="en-US" altLang="ko-KR" dirty="0"/>
              <a:t> landscape and sought novel biomarkers by further empirical validations in 55 pairs of adjacent normal and tumor liver samples with various viral statuses such as HBV(+), HCV(+) and HBV(-)HCV(-). We identified a novel gene with coding regions, termed DUNQU1, which has a tissue-specific expression pattern in tumor liver samples of HCV(+) and HBV(-)HCV(-) hepatocellular carcinomas. Overexpression of DUNQU1 in Huh7 cell lines enhances the ability to form colonies in soft agar. Also, we identified three novel differentially-expressed protein-coding genes (ALG1L, SERPINA11 and TMEM82) that lack documented expression profiles in liver cancer and showed that the level of SREPINA11 is correlated with pathology stages. Moreover, we showed that the alternative splicing event of FGFR2 is associated with virus infection, tumor size, cirrhosis and tumor recurrence. The findings indicate that these new markers of hepatocellular carcinoma may be of value in improving prognosis and could have potential as new targets for developing new treatment options</a:t>
            </a:r>
            <a:r>
              <a:rPr lang="en-US" altLang="ko-KR" dirty="0" smtClean="0"/>
              <a:t>.</a:t>
            </a:r>
            <a:endParaRPr lang="en-US" altLang="ko-KR" dirty="0"/>
          </a:p>
        </p:txBody>
      </p:sp>
      <p:sp>
        <p:nvSpPr>
          <p:cNvPr id="5" name="TextBox 4"/>
          <p:cNvSpPr txBox="1"/>
          <p:nvPr/>
        </p:nvSpPr>
        <p:spPr>
          <a:xfrm>
            <a:off x="7886695" y="467380"/>
            <a:ext cx="1221809" cy="369332"/>
          </a:xfrm>
          <a:prstGeom prst="rect">
            <a:avLst/>
          </a:prstGeom>
          <a:noFill/>
        </p:spPr>
        <p:txBody>
          <a:bodyPr wrap="none" rtlCol="0">
            <a:spAutoFit/>
          </a:bodyPr>
          <a:lstStyle/>
          <a:p>
            <a:r>
              <a:rPr lang="en-US" altLang="ko-KR" dirty="0" smtClean="0"/>
              <a:t>oncogene</a:t>
            </a:r>
            <a:endParaRPr lang="ko-KR" altLang="en-US" dirty="0"/>
          </a:p>
        </p:txBody>
      </p:sp>
      <p:sp>
        <p:nvSpPr>
          <p:cNvPr id="2" name="Slide Number Placeholder 1"/>
          <p:cNvSpPr>
            <a:spLocks noGrp="1"/>
          </p:cNvSpPr>
          <p:nvPr>
            <p:ph type="sldNum" sz="quarter" idx="12"/>
          </p:nvPr>
        </p:nvSpPr>
        <p:spPr/>
        <p:txBody>
          <a:bodyPr/>
          <a:lstStyle/>
          <a:p>
            <a:fld id="{449750C8-D569-B343-BB0C-87012CD026D5}" type="slidenum">
              <a:rPr lang="en-US" smtClean="0"/>
              <a:t>27</a:t>
            </a:fld>
            <a:endParaRPr lang="en-US"/>
          </a:p>
        </p:txBody>
      </p:sp>
    </p:spTree>
    <p:extLst>
      <p:ext uri="{BB962C8B-B14F-4D97-AF65-F5344CB8AC3E}">
        <p14:creationId xmlns:p14="http://schemas.microsoft.com/office/powerpoint/2010/main" val="16745417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494085"/>
          </a:xfrm>
          <a:prstGeom prst="rect">
            <a:avLst/>
          </a:prstGeom>
          <a:noFill/>
        </p:spPr>
        <p:txBody>
          <a:bodyPr wrap="square" rtlCol="0">
            <a:spAutoFit/>
          </a:bodyPr>
          <a:lstStyle/>
          <a:p>
            <a:r>
              <a:rPr lang="en-US" altLang="ko-KR" sz="1600" b="1" u="sng" dirty="0">
                <a:hlinkClick r:id="rId2"/>
              </a:rPr>
              <a:t>The age- and shorter telomere-dependent TERT promoter mutation in follicular thyroid cell-derived carcinomas.</a:t>
            </a:r>
            <a:endParaRPr lang="en-US" altLang="ko-KR" sz="1600" b="1" dirty="0"/>
          </a:p>
          <a:p>
            <a:r>
              <a:rPr lang="en-US" altLang="ko-KR" sz="1200" u="sng" dirty="0">
                <a:hlinkClick r:id="rId3"/>
              </a:rPr>
              <a:t>Liu T</a:t>
            </a:r>
            <a:r>
              <a:rPr lang="en-US" altLang="ko-KR" sz="1200" dirty="0"/>
              <a:t>, </a:t>
            </a:r>
            <a:r>
              <a:rPr lang="en-US" altLang="ko-KR" sz="1200" u="sng" dirty="0">
                <a:hlinkClick r:id="rId4"/>
              </a:rPr>
              <a:t>Wang N</a:t>
            </a:r>
            <a:r>
              <a:rPr lang="en-US" altLang="ko-KR" sz="1200" dirty="0"/>
              <a:t>, </a:t>
            </a:r>
            <a:r>
              <a:rPr lang="en-US" altLang="ko-KR" sz="1200" u="sng" dirty="0">
                <a:hlinkClick r:id="rId5"/>
              </a:rPr>
              <a:t>Cao J</a:t>
            </a:r>
            <a:r>
              <a:rPr lang="en-US" altLang="ko-KR" sz="1200" dirty="0"/>
              <a:t>, </a:t>
            </a:r>
            <a:r>
              <a:rPr lang="en-US" altLang="ko-KR" sz="1200" u="sng" dirty="0" err="1">
                <a:hlinkClick r:id="rId6"/>
              </a:rPr>
              <a:t>Sofiadis</a:t>
            </a:r>
            <a:r>
              <a:rPr lang="en-US" altLang="ko-KR" sz="1200" u="sng" dirty="0">
                <a:hlinkClick r:id="rId6"/>
              </a:rPr>
              <a:t> A</a:t>
            </a:r>
            <a:r>
              <a:rPr lang="en-US" altLang="ko-KR" sz="1200" dirty="0"/>
              <a:t>, </a:t>
            </a:r>
            <a:r>
              <a:rPr lang="en-US" altLang="ko-KR" sz="1200" u="sng" dirty="0" err="1">
                <a:hlinkClick r:id="rId7"/>
              </a:rPr>
              <a:t>Dinets</a:t>
            </a:r>
            <a:r>
              <a:rPr lang="en-US" altLang="ko-KR" sz="1200" u="sng" dirty="0">
                <a:hlinkClick r:id="rId7"/>
              </a:rPr>
              <a:t> A</a:t>
            </a:r>
            <a:r>
              <a:rPr lang="en-US" altLang="ko-KR" sz="1200" dirty="0"/>
              <a:t>, </a:t>
            </a:r>
            <a:r>
              <a:rPr lang="en-US" altLang="ko-KR" sz="1200" u="sng" dirty="0" err="1">
                <a:hlinkClick r:id="rId8"/>
              </a:rPr>
              <a:t>Zedenius</a:t>
            </a:r>
            <a:r>
              <a:rPr lang="en-US" altLang="ko-KR" sz="1200" u="sng" dirty="0">
                <a:hlinkClick r:id="rId8"/>
              </a:rPr>
              <a:t> J</a:t>
            </a:r>
            <a:r>
              <a:rPr lang="en-US" altLang="ko-KR" sz="1200" dirty="0"/>
              <a:t>, </a:t>
            </a:r>
            <a:r>
              <a:rPr lang="en-US" altLang="ko-KR" sz="1200" u="sng" dirty="0">
                <a:hlinkClick r:id="rId9"/>
              </a:rPr>
              <a:t>Larsson C</a:t>
            </a:r>
            <a:r>
              <a:rPr lang="en-US" altLang="ko-KR" sz="1200" dirty="0"/>
              <a:t>, </a:t>
            </a:r>
            <a:r>
              <a:rPr lang="en-US" altLang="ko-KR" sz="1200" u="sng" dirty="0" err="1">
                <a:hlinkClick r:id="rId10"/>
              </a:rPr>
              <a:t>Xu</a:t>
            </a:r>
            <a:r>
              <a:rPr lang="en-US" altLang="ko-KR" sz="1200" u="sng" dirty="0">
                <a:hlinkClick r:id="rId10"/>
              </a:rPr>
              <a:t> D</a:t>
            </a:r>
            <a:r>
              <a:rPr lang="en-US" altLang="ko-KR" sz="1200" dirty="0"/>
              <a:t>.</a:t>
            </a:r>
          </a:p>
          <a:p>
            <a:r>
              <a:rPr lang="en-US" altLang="ko-KR" sz="1200" dirty="0" smtClean="0"/>
              <a:t>Division </a:t>
            </a:r>
            <a:r>
              <a:rPr lang="en-US" altLang="ko-KR" sz="1200" dirty="0"/>
              <a:t>of Hematology and Center for Molecular Medicine, Department of Medicine, </a:t>
            </a:r>
            <a:r>
              <a:rPr lang="en-US" altLang="ko-KR" sz="1200" dirty="0" err="1"/>
              <a:t>Karolinska</a:t>
            </a:r>
            <a:r>
              <a:rPr lang="en-US" altLang="ko-KR" sz="1200" dirty="0"/>
              <a:t> </a:t>
            </a:r>
            <a:r>
              <a:rPr lang="en-US" altLang="ko-KR" sz="1200" dirty="0" err="1"/>
              <a:t>Institutet</a:t>
            </a:r>
            <a:r>
              <a:rPr lang="en-US" altLang="ko-KR" sz="1200" dirty="0"/>
              <a:t> and </a:t>
            </a:r>
            <a:r>
              <a:rPr lang="en-US" altLang="ko-KR" sz="1200" dirty="0" err="1"/>
              <a:t>Karolinska</a:t>
            </a:r>
            <a:r>
              <a:rPr lang="en-US" altLang="ko-KR" sz="1200" dirty="0"/>
              <a:t> University Hospital </a:t>
            </a:r>
            <a:r>
              <a:rPr lang="en-US" altLang="ko-KR" sz="1200" dirty="0" err="1"/>
              <a:t>Solna</a:t>
            </a:r>
            <a:r>
              <a:rPr lang="en-US" altLang="ko-KR" sz="1200" dirty="0"/>
              <a:t>, Stockholm, Sweden.</a:t>
            </a:r>
          </a:p>
          <a:p>
            <a:r>
              <a:rPr lang="en-US" altLang="ko-KR" sz="1600" dirty="0" smtClean="0"/>
              <a:t>Telomerase </a:t>
            </a:r>
            <a:r>
              <a:rPr lang="en-US" altLang="ko-KR" sz="1600" dirty="0"/>
              <a:t>activation through induction of its catalytic component telomerase reverse transcriptase (TERT) expression is essential for malignant transformation. TERT promoter mutations namely C228T and C250T that stimulate TERT transcription and telomerase activation have recently been identified in many human malignancies. We thus determined these mutations and their biological and clinical implications in thyroid carcinomas in the present study. The TERT promoter was sequenced in 10 thyroid cancer cell lines and 144 tumors from 20 patients with anaplastic thyroid carcinoma (ATC), 51 with papillary thyroid carcinoma (PTC), 36 with follicular thyroid carcinoma (FTC), and 37 with medullary thyroid carcinoma (MTC). We identified C228T or C250T mutation in 6/8 of ATC cell lines, as well as in tumor tissue from 10/20, 13/51, 8/36 and 0/37 patients with ATC, PTC, FTC and MTC, respectively. In PTC patients, these mutations were exclusively present in the group with age &gt;45 years (P&lt;0.0001), and highly correlated shorter telomeres (P&lt;0.0001) and distant metastasis (P=0.028). The previous radioactivity exposure did not induce the mutation. The presence of C228T or C250T was an independent predictor associated with shorter disease-related survival (DRS) in the entire cohort (P&lt;0.0001), as well as among patients &gt;45 years (P=0.021). ATC patients carrying the mutation survived shorter than those without mutations, although not statistically significant (P=0.129). The TERT promoter mutation was associated with overall survival (P=0.038) and DRS (P=0.058) of FTC patients. Taken together, age- and shorter telomere-dependent TERT promoter mutations occur frequently in follicular cell-derived thyroid carcinoma (ATC, PTC and FTC) but not in </a:t>
            </a:r>
            <a:r>
              <a:rPr lang="en-US" altLang="ko-KR" sz="1600" dirty="0" err="1"/>
              <a:t>parafollicular</a:t>
            </a:r>
            <a:r>
              <a:rPr lang="en-US" altLang="ko-KR" sz="1600" dirty="0"/>
              <a:t> cell-originated MTC, and may serve as a marker for aggressive disease and poor outcome</a:t>
            </a:r>
            <a:r>
              <a:rPr lang="en-US" altLang="ko-KR" sz="1600" dirty="0" smtClean="0"/>
              <a:t>.</a:t>
            </a:r>
            <a:endParaRPr lang="en-US" altLang="ko-KR" sz="1600" dirty="0"/>
          </a:p>
        </p:txBody>
      </p:sp>
      <p:sp>
        <p:nvSpPr>
          <p:cNvPr id="3" name="TextBox 2"/>
          <p:cNvSpPr txBox="1"/>
          <p:nvPr/>
        </p:nvSpPr>
        <p:spPr>
          <a:xfrm>
            <a:off x="7886695" y="323364"/>
            <a:ext cx="1221809" cy="369332"/>
          </a:xfrm>
          <a:prstGeom prst="rect">
            <a:avLst/>
          </a:prstGeom>
          <a:noFill/>
        </p:spPr>
        <p:txBody>
          <a:bodyPr wrap="none" rtlCol="0">
            <a:spAutoFit/>
          </a:bodyPr>
          <a:lstStyle/>
          <a:p>
            <a:r>
              <a:rPr lang="en-US" altLang="ko-KR" dirty="0" smtClean="0"/>
              <a:t>oncogene</a:t>
            </a:r>
            <a:endParaRPr lang="ko-KR" altLang="en-US" dirty="0"/>
          </a:p>
        </p:txBody>
      </p:sp>
      <p:sp>
        <p:nvSpPr>
          <p:cNvPr id="4" name="Slide Number Placeholder 3"/>
          <p:cNvSpPr>
            <a:spLocks noGrp="1"/>
          </p:cNvSpPr>
          <p:nvPr>
            <p:ph type="sldNum" sz="quarter" idx="12"/>
          </p:nvPr>
        </p:nvSpPr>
        <p:spPr/>
        <p:txBody>
          <a:bodyPr/>
          <a:lstStyle/>
          <a:p>
            <a:fld id="{449750C8-D569-B343-BB0C-87012CD026D5}" type="slidenum">
              <a:rPr lang="en-US" smtClean="0"/>
              <a:t>28</a:t>
            </a:fld>
            <a:endParaRPr lang="en-US"/>
          </a:p>
        </p:txBody>
      </p:sp>
    </p:spTree>
    <p:extLst>
      <p:ext uri="{BB962C8B-B14F-4D97-AF65-F5344CB8AC3E}">
        <p14:creationId xmlns:p14="http://schemas.microsoft.com/office/powerpoint/2010/main" val="37346150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4572000" cy="1754326"/>
          </a:xfrm>
          <a:prstGeom prst="rect">
            <a:avLst/>
          </a:prstGeom>
        </p:spPr>
        <p:txBody>
          <a:bodyPr>
            <a:spAutoFit/>
          </a:bodyPr>
          <a:lstStyle/>
          <a:p>
            <a:r>
              <a:rPr lang="en-US" altLang="ko-KR" sz="1200" b="1" u="sng" dirty="0">
                <a:hlinkClick r:id="rId2"/>
              </a:rPr>
              <a:t>FOXM1 targets NBS1 to regulate DNA damage-induced senescence and </a:t>
            </a:r>
            <a:r>
              <a:rPr lang="en-US" altLang="ko-KR" sz="1200" b="1" u="sng" dirty="0" err="1">
                <a:hlinkClick r:id="rId2"/>
              </a:rPr>
              <a:t>epirubicin</a:t>
            </a:r>
            <a:r>
              <a:rPr lang="en-US" altLang="ko-KR" sz="1200" b="1" u="sng" dirty="0">
                <a:hlinkClick r:id="rId2"/>
              </a:rPr>
              <a:t> resistance.</a:t>
            </a:r>
            <a:endParaRPr lang="en-US" altLang="ko-KR" sz="1200" b="1" dirty="0"/>
          </a:p>
          <a:p>
            <a:r>
              <a:rPr lang="en-US" altLang="ko-KR" sz="1200" u="sng" dirty="0" err="1">
                <a:hlinkClick r:id="rId3"/>
              </a:rPr>
              <a:t>Khongkow</a:t>
            </a:r>
            <a:r>
              <a:rPr lang="en-US" altLang="ko-KR" sz="1200" u="sng" dirty="0">
                <a:hlinkClick r:id="rId3"/>
              </a:rPr>
              <a:t> P</a:t>
            </a:r>
            <a:r>
              <a:rPr lang="en-US" altLang="ko-KR" sz="1200" dirty="0"/>
              <a:t>, </a:t>
            </a:r>
            <a:r>
              <a:rPr lang="en-US" altLang="ko-KR" sz="1200" u="sng" dirty="0" err="1">
                <a:hlinkClick r:id="rId4"/>
              </a:rPr>
              <a:t>Karunarathna</a:t>
            </a:r>
            <a:r>
              <a:rPr lang="en-US" altLang="ko-KR" sz="1200" u="sng" dirty="0">
                <a:hlinkClick r:id="rId4"/>
              </a:rPr>
              <a:t> U</a:t>
            </a:r>
            <a:r>
              <a:rPr lang="en-US" altLang="ko-KR" sz="1200" dirty="0"/>
              <a:t>, </a:t>
            </a:r>
            <a:r>
              <a:rPr lang="en-US" altLang="ko-KR" sz="1200" u="sng" dirty="0" err="1">
                <a:hlinkClick r:id="rId5"/>
              </a:rPr>
              <a:t>Khongkow</a:t>
            </a:r>
            <a:r>
              <a:rPr lang="en-US" altLang="ko-KR" sz="1200" u="sng" dirty="0">
                <a:hlinkClick r:id="rId5"/>
              </a:rPr>
              <a:t> M</a:t>
            </a:r>
            <a:r>
              <a:rPr lang="en-US" altLang="ko-KR" sz="1200" dirty="0"/>
              <a:t>, </a:t>
            </a:r>
            <a:r>
              <a:rPr lang="en-US" altLang="ko-KR" sz="1200" u="sng" dirty="0">
                <a:hlinkClick r:id="rId6"/>
              </a:rPr>
              <a:t>Gong C</a:t>
            </a:r>
            <a:r>
              <a:rPr lang="en-US" altLang="ko-KR" sz="1200" dirty="0"/>
              <a:t>, </a:t>
            </a:r>
            <a:r>
              <a:rPr lang="en-US" altLang="ko-KR" sz="1200" u="sng" dirty="0">
                <a:hlinkClick r:id="rId7"/>
              </a:rPr>
              <a:t>Gomes AR</a:t>
            </a:r>
            <a:r>
              <a:rPr lang="en-US" altLang="ko-KR" sz="1200" dirty="0"/>
              <a:t>, </a:t>
            </a:r>
            <a:r>
              <a:rPr lang="en-US" altLang="ko-KR" sz="1200" u="sng" dirty="0" err="1">
                <a:hlinkClick r:id="rId8"/>
              </a:rPr>
              <a:t>Yagüe</a:t>
            </a:r>
            <a:r>
              <a:rPr lang="en-US" altLang="ko-KR" sz="1200" u="sng" dirty="0">
                <a:hlinkClick r:id="rId8"/>
              </a:rPr>
              <a:t> E</a:t>
            </a:r>
            <a:r>
              <a:rPr lang="en-US" altLang="ko-KR" sz="1200" dirty="0"/>
              <a:t>, </a:t>
            </a:r>
            <a:r>
              <a:rPr lang="en-US" altLang="ko-KR" sz="1200" u="sng" dirty="0" err="1">
                <a:hlinkClick r:id="rId9"/>
              </a:rPr>
              <a:t>Monteiro</a:t>
            </a:r>
            <a:r>
              <a:rPr lang="en-US" altLang="ko-KR" sz="1200" u="sng" dirty="0">
                <a:hlinkClick r:id="rId9"/>
              </a:rPr>
              <a:t> LJ</a:t>
            </a:r>
            <a:r>
              <a:rPr lang="en-US" altLang="ko-KR" sz="1200" dirty="0"/>
              <a:t>, </a:t>
            </a:r>
            <a:r>
              <a:rPr lang="en-US" altLang="ko-KR" sz="1200" u="sng" dirty="0" err="1">
                <a:hlinkClick r:id="rId10"/>
              </a:rPr>
              <a:t>Kongsema</a:t>
            </a:r>
            <a:r>
              <a:rPr lang="en-US" altLang="ko-KR" sz="1200" u="sng" dirty="0">
                <a:hlinkClick r:id="rId10"/>
              </a:rPr>
              <a:t> M</a:t>
            </a:r>
            <a:r>
              <a:rPr lang="en-US" altLang="ko-KR" sz="1200" dirty="0"/>
              <a:t>, </a:t>
            </a:r>
            <a:r>
              <a:rPr lang="en-US" altLang="ko-KR" sz="1200" u="sng" dirty="0" err="1">
                <a:hlinkClick r:id="rId11"/>
              </a:rPr>
              <a:t>Zona</a:t>
            </a:r>
            <a:r>
              <a:rPr lang="en-US" altLang="ko-KR" sz="1200" u="sng" dirty="0">
                <a:hlinkClick r:id="rId11"/>
              </a:rPr>
              <a:t> S</a:t>
            </a:r>
            <a:r>
              <a:rPr lang="en-US" altLang="ko-KR" sz="1200" dirty="0"/>
              <a:t>, </a:t>
            </a:r>
            <a:r>
              <a:rPr lang="en-US" altLang="ko-KR" sz="1200" u="sng" dirty="0">
                <a:hlinkClick r:id="rId12"/>
              </a:rPr>
              <a:t>Man EP</a:t>
            </a:r>
            <a:r>
              <a:rPr lang="en-US" altLang="ko-KR" sz="1200" dirty="0"/>
              <a:t>, </a:t>
            </a:r>
            <a:r>
              <a:rPr lang="en-US" altLang="ko-KR" sz="1200" u="sng" dirty="0">
                <a:hlinkClick r:id="rId13"/>
              </a:rPr>
              <a:t>Tsang JW</a:t>
            </a:r>
            <a:r>
              <a:rPr lang="en-US" altLang="ko-KR" sz="1200" dirty="0"/>
              <a:t>, </a:t>
            </a:r>
            <a:r>
              <a:rPr lang="en-US" altLang="ko-KR" sz="1200" u="sng" dirty="0" err="1">
                <a:hlinkClick r:id="rId14"/>
              </a:rPr>
              <a:t>Coombes</a:t>
            </a:r>
            <a:r>
              <a:rPr lang="en-US" altLang="ko-KR" sz="1200" u="sng" dirty="0">
                <a:hlinkClick r:id="rId14"/>
              </a:rPr>
              <a:t> RC</a:t>
            </a:r>
            <a:r>
              <a:rPr lang="en-US" altLang="ko-KR" sz="1200" dirty="0"/>
              <a:t>, </a:t>
            </a:r>
            <a:r>
              <a:rPr lang="en-US" altLang="ko-KR" sz="1200" u="sng" dirty="0">
                <a:hlinkClick r:id="rId15"/>
              </a:rPr>
              <a:t>Wu KJ</a:t>
            </a:r>
            <a:r>
              <a:rPr lang="en-US" altLang="ko-KR" sz="1200" dirty="0"/>
              <a:t>, </a:t>
            </a:r>
            <a:r>
              <a:rPr lang="en-US" altLang="ko-KR" sz="1200" u="sng" dirty="0" err="1">
                <a:hlinkClick r:id="rId16"/>
              </a:rPr>
              <a:t>Khoo</a:t>
            </a:r>
            <a:r>
              <a:rPr lang="en-US" altLang="ko-KR" sz="1200" u="sng" dirty="0">
                <a:hlinkClick r:id="rId16"/>
              </a:rPr>
              <a:t> US</a:t>
            </a:r>
            <a:r>
              <a:rPr lang="en-US" altLang="ko-KR" sz="1200" dirty="0"/>
              <a:t>, </a:t>
            </a:r>
            <a:r>
              <a:rPr lang="en-US" altLang="ko-KR" sz="1200" u="sng" dirty="0" err="1">
                <a:hlinkClick r:id="rId17"/>
              </a:rPr>
              <a:t>Medema</a:t>
            </a:r>
            <a:r>
              <a:rPr lang="en-US" altLang="ko-KR" sz="1200" u="sng" dirty="0">
                <a:hlinkClick r:id="rId17"/>
              </a:rPr>
              <a:t> RH</a:t>
            </a:r>
            <a:r>
              <a:rPr lang="en-US" altLang="ko-KR" sz="1200" dirty="0"/>
              <a:t>, </a:t>
            </a:r>
            <a:r>
              <a:rPr lang="en-US" altLang="ko-KR" sz="1200" u="sng" dirty="0" err="1">
                <a:hlinkClick r:id="rId18"/>
              </a:rPr>
              <a:t>Freire</a:t>
            </a:r>
            <a:r>
              <a:rPr lang="en-US" altLang="ko-KR" sz="1200" u="sng" dirty="0">
                <a:hlinkClick r:id="rId18"/>
              </a:rPr>
              <a:t> R</a:t>
            </a:r>
            <a:r>
              <a:rPr lang="en-US" altLang="ko-KR" sz="1200" dirty="0"/>
              <a:t>, </a:t>
            </a:r>
            <a:r>
              <a:rPr lang="en-US" altLang="ko-KR" sz="1200" u="sng" dirty="0">
                <a:hlinkClick r:id="rId19"/>
              </a:rPr>
              <a:t>Lam EW</a:t>
            </a:r>
            <a:r>
              <a:rPr lang="en-US" altLang="ko-KR" sz="1200" dirty="0"/>
              <a:t>.</a:t>
            </a:r>
          </a:p>
          <a:p>
            <a:r>
              <a:rPr lang="en-US" altLang="ko-KR" sz="1200" b="1" dirty="0"/>
              <a:t>Source</a:t>
            </a:r>
          </a:p>
          <a:p>
            <a:r>
              <a:rPr lang="en-US" altLang="ko-KR" sz="1200" dirty="0"/>
              <a:t>Department of Surgery and Cancer, Imperial College London, Hammersmith Hospital Campus, London, UK.</a:t>
            </a:r>
          </a:p>
        </p:txBody>
      </p:sp>
      <p:sp>
        <p:nvSpPr>
          <p:cNvPr id="3" name="직사각형 2"/>
          <p:cNvSpPr/>
          <p:nvPr/>
        </p:nvSpPr>
        <p:spPr>
          <a:xfrm>
            <a:off x="-12479" y="1754326"/>
            <a:ext cx="4572000" cy="1384995"/>
          </a:xfrm>
          <a:prstGeom prst="rect">
            <a:avLst/>
          </a:prstGeom>
        </p:spPr>
        <p:txBody>
          <a:bodyPr>
            <a:spAutoFit/>
          </a:bodyPr>
          <a:lstStyle/>
          <a:p>
            <a:r>
              <a:rPr lang="en-US" altLang="ko-KR" sz="1200" b="1" u="sng" dirty="0">
                <a:hlinkClick r:id="rId20"/>
              </a:rPr>
              <a:t>YB-1 disrupts mismatch repair complex formation, interferes with </a:t>
            </a:r>
            <a:r>
              <a:rPr lang="en-US" altLang="ko-KR" sz="1200" b="1" u="sng" dirty="0" err="1">
                <a:hlinkClick r:id="rId20"/>
              </a:rPr>
              <a:t>MutS</a:t>
            </a:r>
            <a:r>
              <a:rPr lang="el-GR" altLang="ko-KR" sz="1200" b="1" u="sng" dirty="0">
                <a:hlinkClick r:id="rId20"/>
              </a:rPr>
              <a:t>α </a:t>
            </a:r>
            <a:r>
              <a:rPr lang="en-US" altLang="ko-KR" sz="1200" b="1" u="sng" dirty="0">
                <a:hlinkClick r:id="rId20"/>
              </a:rPr>
              <a:t>recruitment on mismatch and inhibits mismatch repair through interacting with PCNA.</a:t>
            </a:r>
            <a:endParaRPr lang="en-US" altLang="ko-KR" sz="1200" b="1" dirty="0"/>
          </a:p>
          <a:p>
            <a:r>
              <a:rPr lang="en-US" altLang="ko-KR" sz="1200" u="sng" dirty="0">
                <a:hlinkClick r:id="rId21"/>
              </a:rPr>
              <a:t>Chang YW</a:t>
            </a:r>
            <a:r>
              <a:rPr lang="en-US" altLang="ko-KR" sz="1200" dirty="0"/>
              <a:t>, </a:t>
            </a:r>
            <a:r>
              <a:rPr lang="en-US" altLang="ko-KR" sz="1200" u="sng" dirty="0">
                <a:hlinkClick r:id="rId22"/>
              </a:rPr>
              <a:t>Mai RT</a:t>
            </a:r>
            <a:r>
              <a:rPr lang="en-US" altLang="ko-KR" sz="1200" dirty="0"/>
              <a:t>, </a:t>
            </a:r>
            <a:r>
              <a:rPr lang="en-US" altLang="ko-KR" sz="1200" u="sng" dirty="0">
                <a:hlinkClick r:id="rId23"/>
              </a:rPr>
              <a:t>Fang WH</a:t>
            </a:r>
            <a:r>
              <a:rPr lang="en-US" altLang="ko-KR" sz="1200" dirty="0"/>
              <a:t>, </a:t>
            </a:r>
            <a:r>
              <a:rPr lang="en-US" altLang="ko-KR" sz="1200" u="sng" dirty="0">
                <a:hlinkClick r:id="rId24"/>
              </a:rPr>
              <a:t>Lin CC</a:t>
            </a:r>
            <a:r>
              <a:rPr lang="en-US" altLang="ko-KR" sz="1200" dirty="0"/>
              <a:t>, </a:t>
            </a:r>
            <a:r>
              <a:rPr lang="en-US" altLang="ko-KR" sz="1200" u="sng" dirty="0">
                <a:hlinkClick r:id="rId25"/>
              </a:rPr>
              <a:t>Chiu CC</a:t>
            </a:r>
            <a:r>
              <a:rPr lang="en-US" altLang="ko-KR" sz="1200" dirty="0"/>
              <a:t>, </a:t>
            </a:r>
            <a:r>
              <a:rPr lang="en-US" altLang="ko-KR" sz="1200" u="sng" dirty="0">
                <a:hlinkClick r:id="rId26"/>
              </a:rPr>
              <a:t>Wu Lee YH</a:t>
            </a:r>
            <a:r>
              <a:rPr lang="en-US" altLang="ko-KR" sz="1200" dirty="0"/>
              <a:t>.</a:t>
            </a:r>
          </a:p>
          <a:p>
            <a:r>
              <a:rPr lang="en-US" altLang="ko-KR" sz="1200" b="1" dirty="0"/>
              <a:t>Source</a:t>
            </a:r>
          </a:p>
          <a:p>
            <a:r>
              <a:rPr lang="en-US" altLang="ko-KR" sz="1200" dirty="0"/>
              <a:t>Institute of Biochemistry and Molecular Biology, School of Life Sciences, National Yang-Ming University, Taipei, Taiwan.</a:t>
            </a:r>
          </a:p>
        </p:txBody>
      </p:sp>
      <p:sp>
        <p:nvSpPr>
          <p:cNvPr id="4" name="직사각형 3"/>
          <p:cNvSpPr/>
          <p:nvPr/>
        </p:nvSpPr>
        <p:spPr>
          <a:xfrm>
            <a:off x="-12479" y="3135678"/>
            <a:ext cx="4572000" cy="1569660"/>
          </a:xfrm>
          <a:prstGeom prst="rect">
            <a:avLst/>
          </a:prstGeom>
        </p:spPr>
        <p:txBody>
          <a:bodyPr>
            <a:spAutoFit/>
          </a:bodyPr>
          <a:lstStyle/>
          <a:p>
            <a:r>
              <a:rPr lang="en-US" altLang="ko-KR" sz="1200" b="1" u="sng" dirty="0">
                <a:hlinkClick r:id="rId27"/>
              </a:rPr>
              <a:t>Breast cancer-associated missense mutants of the PALB2 WD40 domain, which directly binds RAD51C, RAD51 and BRCA2, disrupt DNA repair.</a:t>
            </a:r>
            <a:endParaRPr lang="en-US" altLang="ko-KR" sz="1200" b="1" dirty="0"/>
          </a:p>
          <a:p>
            <a:r>
              <a:rPr lang="en-US" altLang="ko-KR" sz="1200" u="sng" dirty="0">
                <a:hlinkClick r:id="rId28"/>
              </a:rPr>
              <a:t>Park JY</a:t>
            </a:r>
            <a:r>
              <a:rPr lang="en-US" altLang="ko-KR" sz="1200" dirty="0"/>
              <a:t>, </a:t>
            </a:r>
            <a:r>
              <a:rPr lang="en-US" altLang="ko-KR" sz="1200" u="sng" dirty="0">
                <a:hlinkClick r:id="rId29"/>
              </a:rPr>
              <a:t>Singh TR</a:t>
            </a:r>
            <a:r>
              <a:rPr lang="en-US" altLang="ko-KR" sz="1200" dirty="0"/>
              <a:t>, </a:t>
            </a:r>
            <a:r>
              <a:rPr lang="en-US" altLang="ko-KR" sz="1200" u="sng" dirty="0" err="1">
                <a:hlinkClick r:id="rId30"/>
              </a:rPr>
              <a:t>Nassar</a:t>
            </a:r>
            <a:r>
              <a:rPr lang="en-US" altLang="ko-KR" sz="1200" u="sng" dirty="0">
                <a:hlinkClick r:id="rId30"/>
              </a:rPr>
              <a:t> N</a:t>
            </a:r>
            <a:r>
              <a:rPr lang="en-US" altLang="ko-KR" sz="1200" dirty="0"/>
              <a:t>, </a:t>
            </a:r>
            <a:r>
              <a:rPr lang="en-US" altLang="ko-KR" sz="1200" u="sng" dirty="0">
                <a:hlinkClick r:id="rId31"/>
              </a:rPr>
              <a:t>Zhang F</a:t>
            </a:r>
            <a:r>
              <a:rPr lang="en-US" altLang="ko-KR" sz="1200" dirty="0"/>
              <a:t>, </a:t>
            </a:r>
            <a:r>
              <a:rPr lang="en-US" altLang="ko-KR" sz="1200" u="sng" dirty="0">
                <a:hlinkClick r:id="rId32"/>
              </a:rPr>
              <a:t>Freund M</a:t>
            </a:r>
            <a:r>
              <a:rPr lang="en-US" altLang="ko-KR" sz="1200" dirty="0"/>
              <a:t>, </a:t>
            </a:r>
            <a:r>
              <a:rPr lang="en-US" altLang="ko-KR" sz="1200" u="sng" dirty="0" err="1">
                <a:hlinkClick r:id="rId33"/>
              </a:rPr>
              <a:t>Hanenberg</a:t>
            </a:r>
            <a:r>
              <a:rPr lang="en-US" altLang="ko-KR" sz="1200" u="sng" dirty="0">
                <a:hlinkClick r:id="rId33"/>
              </a:rPr>
              <a:t> H</a:t>
            </a:r>
            <a:r>
              <a:rPr lang="en-US" altLang="ko-KR" sz="1200" dirty="0"/>
              <a:t>, </a:t>
            </a:r>
            <a:r>
              <a:rPr lang="en-US" altLang="ko-KR" sz="1200" u="sng" dirty="0" err="1">
                <a:hlinkClick r:id="rId34"/>
              </a:rPr>
              <a:t>Meetei</a:t>
            </a:r>
            <a:r>
              <a:rPr lang="en-US" altLang="ko-KR" sz="1200" u="sng" dirty="0">
                <a:hlinkClick r:id="rId34"/>
              </a:rPr>
              <a:t> AR</a:t>
            </a:r>
            <a:r>
              <a:rPr lang="en-US" altLang="ko-KR" sz="1200" dirty="0"/>
              <a:t>, </a:t>
            </a:r>
            <a:r>
              <a:rPr lang="en-US" altLang="ko-KR" sz="1200" u="sng" dirty="0" err="1">
                <a:hlinkClick r:id="rId35"/>
              </a:rPr>
              <a:t>Andreassen</a:t>
            </a:r>
            <a:r>
              <a:rPr lang="en-US" altLang="ko-KR" sz="1200" u="sng" dirty="0">
                <a:hlinkClick r:id="rId35"/>
              </a:rPr>
              <a:t> PR</a:t>
            </a:r>
            <a:r>
              <a:rPr lang="en-US" altLang="ko-KR" sz="1200" dirty="0"/>
              <a:t>.</a:t>
            </a:r>
          </a:p>
          <a:p>
            <a:r>
              <a:rPr lang="en-US" altLang="ko-KR" sz="1200" b="1" dirty="0"/>
              <a:t>Source</a:t>
            </a:r>
          </a:p>
          <a:p>
            <a:r>
              <a:rPr lang="en-US" altLang="ko-KR" sz="1200" dirty="0"/>
              <a:t>Division of Experimental Hematology and Cancer Biology, Cincinnati Children's Research Foundation, Cincinnati, OH, USA.</a:t>
            </a:r>
          </a:p>
        </p:txBody>
      </p:sp>
      <p:sp>
        <p:nvSpPr>
          <p:cNvPr id="5" name="직사각형 4"/>
          <p:cNvSpPr/>
          <p:nvPr/>
        </p:nvSpPr>
        <p:spPr>
          <a:xfrm>
            <a:off x="-12479" y="4705338"/>
            <a:ext cx="4572000" cy="1384995"/>
          </a:xfrm>
          <a:prstGeom prst="rect">
            <a:avLst/>
          </a:prstGeom>
        </p:spPr>
        <p:txBody>
          <a:bodyPr>
            <a:spAutoFit/>
          </a:bodyPr>
          <a:lstStyle/>
          <a:p>
            <a:r>
              <a:rPr lang="en-US" altLang="ko-KR" sz="1200" b="1" u="sng" dirty="0">
                <a:hlinkClick r:id="rId36"/>
              </a:rPr>
              <a:t>MicroRNA-9 inhibits the proliferation of oral squamous cell carcinoma cells by suppressing expression of CXCR4 via the Wnt/</a:t>
            </a:r>
            <a:r>
              <a:rPr lang="el-GR" altLang="ko-KR" sz="1200" b="1" u="sng" dirty="0">
                <a:hlinkClick r:id="rId36"/>
              </a:rPr>
              <a:t>β-</a:t>
            </a:r>
            <a:r>
              <a:rPr lang="en-US" altLang="ko-KR" sz="1200" b="1" u="sng" dirty="0">
                <a:hlinkClick r:id="rId36"/>
              </a:rPr>
              <a:t>catenin signaling pathway.</a:t>
            </a:r>
            <a:endParaRPr lang="en-US" altLang="ko-KR" sz="1200" b="1" dirty="0"/>
          </a:p>
          <a:p>
            <a:r>
              <a:rPr lang="en-US" altLang="ko-KR" sz="1200" u="sng" dirty="0">
                <a:hlinkClick r:id="rId37"/>
              </a:rPr>
              <a:t>Yu T</a:t>
            </a:r>
            <a:r>
              <a:rPr lang="en-US" altLang="ko-KR" sz="1200" dirty="0"/>
              <a:t>, </a:t>
            </a:r>
            <a:r>
              <a:rPr lang="en-US" altLang="ko-KR" sz="1200" u="sng" dirty="0">
                <a:hlinkClick r:id="rId38"/>
              </a:rPr>
              <a:t>Liu K</a:t>
            </a:r>
            <a:r>
              <a:rPr lang="en-US" altLang="ko-KR" sz="1200" dirty="0"/>
              <a:t>, </a:t>
            </a:r>
            <a:r>
              <a:rPr lang="en-US" altLang="ko-KR" sz="1200" u="sng" dirty="0">
                <a:hlinkClick r:id="rId39"/>
              </a:rPr>
              <a:t>Wu Y</a:t>
            </a:r>
            <a:r>
              <a:rPr lang="en-US" altLang="ko-KR" sz="1200" dirty="0"/>
              <a:t>, </a:t>
            </a:r>
            <a:r>
              <a:rPr lang="en-US" altLang="ko-KR" sz="1200" u="sng" dirty="0">
                <a:hlinkClick r:id="rId40"/>
              </a:rPr>
              <a:t>Fan J</a:t>
            </a:r>
            <a:r>
              <a:rPr lang="en-US" altLang="ko-KR" sz="1200" dirty="0"/>
              <a:t>, </a:t>
            </a:r>
            <a:r>
              <a:rPr lang="en-US" altLang="ko-KR" sz="1200" u="sng" dirty="0">
                <a:hlinkClick r:id="rId41"/>
              </a:rPr>
              <a:t>Chen J</a:t>
            </a:r>
            <a:r>
              <a:rPr lang="en-US" altLang="ko-KR" sz="1200" dirty="0"/>
              <a:t>, </a:t>
            </a:r>
            <a:r>
              <a:rPr lang="en-US" altLang="ko-KR" sz="1200" u="sng" dirty="0">
                <a:hlinkClick r:id="rId42"/>
              </a:rPr>
              <a:t>Li C</a:t>
            </a:r>
            <a:r>
              <a:rPr lang="en-US" altLang="ko-KR" sz="1200" dirty="0"/>
              <a:t>, </a:t>
            </a:r>
            <a:r>
              <a:rPr lang="en-US" altLang="ko-KR" sz="1200" u="sng" dirty="0">
                <a:hlinkClick r:id="rId43"/>
              </a:rPr>
              <a:t>Yang Q</a:t>
            </a:r>
            <a:r>
              <a:rPr lang="en-US" altLang="ko-KR" sz="1200" dirty="0"/>
              <a:t>, </a:t>
            </a:r>
            <a:r>
              <a:rPr lang="en-US" altLang="ko-KR" sz="1200" u="sng" dirty="0">
                <a:hlinkClick r:id="rId44"/>
              </a:rPr>
              <a:t>Wang Z</a:t>
            </a:r>
            <a:r>
              <a:rPr lang="en-US" altLang="ko-KR" sz="1200" dirty="0"/>
              <a:t>.</a:t>
            </a:r>
          </a:p>
          <a:p>
            <a:r>
              <a:rPr lang="en-US" altLang="ko-KR" sz="1200" b="1" dirty="0"/>
              <a:t>Source</a:t>
            </a:r>
          </a:p>
          <a:p>
            <a:r>
              <a:rPr lang="en-US" altLang="ko-KR" sz="1200" dirty="0"/>
              <a:t>Department of Head and Neck Oncology Surgery, Sichuan Cancer Hospital, Chengdu, People's Republic of China.</a:t>
            </a:r>
          </a:p>
        </p:txBody>
      </p:sp>
      <p:sp>
        <p:nvSpPr>
          <p:cNvPr id="6" name="직사각형 5"/>
          <p:cNvSpPr/>
          <p:nvPr/>
        </p:nvSpPr>
        <p:spPr>
          <a:xfrm>
            <a:off x="4578846" y="335846"/>
            <a:ext cx="4572000" cy="1938992"/>
          </a:xfrm>
          <a:prstGeom prst="rect">
            <a:avLst/>
          </a:prstGeom>
        </p:spPr>
        <p:txBody>
          <a:bodyPr>
            <a:spAutoFit/>
          </a:bodyPr>
          <a:lstStyle/>
          <a:p>
            <a:r>
              <a:rPr lang="en-US" altLang="ko-KR" sz="1200" b="1" u="sng" dirty="0">
                <a:hlinkClick r:id="rId45"/>
              </a:rPr>
              <a:t>Context-dependent adaption of </a:t>
            </a:r>
            <a:r>
              <a:rPr lang="en-US" altLang="ko-KR" sz="1200" b="1" u="sng" dirty="0" err="1">
                <a:hlinkClick r:id="rId45"/>
              </a:rPr>
              <a:t>EpCAM</a:t>
            </a:r>
            <a:r>
              <a:rPr lang="en-US" altLang="ko-KR" sz="1200" b="1" u="sng" dirty="0">
                <a:hlinkClick r:id="rId45"/>
              </a:rPr>
              <a:t> expression in early systemic esophageal cancer.</a:t>
            </a:r>
            <a:endParaRPr lang="en-US" altLang="ko-KR" sz="1200" b="1" dirty="0"/>
          </a:p>
          <a:p>
            <a:r>
              <a:rPr lang="en-US" altLang="ko-KR" sz="1200" u="sng" dirty="0" err="1">
                <a:hlinkClick r:id="rId46"/>
              </a:rPr>
              <a:t>Driemel</a:t>
            </a:r>
            <a:r>
              <a:rPr lang="en-US" altLang="ko-KR" sz="1200" u="sng" dirty="0">
                <a:hlinkClick r:id="rId46"/>
              </a:rPr>
              <a:t> C</a:t>
            </a:r>
            <a:r>
              <a:rPr lang="en-US" altLang="ko-KR" sz="1200" dirty="0"/>
              <a:t>, </a:t>
            </a:r>
            <a:r>
              <a:rPr lang="en-US" altLang="ko-KR" sz="1200" u="sng" dirty="0" err="1">
                <a:hlinkClick r:id="rId47"/>
              </a:rPr>
              <a:t>Kremling</a:t>
            </a:r>
            <a:r>
              <a:rPr lang="en-US" altLang="ko-KR" sz="1200" u="sng" dirty="0">
                <a:hlinkClick r:id="rId47"/>
              </a:rPr>
              <a:t> H</a:t>
            </a:r>
            <a:r>
              <a:rPr lang="en-US" altLang="ko-KR" sz="1200" dirty="0"/>
              <a:t>, </a:t>
            </a:r>
            <a:r>
              <a:rPr lang="en-US" altLang="ko-KR" sz="1200" u="sng" dirty="0">
                <a:hlinkClick r:id="rId48"/>
              </a:rPr>
              <a:t>Schumacher S</a:t>
            </a:r>
            <a:r>
              <a:rPr lang="en-US" altLang="ko-KR" sz="1200" dirty="0"/>
              <a:t>, </a:t>
            </a:r>
            <a:r>
              <a:rPr lang="en-US" altLang="ko-KR" sz="1200" u="sng" dirty="0">
                <a:hlinkClick r:id="rId49"/>
              </a:rPr>
              <a:t>Will D</a:t>
            </a:r>
            <a:r>
              <a:rPr lang="en-US" altLang="ko-KR" sz="1200" dirty="0"/>
              <a:t>, </a:t>
            </a:r>
            <a:r>
              <a:rPr lang="en-US" altLang="ko-KR" sz="1200" u="sng" dirty="0" err="1">
                <a:hlinkClick r:id="rId50"/>
              </a:rPr>
              <a:t>Wolters</a:t>
            </a:r>
            <a:r>
              <a:rPr lang="en-US" altLang="ko-KR" sz="1200" u="sng" dirty="0">
                <a:hlinkClick r:id="rId50"/>
              </a:rPr>
              <a:t> J</a:t>
            </a:r>
            <a:r>
              <a:rPr lang="en-US" altLang="ko-KR" sz="1200" dirty="0"/>
              <a:t>, </a:t>
            </a:r>
            <a:r>
              <a:rPr lang="en-US" altLang="ko-KR" sz="1200" u="sng" dirty="0" err="1">
                <a:hlinkClick r:id="rId51"/>
              </a:rPr>
              <a:t>Lindenlauf</a:t>
            </a:r>
            <a:r>
              <a:rPr lang="en-US" altLang="ko-KR" sz="1200" u="sng" dirty="0">
                <a:hlinkClick r:id="rId51"/>
              </a:rPr>
              <a:t> N</a:t>
            </a:r>
            <a:r>
              <a:rPr lang="en-US" altLang="ko-KR" sz="1200" dirty="0"/>
              <a:t>, </a:t>
            </a:r>
            <a:r>
              <a:rPr lang="en-US" altLang="ko-KR" sz="1200" u="sng" dirty="0">
                <a:hlinkClick r:id="rId52"/>
              </a:rPr>
              <a:t>Mack B</a:t>
            </a:r>
            <a:r>
              <a:rPr lang="en-US" altLang="ko-KR" sz="1200" dirty="0"/>
              <a:t>, </a:t>
            </a:r>
            <a:r>
              <a:rPr lang="en-US" altLang="ko-KR" sz="1200" u="sng" dirty="0" err="1">
                <a:hlinkClick r:id="rId53"/>
              </a:rPr>
              <a:t>Baldus</a:t>
            </a:r>
            <a:r>
              <a:rPr lang="en-US" altLang="ko-KR" sz="1200" u="sng" dirty="0">
                <a:hlinkClick r:id="rId53"/>
              </a:rPr>
              <a:t> SA</a:t>
            </a:r>
            <a:r>
              <a:rPr lang="en-US" altLang="ko-KR" sz="1200" dirty="0"/>
              <a:t>, </a:t>
            </a:r>
            <a:r>
              <a:rPr lang="en-US" altLang="ko-KR" sz="1200" u="sng" dirty="0">
                <a:hlinkClick r:id="rId54"/>
              </a:rPr>
              <a:t>Hoya V</a:t>
            </a:r>
            <a:r>
              <a:rPr lang="en-US" altLang="ko-KR" sz="1200" dirty="0"/>
              <a:t>, </a:t>
            </a:r>
            <a:r>
              <a:rPr lang="en-US" altLang="ko-KR" sz="1200" u="sng" dirty="0" err="1">
                <a:hlinkClick r:id="rId55"/>
              </a:rPr>
              <a:t>Pietsch</a:t>
            </a:r>
            <a:r>
              <a:rPr lang="en-US" altLang="ko-KR" sz="1200" u="sng" dirty="0">
                <a:hlinkClick r:id="rId55"/>
              </a:rPr>
              <a:t> </a:t>
            </a:r>
            <a:r>
              <a:rPr lang="en-US" altLang="ko-KR" sz="1200" u="sng" dirty="0" err="1">
                <a:hlinkClick r:id="rId55"/>
              </a:rPr>
              <a:t>JM</a:t>
            </a:r>
            <a:r>
              <a:rPr lang="en-US" altLang="ko-KR" sz="1200" dirty="0" err="1"/>
              <a:t>,</a:t>
            </a:r>
            <a:r>
              <a:rPr lang="en-US" altLang="ko-KR" sz="1200" u="sng" dirty="0" err="1">
                <a:hlinkClick r:id="rId56"/>
              </a:rPr>
              <a:t>Panagiotidou</a:t>
            </a:r>
            <a:r>
              <a:rPr lang="en-US" altLang="ko-KR" sz="1200" u="sng" dirty="0">
                <a:hlinkClick r:id="rId56"/>
              </a:rPr>
              <a:t> P</a:t>
            </a:r>
            <a:r>
              <a:rPr lang="en-US" altLang="ko-KR" sz="1200" dirty="0"/>
              <a:t>, </a:t>
            </a:r>
            <a:r>
              <a:rPr lang="en-US" altLang="ko-KR" sz="1200" u="sng" dirty="0">
                <a:hlinkClick r:id="rId57"/>
              </a:rPr>
              <a:t>Raba K</a:t>
            </a:r>
            <a:r>
              <a:rPr lang="en-US" altLang="ko-KR" sz="1200" dirty="0"/>
              <a:t>, </a:t>
            </a:r>
            <a:r>
              <a:rPr lang="en-US" altLang="ko-KR" sz="1200" u="sng" dirty="0" err="1">
                <a:hlinkClick r:id="rId58"/>
              </a:rPr>
              <a:t>Vay</a:t>
            </a:r>
            <a:r>
              <a:rPr lang="en-US" altLang="ko-KR" sz="1200" u="sng" dirty="0">
                <a:hlinkClick r:id="rId58"/>
              </a:rPr>
              <a:t> C</a:t>
            </a:r>
            <a:r>
              <a:rPr lang="en-US" altLang="ko-KR" sz="1200" dirty="0"/>
              <a:t>, </a:t>
            </a:r>
            <a:r>
              <a:rPr lang="en-US" altLang="ko-KR" sz="1200" u="sng" dirty="0" err="1">
                <a:hlinkClick r:id="rId59"/>
              </a:rPr>
              <a:t>Vallböhmer</a:t>
            </a:r>
            <a:r>
              <a:rPr lang="en-US" altLang="ko-KR" sz="1200" u="sng" dirty="0">
                <a:hlinkClick r:id="rId59"/>
              </a:rPr>
              <a:t> D</a:t>
            </a:r>
            <a:r>
              <a:rPr lang="en-US" altLang="ko-KR" sz="1200" dirty="0"/>
              <a:t>, </a:t>
            </a:r>
            <a:r>
              <a:rPr lang="en-US" altLang="ko-KR" sz="1200" u="sng" dirty="0" err="1">
                <a:hlinkClick r:id="rId60"/>
              </a:rPr>
              <a:t>Harréus</a:t>
            </a:r>
            <a:r>
              <a:rPr lang="en-US" altLang="ko-KR" sz="1200" u="sng" dirty="0">
                <a:hlinkClick r:id="rId60"/>
              </a:rPr>
              <a:t> U</a:t>
            </a:r>
            <a:r>
              <a:rPr lang="en-US" altLang="ko-KR" sz="1200" dirty="0"/>
              <a:t>, </a:t>
            </a:r>
            <a:r>
              <a:rPr lang="en-US" altLang="ko-KR" sz="1200" u="sng" dirty="0" err="1">
                <a:hlinkClick r:id="rId61"/>
              </a:rPr>
              <a:t>Knoefel</a:t>
            </a:r>
            <a:r>
              <a:rPr lang="en-US" altLang="ko-KR" sz="1200" u="sng" dirty="0">
                <a:hlinkClick r:id="rId61"/>
              </a:rPr>
              <a:t> WT</a:t>
            </a:r>
            <a:r>
              <a:rPr lang="en-US" altLang="ko-KR" sz="1200" dirty="0"/>
              <a:t>, </a:t>
            </a:r>
            <a:r>
              <a:rPr lang="en-US" altLang="ko-KR" sz="1200" u="sng" dirty="0" err="1">
                <a:hlinkClick r:id="rId62"/>
              </a:rPr>
              <a:t>Stoecklein</a:t>
            </a:r>
            <a:r>
              <a:rPr lang="en-US" altLang="ko-KR" sz="1200" u="sng" dirty="0">
                <a:hlinkClick r:id="rId62"/>
              </a:rPr>
              <a:t> NH</a:t>
            </a:r>
            <a:r>
              <a:rPr lang="en-US" altLang="ko-KR" sz="1200" dirty="0"/>
              <a:t>, </a:t>
            </a:r>
            <a:r>
              <a:rPr lang="en-US" altLang="ko-KR" sz="1200" u="sng" dirty="0" err="1">
                <a:hlinkClick r:id="rId63"/>
              </a:rPr>
              <a:t>Gires</a:t>
            </a:r>
            <a:r>
              <a:rPr lang="en-US" altLang="ko-KR" sz="1200" u="sng" dirty="0">
                <a:hlinkClick r:id="rId63"/>
              </a:rPr>
              <a:t> O</a:t>
            </a:r>
            <a:r>
              <a:rPr lang="en-US" altLang="ko-KR" sz="1200" dirty="0"/>
              <a:t>.</a:t>
            </a:r>
          </a:p>
          <a:p>
            <a:r>
              <a:rPr lang="en-US" altLang="ko-KR" sz="1200" b="1" dirty="0"/>
              <a:t>Source</a:t>
            </a:r>
          </a:p>
          <a:p>
            <a:r>
              <a:rPr lang="en-US" altLang="ko-KR" sz="1200" dirty="0"/>
              <a:t>Department for General, Visceral und Pediatric Surgery, University Hospital and Medical Faculty of the Heinrich-Heine University Düsseldorf, Düsseldorf, Germany.</a:t>
            </a:r>
          </a:p>
        </p:txBody>
      </p:sp>
      <p:sp>
        <p:nvSpPr>
          <p:cNvPr id="7" name="직사각형 6"/>
          <p:cNvSpPr/>
          <p:nvPr/>
        </p:nvSpPr>
        <p:spPr>
          <a:xfrm>
            <a:off x="4578846" y="2367170"/>
            <a:ext cx="4572000" cy="646331"/>
          </a:xfrm>
          <a:prstGeom prst="rect">
            <a:avLst/>
          </a:prstGeom>
        </p:spPr>
        <p:txBody>
          <a:bodyPr>
            <a:spAutoFit/>
          </a:bodyPr>
          <a:lstStyle/>
          <a:p>
            <a:r>
              <a:rPr lang="en-US" altLang="ko-KR" sz="1200" b="1" u="sng" dirty="0" smtClean="0">
                <a:hlinkClick r:id="rId64"/>
              </a:rPr>
              <a:t>Hedgehog signaling induces osteosarcoma development through Yap1 and H19 overexpression.</a:t>
            </a:r>
            <a:endParaRPr lang="en-US" altLang="ko-KR" sz="1200" b="1" dirty="0" smtClean="0"/>
          </a:p>
          <a:p>
            <a:r>
              <a:rPr lang="en-US" altLang="ko-KR" sz="1200" u="sng" dirty="0" smtClean="0">
                <a:hlinkClick r:id="rId65"/>
              </a:rPr>
              <a:t>Chan LH</a:t>
            </a:r>
            <a:r>
              <a:rPr lang="en-US" altLang="ko-KR" sz="1200" dirty="0" smtClean="0"/>
              <a:t>, </a:t>
            </a:r>
            <a:r>
              <a:rPr lang="en-US" altLang="ko-KR" sz="1200" u="sng" dirty="0" smtClean="0">
                <a:hlinkClick r:id="rId66"/>
              </a:rPr>
              <a:t>Wang W</a:t>
            </a:r>
            <a:r>
              <a:rPr lang="en-US" altLang="ko-KR" sz="1200" dirty="0" smtClean="0"/>
              <a:t>, </a:t>
            </a:r>
            <a:r>
              <a:rPr lang="en-US" altLang="ko-KR" sz="1200" u="sng" dirty="0" err="1" smtClean="0">
                <a:hlinkClick r:id="rId67"/>
              </a:rPr>
              <a:t>Yeung</a:t>
            </a:r>
            <a:r>
              <a:rPr lang="en-US" altLang="ko-KR" sz="1200" u="sng" dirty="0" smtClean="0">
                <a:hlinkClick r:id="rId67"/>
              </a:rPr>
              <a:t> W</a:t>
            </a:r>
            <a:r>
              <a:rPr lang="en-US" altLang="ko-KR" sz="1200" dirty="0" smtClean="0"/>
              <a:t>, </a:t>
            </a:r>
            <a:r>
              <a:rPr lang="en-US" altLang="ko-KR" sz="1200" u="sng" dirty="0" smtClean="0">
                <a:hlinkClick r:id="rId68"/>
              </a:rPr>
              <a:t>Deng Y</a:t>
            </a:r>
            <a:r>
              <a:rPr lang="en-US" altLang="ko-KR" sz="1200" dirty="0" smtClean="0"/>
              <a:t>, </a:t>
            </a:r>
            <a:r>
              <a:rPr lang="en-US" altLang="ko-KR" sz="1200" u="sng" dirty="0" smtClean="0">
                <a:hlinkClick r:id="rId69"/>
              </a:rPr>
              <a:t>Yuan P</a:t>
            </a:r>
            <a:r>
              <a:rPr lang="en-US" altLang="ko-KR" sz="1200" dirty="0" smtClean="0"/>
              <a:t>, </a:t>
            </a:r>
            <a:r>
              <a:rPr lang="en-US" altLang="ko-KR" sz="1200" u="sng" dirty="0" err="1" smtClean="0">
                <a:hlinkClick r:id="rId70"/>
              </a:rPr>
              <a:t>Mak</a:t>
            </a:r>
            <a:r>
              <a:rPr lang="en-US" altLang="ko-KR" sz="1200" u="sng" dirty="0" smtClean="0">
                <a:hlinkClick r:id="rId70"/>
              </a:rPr>
              <a:t> KK</a:t>
            </a:r>
            <a:r>
              <a:rPr lang="en-US" altLang="ko-KR" sz="1200" dirty="0" smtClean="0"/>
              <a:t>.</a:t>
            </a:r>
            <a:endParaRPr lang="en-US" altLang="ko-KR" sz="1200" dirty="0"/>
          </a:p>
        </p:txBody>
      </p:sp>
      <p:sp>
        <p:nvSpPr>
          <p:cNvPr id="8" name="직사각형 7"/>
          <p:cNvSpPr/>
          <p:nvPr/>
        </p:nvSpPr>
        <p:spPr>
          <a:xfrm>
            <a:off x="4578846" y="3043345"/>
            <a:ext cx="4572000" cy="1754326"/>
          </a:xfrm>
          <a:prstGeom prst="rect">
            <a:avLst/>
          </a:prstGeom>
        </p:spPr>
        <p:txBody>
          <a:bodyPr>
            <a:spAutoFit/>
          </a:bodyPr>
          <a:lstStyle/>
          <a:p>
            <a:r>
              <a:rPr lang="en-US" altLang="ko-KR" sz="1200" b="1" u="sng" dirty="0">
                <a:hlinkClick r:id="rId71"/>
              </a:rPr>
              <a:t>RSK2 regulates endocytosis of FGF receptor 1 by phosphorylation on serine 789.</a:t>
            </a:r>
            <a:endParaRPr lang="en-US" altLang="ko-KR" sz="1200" b="1" dirty="0"/>
          </a:p>
          <a:p>
            <a:r>
              <a:rPr lang="en-US" altLang="ko-KR" sz="1200" u="sng" dirty="0" err="1">
                <a:hlinkClick r:id="rId72"/>
              </a:rPr>
              <a:t>Nadratowska-Wesolowska</a:t>
            </a:r>
            <a:r>
              <a:rPr lang="en-US" altLang="ko-KR" sz="1200" u="sng" dirty="0">
                <a:hlinkClick r:id="rId72"/>
              </a:rPr>
              <a:t> B</a:t>
            </a:r>
            <a:r>
              <a:rPr lang="en-US" altLang="ko-KR" sz="1200" dirty="0"/>
              <a:t>, </a:t>
            </a:r>
            <a:r>
              <a:rPr lang="en-US" altLang="ko-KR" sz="1200" u="sng" dirty="0" err="1">
                <a:hlinkClick r:id="rId73"/>
              </a:rPr>
              <a:t>Haugsten</a:t>
            </a:r>
            <a:r>
              <a:rPr lang="en-US" altLang="ko-KR" sz="1200" u="sng" dirty="0">
                <a:hlinkClick r:id="rId73"/>
              </a:rPr>
              <a:t> EM</a:t>
            </a:r>
            <a:r>
              <a:rPr lang="en-US" altLang="ko-KR" sz="1200" dirty="0"/>
              <a:t>, </a:t>
            </a:r>
            <a:r>
              <a:rPr lang="en-US" altLang="ko-KR" sz="1200" u="sng" dirty="0" err="1">
                <a:hlinkClick r:id="rId74"/>
              </a:rPr>
              <a:t>Zakrzewska</a:t>
            </a:r>
            <a:r>
              <a:rPr lang="en-US" altLang="ko-KR" sz="1200" u="sng" dirty="0">
                <a:hlinkClick r:id="rId74"/>
              </a:rPr>
              <a:t> M</a:t>
            </a:r>
            <a:r>
              <a:rPr lang="en-US" altLang="ko-KR" sz="1200" dirty="0"/>
              <a:t>, </a:t>
            </a:r>
            <a:r>
              <a:rPr lang="en-US" altLang="ko-KR" sz="1200" u="sng" dirty="0" err="1">
                <a:hlinkClick r:id="rId75"/>
              </a:rPr>
              <a:t>Jakimowicz</a:t>
            </a:r>
            <a:r>
              <a:rPr lang="en-US" altLang="ko-KR" sz="1200" u="sng" dirty="0">
                <a:hlinkClick r:id="rId75"/>
              </a:rPr>
              <a:t> P</a:t>
            </a:r>
            <a:r>
              <a:rPr lang="en-US" altLang="ko-KR" sz="1200" dirty="0"/>
              <a:t>, </a:t>
            </a:r>
            <a:r>
              <a:rPr lang="en-US" altLang="ko-KR" sz="1200" u="sng" dirty="0">
                <a:hlinkClick r:id="rId76"/>
              </a:rPr>
              <a:t>Zhen Y</a:t>
            </a:r>
            <a:r>
              <a:rPr lang="en-US" altLang="ko-KR" sz="1200" dirty="0"/>
              <a:t>, </a:t>
            </a:r>
            <a:r>
              <a:rPr lang="en-US" altLang="ko-KR" sz="1200" u="sng" dirty="0" err="1">
                <a:hlinkClick r:id="rId77"/>
              </a:rPr>
              <a:t>Pajdzik</a:t>
            </a:r>
            <a:r>
              <a:rPr lang="en-US" altLang="ko-KR" sz="1200" u="sng" dirty="0">
                <a:hlinkClick r:id="rId77"/>
              </a:rPr>
              <a:t> D</a:t>
            </a:r>
            <a:r>
              <a:rPr lang="en-US" altLang="ko-KR" sz="1200" dirty="0"/>
              <a:t>, </a:t>
            </a:r>
            <a:r>
              <a:rPr lang="en-US" altLang="ko-KR" sz="1200" u="sng" dirty="0" err="1">
                <a:hlinkClick r:id="rId78"/>
              </a:rPr>
              <a:t>Wesche</a:t>
            </a:r>
            <a:r>
              <a:rPr lang="en-US" altLang="ko-KR" sz="1200" u="sng" dirty="0">
                <a:hlinkClick r:id="rId78"/>
              </a:rPr>
              <a:t> J</a:t>
            </a:r>
            <a:r>
              <a:rPr lang="en-US" altLang="ko-KR" sz="1200" dirty="0"/>
              <a:t>, </a:t>
            </a:r>
            <a:r>
              <a:rPr lang="en-US" altLang="ko-KR" sz="1200" u="sng" dirty="0" err="1">
                <a:hlinkClick r:id="rId79"/>
              </a:rPr>
              <a:t>Wiedlocha</a:t>
            </a:r>
            <a:r>
              <a:rPr lang="en-US" altLang="ko-KR" sz="1200" u="sng" dirty="0">
                <a:hlinkClick r:id="rId79"/>
              </a:rPr>
              <a:t> A</a:t>
            </a:r>
            <a:r>
              <a:rPr lang="en-US" altLang="ko-KR" sz="1200" dirty="0"/>
              <a:t>.</a:t>
            </a:r>
          </a:p>
          <a:p>
            <a:r>
              <a:rPr lang="en-US" altLang="ko-KR" sz="1200" b="1" dirty="0"/>
              <a:t>Source</a:t>
            </a:r>
          </a:p>
          <a:p>
            <a:r>
              <a:rPr lang="en-US" altLang="ko-KR" sz="1200" dirty="0"/>
              <a:t>1] Centre for Cancer Biomedicine, Faculty of Medicine, University of Oslo, Montebello, Oslo, Norway [2] Department of Biochemistry, Institute for Cancer Research, Oslo University Hospital, Montebello, Oslo, Norway.</a:t>
            </a:r>
          </a:p>
        </p:txBody>
      </p:sp>
      <p:sp>
        <p:nvSpPr>
          <p:cNvPr id="9" name="직사각형 8"/>
          <p:cNvSpPr/>
          <p:nvPr/>
        </p:nvSpPr>
        <p:spPr>
          <a:xfrm>
            <a:off x="4578846" y="4797671"/>
            <a:ext cx="4572000" cy="1384995"/>
          </a:xfrm>
          <a:prstGeom prst="rect">
            <a:avLst/>
          </a:prstGeom>
        </p:spPr>
        <p:txBody>
          <a:bodyPr>
            <a:spAutoFit/>
          </a:bodyPr>
          <a:lstStyle/>
          <a:p>
            <a:r>
              <a:rPr lang="en-US" altLang="ko-KR" sz="1200" b="1" u="sng" dirty="0">
                <a:hlinkClick r:id="rId80"/>
              </a:rPr>
              <a:t>Novel role of Engrailed 1 as a </a:t>
            </a:r>
            <a:r>
              <a:rPr lang="en-US" altLang="ko-KR" sz="1200" b="1" u="sng" dirty="0" err="1">
                <a:hlinkClick r:id="rId80"/>
              </a:rPr>
              <a:t>prosurvival</a:t>
            </a:r>
            <a:r>
              <a:rPr lang="en-US" altLang="ko-KR" sz="1200" b="1" u="sng" dirty="0">
                <a:hlinkClick r:id="rId80"/>
              </a:rPr>
              <a:t> transcription factor in basal-like breast cancer and engineering of interference peptides block its oncogenic function.</a:t>
            </a:r>
            <a:endParaRPr lang="en-US" altLang="ko-KR" sz="1200" b="1" dirty="0"/>
          </a:p>
          <a:p>
            <a:r>
              <a:rPr lang="en-US" altLang="ko-KR" sz="1200" u="sng" dirty="0">
                <a:hlinkClick r:id="rId81"/>
              </a:rPr>
              <a:t>Beltran AS</a:t>
            </a:r>
            <a:r>
              <a:rPr lang="en-US" altLang="ko-KR" sz="1200" dirty="0"/>
              <a:t>, </a:t>
            </a:r>
            <a:r>
              <a:rPr lang="en-US" altLang="ko-KR" sz="1200" u="sng" dirty="0">
                <a:hlinkClick r:id="rId82"/>
              </a:rPr>
              <a:t>Graves LM</a:t>
            </a:r>
            <a:r>
              <a:rPr lang="en-US" altLang="ko-KR" sz="1200" dirty="0"/>
              <a:t>, </a:t>
            </a:r>
            <a:r>
              <a:rPr lang="en-US" altLang="ko-KR" sz="1200" u="sng" dirty="0" err="1">
                <a:hlinkClick r:id="rId83"/>
              </a:rPr>
              <a:t>Blancafort</a:t>
            </a:r>
            <a:r>
              <a:rPr lang="en-US" altLang="ko-KR" sz="1200" u="sng" dirty="0">
                <a:hlinkClick r:id="rId83"/>
              </a:rPr>
              <a:t> P</a:t>
            </a:r>
            <a:r>
              <a:rPr lang="en-US" altLang="ko-KR" sz="1200" dirty="0"/>
              <a:t>.</a:t>
            </a:r>
          </a:p>
          <a:p>
            <a:r>
              <a:rPr lang="en-US" altLang="ko-KR" sz="1200" b="1" dirty="0"/>
              <a:t>Source</a:t>
            </a:r>
          </a:p>
          <a:p>
            <a:r>
              <a:rPr lang="en-US" altLang="ko-KR" sz="1200" dirty="0"/>
              <a:t>Department of Pharmacology, The University of North Carolina at Chapel Hill, Chapel Hill, NC, USA.</a:t>
            </a:r>
          </a:p>
        </p:txBody>
      </p:sp>
      <p:sp>
        <p:nvSpPr>
          <p:cNvPr id="10" name="TextBox 9"/>
          <p:cNvSpPr txBox="1"/>
          <p:nvPr/>
        </p:nvSpPr>
        <p:spPr>
          <a:xfrm>
            <a:off x="7886695" y="44624"/>
            <a:ext cx="1221809" cy="369332"/>
          </a:xfrm>
          <a:prstGeom prst="rect">
            <a:avLst/>
          </a:prstGeom>
          <a:noFill/>
        </p:spPr>
        <p:txBody>
          <a:bodyPr wrap="none" rtlCol="0">
            <a:spAutoFit/>
          </a:bodyPr>
          <a:lstStyle/>
          <a:p>
            <a:r>
              <a:rPr lang="en-US" altLang="ko-KR" dirty="0" smtClean="0"/>
              <a:t>oncogene</a:t>
            </a:r>
            <a:endParaRPr lang="ko-KR" altLang="en-US" dirty="0"/>
          </a:p>
        </p:txBody>
      </p:sp>
      <p:sp>
        <p:nvSpPr>
          <p:cNvPr id="11" name="Slide Number Placeholder 10"/>
          <p:cNvSpPr>
            <a:spLocks noGrp="1"/>
          </p:cNvSpPr>
          <p:nvPr>
            <p:ph type="sldNum" sz="quarter" idx="12"/>
          </p:nvPr>
        </p:nvSpPr>
        <p:spPr/>
        <p:txBody>
          <a:bodyPr/>
          <a:lstStyle/>
          <a:p>
            <a:fld id="{449750C8-D569-B343-BB0C-87012CD026D5}" type="slidenum">
              <a:rPr lang="en-US" smtClean="0"/>
              <a:t>29</a:t>
            </a:fld>
            <a:endParaRPr lang="en-US"/>
          </a:p>
        </p:txBody>
      </p:sp>
    </p:spTree>
    <p:extLst>
      <p:ext uri="{BB962C8B-B14F-4D97-AF65-F5344CB8AC3E}">
        <p14:creationId xmlns:p14="http://schemas.microsoft.com/office/powerpoint/2010/main" val="13548346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TotalTime>
  <Words>684</Words>
  <Application>Microsoft Office PowerPoint</Application>
  <PresentationFormat>On-screen Show (4:3)</PresentationFormat>
  <Paragraphs>146</Paragraphs>
  <Slides>29</Slides>
  <Notes>8</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Sushil Devkota</dc:creator>
  <cp:lastModifiedBy>Ali</cp:lastModifiedBy>
  <cp:revision>9</cp:revision>
  <cp:lastPrinted>2013-10-28T14:57:58Z</cp:lastPrinted>
  <dcterms:created xsi:type="dcterms:W3CDTF">2013-10-26T04:26:22Z</dcterms:created>
  <dcterms:modified xsi:type="dcterms:W3CDTF">2013-10-28T14:58:21Z</dcterms:modified>
</cp:coreProperties>
</file>