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handoutMasterIdLst>
    <p:handoutMasterId r:id="rId29"/>
  </p:handout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bw"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8" d="100"/>
          <a:sy n="68" d="100"/>
        </p:scale>
        <p:origin x="-57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21DE6AD-03DD-F14A-A243-B49D36EA6C28}" type="datetimeFigureOut">
              <a:rPr lang="en-US" smtClean="0"/>
              <a:t>7/1/2013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AA184B7-5DF8-DD49-A5BE-7EBEEDABD7B0}" type="slidenum">
              <a:rPr lang="en-US" smtClean="0"/>
              <a:t>‹#›</a:t>
            </a:fld>
            <a:endParaRPr lang="en-US"/>
          </a:p>
        </p:txBody>
      </p:sp>
    </p:spTree>
    <p:extLst>
      <p:ext uri="{BB962C8B-B14F-4D97-AF65-F5344CB8AC3E}">
        <p14:creationId xmlns:p14="http://schemas.microsoft.com/office/powerpoint/2010/main" val="21461004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47AF29-6FA1-B444-843E-DB9BC225A53A}" type="datetimeFigureOut">
              <a:rPr lang="en-US" smtClean="0"/>
              <a:t>7/1/2013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457567-F4C3-7440-BDC2-A08DD90D28CF}" type="slidenum">
              <a:rPr lang="en-US" smtClean="0"/>
              <a:t>‹#›</a:t>
            </a:fld>
            <a:endParaRPr lang="en-US"/>
          </a:p>
        </p:txBody>
      </p:sp>
    </p:spTree>
    <p:extLst>
      <p:ext uri="{BB962C8B-B14F-4D97-AF65-F5344CB8AC3E}">
        <p14:creationId xmlns:p14="http://schemas.microsoft.com/office/powerpoint/2010/main" val="287022271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D4A0F8-5555-4297-9B9A-7ACECB872044}" type="slidenum">
              <a:rPr lang="en-US" smtClean="0"/>
              <a:t>6</a:t>
            </a:fld>
            <a:endParaRPr lang="en-US"/>
          </a:p>
        </p:txBody>
      </p:sp>
    </p:spTree>
    <p:extLst>
      <p:ext uri="{BB962C8B-B14F-4D97-AF65-F5344CB8AC3E}">
        <p14:creationId xmlns:p14="http://schemas.microsoft.com/office/powerpoint/2010/main" val="1761866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D4A0F8-5555-4297-9B9A-7ACECB872044}" type="slidenum">
              <a:rPr lang="en-US" smtClean="0"/>
              <a:t>7</a:t>
            </a:fld>
            <a:endParaRPr lang="en-US"/>
          </a:p>
        </p:txBody>
      </p:sp>
    </p:spTree>
    <p:extLst>
      <p:ext uri="{BB962C8B-B14F-4D97-AF65-F5344CB8AC3E}">
        <p14:creationId xmlns:p14="http://schemas.microsoft.com/office/powerpoint/2010/main" val="706438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D4A0F8-5555-4297-9B9A-7ACECB872044}" type="slidenum">
              <a:rPr lang="en-US" smtClean="0"/>
              <a:t>8</a:t>
            </a:fld>
            <a:endParaRPr lang="en-US"/>
          </a:p>
        </p:txBody>
      </p:sp>
    </p:spTree>
    <p:extLst>
      <p:ext uri="{BB962C8B-B14F-4D97-AF65-F5344CB8AC3E}">
        <p14:creationId xmlns:p14="http://schemas.microsoft.com/office/powerpoint/2010/main" val="39524241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655D2BD-D672-1A4F-A71B-6E8EA7AB5F14}" type="datetimeFigureOut">
              <a:rPr lang="en-US" smtClean="0"/>
              <a:t>7/1/2013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7175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55D2BD-D672-1A4F-A71B-6E8EA7AB5F14}" type="datetimeFigureOut">
              <a:rPr lang="en-US" smtClean="0"/>
              <a:t>7/1/2013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034411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655D2BD-D672-1A4F-A71B-6E8EA7AB5F14}" type="datetimeFigureOut">
              <a:rPr lang="en-US" smtClean="0"/>
              <a:t>7/1/2013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309233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655D2BD-D672-1A4F-A71B-6E8EA7AB5F14}" type="datetimeFigureOut">
              <a:rPr lang="en-US" smtClean="0"/>
              <a:t>7/1/2013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4152963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655D2BD-D672-1A4F-A71B-6E8EA7AB5F14}" type="datetimeFigureOut">
              <a:rPr lang="en-US" smtClean="0"/>
              <a:t>7/1/2013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181906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655D2BD-D672-1A4F-A71B-6E8EA7AB5F14}" type="datetimeFigureOut">
              <a:rPr lang="en-US" smtClean="0"/>
              <a:t>7/1/2013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4209047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55D2BD-D672-1A4F-A71B-6E8EA7AB5F14}" type="datetimeFigureOut">
              <a:rPr lang="en-US" smtClean="0"/>
              <a:t>7/1/2013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47507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55D2BD-D672-1A4F-A71B-6E8EA7AB5F14}" type="datetimeFigureOut">
              <a:rPr lang="en-US" smtClean="0"/>
              <a:t>7/1/2013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255985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55D2BD-D672-1A4F-A71B-6E8EA7AB5F14}" type="datetimeFigureOut">
              <a:rPr lang="en-US" smtClean="0"/>
              <a:t>7/1/2013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364416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55D2BD-D672-1A4F-A71B-6E8EA7AB5F14}" type="datetimeFigureOut">
              <a:rPr lang="en-US" smtClean="0"/>
              <a:t>7/1/2013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867934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55D2BD-D672-1A4F-A71B-6E8EA7AB5F14}" type="datetimeFigureOut">
              <a:rPr lang="en-US" smtClean="0"/>
              <a:t>7/1/2013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AB7BA5-61DA-1546-9441-0EE522D5ECD9}" type="slidenum">
              <a:rPr lang="en-US" smtClean="0"/>
              <a:t>‹#›</a:t>
            </a:fld>
            <a:endParaRPr lang="en-US"/>
          </a:p>
        </p:txBody>
      </p:sp>
    </p:spTree>
    <p:extLst>
      <p:ext uri="{BB962C8B-B14F-4D97-AF65-F5344CB8AC3E}">
        <p14:creationId xmlns:p14="http://schemas.microsoft.com/office/powerpoint/2010/main" val="2867403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55D2BD-D672-1A4F-A71B-6E8EA7AB5F14}" type="datetimeFigureOut">
              <a:rPr lang="en-US" smtClean="0"/>
              <a:t>7/1/2013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B7BA5-61DA-1546-9441-0EE522D5ECD9}" type="slidenum">
              <a:rPr lang="en-US" smtClean="0"/>
              <a:t>‹#›</a:t>
            </a:fld>
            <a:endParaRPr lang="en-US"/>
          </a:p>
        </p:txBody>
      </p:sp>
    </p:spTree>
    <p:extLst>
      <p:ext uri="{BB962C8B-B14F-4D97-AF65-F5344CB8AC3E}">
        <p14:creationId xmlns:p14="http://schemas.microsoft.com/office/powerpoint/2010/main" val="4363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hyperlink" Target="http://www.ncbi.nlm.nih.gov/pubmed?term=Wen%20S%5bAuthor%5d&amp;cauthor=true&amp;cauthor_uid=23792451" TargetMode="External"/><Relationship Id="rId3" Type="http://schemas.openxmlformats.org/officeDocument/2006/relationships/hyperlink" Target="http://www.ncbi.nlm.nih.gov/pubmed?term=Luo%20J%5bAuthor%5d&amp;cauthor=true&amp;cauthor_uid=23792451" TargetMode="External"/><Relationship Id="rId7" Type="http://schemas.openxmlformats.org/officeDocument/2006/relationships/hyperlink" Target="http://www.ncbi.nlm.nih.gov/pubmed?term=Li%20L%5bAuthor%5d&amp;cauthor=true&amp;cauthor_uid=23792451" TargetMode="External"/><Relationship Id="rId2" Type="http://schemas.openxmlformats.org/officeDocument/2006/relationships/hyperlink" Target="http://www.ncbi.nlm.nih.gov/pubmed/23792449" TargetMode="External"/><Relationship Id="rId1" Type="http://schemas.openxmlformats.org/officeDocument/2006/relationships/slideLayout" Target="../slideLayouts/slideLayout1.xml"/><Relationship Id="rId6" Type="http://schemas.openxmlformats.org/officeDocument/2006/relationships/hyperlink" Target="http://www.ncbi.nlm.nih.gov/pubmed?term=Huang%20CK%5bAuthor%5d&amp;cauthor=true&amp;cauthor_uid=23792451" TargetMode="External"/><Relationship Id="rId5" Type="http://schemas.openxmlformats.org/officeDocument/2006/relationships/hyperlink" Target="http://www.ncbi.nlm.nih.gov/pubmed?term=Liang%20L%5bAuthor%5d&amp;cauthor=true&amp;cauthor_uid=23792451" TargetMode="External"/><Relationship Id="rId4" Type="http://schemas.openxmlformats.org/officeDocument/2006/relationships/hyperlink" Target="http://www.ncbi.nlm.nih.gov/pubmed?term=Ok%20Lee%20S%5bAuthor%5d&amp;cauthor=true&amp;cauthor_uid=23792451" TargetMode="External"/><Relationship Id="rId9" Type="http://schemas.openxmlformats.org/officeDocument/2006/relationships/hyperlink" Target="http://www.ncbi.nlm.nih.gov/pubmed?term=Chang%20C%5bAuthor%5d&amp;cauthor=true&amp;cauthor_uid=23792451"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ncbi.nlm.nih.gov/pubmed?term=Gui%20Y%5bAuthor%5d&amp;cauthor=true&amp;cauthor_uid=23792451" TargetMode="External"/><Relationship Id="rId3" Type="http://schemas.openxmlformats.org/officeDocument/2006/relationships/hyperlink" Target="http://www.ncbi.nlm.nih.gov/pubmed?term=Xu%20Z%5bAuthor%5d&amp;cauthor=true&amp;cauthor_uid=23792451" TargetMode="External"/><Relationship Id="rId7" Type="http://schemas.openxmlformats.org/officeDocument/2006/relationships/hyperlink" Target="http://www.ncbi.nlm.nih.gov/pubmed?term=Hu%20X%5bAuthor%5d&amp;cauthor=true&amp;cauthor_uid=23792451" TargetMode="External"/><Relationship Id="rId2" Type="http://schemas.openxmlformats.org/officeDocument/2006/relationships/hyperlink" Target="http://www.ncbi.nlm.nih.gov/pubmed/23792447" TargetMode="External"/><Relationship Id="rId1" Type="http://schemas.openxmlformats.org/officeDocument/2006/relationships/slideLayout" Target="../slideLayouts/slideLayout7.xml"/><Relationship Id="rId6" Type="http://schemas.openxmlformats.org/officeDocument/2006/relationships/hyperlink" Target="http://www.ncbi.nlm.nih.gov/pubmed?term=Zhang%20F%5bAuthor%5d&amp;cauthor=true&amp;cauthor_uid=23792451" TargetMode="External"/><Relationship Id="rId5" Type="http://schemas.openxmlformats.org/officeDocument/2006/relationships/hyperlink" Target="http://www.ncbi.nlm.nih.gov/pubmed?term=Wang%20L%5bAuthor%5d&amp;cauthor=true&amp;cauthor_uid=23792451" TargetMode="External"/><Relationship Id="rId4" Type="http://schemas.openxmlformats.org/officeDocument/2006/relationships/hyperlink" Target="http://www.ncbi.nlm.nih.gov/pubmed?term=Pei%20L%5bAuthor%5d&amp;cauthor=true&amp;cauthor_uid=23792451"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ncbi.nlm.nih.gov/pubmed?term=Manning%20AL%5bAuthor%5d&amp;cauthor=true&amp;cauthor_uid=23792451" TargetMode="External"/><Relationship Id="rId2" Type="http://schemas.openxmlformats.org/officeDocument/2006/relationships/hyperlink" Target="http://www.ncbi.nlm.nih.gov/pubmed/23792446" TargetMode="External"/><Relationship Id="rId1" Type="http://schemas.openxmlformats.org/officeDocument/2006/relationships/slideLayout" Target="../slideLayouts/slideLayout7.xml"/><Relationship Id="rId5" Type="http://schemas.openxmlformats.org/officeDocument/2006/relationships/hyperlink" Target="http://www.ncbi.nlm.nih.gov/pubmed?term=Dyson%20NJ%5bAuthor%5d&amp;cauthor=true&amp;cauthor_uid=23792451" TargetMode="External"/><Relationship Id="rId4" Type="http://schemas.openxmlformats.org/officeDocument/2006/relationships/hyperlink" Target="http://www.ncbi.nlm.nih.gov/pubmed?term=Benes%20C%5bAuthor%5d&amp;cauthor=true&amp;cauthor_uid=23792451" TargetMode="External"/></Relationships>
</file>

<file path=ppt/slides/_rels/slide17.xml.rels><?xml version="1.0" encoding="UTF-8" standalone="yes"?>
<Relationships xmlns="http://schemas.openxmlformats.org/package/2006/relationships"><Relationship Id="rId13" Type="http://schemas.openxmlformats.org/officeDocument/2006/relationships/hyperlink" Target="http://www.ncbi.nlm.nih.gov/pubmed?term=Potemski%20P%5bAuthor%5d&amp;cauthor=true&amp;cauthor_uid=23792451" TargetMode="External"/><Relationship Id="rId18" Type="http://schemas.openxmlformats.org/officeDocument/2006/relationships/hyperlink" Target="http://www.ncbi.nlm.nih.gov/pubmed/23792449" TargetMode="External"/><Relationship Id="rId26" Type="http://schemas.openxmlformats.org/officeDocument/2006/relationships/hyperlink" Target="http://www.ncbi.nlm.nih.gov/pubmed/23792448" TargetMode="External"/><Relationship Id="rId39" Type="http://schemas.openxmlformats.org/officeDocument/2006/relationships/hyperlink" Target="http://www.ncbi.nlm.nih.gov/pubmed?term=Yan%20K%5bAuthor%5d&amp;cauthor=true&amp;cauthor_uid=23792451" TargetMode="External"/><Relationship Id="rId3" Type="http://schemas.openxmlformats.org/officeDocument/2006/relationships/hyperlink" Target="http://www.ncbi.nlm.nih.gov/pubmed?term=Ogino%20S%5bAuthor%5d&amp;cauthor=true&amp;cauthor_uid=23792451" TargetMode="External"/><Relationship Id="rId21" Type="http://schemas.openxmlformats.org/officeDocument/2006/relationships/hyperlink" Target="http://www.ncbi.nlm.nih.gov/pubmed?term=Liang%20L%5bAuthor%5d&amp;cauthor=true&amp;cauthor_uid=23792451" TargetMode="External"/><Relationship Id="rId34" Type="http://schemas.openxmlformats.org/officeDocument/2006/relationships/hyperlink" Target="http://www.ncbi.nlm.nih.gov/pubmed?term=Cao%20L%5bAuthor%5d&amp;cauthor=true&amp;cauthor_uid=23792451" TargetMode="External"/><Relationship Id="rId42" Type="http://schemas.openxmlformats.org/officeDocument/2006/relationships/hyperlink" Target="http://www.ncbi.nlm.nih.gov/pubmed?term=Tijsma%20A%5bAuthor%5d&amp;cauthor=true&amp;cauthor_uid=23792451" TargetMode="External"/><Relationship Id="rId47" Type="http://schemas.openxmlformats.org/officeDocument/2006/relationships/hyperlink" Target="http://www.ncbi.nlm.nih.gov/pubmed?term=van%20de%20Water%20B%5bAuthor%5d&amp;cauthor=true&amp;cauthor_uid=23792451" TargetMode="External"/><Relationship Id="rId50" Type="http://schemas.openxmlformats.org/officeDocument/2006/relationships/hyperlink" Target="http://www.ncbi.nlm.nih.gov/pubmed?term=Cochrane%20B%5bAuthor%5d&amp;cauthor=true&amp;cauthor_uid=23792451" TargetMode="External"/><Relationship Id="rId7" Type="http://schemas.openxmlformats.org/officeDocument/2006/relationships/hyperlink" Target="http://www.ncbi.nlm.nih.gov/pubmed?term=Fuchs%20CS%5bAuthor%5d&amp;cauthor=true&amp;cauthor_uid=23792451" TargetMode="External"/><Relationship Id="rId12" Type="http://schemas.openxmlformats.org/officeDocument/2006/relationships/hyperlink" Target="http://www.ncbi.nlm.nih.gov/pubmed?term=Kordek%20R%5bAuthor%5d&amp;cauthor=true&amp;cauthor_uid=23792451" TargetMode="External"/><Relationship Id="rId17" Type="http://schemas.openxmlformats.org/officeDocument/2006/relationships/hyperlink" Target="http://www.ncbi.nlm.nih.gov/pubmed?term=Berditchevski%20F%5bAuthor%5d&amp;cauthor=true&amp;cauthor_uid=23792451" TargetMode="External"/><Relationship Id="rId25" Type="http://schemas.openxmlformats.org/officeDocument/2006/relationships/hyperlink" Target="http://www.ncbi.nlm.nih.gov/pubmed?term=Chang%20C%5bAuthor%5d&amp;cauthor=true&amp;cauthor_uid=23792451" TargetMode="External"/><Relationship Id="rId33" Type="http://schemas.openxmlformats.org/officeDocument/2006/relationships/hyperlink" Target="http://www.ncbi.nlm.nih.gov/pubmed?term=de%20Graauw%20M%5bAuthor%5d&amp;cauthor=true&amp;cauthor_uid=23792451" TargetMode="External"/><Relationship Id="rId38" Type="http://schemas.openxmlformats.org/officeDocument/2006/relationships/hyperlink" Target="http://www.ncbi.nlm.nih.gov/pubmed?term=Klop%20M%5bAuthor%5d&amp;cauthor=true&amp;cauthor_uid=23792451" TargetMode="External"/><Relationship Id="rId46" Type="http://schemas.openxmlformats.org/officeDocument/2006/relationships/hyperlink" Target="http://www.ncbi.nlm.nih.gov/pubmed?term=Verbeek%20F%5bAuthor%5d&amp;cauthor=true&amp;cauthor_uid=23792451" TargetMode="External"/><Relationship Id="rId2" Type="http://schemas.openxmlformats.org/officeDocument/2006/relationships/hyperlink" Target="http://www.ncbi.nlm.nih.gov/pubmed/23792451" TargetMode="External"/><Relationship Id="rId16" Type="http://schemas.openxmlformats.org/officeDocument/2006/relationships/hyperlink" Target="http://www.ncbi.nlm.nih.gov/pubmed?term=Odintsova%20E%5bAuthor%5d&amp;cauthor=true&amp;cauthor_uid=23792451" TargetMode="External"/><Relationship Id="rId20" Type="http://schemas.openxmlformats.org/officeDocument/2006/relationships/hyperlink" Target="http://www.ncbi.nlm.nih.gov/pubmed?term=Ok%20Lee%20S%5bAuthor%5d&amp;cauthor=true&amp;cauthor_uid=23792451" TargetMode="External"/><Relationship Id="rId29" Type="http://schemas.openxmlformats.org/officeDocument/2006/relationships/hyperlink" Target="http://www.ncbi.nlm.nih.gov/pubmed?term=Punj%20V%5bAuthor%5d&amp;cauthor=true&amp;cauthor_uid=23792451" TargetMode="External"/><Relationship Id="rId41" Type="http://schemas.openxmlformats.org/officeDocument/2006/relationships/hyperlink" Target="http://www.ncbi.nlm.nih.gov/pubmed?term=Rogkoti%20VM%5bAuthor%5d&amp;cauthor=true&amp;cauthor_uid=23792451" TargetMode="External"/><Relationship Id="rId1" Type="http://schemas.openxmlformats.org/officeDocument/2006/relationships/slideLayout" Target="../slideLayouts/slideLayout7.xml"/><Relationship Id="rId6" Type="http://schemas.openxmlformats.org/officeDocument/2006/relationships/hyperlink" Target="http://www.ncbi.nlm.nih.gov/pubmed?term=Meyerhardt%20JA%5bAuthor%5d&amp;cauthor=true&amp;cauthor_uid=23792451" TargetMode="External"/><Relationship Id="rId11" Type="http://schemas.openxmlformats.org/officeDocument/2006/relationships/hyperlink" Target="http://www.ncbi.nlm.nih.gov/pubmed?term=Romanska%20H%5bAuthor%5d&amp;cauthor=true&amp;cauthor_uid=23792451" TargetMode="External"/><Relationship Id="rId24" Type="http://schemas.openxmlformats.org/officeDocument/2006/relationships/hyperlink" Target="http://www.ncbi.nlm.nih.gov/pubmed?term=Wen%20S%5bAuthor%5d&amp;cauthor=true&amp;cauthor_uid=23792451" TargetMode="External"/><Relationship Id="rId32" Type="http://schemas.openxmlformats.org/officeDocument/2006/relationships/hyperlink" Target="http://www.ncbi.nlm.nih.gov/pubmed/23792445" TargetMode="External"/><Relationship Id="rId37" Type="http://schemas.openxmlformats.org/officeDocument/2006/relationships/hyperlink" Target="http://www.ncbi.nlm.nih.gov/pubmed?term=le%20D%C3%A9v%C3%A9dec%20SE%5bAuthor%5d&amp;cauthor=true&amp;cauthor_uid=23792451" TargetMode="External"/><Relationship Id="rId40" Type="http://schemas.openxmlformats.org/officeDocument/2006/relationships/hyperlink" Target="http://www.ncbi.nlm.nih.gov/pubmed?term=Pont%20C%5bAuthor%5d&amp;cauthor=true&amp;cauthor_uid=23792451" TargetMode="External"/><Relationship Id="rId45" Type="http://schemas.openxmlformats.org/officeDocument/2006/relationships/hyperlink" Target="http://www.ncbi.nlm.nih.gov/pubmed?term=Price%20L%5bAuthor%5d&amp;cauthor=true&amp;cauthor_uid=23792451" TargetMode="External"/><Relationship Id="rId5" Type="http://schemas.openxmlformats.org/officeDocument/2006/relationships/hyperlink" Target="http://www.ncbi.nlm.nih.gov/pubmed?term=Giovannucci%20E%5bAuthor%5d&amp;cauthor=true&amp;cauthor_uid=23792451" TargetMode="External"/><Relationship Id="rId15" Type="http://schemas.openxmlformats.org/officeDocument/2006/relationships/hyperlink" Target="http://www.ncbi.nlm.nih.gov/pubmed?term=Parsons%20M%5bAuthor%5d&amp;cauthor=true&amp;cauthor_uid=23792451" TargetMode="External"/><Relationship Id="rId23" Type="http://schemas.openxmlformats.org/officeDocument/2006/relationships/hyperlink" Target="http://www.ncbi.nlm.nih.gov/pubmed?term=Li%20L%5bAuthor%5d&amp;cauthor=true&amp;cauthor_uid=23792451" TargetMode="External"/><Relationship Id="rId28" Type="http://schemas.openxmlformats.org/officeDocument/2006/relationships/hyperlink" Target="http://www.ncbi.nlm.nih.gov/pubmed?term=Gopalakrishnan%20R%5bAuthor%5d&amp;cauthor=true&amp;cauthor_uid=23792451" TargetMode="External"/><Relationship Id="rId36" Type="http://schemas.openxmlformats.org/officeDocument/2006/relationships/hyperlink" Target="http://www.ncbi.nlm.nih.gov/pubmed?term=van%20Miltenburg%20MH%5bAuthor%5d&amp;cauthor=true&amp;cauthor_uid=23792451" TargetMode="External"/><Relationship Id="rId49" Type="http://schemas.openxmlformats.org/officeDocument/2006/relationships/hyperlink" Target="http://www.ncbi.nlm.nih.gov/pubmed?term=Harrison%20W%5bAuthor%5d&amp;cauthor=true&amp;cauthor_uid=23792451" TargetMode="External"/><Relationship Id="rId10" Type="http://schemas.openxmlformats.org/officeDocument/2006/relationships/hyperlink" Target="http://www.ncbi.nlm.nih.gov/pubmed?term=Novitskaya%20V%5bAuthor%5d&amp;cauthor=true&amp;cauthor_uid=23792451" TargetMode="External"/><Relationship Id="rId19" Type="http://schemas.openxmlformats.org/officeDocument/2006/relationships/hyperlink" Target="http://www.ncbi.nlm.nih.gov/pubmed?term=Luo%20J%5bAuthor%5d&amp;cauthor=true&amp;cauthor_uid=23792451" TargetMode="External"/><Relationship Id="rId31" Type="http://schemas.openxmlformats.org/officeDocument/2006/relationships/hyperlink" Target="http://www.ncbi.nlm.nih.gov/pubmed?term=Chaudhary%20PM%5bAuthor%5d&amp;cauthor=true&amp;cauthor_uid=23792451" TargetMode="External"/><Relationship Id="rId44" Type="http://schemas.openxmlformats.org/officeDocument/2006/relationships/hyperlink" Target="http://www.ncbi.nlm.nih.gov/pubmed?term=Lalai%20R%5bAuthor%5d&amp;cauthor=true&amp;cauthor_uid=23792451" TargetMode="External"/><Relationship Id="rId52" Type="http://schemas.openxmlformats.org/officeDocument/2006/relationships/hyperlink" Target="http://www.ncbi.nlm.nih.gov/pubmed?term=Philpott%20M%5bAuthor%5d&amp;cauthor=true&amp;cauthor_uid=23792451" TargetMode="External"/><Relationship Id="rId4" Type="http://schemas.openxmlformats.org/officeDocument/2006/relationships/hyperlink" Target="http://www.ncbi.nlm.nih.gov/pubmed?term=Lochhead%20P%5bAuthor%5d&amp;cauthor=true&amp;cauthor_uid=23792451" TargetMode="External"/><Relationship Id="rId9" Type="http://schemas.openxmlformats.org/officeDocument/2006/relationships/hyperlink" Target="http://www.ncbi.nlm.nih.gov/pubmed/23792450" TargetMode="External"/><Relationship Id="rId14" Type="http://schemas.openxmlformats.org/officeDocument/2006/relationships/hyperlink" Target="http://www.ncbi.nlm.nih.gov/pubmed?term=Kusi%C5%84ska%20R%5bAuthor%5d&amp;cauthor=true&amp;cauthor_uid=23792451" TargetMode="External"/><Relationship Id="rId22" Type="http://schemas.openxmlformats.org/officeDocument/2006/relationships/hyperlink" Target="http://www.ncbi.nlm.nih.gov/pubmed?term=Huang%20CK%5bAuthor%5d&amp;cauthor=true&amp;cauthor_uid=23792451" TargetMode="External"/><Relationship Id="rId27" Type="http://schemas.openxmlformats.org/officeDocument/2006/relationships/hyperlink" Target="http://www.ncbi.nlm.nih.gov/pubmed?term=Tolani%20B%5bAuthor%5d&amp;cauthor=true&amp;cauthor_uid=23792451" TargetMode="External"/><Relationship Id="rId30" Type="http://schemas.openxmlformats.org/officeDocument/2006/relationships/hyperlink" Target="http://www.ncbi.nlm.nih.gov/pubmed?term=Matta%20H%5bAuthor%5d&amp;cauthor=true&amp;cauthor_uid=23792451" TargetMode="External"/><Relationship Id="rId35" Type="http://schemas.openxmlformats.org/officeDocument/2006/relationships/hyperlink" Target="http://www.ncbi.nlm.nih.gov/pubmed?term=Winkel%20L%5bAuthor%5d&amp;cauthor=true&amp;cauthor_uid=23792451" TargetMode="External"/><Relationship Id="rId43" Type="http://schemas.openxmlformats.org/officeDocument/2006/relationships/hyperlink" Target="http://www.ncbi.nlm.nih.gov/pubmed?term=Chaudhuri%20A%5bAuthor%5d&amp;cauthor=true&amp;cauthor_uid=23792451" TargetMode="External"/><Relationship Id="rId48" Type="http://schemas.openxmlformats.org/officeDocument/2006/relationships/hyperlink" Target="http://www.ncbi.nlm.nih.gov/pubmed/23792444" TargetMode="External"/><Relationship Id="rId8" Type="http://schemas.openxmlformats.org/officeDocument/2006/relationships/hyperlink" Target="http://www.ncbi.nlm.nih.gov/pubmed?term=Chan%20AT%5bAuthor%5d&amp;cauthor=true&amp;cauthor_uid=23792451" TargetMode="External"/><Relationship Id="rId51" Type="http://schemas.openxmlformats.org/officeDocument/2006/relationships/hyperlink" Target="http://www.ncbi.nlm.nih.gov/pubmed?term=Neill%20G%5bAuthor%5d&amp;cauthor=true&amp;cauthor_uid=23792451"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www.cell.com/current-biology/abstract/S0960-9822(13)00560-5" TargetMode="External"/><Relationship Id="rId13" Type="http://schemas.openxmlformats.org/officeDocument/2006/relationships/hyperlink" Target="http://download.cell.com/current-biology/pdf/PIIS0960982213005691.pdf" TargetMode="External"/><Relationship Id="rId18" Type="http://schemas.openxmlformats.org/officeDocument/2006/relationships/hyperlink" Target="http://www.cell.com/current-biology/fulltext/S0960-9822(13)00498-3" TargetMode="External"/><Relationship Id="rId26" Type="http://schemas.openxmlformats.org/officeDocument/2006/relationships/hyperlink" Target="http://www.cell.com/current-biology/abstract/S0960-9822(13)00513-7" TargetMode="External"/><Relationship Id="rId3" Type="http://schemas.openxmlformats.org/officeDocument/2006/relationships/hyperlink" Target="http://www.cell.com/current-biology/fulltext/S0960-9822(13)00443-0" TargetMode="External"/><Relationship Id="rId21" Type="http://schemas.openxmlformats.org/officeDocument/2006/relationships/hyperlink" Target="http://www.cell.com/current-biology/fulltext/S0960-9822(13)00502-2" TargetMode="External"/><Relationship Id="rId7" Type="http://schemas.openxmlformats.org/officeDocument/2006/relationships/hyperlink" Target="http://download.cell.com/current-biology/pdf/PIIS0960982213005101.pdf" TargetMode="External"/><Relationship Id="rId12" Type="http://schemas.openxmlformats.org/officeDocument/2006/relationships/hyperlink" Target="http://www.cell.com/current-biology/fulltext/S0960-9822(13)00569-1" TargetMode="External"/><Relationship Id="rId17" Type="http://schemas.openxmlformats.org/officeDocument/2006/relationships/hyperlink" Target="http://www.cell.com/current-biology/abstract/S0960-9822(13)00498-3" TargetMode="External"/><Relationship Id="rId25" Type="http://schemas.openxmlformats.org/officeDocument/2006/relationships/hyperlink" Target="http://download.cell.com/current-biology/pdf/PIIS0960982213005034.pdf" TargetMode="External"/><Relationship Id="rId2" Type="http://schemas.openxmlformats.org/officeDocument/2006/relationships/hyperlink" Target="http://www.cell.com/current-biology/abstract/S0960-9822(13)00443-0" TargetMode="External"/><Relationship Id="rId16" Type="http://schemas.openxmlformats.org/officeDocument/2006/relationships/hyperlink" Target="http://download.cell.com/current-biology/pdf/PIIS0960982213004995.pdf" TargetMode="External"/><Relationship Id="rId20" Type="http://schemas.openxmlformats.org/officeDocument/2006/relationships/hyperlink" Target="http://www.cell.com/current-biology/abstract/S0960-9822(13)00502-2" TargetMode="External"/><Relationship Id="rId29"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hyperlink" Target="http://www.cell.com/current-biology/fulltext/S0960-9822(13)00510-1" TargetMode="External"/><Relationship Id="rId11" Type="http://schemas.openxmlformats.org/officeDocument/2006/relationships/hyperlink" Target="http://www.cell.com/current-biology/abstract/S0960-9822(13)00569-1" TargetMode="External"/><Relationship Id="rId24" Type="http://schemas.openxmlformats.org/officeDocument/2006/relationships/hyperlink" Target="http://www.cell.com/current-biology/fulltext/S0960-9822(13)00503-4" TargetMode="External"/><Relationship Id="rId5" Type="http://schemas.openxmlformats.org/officeDocument/2006/relationships/hyperlink" Target="http://www.cell.com/current-biology/abstract/S0960-9822(13)00510-1" TargetMode="External"/><Relationship Id="rId15" Type="http://schemas.openxmlformats.org/officeDocument/2006/relationships/hyperlink" Target="http://www.cell.com/current-biology/fulltext/S0960-9822(13)00499-5" TargetMode="External"/><Relationship Id="rId23" Type="http://schemas.openxmlformats.org/officeDocument/2006/relationships/hyperlink" Target="http://www.cell.com/current-biology/abstract/S0960-9822(13)00503-4" TargetMode="External"/><Relationship Id="rId28" Type="http://schemas.openxmlformats.org/officeDocument/2006/relationships/hyperlink" Target="http://download.cell.com/current-biology/pdf/PIIS0960982213005137.pdf" TargetMode="External"/><Relationship Id="rId10" Type="http://schemas.openxmlformats.org/officeDocument/2006/relationships/hyperlink" Target="http://download.cell.com/current-biology/pdf/PIIS0960982213005605.pdf" TargetMode="External"/><Relationship Id="rId19" Type="http://schemas.openxmlformats.org/officeDocument/2006/relationships/hyperlink" Target="http://download.cell.com/current-biology/pdf/PIIS0960982213004983.pdf" TargetMode="External"/><Relationship Id="rId4" Type="http://schemas.openxmlformats.org/officeDocument/2006/relationships/hyperlink" Target="http://download.cell.com/current-biology/pdf/PIIS0960982213004430.pdf" TargetMode="External"/><Relationship Id="rId9" Type="http://schemas.openxmlformats.org/officeDocument/2006/relationships/hyperlink" Target="http://www.cell.com/current-biology/fulltext/S0960-9822(13)00560-5" TargetMode="External"/><Relationship Id="rId14" Type="http://schemas.openxmlformats.org/officeDocument/2006/relationships/hyperlink" Target="http://www.cell.com/current-biology/abstract/S0960-9822(13)00499-5" TargetMode="External"/><Relationship Id="rId22" Type="http://schemas.openxmlformats.org/officeDocument/2006/relationships/hyperlink" Target="http://download.cell.com/current-biology/pdf/PIIS0960982213005022.pdf" TargetMode="External"/><Relationship Id="rId27" Type="http://schemas.openxmlformats.org/officeDocument/2006/relationships/hyperlink" Target="http://www.cell.com/current-biology/fulltext/S0960-9822(13)00513-7"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www.cell.com/current-biology/abstract/S0960-9822(13)00566-6" TargetMode="External"/><Relationship Id="rId13" Type="http://schemas.openxmlformats.org/officeDocument/2006/relationships/hyperlink" Target="http://download.cell.com/current-biology/pdf/PIIS0960982213005678.pdf" TargetMode="External"/><Relationship Id="rId18" Type="http://schemas.openxmlformats.org/officeDocument/2006/relationships/hyperlink" Target="http://www.cell.com/current-biology/fulltext/S0960-9822(13)00581-2" TargetMode="External"/><Relationship Id="rId3" Type="http://schemas.openxmlformats.org/officeDocument/2006/relationships/hyperlink" Target="http://www.cell.com/current-biology/fulltext/S0960-9822(13)00515-0" TargetMode="External"/><Relationship Id="rId7" Type="http://schemas.openxmlformats.org/officeDocument/2006/relationships/hyperlink" Target="http://download.cell.com/current-biology/pdf/PIIS0960982213005630.pdf" TargetMode="External"/><Relationship Id="rId12" Type="http://schemas.openxmlformats.org/officeDocument/2006/relationships/hyperlink" Target="http://www.cell.com/current-biology/fulltext/S0960-9822(13)00567-8" TargetMode="External"/><Relationship Id="rId17" Type="http://schemas.openxmlformats.org/officeDocument/2006/relationships/hyperlink" Target="http://www.cell.com/current-biology/abstract/S0960-9822(13)00581-2" TargetMode="External"/><Relationship Id="rId2" Type="http://schemas.openxmlformats.org/officeDocument/2006/relationships/hyperlink" Target="http://www.cell.com/current-biology/abstract/S0960-9822(13)00515-0" TargetMode="External"/><Relationship Id="rId16" Type="http://schemas.openxmlformats.org/officeDocument/2006/relationships/hyperlink" Target="http://download.cell.com/current-biology/pdf/PIIS0960982213005708.pdf" TargetMode="External"/><Relationship Id="rId20"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hyperlink" Target="http://www.cell.com/current-biology/fulltext/S0960-9822(13)00563-0" TargetMode="External"/><Relationship Id="rId11" Type="http://schemas.openxmlformats.org/officeDocument/2006/relationships/hyperlink" Target="http://www.cell.com/current-biology/abstract/S0960-9822(13)00567-8" TargetMode="External"/><Relationship Id="rId5" Type="http://schemas.openxmlformats.org/officeDocument/2006/relationships/hyperlink" Target="http://www.cell.com/current-biology/abstract/S0960-9822(13)00563-0" TargetMode="External"/><Relationship Id="rId15" Type="http://schemas.openxmlformats.org/officeDocument/2006/relationships/hyperlink" Target="http://www.cell.com/current-biology/fulltext/S0960-9822(13)00570-8" TargetMode="External"/><Relationship Id="rId10" Type="http://schemas.openxmlformats.org/officeDocument/2006/relationships/hyperlink" Target="http://download.cell.com/current-biology/pdf/PIIS0960982213005666.pdf" TargetMode="External"/><Relationship Id="rId19" Type="http://schemas.openxmlformats.org/officeDocument/2006/relationships/hyperlink" Target="http://download.cell.com/current-biology/pdf/PIIS0960982213005812.pdf" TargetMode="External"/><Relationship Id="rId4" Type="http://schemas.openxmlformats.org/officeDocument/2006/relationships/hyperlink" Target="http://download.cell.com/current-biology/pdf/PIIS0960982213005150.pdf" TargetMode="External"/><Relationship Id="rId9" Type="http://schemas.openxmlformats.org/officeDocument/2006/relationships/hyperlink" Target="http://www.cell.com/current-biology/fulltext/S0960-9822(13)00566-6" TargetMode="External"/><Relationship Id="rId14" Type="http://schemas.openxmlformats.org/officeDocument/2006/relationships/hyperlink" Target="http://www.cell.com/current-biology/abstract/S0960-9822(13)00570-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77069" y="154890"/>
            <a:ext cx="1863850" cy="369332"/>
          </a:xfrm>
          <a:prstGeom prst="rect">
            <a:avLst/>
          </a:prstGeom>
          <a:noFill/>
        </p:spPr>
        <p:txBody>
          <a:bodyPr wrap="square" rtlCol="0">
            <a:spAutoFit/>
          </a:bodyPr>
          <a:lstStyle/>
          <a:p>
            <a:r>
              <a:rPr lang="en-US" dirty="0" smtClean="0"/>
              <a:t>Scientific Reports</a:t>
            </a:r>
            <a:endParaRPr lang="en-US" dirty="0"/>
          </a:p>
        </p:txBody>
      </p:sp>
      <p:pic>
        <p:nvPicPr>
          <p:cNvPr id="2" name="Picture 1"/>
          <p:cNvPicPr>
            <a:picLocks noChangeAspect="1"/>
          </p:cNvPicPr>
          <p:nvPr/>
        </p:nvPicPr>
        <p:blipFill>
          <a:blip r:embed="rId2"/>
          <a:stretch>
            <a:fillRect/>
          </a:stretch>
        </p:blipFill>
        <p:spPr>
          <a:xfrm>
            <a:off x="379369" y="584200"/>
            <a:ext cx="8461550" cy="6129464"/>
          </a:xfrm>
          <a:prstGeom prst="rect">
            <a:avLst/>
          </a:prstGeom>
        </p:spPr>
      </p:pic>
    </p:spTree>
    <p:extLst>
      <p:ext uri="{BB962C8B-B14F-4D97-AF65-F5344CB8AC3E}">
        <p14:creationId xmlns:p14="http://schemas.microsoft.com/office/powerpoint/2010/main" val="4181844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5747" y="0"/>
            <a:ext cx="7587355" cy="6730160"/>
          </a:xfrm>
          <a:prstGeom prst="rect">
            <a:avLst/>
          </a:prstGeom>
        </p:spPr>
      </p:pic>
    </p:spTree>
    <p:extLst>
      <p:ext uri="{BB962C8B-B14F-4D97-AF65-F5344CB8AC3E}">
        <p14:creationId xmlns:p14="http://schemas.microsoft.com/office/powerpoint/2010/main" val="3259360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93793" y="50800"/>
            <a:ext cx="7554367" cy="6743700"/>
          </a:xfrm>
          <a:prstGeom prst="rect">
            <a:avLst/>
          </a:prstGeom>
        </p:spPr>
      </p:pic>
    </p:spTree>
    <p:extLst>
      <p:ext uri="{BB962C8B-B14F-4D97-AF65-F5344CB8AC3E}">
        <p14:creationId xmlns:p14="http://schemas.microsoft.com/office/powerpoint/2010/main" val="1542066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460" y="626828"/>
            <a:ext cx="9028540" cy="6231171"/>
          </a:xfrm>
          <a:prstGeom prst="rect">
            <a:avLst/>
          </a:prstGeom>
        </p:spPr>
      </p:pic>
      <p:sp>
        <p:nvSpPr>
          <p:cNvPr id="3" name="TextBox 2"/>
          <p:cNvSpPr txBox="1"/>
          <p:nvPr/>
        </p:nvSpPr>
        <p:spPr>
          <a:xfrm>
            <a:off x="7686322" y="164955"/>
            <a:ext cx="1204080" cy="369332"/>
          </a:xfrm>
          <a:prstGeom prst="rect">
            <a:avLst/>
          </a:prstGeom>
          <a:noFill/>
        </p:spPr>
        <p:txBody>
          <a:bodyPr wrap="square" rtlCol="0">
            <a:spAutoFit/>
          </a:bodyPr>
          <a:lstStyle/>
          <a:p>
            <a:r>
              <a:rPr lang="en-US" dirty="0" smtClean="0"/>
              <a:t>Autophagy</a:t>
            </a:r>
            <a:endParaRPr lang="en-US" dirty="0"/>
          </a:p>
        </p:txBody>
      </p:sp>
    </p:spTree>
    <p:extLst>
      <p:ext uri="{BB962C8B-B14F-4D97-AF65-F5344CB8AC3E}">
        <p14:creationId xmlns:p14="http://schemas.microsoft.com/office/powerpoint/2010/main" val="2741980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1437" y="0"/>
            <a:ext cx="8758447" cy="6858000"/>
          </a:xfrm>
          <a:prstGeom prst="rect">
            <a:avLst/>
          </a:prstGeom>
        </p:spPr>
      </p:pic>
    </p:spTree>
    <p:extLst>
      <p:ext uri="{BB962C8B-B14F-4D97-AF65-F5344CB8AC3E}">
        <p14:creationId xmlns:p14="http://schemas.microsoft.com/office/powerpoint/2010/main" val="1658092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16632"/>
            <a:ext cx="1704975"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5" y="785814"/>
            <a:ext cx="4543536" cy="13470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84" y="2348880"/>
            <a:ext cx="4641130" cy="43161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1041" y="753374"/>
            <a:ext cx="4299102" cy="50644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8214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4664"/>
            <a:ext cx="4358431" cy="3334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16632"/>
            <a:ext cx="4506087" cy="5017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3824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88" y="332656"/>
            <a:ext cx="4359403"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9910" y="1052736"/>
            <a:ext cx="4242210" cy="2940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9883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0"/>
            <a:ext cx="3744415" cy="6724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5687" y="0"/>
            <a:ext cx="1738313" cy="390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6774"/>
          <a:stretch/>
        </p:blipFill>
        <p:spPr bwMode="auto">
          <a:xfrm>
            <a:off x="4427984" y="938436"/>
            <a:ext cx="3806874" cy="550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4542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5687" y="0"/>
            <a:ext cx="1738313" cy="390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87" t="-15813" r="587" b="15813"/>
          <a:stretch/>
        </p:blipFill>
        <p:spPr bwMode="auto">
          <a:xfrm>
            <a:off x="4572000" y="195262"/>
            <a:ext cx="3888432" cy="632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12038"/>
          <a:stretch/>
        </p:blipFill>
        <p:spPr bwMode="auto">
          <a:xfrm>
            <a:off x="395536" y="325586"/>
            <a:ext cx="3816424" cy="6124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385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196752"/>
            <a:ext cx="4762500"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140968"/>
            <a:ext cx="5048250" cy="32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744" y="0"/>
            <a:ext cx="1342256" cy="564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5398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196752"/>
            <a:ext cx="4924425" cy="125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852936"/>
            <a:ext cx="5010150" cy="3219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744" y="0"/>
            <a:ext cx="1342256" cy="564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217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4737"/>
          <a:stretch/>
        </p:blipFill>
        <p:spPr bwMode="auto">
          <a:xfrm>
            <a:off x="4499992" y="1100358"/>
            <a:ext cx="3888432" cy="5603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6821"/>
          <a:stretch/>
        </p:blipFill>
        <p:spPr bwMode="auto">
          <a:xfrm>
            <a:off x="323528" y="207262"/>
            <a:ext cx="3993430" cy="650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744" y="0"/>
            <a:ext cx="1342256" cy="564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0696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94085"/>
          </a:xfrm>
          <a:prstGeom prst="rect">
            <a:avLst/>
          </a:prstGeom>
          <a:noFill/>
        </p:spPr>
        <p:txBody>
          <a:bodyPr wrap="square" rtlCol="0">
            <a:spAutoFit/>
          </a:bodyPr>
          <a:lstStyle/>
          <a:p>
            <a:r>
              <a:rPr lang="en-US" altLang="ko-KR" sz="1600" b="1" u="sng" dirty="0">
                <a:hlinkClick r:id="rId2"/>
              </a:rPr>
              <a:t>Infiltrating bone marrow mesenchymal stem cells increase prostate cancer stem cell population and metastatic ability via secreting cytokines to suppress androgen receptor signaling.</a:t>
            </a:r>
            <a:endParaRPr lang="en-US" altLang="ko-KR" sz="1600" b="1" dirty="0"/>
          </a:p>
          <a:p>
            <a:r>
              <a:rPr lang="en-US" altLang="ko-KR" sz="1600" u="sng" dirty="0" err="1">
                <a:hlinkClick r:id="rId3"/>
              </a:rPr>
              <a:t>Luo</a:t>
            </a:r>
            <a:r>
              <a:rPr lang="en-US" altLang="ko-KR" sz="1600" u="sng" dirty="0">
                <a:hlinkClick r:id="rId3"/>
              </a:rPr>
              <a:t> J</a:t>
            </a:r>
            <a:r>
              <a:rPr lang="en-US" altLang="ko-KR" sz="1600" dirty="0"/>
              <a:t>, </a:t>
            </a:r>
            <a:r>
              <a:rPr lang="en-US" altLang="ko-KR" sz="1600" u="sng" dirty="0">
                <a:hlinkClick r:id="rId4"/>
              </a:rPr>
              <a:t>Ok Lee S</a:t>
            </a:r>
            <a:r>
              <a:rPr lang="en-US" altLang="ko-KR" sz="1600" dirty="0"/>
              <a:t>, </a:t>
            </a:r>
            <a:r>
              <a:rPr lang="en-US" altLang="ko-KR" sz="1600" u="sng" dirty="0">
                <a:hlinkClick r:id="rId5"/>
              </a:rPr>
              <a:t>Liang L</a:t>
            </a:r>
            <a:r>
              <a:rPr lang="en-US" altLang="ko-KR" sz="1600" dirty="0"/>
              <a:t>, </a:t>
            </a:r>
            <a:r>
              <a:rPr lang="en-US" altLang="ko-KR" sz="1600" u="sng" dirty="0">
                <a:hlinkClick r:id="rId6"/>
              </a:rPr>
              <a:t>Huang CK</a:t>
            </a:r>
            <a:r>
              <a:rPr lang="en-US" altLang="ko-KR" sz="1600" dirty="0"/>
              <a:t>, </a:t>
            </a:r>
            <a:r>
              <a:rPr lang="en-US" altLang="ko-KR" sz="1600" u="sng" dirty="0">
                <a:hlinkClick r:id="rId7"/>
              </a:rPr>
              <a:t>Li L</a:t>
            </a:r>
            <a:r>
              <a:rPr lang="en-US" altLang="ko-KR" sz="1600" dirty="0"/>
              <a:t>, </a:t>
            </a:r>
            <a:r>
              <a:rPr lang="en-US" altLang="ko-KR" sz="1600" u="sng" dirty="0">
                <a:hlinkClick r:id="rId8"/>
              </a:rPr>
              <a:t>Wen S</a:t>
            </a:r>
            <a:r>
              <a:rPr lang="en-US" altLang="ko-KR" sz="1600" dirty="0"/>
              <a:t>, </a:t>
            </a:r>
            <a:r>
              <a:rPr lang="en-US" altLang="ko-KR" sz="1600" u="sng" dirty="0">
                <a:hlinkClick r:id="rId9"/>
              </a:rPr>
              <a:t>Chang C</a:t>
            </a:r>
            <a:r>
              <a:rPr lang="en-US" altLang="ko-KR" sz="1600" dirty="0"/>
              <a:t>.</a:t>
            </a:r>
          </a:p>
          <a:p>
            <a:r>
              <a:rPr lang="en-US" altLang="ko-KR" sz="1600" dirty="0" smtClean="0"/>
              <a:t>George </a:t>
            </a:r>
            <a:r>
              <a:rPr lang="en-US" altLang="ko-KR" sz="1600" dirty="0"/>
              <a:t>Whipple Lab for Cancer Research, Departments of Pathology, Urology, Radiation Oncology, and The Wilmot Cancer Center, University of Rochester Medical Center, Rochester, NY, USA.</a:t>
            </a:r>
          </a:p>
          <a:p>
            <a:r>
              <a:rPr lang="en-US" altLang="ko-KR" sz="1600" dirty="0" smtClean="0"/>
              <a:t>Although </a:t>
            </a:r>
            <a:r>
              <a:rPr lang="en-US" altLang="ko-KR" sz="1600" dirty="0"/>
              <a:t>the contribution of the bone marrow mesenchymal stem cells (BM-MSCs) in cancer progression is emerging, their potential roles in prostate cancer (</a:t>
            </a:r>
            <a:r>
              <a:rPr lang="en-US" altLang="ko-KR" sz="1600" dirty="0" err="1"/>
              <a:t>PCa</a:t>
            </a:r>
            <a:r>
              <a:rPr lang="en-US" altLang="ko-KR" sz="1600" dirty="0"/>
              <a:t>) remain unclear. Here, we showed that </a:t>
            </a:r>
            <a:r>
              <a:rPr lang="en-US" altLang="ko-KR" sz="1600" dirty="0" err="1"/>
              <a:t>PCa</a:t>
            </a:r>
            <a:r>
              <a:rPr lang="en-US" altLang="ko-KR" sz="1600" dirty="0"/>
              <a:t> cells could recruit BM-MSCs and consequently the metastatic ability of </a:t>
            </a:r>
            <a:r>
              <a:rPr lang="en-US" altLang="ko-KR" sz="1600" dirty="0" err="1"/>
              <a:t>PCa</a:t>
            </a:r>
            <a:r>
              <a:rPr lang="en-US" altLang="ko-KR" sz="1600" dirty="0"/>
              <a:t> cells was increased. We also found that the increased metastatic ability of </a:t>
            </a:r>
            <a:r>
              <a:rPr lang="en-US" altLang="ko-KR" sz="1600" dirty="0" err="1"/>
              <a:t>PCa</a:t>
            </a:r>
            <a:r>
              <a:rPr lang="en-US" altLang="ko-KR" sz="1600" dirty="0"/>
              <a:t> cells could be due to the increased </a:t>
            </a:r>
            <a:r>
              <a:rPr lang="en-US" altLang="ko-KR" sz="1600" dirty="0" err="1"/>
              <a:t>PCa</a:t>
            </a:r>
            <a:r>
              <a:rPr lang="en-US" altLang="ko-KR" sz="1600" dirty="0"/>
              <a:t> stem cell population. Mechanism dissection studies found that the upregulation of Chemokine ligand 5 (CCL5) expression in BM-MSCs and </a:t>
            </a:r>
            <a:r>
              <a:rPr lang="en-US" altLang="ko-KR" sz="1600" dirty="0" err="1"/>
              <a:t>PCa</a:t>
            </a:r>
            <a:r>
              <a:rPr lang="en-US" altLang="ko-KR" sz="1600" dirty="0"/>
              <a:t> cells, after MSCs infiltrated into the </a:t>
            </a:r>
            <a:r>
              <a:rPr lang="en-US" altLang="ko-KR" sz="1600" dirty="0" err="1"/>
              <a:t>PCa</a:t>
            </a:r>
            <a:r>
              <a:rPr lang="en-US" altLang="ko-KR" sz="1600" dirty="0"/>
              <a:t> cells, subsequently </a:t>
            </a:r>
            <a:r>
              <a:rPr lang="en-US" altLang="ko-KR" sz="1600" dirty="0" err="1"/>
              <a:t>downregulated</a:t>
            </a:r>
            <a:r>
              <a:rPr lang="en-US" altLang="ko-KR" sz="1600" dirty="0"/>
              <a:t> androgen receptor (AR) signaling, which was due to inhibition of AR nuclear translocation. Interruption of such signaling led to suppression of the BM-MSCs-induced </a:t>
            </a:r>
            <a:r>
              <a:rPr lang="en-US" altLang="ko-KR" sz="1600" dirty="0" err="1"/>
              <a:t>PCa</a:t>
            </a:r>
            <a:r>
              <a:rPr lang="en-US" altLang="ko-KR" sz="1600" dirty="0"/>
              <a:t> stem cell population increase and thereby inhibited the metastatic ability of </a:t>
            </a:r>
            <a:r>
              <a:rPr lang="en-US" altLang="ko-KR" sz="1600" dirty="0" err="1"/>
              <a:t>PCa</a:t>
            </a:r>
            <a:r>
              <a:rPr lang="en-US" altLang="ko-KR" sz="1600" dirty="0"/>
              <a:t> cells. The </a:t>
            </a:r>
            <a:r>
              <a:rPr lang="en-US" altLang="ko-KR" sz="1600" dirty="0" err="1"/>
              <a:t>PCa</a:t>
            </a:r>
            <a:r>
              <a:rPr lang="en-US" altLang="ko-KR" sz="1600" dirty="0"/>
              <a:t> stem cell increase then led to the upregulation of matrix metalloproteinase 9, ZEB-1, CD133 and CXCR4 molecules, and enhanced the metastatic ability of </a:t>
            </a:r>
            <a:r>
              <a:rPr lang="en-US" altLang="ko-KR" sz="1600" dirty="0" err="1"/>
              <a:t>PCa</a:t>
            </a:r>
            <a:r>
              <a:rPr lang="en-US" altLang="ko-KR" sz="1600" dirty="0"/>
              <a:t> cells. Therefore, we conclude that the BM-MSCs-mediated increased metastatic ability of </a:t>
            </a:r>
            <a:r>
              <a:rPr lang="en-US" altLang="ko-KR" sz="1600" dirty="0" err="1"/>
              <a:t>PCa</a:t>
            </a:r>
            <a:r>
              <a:rPr lang="en-US" altLang="ko-KR" sz="1600" dirty="0"/>
              <a:t> cells can be due to the </a:t>
            </a:r>
            <a:r>
              <a:rPr lang="en-US" altLang="ko-KR" sz="1600" dirty="0" err="1"/>
              <a:t>PCa</a:t>
            </a:r>
            <a:r>
              <a:rPr lang="en-US" altLang="ko-KR" sz="1600" dirty="0"/>
              <a:t> stem cell increase via alteration of the CCL5-AR signaling pathway. Together, these results uncover the important roles of BM-MSCs as key components in the prostate tumor microenvironment to promote </a:t>
            </a:r>
            <a:r>
              <a:rPr lang="en-US" altLang="ko-KR" sz="1600" dirty="0" err="1"/>
              <a:t>PCa</a:t>
            </a:r>
            <a:r>
              <a:rPr lang="en-US" altLang="ko-KR" sz="1600" dirty="0"/>
              <a:t> metastasis and may provide a new potential target to suppress </a:t>
            </a:r>
            <a:r>
              <a:rPr lang="en-US" altLang="ko-KR" sz="1600" dirty="0" err="1"/>
              <a:t>PCa</a:t>
            </a:r>
            <a:r>
              <a:rPr lang="en-US" altLang="ko-KR" sz="1600" dirty="0"/>
              <a:t> metastasis by blocking BM-MSCs infiltration into </a:t>
            </a:r>
            <a:r>
              <a:rPr lang="en-US" altLang="ko-KR" sz="1600" dirty="0" err="1"/>
              <a:t>PCa</a:t>
            </a:r>
            <a:r>
              <a:rPr lang="en-US" altLang="ko-KR" sz="1600" dirty="0"/>
              <a:t>.</a:t>
            </a:r>
          </a:p>
          <a:p>
            <a:endParaRPr lang="ko-KR" altLang="en-US" sz="1600" dirty="0"/>
          </a:p>
        </p:txBody>
      </p:sp>
    </p:spTree>
    <p:extLst>
      <p:ext uri="{BB962C8B-B14F-4D97-AF65-F5344CB8AC3E}">
        <p14:creationId xmlns:p14="http://schemas.microsoft.com/office/powerpoint/2010/main" val="5869846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4624"/>
            <a:ext cx="9144000" cy="6463308"/>
          </a:xfrm>
          <a:prstGeom prst="rect">
            <a:avLst/>
          </a:prstGeom>
          <a:noFill/>
        </p:spPr>
        <p:txBody>
          <a:bodyPr wrap="square" rtlCol="0">
            <a:spAutoFit/>
          </a:bodyPr>
          <a:lstStyle/>
          <a:p>
            <a:r>
              <a:rPr lang="en-US" altLang="ko-KR" b="1" u="sng" dirty="0">
                <a:hlinkClick r:id="rId2"/>
              </a:rPr>
              <a:t>Snail1-dependent transcriptional repression of Cezanne2 in hepatocellular carcinoma.</a:t>
            </a:r>
            <a:endParaRPr lang="en-US" altLang="ko-KR" b="1" dirty="0"/>
          </a:p>
          <a:p>
            <a:r>
              <a:rPr lang="en-US" altLang="ko-KR" u="sng" dirty="0" err="1">
                <a:hlinkClick r:id="rId3"/>
              </a:rPr>
              <a:t>Xu</a:t>
            </a:r>
            <a:r>
              <a:rPr lang="en-US" altLang="ko-KR" u="sng" dirty="0">
                <a:hlinkClick r:id="rId3"/>
              </a:rPr>
              <a:t> Z</a:t>
            </a:r>
            <a:r>
              <a:rPr lang="en-US" altLang="ko-KR" dirty="0"/>
              <a:t>, </a:t>
            </a:r>
            <a:r>
              <a:rPr lang="en-US" altLang="ko-KR" u="sng" dirty="0">
                <a:hlinkClick r:id="rId4"/>
              </a:rPr>
              <a:t>Pei L</a:t>
            </a:r>
            <a:r>
              <a:rPr lang="en-US" altLang="ko-KR" dirty="0"/>
              <a:t>, </a:t>
            </a:r>
            <a:r>
              <a:rPr lang="en-US" altLang="ko-KR" u="sng" dirty="0">
                <a:hlinkClick r:id="rId5"/>
              </a:rPr>
              <a:t>Wang L</a:t>
            </a:r>
            <a:r>
              <a:rPr lang="en-US" altLang="ko-KR" dirty="0"/>
              <a:t>, </a:t>
            </a:r>
            <a:r>
              <a:rPr lang="en-US" altLang="ko-KR" u="sng" dirty="0">
                <a:hlinkClick r:id="rId6"/>
              </a:rPr>
              <a:t>Zhang F</a:t>
            </a:r>
            <a:r>
              <a:rPr lang="en-US" altLang="ko-KR" dirty="0"/>
              <a:t>, </a:t>
            </a:r>
            <a:r>
              <a:rPr lang="en-US" altLang="ko-KR" u="sng" dirty="0">
                <a:hlinkClick r:id="rId7"/>
              </a:rPr>
              <a:t>Hu X</a:t>
            </a:r>
            <a:r>
              <a:rPr lang="en-US" altLang="ko-KR" dirty="0"/>
              <a:t>, </a:t>
            </a:r>
            <a:r>
              <a:rPr lang="en-US" altLang="ko-KR" u="sng" dirty="0" err="1">
                <a:hlinkClick r:id="rId8"/>
              </a:rPr>
              <a:t>Gui</a:t>
            </a:r>
            <a:r>
              <a:rPr lang="en-US" altLang="ko-KR" u="sng" dirty="0">
                <a:hlinkClick r:id="rId8"/>
              </a:rPr>
              <a:t> Y</a:t>
            </a:r>
            <a:r>
              <a:rPr lang="en-US" altLang="ko-KR" dirty="0"/>
              <a:t>.</a:t>
            </a:r>
          </a:p>
          <a:p>
            <a:r>
              <a:rPr lang="en-US" altLang="ko-KR" b="1" dirty="0"/>
              <a:t>Source</a:t>
            </a:r>
          </a:p>
          <a:p>
            <a:r>
              <a:rPr lang="en-US" altLang="ko-KR" dirty="0"/>
              <a:t>Department of molecular diagnosis, </a:t>
            </a:r>
            <a:r>
              <a:rPr lang="en-US" altLang="ko-KR" dirty="0" err="1"/>
              <a:t>ZhongCheng</a:t>
            </a:r>
            <a:r>
              <a:rPr lang="en-US" altLang="ko-KR" dirty="0"/>
              <a:t> Translational-Medicine </a:t>
            </a:r>
            <a:r>
              <a:rPr lang="en-US" altLang="ko-KR" dirty="0" err="1"/>
              <a:t>Inc</a:t>
            </a:r>
            <a:r>
              <a:rPr lang="en-US" altLang="ko-KR" dirty="0"/>
              <a:t>, Shanghai, China.</a:t>
            </a:r>
          </a:p>
          <a:p>
            <a:r>
              <a:rPr lang="en-US" altLang="ko-KR" b="1" dirty="0"/>
              <a:t>Abstract</a:t>
            </a:r>
          </a:p>
          <a:p>
            <a:r>
              <a:rPr lang="en-US" altLang="ko-KR" dirty="0"/>
              <a:t>High malignancy and early metastasis are the hallmarks of hepatocellular carcinoma (HCC). Here, we report that Cezanne2 expression is </a:t>
            </a:r>
            <a:r>
              <a:rPr lang="en-US" altLang="ko-KR" dirty="0" err="1"/>
              <a:t>downregulated</a:t>
            </a:r>
            <a:r>
              <a:rPr lang="en-US" altLang="ko-KR" dirty="0"/>
              <a:t> in HCC cells and in HCC patients' tumorous tissues and that Cezanne2 is inversely associated with Snail1 expression in HCC patients' tumorous tissues. Chromatin </a:t>
            </a:r>
            <a:r>
              <a:rPr lang="en-US" altLang="ko-KR" dirty="0" err="1"/>
              <a:t>immunoprecipitation</a:t>
            </a:r>
            <a:r>
              <a:rPr lang="en-US" altLang="ko-KR" dirty="0"/>
              <a:t> assays and the reporter gene assay showed that Snail1 binds to the promoter of the Cezanne2 gene and mediates the direct consequence of Cezanne2 repression. Enhanced expression of Cezanne2 could suppress proliferation, migration and invasion in HCC cells. Further, Cezanne2 could regulate MMP (matrix metalloproteinase)2, MMP9 and ICAM1 (intercellular adhesion molecule) levels through modulation of the NF-</a:t>
            </a:r>
            <a:r>
              <a:rPr lang="el-GR" altLang="ko-KR" dirty="0"/>
              <a:t>κ</a:t>
            </a:r>
            <a:r>
              <a:rPr lang="en-US" altLang="ko-KR" dirty="0"/>
              <a:t>B (nuclear factor kappa-light-chain-enhancer of activated B cell) signaling cascade. Co-</a:t>
            </a:r>
            <a:r>
              <a:rPr lang="en-US" altLang="ko-KR" dirty="0" err="1"/>
              <a:t>immunoprecipitation</a:t>
            </a:r>
            <a:r>
              <a:rPr lang="en-US" altLang="ko-KR" dirty="0"/>
              <a:t> and in vivo </a:t>
            </a:r>
            <a:r>
              <a:rPr lang="en-US" altLang="ko-KR" dirty="0" err="1"/>
              <a:t>deubiquitination</a:t>
            </a:r>
            <a:r>
              <a:rPr lang="en-US" altLang="ko-KR" dirty="0"/>
              <a:t> assay indicated that Cezanne2 interacts with TNF receptor-associated factor (TRAF)6 and cleaves the </a:t>
            </a:r>
            <a:r>
              <a:rPr lang="en-US" altLang="ko-KR" dirty="0" err="1"/>
              <a:t>polyubiquitin</a:t>
            </a:r>
            <a:r>
              <a:rPr lang="en-US" altLang="ko-KR" dirty="0"/>
              <a:t> from TRAF6 substrates. Our data reveal that Snail1-mediated suppression of Cezanne2 may have a key role in HCC malignancy.</a:t>
            </a:r>
          </a:p>
          <a:p>
            <a:endParaRPr lang="ko-KR" altLang="en-US" dirty="0"/>
          </a:p>
        </p:txBody>
      </p:sp>
    </p:spTree>
    <p:extLst>
      <p:ext uri="{BB962C8B-B14F-4D97-AF65-F5344CB8AC3E}">
        <p14:creationId xmlns:p14="http://schemas.microsoft.com/office/powerpoint/2010/main" val="3369817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494085"/>
          </a:xfrm>
          <a:prstGeom prst="rect">
            <a:avLst/>
          </a:prstGeom>
          <a:noFill/>
        </p:spPr>
        <p:txBody>
          <a:bodyPr wrap="square" rtlCol="0">
            <a:spAutoFit/>
          </a:bodyPr>
          <a:lstStyle/>
          <a:p>
            <a:r>
              <a:rPr lang="en-US" altLang="ko-KR" sz="1600" b="1" u="sng" dirty="0">
                <a:hlinkClick r:id="rId2"/>
              </a:rPr>
              <a:t>Whole chromosome instability resulting from the synergistic effects of </a:t>
            </a:r>
            <a:r>
              <a:rPr lang="en-US" altLang="ko-KR" sz="1600" b="1" u="sng" dirty="0" err="1">
                <a:hlinkClick r:id="rId2"/>
              </a:rPr>
              <a:t>pRB</a:t>
            </a:r>
            <a:r>
              <a:rPr lang="en-US" altLang="ko-KR" sz="1600" b="1" u="sng" dirty="0">
                <a:hlinkClick r:id="rId2"/>
              </a:rPr>
              <a:t> and p53 inactivation.</a:t>
            </a:r>
            <a:endParaRPr lang="en-US" altLang="ko-KR" sz="1600" b="1" dirty="0"/>
          </a:p>
          <a:p>
            <a:r>
              <a:rPr lang="en-US" altLang="ko-KR" sz="1600" u="sng" dirty="0">
                <a:hlinkClick r:id="rId3"/>
              </a:rPr>
              <a:t>Manning AL</a:t>
            </a:r>
            <a:r>
              <a:rPr lang="en-US" altLang="ko-KR" sz="1600" dirty="0"/>
              <a:t>, </a:t>
            </a:r>
            <a:r>
              <a:rPr lang="en-US" altLang="ko-KR" sz="1600" u="sng" dirty="0">
                <a:hlinkClick r:id="rId4"/>
              </a:rPr>
              <a:t>Benes C</a:t>
            </a:r>
            <a:r>
              <a:rPr lang="en-US" altLang="ko-KR" sz="1600" dirty="0"/>
              <a:t>, </a:t>
            </a:r>
            <a:r>
              <a:rPr lang="en-US" altLang="ko-KR" sz="1600" u="sng" dirty="0">
                <a:hlinkClick r:id="rId5"/>
              </a:rPr>
              <a:t>Dyson NJ</a:t>
            </a:r>
            <a:r>
              <a:rPr lang="en-US" altLang="ko-KR" sz="1600" dirty="0"/>
              <a:t>.</a:t>
            </a:r>
          </a:p>
          <a:p>
            <a:r>
              <a:rPr lang="en-US" altLang="ko-KR" sz="1600" b="1" dirty="0"/>
              <a:t>Source</a:t>
            </a:r>
          </a:p>
          <a:p>
            <a:r>
              <a:rPr lang="en-US" altLang="ko-KR" sz="1600" dirty="0"/>
              <a:t>Center for Cancer Research, Massachusetts General Hospital Cancer Center, Harvard Medical School, Harvard University, Charlestown, MA, USA.</a:t>
            </a:r>
          </a:p>
          <a:p>
            <a:r>
              <a:rPr lang="en-US" altLang="ko-KR" sz="1600" b="1" dirty="0"/>
              <a:t>Abstract</a:t>
            </a:r>
          </a:p>
          <a:p>
            <a:r>
              <a:rPr lang="en-US" altLang="ko-KR" sz="1600" dirty="0"/>
              <a:t>Whole chromosome instability (CIN) is a common feature of cancer cells and has been linked to increased tumor evolution and metastasis. Several studies have shown that the loss of the </a:t>
            </a:r>
            <a:r>
              <a:rPr lang="en-US" altLang="ko-KR" sz="1600" dirty="0" err="1"/>
              <a:t>pRB</a:t>
            </a:r>
            <a:r>
              <a:rPr lang="en-US" altLang="ko-KR" sz="1600" dirty="0"/>
              <a:t> tumor suppressor causes mitotic defects and chromosome </a:t>
            </a:r>
            <a:r>
              <a:rPr lang="en-US" altLang="ko-KR" sz="1600" dirty="0" err="1"/>
              <a:t>mis</a:t>
            </a:r>
            <a:r>
              <a:rPr lang="en-US" altLang="ko-KR" sz="1600" dirty="0"/>
              <a:t>-segregation. </a:t>
            </a:r>
            <a:r>
              <a:rPr lang="en-US" altLang="ko-KR" sz="1600" dirty="0" err="1"/>
              <a:t>pRB</a:t>
            </a:r>
            <a:r>
              <a:rPr lang="en-US" altLang="ko-KR" sz="1600" dirty="0"/>
              <a:t> is inactivated in many types of cancer and this raises the possibility that the loss of </a:t>
            </a:r>
            <a:r>
              <a:rPr lang="en-US" altLang="ko-KR" sz="1600" dirty="0" err="1"/>
              <a:t>pRB</a:t>
            </a:r>
            <a:r>
              <a:rPr lang="en-US" altLang="ko-KR" sz="1600" dirty="0"/>
              <a:t> may be a general cause of CIN in tumors. Paradoxically, retinoblastoma tumor cells have a relatively stable karyotype and currently the circumstances in which </a:t>
            </a:r>
            <a:r>
              <a:rPr lang="en-US" altLang="ko-KR" sz="1600" dirty="0" err="1"/>
              <a:t>pRB</a:t>
            </a:r>
            <a:r>
              <a:rPr lang="en-US" altLang="ko-KR" sz="1600" dirty="0"/>
              <a:t> inactivation causes CIN in human cancers are unclear. Here we utilize a fluorescence in situ hybridization-based approach to score numerical heterogeneity in chromosome copy number as a readout of CIN. Using this technique, we show that high levels of CIN correlate with the combined inactivation of </a:t>
            </a:r>
            <a:r>
              <a:rPr lang="en-US" altLang="ko-KR" sz="1600" dirty="0" err="1"/>
              <a:t>pRB</a:t>
            </a:r>
            <a:r>
              <a:rPr lang="en-US" altLang="ko-KR" sz="1600" dirty="0"/>
              <a:t> and p53 and that this association is evident in two independent panels of cancer cell lines. Retinoblastoma cell lines characteristically retain a wild-type TP53 gene, providing an opportunity to test the relevance of this functional relationship. We show that retinoblastoma cell lines display mitotic defects similar to those seen when </a:t>
            </a:r>
            <a:r>
              <a:rPr lang="en-US" altLang="ko-KR" sz="1600" dirty="0" err="1"/>
              <a:t>pRB</a:t>
            </a:r>
            <a:r>
              <a:rPr lang="en-US" altLang="ko-KR" sz="1600" dirty="0"/>
              <a:t> is depleted from non-transformed cells, but that the presence of wild-type p53 suppresses the accumulation of </a:t>
            </a:r>
            <a:r>
              <a:rPr lang="en-US" altLang="ko-KR" sz="1600" dirty="0" err="1"/>
              <a:t>aneuploid</a:t>
            </a:r>
            <a:r>
              <a:rPr lang="en-US" altLang="ko-KR" sz="1600" dirty="0"/>
              <a:t> cells. A similar synergy between </a:t>
            </a:r>
            <a:r>
              <a:rPr lang="en-US" altLang="ko-KR" sz="1600" dirty="0" err="1"/>
              <a:t>pRB</a:t>
            </a:r>
            <a:r>
              <a:rPr lang="en-US" altLang="ko-KR" sz="1600" dirty="0"/>
              <a:t> and p53 inactivation was observed in HCT116 cells. These results suggest that the loss of </a:t>
            </a:r>
            <a:r>
              <a:rPr lang="en-US" altLang="ko-KR" sz="1600" dirty="0" err="1"/>
              <a:t>pRB</a:t>
            </a:r>
            <a:r>
              <a:rPr lang="en-US" altLang="ko-KR" sz="1600" dirty="0"/>
              <a:t> promotes segregation errors, whereas loss of p53 allows tolerance and continued proliferation of the resulting, </a:t>
            </a:r>
            <a:r>
              <a:rPr lang="en-US" altLang="ko-KR" sz="1600" dirty="0" err="1"/>
              <a:t>genomically</a:t>
            </a:r>
            <a:r>
              <a:rPr lang="en-US" altLang="ko-KR" sz="1600" dirty="0"/>
              <a:t> unstable cancer cells. Hence, it is the cooperative effect of inactivation of both </a:t>
            </a:r>
            <a:r>
              <a:rPr lang="en-US" altLang="ko-KR" sz="1600" dirty="0" err="1"/>
              <a:t>pRB</a:t>
            </a:r>
            <a:r>
              <a:rPr lang="en-US" altLang="ko-KR" sz="1600" dirty="0"/>
              <a:t> and p53 tumor suppressor pathways that promotes CIN</a:t>
            </a:r>
            <a:r>
              <a:rPr lang="en-US" altLang="ko-KR" sz="1600" dirty="0" smtClean="0"/>
              <a:t>.</a:t>
            </a:r>
            <a:endParaRPr lang="en-US" altLang="ko-KR" sz="1600" dirty="0"/>
          </a:p>
        </p:txBody>
      </p:sp>
    </p:spTree>
    <p:extLst>
      <p:ext uri="{BB962C8B-B14F-4D97-AF65-F5344CB8AC3E}">
        <p14:creationId xmlns:p14="http://schemas.microsoft.com/office/powerpoint/2010/main" val="3669042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2123658"/>
          </a:xfrm>
          <a:prstGeom prst="rect">
            <a:avLst/>
          </a:prstGeom>
        </p:spPr>
        <p:txBody>
          <a:bodyPr>
            <a:spAutoFit/>
          </a:bodyPr>
          <a:lstStyle/>
          <a:p>
            <a:r>
              <a:rPr lang="en-US" altLang="ko-KR" sz="1200" b="1" u="sng" dirty="0">
                <a:hlinkClick r:id="rId2"/>
              </a:rPr>
              <a:t>Discovery of colorectal cancer PIK3CA mutation as potential predictive biomarker: power and promise of molecular pathological epidemiology.</a:t>
            </a:r>
            <a:endParaRPr lang="en-US" altLang="ko-KR" sz="1200" b="1" dirty="0"/>
          </a:p>
          <a:p>
            <a:r>
              <a:rPr lang="en-US" altLang="ko-KR" sz="1200" u="sng" dirty="0" err="1">
                <a:hlinkClick r:id="rId3"/>
              </a:rPr>
              <a:t>Ogino</a:t>
            </a:r>
            <a:r>
              <a:rPr lang="en-US" altLang="ko-KR" sz="1200" u="sng" dirty="0">
                <a:hlinkClick r:id="rId3"/>
              </a:rPr>
              <a:t> S</a:t>
            </a:r>
            <a:r>
              <a:rPr lang="en-US" altLang="ko-KR" sz="1200" dirty="0"/>
              <a:t>, </a:t>
            </a:r>
            <a:r>
              <a:rPr lang="en-US" altLang="ko-KR" sz="1200" u="sng" dirty="0" err="1">
                <a:hlinkClick r:id="rId4"/>
              </a:rPr>
              <a:t>Lochhead</a:t>
            </a:r>
            <a:r>
              <a:rPr lang="en-US" altLang="ko-KR" sz="1200" u="sng" dirty="0">
                <a:hlinkClick r:id="rId4"/>
              </a:rPr>
              <a:t> P</a:t>
            </a:r>
            <a:r>
              <a:rPr lang="en-US" altLang="ko-KR" sz="1200" dirty="0"/>
              <a:t>, </a:t>
            </a:r>
            <a:r>
              <a:rPr lang="en-US" altLang="ko-KR" sz="1200" u="sng" dirty="0" err="1">
                <a:hlinkClick r:id="rId5"/>
              </a:rPr>
              <a:t>Giovannucci</a:t>
            </a:r>
            <a:r>
              <a:rPr lang="en-US" altLang="ko-KR" sz="1200" u="sng" dirty="0">
                <a:hlinkClick r:id="rId5"/>
              </a:rPr>
              <a:t> E</a:t>
            </a:r>
            <a:r>
              <a:rPr lang="en-US" altLang="ko-KR" sz="1200" dirty="0"/>
              <a:t>, </a:t>
            </a:r>
            <a:r>
              <a:rPr lang="en-US" altLang="ko-KR" sz="1200" u="sng" dirty="0" err="1">
                <a:hlinkClick r:id="rId6"/>
              </a:rPr>
              <a:t>Meyerhardt</a:t>
            </a:r>
            <a:r>
              <a:rPr lang="en-US" altLang="ko-KR" sz="1200" u="sng" dirty="0">
                <a:hlinkClick r:id="rId6"/>
              </a:rPr>
              <a:t> JA</a:t>
            </a:r>
            <a:r>
              <a:rPr lang="en-US" altLang="ko-KR" sz="1200" dirty="0"/>
              <a:t>, </a:t>
            </a:r>
            <a:r>
              <a:rPr lang="en-US" altLang="ko-KR" sz="1200" u="sng" dirty="0">
                <a:hlinkClick r:id="rId7"/>
              </a:rPr>
              <a:t>Fuchs CS</a:t>
            </a:r>
            <a:r>
              <a:rPr lang="en-US" altLang="ko-KR" sz="1200" dirty="0"/>
              <a:t>, </a:t>
            </a:r>
            <a:r>
              <a:rPr lang="en-US" altLang="ko-KR" sz="1200" u="sng" dirty="0">
                <a:hlinkClick r:id="rId8"/>
              </a:rPr>
              <a:t>Chan AT</a:t>
            </a:r>
            <a:r>
              <a:rPr lang="en-US" altLang="ko-KR" sz="1200" dirty="0"/>
              <a:t>.</a:t>
            </a:r>
          </a:p>
          <a:p>
            <a:r>
              <a:rPr lang="en-US" altLang="ko-KR" sz="1200" b="1" dirty="0"/>
              <a:t>Source</a:t>
            </a:r>
          </a:p>
          <a:p>
            <a:r>
              <a:rPr lang="en-US" altLang="ko-KR" sz="1200" dirty="0"/>
              <a:t>1] Department of Pathology, Brigham and Women's Hospital, Harvard Medical School, Boston, MA, USA [2] Department of Medical Oncology, Dana-Farber Cancer Institute, Boston, MA, USA [3] Department of Epidemiology, Harvard School of Public Health, Boston, MA, USA.</a:t>
            </a:r>
          </a:p>
        </p:txBody>
      </p:sp>
      <p:sp>
        <p:nvSpPr>
          <p:cNvPr id="3" name="직사각형 2"/>
          <p:cNvSpPr/>
          <p:nvPr/>
        </p:nvSpPr>
        <p:spPr>
          <a:xfrm>
            <a:off x="0" y="2123658"/>
            <a:ext cx="4572000" cy="1384995"/>
          </a:xfrm>
          <a:prstGeom prst="rect">
            <a:avLst/>
          </a:prstGeom>
        </p:spPr>
        <p:txBody>
          <a:bodyPr>
            <a:spAutoFit/>
          </a:bodyPr>
          <a:lstStyle/>
          <a:p>
            <a:r>
              <a:rPr lang="en-US" altLang="ko-KR" sz="1200" b="1" u="sng" dirty="0">
                <a:hlinkClick r:id="rId9"/>
              </a:rPr>
              <a:t>Integrin </a:t>
            </a:r>
            <a:r>
              <a:rPr lang="el-GR" altLang="ko-KR" sz="1200" b="1" u="sng" dirty="0">
                <a:hlinkClick r:id="rId9"/>
              </a:rPr>
              <a:t>α3β1-</a:t>
            </a:r>
            <a:r>
              <a:rPr lang="en-US" altLang="ko-KR" sz="1200" b="1" u="sng" dirty="0">
                <a:hlinkClick r:id="rId9"/>
              </a:rPr>
              <a:t>CD151 complex regulates dimerization of ErbB2 via </a:t>
            </a:r>
            <a:r>
              <a:rPr lang="en-US" altLang="ko-KR" sz="1200" b="1" u="sng" dirty="0" err="1">
                <a:hlinkClick r:id="rId9"/>
              </a:rPr>
              <a:t>RhoA</a:t>
            </a:r>
            <a:r>
              <a:rPr lang="en-US" altLang="ko-KR" sz="1200" b="1" u="sng" dirty="0">
                <a:hlinkClick r:id="rId9"/>
              </a:rPr>
              <a:t>.</a:t>
            </a:r>
            <a:endParaRPr lang="en-US" altLang="ko-KR" sz="1200" b="1" dirty="0"/>
          </a:p>
          <a:p>
            <a:r>
              <a:rPr lang="en-US" altLang="ko-KR" sz="1200" u="sng" dirty="0" err="1">
                <a:hlinkClick r:id="rId10"/>
              </a:rPr>
              <a:t>Novitskaya</a:t>
            </a:r>
            <a:r>
              <a:rPr lang="en-US" altLang="ko-KR" sz="1200" u="sng" dirty="0">
                <a:hlinkClick r:id="rId10"/>
              </a:rPr>
              <a:t> V</a:t>
            </a:r>
            <a:r>
              <a:rPr lang="en-US" altLang="ko-KR" sz="1200" dirty="0"/>
              <a:t>, </a:t>
            </a:r>
            <a:r>
              <a:rPr lang="en-US" altLang="ko-KR" sz="1200" u="sng" dirty="0" err="1">
                <a:hlinkClick r:id="rId11"/>
              </a:rPr>
              <a:t>Romanska</a:t>
            </a:r>
            <a:r>
              <a:rPr lang="en-US" altLang="ko-KR" sz="1200" u="sng" dirty="0">
                <a:hlinkClick r:id="rId11"/>
              </a:rPr>
              <a:t> H</a:t>
            </a:r>
            <a:r>
              <a:rPr lang="en-US" altLang="ko-KR" sz="1200" dirty="0"/>
              <a:t>, </a:t>
            </a:r>
            <a:r>
              <a:rPr lang="en-US" altLang="ko-KR" sz="1200" u="sng" dirty="0" err="1">
                <a:hlinkClick r:id="rId12"/>
              </a:rPr>
              <a:t>Kordek</a:t>
            </a:r>
            <a:r>
              <a:rPr lang="en-US" altLang="ko-KR" sz="1200" u="sng" dirty="0">
                <a:hlinkClick r:id="rId12"/>
              </a:rPr>
              <a:t> R</a:t>
            </a:r>
            <a:r>
              <a:rPr lang="en-US" altLang="ko-KR" sz="1200" dirty="0"/>
              <a:t>, </a:t>
            </a:r>
            <a:r>
              <a:rPr lang="en-US" altLang="ko-KR" sz="1200" u="sng" dirty="0" err="1">
                <a:hlinkClick r:id="rId13"/>
              </a:rPr>
              <a:t>Potemski</a:t>
            </a:r>
            <a:r>
              <a:rPr lang="en-US" altLang="ko-KR" sz="1200" u="sng" dirty="0">
                <a:hlinkClick r:id="rId13"/>
              </a:rPr>
              <a:t> P</a:t>
            </a:r>
            <a:r>
              <a:rPr lang="en-US" altLang="ko-KR" sz="1200" dirty="0"/>
              <a:t>, </a:t>
            </a:r>
            <a:r>
              <a:rPr lang="en-US" altLang="ko-KR" sz="1200" u="sng" dirty="0" err="1">
                <a:hlinkClick r:id="rId14"/>
              </a:rPr>
              <a:t>Kusińska</a:t>
            </a:r>
            <a:r>
              <a:rPr lang="en-US" altLang="ko-KR" sz="1200" u="sng" dirty="0">
                <a:hlinkClick r:id="rId14"/>
              </a:rPr>
              <a:t> R</a:t>
            </a:r>
            <a:r>
              <a:rPr lang="en-US" altLang="ko-KR" sz="1200" dirty="0"/>
              <a:t>, </a:t>
            </a:r>
            <a:r>
              <a:rPr lang="en-US" altLang="ko-KR" sz="1200" u="sng" dirty="0">
                <a:hlinkClick r:id="rId15"/>
              </a:rPr>
              <a:t>Parsons M</a:t>
            </a:r>
            <a:r>
              <a:rPr lang="en-US" altLang="ko-KR" sz="1200" dirty="0"/>
              <a:t>, </a:t>
            </a:r>
            <a:r>
              <a:rPr lang="en-US" altLang="ko-KR" sz="1200" u="sng" dirty="0" err="1">
                <a:hlinkClick r:id="rId16"/>
              </a:rPr>
              <a:t>Odintsova</a:t>
            </a:r>
            <a:r>
              <a:rPr lang="en-US" altLang="ko-KR" sz="1200" u="sng" dirty="0">
                <a:hlinkClick r:id="rId16"/>
              </a:rPr>
              <a:t> E</a:t>
            </a:r>
            <a:r>
              <a:rPr lang="en-US" altLang="ko-KR" sz="1200" dirty="0"/>
              <a:t>, </a:t>
            </a:r>
            <a:r>
              <a:rPr lang="en-US" altLang="ko-KR" sz="1200" u="sng" dirty="0" err="1">
                <a:hlinkClick r:id="rId17"/>
              </a:rPr>
              <a:t>Berditchevski</a:t>
            </a:r>
            <a:r>
              <a:rPr lang="en-US" altLang="ko-KR" sz="1200" u="sng" dirty="0">
                <a:hlinkClick r:id="rId17"/>
              </a:rPr>
              <a:t> F</a:t>
            </a:r>
            <a:r>
              <a:rPr lang="en-US" altLang="ko-KR" sz="1200" dirty="0"/>
              <a:t>.</a:t>
            </a:r>
          </a:p>
          <a:p>
            <a:r>
              <a:rPr lang="en-US" altLang="ko-KR" sz="1200" b="1" dirty="0"/>
              <a:t>Source</a:t>
            </a:r>
          </a:p>
          <a:p>
            <a:r>
              <a:rPr lang="en-US" altLang="ko-KR" sz="1200" dirty="0"/>
              <a:t>School of Cancer Sciences, The University of Birmingham, </a:t>
            </a:r>
            <a:r>
              <a:rPr lang="en-US" altLang="ko-KR" sz="1200" dirty="0" err="1"/>
              <a:t>Edgbaston</a:t>
            </a:r>
            <a:r>
              <a:rPr lang="en-US" altLang="ko-KR" sz="1200" dirty="0"/>
              <a:t>, Birmingham, UK.</a:t>
            </a:r>
          </a:p>
        </p:txBody>
      </p:sp>
      <p:sp>
        <p:nvSpPr>
          <p:cNvPr id="4" name="직사각형 3"/>
          <p:cNvSpPr/>
          <p:nvPr/>
        </p:nvSpPr>
        <p:spPr>
          <a:xfrm>
            <a:off x="0" y="3508653"/>
            <a:ext cx="4572000" cy="1938992"/>
          </a:xfrm>
          <a:prstGeom prst="rect">
            <a:avLst/>
          </a:prstGeom>
        </p:spPr>
        <p:txBody>
          <a:bodyPr>
            <a:spAutoFit/>
          </a:bodyPr>
          <a:lstStyle/>
          <a:p>
            <a:r>
              <a:rPr lang="en-US" altLang="ko-KR" sz="1200" b="1" u="sng" dirty="0">
                <a:hlinkClick r:id="rId18"/>
              </a:rPr>
              <a:t>Infiltrating bone marrow mesenchymal stem cells increase prostate cancer stem cell population and metastatic ability via secreting cytokines to suppress androgen receptor signaling.</a:t>
            </a:r>
            <a:endParaRPr lang="en-US" altLang="ko-KR" sz="1200" b="1" dirty="0"/>
          </a:p>
          <a:p>
            <a:r>
              <a:rPr lang="en-US" altLang="ko-KR" sz="1200" u="sng" dirty="0" err="1">
                <a:hlinkClick r:id="rId19"/>
              </a:rPr>
              <a:t>Luo</a:t>
            </a:r>
            <a:r>
              <a:rPr lang="en-US" altLang="ko-KR" sz="1200" u="sng" dirty="0">
                <a:hlinkClick r:id="rId19"/>
              </a:rPr>
              <a:t> J</a:t>
            </a:r>
            <a:r>
              <a:rPr lang="en-US" altLang="ko-KR" sz="1200" dirty="0"/>
              <a:t>, </a:t>
            </a:r>
            <a:r>
              <a:rPr lang="en-US" altLang="ko-KR" sz="1200" u="sng" dirty="0">
                <a:hlinkClick r:id="rId20"/>
              </a:rPr>
              <a:t>Ok Lee S</a:t>
            </a:r>
            <a:r>
              <a:rPr lang="en-US" altLang="ko-KR" sz="1200" dirty="0"/>
              <a:t>, </a:t>
            </a:r>
            <a:r>
              <a:rPr lang="en-US" altLang="ko-KR" sz="1200" u="sng" dirty="0">
                <a:hlinkClick r:id="rId21"/>
              </a:rPr>
              <a:t>Liang L</a:t>
            </a:r>
            <a:r>
              <a:rPr lang="en-US" altLang="ko-KR" sz="1200" dirty="0"/>
              <a:t>, </a:t>
            </a:r>
            <a:r>
              <a:rPr lang="en-US" altLang="ko-KR" sz="1200" u="sng" dirty="0">
                <a:hlinkClick r:id="rId22"/>
              </a:rPr>
              <a:t>Huang CK</a:t>
            </a:r>
            <a:r>
              <a:rPr lang="en-US" altLang="ko-KR" sz="1200" dirty="0"/>
              <a:t>, </a:t>
            </a:r>
            <a:r>
              <a:rPr lang="en-US" altLang="ko-KR" sz="1200" u="sng" dirty="0">
                <a:hlinkClick r:id="rId23"/>
              </a:rPr>
              <a:t>Li L</a:t>
            </a:r>
            <a:r>
              <a:rPr lang="en-US" altLang="ko-KR" sz="1200" dirty="0"/>
              <a:t>, </a:t>
            </a:r>
            <a:r>
              <a:rPr lang="en-US" altLang="ko-KR" sz="1200" u="sng" dirty="0">
                <a:hlinkClick r:id="rId24"/>
              </a:rPr>
              <a:t>Wen S</a:t>
            </a:r>
            <a:r>
              <a:rPr lang="en-US" altLang="ko-KR" sz="1200" dirty="0"/>
              <a:t>, </a:t>
            </a:r>
            <a:r>
              <a:rPr lang="en-US" altLang="ko-KR" sz="1200" u="sng" dirty="0">
                <a:hlinkClick r:id="rId25"/>
              </a:rPr>
              <a:t>Chang C</a:t>
            </a:r>
            <a:r>
              <a:rPr lang="en-US" altLang="ko-KR" sz="1200" dirty="0"/>
              <a:t>.</a:t>
            </a:r>
          </a:p>
          <a:p>
            <a:r>
              <a:rPr lang="en-US" altLang="ko-KR" sz="1200" b="1" dirty="0"/>
              <a:t>Source</a:t>
            </a:r>
          </a:p>
          <a:p>
            <a:r>
              <a:rPr lang="en-US" altLang="ko-KR" sz="1200" dirty="0"/>
              <a:t>George Whipple Lab for Cancer Research, Departments of Pathology, Urology, Radiation Oncology, and The Wilmot Cancer Center, University of Rochester Medical Center, Rochester, NY, USA.</a:t>
            </a:r>
          </a:p>
        </p:txBody>
      </p:sp>
      <p:sp>
        <p:nvSpPr>
          <p:cNvPr id="5" name="직사각형 4"/>
          <p:cNvSpPr/>
          <p:nvPr/>
        </p:nvSpPr>
        <p:spPr>
          <a:xfrm>
            <a:off x="0" y="5447645"/>
            <a:ext cx="4572000" cy="1384995"/>
          </a:xfrm>
          <a:prstGeom prst="rect">
            <a:avLst/>
          </a:prstGeom>
        </p:spPr>
        <p:txBody>
          <a:bodyPr>
            <a:spAutoFit/>
          </a:bodyPr>
          <a:lstStyle/>
          <a:p>
            <a:r>
              <a:rPr lang="en-US" altLang="ko-KR" sz="1200" b="1" u="sng" dirty="0">
                <a:hlinkClick r:id="rId26"/>
              </a:rPr>
              <a:t>Targeting </a:t>
            </a:r>
            <a:r>
              <a:rPr lang="en-US" altLang="ko-KR" sz="1200" b="1" u="sng" dirty="0" err="1">
                <a:hlinkClick r:id="rId26"/>
              </a:rPr>
              <a:t>Myc</a:t>
            </a:r>
            <a:r>
              <a:rPr lang="en-US" altLang="ko-KR" sz="1200" b="1" u="sng" dirty="0">
                <a:hlinkClick r:id="rId26"/>
              </a:rPr>
              <a:t> in KSHV-associated primary effusion lymphoma with BET </a:t>
            </a:r>
            <a:r>
              <a:rPr lang="en-US" altLang="ko-KR" sz="1200" b="1" u="sng" dirty="0" err="1">
                <a:hlinkClick r:id="rId26"/>
              </a:rPr>
              <a:t>bromodomain</a:t>
            </a:r>
            <a:r>
              <a:rPr lang="en-US" altLang="ko-KR" sz="1200" b="1" u="sng" dirty="0">
                <a:hlinkClick r:id="rId26"/>
              </a:rPr>
              <a:t> inhibitors.</a:t>
            </a:r>
            <a:endParaRPr lang="en-US" altLang="ko-KR" sz="1200" b="1" dirty="0"/>
          </a:p>
          <a:p>
            <a:r>
              <a:rPr lang="en-US" altLang="ko-KR" sz="1200" u="sng" dirty="0" err="1">
                <a:hlinkClick r:id="rId27"/>
              </a:rPr>
              <a:t>Tolani</a:t>
            </a:r>
            <a:r>
              <a:rPr lang="en-US" altLang="ko-KR" sz="1200" u="sng" dirty="0">
                <a:hlinkClick r:id="rId27"/>
              </a:rPr>
              <a:t> B</a:t>
            </a:r>
            <a:r>
              <a:rPr lang="en-US" altLang="ko-KR" sz="1200" dirty="0"/>
              <a:t>, </a:t>
            </a:r>
            <a:r>
              <a:rPr lang="en-US" altLang="ko-KR" sz="1200" u="sng" dirty="0" err="1">
                <a:hlinkClick r:id="rId28"/>
              </a:rPr>
              <a:t>Gopalakrishnan</a:t>
            </a:r>
            <a:r>
              <a:rPr lang="en-US" altLang="ko-KR" sz="1200" u="sng" dirty="0">
                <a:hlinkClick r:id="rId28"/>
              </a:rPr>
              <a:t> R</a:t>
            </a:r>
            <a:r>
              <a:rPr lang="en-US" altLang="ko-KR" sz="1200" dirty="0"/>
              <a:t>, </a:t>
            </a:r>
            <a:r>
              <a:rPr lang="en-US" altLang="ko-KR" sz="1200" u="sng" dirty="0" err="1">
                <a:hlinkClick r:id="rId29"/>
              </a:rPr>
              <a:t>Punj</a:t>
            </a:r>
            <a:r>
              <a:rPr lang="en-US" altLang="ko-KR" sz="1200" u="sng" dirty="0">
                <a:hlinkClick r:id="rId29"/>
              </a:rPr>
              <a:t> V</a:t>
            </a:r>
            <a:r>
              <a:rPr lang="en-US" altLang="ko-KR" sz="1200" dirty="0"/>
              <a:t>, </a:t>
            </a:r>
            <a:r>
              <a:rPr lang="en-US" altLang="ko-KR" sz="1200" u="sng" dirty="0" err="1">
                <a:hlinkClick r:id="rId30"/>
              </a:rPr>
              <a:t>Matta</a:t>
            </a:r>
            <a:r>
              <a:rPr lang="en-US" altLang="ko-KR" sz="1200" u="sng" dirty="0">
                <a:hlinkClick r:id="rId30"/>
              </a:rPr>
              <a:t> H</a:t>
            </a:r>
            <a:r>
              <a:rPr lang="en-US" altLang="ko-KR" sz="1200" dirty="0"/>
              <a:t>, </a:t>
            </a:r>
            <a:r>
              <a:rPr lang="en-US" altLang="ko-KR" sz="1200" u="sng" dirty="0" err="1">
                <a:hlinkClick r:id="rId31"/>
              </a:rPr>
              <a:t>Chaudhary</a:t>
            </a:r>
            <a:r>
              <a:rPr lang="en-US" altLang="ko-KR" sz="1200" u="sng" dirty="0">
                <a:hlinkClick r:id="rId31"/>
              </a:rPr>
              <a:t> PM</a:t>
            </a:r>
            <a:r>
              <a:rPr lang="en-US" altLang="ko-KR" sz="1200" dirty="0"/>
              <a:t>.</a:t>
            </a:r>
          </a:p>
          <a:p>
            <a:r>
              <a:rPr lang="en-US" altLang="ko-KR" sz="1200" b="1" dirty="0"/>
              <a:t>Source</a:t>
            </a:r>
          </a:p>
          <a:p>
            <a:r>
              <a:rPr lang="en-US" altLang="ko-KR" sz="1200" dirty="0"/>
              <a:t>Jane Anne </a:t>
            </a:r>
            <a:r>
              <a:rPr lang="en-US" altLang="ko-KR" sz="1200" dirty="0" err="1"/>
              <a:t>Nohl</a:t>
            </a:r>
            <a:r>
              <a:rPr lang="en-US" altLang="ko-KR" sz="1200" dirty="0"/>
              <a:t> Division of Hematology and Center for the Study of Blood Diseases, University of Southern California Keck School of Medicine, Los Angeles, CA, USA.</a:t>
            </a:r>
          </a:p>
        </p:txBody>
      </p:sp>
      <p:sp>
        <p:nvSpPr>
          <p:cNvPr id="6" name="직사각형 5"/>
          <p:cNvSpPr/>
          <p:nvPr/>
        </p:nvSpPr>
        <p:spPr>
          <a:xfrm>
            <a:off x="4572000" y="260648"/>
            <a:ext cx="4572000" cy="1754326"/>
          </a:xfrm>
          <a:prstGeom prst="rect">
            <a:avLst/>
          </a:prstGeom>
        </p:spPr>
        <p:txBody>
          <a:bodyPr>
            <a:spAutoFit/>
          </a:bodyPr>
          <a:lstStyle/>
          <a:p>
            <a:r>
              <a:rPr lang="en-US" altLang="ko-KR" sz="1200" b="1" u="sng" dirty="0" err="1">
                <a:hlinkClick r:id="rId32"/>
              </a:rPr>
              <a:t>Annexin</a:t>
            </a:r>
            <a:r>
              <a:rPr lang="en-US" altLang="ko-KR" sz="1200" b="1" u="sng" dirty="0">
                <a:hlinkClick r:id="rId32"/>
              </a:rPr>
              <a:t> A2 depletion delays EGFR </a:t>
            </a:r>
            <a:r>
              <a:rPr lang="en-US" altLang="ko-KR" sz="1200" b="1" u="sng" dirty="0" err="1">
                <a:hlinkClick r:id="rId32"/>
              </a:rPr>
              <a:t>endocytic</a:t>
            </a:r>
            <a:r>
              <a:rPr lang="en-US" altLang="ko-KR" sz="1200" b="1" u="sng" dirty="0">
                <a:hlinkClick r:id="rId32"/>
              </a:rPr>
              <a:t> trafficking via </a:t>
            </a:r>
            <a:r>
              <a:rPr lang="en-US" altLang="ko-KR" sz="1200" b="1" u="sng" dirty="0" err="1">
                <a:hlinkClick r:id="rId32"/>
              </a:rPr>
              <a:t>cofilin</a:t>
            </a:r>
            <a:r>
              <a:rPr lang="en-US" altLang="ko-KR" sz="1200" b="1" u="sng" dirty="0">
                <a:hlinkClick r:id="rId32"/>
              </a:rPr>
              <a:t> activation and enhances EGFR signaling and metastasis formation.</a:t>
            </a:r>
            <a:endParaRPr lang="en-US" altLang="ko-KR" sz="1200" b="1" dirty="0"/>
          </a:p>
          <a:p>
            <a:r>
              <a:rPr lang="en-US" altLang="ko-KR" sz="1200" u="sng" dirty="0">
                <a:hlinkClick r:id="rId33"/>
              </a:rPr>
              <a:t>de </a:t>
            </a:r>
            <a:r>
              <a:rPr lang="en-US" altLang="ko-KR" sz="1200" u="sng" dirty="0" err="1">
                <a:hlinkClick r:id="rId33"/>
              </a:rPr>
              <a:t>Graauw</a:t>
            </a:r>
            <a:r>
              <a:rPr lang="en-US" altLang="ko-KR" sz="1200" u="sng" dirty="0">
                <a:hlinkClick r:id="rId33"/>
              </a:rPr>
              <a:t> M</a:t>
            </a:r>
            <a:r>
              <a:rPr lang="en-US" altLang="ko-KR" sz="1200" dirty="0"/>
              <a:t>, </a:t>
            </a:r>
            <a:r>
              <a:rPr lang="en-US" altLang="ko-KR" sz="1200" u="sng" dirty="0">
                <a:hlinkClick r:id="rId34"/>
              </a:rPr>
              <a:t>Cao L</a:t>
            </a:r>
            <a:r>
              <a:rPr lang="en-US" altLang="ko-KR" sz="1200" dirty="0"/>
              <a:t>, </a:t>
            </a:r>
            <a:r>
              <a:rPr lang="en-US" altLang="ko-KR" sz="1200" u="sng" dirty="0" err="1">
                <a:hlinkClick r:id="rId35"/>
              </a:rPr>
              <a:t>Winkel</a:t>
            </a:r>
            <a:r>
              <a:rPr lang="en-US" altLang="ko-KR" sz="1200" u="sng" dirty="0">
                <a:hlinkClick r:id="rId35"/>
              </a:rPr>
              <a:t> L</a:t>
            </a:r>
            <a:r>
              <a:rPr lang="en-US" altLang="ko-KR" sz="1200" dirty="0"/>
              <a:t>, </a:t>
            </a:r>
            <a:r>
              <a:rPr lang="en-US" altLang="ko-KR" sz="1200" u="sng" dirty="0">
                <a:hlinkClick r:id="rId36"/>
              </a:rPr>
              <a:t>van </a:t>
            </a:r>
            <a:r>
              <a:rPr lang="en-US" altLang="ko-KR" sz="1200" u="sng" dirty="0" err="1">
                <a:hlinkClick r:id="rId36"/>
              </a:rPr>
              <a:t>Miltenburg</a:t>
            </a:r>
            <a:r>
              <a:rPr lang="en-US" altLang="ko-KR" sz="1200" u="sng" dirty="0">
                <a:hlinkClick r:id="rId36"/>
              </a:rPr>
              <a:t> MH</a:t>
            </a:r>
            <a:r>
              <a:rPr lang="en-US" altLang="ko-KR" sz="1200" dirty="0"/>
              <a:t>, </a:t>
            </a:r>
            <a:r>
              <a:rPr lang="en-US" altLang="ko-KR" sz="1200" u="sng" dirty="0">
                <a:hlinkClick r:id="rId37"/>
              </a:rPr>
              <a:t>le </a:t>
            </a:r>
            <a:r>
              <a:rPr lang="en-US" altLang="ko-KR" sz="1200" u="sng" dirty="0" err="1">
                <a:hlinkClick r:id="rId37"/>
              </a:rPr>
              <a:t>Dévédec</a:t>
            </a:r>
            <a:r>
              <a:rPr lang="en-US" altLang="ko-KR" sz="1200" u="sng" dirty="0">
                <a:hlinkClick r:id="rId37"/>
              </a:rPr>
              <a:t> SE</a:t>
            </a:r>
            <a:r>
              <a:rPr lang="en-US" altLang="ko-KR" sz="1200" dirty="0"/>
              <a:t>, </a:t>
            </a:r>
            <a:r>
              <a:rPr lang="en-US" altLang="ko-KR" sz="1200" u="sng" dirty="0" err="1">
                <a:hlinkClick r:id="rId38"/>
              </a:rPr>
              <a:t>Klop</a:t>
            </a:r>
            <a:r>
              <a:rPr lang="en-US" altLang="ko-KR" sz="1200" u="sng" dirty="0">
                <a:hlinkClick r:id="rId38"/>
              </a:rPr>
              <a:t> M</a:t>
            </a:r>
            <a:r>
              <a:rPr lang="en-US" altLang="ko-KR" sz="1200" dirty="0"/>
              <a:t>, </a:t>
            </a:r>
            <a:r>
              <a:rPr lang="en-US" altLang="ko-KR" sz="1200" u="sng" dirty="0">
                <a:hlinkClick r:id="rId39"/>
              </a:rPr>
              <a:t>Yan K</a:t>
            </a:r>
            <a:r>
              <a:rPr lang="en-US" altLang="ko-KR" sz="1200" dirty="0"/>
              <a:t>, </a:t>
            </a:r>
            <a:r>
              <a:rPr lang="en-US" altLang="ko-KR" sz="1200" u="sng" dirty="0">
                <a:hlinkClick r:id="rId40"/>
              </a:rPr>
              <a:t>Pont C</a:t>
            </a:r>
            <a:r>
              <a:rPr lang="en-US" altLang="ko-KR" sz="1200" dirty="0"/>
              <a:t>, </a:t>
            </a:r>
            <a:r>
              <a:rPr lang="en-US" altLang="ko-KR" sz="1200" u="sng" dirty="0" err="1">
                <a:hlinkClick r:id="rId41"/>
              </a:rPr>
              <a:t>Rogkoti</a:t>
            </a:r>
            <a:r>
              <a:rPr lang="en-US" altLang="ko-KR" sz="1200" u="sng" dirty="0">
                <a:hlinkClick r:id="rId41"/>
              </a:rPr>
              <a:t> VM</a:t>
            </a:r>
            <a:r>
              <a:rPr lang="en-US" altLang="ko-KR" sz="1200" dirty="0"/>
              <a:t>, </a:t>
            </a:r>
            <a:r>
              <a:rPr lang="en-US" altLang="ko-KR" sz="1200" u="sng" dirty="0" err="1">
                <a:hlinkClick r:id="rId42"/>
              </a:rPr>
              <a:t>Tijsma</a:t>
            </a:r>
            <a:r>
              <a:rPr lang="en-US" altLang="ko-KR" sz="1200" u="sng" dirty="0">
                <a:hlinkClick r:id="rId42"/>
              </a:rPr>
              <a:t> </a:t>
            </a:r>
            <a:r>
              <a:rPr lang="en-US" altLang="ko-KR" sz="1200" u="sng" dirty="0" err="1">
                <a:hlinkClick r:id="rId42"/>
              </a:rPr>
              <a:t>A</a:t>
            </a:r>
            <a:r>
              <a:rPr lang="en-US" altLang="ko-KR" sz="1200" dirty="0" err="1"/>
              <a:t>,</a:t>
            </a:r>
            <a:r>
              <a:rPr lang="en-US" altLang="ko-KR" sz="1200" u="sng" dirty="0" err="1">
                <a:hlinkClick r:id="rId43"/>
              </a:rPr>
              <a:t>Chaudhuri</a:t>
            </a:r>
            <a:r>
              <a:rPr lang="en-US" altLang="ko-KR" sz="1200" u="sng" dirty="0">
                <a:hlinkClick r:id="rId43"/>
              </a:rPr>
              <a:t> A</a:t>
            </a:r>
            <a:r>
              <a:rPr lang="en-US" altLang="ko-KR" sz="1200" dirty="0"/>
              <a:t>, </a:t>
            </a:r>
            <a:r>
              <a:rPr lang="en-US" altLang="ko-KR" sz="1200" u="sng" dirty="0" err="1">
                <a:hlinkClick r:id="rId44"/>
              </a:rPr>
              <a:t>Lalai</a:t>
            </a:r>
            <a:r>
              <a:rPr lang="en-US" altLang="ko-KR" sz="1200" u="sng" dirty="0">
                <a:hlinkClick r:id="rId44"/>
              </a:rPr>
              <a:t> R</a:t>
            </a:r>
            <a:r>
              <a:rPr lang="en-US" altLang="ko-KR" sz="1200" dirty="0"/>
              <a:t>, </a:t>
            </a:r>
            <a:r>
              <a:rPr lang="en-US" altLang="ko-KR" sz="1200" u="sng" dirty="0">
                <a:hlinkClick r:id="rId45"/>
              </a:rPr>
              <a:t>Price L</a:t>
            </a:r>
            <a:r>
              <a:rPr lang="en-US" altLang="ko-KR" sz="1200" dirty="0"/>
              <a:t>, </a:t>
            </a:r>
            <a:r>
              <a:rPr lang="en-US" altLang="ko-KR" sz="1200" u="sng" dirty="0" err="1">
                <a:hlinkClick r:id="rId46"/>
              </a:rPr>
              <a:t>Verbeek</a:t>
            </a:r>
            <a:r>
              <a:rPr lang="en-US" altLang="ko-KR" sz="1200" u="sng" dirty="0">
                <a:hlinkClick r:id="rId46"/>
              </a:rPr>
              <a:t> F</a:t>
            </a:r>
            <a:r>
              <a:rPr lang="en-US" altLang="ko-KR" sz="1200" dirty="0"/>
              <a:t>, </a:t>
            </a:r>
            <a:r>
              <a:rPr lang="en-US" altLang="ko-KR" sz="1200" u="sng" dirty="0">
                <a:hlinkClick r:id="rId47"/>
              </a:rPr>
              <a:t>van de Water B</a:t>
            </a:r>
            <a:r>
              <a:rPr lang="en-US" altLang="ko-KR" sz="1200" dirty="0"/>
              <a:t>.</a:t>
            </a:r>
          </a:p>
          <a:p>
            <a:r>
              <a:rPr lang="en-US" altLang="ko-KR" sz="1200" b="1" dirty="0"/>
              <a:t>Source</a:t>
            </a:r>
          </a:p>
          <a:p>
            <a:r>
              <a:rPr lang="en-US" altLang="ko-KR" sz="1200" dirty="0"/>
              <a:t>Division of Toxicology, LACDR, Leiden University, Leiden, The Netherlands.</a:t>
            </a:r>
          </a:p>
        </p:txBody>
      </p:sp>
      <p:sp>
        <p:nvSpPr>
          <p:cNvPr id="7" name="직사각형 6"/>
          <p:cNvSpPr/>
          <p:nvPr/>
        </p:nvSpPr>
        <p:spPr>
          <a:xfrm>
            <a:off x="4572000" y="1960386"/>
            <a:ext cx="4572000" cy="1569660"/>
          </a:xfrm>
          <a:prstGeom prst="rect">
            <a:avLst/>
          </a:prstGeom>
        </p:spPr>
        <p:txBody>
          <a:bodyPr>
            <a:spAutoFit/>
          </a:bodyPr>
          <a:lstStyle/>
          <a:p>
            <a:r>
              <a:rPr lang="en-US" altLang="ko-KR" sz="1200" b="1" u="sng" dirty="0">
                <a:hlinkClick r:id="rId48"/>
              </a:rPr>
              <a:t>The oncogenic GLI transcription factors facilitate keratinocyte survival and transformation upon exposure to </a:t>
            </a:r>
            <a:r>
              <a:rPr lang="en-US" altLang="ko-KR" sz="1200" b="1" u="sng" dirty="0" err="1">
                <a:hlinkClick r:id="rId48"/>
              </a:rPr>
              <a:t>genotoxic</a:t>
            </a:r>
            <a:r>
              <a:rPr lang="en-US" altLang="ko-KR" sz="1200" b="1" u="sng" dirty="0">
                <a:hlinkClick r:id="rId48"/>
              </a:rPr>
              <a:t> agents.</a:t>
            </a:r>
            <a:endParaRPr lang="en-US" altLang="ko-KR" sz="1200" b="1" dirty="0"/>
          </a:p>
          <a:p>
            <a:r>
              <a:rPr lang="en-US" altLang="ko-KR" sz="1200" u="sng" dirty="0">
                <a:hlinkClick r:id="rId49"/>
              </a:rPr>
              <a:t>Harrison W</a:t>
            </a:r>
            <a:r>
              <a:rPr lang="en-US" altLang="ko-KR" sz="1200" dirty="0"/>
              <a:t>, </a:t>
            </a:r>
            <a:r>
              <a:rPr lang="en-US" altLang="ko-KR" sz="1200" u="sng" dirty="0">
                <a:hlinkClick r:id="rId50"/>
              </a:rPr>
              <a:t>Cochrane B</a:t>
            </a:r>
            <a:r>
              <a:rPr lang="en-US" altLang="ko-KR" sz="1200" dirty="0"/>
              <a:t>, </a:t>
            </a:r>
            <a:r>
              <a:rPr lang="en-US" altLang="ko-KR" sz="1200" u="sng" dirty="0">
                <a:hlinkClick r:id="rId51"/>
              </a:rPr>
              <a:t>Neill G</a:t>
            </a:r>
            <a:r>
              <a:rPr lang="en-US" altLang="ko-KR" sz="1200" dirty="0"/>
              <a:t>, </a:t>
            </a:r>
            <a:r>
              <a:rPr lang="en-US" altLang="ko-KR" sz="1200" u="sng" dirty="0" err="1">
                <a:hlinkClick r:id="rId52"/>
              </a:rPr>
              <a:t>Philpott</a:t>
            </a:r>
            <a:r>
              <a:rPr lang="en-US" altLang="ko-KR" sz="1200" u="sng" dirty="0">
                <a:hlinkClick r:id="rId52"/>
              </a:rPr>
              <a:t> M</a:t>
            </a:r>
            <a:r>
              <a:rPr lang="en-US" altLang="ko-KR" sz="1200" dirty="0"/>
              <a:t>.</a:t>
            </a:r>
          </a:p>
          <a:p>
            <a:r>
              <a:rPr lang="en-US" altLang="ko-KR" sz="1200" b="1" dirty="0"/>
              <a:t>Source</a:t>
            </a:r>
          </a:p>
          <a:p>
            <a:r>
              <a:rPr lang="en-US" altLang="ko-KR" sz="1200" dirty="0"/>
              <a:t>Centre for Cutaneous Research, </a:t>
            </a:r>
            <a:r>
              <a:rPr lang="en-US" altLang="ko-KR" sz="1200" dirty="0" err="1"/>
              <a:t>Blizard</a:t>
            </a:r>
            <a:r>
              <a:rPr lang="en-US" altLang="ko-KR" sz="1200" dirty="0"/>
              <a:t> Institute, </a:t>
            </a:r>
            <a:r>
              <a:rPr lang="en-US" altLang="ko-KR" sz="1200" dirty="0" err="1"/>
              <a:t>Barts</a:t>
            </a:r>
            <a:r>
              <a:rPr lang="en-US" altLang="ko-KR" sz="1200" dirty="0"/>
              <a:t> and The London School of Medicine and Dentistry, Queen Mary University of London, London, UK.</a:t>
            </a:r>
          </a:p>
        </p:txBody>
      </p:sp>
    </p:spTree>
    <p:extLst>
      <p:ext uri="{BB962C8B-B14F-4D97-AF65-F5344CB8AC3E}">
        <p14:creationId xmlns:p14="http://schemas.microsoft.com/office/powerpoint/2010/main" val="1400496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4744"/>
            <a:ext cx="3810043" cy="197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
            <a:ext cx="3815506" cy="6743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680" y="2060848"/>
            <a:ext cx="3835521" cy="2304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989" y="4090302"/>
            <a:ext cx="3869212" cy="2699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8851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222" y="1128297"/>
            <a:ext cx="3729976" cy="5541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16632"/>
            <a:ext cx="4193679" cy="6649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222" y="0"/>
            <a:ext cx="3895675" cy="112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4375" y="-18030"/>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6482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92696"/>
            <a:ext cx="4163219"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2080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2163" y="438150"/>
            <a:ext cx="5019675" cy="598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30434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757238"/>
            <a:ext cx="5029200" cy="534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8619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2163" y="523875"/>
            <a:ext cx="5019675" cy="581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7980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925" y="557213"/>
            <a:ext cx="5010150" cy="574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5878"/>
            <a:ext cx="809625"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3714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0400"/>
            <a:ext cx="9271000" cy="6324808"/>
          </a:xfrm>
          <a:prstGeom prst="rect">
            <a:avLst/>
          </a:prstGeom>
        </p:spPr>
        <p:txBody>
          <a:bodyPr wrap="square">
            <a:spAutoFit/>
          </a:bodyPr>
          <a:lstStyle/>
          <a:p>
            <a:r>
              <a:rPr lang="en-US" sz="1500" dirty="0"/>
              <a:t>Genital Evolution: Cock-a-Doodle-Don’tpR523Patricia L.R. Brennan</a:t>
            </a:r>
          </a:p>
          <a:p>
            <a:r>
              <a:rPr lang="en-US" sz="1500" dirty="0">
                <a:hlinkClick r:id="rId2"/>
              </a:rPr>
              <a:t>Summary</a:t>
            </a:r>
            <a:r>
              <a:rPr lang="en-US" sz="1500" dirty="0"/>
              <a:t> | </a:t>
            </a:r>
            <a:r>
              <a:rPr lang="en-US" sz="1500" dirty="0">
                <a:hlinkClick r:id="rId3"/>
              </a:rPr>
              <a:t>Full Text</a:t>
            </a:r>
            <a:r>
              <a:rPr lang="en-US" sz="1500" dirty="0"/>
              <a:t> | </a:t>
            </a:r>
            <a:r>
              <a:rPr lang="en-US" sz="1500" dirty="0">
                <a:hlinkClick r:id="rId4"/>
              </a:rPr>
              <a:t>PDF</a:t>
            </a:r>
            <a:r>
              <a:rPr lang="en-US" sz="1500" dirty="0"/>
              <a:t> (173 kb</a:t>
            </a:r>
            <a:r>
              <a:rPr lang="en-US" sz="1500" dirty="0" smtClean="0"/>
              <a:t>)</a:t>
            </a:r>
          </a:p>
          <a:p>
            <a:r>
              <a:rPr lang="en-US" sz="600" dirty="0"/>
              <a:t>.</a:t>
            </a:r>
          </a:p>
          <a:p>
            <a:r>
              <a:rPr lang="en-US" sz="1500" dirty="0"/>
              <a:t>Evolutionary Genetics: Inheritance of a Complex Pollination Syndrome pR525Kevin M. Wright, Kirsten </a:t>
            </a:r>
            <a:r>
              <a:rPr lang="en-US" sz="1500" dirty="0" err="1"/>
              <a:t>Bomblies</a:t>
            </a:r>
            <a:endParaRPr lang="en-US" sz="1500" dirty="0"/>
          </a:p>
          <a:p>
            <a:r>
              <a:rPr lang="en-US" sz="1500" dirty="0">
                <a:hlinkClick r:id="rId5"/>
              </a:rPr>
              <a:t>Summary</a:t>
            </a:r>
            <a:r>
              <a:rPr lang="en-US" sz="1500" dirty="0"/>
              <a:t> | </a:t>
            </a:r>
            <a:r>
              <a:rPr lang="en-US" sz="1500" dirty="0">
                <a:hlinkClick r:id="rId6"/>
              </a:rPr>
              <a:t>Full Text</a:t>
            </a:r>
            <a:r>
              <a:rPr lang="en-US" sz="1500" dirty="0"/>
              <a:t> | </a:t>
            </a:r>
            <a:r>
              <a:rPr lang="en-US" sz="1500" dirty="0">
                <a:hlinkClick r:id="rId7"/>
              </a:rPr>
              <a:t>PDF</a:t>
            </a:r>
            <a:r>
              <a:rPr lang="en-US" sz="1500" dirty="0"/>
              <a:t> (223 kb)</a:t>
            </a:r>
          </a:p>
          <a:p>
            <a:r>
              <a:rPr lang="en-US" sz="1500" dirty="0"/>
              <a:t>Tumor Suppression: p53 Alters Immune Surveillance to Restrain Liver CancerpR527Nitin Raj, Laura D. </a:t>
            </a:r>
            <a:r>
              <a:rPr lang="en-US" sz="1500" dirty="0" err="1"/>
              <a:t>Attardi</a:t>
            </a:r>
            <a:endParaRPr lang="en-US" sz="1500" dirty="0"/>
          </a:p>
          <a:p>
            <a:r>
              <a:rPr lang="en-US" sz="1500" dirty="0">
                <a:hlinkClick r:id="rId8"/>
              </a:rPr>
              <a:t>Summary</a:t>
            </a:r>
            <a:r>
              <a:rPr lang="en-US" sz="1500" dirty="0"/>
              <a:t> | </a:t>
            </a:r>
            <a:r>
              <a:rPr lang="en-US" sz="1500" dirty="0">
                <a:hlinkClick r:id="rId9"/>
              </a:rPr>
              <a:t>Full Text</a:t>
            </a:r>
            <a:r>
              <a:rPr lang="en-US" sz="1500" dirty="0"/>
              <a:t> | </a:t>
            </a:r>
            <a:r>
              <a:rPr lang="en-US" sz="1500" dirty="0">
                <a:hlinkClick r:id="rId10"/>
              </a:rPr>
              <a:t>PDF</a:t>
            </a:r>
            <a:r>
              <a:rPr lang="en-US" sz="1500" dirty="0"/>
              <a:t> (449 kb)</a:t>
            </a:r>
          </a:p>
          <a:p>
            <a:r>
              <a:rPr lang="en-US" sz="1500" dirty="0"/>
              <a:t>Cells inside Cells: Symbiosis and Continuing </a:t>
            </a:r>
            <a:r>
              <a:rPr lang="en-US" sz="1500" dirty="0" err="1"/>
              <a:t>Phagotrophy</a:t>
            </a:r>
            <a:r>
              <a:rPr lang="en-US" sz="1500" dirty="0"/>
              <a:t> pR530John A. Raven</a:t>
            </a:r>
          </a:p>
          <a:p>
            <a:r>
              <a:rPr lang="en-US" sz="1500" dirty="0">
                <a:hlinkClick r:id="rId11"/>
              </a:rPr>
              <a:t>Summary</a:t>
            </a:r>
            <a:r>
              <a:rPr lang="en-US" sz="1500" dirty="0"/>
              <a:t> | </a:t>
            </a:r>
            <a:r>
              <a:rPr lang="en-US" sz="1500" dirty="0">
                <a:hlinkClick r:id="rId12"/>
              </a:rPr>
              <a:t>Full Text</a:t>
            </a:r>
            <a:r>
              <a:rPr lang="en-US" sz="1500" dirty="0"/>
              <a:t> | </a:t>
            </a:r>
            <a:r>
              <a:rPr lang="en-US" sz="1500" dirty="0">
                <a:hlinkClick r:id="rId13"/>
              </a:rPr>
              <a:t>PDF</a:t>
            </a:r>
            <a:r>
              <a:rPr lang="en-US" sz="1500" dirty="0"/>
              <a:t> (136 kb</a:t>
            </a:r>
            <a:r>
              <a:rPr lang="en-US" sz="1500" dirty="0" smtClean="0"/>
              <a:t>)</a:t>
            </a:r>
          </a:p>
          <a:p>
            <a:r>
              <a:rPr lang="en-US" sz="1500" dirty="0"/>
              <a:t>GMF Severs Actin-Arp2/3 Complex Branch Junctions by a </a:t>
            </a:r>
            <a:r>
              <a:rPr lang="en-US" sz="1500" dirty="0" err="1"/>
              <a:t>Cofilin</a:t>
            </a:r>
            <a:r>
              <a:rPr lang="en-US" sz="1500" dirty="0"/>
              <a:t>-like Mechanism p1037Casey A. </a:t>
            </a:r>
            <a:r>
              <a:rPr lang="en-US" sz="1500" dirty="0" err="1"/>
              <a:t>Ydenberg</a:t>
            </a:r>
            <a:r>
              <a:rPr lang="en-US" sz="1500" dirty="0"/>
              <a:t>, </a:t>
            </a:r>
            <a:r>
              <a:rPr lang="en-US" sz="1500" dirty="0" err="1"/>
              <a:t>Shae</a:t>
            </a:r>
            <a:r>
              <a:rPr lang="en-US" sz="1500" dirty="0"/>
              <a:t> B. </a:t>
            </a:r>
            <a:r>
              <a:rPr lang="en-US" sz="1500" dirty="0" err="1"/>
              <a:t>Padrick</a:t>
            </a:r>
            <a:r>
              <a:rPr lang="en-US" sz="1500" dirty="0"/>
              <a:t>, Meredith O. Sweeney, </a:t>
            </a:r>
            <a:r>
              <a:rPr lang="en-US" sz="1500" dirty="0" err="1"/>
              <a:t>Meghal</a:t>
            </a:r>
            <a:r>
              <a:rPr lang="en-US" sz="1500" dirty="0"/>
              <a:t> Gandhi, Olga </a:t>
            </a:r>
            <a:r>
              <a:rPr lang="en-US" sz="1500" dirty="0" err="1"/>
              <a:t>Sokolova</a:t>
            </a:r>
            <a:r>
              <a:rPr lang="en-US" sz="1500" dirty="0"/>
              <a:t>, Bruce L. Goode</a:t>
            </a:r>
          </a:p>
          <a:p>
            <a:r>
              <a:rPr lang="en-US" sz="1500" dirty="0">
                <a:hlinkClick r:id="rId14"/>
              </a:rPr>
              <a:t>Summary</a:t>
            </a:r>
            <a:r>
              <a:rPr lang="en-US" sz="1500" dirty="0"/>
              <a:t> | </a:t>
            </a:r>
            <a:r>
              <a:rPr lang="en-US" sz="1500" dirty="0">
                <a:hlinkClick r:id="rId15"/>
              </a:rPr>
              <a:t>Full Text</a:t>
            </a:r>
            <a:r>
              <a:rPr lang="en-US" sz="1500" dirty="0"/>
              <a:t> | </a:t>
            </a:r>
            <a:r>
              <a:rPr lang="en-US" sz="1500" dirty="0">
                <a:hlinkClick r:id="rId16"/>
              </a:rPr>
              <a:t>PDF</a:t>
            </a:r>
            <a:r>
              <a:rPr lang="en-US" sz="1500" dirty="0"/>
              <a:t> (1679 kb)</a:t>
            </a:r>
          </a:p>
          <a:p>
            <a:r>
              <a:rPr lang="en-US" sz="1500" dirty="0"/>
              <a:t>Dynamic Localization of G-Actin during Membrane Protrusion in Neuronal Motility p1046Chi </a:t>
            </a:r>
            <a:r>
              <a:rPr lang="en-US" sz="1500" dirty="0" err="1"/>
              <a:t>Wai</a:t>
            </a:r>
            <a:r>
              <a:rPr lang="en-US" sz="1500" dirty="0"/>
              <a:t> Lee, Eric A. Vitriol, </a:t>
            </a:r>
            <a:r>
              <a:rPr lang="en-US" sz="1500" dirty="0" err="1"/>
              <a:t>Sangwoo</a:t>
            </a:r>
            <a:r>
              <a:rPr lang="en-US" sz="1500" dirty="0"/>
              <a:t> Shim, Ariel L. Wise, </a:t>
            </a:r>
            <a:r>
              <a:rPr lang="en-US" sz="1500" dirty="0" err="1"/>
              <a:t>Radhi</a:t>
            </a:r>
            <a:r>
              <a:rPr lang="en-US" sz="1500" dirty="0"/>
              <a:t> P. </a:t>
            </a:r>
            <a:r>
              <a:rPr lang="en-US" sz="1500" dirty="0" err="1"/>
              <a:t>Velayutham</a:t>
            </a:r>
            <a:r>
              <a:rPr lang="en-US" sz="1500" dirty="0"/>
              <a:t>, James Q. </a:t>
            </a:r>
            <a:r>
              <a:rPr lang="en-US" sz="1500" dirty="0" err="1"/>
              <a:t>Zheng</a:t>
            </a:r>
            <a:endParaRPr lang="en-US" sz="1500" dirty="0"/>
          </a:p>
          <a:p>
            <a:r>
              <a:rPr lang="en-US" sz="1500" dirty="0">
                <a:hlinkClick r:id="rId17"/>
              </a:rPr>
              <a:t>Summary</a:t>
            </a:r>
            <a:r>
              <a:rPr lang="en-US" sz="1500" dirty="0"/>
              <a:t> | </a:t>
            </a:r>
            <a:r>
              <a:rPr lang="en-US" sz="1500" dirty="0">
                <a:hlinkClick r:id="rId18"/>
              </a:rPr>
              <a:t>Full Text</a:t>
            </a:r>
            <a:r>
              <a:rPr lang="en-US" sz="1500" dirty="0"/>
              <a:t> | </a:t>
            </a:r>
            <a:r>
              <a:rPr lang="en-US" sz="1500" dirty="0">
                <a:hlinkClick r:id="rId19"/>
              </a:rPr>
              <a:t>PDF</a:t>
            </a:r>
            <a:r>
              <a:rPr lang="en-US" sz="1500" dirty="0"/>
              <a:t> (4497 kb)</a:t>
            </a:r>
          </a:p>
          <a:p>
            <a:r>
              <a:rPr lang="en-US" sz="1500" dirty="0"/>
              <a:t>A </a:t>
            </a:r>
            <a:r>
              <a:rPr lang="en-US" sz="1500" dirty="0" err="1"/>
              <a:t>Cytokinin</a:t>
            </a:r>
            <a:r>
              <a:rPr lang="en-US" sz="1500" dirty="0"/>
              <a:t>-Activating Enzyme Promotes Tuber Formation in Tomato p1057Tamar </a:t>
            </a:r>
            <a:r>
              <a:rPr lang="en-US" sz="1500" dirty="0" err="1"/>
              <a:t>Eviatar-Ribak</a:t>
            </a:r>
            <a:r>
              <a:rPr lang="en-US" sz="1500" dirty="0"/>
              <a:t>, </a:t>
            </a:r>
            <a:r>
              <a:rPr lang="en-US" sz="1500" dirty="0" err="1"/>
              <a:t>Akiva</a:t>
            </a:r>
            <a:r>
              <a:rPr lang="en-US" sz="1500" dirty="0"/>
              <a:t> </a:t>
            </a:r>
            <a:r>
              <a:rPr lang="en-US" sz="1500" dirty="0" err="1"/>
              <a:t>Shalit-Kaneh</a:t>
            </a:r>
            <a:r>
              <a:rPr lang="en-US" sz="1500" dirty="0"/>
              <a:t>, Louise Chappell-</a:t>
            </a:r>
            <a:r>
              <a:rPr lang="en-US" sz="1500" dirty="0" err="1"/>
              <a:t>Maor</a:t>
            </a:r>
            <a:r>
              <a:rPr lang="en-US" sz="1500" dirty="0"/>
              <a:t>, </a:t>
            </a:r>
            <a:r>
              <a:rPr lang="en-US" sz="1500" dirty="0" err="1"/>
              <a:t>Ziva</a:t>
            </a:r>
            <a:r>
              <a:rPr lang="en-US" sz="1500" dirty="0"/>
              <a:t> </a:t>
            </a:r>
            <a:r>
              <a:rPr lang="en-US" sz="1500" dirty="0" err="1"/>
              <a:t>Amsellem</a:t>
            </a:r>
            <a:r>
              <a:rPr lang="en-US" sz="1500" dirty="0"/>
              <a:t>, Yuval </a:t>
            </a:r>
            <a:r>
              <a:rPr lang="en-US" sz="1500" dirty="0" err="1"/>
              <a:t>Eshed</a:t>
            </a:r>
            <a:r>
              <a:rPr lang="en-US" sz="1500" dirty="0"/>
              <a:t>, </a:t>
            </a:r>
            <a:r>
              <a:rPr lang="en-US" sz="1500" dirty="0" err="1"/>
              <a:t>Eliezer</a:t>
            </a:r>
            <a:r>
              <a:rPr lang="en-US" sz="1500" dirty="0"/>
              <a:t> </a:t>
            </a:r>
            <a:r>
              <a:rPr lang="en-US" sz="1500" dirty="0" err="1"/>
              <a:t>Lifschitz</a:t>
            </a:r>
            <a:endParaRPr lang="en-US" sz="1500" dirty="0"/>
          </a:p>
          <a:p>
            <a:r>
              <a:rPr lang="en-US" sz="1500" dirty="0">
                <a:hlinkClick r:id="rId20"/>
              </a:rPr>
              <a:t>Summary</a:t>
            </a:r>
            <a:r>
              <a:rPr lang="en-US" sz="1500" dirty="0"/>
              <a:t> | </a:t>
            </a:r>
            <a:r>
              <a:rPr lang="en-US" sz="1500" dirty="0">
                <a:hlinkClick r:id="rId21"/>
              </a:rPr>
              <a:t>Full Text</a:t>
            </a:r>
            <a:r>
              <a:rPr lang="en-US" sz="1500" dirty="0"/>
              <a:t> | </a:t>
            </a:r>
            <a:r>
              <a:rPr lang="en-US" sz="1500" dirty="0">
                <a:hlinkClick r:id="rId22"/>
              </a:rPr>
              <a:t>PDF</a:t>
            </a:r>
            <a:r>
              <a:rPr lang="en-US" sz="1500" dirty="0"/>
              <a:t> (2143 kb)</a:t>
            </a:r>
          </a:p>
          <a:p>
            <a:r>
              <a:rPr lang="en-US" sz="1500" dirty="0"/>
              <a:t>Developmental Basis of Phallus Reduction during Bird Evolution p1065Ana M. Herrera, Simone G. Shuster, Claire L. </a:t>
            </a:r>
            <a:r>
              <a:rPr lang="en-US" sz="1500" dirty="0" err="1"/>
              <a:t>Perriton</a:t>
            </a:r>
            <a:r>
              <a:rPr lang="en-US" sz="1500" dirty="0"/>
              <a:t>, Martin J. Cohn</a:t>
            </a:r>
          </a:p>
          <a:p>
            <a:r>
              <a:rPr lang="en-US" sz="1500" dirty="0">
                <a:hlinkClick r:id="rId23"/>
              </a:rPr>
              <a:t>Summary</a:t>
            </a:r>
            <a:r>
              <a:rPr lang="en-US" sz="1500" dirty="0"/>
              <a:t> | </a:t>
            </a:r>
            <a:r>
              <a:rPr lang="en-US" sz="1500" dirty="0">
                <a:hlinkClick r:id="rId24"/>
              </a:rPr>
              <a:t>Full Text</a:t>
            </a:r>
            <a:r>
              <a:rPr lang="en-US" sz="1500" dirty="0"/>
              <a:t> | </a:t>
            </a:r>
            <a:r>
              <a:rPr lang="en-US" sz="1500" dirty="0">
                <a:hlinkClick r:id="rId25"/>
              </a:rPr>
              <a:t>PDF</a:t>
            </a:r>
            <a:r>
              <a:rPr lang="en-US" sz="1500" dirty="0"/>
              <a:t> (1528 kb</a:t>
            </a:r>
            <a:r>
              <a:rPr lang="en-US" sz="1500" dirty="0" smtClean="0"/>
              <a:t>)</a:t>
            </a:r>
          </a:p>
          <a:p>
            <a:r>
              <a:rPr lang="en-US" sz="1500" dirty="0" err="1"/>
              <a:t>Anthocyanins</a:t>
            </a:r>
            <a:r>
              <a:rPr lang="en-US" sz="1500" dirty="0"/>
              <a:t> Double the Shelf Life of Tomatoes by Delaying </a:t>
            </a:r>
            <a:r>
              <a:rPr lang="en-US" sz="1500" dirty="0" err="1"/>
              <a:t>Overripening</a:t>
            </a:r>
            <a:r>
              <a:rPr lang="en-US" sz="1500" dirty="0"/>
              <a:t> and Reducing Susceptibility to Gray Mold p1094Yang Zhang, Eugenio </a:t>
            </a:r>
            <a:r>
              <a:rPr lang="en-US" sz="1500" dirty="0" err="1"/>
              <a:t>Butelli</a:t>
            </a:r>
            <a:r>
              <a:rPr lang="en-US" sz="1500" dirty="0"/>
              <a:t>, </a:t>
            </a:r>
            <a:r>
              <a:rPr lang="en-US" sz="1500" dirty="0" err="1"/>
              <a:t>Rosalba</a:t>
            </a:r>
            <a:r>
              <a:rPr lang="en-US" sz="1500" dirty="0"/>
              <a:t> De Stefano, </a:t>
            </a:r>
            <a:r>
              <a:rPr lang="en-US" sz="1500" dirty="0" err="1"/>
              <a:t>Henk-jan</a:t>
            </a:r>
            <a:r>
              <a:rPr lang="en-US" sz="1500" dirty="0"/>
              <a:t> </a:t>
            </a:r>
            <a:r>
              <a:rPr lang="en-US" sz="1500" dirty="0" err="1"/>
              <a:t>Schoonbeek</a:t>
            </a:r>
            <a:r>
              <a:rPr lang="en-US" sz="1500" dirty="0"/>
              <a:t>, Andreas </a:t>
            </a:r>
            <a:r>
              <a:rPr lang="en-US" sz="1500" dirty="0" err="1"/>
              <a:t>Magusin</a:t>
            </a:r>
            <a:r>
              <a:rPr lang="en-US" sz="1500" dirty="0"/>
              <a:t>, Chiara </a:t>
            </a:r>
            <a:r>
              <a:rPr lang="en-US" sz="1500" dirty="0" err="1"/>
              <a:t>Pagliarani</a:t>
            </a:r>
            <a:r>
              <a:rPr lang="en-US" sz="1500" dirty="0"/>
              <a:t>, </a:t>
            </a:r>
            <a:r>
              <a:rPr lang="en-US" sz="1500" dirty="0" err="1"/>
              <a:t>Nikolaus</a:t>
            </a:r>
            <a:r>
              <a:rPr lang="en-US" sz="1500" dirty="0"/>
              <a:t> </a:t>
            </a:r>
            <a:r>
              <a:rPr lang="en-US" sz="1500" dirty="0" err="1"/>
              <a:t>Wellner</a:t>
            </a:r>
            <a:r>
              <a:rPr lang="en-US" sz="1500" dirty="0"/>
              <a:t>, Lionel Hill, Diego </a:t>
            </a:r>
            <a:r>
              <a:rPr lang="en-US" sz="1500" dirty="0" err="1"/>
              <a:t>Orzaez</a:t>
            </a:r>
            <a:r>
              <a:rPr lang="en-US" sz="1500" dirty="0"/>
              <a:t>, Antonio </a:t>
            </a:r>
            <a:r>
              <a:rPr lang="en-US" sz="1500" dirty="0" err="1"/>
              <a:t>Granell</a:t>
            </a:r>
            <a:r>
              <a:rPr lang="en-US" sz="1500" dirty="0"/>
              <a:t>, Jonathan D.G. Jones, Cathie Martin</a:t>
            </a:r>
          </a:p>
          <a:p>
            <a:r>
              <a:rPr lang="en-US" sz="1500" dirty="0">
                <a:hlinkClick r:id="rId26"/>
              </a:rPr>
              <a:t>Summary</a:t>
            </a:r>
            <a:r>
              <a:rPr lang="en-US" sz="1500" dirty="0"/>
              <a:t> | </a:t>
            </a:r>
            <a:r>
              <a:rPr lang="en-US" sz="1500" dirty="0">
                <a:hlinkClick r:id="rId27"/>
              </a:rPr>
              <a:t>Full Text</a:t>
            </a:r>
            <a:r>
              <a:rPr lang="en-US" sz="1500" dirty="0"/>
              <a:t> | </a:t>
            </a:r>
            <a:r>
              <a:rPr lang="en-US" sz="1500" dirty="0">
                <a:hlinkClick r:id="rId28"/>
              </a:rPr>
              <a:t>PDF</a:t>
            </a:r>
            <a:r>
              <a:rPr lang="en-US" sz="1500" dirty="0"/>
              <a:t> (1523 kb)</a:t>
            </a:r>
          </a:p>
          <a:p>
            <a:endParaRPr lang="en-US" sz="1500" dirty="0"/>
          </a:p>
          <a:p>
            <a:endParaRPr lang="en-US" sz="1500" dirty="0"/>
          </a:p>
        </p:txBody>
      </p:sp>
      <p:pic>
        <p:nvPicPr>
          <p:cNvPr id="5" name="Picture 5"/>
          <p:cNvPicPr>
            <a:picLocks noChangeAspect="1" noChangeArrowheads="1"/>
          </p:cNvPicPr>
          <p:nvPr/>
        </p:nvPicPr>
        <p:blipFill rotWithShape="1">
          <a:blip r:embed="rId29"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99776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00" y="850900"/>
            <a:ext cx="9144000" cy="4478149"/>
          </a:xfrm>
          <a:prstGeom prst="rect">
            <a:avLst/>
          </a:prstGeom>
        </p:spPr>
        <p:txBody>
          <a:bodyPr wrap="square">
            <a:spAutoFit/>
          </a:bodyPr>
          <a:lstStyle/>
          <a:p>
            <a:r>
              <a:rPr lang="en-US" sz="1500" dirty="0" smtClean="0"/>
              <a:t>Theta </a:t>
            </a:r>
            <a:r>
              <a:rPr lang="en-US" sz="1500" dirty="0"/>
              <a:t>Oscillations at Encoding Mediate the Context-Dependent Nature of Human Episodic Memory p1101Tobias </a:t>
            </a:r>
            <a:r>
              <a:rPr lang="en-US" sz="1500" dirty="0" err="1"/>
              <a:t>Staudigl</a:t>
            </a:r>
            <a:r>
              <a:rPr lang="en-US" sz="1500" dirty="0"/>
              <a:t>, Simon </a:t>
            </a:r>
            <a:r>
              <a:rPr lang="en-US" sz="1500" dirty="0" err="1"/>
              <a:t>Hanslmayr</a:t>
            </a:r>
            <a:endParaRPr lang="en-US" sz="1500" dirty="0"/>
          </a:p>
          <a:p>
            <a:r>
              <a:rPr lang="en-US" sz="1500" dirty="0">
                <a:hlinkClick r:id="rId2"/>
              </a:rPr>
              <a:t>Summary</a:t>
            </a:r>
            <a:r>
              <a:rPr lang="en-US" sz="1500" dirty="0"/>
              <a:t> | </a:t>
            </a:r>
            <a:r>
              <a:rPr lang="en-US" sz="1500" dirty="0">
                <a:hlinkClick r:id="rId3"/>
              </a:rPr>
              <a:t>Full Text</a:t>
            </a:r>
            <a:r>
              <a:rPr lang="en-US" sz="1500" dirty="0"/>
              <a:t> | </a:t>
            </a:r>
            <a:r>
              <a:rPr lang="en-US" sz="1500" dirty="0">
                <a:hlinkClick r:id="rId4"/>
              </a:rPr>
              <a:t>PDF</a:t>
            </a:r>
            <a:r>
              <a:rPr lang="en-US" sz="1500" dirty="0"/>
              <a:t> (1771 kb</a:t>
            </a:r>
            <a:r>
              <a:rPr lang="en-US" sz="1500" dirty="0" smtClean="0"/>
              <a:t>)</a:t>
            </a:r>
          </a:p>
          <a:p>
            <a:r>
              <a:rPr lang="en-US" sz="1500" dirty="0"/>
              <a:t>Context-Dependent Decay of Motor Memories during Skill Acquisition p1107James N. Ingram, J. Randall Flanagan, Daniel M. </a:t>
            </a:r>
            <a:r>
              <a:rPr lang="en-US" sz="1500" dirty="0" err="1"/>
              <a:t>Wolpert</a:t>
            </a:r>
            <a:endParaRPr lang="en-US" sz="1500" dirty="0"/>
          </a:p>
          <a:p>
            <a:r>
              <a:rPr lang="en-US" sz="1500" dirty="0">
                <a:hlinkClick r:id="rId5"/>
              </a:rPr>
              <a:t>Summary</a:t>
            </a:r>
            <a:r>
              <a:rPr lang="en-US" sz="1500" dirty="0"/>
              <a:t> | </a:t>
            </a:r>
            <a:r>
              <a:rPr lang="en-US" sz="1500" dirty="0">
                <a:hlinkClick r:id="rId6"/>
              </a:rPr>
              <a:t>Full Text</a:t>
            </a:r>
            <a:r>
              <a:rPr lang="en-US" sz="1500" dirty="0"/>
              <a:t> | </a:t>
            </a:r>
            <a:r>
              <a:rPr lang="en-US" sz="1500" dirty="0">
                <a:hlinkClick r:id="rId7"/>
              </a:rPr>
              <a:t>PDF</a:t>
            </a:r>
            <a:r>
              <a:rPr lang="en-US" sz="1500" dirty="0"/>
              <a:t> (845 kb)</a:t>
            </a:r>
          </a:p>
          <a:p>
            <a:r>
              <a:rPr lang="en-US" sz="1500" dirty="0"/>
              <a:t>Evolutionary Origin of the Turtle Shell p1113Tyler R. </a:t>
            </a:r>
            <a:r>
              <a:rPr lang="en-US" sz="1500" dirty="0" err="1"/>
              <a:t>Lyson</a:t>
            </a:r>
            <a:r>
              <a:rPr lang="en-US" sz="1500" dirty="0"/>
              <a:t>, Gabe S. </a:t>
            </a:r>
            <a:r>
              <a:rPr lang="en-US" sz="1500" dirty="0" err="1"/>
              <a:t>Bever</a:t>
            </a:r>
            <a:r>
              <a:rPr lang="en-US" sz="1500" dirty="0"/>
              <a:t>, </a:t>
            </a:r>
            <a:r>
              <a:rPr lang="en-US" sz="1500" dirty="0" err="1"/>
              <a:t>Torsten</a:t>
            </a:r>
            <a:r>
              <a:rPr lang="en-US" sz="1500" dirty="0"/>
              <a:t> M. </a:t>
            </a:r>
            <a:r>
              <a:rPr lang="en-US" sz="1500" dirty="0" err="1"/>
              <a:t>Scheyer</a:t>
            </a:r>
            <a:r>
              <a:rPr lang="en-US" sz="1500" dirty="0"/>
              <a:t>, Allison Y. Hsiang, Jacques A. Gauthier</a:t>
            </a:r>
          </a:p>
          <a:p>
            <a:r>
              <a:rPr lang="en-US" sz="1500" dirty="0">
                <a:hlinkClick r:id="rId8"/>
              </a:rPr>
              <a:t>Summary</a:t>
            </a:r>
            <a:r>
              <a:rPr lang="en-US" sz="1500" dirty="0"/>
              <a:t> | </a:t>
            </a:r>
            <a:r>
              <a:rPr lang="en-US" sz="1500" dirty="0">
                <a:hlinkClick r:id="rId9"/>
              </a:rPr>
              <a:t>Full Text</a:t>
            </a:r>
            <a:r>
              <a:rPr lang="en-US" sz="1500" dirty="0"/>
              <a:t> | </a:t>
            </a:r>
            <a:r>
              <a:rPr lang="en-US" sz="1500" dirty="0">
                <a:hlinkClick r:id="rId10"/>
              </a:rPr>
              <a:t>PDF</a:t>
            </a:r>
            <a:r>
              <a:rPr lang="en-US" sz="1500" dirty="0"/>
              <a:t> (2828 kb)</a:t>
            </a:r>
          </a:p>
          <a:p>
            <a:r>
              <a:rPr lang="en-US" sz="1500" dirty="0"/>
              <a:t>Group Formation, Relatedness, and the Evolution of </a:t>
            </a:r>
            <a:r>
              <a:rPr lang="en-US" sz="1500" dirty="0" err="1"/>
              <a:t>Multicellularity</a:t>
            </a:r>
            <a:r>
              <a:rPr lang="en-US" sz="1500" dirty="0"/>
              <a:t> p1120Roberta M. Fisher, Charlie K. Cornwallis, Stuart A. West</a:t>
            </a:r>
          </a:p>
          <a:p>
            <a:r>
              <a:rPr lang="en-US" sz="1500" dirty="0">
                <a:hlinkClick r:id="rId11"/>
              </a:rPr>
              <a:t>Summary</a:t>
            </a:r>
            <a:r>
              <a:rPr lang="en-US" sz="1500" dirty="0"/>
              <a:t> | </a:t>
            </a:r>
            <a:r>
              <a:rPr lang="en-US" sz="1500" dirty="0">
                <a:hlinkClick r:id="rId12"/>
              </a:rPr>
              <a:t>Full Text</a:t>
            </a:r>
            <a:r>
              <a:rPr lang="en-US" sz="1500" dirty="0"/>
              <a:t> | </a:t>
            </a:r>
            <a:r>
              <a:rPr lang="en-US" sz="1500" dirty="0">
                <a:hlinkClick r:id="rId13"/>
              </a:rPr>
              <a:t>PDF</a:t>
            </a:r>
            <a:r>
              <a:rPr lang="en-US" sz="1500" dirty="0"/>
              <a:t> (397 kb)</a:t>
            </a:r>
          </a:p>
          <a:p>
            <a:r>
              <a:rPr lang="en-US" sz="1500" dirty="0"/>
              <a:t>Cloning and Characterization of Four Novel Coral Acid-Rich Proteins that Precipitate Carbonates In Vitro p1126Tali Mass, </a:t>
            </a:r>
            <a:r>
              <a:rPr lang="en-US" sz="1500" dirty="0" err="1"/>
              <a:t>Jeana</a:t>
            </a:r>
            <a:r>
              <a:rPr lang="en-US" sz="1500" dirty="0"/>
              <a:t> L. Drake, </a:t>
            </a:r>
            <a:r>
              <a:rPr lang="en-US" sz="1500" dirty="0" err="1"/>
              <a:t>Liti</a:t>
            </a:r>
            <a:r>
              <a:rPr lang="en-US" sz="1500" dirty="0"/>
              <a:t> </a:t>
            </a:r>
            <a:r>
              <a:rPr lang="en-US" sz="1500" dirty="0" err="1"/>
              <a:t>Haramaty</a:t>
            </a:r>
            <a:r>
              <a:rPr lang="en-US" sz="1500" dirty="0"/>
              <a:t>, J. </a:t>
            </a:r>
            <a:r>
              <a:rPr lang="en-US" sz="1500" dirty="0" err="1"/>
              <a:t>Dongun</a:t>
            </a:r>
            <a:r>
              <a:rPr lang="en-US" sz="1500" dirty="0"/>
              <a:t> Kim, Ehud </a:t>
            </a:r>
            <a:r>
              <a:rPr lang="en-US" sz="1500" dirty="0" err="1"/>
              <a:t>Zelzion</a:t>
            </a:r>
            <a:r>
              <a:rPr lang="en-US" sz="1500" dirty="0"/>
              <a:t>, </a:t>
            </a:r>
            <a:r>
              <a:rPr lang="en-US" sz="1500" dirty="0" err="1"/>
              <a:t>Debashish</a:t>
            </a:r>
            <a:r>
              <a:rPr lang="en-US" sz="1500" dirty="0"/>
              <a:t> Bhattacharya, Paul G. </a:t>
            </a:r>
            <a:r>
              <a:rPr lang="en-US" sz="1500" dirty="0" err="1"/>
              <a:t>Falkowski</a:t>
            </a:r>
            <a:endParaRPr lang="en-US" sz="1500" dirty="0"/>
          </a:p>
          <a:p>
            <a:r>
              <a:rPr lang="en-US" sz="1500" dirty="0">
                <a:hlinkClick r:id="rId14"/>
              </a:rPr>
              <a:t>Summary</a:t>
            </a:r>
            <a:r>
              <a:rPr lang="en-US" sz="1500" dirty="0"/>
              <a:t> | </a:t>
            </a:r>
            <a:r>
              <a:rPr lang="en-US" sz="1500" dirty="0">
                <a:hlinkClick r:id="rId15"/>
              </a:rPr>
              <a:t>Full Text</a:t>
            </a:r>
            <a:r>
              <a:rPr lang="en-US" sz="1500" dirty="0"/>
              <a:t> | </a:t>
            </a:r>
            <a:r>
              <a:rPr lang="en-US" sz="1500" dirty="0">
                <a:hlinkClick r:id="rId16"/>
              </a:rPr>
              <a:t>PDF</a:t>
            </a:r>
            <a:r>
              <a:rPr lang="en-US" sz="1500" dirty="0"/>
              <a:t> (1118 kb)</a:t>
            </a:r>
          </a:p>
          <a:p>
            <a:r>
              <a:rPr lang="en-US" sz="1500" dirty="0" smtClean="0"/>
              <a:t>Dance Choreography Is Coordinated with Song Repertoire in a Complex Avian Displayp1132Anastasia H. </a:t>
            </a:r>
            <a:r>
              <a:rPr lang="en-US" sz="1500" dirty="0" err="1" smtClean="0"/>
              <a:t>Dalziell</a:t>
            </a:r>
            <a:r>
              <a:rPr lang="en-US" sz="1500" dirty="0" smtClean="0"/>
              <a:t>, Richard A. Peters, Andrew Cockburn, Alexandra D. Dorland, Alex C. </a:t>
            </a:r>
            <a:r>
              <a:rPr lang="en-US" sz="1500" dirty="0" err="1" smtClean="0"/>
              <a:t>Maisey</a:t>
            </a:r>
            <a:r>
              <a:rPr lang="en-US" sz="1500" dirty="0" smtClean="0"/>
              <a:t>, Robert D. </a:t>
            </a:r>
            <a:r>
              <a:rPr lang="en-US" sz="1500" dirty="0" err="1" smtClean="0"/>
              <a:t>Magrath</a:t>
            </a:r>
            <a:endParaRPr lang="en-US" sz="1500" dirty="0" smtClean="0"/>
          </a:p>
          <a:p>
            <a:r>
              <a:rPr lang="en-US" sz="1500" dirty="0" smtClean="0">
                <a:hlinkClick r:id="rId17"/>
              </a:rPr>
              <a:t>Summary</a:t>
            </a:r>
            <a:r>
              <a:rPr lang="en-US" sz="1500" dirty="0" smtClean="0"/>
              <a:t> | </a:t>
            </a:r>
            <a:r>
              <a:rPr lang="en-US" sz="1500" dirty="0" smtClean="0">
                <a:hlinkClick r:id="rId18"/>
              </a:rPr>
              <a:t>Full Text</a:t>
            </a:r>
            <a:r>
              <a:rPr lang="en-US" sz="1500" dirty="0" smtClean="0"/>
              <a:t> | </a:t>
            </a:r>
            <a:r>
              <a:rPr lang="en-US" sz="1500" dirty="0" smtClean="0">
                <a:hlinkClick r:id="rId19"/>
              </a:rPr>
              <a:t>PDF</a:t>
            </a:r>
            <a:r>
              <a:rPr lang="en-US" sz="1500" dirty="0" smtClean="0"/>
              <a:t> (560 kb)</a:t>
            </a:r>
          </a:p>
          <a:p>
            <a:endParaRPr lang="en-US" sz="1500" dirty="0"/>
          </a:p>
        </p:txBody>
      </p:sp>
      <p:pic>
        <p:nvPicPr>
          <p:cNvPr id="5" name="Picture 5"/>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20416" r="72471" b="54063"/>
          <a:stretch/>
        </p:blipFill>
        <p:spPr bwMode="auto">
          <a:xfrm>
            <a:off x="0" y="37483"/>
            <a:ext cx="1259505" cy="65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37731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203</TotalTime>
  <Words>197</Words>
  <Application>Microsoft Office PowerPoint</Application>
  <PresentationFormat>화면 슬라이드 쇼(4:3)</PresentationFormat>
  <Paragraphs>76</Paragraphs>
  <Slides>26</Slides>
  <Notes>3</Notes>
  <HiddenSlides>0</HiddenSlides>
  <MMClips>0</MMClips>
  <ScaleCrop>false</ScaleCrop>
  <HeadingPairs>
    <vt:vector size="4" baseType="variant">
      <vt:variant>
        <vt:lpstr>테마</vt:lpstr>
      </vt:variant>
      <vt:variant>
        <vt:i4>1</vt:i4>
      </vt:variant>
      <vt:variant>
        <vt:lpstr>슬라이드 제목</vt:lpstr>
      </vt:variant>
      <vt:variant>
        <vt:i4>26</vt:i4>
      </vt:variant>
    </vt:vector>
  </HeadingPairs>
  <TitlesOfParts>
    <vt:vector size="27" baseType="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Sushil Devkota</dc:creator>
  <cp:lastModifiedBy>Biochem_Seminar</cp:lastModifiedBy>
  <cp:revision>36</cp:revision>
  <cp:lastPrinted>2013-06-30T21:59:58Z</cp:lastPrinted>
  <dcterms:created xsi:type="dcterms:W3CDTF">2013-05-18T04:22:55Z</dcterms:created>
  <dcterms:modified xsi:type="dcterms:W3CDTF">2013-06-30T22:53:39Z</dcterms:modified>
</cp:coreProperties>
</file>