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7099300"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6661" tIns="48331" rIns="96661" bIns="48331" rtlCol="0"/>
          <a:lstStyle>
            <a:lvl1pPr algn="r">
              <a:defRPr sz="1300"/>
            </a:lvl1pPr>
          </a:lstStyle>
          <a:p>
            <a:fld id="{01417FCB-0C66-47D2-BE9D-36B9E9D304DC}" type="datetimeFigureOut">
              <a:rPr lang="en-US" smtClean="0"/>
              <a:t>11/11/2013</a:t>
            </a:fld>
            <a:endParaRPr lang="en-US"/>
          </a:p>
        </p:txBody>
      </p:sp>
      <p:sp>
        <p:nvSpPr>
          <p:cNvPr id="4" name="Slide Image Placeholder 3"/>
          <p:cNvSpPr>
            <a:spLocks noGrp="1" noRot="1" noChangeAspect="1"/>
          </p:cNvSpPr>
          <p:nvPr>
            <p:ph type="sldImg" idx="2"/>
          </p:nvPr>
        </p:nvSpPr>
        <p:spPr>
          <a:xfrm>
            <a:off x="990600" y="768350"/>
            <a:ext cx="5118100" cy="3838575"/>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721106"/>
            <a:ext cx="3076363" cy="511731"/>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6661" tIns="48331" rIns="96661" bIns="48331" rtlCol="0" anchor="b"/>
          <a:lstStyle>
            <a:lvl1pPr algn="r">
              <a:defRPr sz="1300"/>
            </a:lvl1pPr>
          </a:lstStyle>
          <a:p>
            <a:fld id="{1F8D0DCA-DDF0-4F6A-9D4A-E3633C703CDB}" type="slidenum">
              <a:rPr lang="en-US" smtClean="0"/>
              <a:t>‹#›</a:t>
            </a:fld>
            <a:endParaRPr lang="en-US"/>
          </a:p>
        </p:txBody>
      </p:sp>
    </p:spTree>
    <p:extLst>
      <p:ext uri="{BB962C8B-B14F-4D97-AF65-F5344CB8AC3E}">
        <p14:creationId xmlns:p14="http://schemas.microsoft.com/office/powerpoint/2010/main" val="1307265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7</a:t>
            </a:fld>
            <a:endParaRPr lang="en-US"/>
          </a:p>
        </p:txBody>
      </p:sp>
    </p:spTree>
    <p:extLst>
      <p:ext uri="{BB962C8B-B14F-4D97-AF65-F5344CB8AC3E}">
        <p14:creationId xmlns:p14="http://schemas.microsoft.com/office/powerpoint/2010/main" val="558809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8</a:t>
            </a:fld>
            <a:endParaRPr lang="en-US"/>
          </a:p>
        </p:txBody>
      </p:sp>
    </p:spTree>
    <p:extLst>
      <p:ext uri="{BB962C8B-B14F-4D97-AF65-F5344CB8AC3E}">
        <p14:creationId xmlns:p14="http://schemas.microsoft.com/office/powerpoint/2010/main" val="1676847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9</a:t>
            </a:fld>
            <a:endParaRPr lang="en-US"/>
          </a:p>
        </p:txBody>
      </p:sp>
    </p:spTree>
    <p:extLst>
      <p:ext uri="{BB962C8B-B14F-4D97-AF65-F5344CB8AC3E}">
        <p14:creationId xmlns:p14="http://schemas.microsoft.com/office/powerpoint/2010/main" val="3840831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10</a:t>
            </a:fld>
            <a:endParaRPr lang="en-US"/>
          </a:p>
        </p:txBody>
      </p:sp>
    </p:spTree>
    <p:extLst>
      <p:ext uri="{BB962C8B-B14F-4D97-AF65-F5344CB8AC3E}">
        <p14:creationId xmlns:p14="http://schemas.microsoft.com/office/powerpoint/2010/main" val="1970616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11</a:t>
            </a:fld>
            <a:endParaRPr lang="en-US"/>
          </a:p>
        </p:txBody>
      </p:sp>
    </p:spTree>
    <p:extLst>
      <p:ext uri="{BB962C8B-B14F-4D97-AF65-F5344CB8AC3E}">
        <p14:creationId xmlns:p14="http://schemas.microsoft.com/office/powerpoint/2010/main" val="1561500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12</a:t>
            </a:fld>
            <a:endParaRPr lang="en-US"/>
          </a:p>
        </p:txBody>
      </p:sp>
    </p:spTree>
    <p:extLst>
      <p:ext uri="{BB962C8B-B14F-4D97-AF65-F5344CB8AC3E}">
        <p14:creationId xmlns:p14="http://schemas.microsoft.com/office/powerpoint/2010/main" val="1398773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13</a:t>
            </a:fld>
            <a:endParaRPr lang="en-US"/>
          </a:p>
        </p:txBody>
      </p:sp>
    </p:spTree>
    <p:extLst>
      <p:ext uri="{BB962C8B-B14F-4D97-AF65-F5344CB8AC3E}">
        <p14:creationId xmlns:p14="http://schemas.microsoft.com/office/powerpoint/2010/main" val="384564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0E71241-9B01-412F-A997-0185682F9A14}" type="slidenum">
              <a:rPr lang="en-US" smtClean="0"/>
              <a:t>14</a:t>
            </a:fld>
            <a:endParaRPr lang="en-US"/>
          </a:p>
        </p:txBody>
      </p:sp>
    </p:spTree>
    <p:extLst>
      <p:ext uri="{BB962C8B-B14F-4D97-AF65-F5344CB8AC3E}">
        <p14:creationId xmlns:p14="http://schemas.microsoft.com/office/powerpoint/2010/main" val="141920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sz="1300" dirty="0"/>
              <a:t>Our previous study suggested that the DNA-dependent protein </a:t>
            </a:r>
            <a:r>
              <a:rPr lang="en-US" altLang="ko-KR" sz="1300" dirty="0" err="1"/>
              <a:t>kinase</a:t>
            </a:r>
            <a:r>
              <a:rPr lang="en-US" altLang="ko-KR" sz="1300" dirty="0"/>
              <a:t> catalytic subunit (DNA-</a:t>
            </a:r>
            <a:r>
              <a:rPr lang="en-US" altLang="ko-KR" sz="1300" dirty="0" err="1"/>
              <a:t>PKcs</a:t>
            </a:r>
            <a:r>
              <a:rPr lang="en-US" altLang="ko-KR" sz="1300" dirty="0"/>
              <a:t>) interacts with Snail1, which affects genomic instability, sensitivity to DNA-damaging agents, and migration of tumor cells by reciprocal regulation between DNA-</a:t>
            </a:r>
            <a:r>
              <a:rPr lang="en-US" altLang="ko-KR" sz="1300" dirty="0" err="1"/>
              <a:t>PKcs</a:t>
            </a:r>
            <a:r>
              <a:rPr lang="en-US" altLang="ko-KR" sz="1300" dirty="0"/>
              <a:t> and Snail1. Here, we further investigate that a peptide containing 7-amino acid sequences (amino acids 15–21) of Snail1 (KPNYSEL, SP) inhibits the endogenous interaction between DNA-</a:t>
            </a:r>
            <a:r>
              <a:rPr lang="en-US" altLang="ko-KR" sz="1300" dirty="0" err="1"/>
              <a:t>PKcs</a:t>
            </a:r>
            <a:r>
              <a:rPr lang="en-US" altLang="ko-KR" sz="1300" dirty="0"/>
              <a:t> and Snail1 through primary interaction with DNA-</a:t>
            </a:r>
            <a:r>
              <a:rPr lang="en-US" altLang="ko-KR" sz="1300" dirty="0" err="1"/>
              <a:t>PKcs</a:t>
            </a:r>
            <a:r>
              <a:rPr lang="en-US" altLang="ko-KR" sz="1300" dirty="0"/>
              <a:t>. SP restored the inhibited DNA-</a:t>
            </a:r>
            <a:r>
              <a:rPr lang="en-US" altLang="ko-KR" sz="1300" dirty="0" err="1"/>
              <a:t>PKcs</a:t>
            </a:r>
            <a:r>
              <a:rPr lang="en-US" altLang="ko-KR" sz="1300" dirty="0"/>
              <a:t> repair activity and downstream pathways. On the other hand, DNA-</a:t>
            </a:r>
            <a:r>
              <a:rPr lang="en-US" altLang="ko-KR" sz="1300" dirty="0" err="1"/>
              <a:t>PKcs</a:t>
            </a:r>
            <a:r>
              <a:rPr lang="en-US" altLang="ko-KR" sz="1300" dirty="0"/>
              <a:t>-mediated </a:t>
            </a:r>
            <a:r>
              <a:rPr lang="en-US" altLang="ko-KR" sz="1300" dirty="0" err="1"/>
              <a:t>phosphorylation</a:t>
            </a:r>
            <a:r>
              <a:rPr lang="en-US" altLang="ko-KR" sz="1300" dirty="0"/>
              <a:t> of Snail1 was inhibited by SP, which resulted in decreased Snail1 stability and Snail1 functions. However, these phenomena were only shown in p53 wild-type cells, not in p53-defective cells. From these results, it is suggested that interfering with the protein interaction between DNA-</a:t>
            </a:r>
            <a:r>
              <a:rPr lang="en-US" altLang="ko-KR" sz="1300" dirty="0" err="1"/>
              <a:t>PKcs</a:t>
            </a:r>
            <a:r>
              <a:rPr lang="en-US" altLang="ko-KR" sz="1300" dirty="0"/>
              <a:t> and Snail1 might be an effective strategy for sensitizing cancer cells and inhibiting tumor migration, especially in both Snail1-overexpressing and DNA-</a:t>
            </a:r>
            <a:r>
              <a:rPr lang="en-US" altLang="ko-KR" sz="1300" dirty="0" err="1"/>
              <a:t>PKcs</a:t>
            </a:r>
            <a:r>
              <a:rPr lang="en-US" altLang="ko-KR" sz="1300" dirty="0"/>
              <a:t>-</a:t>
            </a:r>
            <a:r>
              <a:rPr lang="en-US" altLang="ko-KR" sz="1300" dirty="0" err="1"/>
              <a:t>overexpressing</a:t>
            </a:r>
            <a:r>
              <a:rPr lang="en-US" altLang="ko-KR" sz="1300" dirty="0"/>
              <a:t> cancer cells with functional p53.</a:t>
            </a:r>
            <a:endParaRPr lang="ko-KR" altLang="en-US" dirty="0"/>
          </a:p>
        </p:txBody>
      </p:sp>
      <p:sp>
        <p:nvSpPr>
          <p:cNvPr id="4" name="슬라이드 번호 개체 틀 3"/>
          <p:cNvSpPr>
            <a:spLocks noGrp="1"/>
          </p:cNvSpPr>
          <p:nvPr>
            <p:ph type="sldNum" sz="quarter" idx="10"/>
          </p:nvPr>
        </p:nvSpPr>
        <p:spPr/>
        <p:txBody>
          <a:bodyPr/>
          <a:lstStyle/>
          <a:p>
            <a:fld id="{9C3EE389-824F-4F0F-BDD4-EAB4243AFA41}" type="slidenum">
              <a:rPr lang="ko-KR" altLang="en-US" smtClean="0"/>
              <a:t>25</a:t>
            </a:fld>
            <a:endParaRPr lang="ko-K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92500" lnSpcReduction="10000"/>
          </a:bodyPr>
          <a:lstStyle/>
          <a:p>
            <a:r>
              <a:rPr lang="en-US" altLang="ko-KR" sz="1300" dirty="0"/>
              <a:t>G protein-coupled receptors mediate responses to a myriad of </a:t>
            </a:r>
            <a:r>
              <a:rPr lang="en-US" altLang="ko-KR" sz="1300" dirty="0" err="1"/>
              <a:t>ligands</a:t>
            </a:r>
            <a:r>
              <a:rPr lang="en-US" altLang="ko-KR" sz="1300" dirty="0"/>
              <a:t>, some of which regulate </a:t>
            </a:r>
            <a:r>
              <a:rPr lang="en-US" altLang="ko-KR" sz="1300" dirty="0" err="1"/>
              <a:t>adipocyte</a:t>
            </a:r>
            <a:r>
              <a:rPr lang="en-US" altLang="ko-KR" sz="1300" dirty="0"/>
              <a:t> differentiation and metabolism. The sweet taste receptors T1R2 and T1R3 are G protein-coupled receptors that function as carbohydrate sensors in taste buds, gut, and pancreas. Here we report that sweet taste receptors T1R2 and T1R3 are expressed throughout </a:t>
            </a:r>
            <a:r>
              <a:rPr lang="en-US" altLang="ko-KR" sz="1300" dirty="0" err="1"/>
              <a:t>adipogenesis</a:t>
            </a:r>
            <a:r>
              <a:rPr lang="en-US" altLang="ko-KR" sz="1300" dirty="0"/>
              <a:t> and in adipose tissues. Treatment of mouse and human precursor cells with artificial sweeteners, saccharin and </a:t>
            </a:r>
            <a:r>
              <a:rPr lang="en-US" altLang="ko-KR" sz="1300" dirty="0" err="1"/>
              <a:t>acesulfame</a:t>
            </a:r>
            <a:r>
              <a:rPr lang="en-US" altLang="ko-KR" sz="1300" dirty="0"/>
              <a:t> potassium, enhanced </a:t>
            </a:r>
            <a:r>
              <a:rPr lang="en-US" altLang="ko-KR" sz="1300" dirty="0" err="1"/>
              <a:t>adipogenesis</a:t>
            </a:r>
            <a:r>
              <a:rPr lang="en-US" altLang="ko-KR" sz="1300" dirty="0"/>
              <a:t>. Saccharin treatment of 3T3-L1 cells and primary </a:t>
            </a:r>
            <a:r>
              <a:rPr lang="en-US" altLang="ko-KR" sz="1300" dirty="0" err="1"/>
              <a:t>mesenchymal</a:t>
            </a:r>
            <a:r>
              <a:rPr lang="en-US" altLang="ko-KR" sz="1300" dirty="0"/>
              <a:t> stem cells rapidly stimulated </a:t>
            </a:r>
            <a:r>
              <a:rPr lang="en-US" altLang="ko-KR" sz="1300" dirty="0" err="1"/>
              <a:t>phosphorylation</a:t>
            </a:r>
            <a:r>
              <a:rPr lang="en-US" altLang="ko-KR" sz="1300" dirty="0"/>
              <a:t> of </a:t>
            </a:r>
            <a:r>
              <a:rPr lang="en-US" altLang="ko-KR" sz="1300" dirty="0" err="1"/>
              <a:t>Akt</a:t>
            </a:r>
            <a:r>
              <a:rPr lang="en-US" altLang="ko-KR" sz="1300" dirty="0"/>
              <a:t> and downstream targets with functions in </a:t>
            </a:r>
            <a:r>
              <a:rPr lang="en-US" altLang="ko-KR" sz="1300" dirty="0" err="1"/>
              <a:t>adipogenesis</a:t>
            </a:r>
            <a:r>
              <a:rPr lang="en-US" altLang="ko-KR" sz="1300" dirty="0"/>
              <a:t> such as </a:t>
            </a:r>
            <a:r>
              <a:rPr lang="en-US" altLang="ko-KR" sz="1300" dirty="0" err="1"/>
              <a:t>cAMP</a:t>
            </a:r>
            <a:r>
              <a:rPr lang="en-US" altLang="ko-KR" sz="1300" dirty="0"/>
              <a:t>-response element-binding protein and FOXO1; however, increased expression of </a:t>
            </a:r>
            <a:r>
              <a:rPr lang="en-US" altLang="ko-KR" sz="1300" dirty="0" err="1"/>
              <a:t>peroxisome</a:t>
            </a:r>
            <a:r>
              <a:rPr lang="en-US" altLang="ko-KR" sz="1300" dirty="0"/>
              <a:t> </a:t>
            </a:r>
            <a:r>
              <a:rPr lang="en-US" altLang="ko-KR" sz="1300" dirty="0" err="1"/>
              <a:t>proliferator</a:t>
            </a:r>
            <a:r>
              <a:rPr lang="en-US" altLang="ko-KR" sz="1300" dirty="0"/>
              <a:t>-activated receptor γ and CCAAT/enhancer-binding protein α was not observed until relatively late in differentiation. Saccharin-stimulated </a:t>
            </a:r>
            <a:r>
              <a:rPr lang="en-US" altLang="ko-KR" sz="1300" dirty="0" err="1"/>
              <a:t>Akt</a:t>
            </a:r>
            <a:r>
              <a:rPr lang="en-US" altLang="ko-KR" sz="1300" dirty="0"/>
              <a:t> </a:t>
            </a:r>
            <a:r>
              <a:rPr lang="en-US" altLang="ko-KR" sz="1300" dirty="0" err="1"/>
              <a:t>phosphorylation</a:t>
            </a:r>
            <a:r>
              <a:rPr lang="en-US" altLang="ko-KR" sz="1300" dirty="0"/>
              <a:t> at Thr-308 occurred within 5 min, was </a:t>
            </a:r>
            <a:r>
              <a:rPr lang="en-US" altLang="ko-KR" sz="1300" dirty="0" err="1"/>
              <a:t>phosphatidylinositol</a:t>
            </a:r>
            <a:r>
              <a:rPr lang="en-US" altLang="ko-KR" sz="1300" dirty="0"/>
              <a:t> 3-kinase-dependent, and occurred in the presence of high concentrations of insulin and </a:t>
            </a:r>
            <a:r>
              <a:rPr lang="en-US" altLang="ko-KR" sz="1300" dirty="0" err="1"/>
              <a:t>dexamethasone</a:t>
            </a:r>
            <a:r>
              <a:rPr lang="en-US" altLang="ko-KR" sz="1300" dirty="0"/>
              <a:t>; </a:t>
            </a:r>
            <a:r>
              <a:rPr lang="en-US" altLang="ko-KR" sz="1300" dirty="0" err="1"/>
              <a:t>phosphorylation</a:t>
            </a:r>
            <a:r>
              <a:rPr lang="en-US" altLang="ko-KR" sz="1300" dirty="0"/>
              <a:t> of Ser-473 occurred more gradually. Surprisingly, neither saccharin-stimulated </a:t>
            </a:r>
            <a:r>
              <a:rPr lang="en-US" altLang="ko-KR" sz="1300" dirty="0" err="1"/>
              <a:t>adipogenesis</a:t>
            </a:r>
            <a:r>
              <a:rPr lang="en-US" altLang="ko-KR" sz="1300" dirty="0"/>
              <a:t> nor Thr-308 </a:t>
            </a:r>
            <a:r>
              <a:rPr lang="en-US" altLang="ko-KR" sz="1300" dirty="0" err="1"/>
              <a:t>phosphorylation</a:t>
            </a:r>
            <a:r>
              <a:rPr lang="en-US" altLang="ko-KR" sz="1300" dirty="0"/>
              <a:t> was dependent on expression of T1R2 and/or T1R3, although Ser-473 </a:t>
            </a:r>
            <a:r>
              <a:rPr lang="en-US" altLang="ko-KR" sz="1300" dirty="0" err="1"/>
              <a:t>phosphorylation</a:t>
            </a:r>
            <a:r>
              <a:rPr lang="en-US" altLang="ko-KR" sz="1300" dirty="0"/>
              <a:t> was impaired in T1R2/T1R3 double knock-out precursors. In mature </a:t>
            </a:r>
            <a:r>
              <a:rPr lang="en-US" altLang="ko-KR" sz="1300" dirty="0" err="1"/>
              <a:t>adipocytes</a:t>
            </a:r>
            <a:r>
              <a:rPr lang="en-US" altLang="ko-KR" sz="1300" dirty="0"/>
              <a:t>, artificial sweetener treatment suppressed </a:t>
            </a:r>
            <a:r>
              <a:rPr lang="en-US" altLang="ko-KR" sz="1300" dirty="0" err="1"/>
              <a:t>lipolysis</a:t>
            </a:r>
            <a:r>
              <a:rPr lang="en-US" altLang="ko-KR" sz="1300" dirty="0"/>
              <a:t> even in the presence of </a:t>
            </a:r>
            <a:r>
              <a:rPr lang="en-US" altLang="ko-KR" sz="1300" dirty="0" err="1"/>
              <a:t>forskolin</a:t>
            </a:r>
            <a:r>
              <a:rPr lang="en-US" altLang="ko-KR" sz="1300" dirty="0"/>
              <a:t>, and </a:t>
            </a:r>
            <a:r>
              <a:rPr lang="en-US" altLang="ko-KR" sz="1300" dirty="0" err="1"/>
              <a:t>lipolytic</a:t>
            </a:r>
            <a:r>
              <a:rPr lang="en-US" altLang="ko-KR" sz="1300" dirty="0"/>
              <a:t> responses were correlated with </a:t>
            </a:r>
            <a:r>
              <a:rPr lang="en-US" altLang="ko-KR" sz="1300" dirty="0" err="1"/>
              <a:t>phosphorylation</a:t>
            </a:r>
            <a:r>
              <a:rPr lang="en-US" altLang="ko-KR" sz="1300" dirty="0"/>
              <a:t> of hormone-sensitive lipase. Suppression of </a:t>
            </a:r>
            <a:r>
              <a:rPr lang="en-US" altLang="ko-KR" sz="1300" dirty="0" err="1"/>
              <a:t>lipolysis</a:t>
            </a:r>
            <a:r>
              <a:rPr lang="en-US" altLang="ko-KR" sz="1300" dirty="0"/>
              <a:t> by saccharin in </a:t>
            </a:r>
            <a:r>
              <a:rPr lang="en-US" altLang="ko-KR" sz="1300" dirty="0" err="1"/>
              <a:t>adipocytes</a:t>
            </a:r>
            <a:r>
              <a:rPr lang="en-US" altLang="ko-KR" sz="1300" dirty="0"/>
              <a:t> was also independent of T1R2 and T1R3. These results suggest that some artificial sweeteners have previously uncharacterized metabolic effects on </a:t>
            </a:r>
            <a:r>
              <a:rPr lang="en-US" altLang="ko-KR" sz="1300" dirty="0" err="1"/>
              <a:t>adipocyte</a:t>
            </a:r>
            <a:r>
              <a:rPr lang="en-US" altLang="ko-KR" sz="1300" dirty="0"/>
              <a:t> differentiation and metabolism and that effects of artificial sweeteners on adipose tissue biology may be largely independent of the classical sweet taste receptors, T1R2 and T1R3.</a:t>
            </a:r>
            <a:endParaRPr lang="ko-KR" altLang="en-US" dirty="0"/>
          </a:p>
        </p:txBody>
      </p:sp>
      <p:sp>
        <p:nvSpPr>
          <p:cNvPr id="4" name="슬라이드 번호 개체 틀 3"/>
          <p:cNvSpPr>
            <a:spLocks noGrp="1"/>
          </p:cNvSpPr>
          <p:nvPr>
            <p:ph type="sldNum" sz="quarter" idx="10"/>
          </p:nvPr>
        </p:nvSpPr>
        <p:spPr/>
        <p:txBody>
          <a:bodyPr/>
          <a:lstStyle/>
          <a:p>
            <a:fld id="{9C3EE389-824F-4F0F-BDD4-EAB4243AFA41}" type="slidenum">
              <a:rPr lang="ko-KR" altLang="en-US" smtClean="0"/>
              <a:t>26</a:t>
            </a:fld>
            <a:endParaRPr lang="ko-K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sz="1300" dirty="0"/>
              <a:t>The androgen receptor (AR), a member of the nuclear receptor family, is a transcription factor involved in prostate cell growth, homeostasis, and transformation. AR is a key protein in growth and development of both normal and malignant prostate, making it a common therapeutic target in prostate cancer. AR is regulated by an interplay of multiple post-translational modifications including </a:t>
            </a:r>
            <a:r>
              <a:rPr lang="en-US" altLang="ko-KR" sz="1300" dirty="0" err="1"/>
              <a:t>ubiquitination</a:t>
            </a:r>
            <a:r>
              <a:rPr lang="en-US" altLang="ko-KR" sz="1300" dirty="0"/>
              <a:t>. We and others have shown that the AR is </a:t>
            </a:r>
            <a:r>
              <a:rPr lang="en-US" altLang="ko-KR" sz="1300" dirty="0" err="1"/>
              <a:t>ubiquitinated</a:t>
            </a:r>
            <a:r>
              <a:rPr lang="en-US" altLang="ko-KR" sz="1300" dirty="0"/>
              <a:t> by a number of E3 </a:t>
            </a:r>
            <a:r>
              <a:rPr lang="en-US" altLang="ko-KR" sz="1300" dirty="0" err="1"/>
              <a:t>ubiquitin</a:t>
            </a:r>
            <a:r>
              <a:rPr lang="en-US" altLang="ko-KR" sz="1300" dirty="0"/>
              <a:t> </a:t>
            </a:r>
            <a:r>
              <a:rPr lang="en-US" altLang="ko-KR" sz="1300" dirty="0" err="1"/>
              <a:t>ligases</a:t>
            </a:r>
            <a:r>
              <a:rPr lang="en-US" altLang="ko-KR" sz="1300" dirty="0"/>
              <a:t>, including MDM2, CHIP, and NEDD4, which can result in its </a:t>
            </a:r>
            <a:r>
              <a:rPr lang="en-US" altLang="ko-KR" sz="1300" dirty="0" err="1"/>
              <a:t>proteosomal</a:t>
            </a:r>
            <a:r>
              <a:rPr lang="en-US" altLang="ko-KR" sz="1300" dirty="0"/>
              <a:t> degradation or enhanced transcriptional activity. As </a:t>
            </a:r>
            <a:r>
              <a:rPr lang="en-US" altLang="ko-KR" sz="1300" dirty="0" err="1"/>
              <a:t>ubiquitination</a:t>
            </a:r>
            <a:r>
              <a:rPr lang="en-US" altLang="ko-KR" sz="1300" dirty="0"/>
              <a:t> of AR causes a change in AR activity or stability and impacts both survival and growth of prostate cancer cells, </a:t>
            </a:r>
            <a:r>
              <a:rPr lang="en-US" altLang="ko-KR" sz="1300" dirty="0" err="1"/>
              <a:t>deubiquitination</a:t>
            </a:r>
            <a:r>
              <a:rPr lang="en-US" altLang="ko-KR" sz="1300" dirty="0"/>
              <a:t> of these sites has an equally important role. Hence, </a:t>
            </a:r>
            <a:r>
              <a:rPr lang="en-US" altLang="ko-KR" sz="1300" dirty="0" err="1"/>
              <a:t>deubiquitinating</a:t>
            </a:r>
            <a:r>
              <a:rPr lang="en-US" altLang="ko-KR" sz="1300" dirty="0"/>
              <a:t> enzymes could offer novel therapeutic targets. We performed an </a:t>
            </a:r>
            <a:r>
              <a:rPr lang="en-US" altLang="ko-KR" sz="1300" dirty="0" err="1"/>
              <a:t>siRNA</a:t>
            </a:r>
            <a:r>
              <a:rPr lang="en-US" altLang="ko-KR" sz="1300" dirty="0"/>
              <a:t> screen to identify </a:t>
            </a:r>
            <a:r>
              <a:rPr lang="en-US" altLang="ko-KR" sz="1300" dirty="0" err="1"/>
              <a:t>deubiquitinating</a:t>
            </a:r>
            <a:r>
              <a:rPr lang="en-US" altLang="ko-KR" sz="1300" dirty="0"/>
              <a:t> enzymes that regulate AR; in that screen </a:t>
            </a:r>
            <a:r>
              <a:rPr lang="en-US" altLang="ko-KR" sz="1300" dirty="0" err="1"/>
              <a:t>ubiquitin</a:t>
            </a:r>
            <a:r>
              <a:rPr lang="en-US" altLang="ko-KR" sz="1300" dirty="0"/>
              <a:t>-specific protease 12 (Usp12) was identified as a novel positive regulator of AR. Usp12 is a poorly characterized protein with few known functions and requires the interaction with two cofactors, Uaf-1 and WDR20, for its enzymatic activity. In this report we demonstrate that Usp12, in complex with Uaf-1 and WDR20, </a:t>
            </a:r>
            <a:r>
              <a:rPr lang="en-US" altLang="ko-KR" sz="1300" dirty="0" err="1"/>
              <a:t>deubiquitinates</a:t>
            </a:r>
            <a:r>
              <a:rPr lang="en-US" altLang="ko-KR" sz="1300" dirty="0"/>
              <a:t> the AR to enhance receptor stability and transcriptional activity. Our data show that Usp12 acts in a pro-proliferative manner by stabilizing AR and enhancing its cellular function.</a:t>
            </a:r>
            <a:endParaRPr lang="ko-KR" altLang="en-US" dirty="0"/>
          </a:p>
        </p:txBody>
      </p:sp>
      <p:sp>
        <p:nvSpPr>
          <p:cNvPr id="4" name="슬라이드 번호 개체 틀 3"/>
          <p:cNvSpPr>
            <a:spLocks noGrp="1"/>
          </p:cNvSpPr>
          <p:nvPr>
            <p:ph type="sldNum" sz="quarter" idx="10"/>
          </p:nvPr>
        </p:nvSpPr>
        <p:spPr/>
        <p:txBody>
          <a:bodyPr/>
          <a:lstStyle/>
          <a:p>
            <a:fld id="{9C3EE389-824F-4F0F-BDD4-EAB4243AFA41}" type="slidenum">
              <a:rPr lang="ko-KR" altLang="en-US" smtClean="0"/>
              <a:t>27</a:t>
            </a:fld>
            <a:endParaRPr lang="ko-KR"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92500"/>
          </a:bodyPr>
          <a:lstStyle/>
          <a:p>
            <a:r>
              <a:rPr lang="en-US" altLang="ko-KR" sz="1300" dirty="0"/>
              <a:t>Although tumor necrosis factor-related apoptosis-inducing </a:t>
            </a:r>
            <a:r>
              <a:rPr lang="en-US" altLang="ko-KR" sz="1300" dirty="0" err="1"/>
              <a:t>ligand</a:t>
            </a:r>
            <a:r>
              <a:rPr lang="en-US" altLang="ko-KR" sz="1300" dirty="0"/>
              <a:t> (TRAIL) has shown efficacy in a phase 2 clinical trial, development of resistance to TRAIL by tumor cells is a major roadblock. We investigated whether </a:t>
            </a:r>
            <a:r>
              <a:rPr lang="en-US" altLang="ko-KR" sz="1300" dirty="0" err="1"/>
              <a:t>azadirone</a:t>
            </a:r>
            <a:r>
              <a:rPr lang="en-US" altLang="ko-KR" sz="1300" dirty="0"/>
              <a:t>, a </a:t>
            </a:r>
            <a:r>
              <a:rPr lang="en-US" altLang="ko-KR" sz="1300" dirty="0" err="1"/>
              <a:t>limonoidal</a:t>
            </a:r>
            <a:r>
              <a:rPr lang="en-US" altLang="ko-KR" sz="1300" dirty="0"/>
              <a:t> </a:t>
            </a:r>
            <a:r>
              <a:rPr lang="en-US" altLang="ko-KR" sz="1300" dirty="0" err="1"/>
              <a:t>tetranortriterpene</a:t>
            </a:r>
            <a:r>
              <a:rPr lang="en-US" altLang="ko-KR" sz="1300" dirty="0"/>
              <a:t>, can sensitize human tumor cells to TRAIL. Results indicate that </a:t>
            </a:r>
            <a:r>
              <a:rPr lang="en-US" altLang="ko-KR" sz="1300" dirty="0" err="1"/>
              <a:t>azadirone</a:t>
            </a:r>
            <a:r>
              <a:rPr lang="en-US" altLang="ko-KR" sz="1300" dirty="0"/>
              <a:t> sensitized cancer cells to TRAIL. The </a:t>
            </a:r>
            <a:r>
              <a:rPr lang="en-US" altLang="ko-KR" sz="1300" dirty="0" err="1"/>
              <a:t>limonoid</a:t>
            </a:r>
            <a:r>
              <a:rPr lang="en-US" altLang="ko-KR" sz="1300" dirty="0"/>
              <a:t> induced expression of death receptor (DR) 5 and DR4 but did not affect expression of decoy receptors in cancer cells. The induction of DRs was mediated through activation of ERK and through up-regulation of a transcription factor CCAAT enhancer-binding protein homologous protein (CHOP) as silencing of these signaling molecules abrogated the effect of </a:t>
            </a:r>
            <a:r>
              <a:rPr lang="en-US" altLang="ko-KR" sz="1300" dirty="0" err="1"/>
              <a:t>azadirone</a:t>
            </a:r>
            <a:r>
              <a:rPr lang="en-US" altLang="ko-KR" sz="1300" dirty="0"/>
              <a:t>. These effects of </a:t>
            </a:r>
            <a:r>
              <a:rPr lang="en-US" altLang="ko-KR" sz="1300" dirty="0" err="1"/>
              <a:t>azadirone</a:t>
            </a:r>
            <a:r>
              <a:rPr lang="en-US" altLang="ko-KR" sz="1300" dirty="0"/>
              <a:t> were cancer cell-specific. The CHOP binding site on the </a:t>
            </a:r>
            <a:r>
              <a:rPr lang="en-US" altLang="ko-KR" sz="1300" i="1" dirty="0"/>
              <a:t>DR5</a:t>
            </a:r>
            <a:r>
              <a:rPr lang="en-US" altLang="ko-KR" sz="1300" dirty="0"/>
              <a:t> gene was required for induction of DR5 by </a:t>
            </a:r>
            <a:r>
              <a:rPr lang="en-US" altLang="ko-KR" sz="1300" dirty="0" err="1"/>
              <a:t>azadirone</a:t>
            </a:r>
            <a:r>
              <a:rPr lang="en-US" altLang="ko-KR" sz="1300" dirty="0"/>
              <a:t>. Up-regulation of DRs was mediated through the generation of reactive oxygen species (ROS) as ROS scavengers reduced the effect of </a:t>
            </a:r>
            <a:r>
              <a:rPr lang="en-US" altLang="ko-KR" sz="1300" dirty="0" err="1"/>
              <a:t>azadirone</a:t>
            </a:r>
            <a:r>
              <a:rPr lang="en-US" altLang="ko-KR" sz="1300" dirty="0"/>
              <a:t> on ERK activation, CHOP up-regulation, DR induction, and TRAIL sensitization. The induction of DRs by this </a:t>
            </a:r>
            <a:r>
              <a:rPr lang="en-US" altLang="ko-KR" sz="1300" dirty="0" err="1"/>
              <a:t>limonoid</a:t>
            </a:r>
            <a:r>
              <a:rPr lang="en-US" altLang="ko-KR" sz="1300" dirty="0"/>
              <a:t> was independent of p53, but sensitization to TRAIL was p53-dependent. The </a:t>
            </a:r>
            <a:r>
              <a:rPr lang="en-US" altLang="ko-KR" sz="1300" dirty="0" err="1"/>
              <a:t>limonoid</a:t>
            </a:r>
            <a:r>
              <a:rPr lang="en-US" altLang="ko-KR" sz="1300" dirty="0"/>
              <a:t> down-regulated the expression of cell survival proteins and up-regulated the </a:t>
            </a:r>
            <a:r>
              <a:rPr lang="en-US" altLang="ko-KR" sz="1300" dirty="0" err="1"/>
              <a:t>proapoptotic</a:t>
            </a:r>
            <a:r>
              <a:rPr lang="en-US" altLang="ko-KR" sz="1300" dirty="0"/>
              <a:t> proteins. The combination of </a:t>
            </a:r>
            <a:r>
              <a:rPr lang="en-US" altLang="ko-KR" sz="1300" dirty="0" err="1"/>
              <a:t>azadirone</a:t>
            </a:r>
            <a:r>
              <a:rPr lang="en-US" altLang="ko-KR" sz="1300" dirty="0"/>
              <a:t> with TRAIL was found to be additive at concentrations lower than IC</a:t>
            </a:r>
            <a:r>
              <a:rPr lang="en-US" altLang="ko-KR" sz="1300" baseline="-25000" dirty="0"/>
              <a:t>50</a:t>
            </a:r>
            <a:r>
              <a:rPr lang="en-US" altLang="ko-KR" sz="1300" dirty="0"/>
              <a:t>, whereas at higher concentrations, the combination was synergistic. Overall, this study indicates that </a:t>
            </a:r>
            <a:r>
              <a:rPr lang="en-US" altLang="ko-KR" sz="1300" dirty="0" err="1"/>
              <a:t>azadirone</a:t>
            </a:r>
            <a:r>
              <a:rPr lang="en-US" altLang="ko-KR" sz="1300" dirty="0"/>
              <a:t> can sensitize cancer cells to TRAIL through ROS-ERK-CHOP-mediated up-regulation of DR5 and DR4 signaling, down-regulation of cell survival proteins, and up-regulation of </a:t>
            </a:r>
            <a:r>
              <a:rPr lang="en-US" altLang="ko-KR" sz="1300" dirty="0" err="1"/>
              <a:t>proapoptotic</a:t>
            </a:r>
            <a:r>
              <a:rPr lang="en-US" altLang="ko-KR" sz="1300" dirty="0"/>
              <a:t> proteins.</a:t>
            </a:r>
            <a:endParaRPr lang="ko-KR" altLang="en-US" dirty="0"/>
          </a:p>
        </p:txBody>
      </p:sp>
      <p:sp>
        <p:nvSpPr>
          <p:cNvPr id="4" name="슬라이드 번호 개체 틀 3"/>
          <p:cNvSpPr>
            <a:spLocks noGrp="1"/>
          </p:cNvSpPr>
          <p:nvPr>
            <p:ph type="sldNum" sz="quarter" idx="10"/>
          </p:nvPr>
        </p:nvSpPr>
        <p:spPr/>
        <p:txBody>
          <a:bodyPr/>
          <a:lstStyle/>
          <a:p>
            <a:fld id="{9C3EE389-824F-4F0F-BDD4-EAB4243AFA41}" type="slidenum">
              <a:rPr lang="ko-KR" altLang="en-US" smtClean="0"/>
              <a:t>28</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41F89F-3459-438C-85B8-73548BE48935}" type="datetime1">
              <a:rPr lang="en-US" smtClean="0"/>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1200275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5ED988-7679-44DA-8433-D93B689D6D2D}" type="datetime1">
              <a:rPr lang="en-US" smtClean="0"/>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3321429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884DE2-AA3C-420B-B5C1-F9F6E51D68A8}" type="datetime1">
              <a:rPr lang="en-US" smtClean="0"/>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3084295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76ECFC-CFF0-4046-B581-F246520A52B5}" type="datetime1">
              <a:rPr lang="en-US" smtClean="0"/>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477677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D60CDB-7C87-4AC4-93A1-62029760823A}" type="datetime1">
              <a:rPr lang="en-US" smtClean="0"/>
              <a:t>11/11/2013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1631521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4B80A2-BEDE-41D6-94FF-8B96F24AB5FE}" type="datetime1">
              <a:rPr lang="en-US" smtClean="0"/>
              <a:t>11/11/2013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644027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36C101-BDAF-4367-8347-0588E298CC5B}" type="datetime1">
              <a:rPr lang="en-US" smtClean="0"/>
              <a:t>11/11/2013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1316680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FA76AC-6AAE-4C0C-9112-E856F1CBF660}" type="datetime1">
              <a:rPr lang="en-US" smtClean="0"/>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2612405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7343FC-69A4-4251-8A3C-90039CA436D3}" type="datetime1">
              <a:rPr lang="en-US" smtClean="0"/>
              <a:t>11/11/2013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3788438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1C6FA2-4CDF-424D-8967-673A0104A442}" type="datetime1">
              <a:rPr lang="en-US" smtClean="0"/>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3179643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D2F61B-1C42-44BD-B525-574C735502AF}" type="datetime1">
              <a:rPr lang="en-US" smtClean="0"/>
              <a:t>11/11/2013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B17B5-10B8-0849-8887-4C94EE79375D}" type="slidenum">
              <a:rPr lang="en-US" smtClean="0"/>
              <a:t>‹#›</a:t>
            </a:fld>
            <a:endParaRPr lang="en-US"/>
          </a:p>
        </p:txBody>
      </p:sp>
    </p:spTree>
    <p:extLst>
      <p:ext uri="{BB962C8B-B14F-4D97-AF65-F5344CB8AC3E}">
        <p14:creationId xmlns:p14="http://schemas.microsoft.com/office/powerpoint/2010/main" val="2953425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5C2B78-EECB-4443-839E-B3CDD21E5311}" type="datetime1">
              <a:rPr lang="en-US" smtClean="0"/>
              <a:t>11/11/2013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B17B5-10B8-0849-8887-4C94EE79375D}" type="slidenum">
              <a:rPr lang="en-US" smtClean="0"/>
              <a:t>‹#›</a:t>
            </a:fld>
            <a:endParaRPr lang="en-US"/>
          </a:p>
        </p:txBody>
      </p:sp>
    </p:spTree>
    <p:extLst>
      <p:ext uri="{BB962C8B-B14F-4D97-AF65-F5344CB8AC3E}">
        <p14:creationId xmlns:p14="http://schemas.microsoft.com/office/powerpoint/2010/main" val="3551654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www.ncbi.nlm.nih.gov/pubmed?term=Huang%20Y%5bAuthor%5d&amp;cauthor=true&amp;cauthor_uid=24186207" TargetMode="External"/><Relationship Id="rId3" Type="http://schemas.openxmlformats.org/officeDocument/2006/relationships/hyperlink" Target="http://www.ncbi.nlm.nih.gov/pubmed?term=Xu%20C%5bAuthor%5d&amp;cauthor=true&amp;cauthor_uid=24186207" TargetMode="External"/><Relationship Id="rId7" Type="http://schemas.openxmlformats.org/officeDocument/2006/relationships/hyperlink" Target="http://www.ncbi.nlm.nih.gov/pubmed?term=Shou%20P%5bAuthor%5d&amp;cauthor=true&amp;cauthor_uid=24186207" TargetMode="External"/><Relationship Id="rId2" Type="http://schemas.openxmlformats.org/officeDocument/2006/relationships/hyperlink" Target="http://www.ncbi.nlm.nih.gov/pubmed/24186200" TargetMode="External"/><Relationship Id="rId1" Type="http://schemas.openxmlformats.org/officeDocument/2006/relationships/slideLayout" Target="../slideLayouts/slideLayout1.xml"/><Relationship Id="rId6" Type="http://schemas.openxmlformats.org/officeDocument/2006/relationships/hyperlink" Target="http://www.ncbi.nlm.nih.gov/pubmed?term=Chen%20Q%5bAuthor%5d&amp;cauthor=true&amp;cauthor_uid=24186207" TargetMode="External"/><Relationship Id="rId11" Type="http://schemas.openxmlformats.org/officeDocument/2006/relationships/hyperlink" Target="http://www.ncbi.nlm.nih.gov/pubmed?term=Shi%20Y%5bAuthor%5d&amp;cauthor=true&amp;cauthor_uid=24186207" TargetMode="External"/><Relationship Id="rId5" Type="http://schemas.openxmlformats.org/officeDocument/2006/relationships/hyperlink" Target="http://www.ncbi.nlm.nih.gov/pubmed?term=Cao%20G%5bAuthor%5d&amp;cauthor=true&amp;cauthor_uid=24186207" TargetMode="External"/><Relationship Id="rId10" Type="http://schemas.openxmlformats.org/officeDocument/2006/relationships/hyperlink" Target="http://www.ncbi.nlm.nih.gov/pubmed?term=Wang%20Y%5bAuthor%5d&amp;cauthor=true&amp;cauthor_uid=24186207" TargetMode="External"/><Relationship Id="rId4" Type="http://schemas.openxmlformats.org/officeDocument/2006/relationships/hyperlink" Target="http://www.ncbi.nlm.nih.gov/pubmed?term=Lin%20L%5bAuthor%5d&amp;cauthor=true&amp;cauthor_uid=24186207" TargetMode="External"/><Relationship Id="rId9" Type="http://schemas.openxmlformats.org/officeDocument/2006/relationships/hyperlink" Target="http://www.ncbi.nlm.nih.gov/pubmed?term=Han%20Y%5bAuthor%5d&amp;cauthor=true&amp;cauthor_uid=24186207"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www.ncbi.nlm.nih.gov/pubmed?term=Tokino%20T%5bAuthor%5d&amp;cauthor=true&amp;cauthor_uid=24186207" TargetMode="External"/><Relationship Id="rId3" Type="http://schemas.openxmlformats.org/officeDocument/2006/relationships/hyperlink" Target="http://www.ncbi.nlm.nih.gov/pubmed?term=Tamura%20M%5bAuthor%5d&amp;cauthor=true&amp;cauthor_uid=24186207" TargetMode="External"/><Relationship Id="rId7" Type="http://schemas.openxmlformats.org/officeDocument/2006/relationships/hyperlink" Target="http://www.ncbi.nlm.nih.gov/pubmed?term=Idogawa%20M%5bAuthor%5d&amp;cauthor=true&amp;cauthor_uid=24186207" TargetMode="External"/><Relationship Id="rId2" Type="http://schemas.openxmlformats.org/officeDocument/2006/relationships/hyperlink" Target="http://www.ncbi.nlm.nih.gov/pubmed/24186199" TargetMode="External"/><Relationship Id="rId1" Type="http://schemas.openxmlformats.org/officeDocument/2006/relationships/slideLayout" Target="../slideLayouts/slideLayout7.xml"/><Relationship Id="rId6" Type="http://schemas.openxmlformats.org/officeDocument/2006/relationships/hyperlink" Target="http://www.ncbi.nlm.nih.gov/pubmed?term=Takeda%20K%5bAuthor%5d&amp;cauthor=true&amp;cauthor_uid=24186207" TargetMode="External"/><Relationship Id="rId5" Type="http://schemas.openxmlformats.org/officeDocument/2006/relationships/hyperlink" Target="http://www.ncbi.nlm.nih.gov/pubmed?term=Koyama%20R%5bAuthor%5d&amp;cauthor=true&amp;cauthor_uid=24186207" TargetMode="External"/><Relationship Id="rId4" Type="http://schemas.openxmlformats.org/officeDocument/2006/relationships/hyperlink" Target="http://www.ncbi.nlm.nih.gov/pubmed?term=Sasaki%20Y%5bAuthor%5d&amp;cauthor=true&amp;cauthor_uid=24186207" TargetMode="External"/></Relationships>
</file>

<file path=ppt/slides/_rels/slide17.xml.rels><?xml version="1.0" encoding="UTF-8" standalone="yes"?>
<Relationships xmlns="http://schemas.openxmlformats.org/package/2006/relationships"><Relationship Id="rId13" Type="http://schemas.openxmlformats.org/officeDocument/2006/relationships/hyperlink" Target="http://www.ncbi.nlm.nih.gov/pubmed?term=Ittmann%20MM%5bAuthor%5d&amp;cauthor=true&amp;cauthor_uid=24186207" TargetMode="External"/><Relationship Id="rId18" Type="http://schemas.openxmlformats.org/officeDocument/2006/relationships/hyperlink" Target="http://www.ncbi.nlm.nih.gov/pubmed?term=Chitnis%20MM%5bAuthor%5d&amp;cauthor=true&amp;cauthor_uid=24186207" TargetMode="External"/><Relationship Id="rId26" Type="http://schemas.openxmlformats.org/officeDocument/2006/relationships/hyperlink" Target="http://www.ncbi.nlm.nih.gov/pubmed?term=Wu%20L%5bAuthor%5d&amp;cauthor=true&amp;cauthor_uid=24186207" TargetMode="External"/><Relationship Id="rId39" Type="http://schemas.openxmlformats.org/officeDocument/2006/relationships/hyperlink" Target="http://www.ncbi.nlm.nih.gov/pubmed?term=Avadhani%20NG%5bAuthor%5d&amp;cauthor=true&amp;cauthor_uid=24186207" TargetMode="External"/><Relationship Id="rId21" Type="http://schemas.openxmlformats.org/officeDocument/2006/relationships/hyperlink" Target="http://www.ncbi.nlm.nih.gov/pubmed?term=Gao%20S%5bAuthor%5d&amp;cauthor=true&amp;cauthor_uid=24186207" TargetMode="External"/><Relationship Id="rId34" Type="http://schemas.openxmlformats.org/officeDocument/2006/relationships/hyperlink" Target="http://www.ncbi.nlm.nih.gov/pubmed?term=Kashina%20AK%5bAuthor%5d&amp;cauthor=true&amp;cauthor_uid=24186207" TargetMode="External"/><Relationship Id="rId42" Type="http://schemas.openxmlformats.org/officeDocument/2006/relationships/hyperlink" Target="http://www.ncbi.nlm.nih.gov/pubmed?term=Markert%20EK%5bAuthor%5d&amp;cauthor=true&amp;cauthor_uid=24186207" TargetMode="External"/><Relationship Id="rId47" Type="http://schemas.openxmlformats.org/officeDocument/2006/relationships/hyperlink" Target="http://www.ncbi.nlm.nih.gov/pubmed?term=Agostini%20M%5bAuthor%5d&amp;cauthor=true&amp;cauthor_uid=24186207" TargetMode="External"/><Relationship Id="rId50" Type="http://schemas.openxmlformats.org/officeDocument/2006/relationships/hyperlink" Target="http://www.ncbi.nlm.nih.gov/pubmed?term=Melino%20G%5bAuthor%5d&amp;cauthor=true&amp;cauthor_uid=24186207" TargetMode="External"/><Relationship Id="rId55" Type="http://schemas.openxmlformats.org/officeDocument/2006/relationships/hyperlink" Target="http://www.ncbi.nlm.nih.gov/pubmed?term=Guo%20Y%5bAuthor%5d&amp;cauthor=true&amp;cauthor_uid=24186207" TargetMode="External"/><Relationship Id="rId63" Type="http://schemas.openxmlformats.org/officeDocument/2006/relationships/hyperlink" Target="http://www.ncbi.nlm.nih.gov/pubmed?term=Ramakrishnan%20S%5bAuthor%5d&amp;cauthor=true&amp;cauthor_uid=24186207" TargetMode="External"/><Relationship Id="rId68" Type="http://schemas.openxmlformats.org/officeDocument/2006/relationships/hyperlink" Target="http://www.ncbi.nlm.nih.gov/pubmed?term=Pili%20R%5bAuthor%5d&amp;cauthor=true&amp;cauthor_uid=24186207" TargetMode="External"/><Relationship Id="rId76" Type="http://schemas.openxmlformats.org/officeDocument/2006/relationships/hyperlink" Target="http://www.ncbi.nlm.nih.gov/pubmed?term=Wu%20C%5bAuthor%5d&amp;cauthor=true&amp;cauthor_uid=24186207" TargetMode="External"/><Relationship Id="rId7" Type="http://schemas.openxmlformats.org/officeDocument/2006/relationships/hyperlink" Target="http://www.ncbi.nlm.nih.gov/pubmed?term=White%20MA%5bAuthor%5d&amp;cauthor=true&amp;cauthor_uid=24186207" TargetMode="External"/><Relationship Id="rId71" Type="http://schemas.openxmlformats.org/officeDocument/2006/relationships/hyperlink" Target="http://www.ncbi.nlm.nih.gov/pubmed?term=Gong%20J%5bAuthor%5d&amp;cauthor=true&amp;cauthor_uid=24186207" TargetMode="External"/><Relationship Id="rId2" Type="http://schemas.openxmlformats.org/officeDocument/2006/relationships/hyperlink" Target="http://www.ncbi.nlm.nih.gov/pubmed/24186207" TargetMode="External"/><Relationship Id="rId16" Type="http://schemas.openxmlformats.org/officeDocument/2006/relationships/hyperlink" Target="http://www.ncbi.nlm.nih.gov/pubmed?term=Frigo%20DE%5bAuthor%5d&amp;cauthor=true&amp;cauthor_uid=24186207" TargetMode="External"/><Relationship Id="rId29" Type="http://schemas.openxmlformats.org/officeDocument/2006/relationships/hyperlink" Target="http://www.ncbi.nlm.nih.gov/pubmed?term=Yu%20J%5bAuthor%5d&amp;cauthor=true&amp;cauthor_uid=24186207" TargetMode="External"/><Relationship Id="rId11" Type="http://schemas.openxmlformats.org/officeDocument/2006/relationships/hyperlink" Target="http://www.ncbi.nlm.nih.gov/pubmed?term=Ilkayeva%20OR%5bAuthor%5d&amp;cauthor=true&amp;cauthor_uid=24186207" TargetMode="External"/><Relationship Id="rId24" Type="http://schemas.openxmlformats.org/officeDocument/2006/relationships/hyperlink" Target="http://www.ncbi.nlm.nih.gov/pubmed/24186205" TargetMode="External"/><Relationship Id="rId32" Type="http://schemas.openxmlformats.org/officeDocument/2006/relationships/hyperlink" Target="http://www.ncbi.nlm.nih.gov/pubmed?term=Srinivasan%20S%5bAuthor%5d&amp;cauthor=true&amp;cauthor_uid=24186207" TargetMode="External"/><Relationship Id="rId37" Type="http://schemas.openxmlformats.org/officeDocument/2006/relationships/hyperlink" Target="http://www.ncbi.nlm.nih.gov/pubmed?term=Khanna%20C%5bAuthor%5d&amp;cauthor=true&amp;cauthor_uid=24186207" TargetMode="External"/><Relationship Id="rId40" Type="http://schemas.openxmlformats.org/officeDocument/2006/relationships/hyperlink" Target="http://www.ncbi.nlm.nih.gov/pubmed/24186203" TargetMode="External"/><Relationship Id="rId45" Type="http://schemas.openxmlformats.org/officeDocument/2006/relationships/hyperlink" Target="http://www.ncbi.nlm.nih.gov/pubmed?term=Sayan%20BS%5bAuthor%5d&amp;cauthor=true&amp;cauthor_uid=24186207" TargetMode="External"/><Relationship Id="rId53" Type="http://schemas.openxmlformats.org/officeDocument/2006/relationships/hyperlink" Target="http://www.ncbi.nlm.nih.gov/pubmed?term=Ma%20JX%5bAuthor%5d&amp;cauthor=true&amp;cauthor_uid=24186207" TargetMode="External"/><Relationship Id="rId58" Type="http://schemas.openxmlformats.org/officeDocument/2006/relationships/hyperlink" Target="http://www.ncbi.nlm.nih.gov/pubmed?term=Remick%20SC%5bAuthor%5d&amp;cauthor=true&amp;cauthor_uid=24186207" TargetMode="External"/><Relationship Id="rId66" Type="http://schemas.openxmlformats.org/officeDocument/2006/relationships/hyperlink" Target="http://www.ncbi.nlm.nih.gov/pubmed?term=Liu%20S%5bAuthor%5d&amp;cauthor=true&amp;cauthor_uid=24186207" TargetMode="External"/><Relationship Id="rId74" Type="http://schemas.openxmlformats.org/officeDocument/2006/relationships/hyperlink" Target="http://www.ncbi.nlm.nih.gov/pubmed?term=Wang%20M%5bAuthor%5d&amp;cauthor=true&amp;cauthor_uid=24186207" TargetMode="External"/><Relationship Id="rId5" Type="http://schemas.openxmlformats.org/officeDocument/2006/relationships/hyperlink" Target="http://www.ncbi.nlm.nih.gov/pubmed?term=Han%20JJ%5bAuthor%5d&amp;cauthor=true&amp;cauthor_uid=24186207" TargetMode="External"/><Relationship Id="rId15" Type="http://schemas.openxmlformats.org/officeDocument/2006/relationships/hyperlink" Target="http://www.ncbi.nlm.nih.gov/pubmed?term=Schally%20AV%5bAuthor%5d&amp;cauthor=true&amp;cauthor_uid=24186207" TargetMode="External"/><Relationship Id="rId23" Type="http://schemas.openxmlformats.org/officeDocument/2006/relationships/hyperlink" Target="http://www.ncbi.nlm.nih.gov/pubmed?term=Macaulay%20VM%5bAuthor%5d&amp;cauthor=true&amp;cauthor_uid=24186207" TargetMode="External"/><Relationship Id="rId28" Type="http://schemas.openxmlformats.org/officeDocument/2006/relationships/hyperlink" Target="http://www.ncbi.nlm.nih.gov/pubmed?term=Jin%20HJ%5bAuthor%5d&amp;cauthor=true&amp;cauthor_uid=24186207" TargetMode="External"/><Relationship Id="rId36" Type="http://schemas.openxmlformats.org/officeDocument/2006/relationships/hyperlink" Target="http://www.ncbi.nlm.nih.gov/pubmed?term=Mendoza%20A%5bAuthor%5d&amp;cauthor=true&amp;cauthor_uid=24186207" TargetMode="External"/><Relationship Id="rId49" Type="http://schemas.openxmlformats.org/officeDocument/2006/relationships/hyperlink" Target="http://www.ncbi.nlm.nih.gov/pubmed?term=Levine%20AJ%5bAuthor%5d&amp;cauthor=true&amp;cauthor_uid=24186207" TargetMode="External"/><Relationship Id="rId57" Type="http://schemas.openxmlformats.org/officeDocument/2006/relationships/hyperlink" Target="http://www.ncbi.nlm.nih.gov/pubmed?term=Mueller%20MD%5bAuthor%5d&amp;cauthor=true&amp;cauthor_uid=24186207" TargetMode="External"/><Relationship Id="rId61" Type="http://schemas.openxmlformats.org/officeDocument/2006/relationships/hyperlink" Target="http://www.ncbi.nlm.nih.gov/pubmed?term=Buck%20MJ%5bAuthor%5d&amp;cauthor=true&amp;cauthor_uid=24186207" TargetMode="External"/><Relationship Id="rId10" Type="http://schemas.openxmlformats.org/officeDocument/2006/relationships/hyperlink" Target="http://www.ncbi.nlm.nih.gov/pubmed?term=Xia%20X%5bAuthor%5d&amp;cauthor=true&amp;cauthor_uid=24186207" TargetMode="External"/><Relationship Id="rId19" Type="http://schemas.openxmlformats.org/officeDocument/2006/relationships/hyperlink" Target="http://www.ncbi.nlm.nih.gov/pubmed?term=Lodhia%20KA%5bAuthor%5d&amp;cauthor=true&amp;cauthor_uid=24186207" TargetMode="External"/><Relationship Id="rId31" Type="http://schemas.openxmlformats.org/officeDocument/2006/relationships/hyperlink" Target="http://www.ncbi.nlm.nih.gov/pubmed?term=Guha%20M%5bAuthor%5d&amp;cauthor=true&amp;cauthor_uid=24186207" TargetMode="External"/><Relationship Id="rId44" Type="http://schemas.openxmlformats.org/officeDocument/2006/relationships/hyperlink" Target="http://www.ncbi.nlm.nih.gov/pubmed?term=Antonov%20AV%5bAuthor%5d&amp;cauthor=true&amp;cauthor_uid=24186207" TargetMode="External"/><Relationship Id="rId52" Type="http://schemas.openxmlformats.org/officeDocument/2006/relationships/hyperlink" Target="http://www.ncbi.nlm.nih.gov/pubmed?term=Yan%20BX%5bAuthor%5d&amp;cauthor=true&amp;cauthor_uid=24186207" TargetMode="External"/><Relationship Id="rId60" Type="http://schemas.openxmlformats.org/officeDocument/2006/relationships/hyperlink" Target="http://www.ncbi.nlm.nih.gov/pubmed/24186201" TargetMode="External"/><Relationship Id="rId65" Type="http://schemas.openxmlformats.org/officeDocument/2006/relationships/hyperlink" Target="http://www.ncbi.nlm.nih.gov/pubmed?term=Valiyaparambil%20S%5bAuthor%5d&amp;cauthor=true&amp;cauthor_uid=24186207" TargetMode="External"/><Relationship Id="rId73" Type="http://schemas.openxmlformats.org/officeDocument/2006/relationships/hyperlink" Target="http://www.ncbi.nlm.nih.gov/pubmed?term=Wang%20Z%5bAuthor%5d&amp;cauthor=true&amp;cauthor_uid=24186207" TargetMode="External"/><Relationship Id="rId78" Type="http://schemas.openxmlformats.org/officeDocument/2006/relationships/hyperlink" Target="http://www.ncbi.nlm.nih.gov/pubmed?term=Han%20B%5bAuthor%5d&amp;cauthor=true&amp;cauthor_uid=24186207" TargetMode="External"/><Relationship Id="rId4" Type="http://schemas.openxmlformats.org/officeDocument/2006/relationships/hyperlink" Target="http://www.ncbi.nlm.nih.gov/pubmed?term=Shi%20Y%5bAuthor%5d&amp;cauthor=true&amp;cauthor_uid=24186207" TargetMode="External"/><Relationship Id="rId9" Type="http://schemas.openxmlformats.org/officeDocument/2006/relationships/hyperlink" Target="http://www.ncbi.nlm.nih.gov/pubmed?term=Zhang%20A%5bAuthor%5d&amp;cauthor=true&amp;cauthor_uid=24186207" TargetMode="External"/><Relationship Id="rId14" Type="http://schemas.openxmlformats.org/officeDocument/2006/relationships/hyperlink" Target="http://www.ncbi.nlm.nih.gov/pubmed?term=Rick%20FG%5bAuthor%5d&amp;cauthor=true&amp;cauthor_uid=24186207" TargetMode="External"/><Relationship Id="rId22" Type="http://schemas.openxmlformats.org/officeDocument/2006/relationships/hyperlink" Target="http://www.ncbi.nlm.nih.gov/pubmed?term=Protheroe%20AS%5bAuthor%5d&amp;cauthor=true&amp;cauthor_uid=24186207" TargetMode="External"/><Relationship Id="rId27" Type="http://schemas.openxmlformats.org/officeDocument/2006/relationships/hyperlink" Target="http://www.ncbi.nlm.nih.gov/pubmed?term=Zhao%20JC%5bAuthor%5d&amp;cauthor=true&amp;cauthor_uid=24186207" TargetMode="External"/><Relationship Id="rId30" Type="http://schemas.openxmlformats.org/officeDocument/2006/relationships/hyperlink" Target="http://www.ncbi.nlm.nih.gov/pubmed/24186204" TargetMode="External"/><Relationship Id="rId35" Type="http://schemas.openxmlformats.org/officeDocument/2006/relationships/hyperlink" Target="http://www.ncbi.nlm.nih.gov/pubmed?term=Carstens%20RP%5bAuthor%5d&amp;cauthor=true&amp;cauthor_uid=24186207" TargetMode="External"/><Relationship Id="rId43" Type="http://schemas.openxmlformats.org/officeDocument/2006/relationships/hyperlink" Target="http://www.ncbi.nlm.nih.gov/pubmed?term=Rufini%20A%5bAuthor%5d&amp;cauthor=true&amp;cauthor_uid=24186207" TargetMode="External"/><Relationship Id="rId48" Type="http://schemas.openxmlformats.org/officeDocument/2006/relationships/hyperlink" Target="http://www.ncbi.nlm.nih.gov/pubmed?term=Mineo%20TC%5bAuthor%5d&amp;cauthor=true&amp;cauthor_uid=24186207" TargetMode="External"/><Relationship Id="rId56" Type="http://schemas.openxmlformats.org/officeDocument/2006/relationships/hyperlink" Target="http://www.ncbi.nlm.nih.gov/pubmed?term=Riedel%20H%5bAuthor%5d&amp;cauthor=true&amp;cauthor_uid=24186207" TargetMode="External"/><Relationship Id="rId64" Type="http://schemas.openxmlformats.org/officeDocument/2006/relationships/hyperlink" Target="http://www.ncbi.nlm.nih.gov/pubmed?term=Wang%20D%5bAuthor%5d&amp;cauthor=true&amp;cauthor_uid=24186207" TargetMode="External"/><Relationship Id="rId69" Type="http://schemas.openxmlformats.org/officeDocument/2006/relationships/hyperlink" Target="http://www.ncbi.nlm.nih.gov/pubmed/24166509" TargetMode="External"/><Relationship Id="rId77" Type="http://schemas.openxmlformats.org/officeDocument/2006/relationships/hyperlink" Target="http://www.ncbi.nlm.nih.gov/pubmed?term=Wu%20Z%5bAuthor%5d&amp;cauthor=true&amp;cauthor_uid=24186207" TargetMode="External"/><Relationship Id="rId8" Type="http://schemas.openxmlformats.org/officeDocument/2006/relationships/hyperlink" Target="http://www.ncbi.nlm.nih.gov/pubmed?term=Burns%20AR%5bAuthor%5d&amp;cauthor=true&amp;cauthor_uid=24186207" TargetMode="External"/><Relationship Id="rId51" Type="http://schemas.openxmlformats.org/officeDocument/2006/relationships/hyperlink" Target="http://www.ncbi.nlm.nih.gov/pubmed/24186202" TargetMode="External"/><Relationship Id="rId72" Type="http://schemas.openxmlformats.org/officeDocument/2006/relationships/hyperlink" Target="http://www.ncbi.nlm.nih.gov/pubmed?term=Huang%20W%5bAuthor%5d&amp;cauthor=true&amp;cauthor_uid=24186207" TargetMode="External"/><Relationship Id="rId3" Type="http://schemas.openxmlformats.org/officeDocument/2006/relationships/hyperlink" Target="http://www.ncbi.nlm.nih.gov/pubmed?term=Tennakoon%20JB%5bAuthor%5d&amp;cauthor=true&amp;cauthor_uid=24186207" TargetMode="External"/><Relationship Id="rId12" Type="http://schemas.openxmlformats.org/officeDocument/2006/relationships/hyperlink" Target="http://www.ncbi.nlm.nih.gov/pubmed?term=Xin%20L%5bAuthor%5d&amp;cauthor=true&amp;cauthor_uid=24186207" TargetMode="External"/><Relationship Id="rId17" Type="http://schemas.openxmlformats.org/officeDocument/2006/relationships/hyperlink" Target="http://www.ncbi.nlm.nih.gov/pubmed/24186206" TargetMode="External"/><Relationship Id="rId25" Type="http://schemas.openxmlformats.org/officeDocument/2006/relationships/hyperlink" Target="http://www.ncbi.nlm.nih.gov/pubmed?term=Kim%20J%5bAuthor%5d&amp;cauthor=true&amp;cauthor_uid=24186207" TargetMode="External"/><Relationship Id="rId33" Type="http://schemas.openxmlformats.org/officeDocument/2006/relationships/hyperlink" Target="http://www.ncbi.nlm.nih.gov/pubmed?term=Ruthel%20G%5bAuthor%5d&amp;cauthor=true&amp;cauthor_uid=24186207" TargetMode="External"/><Relationship Id="rId38" Type="http://schemas.openxmlformats.org/officeDocument/2006/relationships/hyperlink" Target="http://www.ncbi.nlm.nih.gov/pubmed?term=Van%20Winkle%20T%5bAuthor%5d&amp;cauthor=true&amp;cauthor_uid=24186207" TargetMode="External"/><Relationship Id="rId46" Type="http://schemas.openxmlformats.org/officeDocument/2006/relationships/hyperlink" Target="http://www.ncbi.nlm.nih.gov/pubmed?term=Tucci%20P%5bAuthor%5d&amp;cauthor=true&amp;cauthor_uid=24186207" TargetMode="External"/><Relationship Id="rId59" Type="http://schemas.openxmlformats.org/officeDocument/2006/relationships/hyperlink" Target="http://www.ncbi.nlm.nih.gov/pubmed?term=Yu%20JJ%5bAuthor%5d&amp;cauthor=true&amp;cauthor_uid=24186207" TargetMode="External"/><Relationship Id="rId67" Type="http://schemas.openxmlformats.org/officeDocument/2006/relationships/hyperlink" Target="http://www.ncbi.nlm.nih.gov/pubmed?term=Nowak%20NJ%5bAuthor%5d&amp;cauthor=true&amp;cauthor_uid=24186207" TargetMode="External"/><Relationship Id="rId20" Type="http://schemas.openxmlformats.org/officeDocument/2006/relationships/hyperlink" Target="http://www.ncbi.nlm.nih.gov/pubmed?term=Aleksic%20T%5bAuthor%5d&amp;cauthor=true&amp;cauthor_uid=24186207" TargetMode="External"/><Relationship Id="rId41" Type="http://schemas.openxmlformats.org/officeDocument/2006/relationships/hyperlink" Target="http://www.ncbi.nlm.nih.gov/pubmed?term=Amelio%20I%5bAuthor%5d&amp;cauthor=true&amp;cauthor_uid=24186207" TargetMode="External"/><Relationship Id="rId54" Type="http://schemas.openxmlformats.org/officeDocument/2006/relationships/hyperlink" Target="http://www.ncbi.nlm.nih.gov/pubmed?term=Zhang%20J%5bAuthor%5d&amp;cauthor=true&amp;cauthor_uid=24186207" TargetMode="External"/><Relationship Id="rId62" Type="http://schemas.openxmlformats.org/officeDocument/2006/relationships/hyperlink" Target="http://www.ncbi.nlm.nih.gov/pubmed?term=Raaijmakers%20LM%5bAuthor%5d&amp;cauthor=true&amp;cauthor_uid=24186207" TargetMode="External"/><Relationship Id="rId70" Type="http://schemas.openxmlformats.org/officeDocument/2006/relationships/hyperlink" Target="http://www.ncbi.nlm.nih.gov/pubmed?term=Liu%20F%5bAuthor%5d&amp;cauthor=true&amp;cauthor_uid=24186207" TargetMode="External"/><Relationship Id="rId75" Type="http://schemas.openxmlformats.org/officeDocument/2006/relationships/hyperlink" Target="http://www.ncbi.nlm.nih.gov/pubmed?term=Yang%20J%5bAuthor%5d&amp;cauthor=true&amp;cauthor_uid=24186207" TargetMode="External"/><Relationship Id="rId1" Type="http://schemas.openxmlformats.org/officeDocument/2006/relationships/slideLayout" Target="../slideLayouts/slideLayout7.xml"/><Relationship Id="rId6" Type="http://schemas.openxmlformats.org/officeDocument/2006/relationships/hyperlink" Target="http://www.ncbi.nlm.nih.gov/pubmed?term=Tsouko%20E%5bAuthor%5d&amp;cauthor=true&amp;cauthor_uid=24186207"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78333" y="673523"/>
            <a:ext cx="7405919" cy="6045655"/>
          </a:xfrm>
          <a:prstGeom prst="rect">
            <a:avLst/>
          </a:prstGeom>
        </p:spPr>
      </p:pic>
      <p:sp>
        <p:nvSpPr>
          <p:cNvPr id="5" name="TextBox 4"/>
          <p:cNvSpPr txBox="1"/>
          <p:nvPr/>
        </p:nvSpPr>
        <p:spPr>
          <a:xfrm>
            <a:off x="5772988" y="164955"/>
            <a:ext cx="2111264" cy="369332"/>
          </a:xfrm>
          <a:prstGeom prst="rect">
            <a:avLst/>
          </a:prstGeom>
          <a:noFill/>
        </p:spPr>
        <p:txBody>
          <a:bodyPr wrap="square" rtlCol="0">
            <a:spAutoFit/>
          </a:bodyPr>
          <a:lstStyle/>
          <a:p>
            <a:r>
              <a:rPr lang="en-US" dirty="0" smtClean="0"/>
              <a:t>Scientific Reports</a:t>
            </a:r>
            <a:endParaRPr lang="en-US" dirty="0"/>
          </a:p>
        </p:txBody>
      </p:sp>
      <p:sp>
        <p:nvSpPr>
          <p:cNvPr id="2" name="Slide Number Placeholder 1"/>
          <p:cNvSpPr>
            <a:spLocks noGrp="1"/>
          </p:cNvSpPr>
          <p:nvPr>
            <p:ph type="sldNum" sz="quarter" idx="12"/>
          </p:nvPr>
        </p:nvSpPr>
        <p:spPr/>
        <p:txBody>
          <a:bodyPr/>
          <a:lstStyle/>
          <a:p>
            <a:fld id="{619B17B5-10B8-0849-8887-4C94EE79375D}" type="slidenum">
              <a:rPr lang="en-US" smtClean="0"/>
              <a:t>1</a:t>
            </a:fld>
            <a:endParaRPr lang="en-US"/>
          </a:p>
        </p:txBody>
      </p:sp>
    </p:spTree>
    <p:extLst>
      <p:ext uri="{BB962C8B-B14F-4D97-AF65-F5344CB8AC3E}">
        <p14:creationId xmlns:p14="http://schemas.microsoft.com/office/powerpoint/2010/main" val="1795782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2759" y="244881"/>
            <a:ext cx="6876441" cy="6613119"/>
          </a:xfrm>
          <a:prstGeom prst="rect">
            <a:avLst/>
          </a:prstGeom>
        </p:spPr>
      </p:pic>
      <p:sp>
        <p:nvSpPr>
          <p:cNvPr id="3" name="Slide Number Placeholder 2"/>
          <p:cNvSpPr>
            <a:spLocks noGrp="1"/>
          </p:cNvSpPr>
          <p:nvPr>
            <p:ph type="sldNum" sz="quarter" idx="12"/>
          </p:nvPr>
        </p:nvSpPr>
        <p:spPr/>
        <p:txBody>
          <a:bodyPr/>
          <a:lstStyle/>
          <a:p>
            <a:fld id="{619B17B5-10B8-0849-8887-4C94EE79375D}" type="slidenum">
              <a:rPr lang="en-US" smtClean="0"/>
              <a:t>2</a:t>
            </a:fld>
            <a:endParaRPr lang="en-US"/>
          </a:p>
        </p:txBody>
      </p:sp>
    </p:spTree>
    <p:extLst>
      <p:ext uri="{BB962C8B-B14F-4D97-AF65-F5344CB8AC3E}">
        <p14:creationId xmlns:p14="http://schemas.microsoft.com/office/powerpoint/2010/main" val="2096769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6667" y="116333"/>
            <a:ext cx="6989778" cy="6415881"/>
          </a:xfrm>
          <a:prstGeom prst="rect">
            <a:avLst/>
          </a:prstGeom>
        </p:spPr>
      </p:pic>
      <p:sp>
        <p:nvSpPr>
          <p:cNvPr id="3" name="Slide Number Placeholder 2"/>
          <p:cNvSpPr>
            <a:spLocks noGrp="1"/>
          </p:cNvSpPr>
          <p:nvPr>
            <p:ph type="sldNum" sz="quarter" idx="12"/>
          </p:nvPr>
        </p:nvSpPr>
        <p:spPr/>
        <p:txBody>
          <a:bodyPr/>
          <a:lstStyle/>
          <a:p>
            <a:fld id="{619B17B5-10B8-0849-8887-4C94EE79375D}" type="slidenum">
              <a:rPr lang="en-US" smtClean="0"/>
              <a:t>3</a:t>
            </a:fld>
            <a:endParaRPr lang="en-US"/>
          </a:p>
        </p:txBody>
      </p:sp>
    </p:spTree>
    <p:extLst>
      <p:ext uri="{BB962C8B-B14F-4D97-AF65-F5344CB8AC3E}">
        <p14:creationId xmlns:p14="http://schemas.microsoft.com/office/powerpoint/2010/main" val="1127948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4195" y="238776"/>
            <a:ext cx="7356435" cy="6425434"/>
          </a:xfrm>
          <a:prstGeom prst="rect">
            <a:avLst/>
          </a:prstGeom>
        </p:spPr>
      </p:pic>
      <p:sp>
        <p:nvSpPr>
          <p:cNvPr id="3" name="Slide Number Placeholder 2"/>
          <p:cNvSpPr>
            <a:spLocks noGrp="1"/>
          </p:cNvSpPr>
          <p:nvPr>
            <p:ph type="sldNum" sz="quarter" idx="12"/>
          </p:nvPr>
        </p:nvSpPr>
        <p:spPr/>
        <p:txBody>
          <a:bodyPr/>
          <a:lstStyle/>
          <a:p>
            <a:fld id="{619B17B5-10B8-0849-8887-4C94EE79375D}" type="slidenum">
              <a:rPr lang="en-US" smtClean="0"/>
              <a:t>4</a:t>
            </a:fld>
            <a:endParaRPr lang="en-US"/>
          </a:p>
        </p:txBody>
      </p:sp>
    </p:spTree>
    <p:extLst>
      <p:ext uri="{BB962C8B-B14F-4D97-AF65-F5344CB8AC3E}">
        <p14:creationId xmlns:p14="http://schemas.microsoft.com/office/powerpoint/2010/main" val="4105226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0690" y="131384"/>
            <a:ext cx="6952904" cy="6582281"/>
          </a:xfrm>
          <a:prstGeom prst="rect">
            <a:avLst/>
          </a:prstGeom>
        </p:spPr>
      </p:pic>
      <p:sp>
        <p:nvSpPr>
          <p:cNvPr id="3" name="Slide Number Placeholder 2"/>
          <p:cNvSpPr>
            <a:spLocks noGrp="1"/>
          </p:cNvSpPr>
          <p:nvPr>
            <p:ph type="sldNum" sz="quarter" idx="12"/>
          </p:nvPr>
        </p:nvSpPr>
        <p:spPr/>
        <p:txBody>
          <a:bodyPr/>
          <a:lstStyle/>
          <a:p>
            <a:fld id="{619B17B5-10B8-0849-8887-4C94EE79375D}" type="slidenum">
              <a:rPr lang="en-US" smtClean="0"/>
              <a:t>5</a:t>
            </a:fld>
            <a:endParaRPr lang="en-US"/>
          </a:p>
        </p:txBody>
      </p:sp>
    </p:spTree>
    <p:extLst>
      <p:ext uri="{BB962C8B-B14F-4D97-AF65-F5344CB8AC3E}">
        <p14:creationId xmlns:p14="http://schemas.microsoft.com/office/powerpoint/2010/main" val="50642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6782" y="145228"/>
            <a:ext cx="7582012" cy="6321004"/>
          </a:xfrm>
          <a:prstGeom prst="rect">
            <a:avLst/>
          </a:prstGeom>
        </p:spPr>
      </p:pic>
      <p:sp>
        <p:nvSpPr>
          <p:cNvPr id="3" name="Slide Number Placeholder 2"/>
          <p:cNvSpPr>
            <a:spLocks noGrp="1"/>
          </p:cNvSpPr>
          <p:nvPr>
            <p:ph type="sldNum" sz="quarter" idx="12"/>
          </p:nvPr>
        </p:nvSpPr>
        <p:spPr/>
        <p:txBody>
          <a:bodyPr/>
          <a:lstStyle/>
          <a:p>
            <a:fld id="{619B17B5-10B8-0849-8887-4C94EE79375D}" type="slidenum">
              <a:rPr lang="en-US" smtClean="0"/>
              <a:t>6</a:t>
            </a:fld>
            <a:endParaRPr lang="en-US"/>
          </a:p>
        </p:txBody>
      </p:sp>
    </p:spTree>
    <p:extLst>
      <p:ext uri="{BB962C8B-B14F-4D97-AF65-F5344CB8AC3E}">
        <p14:creationId xmlns:p14="http://schemas.microsoft.com/office/powerpoint/2010/main" val="3341957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2339752" cy="752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196752"/>
            <a:ext cx="4466750" cy="3561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0679" y="1268761"/>
            <a:ext cx="4547973"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7</a:t>
            </a:fld>
            <a:endParaRPr lang="en-US"/>
          </a:p>
        </p:txBody>
      </p:sp>
    </p:spTree>
    <p:extLst>
      <p:ext uri="{BB962C8B-B14F-4D97-AF65-F5344CB8AC3E}">
        <p14:creationId xmlns:p14="http://schemas.microsoft.com/office/powerpoint/2010/main" val="2361321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412776"/>
            <a:ext cx="5688632" cy="2616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8</a:t>
            </a:fld>
            <a:endParaRPr lang="en-US"/>
          </a:p>
        </p:txBody>
      </p:sp>
    </p:spTree>
    <p:extLst>
      <p:ext uri="{BB962C8B-B14F-4D97-AF65-F5344CB8AC3E}">
        <p14:creationId xmlns:p14="http://schemas.microsoft.com/office/powerpoint/2010/main" val="1684270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908720"/>
            <a:ext cx="5819775" cy="488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fld id="{619B17B5-10B8-0849-8887-4C94EE79375D}" type="slidenum">
              <a:rPr lang="en-US" smtClean="0"/>
              <a:t>9</a:t>
            </a:fld>
            <a:endParaRPr lang="en-US"/>
          </a:p>
        </p:txBody>
      </p:sp>
    </p:spTree>
    <p:extLst>
      <p:ext uri="{BB962C8B-B14F-4D97-AF65-F5344CB8AC3E}">
        <p14:creationId xmlns:p14="http://schemas.microsoft.com/office/powerpoint/2010/main" val="2943149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0" y="1009650"/>
            <a:ext cx="5524500" cy="483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10</a:t>
            </a:fld>
            <a:endParaRPr lang="en-US"/>
          </a:p>
        </p:txBody>
      </p:sp>
    </p:spTree>
    <p:extLst>
      <p:ext uri="{BB962C8B-B14F-4D97-AF65-F5344CB8AC3E}">
        <p14:creationId xmlns:p14="http://schemas.microsoft.com/office/powerpoint/2010/main" val="910996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7825" y="909638"/>
            <a:ext cx="5848350" cy="5038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11</a:t>
            </a:fld>
            <a:endParaRPr lang="en-US"/>
          </a:p>
        </p:txBody>
      </p:sp>
    </p:spTree>
    <p:extLst>
      <p:ext uri="{BB962C8B-B14F-4D97-AF65-F5344CB8AC3E}">
        <p14:creationId xmlns:p14="http://schemas.microsoft.com/office/powerpoint/2010/main" val="2887416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2" y="1268760"/>
            <a:ext cx="4529325" cy="4551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313384"/>
            <a:ext cx="4700672"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12</a:t>
            </a:fld>
            <a:endParaRPr lang="en-US"/>
          </a:p>
        </p:txBody>
      </p:sp>
    </p:spTree>
    <p:extLst>
      <p:ext uri="{BB962C8B-B14F-4D97-AF65-F5344CB8AC3E}">
        <p14:creationId xmlns:p14="http://schemas.microsoft.com/office/powerpoint/2010/main" val="318415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8034" y="541247"/>
            <a:ext cx="4666024" cy="4471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1247"/>
            <a:ext cx="4481674" cy="4392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13</a:t>
            </a:fld>
            <a:endParaRPr lang="en-US"/>
          </a:p>
        </p:txBody>
      </p:sp>
    </p:spTree>
    <p:extLst>
      <p:ext uri="{BB962C8B-B14F-4D97-AF65-F5344CB8AC3E}">
        <p14:creationId xmlns:p14="http://schemas.microsoft.com/office/powerpoint/2010/main" val="4235855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350" y="209550"/>
            <a:ext cx="5829300" cy="643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619B17B5-10B8-0849-8887-4C94EE79375D}" type="slidenum">
              <a:rPr lang="en-US" smtClean="0"/>
              <a:t>14</a:t>
            </a:fld>
            <a:endParaRPr lang="en-US"/>
          </a:p>
        </p:txBody>
      </p:sp>
    </p:spTree>
    <p:extLst>
      <p:ext uri="{BB962C8B-B14F-4D97-AF65-F5344CB8AC3E}">
        <p14:creationId xmlns:p14="http://schemas.microsoft.com/office/powerpoint/2010/main" val="2029906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909310"/>
          </a:xfrm>
          <a:prstGeom prst="rect">
            <a:avLst/>
          </a:prstGeom>
          <a:noFill/>
        </p:spPr>
        <p:txBody>
          <a:bodyPr wrap="square" rtlCol="0">
            <a:spAutoFit/>
          </a:bodyPr>
          <a:lstStyle/>
          <a:p>
            <a:r>
              <a:rPr lang="en-US" altLang="ko-KR" b="1" u="sng" dirty="0">
                <a:hlinkClick r:id="rId2"/>
              </a:rPr>
              <a:t>Interferon-α-secreting </a:t>
            </a:r>
            <a:r>
              <a:rPr lang="en-US" altLang="ko-KR" b="1" u="sng" dirty="0" err="1">
                <a:hlinkClick r:id="rId2"/>
              </a:rPr>
              <a:t>mesenchymal</a:t>
            </a:r>
            <a:r>
              <a:rPr lang="en-US" altLang="ko-KR" b="1" u="sng" dirty="0">
                <a:hlinkClick r:id="rId2"/>
              </a:rPr>
              <a:t> stem cells exert potent antitumor effect in vivo.</a:t>
            </a:r>
            <a:endParaRPr lang="en-US" altLang="ko-KR" b="1" dirty="0"/>
          </a:p>
          <a:p>
            <a:r>
              <a:rPr lang="en-US" altLang="ko-KR" u="sng" dirty="0" err="1">
                <a:hlinkClick r:id="rId3"/>
              </a:rPr>
              <a:t>Xu</a:t>
            </a:r>
            <a:r>
              <a:rPr lang="en-US" altLang="ko-KR" u="sng" dirty="0">
                <a:hlinkClick r:id="rId3"/>
              </a:rPr>
              <a:t> C</a:t>
            </a:r>
            <a:r>
              <a:rPr lang="en-US" altLang="ko-KR" dirty="0"/>
              <a:t>, </a:t>
            </a:r>
            <a:r>
              <a:rPr lang="en-US" altLang="ko-KR" u="sng" dirty="0">
                <a:hlinkClick r:id="rId4"/>
              </a:rPr>
              <a:t>Lin L</a:t>
            </a:r>
            <a:r>
              <a:rPr lang="en-US" altLang="ko-KR" dirty="0"/>
              <a:t>, </a:t>
            </a:r>
            <a:r>
              <a:rPr lang="en-US" altLang="ko-KR" u="sng" dirty="0">
                <a:hlinkClick r:id="rId5"/>
              </a:rPr>
              <a:t>Cao G</a:t>
            </a:r>
            <a:r>
              <a:rPr lang="en-US" altLang="ko-KR" dirty="0"/>
              <a:t>, </a:t>
            </a:r>
            <a:r>
              <a:rPr lang="en-US" altLang="ko-KR" u="sng" dirty="0">
                <a:hlinkClick r:id="rId6"/>
              </a:rPr>
              <a:t>Chen Q</a:t>
            </a:r>
            <a:r>
              <a:rPr lang="en-US" altLang="ko-KR" dirty="0"/>
              <a:t>, </a:t>
            </a:r>
            <a:r>
              <a:rPr lang="en-US" altLang="ko-KR" u="sng" dirty="0" err="1">
                <a:hlinkClick r:id="rId7"/>
              </a:rPr>
              <a:t>Shou</a:t>
            </a:r>
            <a:r>
              <a:rPr lang="en-US" altLang="ko-KR" u="sng" dirty="0">
                <a:hlinkClick r:id="rId7"/>
              </a:rPr>
              <a:t> P</a:t>
            </a:r>
            <a:r>
              <a:rPr lang="en-US" altLang="ko-KR" dirty="0"/>
              <a:t>, </a:t>
            </a:r>
            <a:r>
              <a:rPr lang="en-US" altLang="ko-KR" u="sng" dirty="0">
                <a:hlinkClick r:id="rId8"/>
              </a:rPr>
              <a:t>Huang Y</a:t>
            </a:r>
            <a:r>
              <a:rPr lang="en-US" altLang="ko-KR" dirty="0"/>
              <a:t>, </a:t>
            </a:r>
            <a:r>
              <a:rPr lang="en-US" altLang="ko-KR" u="sng" dirty="0">
                <a:hlinkClick r:id="rId9"/>
              </a:rPr>
              <a:t>Han Y</a:t>
            </a:r>
            <a:r>
              <a:rPr lang="en-US" altLang="ko-KR" dirty="0"/>
              <a:t>, </a:t>
            </a:r>
            <a:r>
              <a:rPr lang="en-US" altLang="ko-KR" u="sng" dirty="0">
                <a:hlinkClick r:id="rId10"/>
              </a:rPr>
              <a:t>Wang Y</a:t>
            </a:r>
            <a:r>
              <a:rPr lang="en-US" altLang="ko-KR" dirty="0"/>
              <a:t>, </a:t>
            </a:r>
            <a:r>
              <a:rPr lang="en-US" altLang="ko-KR" u="sng" dirty="0">
                <a:hlinkClick r:id="rId11"/>
              </a:rPr>
              <a:t>Shi Y</a:t>
            </a:r>
            <a:r>
              <a:rPr lang="en-US" altLang="ko-KR" dirty="0"/>
              <a:t>.</a:t>
            </a:r>
          </a:p>
          <a:p>
            <a:r>
              <a:rPr lang="en-US" altLang="ko-KR" b="1" dirty="0"/>
              <a:t>Source</a:t>
            </a:r>
          </a:p>
          <a:p>
            <a:r>
              <a:rPr lang="en-US" altLang="ko-KR" dirty="0"/>
              <a:t>Key Laboratory of Stem Cell Biology, Institute of Health Sciences, Shanghai Institutes for Biological Sciences, Chinese Academy of Sciences/Shanghai Jiao Tong University School of Medicine, Shanghai, China.</a:t>
            </a:r>
          </a:p>
          <a:p>
            <a:r>
              <a:rPr lang="en-US" altLang="ko-KR" b="1" dirty="0"/>
              <a:t>Abstract</a:t>
            </a:r>
          </a:p>
          <a:p>
            <a:r>
              <a:rPr lang="en-US" altLang="ko-KR" dirty="0" err="1"/>
              <a:t>Mesenchymal</a:t>
            </a:r>
            <a:r>
              <a:rPr lang="en-US" altLang="ko-KR" dirty="0"/>
              <a:t> stem cells (MSCs) are a kind of adult stem cells that can be isolated easily from bone marrow, adipose tissue, umbilical cord and many other tissues. MSCs have been shown to specifically migrate to inflammatory sites, including tumors, and hold great promise as tumor-specific vectors to deliver antitumor agents. Interferon-α (IFNα) has been used in clinic to treat various types of tumors; however, because of its short half-life, significant therapeutic effects require high doses that often results in serious side effects. Here, we tested whether MSCs continuingly secreting IFNα can exert a persistent antitumor effect and eliminate the side effects associated with high clinical doses of recombinant IFNα. We found that even a small number of IFNα-secreting MSCs could potently halt B16 tumor growth in vivo. The antitumor activity of IFNα-secreting MSCs was largely abolished in </a:t>
            </a:r>
            <a:r>
              <a:rPr lang="en-US" altLang="ko-KR" dirty="0" err="1"/>
              <a:t>immunodeficient</a:t>
            </a:r>
            <a:r>
              <a:rPr lang="en-US" altLang="ko-KR" dirty="0"/>
              <a:t> mice, an effect largely attributed to natural killer cells and CD8</a:t>
            </a:r>
            <a:r>
              <a:rPr lang="en-US" altLang="ko-KR" baseline="30000" dirty="0"/>
              <a:t>+</a:t>
            </a:r>
            <a:r>
              <a:rPr lang="en-US" altLang="ko-KR" dirty="0"/>
              <a:t> T cells. Therefore, IFNα-secreting MSCs provide an innovative strategy for tumor therapy</a:t>
            </a:r>
            <a:r>
              <a:rPr lang="en-US" altLang="ko-KR" dirty="0" smtClean="0"/>
              <a:t>.</a:t>
            </a:r>
            <a:endParaRPr lang="en-US" altLang="ko-KR" dirty="0"/>
          </a:p>
        </p:txBody>
      </p:sp>
      <p:sp>
        <p:nvSpPr>
          <p:cNvPr id="2" name="Slide Number Placeholder 1"/>
          <p:cNvSpPr>
            <a:spLocks noGrp="1"/>
          </p:cNvSpPr>
          <p:nvPr>
            <p:ph type="sldNum" sz="quarter" idx="12"/>
          </p:nvPr>
        </p:nvSpPr>
        <p:spPr/>
        <p:txBody>
          <a:bodyPr/>
          <a:lstStyle/>
          <a:p>
            <a:fld id="{619B17B5-10B8-0849-8887-4C94EE79375D}" type="slidenum">
              <a:rPr lang="en-US" smtClean="0"/>
              <a:t>15</a:t>
            </a:fld>
            <a:endParaRPr lang="en-US"/>
          </a:p>
        </p:txBody>
      </p:sp>
    </p:spTree>
    <p:extLst>
      <p:ext uri="{BB962C8B-B14F-4D97-AF65-F5344CB8AC3E}">
        <p14:creationId xmlns:p14="http://schemas.microsoft.com/office/powerpoint/2010/main" val="263549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909310"/>
          </a:xfrm>
          <a:prstGeom prst="rect">
            <a:avLst/>
          </a:prstGeom>
          <a:noFill/>
        </p:spPr>
        <p:txBody>
          <a:bodyPr wrap="square" rtlCol="0">
            <a:spAutoFit/>
          </a:bodyPr>
          <a:lstStyle/>
          <a:p>
            <a:r>
              <a:rPr lang="en-US" altLang="ko-KR" b="1" u="sng" dirty="0" err="1">
                <a:hlinkClick r:id="rId2"/>
              </a:rPr>
              <a:t>Forkhead</a:t>
            </a:r>
            <a:r>
              <a:rPr lang="en-US" altLang="ko-KR" b="1" u="sng" dirty="0">
                <a:hlinkClick r:id="rId2"/>
              </a:rPr>
              <a:t> transcription factor FOXF1 is a novel target gene of the p53 family and regulates cancer cell migration and invasiveness.</a:t>
            </a:r>
            <a:endParaRPr lang="en-US" altLang="ko-KR" b="1" dirty="0"/>
          </a:p>
          <a:p>
            <a:r>
              <a:rPr lang="en-US" altLang="ko-KR" u="sng" dirty="0">
                <a:hlinkClick r:id="rId3"/>
              </a:rPr>
              <a:t>Tamura M</a:t>
            </a:r>
            <a:r>
              <a:rPr lang="en-US" altLang="ko-KR" dirty="0"/>
              <a:t>, </a:t>
            </a:r>
            <a:r>
              <a:rPr lang="en-US" altLang="ko-KR" u="sng" dirty="0">
                <a:hlinkClick r:id="rId4"/>
              </a:rPr>
              <a:t>Sasaki Y</a:t>
            </a:r>
            <a:r>
              <a:rPr lang="en-US" altLang="ko-KR" dirty="0"/>
              <a:t>, </a:t>
            </a:r>
            <a:r>
              <a:rPr lang="en-US" altLang="ko-KR" u="sng" dirty="0">
                <a:hlinkClick r:id="rId5"/>
              </a:rPr>
              <a:t>Koyama R</a:t>
            </a:r>
            <a:r>
              <a:rPr lang="en-US" altLang="ko-KR" dirty="0"/>
              <a:t>, </a:t>
            </a:r>
            <a:r>
              <a:rPr lang="en-US" altLang="ko-KR" u="sng" dirty="0">
                <a:hlinkClick r:id="rId6"/>
              </a:rPr>
              <a:t>Takeda K</a:t>
            </a:r>
            <a:r>
              <a:rPr lang="en-US" altLang="ko-KR" dirty="0"/>
              <a:t>, </a:t>
            </a:r>
            <a:r>
              <a:rPr lang="en-US" altLang="ko-KR" u="sng" dirty="0" err="1">
                <a:hlinkClick r:id="rId7"/>
              </a:rPr>
              <a:t>Idogawa</a:t>
            </a:r>
            <a:r>
              <a:rPr lang="en-US" altLang="ko-KR" u="sng" dirty="0">
                <a:hlinkClick r:id="rId7"/>
              </a:rPr>
              <a:t> M</a:t>
            </a:r>
            <a:r>
              <a:rPr lang="en-US" altLang="ko-KR" dirty="0"/>
              <a:t>, </a:t>
            </a:r>
            <a:r>
              <a:rPr lang="en-US" altLang="ko-KR" u="sng" dirty="0" err="1">
                <a:hlinkClick r:id="rId8"/>
              </a:rPr>
              <a:t>Tokino</a:t>
            </a:r>
            <a:r>
              <a:rPr lang="en-US" altLang="ko-KR" u="sng" dirty="0">
                <a:hlinkClick r:id="rId8"/>
              </a:rPr>
              <a:t> T</a:t>
            </a:r>
            <a:r>
              <a:rPr lang="en-US" altLang="ko-KR" dirty="0"/>
              <a:t>.</a:t>
            </a:r>
          </a:p>
          <a:p>
            <a:r>
              <a:rPr lang="en-US" altLang="ko-KR" b="1" dirty="0"/>
              <a:t>Source</a:t>
            </a:r>
          </a:p>
          <a:p>
            <a:r>
              <a:rPr lang="en-US" altLang="ko-KR" dirty="0"/>
              <a:t>Department of Medical Genome Sciences, Research Institute for Frontier Medicine, Sapporo Medical University, Sapporo, Japan.</a:t>
            </a:r>
          </a:p>
          <a:p>
            <a:r>
              <a:rPr lang="en-US" altLang="ko-KR" b="1" dirty="0"/>
              <a:t>Abstract</a:t>
            </a:r>
          </a:p>
          <a:p>
            <a:r>
              <a:rPr lang="en-US" altLang="ko-KR" dirty="0"/>
              <a:t>p53 is an established tumor suppressor that can activate the transcription of multiple target genes. Recent evidence suggests that p53 may contribute to the regulation of cell invasion and migration. In this study, we show that the </a:t>
            </a:r>
            <a:r>
              <a:rPr lang="en-US" altLang="ko-KR" dirty="0" err="1"/>
              <a:t>forkhead</a:t>
            </a:r>
            <a:r>
              <a:rPr lang="en-US" altLang="ko-KR" dirty="0"/>
              <a:t> box transcription factor FOXF1 is a novel target of the p53 family because FOXF1 is </a:t>
            </a:r>
            <a:r>
              <a:rPr lang="en-US" altLang="ko-KR" dirty="0" err="1"/>
              <a:t>upregulated</a:t>
            </a:r>
            <a:r>
              <a:rPr lang="en-US" altLang="ko-KR" dirty="0"/>
              <a:t> by p53, TAp73 and TAp63. We show that FOXF1 is induced upon DNA damage in a p53-dependent manner. Furthermore, we identified a response element located within the FOXF1 gene that is responsive to wild-type p53, TAp73β and TAp63γ. The ectopic expression of FOXF1 inhibited cancer cell invasion and migration, whereas the inactivation of FOXF1 stimulated cell invasion and migration. We also show that FOXF1 regulates the transcriptional activity of E-cadherin (CDH1) by acting on its FOXF1 consensus binding site located upstream of the E-cadherin gene. Collectively, our results show that FOXF1 is a p53 family target gene, and our data suggest that FOXF1 and p53 form a portion of a regulatory transcriptional network that appears to have an important role in cancer cell invasion and migration</a:t>
            </a:r>
            <a:r>
              <a:rPr lang="en-US" altLang="ko-KR" dirty="0" smtClean="0"/>
              <a:t>.</a:t>
            </a:r>
            <a:endParaRPr lang="en-US" altLang="ko-KR" dirty="0"/>
          </a:p>
        </p:txBody>
      </p:sp>
      <p:sp>
        <p:nvSpPr>
          <p:cNvPr id="3" name="Slide Number Placeholder 2"/>
          <p:cNvSpPr>
            <a:spLocks noGrp="1"/>
          </p:cNvSpPr>
          <p:nvPr>
            <p:ph type="sldNum" sz="quarter" idx="12"/>
          </p:nvPr>
        </p:nvSpPr>
        <p:spPr/>
        <p:txBody>
          <a:bodyPr/>
          <a:lstStyle/>
          <a:p>
            <a:fld id="{619B17B5-10B8-0849-8887-4C94EE79375D}" type="slidenum">
              <a:rPr lang="en-US" smtClean="0"/>
              <a:t>16</a:t>
            </a:fld>
            <a:endParaRPr lang="en-US"/>
          </a:p>
        </p:txBody>
      </p:sp>
    </p:spTree>
    <p:extLst>
      <p:ext uri="{BB962C8B-B14F-4D97-AF65-F5344CB8AC3E}">
        <p14:creationId xmlns:p14="http://schemas.microsoft.com/office/powerpoint/2010/main" val="154582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33486"/>
            <a:ext cx="4572000" cy="1754326"/>
          </a:xfrm>
          <a:prstGeom prst="rect">
            <a:avLst/>
          </a:prstGeom>
        </p:spPr>
        <p:txBody>
          <a:bodyPr>
            <a:spAutoFit/>
          </a:bodyPr>
          <a:lstStyle/>
          <a:p>
            <a:r>
              <a:rPr lang="en-US" altLang="ko-KR" sz="1200" b="1" u="sng" dirty="0">
                <a:hlinkClick r:id="rId2"/>
              </a:rPr>
              <a:t>Androgens regulate prostate cancer cell growth via an AMPK-PGC-1</a:t>
            </a:r>
            <a:r>
              <a:rPr lang="el-GR" altLang="ko-KR" sz="1200" b="1" u="sng" dirty="0">
                <a:hlinkClick r:id="rId2"/>
              </a:rPr>
              <a:t>α-</a:t>
            </a:r>
            <a:r>
              <a:rPr lang="en-US" altLang="ko-KR" sz="1200" b="1" u="sng" dirty="0">
                <a:hlinkClick r:id="rId2"/>
              </a:rPr>
              <a:t>mediated metabolic switch.</a:t>
            </a:r>
            <a:endParaRPr lang="en-US" altLang="ko-KR" sz="1200" b="1" dirty="0"/>
          </a:p>
          <a:p>
            <a:r>
              <a:rPr lang="en-US" altLang="ko-KR" sz="1200" u="sng" dirty="0" err="1">
                <a:hlinkClick r:id="rId3"/>
              </a:rPr>
              <a:t>Tennakoon</a:t>
            </a:r>
            <a:r>
              <a:rPr lang="en-US" altLang="ko-KR" sz="1200" u="sng" dirty="0">
                <a:hlinkClick r:id="rId3"/>
              </a:rPr>
              <a:t> JB</a:t>
            </a:r>
            <a:r>
              <a:rPr lang="en-US" altLang="ko-KR" sz="1200" dirty="0"/>
              <a:t>, </a:t>
            </a:r>
            <a:r>
              <a:rPr lang="en-US" altLang="ko-KR" sz="1200" u="sng" dirty="0">
                <a:hlinkClick r:id="rId4"/>
              </a:rPr>
              <a:t>Shi Y</a:t>
            </a:r>
            <a:r>
              <a:rPr lang="en-US" altLang="ko-KR" sz="1200" dirty="0"/>
              <a:t>, </a:t>
            </a:r>
            <a:r>
              <a:rPr lang="en-US" altLang="ko-KR" sz="1200" u="sng" dirty="0">
                <a:hlinkClick r:id="rId5"/>
              </a:rPr>
              <a:t>Han JJ</a:t>
            </a:r>
            <a:r>
              <a:rPr lang="en-US" altLang="ko-KR" sz="1200" dirty="0"/>
              <a:t>, </a:t>
            </a:r>
            <a:r>
              <a:rPr lang="en-US" altLang="ko-KR" sz="1200" u="sng" dirty="0" err="1">
                <a:hlinkClick r:id="rId6"/>
              </a:rPr>
              <a:t>Tsouko</a:t>
            </a:r>
            <a:r>
              <a:rPr lang="en-US" altLang="ko-KR" sz="1200" u="sng" dirty="0">
                <a:hlinkClick r:id="rId6"/>
              </a:rPr>
              <a:t> E</a:t>
            </a:r>
            <a:r>
              <a:rPr lang="en-US" altLang="ko-KR" sz="1200" dirty="0"/>
              <a:t>, </a:t>
            </a:r>
            <a:r>
              <a:rPr lang="en-US" altLang="ko-KR" sz="1200" u="sng" dirty="0">
                <a:hlinkClick r:id="rId7"/>
              </a:rPr>
              <a:t>White MA</a:t>
            </a:r>
            <a:r>
              <a:rPr lang="en-US" altLang="ko-KR" sz="1200" dirty="0"/>
              <a:t>, </a:t>
            </a:r>
            <a:r>
              <a:rPr lang="en-US" altLang="ko-KR" sz="1200" u="sng" dirty="0">
                <a:hlinkClick r:id="rId8"/>
              </a:rPr>
              <a:t>Burns AR</a:t>
            </a:r>
            <a:r>
              <a:rPr lang="en-US" altLang="ko-KR" sz="1200" dirty="0"/>
              <a:t>, </a:t>
            </a:r>
            <a:r>
              <a:rPr lang="en-US" altLang="ko-KR" sz="1200" u="sng" dirty="0">
                <a:hlinkClick r:id="rId9"/>
              </a:rPr>
              <a:t>Zhang A</a:t>
            </a:r>
            <a:r>
              <a:rPr lang="en-US" altLang="ko-KR" sz="1200" dirty="0"/>
              <a:t>, </a:t>
            </a:r>
            <a:r>
              <a:rPr lang="en-US" altLang="ko-KR" sz="1200" u="sng" dirty="0">
                <a:hlinkClick r:id="rId10"/>
              </a:rPr>
              <a:t>Xia X</a:t>
            </a:r>
            <a:r>
              <a:rPr lang="en-US" altLang="ko-KR" sz="1200" dirty="0"/>
              <a:t>, </a:t>
            </a:r>
            <a:r>
              <a:rPr lang="en-US" altLang="ko-KR" sz="1200" u="sng" dirty="0" err="1">
                <a:hlinkClick r:id="rId11"/>
              </a:rPr>
              <a:t>Ilkayeva</a:t>
            </a:r>
            <a:r>
              <a:rPr lang="en-US" altLang="ko-KR" sz="1200" u="sng" dirty="0">
                <a:hlinkClick r:id="rId11"/>
              </a:rPr>
              <a:t> OR</a:t>
            </a:r>
            <a:r>
              <a:rPr lang="en-US" altLang="ko-KR" sz="1200" dirty="0"/>
              <a:t>, </a:t>
            </a:r>
            <a:r>
              <a:rPr lang="en-US" altLang="ko-KR" sz="1200" u="sng" dirty="0" err="1">
                <a:hlinkClick r:id="rId12"/>
              </a:rPr>
              <a:t>Xin</a:t>
            </a:r>
            <a:r>
              <a:rPr lang="en-US" altLang="ko-KR" sz="1200" u="sng" dirty="0">
                <a:hlinkClick r:id="rId12"/>
              </a:rPr>
              <a:t> </a:t>
            </a:r>
            <a:r>
              <a:rPr lang="en-US" altLang="ko-KR" sz="1200" u="sng" dirty="0" err="1">
                <a:hlinkClick r:id="rId12"/>
              </a:rPr>
              <a:t>L</a:t>
            </a:r>
            <a:r>
              <a:rPr lang="en-US" altLang="ko-KR" sz="1200" dirty="0" err="1"/>
              <a:t>,</a:t>
            </a:r>
            <a:r>
              <a:rPr lang="en-US" altLang="ko-KR" sz="1200" u="sng" dirty="0" err="1">
                <a:hlinkClick r:id="rId13"/>
              </a:rPr>
              <a:t>Ittmann</a:t>
            </a:r>
            <a:r>
              <a:rPr lang="en-US" altLang="ko-KR" sz="1200" u="sng" dirty="0">
                <a:hlinkClick r:id="rId13"/>
              </a:rPr>
              <a:t> MM</a:t>
            </a:r>
            <a:r>
              <a:rPr lang="en-US" altLang="ko-KR" sz="1200" dirty="0"/>
              <a:t>, </a:t>
            </a:r>
            <a:r>
              <a:rPr lang="en-US" altLang="ko-KR" sz="1200" u="sng" dirty="0">
                <a:hlinkClick r:id="rId14"/>
              </a:rPr>
              <a:t>Rick FG</a:t>
            </a:r>
            <a:r>
              <a:rPr lang="en-US" altLang="ko-KR" sz="1200" dirty="0"/>
              <a:t>, </a:t>
            </a:r>
            <a:r>
              <a:rPr lang="en-US" altLang="ko-KR" sz="1200" u="sng" dirty="0">
                <a:hlinkClick r:id="rId15"/>
              </a:rPr>
              <a:t>Schally AV</a:t>
            </a:r>
            <a:r>
              <a:rPr lang="en-US" altLang="ko-KR" sz="1200" dirty="0"/>
              <a:t>, </a:t>
            </a:r>
            <a:r>
              <a:rPr lang="en-US" altLang="ko-KR" sz="1200" u="sng" dirty="0" err="1">
                <a:hlinkClick r:id="rId16"/>
              </a:rPr>
              <a:t>Frigo</a:t>
            </a:r>
            <a:r>
              <a:rPr lang="en-US" altLang="ko-KR" sz="1200" u="sng" dirty="0">
                <a:hlinkClick r:id="rId16"/>
              </a:rPr>
              <a:t> DE</a:t>
            </a:r>
            <a:r>
              <a:rPr lang="en-US" altLang="ko-KR" sz="1200" dirty="0"/>
              <a:t>.</a:t>
            </a:r>
          </a:p>
          <a:p>
            <a:r>
              <a:rPr lang="en-US" altLang="ko-KR" sz="1200" b="1" dirty="0"/>
              <a:t>Source</a:t>
            </a:r>
          </a:p>
          <a:p>
            <a:r>
              <a:rPr lang="en-US" altLang="ko-KR" sz="1200" dirty="0"/>
              <a:t>Center for Nuclear Receptors and Cell Signaling, Department of Biology and Biochemistry, University of Houston, Houston, TX, USA.</a:t>
            </a:r>
          </a:p>
        </p:txBody>
      </p:sp>
      <p:sp>
        <p:nvSpPr>
          <p:cNvPr id="3" name="직사각형 2"/>
          <p:cNvSpPr/>
          <p:nvPr/>
        </p:nvSpPr>
        <p:spPr>
          <a:xfrm>
            <a:off x="-13110" y="1720840"/>
            <a:ext cx="4572000" cy="1938992"/>
          </a:xfrm>
          <a:prstGeom prst="rect">
            <a:avLst/>
          </a:prstGeom>
        </p:spPr>
        <p:txBody>
          <a:bodyPr>
            <a:spAutoFit/>
          </a:bodyPr>
          <a:lstStyle/>
          <a:p>
            <a:r>
              <a:rPr lang="en-US" altLang="ko-KR" sz="1200" b="1" u="sng" dirty="0">
                <a:hlinkClick r:id="rId17"/>
              </a:rPr>
              <a:t>IGF-1R inhibition enhances </a:t>
            </a:r>
            <a:r>
              <a:rPr lang="en-US" altLang="ko-KR" sz="1200" b="1" u="sng" dirty="0" err="1">
                <a:hlinkClick r:id="rId17"/>
              </a:rPr>
              <a:t>radiosensitivity</a:t>
            </a:r>
            <a:r>
              <a:rPr lang="en-US" altLang="ko-KR" sz="1200" b="1" u="sng" dirty="0">
                <a:hlinkClick r:id="rId17"/>
              </a:rPr>
              <a:t> and delays double-strand break repair by both non-homologous end-joining and homologous recombination.</a:t>
            </a:r>
            <a:endParaRPr lang="en-US" altLang="ko-KR" sz="1200" b="1" dirty="0"/>
          </a:p>
          <a:p>
            <a:r>
              <a:rPr lang="en-US" altLang="ko-KR" sz="1200" u="sng" dirty="0" err="1">
                <a:hlinkClick r:id="rId18"/>
              </a:rPr>
              <a:t>Chitnis</a:t>
            </a:r>
            <a:r>
              <a:rPr lang="en-US" altLang="ko-KR" sz="1200" u="sng" dirty="0">
                <a:hlinkClick r:id="rId18"/>
              </a:rPr>
              <a:t> MM</a:t>
            </a:r>
            <a:r>
              <a:rPr lang="en-US" altLang="ko-KR" sz="1200" dirty="0"/>
              <a:t>, </a:t>
            </a:r>
            <a:r>
              <a:rPr lang="en-US" altLang="ko-KR" sz="1200" u="sng" dirty="0" err="1">
                <a:hlinkClick r:id="rId19"/>
              </a:rPr>
              <a:t>Lodhia</a:t>
            </a:r>
            <a:r>
              <a:rPr lang="en-US" altLang="ko-KR" sz="1200" u="sng" dirty="0">
                <a:hlinkClick r:id="rId19"/>
              </a:rPr>
              <a:t> KA</a:t>
            </a:r>
            <a:r>
              <a:rPr lang="en-US" altLang="ko-KR" sz="1200" dirty="0"/>
              <a:t>, </a:t>
            </a:r>
            <a:r>
              <a:rPr lang="en-US" altLang="ko-KR" sz="1200" u="sng" dirty="0" err="1">
                <a:hlinkClick r:id="rId20"/>
              </a:rPr>
              <a:t>Aleksic</a:t>
            </a:r>
            <a:r>
              <a:rPr lang="en-US" altLang="ko-KR" sz="1200" u="sng" dirty="0">
                <a:hlinkClick r:id="rId20"/>
              </a:rPr>
              <a:t> T</a:t>
            </a:r>
            <a:r>
              <a:rPr lang="en-US" altLang="ko-KR" sz="1200" dirty="0"/>
              <a:t>, </a:t>
            </a:r>
            <a:r>
              <a:rPr lang="en-US" altLang="ko-KR" sz="1200" u="sng" dirty="0" err="1">
                <a:hlinkClick r:id="rId21"/>
              </a:rPr>
              <a:t>Gao</a:t>
            </a:r>
            <a:r>
              <a:rPr lang="en-US" altLang="ko-KR" sz="1200" u="sng" dirty="0">
                <a:hlinkClick r:id="rId21"/>
              </a:rPr>
              <a:t> S</a:t>
            </a:r>
            <a:r>
              <a:rPr lang="en-US" altLang="ko-KR" sz="1200" dirty="0"/>
              <a:t>, </a:t>
            </a:r>
            <a:r>
              <a:rPr lang="en-US" altLang="ko-KR" sz="1200" u="sng" dirty="0" err="1">
                <a:hlinkClick r:id="rId22"/>
              </a:rPr>
              <a:t>Protheroe</a:t>
            </a:r>
            <a:r>
              <a:rPr lang="en-US" altLang="ko-KR" sz="1200" u="sng" dirty="0">
                <a:hlinkClick r:id="rId22"/>
              </a:rPr>
              <a:t> AS</a:t>
            </a:r>
            <a:r>
              <a:rPr lang="en-US" altLang="ko-KR" sz="1200" dirty="0"/>
              <a:t>, </a:t>
            </a:r>
            <a:r>
              <a:rPr lang="en-US" altLang="ko-KR" sz="1200" u="sng" dirty="0">
                <a:hlinkClick r:id="rId23"/>
              </a:rPr>
              <a:t>Macaulay VM</a:t>
            </a:r>
            <a:r>
              <a:rPr lang="en-US" altLang="ko-KR" sz="1200" dirty="0"/>
              <a:t>.</a:t>
            </a:r>
          </a:p>
          <a:p>
            <a:r>
              <a:rPr lang="en-US" altLang="ko-KR" sz="1200" b="1" dirty="0"/>
              <a:t>Source</a:t>
            </a:r>
          </a:p>
          <a:p>
            <a:r>
              <a:rPr lang="en-US" altLang="ko-KR" sz="1200" dirty="0"/>
              <a:t>1] Department of Oncology Laboratories, </a:t>
            </a:r>
            <a:r>
              <a:rPr lang="en-US" altLang="ko-KR" sz="1200" dirty="0" err="1"/>
              <a:t>Weatherall</a:t>
            </a:r>
            <a:r>
              <a:rPr lang="en-US" altLang="ko-KR" sz="1200" dirty="0"/>
              <a:t> Institute of Molecular Medicine, John Radcliffe Hospital, University of Oxford, Oxford, UK [2] Department of Oncology, Cancer and </a:t>
            </a:r>
            <a:r>
              <a:rPr lang="en-US" altLang="ko-KR" sz="1200" dirty="0" err="1"/>
              <a:t>Haematology</a:t>
            </a:r>
            <a:r>
              <a:rPr lang="en-US" altLang="ko-KR" sz="1200" dirty="0"/>
              <a:t> Centre, The Churchill Hospital, Oxford, UK.</a:t>
            </a:r>
          </a:p>
        </p:txBody>
      </p:sp>
      <p:sp>
        <p:nvSpPr>
          <p:cNvPr id="4" name="직사각형 3"/>
          <p:cNvSpPr/>
          <p:nvPr/>
        </p:nvSpPr>
        <p:spPr>
          <a:xfrm>
            <a:off x="0" y="3659832"/>
            <a:ext cx="4572000" cy="1384995"/>
          </a:xfrm>
          <a:prstGeom prst="rect">
            <a:avLst/>
          </a:prstGeom>
        </p:spPr>
        <p:txBody>
          <a:bodyPr>
            <a:spAutoFit/>
          </a:bodyPr>
          <a:lstStyle/>
          <a:p>
            <a:r>
              <a:rPr lang="en-US" altLang="ko-KR" sz="1200" b="1" u="sng" dirty="0">
                <a:hlinkClick r:id="rId24"/>
              </a:rPr>
              <a:t>TMPRSS2-ERG gene fusions induce prostate </a:t>
            </a:r>
            <a:r>
              <a:rPr lang="en-US" altLang="ko-KR" sz="1200" b="1" u="sng" dirty="0" err="1">
                <a:hlinkClick r:id="rId24"/>
              </a:rPr>
              <a:t>tumorigenesis</a:t>
            </a:r>
            <a:r>
              <a:rPr lang="en-US" altLang="ko-KR" sz="1200" b="1" u="sng" dirty="0">
                <a:hlinkClick r:id="rId24"/>
              </a:rPr>
              <a:t> by modulating microRNA miR-200c.</a:t>
            </a:r>
            <a:endParaRPr lang="en-US" altLang="ko-KR" sz="1200" b="1" dirty="0"/>
          </a:p>
          <a:p>
            <a:r>
              <a:rPr lang="en-US" altLang="ko-KR" sz="1200" u="sng" dirty="0">
                <a:hlinkClick r:id="rId25"/>
              </a:rPr>
              <a:t>Kim J</a:t>
            </a:r>
            <a:r>
              <a:rPr lang="en-US" altLang="ko-KR" sz="1200" dirty="0"/>
              <a:t>, </a:t>
            </a:r>
            <a:r>
              <a:rPr lang="en-US" altLang="ko-KR" sz="1200" u="sng" dirty="0">
                <a:hlinkClick r:id="rId26"/>
              </a:rPr>
              <a:t>Wu L</a:t>
            </a:r>
            <a:r>
              <a:rPr lang="en-US" altLang="ko-KR" sz="1200" dirty="0"/>
              <a:t>, </a:t>
            </a:r>
            <a:r>
              <a:rPr lang="en-US" altLang="ko-KR" sz="1200" u="sng" dirty="0">
                <a:hlinkClick r:id="rId27"/>
              </a:rPr>
              <a:t>Zhao JC</a:t>
            </a:r>
            <a:r>
              <a:rPr lang="en-US" altLang="ko-KR" sz="1200" dirty="0"/>
              <a:t>, </a:t>
            </a:r>
            <a:r>
              <a:rPr lang="en-US" altLang="ko-KR" sz="1200" u="sng" dirty="0">
                <a:hlinkClick r:id="rId28"/>
              </a:rPr>
              <a:t>Jin HJ</a:t>
            </a:r>
            <a:r>
              <a:rPr lang="en-US" altLang="ko-KR" sz="1200" dirty="0"/>
              <a:t>, </a:t>
            </a:r>
            <a:r>
              <a:rPr lang="en-US" altLang="ko-KR" sz="1200" u="sng" dirty="0">
                <a:hlinkClick r:id="rId29"/>
              </a:rPr>
              <a:t>Yu J</a:t>
            </a:r>
            <a:r>
              <a:rPr lang="en-US" altLang="ko-KR" sz="1200" dirty="0"/>
              <a:t>.</a:t>
            </a:r>
          </a:p>
          <a:p>
            <a:r>
              <a:rPr lang="en-US" altLang="ko-KR" sz="1200" b="1" dirty="0"/>
              <a:t>Source</a:t>
            </a:r>
          </a:p>
          <a:p>
            <a:r>
              <a:rPr lang="en-US" altLang="ko-KR" sz="1200" dirty="0"/>
              <a:t>Division of Hematology/Oncology, Department of Medicine, Feinberg School of Medicine, Northwestern University, Chicago, IL, USA.</a:t>
            </a:r>
          </a:p>
        </p:txBody>
      </p:sp>
      <p:sp>
        <p:nvSpPr>
          <p:cNvPr id="5" name="직사각형 4"/>
          <p:cNvSpPr/>
          <p:nvPr/>
        </p:nvSpPr>
        <p:spPr>
          <a:xfrm>
            <a:off x="-19541" y="5044827"/>
            <a:ext cx="4572000" cy="1754326"/>
          </a:xfrm>
          <a:prstGeom prst="rect">
            <a:avLst/>
          </a:prstGeom>
        </p:spPr>
        <p:txBody>
          <a:bodyPr>
            <a:spAutoFit/>
          </a:bodyPr>
          <a:lstStyle/>
          <a:p>
            <a:r>
              <a:rPr lang="en-US" altLang="ko-KR" sz="1200" b="1" u="sng" dirty="0">
                <a:hlinkClick r:id="rId30"/>
              </a:rPr>
              <a:t>Mitochondrial retrograde signaling induces epithelial-</a:t>
            </a:r>
            <a:r>
              <a:rPr lang="en-US" altLang="ko-KR" sz="1200" b="1" u="sng" dirty="0" err="1">
                <a:hlinkClick r:id="rId30"/>
              </a:rPr>
              <a:t>mesenchymal</a:t>
            </a:r>
            <a:r>
              <a:rPr lang="en-US" altLang="ko-KR" sz="1200" b="1" u="sng" dirty="0">
                <a:hlinkClick r:id="rId30"/>
              </a:rPr>
              <a:t> transition and generates breast cancer stem cells.</a:t>
            </a:r>
            <a:endParaRPr lang="en-US" altLang="ko-KR" sz="1200" b="1" dirty="0"/>
          </a:p>
          <a:p>
            <a:r>
              <a:rPr lang="en-US" altLang="ko-KR" sz="1200" u="sng" dirty="0" err="1">
                <a:hlinkClick r:id="rId31"/>
              </a:rPr>
              <a:t>Guha</a:t>
            </a:r>
            <a:r>
              <a:rPr lang="en-US" altLang="ko-KR" sz="1200" u="sng" dirty="0">
                <a:hlinkClick r:id="rId31"/>
              </a:rPr>
              <a:t> M</a:t>
            </a:r>
            <a:r>
              <a:rPr lang="en-US" altLang="ko-KR" sz="1200" dirty="0"/>
              <a:t>, </a:t>
            </a:r>
            <a:r>
              <a:rPr lang="en-US" altLang="ko-KR" sz="1200" u="sng" dirty="0" err="1">
                <a:hlinkClick r:id="rId32"/>
              </a:rPr>
              <a:t>Srinivasan</a:t>
            </a:r>
            <a:r>
              <a:rPr lang="en-US" altLang="ko-KR" sz="1200" u="sng" dirty="0">
                <a:hlinkClick r:id="rId32"/>
              </a:rPr>
              <a:t> S</a:t>
            </a:r>
            <a:r>
              <a:rPr lang="en-US" altLang="ko-KR" sz="1200" dirty="0"/>
              <a:t>, </a:t>
            </a:r>
            <a:r>
              <a:rPr lang="en-US" altLang="ko-KR" sz="1200" u="sng" dirty="0" err="1">
                <a:hlinkClick r:id="rId33"/>
              </a:rPr>
              <a:t>Ruthel</a:t>
            </a:r>
            <a:r>
              <a:rPr lang="en-US" altLang="ko-KR" sz="1200" u="sng" dirty="0">
                <a:hlinkClick r:id="rId33"/>
              </a:rPr>
              <a:t> G</a:t>
            </a:r>
            <a:r>
              <a:rPr lang="en-US" altLang="ko-KR" sz="1200" dirty="0"/>
              <a:t>, </a:t>
            </a:r>
            <a:r>
              <a:rPr lang="en-US" altLang="ko-KR" sz="1200" u="sng" dirty="0" err="1">
                <a:hlinkClick r:id="rId34"/>
              </a:rPr>
              <a:t>Kashina</a:t>
            </a:r>
            <a:r>
              <a:rPr lang="en-US" altLang="ko-KR" sz="1200" u="sng" dirty="0">
                <a:hlinkClick r:id="rId34"/>
              </a:rPr>
              <a:t> AK</a:t>
            </a:r>
            <a:r>
              <a:rPr lang="en-US" altLang="ko-KR" sz="1200" dirty="0"/>
              <a:t>, </a:t>
            </a:r>
            <a:r>
              <a:rPr lang="en-US" altLang="ko-KR" sz="1200" u="sng" dirty="0" err="1">
                <a:hlinkClick r:id="rId35"/>
              </a:rPr>
              <a:t>Carstens</a:t>
            </a:r>
            <a:r>
              <a:rPr lang="en-US" altLang="ko-KR" sz="1200" u="sng" dirty="0">
                <a:hlinkClick r:id="rId35"/>
              </a:rPr>
              <a:t> RP</a:t>
            </a:r>
            <a:r>
              <a:rPr lang="en-US" altLang="ko-KR" sz="1200" dirty="0"/>
              <a:t>, </a:t>
            </a:r>
            <a:r>
              <a:rPr lang="en-US" altLang="ko-KR" sz="1200" u="sng" dirty="0">
                <a:hlinkClick r:id="rId36"/>
              </a:rPr>
              <a:t>Mendoza A</a:t>
            </a:r>
            <a:r>
              <a:rPr lang="en-US" altLang="ko-KR" sz="1200" dirty="0"/>
              <a:t>, </a:t>
            </a:r>
            <a:r>
              <a:rPr lang="en-US" altLang="ko-KR" sz="1200" u="sng" dirty="0" err="1">
                <a:hlinkClick r:id="rId37"/>
              </a:rPr>
              <a:t>Khanna</a:t>
            </a:r>
            <a:r>
              <a:rPr lang="en-US" altLang="ko-KR" sz="1200" u="sng" dirty="0">
                <a:hlinkClick r:id="rId37"/>
              </a:rPr>
              <a:t> C</a:t>
            </a:r>
            <a:r>
              <a:rPr lang="en-US" altLang="ko-KR" sz="1200" dirty="0"/>
              <a:t>, </a:t>
            </a:r>
            <a:r>
              <a:rPr lang="en-US" altLang="ko-KR" sz="1200" u="sng" dirty="0">
                <a:hlinkClick r:id="rId38"/>
              </a:rPr>
              <a:t>Van Winkle </a:t>
            </a:r>
            <a:r>
              <a:rPr lang="en-US" altLang="ko-KR" sz="1200" u="sng" dirty="0" err="1">
                <a:hlinkClick r:id="rId38"/>
              </a:rPr>
              <a:t>T</a:t>
            </a:r>
            <a:r>
              <a:rPr lang="en-US" altLang="ko-KR" sz="1200" dirty="0" err="1"/>
              <a:t>,</a:t>
            </a:r>
            <a:r>
              <a:rPr lang="en-US" altLang="ko-KR" sz="1200" u="sng" dirty="0" err="1">
                <a:hlinkClick r:id="rId39"/>
              </a:rPr>
              <a:t>Avadhani</a:t>
            </a:r>
            <a:r>
              <a:rPr lang="en-US" altLang="ko-KR" sz="1200" u="sng" dirty="0">
                <a:hlinkClick r:id="rId39"/>
              </a:rPr>
              <a:t> NG</a:t>
            </a:r>
            <a:r>
              <a:rPr lang="en-US" altLang="ko-KR" sz="1200" dirty="0"/>
              <a:t>.</a:t>
            </a:r>
          </a:p>
          <a:p>
            <a:r>
              <a:rPr lang="en-US" altLang="ko-KR" sz="1200" b="1" dirty="0"/>
              <a:t>Source</a:t>
            </a:r>
          </a:p>
          <a:p>
            <a:r>
              <a:rPr lang="en-US" altLang="ko-KR" sz="1200" dirty="0"/>
              <a:t>Department of Animal Biology and Marie Lowe Center for Comparative Oncology, School of Veterinary Medicine, Philadelphia, PA, USA.</a:t>
            </a:r>
          </a:p>
        </p:txBody>
      </p:sp>
      <p:sp>
        <p:nvSpPr>
          <p:cNvPr id="6" name="직사각형 5"/>
          <p:cNvSpPr/>
          <p:nvPr/>
        </p:nvSpPr>
        <p:spPr>
          <a:xfrm>
            <a:off x="4558890" y="284455"/>
            <a:ext cx="4572000" cy="1200329"/>
          </a:xfrm>
          <a:prstGeom prst="rect">
            <a:avLst/>
          </a:prstGeom>
        </p:spPr>
        <p:txBody>
          <a:bodyPr>
            <a:spAutoFit/>
          </a:bodyPr>
          <a:lstStyle/>
          <a:p>
            <a:r>
              <a:rPr lang="en-US" altLang="ko-KR" sz="1200" b="1" u="sng" dirty="0">
                <a:hlinkClick r:id="rId40"/>
              </a:rPr>
              <a:t>p73 regulates serine biosynthesis in cancer.</a:t>
            </a:r>
            <a:endParaRPr lang="en-US" altLang="ko-KR" sz="1200" b="1" dirty="0"/>
          </a:p>
          <a:p>
            <a:r>
              <a:rPr lang="en-US" altLang="ko-KR" sz="1200" u="sng" dirty="0" err="1">
                <a:hlinkClick r:id="rId41"/>
              </a:rPr>
              <a:t>Amelio</a:t>
            </a:r>
            <a:r>
              <a:rPr lang="en-US" altLang="ko-KR" sz="1200" u="sng" dirty="0">
                <a:hlinkClick r:id="rId41"/>
              </a:rPr>
              <a:t> I</a:t>
            </a:r>
            <a:r>
              <a:rPr lang="en-US" altLang="ko-KR" sz="1200" dirty="0"/>
              <a:t>, </a:t>
            </a:r>
            <a:r>
              <a:rPr lang="en-US" altLang="ko-KR" sz="1200" u="sng" dirty="0" err="1">
                <a:hlinkClick r:id="rId42"/>
              </a:rPr>
              <a:t>Markert</a:t>
            </a:r>
            <a:r>
              <a:rPr lang="en-US" altLang="ko-KR" sz="1200" u="sng" dirty="0">
                <a:hlinkClick r:id="rId42"/>
              </a:rPr>
              <a:t> EK</a:t>
            </a:r>
            <a:r>
              <a:rPr lang="en-US" altLang="ko-KR" sz="1200" dirty="0"/>
              <a:t>, </a:t>
            </a:r>
            <a:r>
              <a:rPr lang="en-US" altLang="ko-KR" sz="1200" u="sng" dirty="0" err="1">
                <a:hlinkClick r:id="rId43"/>
              </a:rPr>
              <a:t>Rufini</a:t>
            </a:r>
            <a:r>
              <a:rPr lang="en-US" altLang="ko-KR" sz="1200" u="sng" dirty="0">
                <a:hlinkClick r:id="rId43"/>
              </a:rPr>
              <a:t> A</a:t>
            </a:r>
            <a:r>
              <a:rPr lang="en-US" altLang="ko-KR" sz="1200" dirty="0"/>
              <a:t>, </a:t>
            </a:r>
            <a:r>
              <a:rPr lang="en-US" altLang="ko-KR" sz="1200" u="sng" dirty="0" err="1">
                <a:hlinkClick r:id="rId44"/>
              </a:rPr>
              <a:t>Antonov</a:t>
            </a:r>
            <a:r>
              <a:rPr lang="en-US" altLang="ko-KR" sz="1200" u="sng" dirty="0">
                <a:hlinkClick r:id="rId44"/>
              </a:rPr>
              <a:t> AV</a:t>
            </a:r>
            <a:r>
              <a:rPr lang="en-US" altLang="ko-KR" sz="1200" dirty="0"/>
              <a:t>, </a:t>
            </a:r>
            <a:r>
              <a:rPr lang="en-US" altLang="ko-KR" sz="1200" u="sng" dirty="0" err="1">
                <a:hlinkClick r:id="rId45"/>
              </a:rPr>
              <a:t>Sayan</a:t>
            </a:r>
            <a:r>
              <a:rPr lang="en-US" altLang="ko-KR" sz="1200" u="sng" dirty="0">
                <a:hlinkClick r:id="rId45"/>
              </a:rPr>
              <a:t> BS</a:t>
            </a:r>
            <a:r>
              <a:rPr lang="en-US" altLang="ko-KR" sz="1200" dirty="0"/>
              <a:t>, </a:t>
            </a:r>
            <a:r>
              <a:rPr lang="en-US" altLang="ko-KR" sz="1200" u="sng" dirty="0" err="1">
                <a:hlinkClick r:id="rId46"/>
              </a:rPr>
              <a:t>Tucci</a:t>
            </a:r>
            <a:r>
              <a:rPr lang="en-US" altLang="ko-KR" sz="1200" u="sng" dirty="0">
                <a:hlinkClick r:id="rId46"/>
              </a:rPr>
              <a:t> P</a:t>
            </a:r>
            <a:r>
              <a:rPr lang="en-US" altLang="ko-KR" sz="1200" dirty="0"/>
              <a:t>, </a:t>
            </a:r>
            <a:r>
              <a:rPr lang="en-US" altLang="ko-KR" sz="1200" u="sng" dirty="0" err="1">
                <a:hlinkClick r:id="rId47"/>
              </a:rPr>
              <a:t>Agostini</a:t>
            </a:r>
            <a:r>
              <a:rPr lang="en-US" altLang="ko-KR" sz="1200" u="sng" dirty="0">
                <a:hlinkClick r:id="rId47"/>
              </a:rPr>
              <a:t> M</a:t>
            </a:r>
            <a:r>
              <a:rPr lang="en-US" altLang="ko-KR" sz="1200" dirty="0"/>
              <a:t>, </a:t>
            </a:r>
            <a:r>
              <a:rPr lang="en-US" altLang="ko-KR" sz="1200" u="sng" dirty="0" err="1">
                <a:hlinkClick r:id="rId48"/>
              </a:rPr>
              <a:t>Mineo</a:t>
            </a:r>
            <a:r>
              <a:rPr lang="en-US" altLang="ko-KR" sz="1200" u="sng" dirty="0">
                <a:hlinkClick r:id="rId48"/>
              </a:rPr>
              <a:t> TC</a:t>
            </a:r>
            <a:r>
              <a:rPr lang="en-US" altLang="ko-KR" sz="1200" dirty="0"/>
              <a:t>, </a:t>
            </a:r>
            <a:r>
              <a:rPr lang="en-US" altLang="ko-KR" sz="1200" u="sng" dirty="0">
                <a:hlinkClick r:id="rId49"/>
              </a:rPr>
              <a:t>Levine </a:t>
            </a:r>
            <a:r>
              <a:rPr lang="en-US" altLang="ko-KR" sz="1200" u="sng" dirty="0" err="1">
                <a:hlinkClick r:id="rId49"/>
              </a:rPr>
              <a:t>AJ</a:t>
            </a:r>
            <a:r>
              <a:rPr lang="en-US" altLang="ko-KR" sz="1200" dirty="0" err="1"/>
              <a:t>,</a:t>
            </a:r>
            <a:r>
              <a:rPr lang="en-US" altLang="ko-KR" sz="1200" u="sng" dirty="0" err="1">
                <a:hlinkClick r:id="rId50"/>
              </a:rPr>
              <a:t>Melino</a:t>
            </a:r>
            <a:r>
              <a:rPr lang="en-US" altLang="ko-KR" sz="1200" u="sng" dirty="0">
                <a:hlinkClick r:id="rId50"/>
              </a:rPr>
              <a:t> G</a:t>
            </a:r>
            <a:r>
              <a:rPr lang="en-US" altLang="ko-KR" sz="1200" dirty="0"/>
              <a:t>.</a:t>
            </a:r>
          </a:p>
          <a:p>
            <a:r>
              <a:rPr lang="en-US" altLang="ko-KR" sz="1200" b="1" dirty="0"/>
              <a:t>Source</a:t>
            </a:r>
          </a:p>
          <a:p>
            <a:r>
              <a:rPr lang="en-US" altLang="ko-KR" sz="1200" dirty="0"/>
              <a:t>Medical Research Council, Toxicology Unit, Leicester University, Leicester, UK.</a:t>
            </a:r>
          </a:p>
        </p:txBody>
      </p:sp>
      <p:sp>
        <p:nvSpPr>
          <p:cNvPr id="7" name="직사각형 6"/>
          <p:cNvSpPr/>
          <p:nvPr/>
        </p:nvSpPr>
        <p:spPr>
          <a:xfrm>
            <a:off x="4572000" y="1412776"/>
            <a:ext cx="4572000" cy="1384995"/>
          </a:xfrm>
          <a:prstGeom prst="rect">
            <a:avLst/>
          </a:prstGeom>
        </p:spPr>
        <p:txBody>
          <a:bodyPr>
            <a:spAutoFit/>
          </a:bodyPr>
          <a:lstStyle/>
          <a:p>
            <a:r>
              <a:rPr lang="en-US" altLang="ko-KR" sz="1200" b="1" u="sng" dirty="0">
                <a:hlinkClick r:id="rId51"/>
              </a:rPr>
              <a:t>PSP94 contributes to </a:t>
            </a:r>
            <a:r>
              <a:rPr lang="en-US" altLang="ko-KR" sz="1200" b="1" u="sng" dirty="0" err="1">
                <a:hlinkClick r:id="rId51"/>
              </a:rPr>
              <a:t>chemoresistance</a:t>
            </a:r>
            <a:r>
              <a:rPr lang="en-US" altLang="ko-KR" sz="1200" b="1" u="sng" dirty="0">
                <a:hlinkClick r:id="rId51"/>
              </a:rPr>
              <a:t> and its peptide derivative PCK3145 represses tumor growth in ovarian cancer.</a:t>
            </a:r>
            <a:endParaRPr lang="en-US" altLang="ko-KR" sz="1200" b="1" dirty="0"/>
          </a:p>
          <a:p>
            <a:r>
              <a:rPr lang="en-US" altLang="ko-KR" sz="1200" u="sng" dirty="0">
                <a:hlinkClick r:id="rId52"/>
              </a:rPr>
              <a:t>Yan BX</a:t>
            </a:r>
            <a:r>
              <a:rPr lang="en-US" altLang="ko-KR" sz="1200" dirty="0"/>
              <a:t>, </a:t>
            </a:r>
            <a:r>
              <a:rPr lang="en-US" altLang="ko-KR" sz="1200" u="sng" dirty="0">
                <a:hlinkClick r:id="rId53"/>
              </a:rPr>
              <a:t>Ma JX</a:t>
            </a:r>
            <a:r>
              <a:rPr lang="en-US" altLang="ko-KR" sz="1200" dirty="0"/>
              <a:t>, </a:t>
            </a:r>
            <a:r>
              <a:rPr lang="en-US" altLang="ko-KR" sz="1200" u="sng" dirty="0">
                <a:hlinkClick r:id="rId54"/>
              </a:rPr>
              <a:t>Zhang J</a:t>
            </a:r>
            <a:r>
              <a:rPr lang="en-US" altLang="ko-KR" sz="1200" dirty="0"/>
              <a:t>, </a:t>
            </a:r>
            <a:r>
              <a:rPr lang="en-US" altLang="ko-KR" sz="1200" u="sng" dirty="0" err="1">
                <a:hlinkClick r:id="rId55"/>
              </a:rPr>
              <a:t>Guo</a:t>
            </a:r>
            <a:r>
              <a:rPr lang="en-US" altLang="ko-KR" sz="1200" u="sng" dirty="0">
                <a:hlinkClick r:id="rId55"/>
              </a:rPr>
              <a:t> Y</a:t>
            </a:r>
            <a:r>
              <a:rPr lang="en-US" altLang="ko-KR" sz="1200" dirty="0"/>
              <a:t>, </a:t>
            </a:r>
            <a:r>
              <a:rPr lang="en-US" altLang="ko-KR" sz="1200" u="sng" dirty="0">
                <a:hlinkClick r:id="rId56"/>
              </a:rPr>
              <a:t>Riedel H</a:t>
            </a:r>
            <a:r>
              <a:rPr lang="en-US" altLang="ko-KR" sz="1200" dirty="0"/>
              <a:t>, </a:t>
            </a:r>
            <a:r>
              <a:rPr lang="en-US" altLang="ko-KR" sz="1200" u="sng" dirty="0">
                <a:hlinkClick r:id="rId57"/>
              </a:rPr>
              <a:t>Mueller MD</a:t>
            </a:r>
            <a:r>
              <a:rPr lang="en-US" altLang="ko-KR" sz="1200" dirty="0"/>
              <a:t>, </a:t>
            </a:r>
            <a:r>
              <a:rPr lang="en-US" altLang="ko-KR" sz="1200" u="sng" dirty="0" err="1">
                <a:hlinkClick r:id="rId58"/>
              </a:rPr>
              <a:t>Remick</a:t>
            </a:r>
            <a:r>
              <a:rPr lang="en-US" altLang="ko-KR" sz="1200" u="sng" dirty="0">
                <a:hlinkClick r:id="rId58"/>
              </a:rPr>
              <a:t> SC</a:t>
            </a:r>
            <a:r>
              <a:rPr lang="en-US" altLang="ko-KR" sz="1200" dirty="0"/>
              <a:t>, </a:t>
            </a:r>
            <a:r>
              <a:rPr lang="en-US" altLang="ko-KR" sz="1200" u="sng" dirty="0">
                <a:hlinkClick r:id="rId59"/>
              </a:rPr>
              <a:t>Yu JJ</a:t>
            </a:r>
            <a:r>
              <a:rPr lang="en-US" altLang="ko-KR" sz="1200" dirty="0"/>
              <a:t>.</a:t>
            </a:r>
          </a:p>
          <a:p>
            <a:r>
              <a:rPr lang="en-US" altLang="ko-KR" sz="1200" b="1" dirty="0"/>
              <a:t>Source</a:t>
            </a:r>
          </a:p>
          <a:p>
            <a:r>
              <a:rPr lang="en-US" altLang="ko-KR" sz="1200" dirty="0"/>
              <a:t>1] Department of Biochemistry, School of Medicine, </a:t>
            </a:r>
          </a:p>
        </p:txBody>
      </p:sp>
      <p:sp>
        <p:nvSpPr>
          <p:cNvPr id="8" name="직사각형 7"/>
          <p:cNvSpPr/>
          <p:nvPr/>
        </p:nvSpPr>
        <p:spPr>
          <a:xfrm>
            <a:off x="4572000" y="2797771"/>
            <a:ext cx="4572000" cy="1754326"/>
          </a:xfrm>
          <a:prstGeom prst="rect">
            <a:avLst/>
          </a:prstGeom>
        </p:spPr>
        <p:txBody>
          <a:bodyPr>
            <a:spAutoFit/>
          </a:bodyPr>
          <a:lstStyle/>
          <a:p>
            <a:r>
              <a:rPr lang="en-US" altLang="ko-KR" sz="1200" b="1" u="sng" dirty="0">
                <a:hlinkClick r:id="rId60"/>
              </a:rPr>
              <a:t>Alterations in chromatin accessibility and DNA methylation in clear cell renal cell carcinoma.</a:t>
            </a:r>
            <a:endParaRPr lang="en-US" altLang="ko-KR" sz="1200" b="1" dirty="0"/>
          </a:p>
          <a:p>
            <a:r>
              <a:rPr lang="en-US" altLang="ko-KR" sz="1200" u="sng" dirty="0">
                <a:hlinkClick r:id="rId61"/>
              </a:rPr>
              <a:t>Buck MJ</a:t>
            </a:r>
            <a:r>
              <a:rPr lang="en-US" altLang="ko-KR" sz="1200" dirty="0"/>
              <a:t>, </a:t>
            </a:r>
            <a:r>
              <a:rPr lang="en-US" altLang="ko-KR" sz="1200" u="sng" dirty="0" err="1">
                <a:hlinkClick r:id="rId62"/>
              </a:rPr>
              <a:t>Raaijmakers</a:t>
            </a:r>
            <a:r>
              <a:rPr lang="en-US" altLang="ko-KR" sz="1200" u="sng" dirty="0">
                <a:hlinkClick r:id="rId62"/>
              </a:rPr>
              <a:t> LM</a:t>
            </a:r>
            <a:r>
              <a:rPr lang="en-US" altLang="ko-KR" sz="1200" dirty="0"/>
              <a:t>, </a:t>
            </a:r>
            <a:r>
              <a:rPr lang="en-US" altLang="ko-KR" sz="1200" u="sng" dirty="0" err="1">
                <a:hlinkClick r:id="rId63"/>
              </a:rPr>
              <a:t>Ramakrishnan</a:t>
            </a:r>
            <a:r>
              <a:rPr lang="en-US" altLang="ko-KR" sz="1200" u="sng" dirty="0">
                <a:hlinkClick r:id="rId63"/>
              </a:rPr>
              <a:t> S</a:t>
            </a:r>
            <a:r>
              <a:rPr lang="en-US" altLang="ko-KR" sz="1200" dirty="0"/>
              <a:t>, </a:t>
            </a:r>
            <a:r>
              <a:rPr lang="en-US" altLang="ko-KR" sz="1200" u="sng" dirty="0">
                <a:hlinkClick r:id="rId64"/>
              </a:rPr>
              <a:t>Wang D</a:t>
            </a:r>
            <a:r>
              <a:rPr lang="en-US" altLang="ko-KR" sz="1200" dirty="0"/>
              <a:t>, </a:t>
            </a:r>
            <a:r>
              <a:rPr lang="en-US" altLang="ko-KR" sz="1200" u="sng" dirty="0" err="1">
                <a:hlinkClick r:id="rId65"/>
              </a:rPr>
              <a:t>Valiyaparambil</a:t>
            </a:r>
            <a:r>
              <a:rPr lang="en-US" altLang="ko-KR" sz="1200" u="sng" dirty="0">
                <a:hlinkClick r:id="rId65"/>
              </a:rPr>
              <a:t> S</a:t>
            </a:r>
            <a:r>
              <a:rPr lang="en-US" altLang="ko-KR" sz="1200" dirty="0"/>
              <a:t>, </a:t>
            </a:r>
            <a:r>
              <a:rPr lang="en-US" altLang="ko-KR" sz="1200" u="sng" dirty="0">
                <a:hlinkClick r:id="rId66"/>
              </a:rPr>
              <a:t>Liu S</a:t>
            </a:r>
            <a:r>
              <a:rPr lang="en-US" altLang="ko-KR" sz="1200" dirty="0"/>
              <a:t>, </a:t>
            </a:r>
            <a:r>
              <a:rPr lang="en-US" altLang="ko-KR" sz="1200" u="sng" dirty="0">
                <a:hlinkClick r:id="rId67"/>
              </a:rPr>
              <a:t>Nowak NJ</a:t>
            </a:r>
            <a:r>
              <a:rPr lang="en-US" altLang="ko-KR" sz="1200" dirty="0"/>
              <a:t>, </a:t>
            </a:r>
            <a:r>
              <a:rPr lang="en-US" altLang="ko-KR" sz="1200" u="sng" dirty="0" err="1">
                <a:hlinkClick r:id="rId68"/>
              </a:rPr>
              <a:t>Pili</a:t>
            </a:r>
            <a:r>
              <a:rPr lang="en-US" altLang="ko-KR" sz="1200" u="sng" dirty="0">
                <a:hlinkClick r:id="rId68"/>
              </a:rPr>
              <a:t> R</a:t>
            </a:r>
            <a:r>
              <a:rPr lang="en-US" altLang="ko-KR" sz="1200" dirty="0"/>
              <a:t>.</a:t>
            </a:r>
          </a:p>
          <a:p>
            <a:r>
              <a:rPr lang="en-US" altLang="ko-KR" sz="1200" b="1" dirty="0"/>
              <a:t>Source</a:t>
            </a:r>
          </a:p>
          <a:p>
            <a:r>
              <a:rPr lang="en-US" altLang="ko-KR" sz="1200" dirty="0"/>
              <a:t>1] Department of Biochemistry, Center of Excellence in Bioinformatics and Life Sciences, State University of New York at Buffalo, Buffalo, NY, USA [2] Cancer Genetics, Roswell Park Cancer Institute, Buffalo, NY, USA.</a:t>
            </a:r>
          </a:p>
        </p:txBody>
      </p:sp>
      <p:sp>
        <p:nvSpPr>
          <p:cNvPr id="9" name="직사각형 8"/>
          <p:cNvSpPr/>
          <p:nvPr/>
        </p:nvSpPr>
        <p:spPr>
          <a:xfrm>
            <a:off x="4572000" y="4564214"/>
            <a:ext cx="4572000" cy="1384995"/>
          </a:xfrm>
          <a:prstGeom prst="rect">
            <a:avLst/>
          </a:prstGeom>
        </p:spPr>
        <p:txBody>
          <a:bodyPr>
            <a:spAutoFit/>
          </a:bodyPr>
          <a:lstStyle/>
          <a:p>
            <a:r>
              <a:rPr lang="en-US" altLang="ko-KR" sz="1200" b="1" u="sng" dirty="0">
                <a:hlinkClick r:id="rId69"/>
              </a:rPr>
              <a:t>MicroRNA-106b-5p boosts </a:t>
            </a:r>
            <a:r>
              <a:rPr lang="en-US" altLang="ko-KR" sz="1200" b="1" u="sng" dirty="0" err="1">
                <a:hlinkClick r:id="rId69"/>
              </a:rPr>
              <a:t>glioma</a:t>
            </a:r>
            <a:r>
              <a:rPr lang="en-US" altLang="ko-KR" sz="1200" b="1" u="sng" dirty="0">
                <a:hlinkClick r:id="rId69"/>
              </a:rPr>
              <a:t> </a:t>
            </a:r>
            <a:r>
              <a:rPr lang="en-US" altLang="ko-KR" sz="1200" b="1" u="sng" dirty="0" err="1">
                <a:hlinkClick r:id="rId69"/>
              </a:rPr>
              <a:t>tumorigensis</a:t>
            </a:r>
            <a:r>
              <a:rPr lang="en-US" altLang="ko-KR" sz="1200" b="1" u="sng" dirty="0">
                <a:hlinkClick r:id="rId69"/>
              </a:rPr>
              <a:t> by targeting multiple tumor suppressor genes.</a:t>
            </a:r>
            <a:endParaRPr lang="en-US" altLang="ko-KR" sz="1200" b="1" dirty="0"/>
          </a:p>
          <a:p>
            <a:r>
              <a:rPr lang="en-US" altLang="ko-KR" sz="1200" u="sng" dirty="0">
                <a:hlinkClick r:id="rId70"/>
              </a:rPr>
              <a:t>Liu F</a:t>
            </a:r>
            <a:r>
              <a:rPr lang="en-US" altLang="ko-KR" sz="1200" dirty="0"/>
              <a:t>, </a:t>
            </a:r>
            <a:r>
              <a:rPr lang="en-US" altLang="ko-KR" sz="1200" u="sng" dirty="0">
                <a:hlinkClick r:id="rId71"/>
              </a:rPr>
              <a:t>Gong J</a:t>
            </a:r>
            <a:r>
              <a:rPr lang="en-US" altLang="ko-KR" sz="1200" dirty="0"/>
              <a:t>, </a:t>
            </a:r>
            <a:r>
              <a:rPr lang="en-US" altLang="ko-KR" sz="1200" u="sng" dirty="0">
                <a:hlinkClick r:id="rId72"/>
              </a:rPr>
              <a:t>Huang W</a:t>
            </a:r>
            <a:r>
              <a:rPr lang="en-US" altLang="ko-KR" sz="1200" dirty="0"/>
              <a:t>, </a:t>
            </a:r>
            <a:r>
              <a:rPr lang="en-US" altLang="ko-KR" sz="1200" u="sng" dirty="0">
                <a:hlinkClick r:id="rId73"/>
              </a:rPr>
              <a:t>Wang Z</a:t>
            </a:r>
            <a:r>
              <a:rPr lang="en-US" altLang="ko-KR" sz="1200" dirty="0"/>
              <a:t>, </a:t>
            </a:r>
            <a:r>
              <a:rPr lang="en-US" altLang="ko-KR" sz="1200" u="sng" dirty="0">
                <a:hlinkClick r:id="rId74"/>
              </a:rPr>
              <a:t>Wang M</a:t>
            </a:r>
            <a:r>
              <a:rPr lang="en-US" altLang="ko-KR" sz="1200" dirty="0"/>
              <a:t>, </a:t>
            </a:r>
            <a:r>
              <a:rPr lang="en-US" altLang="ko-KR" sz="1200" u="sng" dirty="0">
                <a:hlinkClick r:id="rId75"/>
              </a:rPr>
              <a:t>Yang J</a:t>
            </a:r>
            <a:r>
              <a:rPr lang="en-US" altLang="ko-KR" sz="1200" dirty="0"/>
              <a:t>, </a:t>
            </a:r>
            <a:r>
              <a:rPr lang="en-US" altLang="ko-KR" sz="1200" u="sng" dirty="0">
                <a:hlinkClick r:id="rId76"/>
              </a:rPr>
              <a:t>Wu C</a:t>
            </a:r>
            <a:r>
              <a:rPr lang="en-US" altLang="ko-KR" sz="1200" dirty="0"/>
              <a:t>, </a:t>
            </a:r>
            <a:r>
              <a:rPr lang="en-US" altLang="ko-KR" sz="1200" u="sng" dirty="0">
                <a:hlinkClick r:id="rId77"/>
              </a:rPr>
              <a:t>Wu Z</a:t>
            </a:r>
            <a:r>
              <a:rPr lang="en-US" altLang="ko-KR" sz="1200" dirty="0"/>
              <a:t>, </a:t>
            </a:r>
            <a:r>
              <a:rPr lang="en-US" altLang="ko-KR" sz="1200" u="sng" dirty="0">
                <a:hlinkClick r:id="rId78"/>
              </a:rPr>
              <a:t>Han B</a:t>
            </a:r>
            <a:r>
              <a:rPr lang="en-US" altLang="ko-KR" sz="1200" dirty="0"/>
              <a:t>.</a:t>
            </a:r>
          </a:p>
          <a:p>
            <a:r>
              <a:rPr lang="en-US" altLang="ko-KR" sz="1200" b="1" dirty="0"/>
              <a:t>Source</a:t>
            </a:r>
          </a:p>
          <a:p>
            <a:r>
              <a:rPr lang="en-US" altLang="ko-KR" sz="1200" dirty="0"/>
              <a:t>Department of neurosurgery, Changzhou NO.2 People's Hospital, Changzhou, Jiangsu, China.</a:t>
            </a:r>
          </a:p>
        </p:txBody>
      </p:sp>
      <p:sp>
        <p:nvSpPr>
          <p:cNvPr id="10" name="Slide Number Placeholder 9"/>
          <p:cNvSpPr>
            <a:spLocks noGrp="1"/>
          </p:cNvSpPr>
          <p:nvPr>
            <p:ph type="sldNum" sz="quarter" idx="12"/>
          </p:nvPr>
        </p:nvSpPr>
        <p:spPr/>
        <p:txBody>
          <a:bodyPr/>
          <a:lstStyle/>
          <a:p>
            <a:fld id="{619B17B5-10B8-0849-8887-4C94EE79375D}" type="slidenum">
              <a:rPr lang="en-US" smtClean="0"/>
              <a:t>17</a:t>
            </a:fld>
            <a:endParaRPr lang="en-US"/>
          </a:p>
        </p:txBody>
      </p:sp>
    </p:spTree>
    <p:extLst>
      <p:ext uri="{BB962C8B-B14F-4D97-AF65-F5344CB8AC3E}">
        <p14:creationId xmlns:p14="http://schemas.microsoft.com/office/powerpoint/2010/main" val="19443864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79513" y="361950"/>
            <a:ext cx="3744416" cy="64960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995936" y="838200"/>
            <a:ext cx="3694162" cy="6019800"/>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rcRect/>
          <a:stretch>
            <a:fillRect/>
          </a:stretch>
        </p:blipFill>
        <p:spPr bwMode="auto">
          <a:xfrm>
            <a:off x="7055172" y="0"/>
            <a:ext cx="2088828" cy="56392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18</a:t>
            </a:fld>
            <a:endParaRPr lang="en-US"/>
          </a:p>
        </p:txBody>
      </p:sp>
    </p:spTree>
    <p:extLst>
      <p:ext uri="{BB962C8B-B14F-4D97-AF65-F5344CB8AC3E}">
        <p14:creationId xmlns:p14="http://schemas.microsoft.com/office/powerpoint/2010/main" val="3859442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1521" y="980728"/>
            <a:ext cx="4248472" cy="5419725"/>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644008" y="1196752"/>
            <a:ext cx="3757215" cy="116205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7055172" y="0"/>
            <a:ext cx="2088828" cy="56392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19</a:t>
            </a:fld>
            <a:endParaRPr lang="en-US"/>
          </a:p>
        </p:txBody>
      </p:sp>
    </p:spTree>
    <p:extLst>
      <p:ext uri="{BB962C8B-B14F-4D97-AF65-F5344CB8AC3E}">
        <p14:creationId xmlns:p14="http://schemas.microsoft.com/office/powerpoint/2010/main" val="1929578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691680" y="764704"/>
            <a:ext cx="5611541" cy="1728192"/>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1560011" y="2636912"/>
            <a:ext cx="6252349" cy="4005064"/>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7055172" y="0"/>
            <a:ext cx="2088828" cy="56392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20</a:t>
            </a:fld>
            <a:endParaRPr lang="en-US"/>
          </a:p>
        </p:txBody>
      </p:sp>
    </p:spTree>
    <p:extLst>
      <p:ext uri="{BB962C8B-B14F-4D97-AF65-F5344CB8AC3E}">
        <p14:creationId xmlns:p14="http://schemas.microsoft.com/office/powerpoint/2010/main" val="4113786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547664" y="1194198"/>
            <a:ext cx="6048672" cy="100248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187624" y="2492896"/>
            <a:ext cx="6807985" cy="3672408"/>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7055172" y="0"/>
            <a:ext cx="2088828" cy="56392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21</a:t>
            </a:fld>
            <a:endParaRPr lang="en-US"/>
          </a:p>
        </p:txBody>
      </p:sp>
    </p:spTree>
    <p:extLst>
      <p:ext uri="{BB962C8B-B14F-4D97-AF65-F5344CB8AC3E}">
        <p14:creationId xmlns:p14="http://schemas.microsoft.com/office/powerpoint/2010/main" val="3798081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4284887" cy="68580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662225" y="0"/>
            <a:ext cx="4481775" cy="364502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572000" y="3761656"/>
            <a:ext cx="4375269" cy="3096344"/>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22</a:t>
            </a:fld>
            <a:endParaRPr lang="en-US"/>
          </a:p>
        </p:txBody>
      </p:sp>
    </p:spTree>
    <p:extLst>
      <p:ext uri="{BB962C8B-B14F-4D97-AF65-F5344CB8AC3E}">
        <p14:creationId xmlns:p14="http://schemas.microsoft.com/office/powerpoint/2010/main" val="16805405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4139952" cy="5547536"/>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 y="5589241"/>
            <a:ext cx="4324817" cy="126876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4572000" y="321604"/>
            <a:ext cx="4320480" cy="6536396"/>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23</a:t>
            </a:fld>
            <a:endParaRPr lang="en-US"/>
          </a:p>
        </p:txBody>
      </p:sp>
    </p:spTree>
    <p:extLst>
      <p:ext uri="{BB962C8B-B14F-4D97-AF65-F5344CB8AC3E}">
        <p14:creationId xmlns:p14="http://schemas.microsoft.com/office/powerpoint/2010/main" val="30398924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 y="188640"/>
            <a:ext cx="4592921" cy="4176464"/>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24</a:t>
            </a:fld>
            <a:endParaRPr lang="en-US"/>
          </a:p>
        </p:txBody>
      </p:sp>
    </p:spTree>
    <p:extLst>
      <p:ext uri="{BB962C8B-B14F-4D97-AF65-F5344CB8AC3E}">
        <p14:creationId xmlns:p14="http://schemas.microsoft.com/office/powerpoint/2010/main" val="37154971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2001835" y="188640"/>
            <a:ext cx="5140332" cy="648072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25</a:t>
            </a:fld>
            <a:endParaRPr lang="en-US"/>
          </a:p>
        </p:txBody>
      </p:sp>
    </p:spTree>
    <p:extLst>
      <p:ext uri="{BB962C8B-B14F-4D97-AF65-F5344CB8AC3E}">
        <p14:creationId xmlns:p14="http://schemas.microsoft.com/office/powerpoint/2010/main" val="14358570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srcRect/>
          <a:stretch>
            <a:fillRect/>
          </a:stretch>
        </p:blipFill>
        <p:spPr bwMode="auto">
          <a:xfrm>
            <a:off x="1973166" y="260648"/>
            <a:ext cx="5197670" cy="6336704"/>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26</a:t>
            </a:fld>
            <a:endParaRPr lang="en-US"/>
          </a:p>
        </p:txBody>
      </p:sp>
    </p:spTree>
    <p:extLst>
      <p:ext uri="{BB962C8B-B14F-4D97-AF65-F5344CB8AC3E}">
        <p14:creationId xmlns:p14="http://schemas.microsoft.com/office/powerpoint/2010/main" val="37431982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srcRect l="1251"/>
          <a:stretch>
            <a:fillRect/>
          </a:stretch>
        </p:blipFill>
        <p:spPr bwMode="auto">
          <a:xfrm>
            <a:off x="1763688" y="0"/>
            <a:ext cx="5684072" cy="685800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27</a:t>
            </a:fld>
            <a:endParaRPr lang="en-US"/>
          </a:p>
        </p:txBody>
      </p:sp>
    </p:spTree>
    <p:extLst>
      <p:ext uri="{BB962C8B-B14F-4D97-AF65-F5344CB8AC3E}">
        <p14:creationId xmlns:p14="http://schemas.microsoft.com/office/powerpoint/2010/main" val="16786336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srcRect/>
          <a:stretch>
            <a:fillRect/>
          </a:stretch>
        </p:blipFill>
        <p:spPr bwMode="auto">
          <a:xfrm>
            <a:off x="2051720" y="0"/>
            <a:ext cx="4997990" cy="685800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19B17B5-10B8-0849-8887-4C94EE79375D}" type="slidenum">
              <a:rPr lang="en-US" smtClean="0"/>
              <a:t>28</a:t>
            </a:fld>
            <a:endParaRPr lang="en-US"/>
          </a:p>
        </p:txBody>
      </p:sp>
    </p:spTree>
    <p:extLst>
      <p:ext uri="{BB962C8B-B14F-4D97-AF65-F5344CB8AC3E}">
        <p14:creationId xmlns:p14="http://schemas.microsoft.com/office/powerpoint/2010/main" val="14549983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2" y="13208"/>
            <a:ext cx="9137937" cy="6656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212" y="13208"/>
            <a:ext cx="966788"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619B17B5-10B8-0849-8887-4C94EE79375D}" type="slidenum">
              <a:rPr lang="en-US" smtClean="0"/>
              <a:t>29</a:t>
            </a:fld>
            <a:endParaRPr lang="en-US"/>
          </a:p>
        </p:txBody>
      </p:sp>
    </p:spTree>
    <p:extLst>
      <p:ext uri="{BB962C8B-B14F-4D97-AF65-F5344CB8AC3E}">
        <p14:creationId xmlns:p14="http://schemas.microsoft.com/office/powerpoint/2010/main" val="34260504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3649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212" y="13208"/>
            <a:ext cx="966788"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619B17B5-10B8-0849-8887-4C94EE79375D}" type="slidenum">
              <a:rPr lang="en-US" smtClean="0"/>
              <a:t>30</a:t>
            </a:fld>
            <a:endParaRPr lang="en-US"/>
          </a:p>
        </p:txBody>
      </p:sp>
    </p:spTree>
    <p:extLst>
      <p:ext uri="{BB962C8B-B14F-4D97-AF65-F5344CB8AC3E}">
        <p14:creationId xmlns:p14="http://schemas.microsoft.com/office/powerpoint/2010/main" val="23594508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36495" cy="544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212" y="13208"/>
            <a:ext cx="966788"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619B17B5-10B8-0849-8887-4C94EE79375D}" type="slidenum">
              <a:rPr lang="en-US" smtClean="0"/>
              <a:t>31</a:t>
            </a:fld>
            <a:endParaRPr lang="en-US"/>
          </a:p>
        </p:txBody>
      </p:sp>
    </p:spTree>
    <p:extLst>
      <p:ext uri="{BB962C8B-B14F-4D97-AF65-F5344CB8AC3E}">
        <p14:creationId xmlns:p14="http://schemas.microsoft.com/office/powerpoint/2010/main" val="13171803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1053</Words>
  <Application>Microsoft Office PowerPoint</Application>
  <PresentationFormat>On-screen Show (4:3)</PresentationFormat>
  <Paragraphs>92</Paragraphs>
  <Slides>31</Slides>
  <Notes>12</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Sushil Devkota</dc:creator>
  <cp:lastModifiedBy>Ali</cp:lastModifiedBy>
  <cp:revision>6</cp:revision>
  <cp:lastPrinted>2013-11-11T13:59:02Z</cp:lastPrinted>
  <dcterms:created xsi:type="dcterms:W3CDTF">2013-11-09T00:51:19Z</dcterms:created>
  <dcterms:modified xsi:type="dcterms:W3CDTF">2013-11-11T16:41:49Z</dcterms:modified>
</cp:coreProperties>
</file>