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67" r:id="rId2"/>
    <p:sldId id="268" r:id="rId3"/>
    <p:sldId id="269" r:id="rId4"/>
    <p:sldId id="262" r:id="rId5"/>
    <p:sldId id="263" r:id="rId6"/>
    <p:sldId id="264" r:id="rId7"/>
    <p:sldId id="265" r:id="rId8"/>
    <p:sldId id="266" r:id="rId9"/>
    <p:sldId id="260" r:id="rId10"/>
    <p:sldId id="261" r:id="rId11"/>
    <p:sldId id="256" r:id="rId12"/>
    <p:sldId id="258" r:id="rId13"/>
    <p:sldId id="257" r:id="rId14"/>
    <p:sldId id="259" r:id="rId15"/>
  </p:sldIdLst>
  <p:sldSz cx="9144000" cy="6858000" type="screen4x3"/>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134" autoAdjust="0"/>
  </p:normalViewPr>
  <p:slideViewPr>
    <p:cSldViewPr>
      <p:cViewPr varScale="1">
        <p:scale>
          <a:sx n="65" d="100"/>
          <a:sy n="65" d="100"/>
        </p:scale>
        <p:origin x="-96" y="-330"/>
      </p:cViewPr>
      <p:guideLst>
        <p:guide orient="horz" pos="2160"/>
        <p:guide pos="2880"/>
      </p:guideLst>
    </p:cSldViewPr>
  </p:slideViewPr>
  <p:notesTextViewPr>
    <p:cViewPr>
      <p:scale>
        <a:sx n="1" d="1"/>
        <a:sy n="1" d="1"/>
      </p:scale>
      <p:origin x="0" y="12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38D0ED4-AE6F-458E-8C12-3D50D0DDD8B5}" type="datetimeFigureOut">
              <a:rPr lang="ko-KR" altLang="en-US" smtClean="0"/>
              <a:t>2015-08-23</a:t>
            </a:fld>
            <a:endParaRPr lang="ko-KR" altLang="en-US"/>
          </a:p>
        </p:txBody>
      </p:sp>
      <p:sp>
        <p:nvSpPr>
          <p:cNvPr id="4" name="슬라이드 이미지 개체 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ko-KR" altLang="en-US"/>
          </a:p>
        </p:txBody>
      </p:sp>
      <p:sp>
        <p:nvSpPr>
          <p:cNvPr id="5" name="슬라이드 노트 개체 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6" name="바닥글 개체 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D1CEE6C-FD5B-4A2D-A535-2B6C13BFCEDB}" type="slidenum">
              <a:rPr lang="ko-KR" altLang="en-US" smtClean="0"/>
              <a:t>‹#›</a:t>
            </a:fld>
            <a:endParaRPr lang="ko-KR" altLang="en-US"/>
          </a:p>
        </p:txBody>
      </p:sp>
    </p:spTree>
    <p:extLst>
      <p:ext uri="{BB962C8B-B14F-4D97-AF65-F5344CB8AC3E}">
        <p14:creationId xmlns:p14="http://schemas.microsoft.com/office/powerpoint/2010/main" val="391112351"/>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en-US" altLang="ko-KR" dirty="0" smtClean="0"/>
              <a:t>These are the</a:t>
            </a:r>
            <a:r>
              <a:rPr lang="en-US" altLang="ko-KR" baseline="0" dirty="0" smtClean="0"/>
              <a:t> list of The NEW ENGLAND JOURNAR of MEDICINE, and Human Molecular </a:t>
            </a:r>
            <a:r>
              <a:rPr lang="en-US" altLang="ko-KR" baseline="0" dirty="0" smtClean="0"/>
              <a:t>Genetics. </a:t>
            </a:r>
            <a:r>
              <a:rPr lang="en-US" altLang="ko-KR" baseline="0" smtClean="0"/>
              <a:t>And </a:t>
            </a:r>
            <a:r>
              <a:rPr lang="en-US" altLang="ko-KR" smtClean="0"/>
              <a:t>I </a:t>
            </a:r>
            <a:r>
              <a:rPr lang="en-US" altLang="ko-KR" dirty="0" smtClean="0"/>
              <a:t>chose</a:t>
            </a:r>
            <a:r>
              <a:rPr lang="en-US" altLang="ko-KR" baseline="0" dirty="0" smtClean="0"/>
              <a:t> the 1paper.</a:t>
            </a:r>
            <a:endParaRPr lang="en-US" altLang="ko-KR" dirty="0" smtClean="0"/>
          </a:p>
          <a:p>
            <a:r>
              <a:rPr lang="en-US" altLang="ko-KR" dirty="0" smtClean="0"/>
              <a:t>The title</a:t>
            </a:r>
            <a:r>
              <a:rPr lang="en-US" altLang="ko-KR" baseline="0" dirty="0" smtClean="0"/>
              <a:t> is </a:t>
            </a:r>
            <a:r>
              <a:rPr lang="en-US" altLang="ko-KR" dirty="0" smtClean="0"/>
              <a:t>E-cadherin-defective gastric cancer cells depend on </a:t>
            </a:r>
            <a:r>
              <a:rPr lang="en-US" altLang="ko-KR" dirty="0" err="1" smtClean="0"/>
              <a:t>Laminin</a:t>
            </a:r>
            <a:r>
              <a:rPr lang="en-US" altLang="ko-KR" dirty="0" smtClean="0"/>
              <a:t> to survive and invade.</a:t>
            </a:r>
          </a:p>
          <a:p>
            <a:r>
              <a:rPr lang="en-US" altLang="ko-KR" dirty="0" smtClean="0"/>
              <a:t>They showed that LM-γ2 silencing impaired invasion and enhanced cell death, most likely via </a:t>
            </a:r>
            <a:r>
              <a:rPr lang="en-US" altLang="ko-KR" dirty="0" err="1" smtClean="0"/>
              <a:t>pSrc</a:t>
            </a:r>
            <a:r>
              <a:rPr lang="en-US" altLang="ko-KR" dirty="0" smtClean="0"/>
              <a:t> and </a:t>
            </a:r>
            <a:r>
              <a:rPr lang="en-US" altLang="ko-KR" dirty="0" err="1" smtClean="0"/>
              <a:t>pAkt</a:t>
            </a:r>
            <a:r>
              <a:rPr lang="en-US" altLang="ko-KR" dirty="0" smtClean="0"/>
              <a:t> reduction, and JNK activation.</a:t>
            </a:r>
            <a:endParaRPr lang="ko-KR" altLang="en-US" dirty="0"/>
          </a:p>
        </p:txBody>
      </p:sp>
      <p:sp>
        <p:nvSpPr>
          <p:cNvPr id="4" name="슬라이드 번호 개체 틀 3"/>
          <p:cNvSpPr>
            <a:spLocks noGrp="1"/>
          </p:cNvSpPr>
          <p:nvPr>
            <p:ph type="sldNum" sz="quarter" idx="10"/>
          </p:nvPr>
        </p:nvSpPr>
        <p:spPr/>
        <p:txBody>
          <a:bodyPr/>
          <a:lstStyle/>
          <a:p>
            <a:fld id="{7D1CEE6C-FD5B-4A2D-A535-2B6C13BFCEDB}" type="slidenum">
              <a:rPr lang="ko-KR" altLang="en-US" smtClean="0"/>
              <a:t>14</a:t>
            </a:fld>
            <a:endParaRPr lang="ko-KR" altLang="en-US"/>
          </a:p>
        </p:txBody>
      </p:sp>
    </p:spTree>
    <p:extLst>
      <p:ext uri="{BB962C8B-B14F-4D97-AF65-F5344CB8AC3E}">
        <p14:creationId xmlns:p14="http://schemas.microsoft.com/office/powerpoint/2010/main" val="39575331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685800" y="2130425"/>
            <a:ext cx="7772400" cy="1470025"/>
          </a:xfrm>
        </p:spPr>
        <p:txBody>
          <a:bodyPr/>
          <a:lstStyle/>
          <a:p>
            <a:r>
              <a:rPr lang="ko-KR" altLang="en-US" smtClean="0"/>
              <a:t>마스터 제목 스타일 편집</a:t>
            </a:r>
            <a:endParaRPr lang="ko-KR" altLang="en-US"/>
          </a:p>
        </p:txBody>
      </p:sp>
      <p:sp>
        <p:nvSpPr>
          <p:cNvPr id="3" name="부제목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smtClean="0"/>
              <a:t>마스터 부제목 스타일 편집</a:t>
            </a:r>
            <a:endParaRPr lang="ko-KR" altLang="en-US"/>
          </a:p>
        </p:txBody>
      </p:sp>
      <p:sp>
        <p:nvSpPr>
          <p:cNvPr id="4" name="날짜 개체 틀 3"/>
          <p:cNvSpPr>
            <a:spLocks noGrp="1"/>
          </p:cNvSpPr>
          <p:nvPr>
            <p:ph type="dt" sz="half" idx="10"/>
          </p:nvPr>
        </p:nvSpPr>
        <p:spPr/>
        <p:txBody>
          <a:bodyPr/>
          <a:lstStyle/>
          <a:p>
            <a:fld id="{00D1532D-890A-4941-AA21-FF5B6F76CB4A}" type="datetimeFigureOut">
              <a:rPr lang="ko-KR" altLang="en-US" smtClean="0"/>
              <a:t>2015-08-23</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8168F0DB-6270-4EB9-B949-BAFD1BC401DE}" type="slidenum">
              <a:rPr lang="ko-KR" altLang="en-US" smtClean="0"/>
              <a:t>‹#›</a:t>
            </a:fld>
            <a:endParaRPr lang="ko-KR" altLang="en-US"/>
          </a:p>
        </p:txBody>
      </p:sp>
    </p:spTree>
    <p:extLst>
      <p:ext uri="{BB962C8B-B14F-4D97-AF65-F5344CB8AC3E}">
        <p14:creationId xmlns:p14="http://schemas.microsoft.com/office/powerpoint/2010/main" val="14107707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idx="1"/>
          </p:nvPr>
        </p:nvSpPr>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00D1532D-890A-4941-AA21-FF5B6F76CB4A}" type="datetimeFigureOut">
              <a:rPr lang="ko-KR" altLang="en-US" smtClean="0"/>
              <a:t>2015-08-23</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8168F0DB-6270-4EB9-B949-BAFD1BC401DE}" type="slidenum">
              <a:rPr lang="ko-KR" altLang="en-US" smtClean="0"/>
              <a:t>‹#›</a:t>
            </a:fld>
            <a:endParaRPr lang="ko-KR" altLang="en-US"/>
          </a:p>
        </p:txBody>
      </p:sp>
    </p:spTree>
    <p:extLst>
      <p:ext uri="{BB962C8B-B14F-4D97-AF65-F5344CB8AC3E}">
        <p14:creationId xmlns:p14="http://schemas.microsoft.com/office/powerpoint/2010/main" val="40093469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722313" y="4406900"/>
            <a:ext cx="7772400" cy="1362075"/>
          </a:xfrm>
        </p:spPr>
        <p:txBody>
          <a:bodyPr anchor="t"/>
          <a:lstStyle>
            <a:lvl1pPr algn="l">
              <a:defRPr sz="4000" b="1" cap="all"/>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smtClean="0"/>
              <a:t>마스터 텍스트 스타일을 편집합니다</a:t>
            </a:r>
          </a:p>
        </p:txBody>
      </p:sp>
      <p:sp>
        <p:nvSpPr>
          <p:cNvPr id="4" name="날짜 개체 틀 3"/>
          <p:cNvSpPr>
            <a:spLocks noGrp="1"/>
          </p:cNvSpPr>
          <p:nvPr>
            <p:ph type="dt" sz="half" idx="10"/>
          </p:nvPr>
        </p:nvSpPr>
        <p:spPr/>
        <p:txBody>
          <a:bodyPr/>
          <a:lstStyle/>
          <a:p>
            <a:fld id="{00D1532D-890A-4941-AA21-FF5B6F76CB4A}" type="datetimeFigureOut">
              <a:rPr lang="ko-KR" altLang="en-US" smtClean="0"/>
              <a:t>2015-08-23</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8168F0DB-6270-4EB9-B949-BAFD1BC401DE}" type="slidenum">
              <a:rPr lang="ko-KR" altLang="en-US" smtClean="0"/>
              <a:t>‹#›</a:t>
            </a:fld>
            <a:endParaRPr lang="ko-KR" altLang="en-US"/>
          </a:p>
        </p:txBody>
      </p:sp>
    </p:spTree>
    <p:extLst>
      <p:ext uri="{BB962C8B-B14F-4D97-AF65-F5344CB8AC3E}">
        <p14:creationId xmlns:p14="http://schemas.microsoft.com/office/powerpoint/2010/main" val="111374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내용 개체 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날짜 개체 틀 4"/>
          <p:cNvSpPr>
            <a:spLocks noGrp="1"/>
          </p:cNvSpPr>
          <p:nvPr>
            <p:ph type="dt" sz="half" idx="10"/>
          </p:nvPr>
        </p:nvSpPr>
        <p:spPr/>
        <p:txBody>
          <a:bodyPr/>
          <a:lstStyle/>
          <a:p>
            <a:fld id="{00D1532D-890A-4941-AA21-FF5B6F76CB4A}" type="datetimeFigureOut">
              <a:rPr lang="ko-KR" altLang="en-US" smtClean="0"/>
              <a:t>2015-08-23</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8168F0DB-6270-4EB9-B949-BAFD1BC401DE}" type="slidenum">
              <a:rPr lang="ko-KR" altLang="en-US" smtClean="0"/>
              <a:t>‹#›</a:t>
            </a:fld>
            <a:endParaRPr lang="ko-KR" altLang="en-US"/>
          </a:p>
        </p:txBody>
      </p:sp>
    </p:spTree>
    <p:extLst>
      <p:ext uri="{BB962C8B-B14F-4D97-AF65-F5344CB8AC3E}">
        <p14:creationId xmlns:p14="http://schemas.microsoft.com/office/powerpoint/2010/main" val="1421603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lvl1pPr>
              <a:defRPr/>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4" name="내용 개체 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텍스트 개체 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6" name="내용 개체 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7" name="날짜 개체 틀 6"/>
          <p:cNvSpPr>
            <a:spLocks noGrp="1"/>
          </p:cNvSpPr>
          <p:nvPr>
            <p:ph type="dt" sz="half" idx="10"/>
          </p:nvPr>
        </p:nvSpPr>
        <p:spPr/>
        <p:txBody>
          <a:bodyPr/>
          <a:lstStyle/>
          <a:p>
            <a:fld id="{00D1532D-890A-4941-AA21-FF5B6F76CB4A}" type="datetimeFigureOut">
              <a:rPr lang="ko-KR" altLang="en-US" smtClean="0"/>
              <a:t>2015-08-23</a:t>
            </a:fld>
            <a:endParaRPr lang="ko-KR" altLang="en-US"/>
          </a:p>
        </p:txBody>
      </p:sp>
      <p:sp>
        <p:nvSpPr>
          <p:cNvPr id="8" name="바닥글 개체 틀 7"/>
          <p:cNvSpPr>
            <a:spLocks noGrp="1"/>
          </p:cNvSpPr>
          <p:nvPr>
            <p:ph type="ftr" sz="quarter" idx="11"/>
          </p:nvPr>
        </p:nvSpPr>
        <p:spPr/>
        <p:txBody>
          <a:bodyPr/>
          <a:lstStyle/>
          <a:p>
            <a:endParaRPr lang="ko-KR" altLang="en-US"/>
          </a:p>
        </p:txBody>
      </p:sp>
      <p:sp>
        <p:nvSpPr>
          <p:cNvPr id="9" name="슬라이드 번호 개체 틀 8"/>
          <p:cNvSpPr>
            <a:spLocks noGrp="1"/>
          </p:cNvSpPr>
          <p:nvPr>
            <p:ph type="sldNum" sz="quarter" idx="12"/>
          </p:nvPr>
        </p:nvSpPr>
        <p:spPr/>
        <p:txBody>
          <a:bodyPr/>
          <a:lstStyle/>
          <a:p>
            <a:fld id="{8168F0DB-6270-4EB9-B949-BAFD1BC401DE}" type="slidenum">
              <a:rPr lang="ko-KR" altLang="en-US" smtClean="0"/>
              <a:t>‹#›</a:t>
            </a:fld>
            <a:endParaRPr lang="ko-KR" altLang="en-US"/>
          </a:p>
        </p:txBody>
      </p:sp>
    </p:spTree>
    <p:extLst>
      <p:ext uri="{BB962C8B-B14F-4D97-AF65-F5344CB8AC3E}">
        <p14:creationId xmlns:p14="http://schemas.microsoft.com/office/powerpoint/2010/main" val="11744427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날짜 개체 틀 2"/>
          <p:cNvSpPr>
            <a:spLocks noGrp="1"/>
          </p:cNvSpPr>
          <p:nvPr>
            <p:ph type="dt" sz="half" idx="10"/>
          </p:nvPr>
        </p:nvSpPr>
        <p:spPr/>
        <p:txBody>
          <a:bodyPr/>
          <a:lstStyle/>
          <a:p>
            <a:fld id="{00D1532D-890A-4941-AA21-FF5B6F76CB4A}" type="datetimeFigureOut">
              <a:rPr lang="ko-KR" altLang="en-US" smtClean="0"/>
              <a:t>2015-08-23</a:t>
            </a:fld>
            <a:endParaRPr lang="ko-KR" altLang="en-US"/>
          </a:p>
        </p:txBody>
      </p:sp>
      <p:sp>
        <p:nvSpPr>
          <p:cNvPr id="4" name="바닥글 개체 틀 3"/>
          <p:cNvSpPr>
            <a:spLocks noGrp="1"/>
          </p:cNvSpPr>
          <p:nvPr>
            <p:ph type="ftr" sz="quarter" idx="11"/>
          </p:nvPr>
        </p:nvSpPr>
        <p:spPr/>
        <p:txBody>
          <a:bodyPr/>
          <a:lstStyle/>
          <a:p>
            <a:endParaRPr lang="ko-KR" altLang="en-US"/>
          </a:p>
        </p:txBody>
      </p:sp>
      <p:sp>
        <p:nvSpPr>
          <p:cNvPr id="5" name="슬라이드 번호 개체 틀 4"/>
          <p:cNvSpPr>
            <a:spLocks noGrp="1"/>
          </p:cNvSpPr>
          <p:nvPr>
            <p:ph type="sldNum" sz="quarter" idx="12"/>
          </p:nvPr>
        </p:nvSpPr>
        <p:spPr/>
        <p:txBody>
          <a:bodyPr/>
          <a:lstStyle/>
          <a:p>
            <a:fld id="{8168F0DB-6270-4EB9-B949-BAFD1BC401DE}" type="slidenum">
              <a:rPr lang="ko-KR" altLang="en-US" smtClean="0"/>
              <a:t>‹#›</a:t>
            </a:fld>
            <a:endParaRPr lang="ko-KR" altLang="en-US"/>
          </a:p>
        </p:txBody>
      </p:sp>
    </p:spTree>
    <p:extLst>
      <p:ext uri="{BB962C8B-B14F-4D97-AF65-F5344CB8AC3E}">
        <p14:creationId xmlns:p14="http://schemas.microsoft.com/office/powerpoint/2010/main" val="716868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fld id="{00D1532D-890A-4941-AA21-FF5B6F76CB4A}" type="datetimeFigureOut">
              <a:rPr lang="ko-KR" altLang="en-US" smtClean="0"/>
              <a:t>2015-08-23</a:t>
            </a:fld>
            <a:endParaRPr lang="ko-KR" altLang="en-US"/>
          </a:p>
        </p:txBody>
      </p:sp>
      <p:sp>
        <p:nvSpPr>
          <p:cNvPr id="3" name="바닥글 개체 틀 2"/>
          <p:cNvSpPr>
            <a:spLocks noGrp="1"/>
          </p:cNvSpPr>
          <p:nvPr>
            <p:ph type="ftr" sz="quarter" idx="11"/>
          </p:nvPr>
        </p:nvSpPr>
        <p:spPr/>
        <p:txBody>
          <a:bodyPr/>
          <a:lstStyle/>
          <a:p>
            <a:endParaRPr lang="ko-KR" altLang="en-US"/>
          </a:p>
        </p:txBody>
      </p:sp>
      <p:sp>
        <p:nvSpPr>
          <p:cNvPr id="4" name="슬라이드 번호 개체 틀 3"/>
          <p:cNvSpPr>
            <a:spLocks noGrp="1"/>
          </p:cNvSpPr>
          <p:nvPr>
            <p:ph type="sldNum" sz="quarter" idx="12"/>
          </p:nvPr>
        </p:nvSpPr>
        <p:spPr/>
        <p:txBody>
          <a:bodyPr/>
          <a:lstStyle/>
          <a:p>
            <a:fld id="{8168F0DB-6270-4EB9-B949-BAFD1BC401DE}" type="slidenum">
              <a:rPr lang="ko-KR" altLang="en-US" smtClean="0"/>
              <a:t>‹#›</a:t>
            </a:fld>
            <a:endParaRPr lang="ko-KR" altLang="en-US"/>
          </a:p>
        </p:txBody>
      </p:sp>
    </p:spTree>
    <p:extLst>
      <p:ext uri="{BB962C8B-B14F-4D97-AF65-F5344CB8AC3E}">
        <p14:creationId xmlns:p14="http://schemas.microsoft.com/office/powerpoint/2010/main" val="37605741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457200" y="273050"/>
            <a:ext cx="3008313" cy="1162050"/>
          </a:xfrm>
        </p:spPr>
        <p:txBody>
          <a:bodyPr anchor="b"/>
          <a:lstStyle>
            <a:lvl1pPr algn="l">
              <a:defRPr sz="2000" b="1"/>
            </a:lvl1pPr>
          </a:lstStyle>
          <a:p>
            <a:r>
              <a:rPr lang="ko-KR" altLang="en-US" smtClean="0"/>
              <a:t>마스터 제목 스타일 편집</a:t>
            </a:r>
            <a:endParaRPr lang="ko-KR" altLang="en-US"/>
          </a:p>
        </p:txBody>
      </p:sp>
      <p:sp>
        <p:nvSpPr>
          <p:cNvPr id="3" name="내용 개체 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텍스트 개체 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00D1532D-890A-4941-AA21-FF5B6F76CB4A}" type="datetimeFigureOut">
              <a:rPr lang="ko-KR" altLang="en-US" smtClean="0"/>
              <a:t>2015-08-23</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8168F0DB-6270-4EB9-B949-BAFD1BC401DE}" type="slidenum">
              <a:rPr lang="ko-KR" altLang="en-US" smtClean="0"/>
              <a:t>‹#›</a:t>
            </a:fld>
            <a:endParaRPr lang="ko-KR" altLang="en-US"/>
          </a:p>
        </p:txBody>
      </p:sp>
    </p:spTree>
    <p:extLst>
      <p:ext uri="{BB962C8B-B14F-4D97-AF65-F5344CB8AC3E}">
        <p14:creationId xmlns:p14="http://schemas.microsoft.com/office/powerpoint/2010/main" val="7445055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1792288" y="4800600"/>
            <a:ext cx="5486400" cy="566738"/>
          </a:xfrm>
        </p:spPr>
        <p:txBody>
          <a:bodyPr anchor="b"/>
          <a:lstStyle>
            <a:lvl1pPr algn="l">
              <a:defRPr sz="2000" b="1"/>
            </a:lvl1pPr>
          </a:lstStyle>
          <a:p>
            <a:r>
              <a:rPr lang="ko-KR" altLang="en-US" smtClean="0"/>
              <a:t>마스터 제목 스타일 편집</a:t>
            </a:r>
            <a:endParaRPr lang="ko-KR" altLang="en-US"/>
          </a:p>
        </p:txBody>
      </p:sp>
      <p:sp>
        <p:nvSpPr>
          <p:cNvPr id="3" name="그림 개체 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00D1532D-890A-4941-AA21-FF5B6F76CB4A}" type="datetimeFigureOut">
              <a:rPr lang="ko-KR" altLang="en-US" smtClean="0"/>
              <a:t>2015-08-23</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8168F0DB-6270-4EB9-B949-BAFD1BC401DE}" type="slidenum">
              <a:rPr lang="ko-KR" altLang="en-US" smtClean="0"/>
              <a:t>‹#›</a:t>
            </a:fld>
            <a:endParaRPr lang="ko-KR" altLang="en-US"/>
          </a:p>
        </p:txBody>
      </p:sp>
    </p:spTree>
    <p:extLst>
      <p:ext uri="{BB962C8B-B14F-4D97-AF65-F5344CB8AC3E}">
        <p14:creationId xmlns:p14="http://schemas.microsoft.com/office/powerpoint/2010/main" val="29956500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00D1532D-890A-4941-AA21-FF5B6F76CB4A}" type="datetimeFigureOut">
              <a:rPr lang="ko-KR" altLang="en-US" smtClean="0"/>
              <a:t>2015-08-23</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8168F0DB-6270-4EB9-B949-BAFD1BC401DE}" type="slidenum">
              <a:rPr lang="ko-KR" altLang="en-US" smtClean="0"/>
              <a:t>‹#›</a:t>
            </a:fld>
            <a:endParaRPr lang="ko-KR" altLang="en-US"/>
          </a:p>
        </p:txBody>
      </p:sp>
    </p:spTree>
    <p:extLst>
      <p:ext uri="{BB962C8B-B14F-4D97-AF65-F5344CB8AC3E}">
        <p14:creationId xmlns:p14="http://schemas.microsoft.com/office/powerpoint/2010/main" val="14546583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6629400" y="274638"/>
            <a:ext cx="2057400" cy="5851525"/>
          </a:xfrm>
        </p:spPr>
        <p:txBody>
          <a:bodyPr vert="eaVert"/>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a:xfrm>
            <a:off x="457200" y="274638"/>
            <a:ext cx="6019800" cy="5851525"/>
          </a:xfrm>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00D1532D-890A-4941-AA21-FF5B6F76CB4A}" type="datetimeFigureOut">
              <a:rPr lang="ko-KR" altLang="en-US" smtClean="0"/>
              <a:t>2015-08-23</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8168F0DB-6270-4EB9-B949-BAFD1BC401DE}" type="slidenum">
              <a:rPr lang="ko-KR" altLang="en-US" smtClean="0"/>
              <a:t>‹#›</a:t>
            </a:fld>
            <a:endParaRPr lang="ko-KR" altLang="en-US"/>
          </a:p>
        </p:txBody>
      </p:sp>
    </p:spTree>
    <p:extLst>
      <p:ext uri="{BB962C8B-B14F-4D97-AF65-F5344CB8AC3E}">
        <p14:creationId xmlns:p14="http://schemas.microsoft.com/office/powerpoint/2010/main" val="26512125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1532D-890A-4941-AA21-FF5B6F76CB4A}" type="datetimeFigureOut">
              <a:rPr lang="ko-KR" altLang="en-US" smtClean="0"/>
              <a:t>2015-08-23</a:t>
            </a:fld>
            <a:endParaRPr lang="ko-KR" altLang="en-US"/>
          </a:p>
        </p:txBody>
      </p:sp>
      <p:sp>
        <p:nvSpPr>
          <p:cNvPr id="5" name="바닥글 개체 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168F0DB-6270-4EB9-B949-BAFD1BC401DE}" type="slidenum">
              <a:rPr lang="ko-KR" altLang="en-US" smtClean="0"/>
              <a:t>‹#›</a:t>
            </a:fld>
            <a:endParaRPr lang="ko-KR" altLang="en-US"/>
          </a:p>
        </p:txBody>
      </p:sp>
    </p:spTree>
    <p:extLst>
      <p:ext uri="{BB962C8B-B14F-4D97-AF65-F5344CB8AC3E}">
        <p14:creationId xmlns:p14="http://schemas.microsoft.com/office/powerpoint/2010/main" val="16558172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hyperlink" Target="http://www.ncbi.nlm.nih.gov/pubmed/?term=Uhl%20B%5bAuthor%5d&amp;cauthor=true&amp;cauthor_uid=26257066" TargetMode="External"/><Relationship Id="rId13" Type="http://schemas.openxmlformats.org/officeDocument/2006/relationships/hyperlink" Target="http://www.ncbi.nlm.nih.gov/pubmed/?term=Sailer%20V%5bAuthor%5d&amp;cauthor=true&amp;cauthor_uid=26257066" TargetMode="External"/><Relationship Id="rId3" Type="http://schemas.openxmlformats.org/officeDocument/2006/relationships/hyperlink" Target="http://www.ncbi.nlm.nih.gov/pubmed/?term=Puhr%20M%5bAuthor%5d&amp;cauthor=true&amp;cauthor_uid=26257066" TargetMode="External"/><Relationship Id="rId7" Type="http://schemas.openxmlformats.org/officeDocument/2006/relationships/hyperlink" Target="http://www.ncbi.nlm.nih.gov/pubmed/?term=van%20Leenders%20G%5bAuthor%5d&amp;cauthor=true&amp;cauthor_uid=26257066" TargetMode="External"/><Relationship Id="rId12" Type="http://schemas.openxmlformats.org/officeDocument/2006/relationships/hyperlink" Target="http://www.ncbi.nlm.nih.gov/pubmed/?term=Neuwirt%20H%5bAuthor%5d&amp;cauthor=true&amp;cauthor_uid=26257066" TargetMode="External"/><Relationship Id="rId2" Type="http://schemas.openxmlformats.org/officeDocument/2006/relationships/hyperlink" Target="http://www.ncbi.nlm.nih.gov/pubmed/26257066" TargetMode="External"/><Relationship Id="rId16" Type="http://schemas.openxmlformats.org/officeDocument/2006/relationships/hyperlink" Target="http://www.ncbi.nlm.nih.gov/pubmed/?term=Culig%20Z%5bAuthor%5d&amp;cauthor=true&amp;cauthor_uid=26257066" TargetMode="External"/><Relationship Id="rId1" Type="http://schemas.openxmlformats.org/officeDocument/2006/relationships/slideLayout" Target="../slideLayouts/slideLayout1.xml"/><Relationship Id="rId6" Type="http://schemas.openxmlformats.org/officeDocument/2006/relationships/hyperlink" Target="http://www.ncbi.nlm.nih.gov/pubmed/?term=Dietrich%20D%5bAuthor%5d&amp;cauthor=true&amp;cauthor_uid=26257066" TargetMode="External"/><Relationship Id="rId11" Type="http://schemas.openxmlformats.org/officeDocument/2006/relationships/hyperlink" Target="http://www.ncbi.nlm.nih.gov/pubmed/?term=Schlick%20B%5bAuthor%5d&amp;cauthor=true&amp;cauthor_uid=26257066" TargetMode="External"/><Relationship Id="rId5" Type="http://schemas.openxmlformats.org/officeDocument/2006/relationships/hyperlink" Target="http://www.ncbi.nlm.nih.gov/pubmed/?term=Eigentler%20A%5bAuthor%5d&amp;cauthor=true&amp;cauthor_uid=26257066" TargetMode="External"/><Relationship Id="rId15" Type="http://schemas.openxmlformats.org/officeDocument/2006/relationships/hyperlink" Target="http://www.ncbi.nlm.nih.gov/pubmed/?term=Klocker%20H%5bAuthor%5d&amp;cauthor=true&amp;cauthor_uid=26257066" TargetMode="External"/><Relationship Id="rId10" Type="http://schemas.openxmlformats.org/officeDocument/2006/relationships/hyperlink" Target="http://www.ncbi.nlm.nih.gov/pubmed/?term=Handle%20F%5bAuthor%5d&amp;cauthor=true&amp;cauthor_uid=26257066" TargetMode="External"/><Relationship Id="rId4" Type="http://schemas.openxmlformats.org/officeDocument/2006/relationships/hyperlink" Target="http://www.ncbi.nlm.nih.gov/pubmed/?term=Hoefer%20J%5bAuthor%5d&amp;cauthor=true&amp;cauthor_uid=26257066" TargetMode="External"/><Relationship Id="rId9" Type="http://schemas.openxmlformats.org/officeDocument/2006/relationships/hyperlink" Target="http://www.ncbi.nlm.nih.gov/pubmed/?term=Hoogland%20M%5bAuthor%5d&amp;cauthor=true&amp;cauthor_uid=26257066" TargetMode="External"/><Relationship Id="rId14" Type="http://schemas.openxmlformats.org/officeDocument/2006/relationships/hyperlink" Target="http://www.ncbi.nlm.nih.gov/pubmed/?term=Kristiansen%20G%5bAuthor%5d&amp;cauthor=true&amp;cauthor_uid=26257066" TargetMode="External"/></Relationships>
</file>

<file path=ppt/slides/_rels/slide5.xml.rels><?xml version="1.0" encoding="UTF-8" standalone="yes"?>
<Relationships xmlns="http://schemas.openxmlformats.org/package/2006/relationships"><Relationship Id="rId13" Type="http://schemas.openxmlformats.org/officeDocument/2006/relationships/hyperlink" Target="http://www.ncbi.nlm.nih.gov/pubmed/?term=Kang%20Y%5bAuthor%5d&amp;cauthor=true&amp;cauthor_uid=26257064" TargetMode="External"/><Relationship Id="rId18" Type="http://schemas.openxmlformats.org/officeDocument/2006/relationships/hyperlink" Target="http://www.ncbi.nlm.nih.gov/pubmed/?term=Allen%20JK%5bAuthor%5d&amp;cauthor=true&amp;cauthor_uid=26257064" TargetMode="External"/><Relationship Id="rId26" Type="http://schemas.openxmlformats.org/officeDocument/2006/relationships/hyperlink" Target="http://www.ncbi.nlm.nih.gov/pubmed/?term=Yang%20P%5bAuthor%5d&amp;cauthor=true&amp;cauthor_uid=26257064" TargetMode="External"/><Relationship Id="rId39" Type="http://schemas.openxmlformats.org/officeDocument/2006/relationships/hyperlink" Target="http://www.ncbi.nlm.nih.gov/pubmed/?term=Wang%20H%5bAuthor%5d&amp;cauthor=true&amp;cauthor_uid=26257062" TargetMode="External"/><Relationship Id="rId21" Type="http://schemas.openxmlformats.org/officeDocument/2006/relationships/hyperlink" Target="http://www.ncbi.nlm.nih.gov/pubmed/?term=Zand%20B%5bAuthor%5d&amp;cauthor=true&amp;cauthor_uid=26257064" TargetMode="External"/><Relationship Id="rId34" Type="http://schemas.openxmlformats.org/officeDocument/2006/relationships/hyperlink" Target="http://www.ncbi.nlm.nih.gov/pubmed/?term=Hsu%20WH%5bAuthor%5d&amp;cauthor=true&amp;cauthor_uid=26257063" TargetMode="External"/><Relationship Id="rId42" Type="http://schemas.openxmlformats.org/officeDocument/2006/relationships/hyperlink" Target="http://www.ncbi.nlm.nih.gov/pubmed/?term=Xu%20J%5bAuthor%5d&amp;cauthor=true&amp;cauthor_uid=26257062" TargetMode="External"/><Relationship Id="rId7" Type="http://schemas.openxmlformats.org/officeDocument/2006/relationships/hyperlink" Target="http://www.ncbi.nlm.nih.gov/pubmed/?term=Mossman%20KL%5bAuthor%5d&amp;cauthor=true&amp;cauthor_uid=26257065" TargetMode="External"/><Relationship Id="rId2" Type="http://schemas.openxmlformats.org/officeDocument/2006/relationships/hyperlink" Target="http://www.ncbi.nlm.nih.gov/pubmed/26257065" TargetMode="External"/><Relationship Id="rId16" Type="http://schemas.openxmlformats.org/officeDocument/2006/relationships/hyperlink" Target="http://www.ncbi.nlm.nih.gov/pubmed/?term=Wu%20SY%5bAuthor%5d&amp;cauthor=true&amp;cauthor_uid=26257064" TargetMode="External"/><Relationship Id="rId20" Type="http://schemas.openxmlformats.org/officeDocument/2006/relationships/hyperlink" Target="http://www.ncbi.nlm.nih.gov/pubmed/?term=Pradeep%20S%5bAuthor%5d&amp;cauthor=true&amp;cauthor_uid=26257064" TargetMode="External"/><Relationship Id="rId29" Type="http://schemas.openxmlformats.org/officeDocument/2006/relationships/hyperlink" Target="http://www.ncbi.nlm.nih.gov/pubmed/?term=Cole%20SW%5bAuthor%5d&amp;cauthor=true&amp;cauthor_uid=26257064" TargetMode="External"/><Relationship Id="rId41" Type="http://schemas.openxmlformats.org/officeDocument/2006/relationships/hyperlink" Target="http://www.ncbi.nlm.nih.gov/pubmed/?term=Fang%20JY%5bAuthor%5d&amp;cauthor=true&amp;cauthor_uid=26257062" TargetMode="External"/><Relationship Id="rId1" Type="http://schemas.openxmlformats.org/officeDocument/2006/relationships/slideLayout" Target="../slideLayouts/slideLayout7.xml"/><Relationship Id="rId6" Type="http://schemas.openxmlformats.org/officeDocument/2006/relationships/hyperlink" Target="http://www.ncbi.nlm.nih.gov/pubmed/?term=Cuddington%20BP%5bAuthor%5d&amp;cauthor=true&amp;cauthor_uid=26257065" TargetMode="External"/><Relationship Id="rId11" Type="http://schemas.openxmlformats.org/officeDocument/2006/relationships/hyperlink" Target="http://www.ncbi.nlm.nih.gov/pubmed/?term=Dorniak%20PL%5bAuthor%5d&amp;cauthor=true&amp;cauthor_uid=26257064" TargetMode="External"/><Relationship Id="rId24" Type="http://schemas.openxmlformats.org/officeDocument/2006/relationships/hyperlink" Target="http://www.ncbi.nlm.nih.gov/pubmed/?term=Ivan%20C%5bAuthor%5d&amp;cauthor=true&amp;cauthor_uid=26257064" TargetMode="External"/><Relationship Id="rId32" Type="http://schemas.openxmlformats.org/officeDocument/2006/relationships/hyperlink" Target="http://www.ncbi.nlm.nih.gov/pubmed/?term=Yang%20WH%5bAuthor%5d&amp;cauthor=true&amp;cauthor_uid=26257063" TargetMode="External"/><Relationship Id="rId37" Type="http://schemas.openxmlformats.org/officeDocument/2006/relationships/hyperlink" Target="http://www.ncbi.nlm.nih.gov/pubmed/?term=Yang%20MH%5bAuthor%5d&amp;cauthor=true&amp;cauthor_uid=26257063" TargetMode="External"/><Relationship Id="rId40" Type="http://schemas.openxmlformats.org/officeDocument/2006/relationships/hyperlink" Target="http://www.ncbi.nlm.nih.gov/pubmed/?term=Liang%20L%5bAuthor%5d&amp;cauthor=true&amp;cauthor_uid=26257062" TargetMode="External"/><Relationship Id="rId5" Type="http://schemas.openxmlformats.org/officeDocument/2006/relationships/hyperlink" Target="http://www.ncbi.nlm.nih.gov/pubmed/?term=Moffat%20J%5bAuthor%5d&amp;cauthor=true&amp;cauthor_uid=26257065" TargetMode="External"/><Relationship Id="rId15" Type="http://schemas.openxmlformats.org/officeDocument/2006/relationships/hyperlink" Target="http://www.ncbi.nlm.nih.gov/pubmed/?term=Armaiz-Pena%20G%5bAuthor%5d&amp;cauthor=true&amp;cauthor_uid=26257064" TargetMode="External"/><Relationship Id="rId23" Type="http://schemas.openxmlformats.org/officeDocument/2006/relationships/hyperlink" Target="http://www.ncbi.nlm.nih.gov/pubmed/?term=Hansen%20JM%5bAuthor%5d&amp;cauthor=true&amp;cauthor_uid=26257064" TargetMode="External"/><Relationship Id="rId28" Type="http://schemas.openxmlformats.org/officeDocument/2006/relationships/hyperlink" Target="http://www.ncbi.nlm.nih.gov/pubmed/?term=Lutgendorf%20SK%5bAuthor%5d&amp;cauthor=true&amp;cauthor_uid=26257064" TargetMode="External"/><Relationship Id="rId36" Type="http://schemas.openxmlformats.org/officeDocument/2006/relationships/hyperlink" Target="http://www.ncbi.nlm.nih.gov/pubmed/?term=Arbiser%20JL%5bAuthor%5d&amp;cauthor=true&amp;cauthor_uid=26257063" TargetMode="External"/><Relationship Id="rId10" Type="http://schemas.openxmlformats.org/officeDocument/2006/relationships/hyperlink" Target="http://www.ncbi.nlm.nih.gov/pubmed/?term=Nagaraja%20AS%5bAuthor%5d&amp;cauthor=true&amp;cauthor_uid=26257064" TargetMode="External"/><Relationship Id="rId19" Type="http://schemas.openxmlformats.org/officeDocument/2006/relationships/hyperlink" Target="http://www.ncbi.nlm.nih.gov/pubmed/?term=Gharpure%20KM%5bAuthor%5d&amp;cauthor=true&amp;cauthor_uid=26257064" TargetMode="External"/><Relationship Id="rId31" Type="http://schemas.openxmlformats.org/officeDocument/2006/relationships/hyperlink" Target="http://www.ncbi.nlm.nih.gov/pubmed/26257063" TargetMode="External"/><Relationship Id="rId4" Type="http://schemas.openxmlformats.org/officeDocument/2006/relationships/hyperlink" Target="http://www.ncbi.nlm.nih.gov/pubmed/?term=Ketela%20T%5bAuthor%5d&amp;cauthor=true&amp;cauthor_uid=26257065" TargetMode="External"/><Relationship Id="rId9" Type="http://schemas.openxmlformats.org/officeDocument/2006/relationships/hyperlink" Target="http://www.ncbi.nlm.nih.gov/pubmed/26257064" TargetMode="External"/><Relationship Id="rId14" Type="http://schemas.openxmlformats.org/officeDocument/2006/relationships/hyperlink" Target="http://www.ncbi.nlm.nih.gov/pubmed/?term=Lin%20T%5bAuthor%5d&amp;cauthor=true&amp;cauthor_uid=26257064" TargetMode="External"/><Relationship Id="rId22" Type="http://schemas.openxmlformats.org/officeDocument/2006/relationships/hyperlink" Target="http://www.ncbi.nlm.nih.gov/pubmed/?term=Previs%20RA%5bAuthor%5d&amp;cauthor=true&amp;cauthor_uid=26257064" TargetMode="External"/><Relationship Id="rId27" Type="http://schemas.openxmlformats.org/officeDocument/2006/relationships/hyperlink" Target="http://www.ncbi.nlm.nih.gov/pubmed/?term=Lopez-Berestein%20G%5bAuthor%5d&amp;cauthor=true&amp;cauthor_uid=26257064" TargetMode="External"/><Relationship Id="rId30" Type="http://schemas.openxmlformats.org/officeDocument/2006/relationships/hyperlink" Target="http://www.ncbi.nlm.nih.gov/pubmed/?term=Sood%20AK%5bAuthor%5d&amp;cauthor=true&amp;cauthor_uid=26257064" TargetMode="External"/><Relationship Id="rId35" Type="http://schemas.openxmlformats.org/officeDocument/2006/relationships/hyperlink" Target="http://www.ncbi.nlm.nih.gov/pubmed/?term=Wang%20CC%5bAuthor%5d&amp;cauthor=true&amp;cauthor_uid=26257063" TargetMode="External"/><Relationship Id="rId8" Type="http://schemas.openxmlformats.org/officeDocument/2006/relationships/hyperlink" Target="http://www.ncbi.nlm.nih.gov/pubmed" TargetMode="External"/><Relationship Id="rId3" Type="http://schemas.openxmlformats.org/officeDocument/2006/relationships/hyperlink" Target="http://www.ncbi.nlm.nih.gov/pubmed/?term=Workenhe%20ST%5bAuthor%5d&amp;cauthor=true&amp;cauthor_uid=26257065" TargetMode="External"/><Relationship Id="rId12" Type="http://schemas.openxmlformats.org/officeDocument/2006/relationships/hyperlink" Target="http://www.ncbi.nlm.nih.gov/pubmed/?term=Sadaoui%20NC%5bAuthor%5d&amp;cauthor=true&amp;cauthor_uid=26257064" TargetMode="External"/><Relationship Id="rId17" Type="http://schemas.openxmlformats.org/officeDocument/2006/relationships/hyperlink" Target="http://www.ncbi.nlm.nih.gov/pubmed/?term=Rupaimoole%20R%5bAuthor%5d&amp;cauthor=true&amp;cauthor_uid=26257064" TargetMode="External"/><Relationship Id="rId25" Type="http://schemas.openxmlformats.org/officeDocument/2006/relationships/hyperlink" Target="http://www.ncbi.nlm.nih.gov/pubmed/?term=Rodriguez-Aguayo%20C%5bAuthor%5d&amp;cauthor=true&amp;cauthor_uid=26257064" TargetMode="External"/><Relationship Id="rId33" Type="http://schemas.openxmlformats.org/officeDocument/2006/relationships/hyperlink" Target="http://www.ncbi.nlm.nih.gov/pubmed/?term=Su%20YH%5bAuthor%5d&amp;cauthor=true&amp;cauthor_uid=26257063" TargetMode="External"/><Relationship Id="rId38" Type="http://schemas.openxmlformats.org/officeDocument/2006/relationships/hyperlink" Target="http://www.ncbi.nlm.nih.gov/pubmed/26257062"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21.png"/><Relationship Id="rId1" Type="http://schemas.openxmlformats.org/officeDocument/2006/relationships/slideLayout" Target="../slideLayouts/slideLayout1.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image" Target="../media/image27.pn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13.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27.png"/><Relationship Id="rId7" Type="http://schemas.openxmlformats.org/officeDocument/2006/relationships/image" Target="../media/image37.png"/><Relationship Id="rId2" Type="http://schemas.openxmlformats.org/officeDocument/2006/relationships/image" Target="../media/image33.png"/><Relationship Id="rId1" Type="http://schemas.openxmlformats.org/officeDocument/2006/relationships/slideLayout" Target="../slideLayouts/slideLayout7.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1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extBox 2"/>
          <p:cNvSpPr txBox="1">
            <a:spLocks noChangeArrowheads="1"/>
          </p:cNvSpPr>
          <p:nvPr/>
        </p:nvSpPr>
        <p:spPr bwMode="auto">
          <a:xfrm>
            <a:off x="6934200" y="0"/>
            <a:ext cx="205740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i="1">
                <a:solidFill>
                  <a:schemeClr val="tx1"/>
                </a:solidFill>
                <a:latin typeface="Arial" pitchFamily="34" charset="0"/>
                <a:ea typeface="ＭＳ Ｐゴシック" charset="-128"/>
              </a:defRPr>
            </a:lvl1pPr>
            <a:lvl2pPr marL="742950" indent="-285750" eaLnBrk="0" hangingPunct="0">
              <a:defRPr sz="2400" i="1">
                <a:solidFill>
                  <a:schemeClr val="tx1"/>
                </a:solidFill>
                <a:latin typeface="Arial" pitchFamily="34" charset="0"/>
                <a:ea typeface="ＭＳ Ｐゴシック" charset="-128"/>
              </a:defRPr>
            </a:lvl2pPr>
            <a:lvl3pPr marL="1143000" indent="-228600" eaLnBrk="0" hangingPunct="0">
              <a:defRPr sz="2400" i="1">
                <a:solidFill>
                  <a:schemeClr val="tx1"/>
                </a:solidFill>
                <a:latin typeface="Arial" pitchFamily="34" charset="0"/>
                <a:ea typeface="ＭＳ Ｐゴシック" charset="-128"/>
              </a:defRPr>
            </a:lvl3pPr>
            <a:lvl4pPr marL="1600200" indent="-228600" eaLnBrk="0" hangingPunct="0">
              <a:defRPr sz="2400" i="1">
                <a:solidFill>
                  <a:schemeClr val="tx1"/>
                </a:solidFill>
                <a:latin typeface="Arial" pitchFamily="34" charset="0"/>
                <a:ea typeface="ＭＳ Ｐゴシック" charset="-128"/>
              </a:defRPr>
            </a:lvl4pPr>
            <a:lvl5pPr marL="2057400" indent="-228600" eaLnBrk="0" hangingPunct="0">
              <a:defRPr sz="2400" i="1">
                <a:solidFill>
                  <a:schemeClr val="tx1"/>
                </a:solidFill>
                <a:latin typeface="Arial" pitchFamily="34" charset="0"/>
                <a:ea typeface="ＭＳ Ｐゴシック" charset="-128"/>
              </a:defRPr>
            </a:lvl5pPr>
            <a:lvl6pPr marL="2514600" indent="-228600" eaLnBrk="0" fontAlgn="base" hangingPunct="0">
              <a:spcBef>
                <a:spcPct val="0"/>
              </a:spcBef>
              <a:spcAft>
                <a:spcPct val="0"/>
              </a:spcAft>
              <a:defRPr sz="2400" i="1">
                <a:solidFill>
                  <a:schemeClr val="tx1"/>
                </a:solidFill>
                <a:latin typeface="Arial" pitchFamily="34" charset="0"/>
                <a:ea typeface="ＭＳ Ｐゴシック" charset="-128"/>
              </a:defRPr>
            </a:lvl6pPr>
            <a:lvl7pPr marL="2971800" indent="-228600" eaLnBrk="0" fontAlgn="base" hangingPunct="0">
              <a:spcBef>
                <a:spcPct val="0"/>
              </a:spcBef>
              <a:spcAft>
                <a:spcPct val="0"/>
              </a:spcAft>
              <a:defRPr sz="2400" i="1">
                <a:solidFill>
                  <a:schemeClr val="tx1"/>
                </a:solidFill>
                <a:latin typeface="Arial" pitchFamily="34" charset="0"/>
                <a:ea typeface="ＭＳ Ｐゴシック" charset="-128"/>
              </a:defRPr>
            </a:lvl7pPr>
            <a:lvl8pPr marL="3429000" indent="-228600" eaLnBrk="0" fontAlgn="base" hangingPunct="0">
              <a:spcBef>
                <a:spcPct val="0"/>
              </a:spcBef>
              <a:spcAft>
                <a:spcPct val="0"/>
              </a:spcAft>
              <a:defRPr sz="2400" i="1">
                <a:solidFill>
                  <a:schemeClr val="tx1"/>
                </a:solidFill>
                <a:latin typeface="Arial" pitchFamily="34" charset="0"/>
                <a:ea typeface="ＭＳ Ｐゴシック" charset="-128"/>
              </a:defRPr>
            </a:lvl8pPr>
            <a:lvl9pPr marL="3886200" indent="-228600" eaLnBrk="0" fontAlgn="base" hangingPunct="0">
              <a:spcBef>
                <a:spcPct val="0"/>
              </a:spcBef>
              <a:spcAft>
                <a:spcPct val="0"/>
              </a:spcAft>
              <a:defRPr sz="2400" i="1">
                <a:solidFill>
                  <a:schemeClr val="tx1"/>
                </a:solidFill>
                <a:latin typeface="Arial" pitchFamily="34" charset="0"/>
                <a:ea typeface="ＭＳ Ｐゴシック" charset="-128"/>
              </a:defRPr>
            </a:lvl9pPr>
          </a:lstStyle>
          <a:p>
            <a:pPr eaLnBrk="1" hangingPunct="1"/>
            <a:r>
              <a:rPr lang="en-US" altLang="ko-KR" sz="1800" i="0"/>
              <a:t>Scientific Reports</a:t>
            </a:r>
          </a:p>
        </p:txBody>
      </p:sp>
      <p:pic>
        <p:nvPicPr>
          <p:cNvPr id="1945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2400" y="228600"/>
            <a:ext cx="6946900" cy="123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59"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7200" y="1676400"/>
            <a:ext cx="7848600" cy="518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282039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1"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113" y="28575"/>
            <a:ext cx="8675687"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2"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28600" y="2133600"/>
            <a:ext cx="8610600" cy="472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814284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5"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8991600"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6"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1905000"/>
            <a:ext cx="9144000" cy="506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16713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451338"/>
            <a:ext cx="9144000" cy="6001643"/>
          </a:xfrm>
          <a:prstGeom prst="rect">
            <a:avLst/>
          </a:prstGeom>
          <a:noFill/>
        </p:spPr>
        <p:txBody>
          <a:bodyPr wrap="square" rtlCol="0">
            <a:spAutoFit/>
          </a:bodyPr>
          <a:lstStyle/>
          <a:p>
            <a:r>
              <a:rPr lang="en-US" altLang="ko-KR" sz="1600" b="1" dirty="0">
                <a:hlinkClick r:id="rId2"/>
              </a:rPr>
              <a:t>PIAS1 is a determinant of poor survival and acts as a positive feedback regulator of AR signaling through enhanced AR stabilization in prostate cancer.</a:t>
            </a:r>
            <a:endParaRPr lang="en-US" altLang="ko-KR" sz="1600" b="1" dirty="0"/>
          </a:p>
          <a:p>
            <a:r>
              <a:rPr lang="en-US" altLang="ko-KR" sz="1600" dirty="0" err="1">
                <a:hlinkClick r:id="rId3"/>
              </a:rPr>
              <a:t>Puhr</a:t>
            </a:r>
            <a:r>
              <a:rPr lang="en-US" altLang="ko-KR" sz="1600" dirty="0">
                <a:hlinkClick r:id="rId3"/>
              </a:rPr>
              <a:t> M</a:t>
            </a:r>
            <a:r>
              <a:rPr lang="en-US" altLang="ko-KR" sz="1600" baseline="30000" dirty="0"/>
              <a:t>1</a:t>
            </a:r>
            <a:r>
              <a:rPr lang="en-US" altLang="ko-KR" sz="1600" dirty="0"/>
              <a:t>, </a:t>
            </a:r>
            <a:r>
              <a:rPr lang="en-US" altLang="ko-KR" sz="1600" dirty="0" err="1">
                <a:hlinkClick r:id="rId4"/>
              </a:rPr>
              <a:t>Hoefer</a:t>
            </a:r>
            <a:r>
              <a:rPr lang="en-US" altLang="ko-KR" sz="1600" dirty="0">
                <a:hlinkClick r:id="rId4"/>
              </a:rPr>
              <a:t> J</a:t>
            </a:r>
            <a:r>
              <a:rPr lang="en-US" altLang="ko-KR" sz="1600" baseline="30000" dirty="0"/>
              <a:t>1</a:t>
            </a:r>
            <a:r>
              <a:rPr lang="en-US" altLang="ko-KR" sz="1600" dirty="0"/>
              <a:t>, </a:t>
            </a:r>
            <a:r>
              <a:rPr lang="en-US" altLang="ko-KR" sz="1600" dirty="0" err="1">
                <a:hlinkClick r:id="rId5"/>
              </a:rPr>
              <a:t>Eigentler</a:t>
            </a:r>
            <a:r>
              <a:rPr lang="en-US" altLang="ko-KR" sz="1600" dirty="0">
                <a:hlinkClick r:id="rId5"/>
              </a:rPr>
              <a:t> A</a:t>
            </a:r>
            <a:r>
              <a:rPr lang="en-US" altLang="ko-KR" sz="1600" baseline="30000" dirty="0"/>
              <a:t>1</a:t>
            </a:r>
            <a:r>
              <a:rPr lang="en-US" altLang="ko-KR" sz="1600" dirty="0"/>
              <a:t>, </a:t>
            </a:r>
            <a:r>
              <a:rPr lang="en-US" altLang="ko-KR" sz="1600" dirty="0">
                <a:hlinkClick r:id="rId6"/>
              </a:rPr>
              <a:t>Dietrich D</a:t>
            </a:r>
            <a:r>
              <a:rPr lang="en-US" altLang="ko-KR" sz="1600" baseline="30000" dirty="0"/>
              <a:t>2</a:t>
            </a:r>
            <a:r>
              <a:rPr lang="en-US" altLang="ko-KR" sz="1600" dirty="0"/>
              <a:t>, </a:t>
            </a:r>
            <a:r>
              <a:rPr lang="en-US" altLang="ko-KR" sz="1600" dirty="0">
                <a:hlinkClick r:id="rId7"/>
              </a:rPr>
              <a:t>van </a:t>
            </a:r>
            <a:r>
              <a:rPr lang="en-US" altLang="ko-KR" sz="1600" dirty="0" err="1">
                <a:hlinkClick r:id="rId7"/>
              </a:rPr>
              <a:t>Leenders</a:t>
            </a:r>
            <a:r>
              <a:rPr lang="en-US" altLang="ko-KR" sz="1600" dirty="0">
                <a:hlinkClick r:id="rId7"/>
              </a:rPr>
              <a:t> G</a:t>
            </a:r>
            <a:r>
              <a:rPr lang="en-US" altLang="ko-KR" sz="1600" baseline="30000" dirty="0"/>
              <a:t>3</a:t>
            </a:r>
            <a:r>
              <a:rPr lang="en-US" altLang="ko-KR" sz="1600" dirty="0"/>
              <a:t>, </a:t>
            </a:r>
            <a:r>
              <a:rPr lang="en-US" altLang="ko-KR" sz="1600" dirty="0" err="1">
                <a:hlinkClick r:id="rId8"/>
              </a:rPr>
              <a:t>Uhl</a:t>
            </a:r>
            <a:r>
              <a:rPr lang="en-US" altLang="ko-KR" sz="1600" dirty="0">
                <a:hlinkClick r:id="rId8"/>
              </a:rPr>
              <a:t> B</a:t>
            </a:r>
            <a:r>
              <a:rPr lang="en-US" altLang="ko-KR" sz="1600" baseline="30000" dirty="0"/>
              <a:t>2</a:t>
            </a:r>
            <a:r>
              <a:rPr lang="en-US" altLang="ko-KR" sz="1600" dirty="0"/>
              <a:t>, </a:t>
            </a:r>
            <a:r>
              <a:rPr lang="en-US" altLang="ko-KR" sz="1600" dirty="0" err="1">
                <a:hlinkClick r:id="rId9"/>
              </a:rPr>
              <a:t>Hoogland</a:t>
            </a:r>
            <a:r>
              <a:rPr lang="en-US" altLang="ko-KR" sz="1600" dirty="0">
                <a:hlinkClick r:id="rId9"/>
              </a:rPr>
              <a:t> M</a:t>
            </a:r>
            <a:r>
              <a:rPr lang="en-US" altLang="ko-KR" sz="1600" baseline="30000" dirty="0"/>
              <a:t>3</a:t>
            </a:r>
            <a:r>
              <a:rPr lang="en-US" altLang="ko-KR" sz="1600" dirty="0"/>
              <a:t>, </a:t>
            </a:r>
            <a:r>
              <a:rPr lang="en-US" altLang="ko-KR" sz="1600" dirty="0">
                <a:hlinkClick r:id="rId10"/>
              </a:rPr>
              <a:t>Handle F</a:t>
            </a:r>
            <a:r>
              <a:rPr lang="en-US" altLang="ko-KR" sz="1600" baseline="30000" dirty="0"/>
              <a:t>1</a:t>
            </a:r>
            <a:r>
              <a:rPr lang="en-US" altLang="ko-KR" sz="1600" dirty="0"/>
              <a:t>, </a:t>
            </a:r>
            <a:r>
              <a:rPr lang="en-US" altLang="ko-KR" sz="1600" dirty="0" err="1">
                <a:hlinkClick r:id="rId11"/>
              </a:rPr>
              <a:t>Schlick</a:t>
            </a:r>
            <a:r>
              <a:rPr lang="en-US" altLang="ko-KR" sz="1600" dirty="0">
                <a:hlinkClick r:id="rId11"/>
              </a:rPr>
              <a:t> B</a:t>
            </a:r>
            <a:r>
              <a:rPr lang="en-US" altLang="ko-KR" sz="1600" baseline="30000" dirty="0"/>
              <a:t>1</a:t>
            </a:r>
            <a:r>
              <a:rPr lang="en-US" altLang="ko-KR" sz="1600" dirty="0"/>
              <a:t>, </a:t>
            </a:r>
            <a:r>
              <a:rPr lang="en-US" altLang="ko-KR" sz="1600" dirty="0" err="1">
                <a:hlinkClick r:id="rId12"/>
              </a:rPr>
              <a:t>Neuwirt</a:t>
            </a:r>
            <a:r>
              <a:rPr lang="en-US" altLang="ko-KR" sz="1600" dirty="0">
                <a:hlinkClick r:id="rId12"/>
              </a:rPr>
              <a:t> H</a:t>
            </a:r>
            <a:r>
              <a:rPr lang="en-US" altLang="ko-KR" sz="1600" baseline="30000" dirty="0"/>
              <a:t>4</a:t>
            </a:r>
            <a:r>
              <a:rPr lang="en-US" altLang="ko-KR" sz="1600" dirty="0"/>
              <a:t>, </a:t>
            </a:r>
            <a:r>
              <a:rPr lang="en-US" altLang="ko-KR" sz="1600" dirty="0" err="1">
                <a:hlinkClick r:id="rId13"/>
              </a:rPr>
              <a:t>Sailer</a:t>
            </a:r>
            <a:r>
              <a:rPr lang="en-US" altLang="ko-KR" sz="1600" dirty="0">
                <a:hlinkClick r:id="rId13"/>
              </a:rPr>
              <a:t> V</a:t>
            </a:r>
            <a:r>
              <a:rPr lang="en-US" altLang="ko-KR" sz="1600" baseline="30000" dirty="0"/>
              <a:t>2</a:t>
            </a:r>
            <a:r>
              <a:rPr lang="en-US" altLang="ko-KR" sz="1600" dirty="0"/>
              <a:t>, </a:t>
            </a:r>
            <a:r>
              <a:rPr lang="en-US" altLang="ko-KR" sz="1600" dirty="0">
                <a:hlinkClick r:id="rId14"/>
              </a:rPr>
              <a:t>Kristiansen G</a:t>
            </a:r>
            <a:r>
              <a:rPr lang="en-US" altLang="ko-KR" sz="1600" baseline="30000" dirty="0"/>
              <a:t>2</a:t>
            </a:r>
            <a:r>
              <a:rPr lang="en-US" altLang="ko-KR" sz="1600" dirty="0"/>
              <a:t>, </a:t>
            </a:r>
            <a:r>
              <a:rPr lang="en-US" altLang="ko-KR" sz="1600" dirty="0" err="1">
                <a:hlinkClick r:id="rId15"/>
              </a:rPr>
              <a:t>Klocker</a:t>
            </a:r>
            <a:r>
              <a:rPr lang="en-US" altLang="ko-KR" sz="1600" dirty="0">
                <a:hlinkClick r:id="rId15"/>
              </a:rPr>
              <a:t> H</a:t>
            </a:r>
            <a:r>
              <a:rPr lang="en-US" altLang="ko-KR" sz="1600" baseline="30000" dirty="0"/>
              <a:t>1</a:t>
            </a:r>
            <a:r>
              <a:rPr lang="en-US" altLang="ko-KR" sz="1600" dirty="0"/>
              <a:t>, </a:t>
            </a:r>
            <a:r>
              <a:rPr lang="en-US" altLang="ko-KR" sz="1600" dirty="0" err="1">
                <a:hlinkClick r:id="rId16"/>
              </a:rPr>
              <a:t>Culig</a:t>
            </a:r>
            <a:r>
              <a:rPr lang="en-US" altLang="ko-KR" sz="1600" dirty="0">
                <a:hlinkClick r:id="rId16"/>
              </a:rPr>
              <a:t> Z</a:t>
            </a:r>
            <a:r>
              <a:rPr lang="en-US" altLang="ko-KR" sz="1600" baseline="30000" dirty="0"/>
              <a:t>1</a:t>
            </a:r>
            <a:r>
              <a:rPr lang="en-US" altLang="ko-KR" sz="1600" dirty="0"/>
              <a:t>.</a:t>
            </a:r>
          </a:p>
          <a:p>
            <a:r>
              <a:rPr lang="en-US" altLang="ko-KR" sz="1600" baseline="30000" dirty="0" smtClean="0"/>
              <a:t>1</a:t>
            </a:r>
            <a:r>
              <a:rPr lang="en-US" altLang="ko-KR" sz="1600" dirty="0" smtClean="0"/>
              <a:t>Department </a:t>
            </a:r>
            <a:r>
              <a:rPr lang="en-US" altLang="ko-KR" sz="1600" dirty="0"/>
              <a:t>of Urology, Medical University of Innsbruck, Innsbruck, Austria.</a:t>
            </a:r>
          </a:p>
          <a:p>
            <a:r>
              <a:rPr lang="en-US" altLang="ko-KR" sz="1600" dirty="0" smtClean="0"/>
              <a:t>Novel </a:t>
            </a:r>
            <a:r>
              <a:rPr lang="en-US" altLang="ko-KR" sz="1600" dirty="0"/>
              <a:t>drugs like </a:t>
            </a:r>
            <a:r>
              <a:rPr lang="en-US" altLang="ko-KR" sz="1600" dirty="0" err="1"/>
              <a:t>Abiraterone</a:t>
            </a:r>
            <a:r>
              <a:rPr lang="en-US" altLang="ko-KR" sz="1600" dirty="0"/>
              <a:t> or Enzalutamide, which target androgen receptor (AR) signaling to improve androgen deprivation therapy (ADT), have been developed during the past years. However, the application of these drugs is limited because of occurrence of inherent or acquired therapy resistances during the treatment. Thus, identification of new molecular targets is urgently required to improve current therapeutic prostate cancer (</a:t>
            </a:r>
            <a:r>
              <a:rPr lang="en-US" altLang="ko-KR" sz="1600" dirty="0" err="1"/>
              <a:t>PCa</a:t>
            </a:r>
            <a:r>
              <a:rPr lang="en-US" altLang="ko-KR" sz="1600" dirty="0"/>
              <a:t>) treatment strategies. PIAS1 (protein inhibitor of activated STAT1 (signal transducer and activator of transcription-1)) is known to be an important cell cycle regulator and PIAS1-mediated </a:t>
            </a:r>
            <a:r>
              <a:rPr lang="en-US" altLang="ko-KR" sz="1600" dirty="0" err="1"/>
              <a:t>SUMOylation</a:t>
            </a:r>
            <a:r>
              <a:rPr lang="en-US" altLang="ko-KR" sz="1600" dirty="0"/>
              <a:t> is essential for DNA repair. In this context, elevated PIAS1 expression has already been associated with cancer initiation. Thus, in the present study, we addressed the question of whether PIAS1 targeting can be used as a basis for an improved </a:t>
            </a:r>
            <a:r>
              <a:rPr lang="en-US" altLang="ko-KR" sz="1600" dirty="0" err="1"/>
              <a:t>PCa</a:t>
            </a:r>
            <a:r>
              <a:rPr lang="en-US" altLang="ko-KR" sz="1600" dirty="0"/>
              <a:t> therapy in combination with anti-androgens. We show that PIAS1 significantly correlates with AR expression in </a:t>
            </a:r>
            <a:r>
              <a:rPr lang="en-US" altLang="ko-KR" sz="1600" dirty="0" err="1"/>
              <a:t>PCa</a:t>
            </a:r>
            <a:r>
              <a:rPr lang="en-US" altLang="ko-KR" sz="1600" dirty="0"/>
              <a:t> tissue and in cell lines and demonstrate that high PIAS1 levels predict shorter relapse-free survival. Our patient data are complemented by mechanistic and functional in vitro experiments that identify PIAS1 as an androgen-responsive gene and a crucial factor for AR signaling via prevention of AR degradation. Furthermore, PIAS1 knockdown is sufficient to decrease cell proliferation as well as cell viability. Strikingly, </a:t>
            </a:r>
            <a:r>
              <a:rPr lang="en-US" altLang="ko-KR" sz="1600" dirty="0" err="1"/>
              <a:t>Abiraterone</a:t>
            </a:r>
            <a:r>
              <a:rPr lang="en-US" altLang="ko-KR" sz="1600" dirty="0"/>
              <a:t> or Enzalutamide treatment in combination with PIAS1 depletion is even more effective than single-drug treatment in multiple </a:t>
            </a:r>
            <a:r>
              <a:rPr lang="en-US" altLang="ko-KR" sz="1600" dirty="0" err="1"/>
              <a:t>PCa</a:t>
            </a:r>
            <a:r>
              <a:rPr lang="en-US" altLang="ko-KR" sz="1600" dirty="0"/>
              <a:t> cell models, rendering PIAS1 as a promising target protein for a combined treatment approach to improve future </a:t>
            </a:r>
            <a:r>
              <a:rPr lang="en-US" altLang="ko-KR" sz="1600" dirty="0" err="1"/>
              <a:t>PCa</a:t>
            </a:r>
            <a:r>
              <a:rPr lang="en-US" altLang="ko-KR" sz="1600" dirty="0"/>
              <a:t> therapies</a:t>
            </a:r>
            <a:r>
              <a:rPr lang="en-US" altLang="ko-KR" sz="1600" dirty="0" smtClean="0"/>
              <a:t>.</a:t>
            </a:r>
            <a:endParaRPr lang="en-US" altLang="ko-KR" sz="1600" dirty="0"/>
          </a:p>
        </p:txBody>
      </p:sp>
      <p:sp>
        <p:nvSpPr>
          <p:cNvPr id="5" name="TextBox 4"/>
          <p:cNvSpPr txBox="1"/>
          <p:nvPr/>
        </p:nvSpPr>
        <p:spPr>
          <a:xfrm>
            <a:off x="7791450" y="85725"/>
            <a:ext cx="1221809" cy="369332"/>
          </a:xfrm>
          <a:prstGeom prst="rect">
            <a:avLst/>
          </a:prstGeom>
          <a:noFill/>
        </p:spPr>
        <p:txBody>
          <a:bodyPr wrap="none" rtlCol="0">
            <a:spAutoFit/>
          </a:bodyPr>
          <a:lstStyle/>
          <a:p>
            <a:r>
              <a:rPr lang="en-US" altLang="ko-KR" dirty="0" smtClean="0"/>
              <a:t>oncogene</a:t>
            </a:r>
            <a:endParaRPr lang="ko-KR" altLang="en-US" dirty="0"/>
          </a:p>
        </p:txBody>
      </p:sp>
    </p:spTree>
    <p:extLst>
      <p:ext uri="{BB962C8B-B14F-4D97-AF65-F5344CB8AC3E}">
        <p14:creationId xmlns:p14="http://schemas.microsoft.com/office/powerpoint/2010/main" val="31763259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직사각형 1"/>
          <p:cNvSpPr/>
          <p:nvPr/>
        </p:nvSpPr>
        <p:spPr>
          <a:xfrm>
            <a:off x="0" y="123825"/>
            <a:ext cx="4572000" cy="1754326"/>
          </a:xfrm>
          <a:prstGeom prst="rect">
            <a:avLst/>
          </a:prstGeom>
        </p:spPr>
        <p:txBody>
          <a:bodyPr>
            <a:spAutoFit/>
          </a:bodyPr>
          <a:lstStyle/>
          <a:p>
            <a:r>
              <a:rPr lang="en-US" altLang="ko-KR" sz="1200" b="1" dirty="0">
                <a:hlinkClick r:id="rId2"/>
              </a:rPr>
              <a:t>Genome-wide </a:t>
            </a:r>
            <a:r>
              <a:rPr lang="en-US" altLang="ko-KR" sz="1200" b="1" dirty="0" err="1">
                <a:hlinkClick r:id="rId2"/>
              </a:rPr>
              <a:t>lentiviral</a:t>
            </a:r>
            <a:r>
              <a:rPr lang="en-US" altLang="ko-KR" sz="1200" b="1" dirty="0">
                <a:hlinkClick r:id="rId2"/>
              </a:rPr>
              <a:t> </a:t>
            </a:r>
            <a:r>
              <a:rPr lang="en-US" altLang="ko-KR" sz="1200" b="1" dirty="0" err="1">
                <a:hlinkClick r:id="rId2"/>
              </a:rPr>
              <a:t>shRNA</a:t>
            </a:r>
            <a:r>
              <a:rPr lang="en-US" altLang="ko-KR" sz="1200" b="1" dirty="0">
                <a:hlinkClick r:id="rId2"/>
              </a:rPr>
              <a:t> screen identifies serine/arginine-rich splicing factor 2 as a determinant of oncolytic virus activity in breast cancer cells.</a:t>
            </a:r>
            <a:endParaRPr lang="en-US" altLang="ko-KR" sz="1200" b="1" dirty="0"/>
          </a:p>
          <a:p>
            <a:r>
              <a:rPr lang="en-US" altLang="ko-KR" sz="1200" dirty="0" err="1">
                <a:hlinkClick r:id="rId3"/>
              </a:rPr>
              <a:t>Workenhe</a:t>
            </a:r>
            <a:r>
              <a:rPr lang="en-US" altLang="ko-KR" sz="1200" dirty="0">
                <a:hlinkClick r:id="rId3"/>
              </a:rPr>
              <a:t> ST</a:t>
            </a:r>
            <a:r>
              <a:rPr lang="en-US" altLang="ko-KR" sz="1200" baseline="30000" dirty="0"/>
              <a:t>1</a:t>
            </a:r>
            <a:r>
              <a:rPr lang="en-US" altLang="ko-KR" sz="1200" dirty="0"/>
              <a:t>, </a:t>
            </a:r>
            <a:r>
              <a:rPr lang="en-US" altLang="ko-KR" sz="1200" dirty="0" err="1">
                <a:hlinkClick r:id="rId4"/>
              </a:rPr>
              <a:t>Ketela</a:t>
            </a:r>
            <a:r>
              <a:rPr lang="en-US" altLang="ko-KR" sz="1200" dirty="0">
                <a:hlinkClick r:id="rId4"/>
              </a:rPr>
              <a:t> T</a:t>
            </a:r>
            <a:r>
              <a:rPr lang="en-US" altLang="ko-KR" sz="1200" baseline="30000" dirty="0"/>
              <a:t>2</a:t>
            </a:r>
            <a:r>
              <a:rPr lang="en-US" altLang="ko-KR" sz="1200" dirty="0"/>
              <a:t>, </a:t>
            </a:r>
            <a:r>
              <a:rPr lang="en-US" altLang="ko-KR" sz="1200" dirty="0">
                <a:hlinkClick r:id="rId5"/>
              </a:rPr>
              <a:t>Moffat J</a:t>
            </a:r>
            <a:r>
              <a:rPr lang="en-US" altLang="ko-KR" sz="1200" baseline="30000" dirty="0"/>
              <a:t>2</a:t>
            </a:r>
            <a:r>
              <a:rPr lang="en-US" altLang="ko-KR" sz="1200" dirty="0"/>
              <a:t>, </a:t>
            </a:r>
            <a:r>
              <a:rPr lang="en-US" altLang="ko-KR" sz="1200" dirty="0" err="1">
                <a:hlinkClick r:id="rId6"/>
              </a:rPr>
              <a:t>Cuddington</a:t>
            </a:r>
            <a:r>
              <a:rPr lang="en-US" altLang="ko-KR" sz="1200" dirty="0">
                <a:hlinkClick r:id="rId6"/>
              </a:rPr>
              <a:t> BP</a:t>
            </a:r>
            <a:r>
              <a:rPr lang="en-US" altLang="ko-KR" sz="1200" baseline="30000" dirty="0"/>
              <a:t>1</a:t>
            </a:r>
            <a:r>
              <a:rPr lang="en-US" altLang="ko-KR" sz="1200" dirty="0"/>
              <a:t>, </a:t>
            </a:r>
            <a:r>
              <a:rPr lang="en-US" altLang="ko-KR" sz="1200" dirty="0">
                <a:hlinkClick r:id="rId7"/>
              </a:rPr>
              <a:t>Mossman KL</a:t>
            </a:r>
            <a:r>
              <a:rPr lang="en-US" altLang="ko-KR" sz="1200" baseline="30000" dirty="0"/>
              <a:t>1</a:t>
            </a:r>
            <a:r>
              <a:rPr lang="en-US" altLang="ko-KR" sz="1200" dirty="0"/>
              <a:t>.</a:t>
            </a:r>
          </a:p>
          <a:p>
            <a:r>
              <a:rPr lang="en-US" altLang="ko-KR" sz="1200" b="1" dirty="0">
                <a:hlinkClick r:id="rId8" tooltip="Open/close author information list"/>
              </a:rPr>
              <a:t>Author information</a:t>
            </a:r>
            <a:endParaRPr lang="en-US" altLang="ko-KR" sz="1200" b="1" dirty="0"/>
          </a:p>
          <a:p>
            <a:pPr>
              <a:buFont typeface="Arial" panose="020B0604020202020204" pitchFamily="34" charset="0"/>
              <a:buChar char="•"/>
            </a:pPr>
            <a:r>
              <a:rPr lang="en-US" altLang="ko-KR" sz="1200" baseline="30000" dirty="0"/>
              <a:t>1</a:t>
            </a:r>
            <a:r>
              <a:rPr lang="en-US" altLang="ko-KR" sz="1200" dirty="0"/>
              <a:t>Department of Pathology and Molecular Medicine, McMaster Immunology Research Centre, Institute for Infectious Disease Research, McMaster University, Hamilton, ON, Canada</a:t>
            </a:r>
            <a:endParaRPr lang="en-US" altLang="ko-KR" sz="1200" dirty="0">
              <a:effectLst/>
            </a:endParaRPr>
          </a:p>
        </p:txBody>
      </p:sp>
      <p:sp>
        <p:nvSpPr>
          <p:cNvPr id="3" name="직사각형 2"/>
          <p:cNvSpPr/>
          <p:nvPr/>
        </p:nvSpPr>
        <p:spPr>
          <a:xfrm>
            <a:off x="0" y="2011501"/>
            <a:ext cx="4572000" cy="2123658"/>
          </a:xfrm>
          <a:prstGeom prst="rect">
            <a:avLst/>
          </a:prstGeom>
        </p:spPr>
        <p:txBody>
          <a:bodyPr>
            <a:spAutoFit/>
          </a:bodyPr>
          <a:lstStyle/>
          <a:p>
            <a:r>
              <a:rPr lang="en-US" altLang="ko-KR" sz="1200" b="1" dirty="0">
                <a:hlinkClick r:id="rId9"/>
              </a:rPr>
              <a:t>Sustained adrenergic signaling leads to increased metastasis in ovarian cancer via increased PGE2 synthesis.</a:t>
            </a:r>
            <a:endParaRPr lang="en-US" altLang="ko-KR" sz="1200" b="1" dirty="0"/>
          </a:p>
          <a:p>
            <a:r>
              <a:rPr lang="en-US" altLang="ko-KR" sz="1200" dirty="0" err="1">
                <a:hlinkClick r:id="rId10"/>
              </a:rPr>
              <a:t>Nagaraja</a:t>
            </a:r>
            <a:r>
              <a:rPr lang="en-US" altLang="ko-KR" sz="1200" dirty="0">
                <a:hlinkClick r:id="rId10"/>
              </a:rPr>
              <a:t> AS</a:t>
            </a:r>
            <a:r>
              <a:rPr lang="en-US" altLang="ko-KR" sz="1200" baseline="30000" dirty="0"/>
              <a:t>1</a:t>
            </a:r>
            <a:r>
              <a:rPr lang="en-US" altLang="ko-KR" sz="1200" dirty="0"/>
              <a:t>, </a:t>
            </a:r>
            <a:r>
              <a:rPr lang="en-US" altLang="ko-KR" sz="1200" dirty="0" err="1">
                <a:hlinkClick r:id="rId11"/>
              </a:rPr>
              <a:t>Dorniak</a:t>
            </a:r>
            <a:r>
              <a:rPr lang="en-US" altLang="ko-KR" sz="1200" dirty="0">
                <a:hlinkClick r:id="rId11"/>
              </a:rPr>
              <a:t> PL</a:t>
            </a:r>
            <a:r>
              <a:rPr lang="en-US" altLang="ko-KR" sz="1200" baseline="30000" dirty="0"/>
              <a:t>1</a:t>
            </a:r>
            <a:r>
              <a:rPr lang="en-US" altLang="ko-KR" sz="1200" dirty="0"/>
              <a:t>, </a:t>
            </a:r>
            <a:r>
              <a:rPr lang="en-US" altLang="ko-KR" sz="1200" dirty="0" err="1">
                <a:hlinkClick r:id="rId12"/>
              </a:rPr>
              <a:t>Sadaoui</a:t>
            </a:r>
            <a:r>
              <a:rPr lang="en-US" altLang="ko-KR" sz="1200" dirty="0">
                <a:hlinkClick r:id="rId12"/>
              </a:rPr>
              <a:t> NC</a:t>
            </a:r>
            <a:r>
              <a:rPr lang="en-US" altLang="ko-KR" sz="1200" baseline="30000" dirty="0"/>
              <a:t>1</a:t>
            </a:r>
            <a:r>
              <a:rPr lang="en-US" altLang="ko-KR" sz="1200" dirty="0"/>
              <a:t>, </a:t>
            </a:r>
            <a:r>
              <a:rPr lang="en-US" altLang="ko-KR" sz="1200" dirty="0">
                <a:hlinkClick r:id="rId13"/>
              </a:rPr>
              <a:t>Kang Y</a:t>
            </a:r>
            <a:r>
              <a:rPr lang="en-US" altLang="ko-KR" sz="1200" baseline="30000" dirty="0"/>
              <a:t>1</a:t>
            </a:r>
            <a:r>
              <a:rPr lang="en-US" altLang="ko-KR" sz="1200" dirty="0"/>
              <a:t>, </a:t>
            </a:r>
            <a:r>
              <a:rPr lang="en-US" altLang="ko-KR" sz="1200" dirty="0">
                <a:hlinkClick r:id="rId14"/>
              </a:rPr>
              <a:t>Lin T</a:t>
            </a:r>
            <a:r>
              <a:rPr lang="en-US" altLang="ko-KR" sz="1200" baseline="30000" dirty="0"/>
              <a:t>2</a:t>
            </a:r>
            <a:r>
              <a:rPr lang="en-US" altLang="ko-KR" sz="1200" dirty="0"/>
              <a:t>, </a:t>
            </a:r>
            <a:r>
              <a:rPr lang="en-US" altLang="ko-KR" sz="1200" dirty="0" err="1">
                <a:hlinkClick r:id="rId15"/>
              </a:rPr>
              <a:t>Armaiz</a:t>
            </a:r>
            <a:r>
              <a:rPr lang="en-US" altLang="ko-KR" sz="1200" dirty="0">
                <a:hlinkClick r:id="rId15"/>
              </a:rPr>
              <a:t>-Pena G</a:t>
            </a:r>
            <a:r>
              <a:rPr lang="en-US" altLang="ko-KR" sz="1200" baseline="30000" dirty="0"/>
              <a:t>1</a:t>
            </a:r>
            <a:r>
              <a:rPr lang="en-US" altLang="ko-KR" sz="1200" dirty="0"/>
              <a:t>, </a:t>
            </a:r>
            <a:r>
              <a:rPr lang="en-US" altLang="ko-KR" sz="1200" dirty="0">
                <a:hlinkClick r:id="rId16"/>
              </a:rPr>
              <a:t>Wu SY</a:t>
            </a:r>
            <a:r>
              <a:rPr lang="en-US" altLang="ko-KR" sz="1200" baseline="30000" dirty="0"/>
              <a:t>1</a:t>
            </a:r>
            <a:r>
              <a:rPr lang="en-US" altLang="ko-KR" sz="1200" dirty="0"/>
              <a:t>, </a:t>
            </a:r>
            <a:r>
              <a:rPr lang="en-US" altLang="ko-KR" sz="1200" dirty="0" err="1">
                <a:hlinkClick r:id="rId17"/>
              </a:rPr>
              <a:t>Rupaimoole</a:t>
            </a:r>
            <a:r>
              <a:rPr lang="en-US" altLang="ko-KR" sz="1200" dirty="0">
                <a:hlinkClick r:id="rId17"/>
              </a:rPr>
              <a:t> R</a:t>
            </a:r>
            <a:r>
              <a:rPr lang="en-US" altLang="ko-KR" sz="1200" baseline="30000" dirty="0"/>
              <a:t>1</a:t>
            </a:r>
            <a:r>
              <a:rPr lang="en-US" altLang="ko-KR" sz="1200" dirty="0"/>
              <a:t>, </a:t>
            </a:r>
            <a:r>
              <a:rPr lang="en-US" altLang="ko-KR" sz="1200" dirty="0">
                <a:hlinkClick r:id="rId18"/>
              </a:rPr>
              <a:t>Allen JK</a:t>
            </a:r>
            <a:r>
              <a:rPr lang="en-US" altLang="ko-KR" sz="1200" baseline="30000" dirty="0"/>
              <a:t>1</a:t>
            </a:r>
            <a:r>
              <a:rPr lang="en-US" altLang="ko-KR" sz="1200" dirty="0"/>
              <a:t>, </a:t>
            </a:r>
            <a:r>
              <a:rPr lang="en-US" altLang="ko-KR" sz="1200" dirty="0" err="1">
                <a:hlinkClick r:id="rId19"/>
              </a:rPr>
              <a:t>Gharpure</a:t>
            </a:r>
            <a:r>
              <a:rPr lang="en-US" altLang="ko-KR" sz="1200" dirty="0">
                <a:hlinkClick r:id="rId19"/>
              </a:rPr>
              <a:t> KM</a:t>
            </a:r>
            <a:r>
              <a:rPr lang="en-US" altLang="ko-KR" sz="1200" baseline="30000" dirty="0"/>
              <a:t>1</a:t>
            </a:r>
            <a:r>
              <a:rPr lang="en-US" altLang="ko-KR" sz="1200" dirty="0"/>
              <a:t>, </a:t>
            </a:r>
            <a:r>
              <a:rPr lang="en-US" altLang="ko-KR" sz="1200" dirty="0">
                <a:hlinkClick r:id="rId20"/>
              </a:rPr>
              <a:t>Pradeep S</a:t>
            </a:r>
            <a:r>
              <a:rPr lang="en-US" altLang="ko-KR" sz="1200" baseline="30000" dirty="0"/>
              <a:t>1</a:t>
            </a:r>
            <a:r>
              <a:rPr lang="en-US" altLang="ko-KR" sz="1200" dirty="0"/>
              <a:t>, </a:t>
            </a:r>
            <a:r>
              <a:rPr lang="en-US" altLang="ko-KR" sz="1200" dirty="0" err="1">
                <a:hlinkClick r:id="rId21"/>
              </a:rPr>
              <a:t>Zand</a:t>
            </a:r>
            <a:r>
              <a:rPr lang="en-US" altLang="ko-KR" sz="1200" dirty="0">
                <a:hlinkClick r:id="rId21"/>
              </a:rPr>
              <a:t> B</a:t>
            </a:r>
            <a:r>
              <a:rPr lang="en-US" altLang="ko-KR" sz="1200" baseline="30000" dirty="0"/>
              <a:t>1</a:t>
            </a:r>
            <a:r>
              <a:rPr lang="en-US" altLang="ko-KR" sz="1200" dirty="0"/>
              <a:t>, </a:t>
            </a:r>
            <a:r>
              <a:rPr lang="en-US" altLang="ko-KR" sz="1200" dirty="0" err="1">
                <a:hlinkClick r:id="rId22"/>
              </a:rPr>
              <a:t>Previs</a:t>
            </a:r>
            <a:r>
              <a:rPr lang="en-US" altLang="ko-KR" sz="1200" dirty="0">
                <a:hlinkClick r:id="rId22"/>
              </a:rPr>
              <a:t> RA</a:t>
            </a:r>
            <a:r>
              <a:rPr lang="en-US" altLang="ko-KR" sz="1200" baseline="30000" dirty="0"/>
              <a:t>1</a:t>
            </a:r>
            <a:r>
              <a:rPr lang="en-US" altLang="ko-KR" sz="1200" dirty="0"/>
              <a:t>, </a:t>
            </a:r>
            <a:r>
              <a:rPr lang="en-US" altLang="ko-KR" sz="1200" dirty="0">
                <a:hlinkClick r:id="rId23"/>
              </a:rPr>
              <a:t>Hansen JM</a:t>
            </a:r>
            <a:r>
              <a:rPr lang="en-US" altLang="ko-KR" sz="1200" baseline="30000" dirty="0"/>
              <a:t>1</a:t>
            </a:r>
            <a:r>
              <a:rPr lang="en-US" altLang="ko-KR" sz="1200" dirty="0"/>
              <a:t>, </a:t>
            </a:r>
            <a:r>
              <a:rPr lang="en-US" altLang="ko-KR" sz="1200" dirty="0">
                <a:hlinkClick r:id="rId24"/>
              </a:rPr>
              <a:t>Ivan C</a:t>
            </a:r>
            <a:r>
              <a:rPr lang="en-US" altLang="ko-KR" sz="1200" baseline="30000" dirty="0"/>
              <a:t>3</a:t>
            </a:r>
            <a:r>
              <a:rPr lang="en-US" altLang="ko-KR" sz="1200" dirty="0"/>
              <a:t>, </a:t>
            </a:r>
            <a:r>
              <a:rPr lang="en-US" altLang="ko-KR" sz="1200" dirty="0">
                <a:hlinkClick r:id="rId25"/>
              </a:rPr>
              <a:t>Rodriguez-Aguayo C</a:t>
            </a:r>
            <a:r>
              <a:rPr lang="en-US" altLang="ko-KR" sz="1200" baseline="30000" dirty="0"/>
              <a:t>3</a:t>
            </a:r>
            <a:r>
              <a:rPr lang="en-US" altLang="ko-KR" sz="1200" dirty="0"/>
              <a:t>, </a:t>
            </a:r>
            <a:r>
              <a:rPr lang="en-US" altLang="ko-KR" sz="1200" dirty="0">
                <a:hlinkClick r:id="rId26"/>
              </a:rPr>
              <a:t>Yang P</a:t>
            </a:r>
            <a:r>
              <a:rPr lang="en-US" altLang="ko-KR" sz="1200" baseline="30000" dirty="0"/>
              <a:t>2</a:t>
            </a:r>
            <a:r>
              <a:rPr lang="en-US" altLang="ko-KR" sz="1200" dirty="0"/>
              <a:t>, </a:t>
            </a:r>
            <a:r>
              <a:rPr lang="en-US" altLang="ko-KR" sz="1200" dirty="0">
                <a:hlinkClick r:id="rId27"/>
              </a:rPr>
              <a:t>Lopez-</a:t>
            </a:r>
            <a:r>
              <a:rPr lang="en-US" altLang="ko-KR" sz="1200" dirty="0" err="1">
                <a:hlinkClick r:id="rId27"/>
              </a:rPr>
              <a:t>Berestein</a:t>
            </a:r>
            <a:r>
              <a:rPr lang="en-US" altLang="ko-KR" sz="1200" dirty="0">
                <a:hlinkClick r:id="rId27"/>
              </a:rPr>
              <a:t> G</a:t>
            </a:r>
            <a:r>
              <a:rPr lang="en-US" altLang="ko-KR" sz="1200" baseline="30000" dirty="0"/>
              <a:t>3</a:t>
            </a:r>
            <a:r>
              <a:rPr lang="en-US" altLang="ko-KR" sz="1200" dirty="0"/>
              <a:t>, </a:t>
            </a:r>
            <a:r>
              <a:rPr lang="en-US" altLang="ko-KR" sz="1200" dirty="0" err="1">
                <a:hlinkClick r:id="rId28"/>
              </a:rPr>
              <a:t>Lutgendorf</a:t>
            </a:r>
            <a:r>
              <a:rPr lang="en-US" altLang="ko-KR" sz="1200" dirty="0">
                <a:hlinkClick r:id="rId28"/>
              </a:rPr>
              <a:t> SK</a:t>
            </a:r>
            <a:r>
              <a:rPr lang="en-US" altLang="ko-KR" sz="1200" baseline="30000" dirty="0"/>
              <a:t>4</a:t>
            </a:r>
            <a:r>
              <a:rPr lang="en-US" altLang="ko-KR" sz="1200" dirty="0"/>
              <a:t>, </a:t>
            </a:r>
            <a:r>
              <a:rPr lang="en-US" altLang="ko-KR" sz="1200" dirty="0">
                <a:hlinkClick r:id="rId29"/>
              </a:rPr>
              <a:t>Cole SW</a:t>
            </a:r>
            <a:r>
              <a:rPr lang="en-US" altLang="ko-KR" sz="1200" baseline="30000" dirty="0"/>
              <a:t>5</a:t>
            </a:r>
            <a:r>
              <a:rPr lang="en-US" altLang="ko-KR" sz="1200" dirty="0"/>
              <a:t>, </a:t>
            </a:r>
            <a:r>
              <a:rPr lang="en-US" altLang="ko-KR" sz="1200" dirty="0" err="1">
                <a:hlinkClick r:id="rId30"/>
              </a:rPr>
              <a:t>Sood</a:t>
            </a:r>
            <a:r>
              <a:rPr lang="en-US" altLang="ko-KR" sz="1200" dirty="0">
                <a:hlinkClick r:id="rId30"/>
              </a:rPr>
              <a:t> AK</a:t>
            </a:r>
            <a:r>
              <a:rPr lang="en-US" altLang="ko-KR" sz="1200" baseline="30000" dirty="0"/>
              <a:t>6</a:t>
            </a:r>
            <a:r>
              <a:rPr lang="en-US" altLang="ko-KR" sz="1200" dirty="0"/>
              <a:t>.</a:t>
            </a:r>
          </a:p>
          <a:p>
            <a:r>
              <a:rPr lang="en-US" altLang="ko-KR" sz="1200" b="1" dirty="0">
                <a:hlinkClick r:id="rId8" tooltip="Open/close author information list"/>
              </a:rPr>
              <a:t>Author information</a:t>
            </a:r>
            <a:endParaRPr lang="en-US" altLang="ko-KR" sz="1200" b="1" dirty="0"/>
          </a:p>
          <a:p>
            <a:pPr>
              <a:buFont typeface="Arial" panose="020B0604020202020204" pitchFamily="34" charset="0"/>
              <a:buChar char="•"/>
            </a:pPr>
            <a:r>
              <a:rPr lang="en-US" altLang="ko-KR" sz="1200" baseline="30000" dirty="0"/>
              <a:t>1</a:t>
            </a:r>
            <a:r>
              <a:rPr lang="en-US" altLang="ko-KR" sz="1200" dirty="0"/>
              <a:t>Department of Gynecologic Oncology and Reproductive Medicine, University of Texas MD Anderson Cancer Center, Houston, TX, USA</a:t>
            </a:r>
            <a:endParaRPr lang="en-US" altLang="ko-KR" sz="1200" dirty="0">
              <a:effectLst/>
            </a:endParaRPr>
          </a:p>
        </p:txBody>
      </p:sp>
      <p:sp>
        <p:nvSpPr>
          <p:cNvPr id="4" name="직사각형 3"/>
          <p:cNvSpPr/>
          <p:nvPr/>
        </p:nvSpPr>
        <p:spPr>
          <a:xfrm>
            <a:off x="0" y="4231839"/>
            <a:ext cx="4572000" cy="1384995"/>
          </a:xfrm>
          <a:prstGeom prst="rect">
            <a:avLst/>
          </a:prstGeom>
        </p:spPr>
        <p:txBody>
          <a:bodyPr>
            <a:spAutoFit/>
          </a:bodyPr>
          <a:lstStyle/>
          <a:p>
            <a:r>
              <a:rPr lang="en-US" altLang="ko-KR" sz="1200" b="1" dirty="0">
                <a:hlinkClick r:id="rId31"/>
              </a:rPr>
              <a:t>Imipramine blue halts head and neck cancer invasion through promoting F-box and leucine-rich repeat protein 14-mediated Twist1 degradation.</a:t>
            </a:r>
            <a:endParaRPr lang="en-US" altLang="ko-KR" sz="1200" b="1" dirty="0"/>
          </a:p>
          <a:p>
            <a:r>
              <a:rPr lang="en-US" altLang="ko-KR" sz="1200" dirty="0">
                <a:hlinkClick r:id="rId32"/>
              </a:rPr>
              <a:t>Yang WH</a:t>
            </a:r>
            <a:r>
              <a:rPr lang="en-US" altLang="ko-KR" sz="1200" baseline="30000" dirty="0"/>
              <a:t>1</a:t>
            </a:r>
            <a:r>
              <a:rPr lang="en-US" altLang="ko-KR" sz="1200" dirty="0"/>
              <a:t>, </a:t>
            </a:r>
            <a:r>
              <a:rPr lang="en-US" altLang="ko-KR" sz="1200" dirty="0">
                <a:hlinkClick r:id="rId33"/>
              </a:rPr>
              <a:t>Su YH</a:t>
            </a:r>
            <a:r>
              <a:rPr lang="en-US" altLang="ko-KR" sz="1200" baseline="30000" dirty="0"/>
              <a:t>1</a:t>
            </a:r>
            <a:r>
              <a:rPr lang="en-US" altLang="ko-KR" sz="1200" dirty="0"/>
              <a:t>, </a:t>
            </a:r>
            <a:r>
              <a:rPr lang="en-US" altLang="ko-KR" sz="1200" dirty="0">
                <a:hlinkClick r:id="rId34"/>
              </a:rPr>
              <a:t>Hsu WH</a:t>
            </a:r>
            <a:r>
              <a:rPr lang="en-US" altLang="ko-KR" sz="1200" baseline="30000" dirty="0"/>
              <a:t>1</a:t>
            </a:r>
            <a:r>
              <a:rPr lang="en-US" altLang="ko-KR" sz="1200" dirty="0"/>
              <a:t>, </a:t>
            </a:r>
            <a:r>
              <a:rPr lang="en-US" altLang="ko-KR" sz="1200" dirty="0">
                <a:hlinkClick r:id="rId35"/>
              </a:rPr>
              <a:t>Wang CC</a:t>
            </a:r>
            <a:r>
              <a:rPr lang="en-US" altLang="ko-KR" sz="1200" baseline="30000" dirty="0"/>
              <a:t>2</a:t>
            </a:r>
            <a:r>
              <a:rPr lang="en-US" altLang="ko-KR" sz="1200" dirty="0"/>
              <a:t>, </a:t>
            </a:r>
            <a:r>
              <a:rPr lang="en-US" altLang="ko-KR" sz="1200" dirty="0" err="1">
                <a:hlinkClick r:id="rId36"/>
              </a:rPr>
              <a:t>Arbiser</a:t>
            </a:r>
            <a:r>
              <a:rPr lang="en-US" altLang="ko-KR" sz="1200" dirty="0">
                <a:hlinkClick r:id="rId36"/>
              </a:rPr>
              <a:t> JL</a:t>
            </a:r>
            <a:r>
              <a:rPr lang="en-US" altLang="ko-KR" sz="1200" baseline="30000" dirty="0"/>
              <a:t>3</a:t>
            </a:r>
            <a:r>
              <a:rPr lang="en-US" altLang="ko-KR" sz="1200" dirty="0"/>
              <a:t>, </a:t>
            </a:r>
            <a:r>
              <a:rPr lang="en-US" altLang="ko-KR" sz="1200" dirty="0">
                <a:hlinkClick r:id="rId37"/>
              </a:rPr>
              <a:t>Yang MH</a:t>
            </a:r>
            <a:r>
              <a:rPr lang="en-US" altLang="ko-KR" sz="1200" baseline="30000" dirty="0"/>
              <a:t>4</a:t>
            </a:r>
            <a:r>
              <a:rPr lang="en-US" altLang="ko-KR" sz="1200" dirty="0"/>
              <a:t>.</a:t>
            </a:r>
          </a:p>
          <a:p>
            <a:r>
              <a:rPr lang="en-US" altLang="ko-KR" sz="1200" b="1" dirty="0">
                <a:hlinkClick r:id="rId8" tooltip="Open/close author information list"/>
              </a:rPr>
              <a:t>Author information</a:t>
            </a:r>
            <a:endParaRPr lang="en-US" altLang="ko-KR" sz="1200" b="1" dirty="0"/>
          </a:p>
          <a:p>
            <a:pPr>
              <a:buFont typeface="Arial" panose="020B0604020202020204" pitchFamily="34" charset="0"/>
              <a:buChar char="•"/>
            </a:pPr>
            <a:r>
              <a:rPr lang="en-US" altLang="ko-KR" sz="1200" baseline="30000" dirty="0"/>
              <a:t>1</a:t>
            </a:r>
            <a:r>
              <a:rPr lang="en-US" altLang="ko-KR" sz="1200" dirty="0"/>
              <a:t>Institute of Clinical Medicine, National Yang-Ming University, Taipei, Taiwan</a:t>
            </a:r>
            <a:endParaRPr lang="en-US" altLang="ko-KR" sz="1200" dirty="0">
              <a:effectLst/>
            </a:endParaRPr>
          </a:p>
        </p:txBody>
      </p:sp>
      <p:sp>
        <p:nvSpPr>
          <p:cNvPr id="5" name="직사각형 4"/>
          <p:cNvSpPr/>
          <p:nvPr/>
        </p:nvSpPr>
        <p:spPr>
          <a:xfrm>
            <a:off x="4572000" y="736490"/>
            <a:ext cx="4572000" cy="1938992"/>
          </a:xfrm>
          <a:prstGeom prst="rect">
            <a:avLst/>
          </a:prstGeom>
        </p:spPr>
        <p:txBody>
          <a:bodyPr>
            <a:spAutoFit/>
          </a:bodyPr>
          <a:lstStyle/>
          <a:p>
            <a:r>
              <a:rPr lang="en-US" altLang="ko-KR" sz="1200" b="1" dirty="0">
                <a:hlinkClick r:id="rId38"/>
              </a:rPr>
              <a:t>Somatic gene copy number alterations in colorectal cancer: new quest for cancer drivers and biomarkers.</a:t>
            </a:r>
            <a:endParaRPr lang="en-US" altLang="ko-KR" sz="1200" b="1" dirty="0"/>
          </a:p>
          <a:p>
            <a:r>
              <a:rPr lang="en-US" altLang="ko-KR" sz="1200" dirty="0">
                <a:hlinkClick r:id="rId39"/>
              </a:rPr>
              <a:t>Wang H</a:t>
            </a:r>
            <a:r>
              <a:rPr lang="en-US" altLang="ko-KR" sz="1200" baseline="30000" dirty="0"/>
              <a:t>1</a:t>
            </a:r>
            <a:r>
              <a:rPr lang="en-US" altLang="ko-KR" sz="1200" dirty="0"/>
              <a:t>, </a:t>
            </a:r>
            <a:r>
              <a:rPr lang="en-US" altLang="ko-KR" sz="1200" dirty="0">
                <a:hlinkClick r:id="rId40"/>
              </a:rPr>
              <a:t>Liang L</a:t>
            </a:r>
            <a:r>
              <a:rPr lang="en-US" altLang="ko-KR" sz="1200" baseline="30000" dirty="0"/>
              <a:t>1</a:t>
            </a:r>
            <a:r>
              <a:rPr lang="en-US" altLang="ko-KR" sz="1200" dirty="0"/>
              <a:t>, </a:t>
            </a:r>
            <a:r>
              <a:rPr lang="en-US" altLang="ko-KR" sz="1200" dirty="0">
                <a:hlinkClick r:id="rId41"/>
              </a:rPr>
              <a:t>Fang JY</a:t>
            </a:r>
            <a:r>
              <a:rPr lang="en-US" altLang="ko-KR" sz="1200" baseline="30000" dirty="0"/>
              <a:t>1</a:t>
            </a:r>
            <a:r>
              <a:rPr lang="en-US" altLang="ko-KR" sz="1200" dirty="0"/>
              <a:t>, </a:t>
            </a:r>
            <a:r>
              <a:rPr lang="en-US" altLang="ko-KR" sz="1200" dirty="0">
                <a:hlinkClick r:id="rId42"/>
              </a:rPr>
              <a:t>Xu J</a:t>
            </a:r>
            <a:r>
              <a:rPr lang="en-US" altLang="ko-KR" sz="1200" baseline="30000" dirty="0"/>
              <a:t>1</a:t>
            </a:r>
            <a:r>
              <a:rPr lang="en-US" altLang="ko-KR" sz="1200" dirty="0"/>
              <a:t>.</a:t>
            </a:r>
          </a:p>
          <a:p>
            <a:r>
              <a:rPr lang="en-US" altLang="ko-KR" sz="1200" b="1" dirty="0">
                <a:hlinkClick r:id="rId8" tooltip="Open/close author information list"/>
              </a:rPr>
              <a:t>Author information</a:t>
            </a:r>
            <a:endParaRPr lang="en-US" altLang="ko-KR" sz="1200" b="1" dirty="0"/>
          </a:p>
          <a:p>
            <a:pPr>
              <a:buFont typeface="Arial" panose="020B0604020202020204" pitchFamily="34" charset="0"/>
              <a:buChar char="•"/>
            </a:pPr>
            <a:r>
              <a:rPr lang="en-US" altLang="ko-KR" sz="1200" baseline="30000" dirty="0"/>
              <a:t>1</a:t>
            </a:r>
            <a:r>
              <a:rPr lang="en-US" altLang="ko-KR" sz="1200" dirty="0"/>
              <a:t>State Key Laboratory for Oncogenes and Related Genes; Key Laboratory of Gastroenterology &amp; </a:t>
            </a:r>
            <a:r>
              <a:rPr lang="en-US" altLang="ko-KR" sz="1200" dirty="0" err="1"/>
              <a:t>Hepatology</a:t>
            </a:r>
            <a:r>
              <a:rPr lang="en-US" altLang="ko-KR" sz="1200" dirty="0"/>
              <a:t>, Ministry of Health; Division of Gastroenterology and </a:t>
            </a:r>
            <a:r>
              <a:rPr lang="en-US" altLang="ko-KR" sz="1200" dirty="0" err="1"/>
              <a:t>Hepatology</a:t>
            </a:r>
            <a:r>
              <a:rPr lang="en-US" altLang="ko-KR" sz="1200" dirty="0"/>
              <a:t>, </a:t>
            </a:r>
            <a:r>
              <a:rPr lang="en-US" altLang="ko-KR" sz="1200" dirty="0" err="1"/>
              <a:t>Renji</a:t>
            </a:r>
            <a:r>
              <a:rPr lang="en-US" altLang="ko-KR" sz="1200" dirty="0"/>
              <a:t> Hospital, School of Medicine, Shanghai Jiao Tong University; Shanghai Cancer Institute, Shanghai Institute of Digestive Disease, Shanghai, China.</a:t>
            </a:r>
            <a:endParaRPr lang="en-US" altLang="ko-KR" sz="1200" dirty="0">
              <a:effectLst/>
            </a:endParaRPr>
          </a:p>
        </p:txBody>
      </p:sp>
      <p:sp>
        <p:nvSpPr>
          <p:cNvPr id="6" name="TextBox 5"/>
          <p:cNvSpPr txBox="1"/>
          <p:nvPr/>
        </p:nvSpPr>
        <p:spPr>
          <a:xfrm>
            <a:off x="7791450" y="85725"/>
            <a:ext cx="1221809" cy="369332"/>
          </a:xfrm>
          <a:prstGeom prst="rect">
            <a:avLst/>
          </a:prstGeom>
          <a:noFill/>
        </p:spPr>
        <p:txBody>
          <a:bodyPr wrap="none" rtlCol="0">
            <a:spAutoFit/>
          </a:bodyPr>
          <a:lstStyle/>
          <a:p>
            <a:r>
              <a:rPr lang="en-US" altLang="ko-KR" dirty="0" smtClean="0"/>
              <a:t>oncogene</a:t>
            </a:r>
            <a:endParaRPr lang="ko-KR" altLang="en-US" dirty="0"/>
          </a:p>
        </p:txBody>
      </p:sp>
    </p:spTree>
    <p:extLst>
      <p:ext uri="{BB962C8B-B14F-4D97-AF65-F5344CB8AC3E}">
        <p14:creationId xmlns:p14="http://schemas.microsoft.com/office/powerpoint/2010/main" val="11495810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0" y="0"/>
            <a:ext cx="2809875" cy="666750"/>
          </a:xfrm>
          <a:prstGeom prst="rect">
            <a:avLst/>
          </a:prstGeom>
          <a:noFill/>
          <a:ln w="9525">
            <a:noFill/>
            <a:miter lim="800000"/>
            <a:headEnd/>
            <a:tailEnd/>
          </a:ln>
        </p:spPr>
      </p:pic>
      <p:pic>
        <p:nvPicPr>
          <p:cNvPr id="1027" name="Picture 3"/>
          <p:cNvPicPr>
            <a:picLocks noChangeAspect="1" noChangeArrowheads="1"/>
          </p:cNvPicPr>
          <p:nvPr/>
        </p:nvPicPr>
        <p:blipFill>
          <a:blip r:embed="rId3" cstate="print"/>
          <a:srcRect/>
          <a:stretch>
            <a:fillRect/>
          </a:stretch>
        </p:blipFill>
        <p:spPr bwMode="auto">
          <a:xfrm>
            <a:off x="179512" y="908720"/>
            <a:ext cx="4286250" cy="5372100"/>
          </a:xfrm>
          <a:prstGeom prst="rect">
            <a:avLst/>
          </a:prstGeom>
          <a:noFill/>
          <a:ln w="9525">
            <a:noFill/>
            <a:miter lim="800000"/>
            <a:headEnd/>
            <a:tailEnd/>
          </a:ln>
        </p:spPr>
      </p:pic>
      <p:pic>
        <p:nvPicPr>
          <p:cNvPr id="1028" name="Picture 4"/>
          <p:cNvPicPr>
            <a:picLocks noChangeAspect="1" noChangeArrowheads="1"/>
          </p:cNvPicPr>
          <p:nvPr/>
        </p:nvPicPr>
        <p:blipFill>
          <a:blip r:embed="rId4" cstate="print"/>
          <a:srcRect/>
          <a:stretch>
            <a:fillRect/>
          </a:stretch>
        </p:blipFill>
        <p:spPr bwMode="auto">
          <a:xfrm>
            <a:off x="4860032" y="328761"/>
            <a:ext cx="4191000" cy="6124575"/>
          </a:xfrm>
          <a:prstGeom prst="rect">
            <a:avLst/>
          </a:prstGeom>
          <a:noFill/>
          <a:ln w="9525">
            <a:noFill/>
            <a:miter lim="800000"/>
            <a:headEnd/>
            <a:tailEnd/>
          </a:ln>
        </p:spPr>
      </p:pic>
    </p:spTree>
    <p:extLst>
      <p:ext uri="{BB962C8B-B14F-4D97-AF65-F5344CB8AC3E}">
        <p14:creationId xmlns:p14="http://schemas.microsoft.com/office/powerpoint/2010/main" val="11742896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a:stretch>
            <a:fillRect/>
          </a:stretch>
        </p:blipFill>
        <p:spPr bwMode="auto">
          <a:xfrm>
            <a:off x="251520" y="404664"/>
            <a:ext cx="8640960" cy="990600"/>
          </a:xfrm>
          <a:prstGeom prst="rect">
            <a:avLst/>
          </a:prstGeom>
          <a:noFill/>
          <a:ln w="9525">
            <a:noFill/>
            <a:miter lim="800000"/>
            <a:headEnd/>
            <a:tailEnd/>
          </a:ln>
        </p:spPr>
      </p:pic>
      <p:pic>
        <p:nvPicPr>
          <p:cNvPr id="2051" name="Picture 3"/>
          <p:cNvPicPr>
            <a:picLocks noChangeAspect="1" noChangeArrowheads="1"/>
          </p:cNvPicPr>
          <p:nvPr/>
        </p:nvPicPr>
        <p:blipFill>
          <a:blip r:embed="rId3" cstate="print"/>
          <a:srcRect/>
          <a:stretch>
            <a:fillRect/>
          </a:stretch>
        </p:blipFill>
        <p:spPr bwMode="auto">
          <a:xfrm>
            <a:off x="210335" y="1412776"/>
            <a:ext cx="8682145" cy="5256584"/>
          </a:xfrm>
          <a:prstGeom prst="rect">
            <a:avLst/>
          </a:prstGeom>
          <a:noFill/>
          <a:ln w="9525">
            <a:noFill/>
            <a:miter lim="800000"/>
            <a:headEnd/>
            <a:tailEnd/>
          </a:ln>
        </p:spPr>
      </p:pic>
    </p:spTree>
    <p:extLst>
      <p:ext uri="{BB962C8B-B14F-4D97-AF65-F5344CB8AC3E}">
        <p14:creationId xmlns:p14="http://schemas.microsoft.com/office/powerpoint/2010/main" val="35469987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0" y="188640"/>
            <a:ext cx="9144000" cy="936104"/>
          </a:xfrm>
          <a:prstGeom prst="rect">
            <a:avLst/>
          </a:prstGeom>
          <a:noFill/>
          <a:ln w="9525">
            <a:noFill/>
            <a:miter lim="800000"/>
            <a:headEnd/>
            <a:tailEnd/>
          </a:ln>
        </p:spPr>
      </p:pic>
      <p:pic>
        <p:nvPicPr>
          <p:cNvPr id="3075" name="Picture 3"/>
          <p:cNvPicPr>
            <a:picLocks noChangeAspect="1" noChangeArrowheads="1"/>
          </p:cNvPicPr>
          <p:nvPr/>
        </p:nvPicPr>
        <p:blipFill>
          <a:blip r:embed="rId3" cstate="print"/>
          <a:srcRect/>
          <a:stretch>
            <a:fillRect/>
          </a:stretch>
        </p:blipFill>
        <p:spPr bwMode="auto">
          <a:xfrm>
            <a:off x="0" y="1340768"/>
            <a:ext cx="9182100" cy="5517232"/>
          </a:xfrm>
          <a:prstGeom prst="rect">
            <a:avLst/>
          </a:prstGeom>
          <a:noFill/>
          <a:ln w="9525">
            <a:noFill/>
            <a:miter lim="800000"/>
            <a:headEnd/>
            <a:tailEnd/>
          </a:ln>
        </p:spPr>
      </p:pic>
    </p:spTree>
    <p:extLst>
      <p:ext uri="{BB962C8B-B14F-4D97-AF65-F5344CB8AC3E}">
        <p14:creationId xmlns:p14="http://schemas.microsoft.com/office/powerpoint/2010/main" val="2747674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496" y="86040"/>
            <a:ext cx="1656184" cy="8226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908720"/>
            <a:ext cx="4439862" cy="31683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144016"/>
            <a:ext cx="4506696" cy="32129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435" y="4252652"/>
            <a:ext cx="4456557" cy="22006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3482559"/>
            <a:ext cx="4547597" cy="31147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0930797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496" y="86040"/>
            <a:ext cx="1656184" cy="8226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5696" y="665351"/>
            <a:ext cx="6912768" cy="13234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1600" y="2204864"/>
            <a:ext cx="7913864" cy="41764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12828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5972141" cy="11967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1492198"/>
            <a:ext cx="4229555" cy="15767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82546" y="1492198"/>
            <a:ext cx="4614416" cy="16487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0"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0344" y="3284984"/>
            <a:ext cx="4232108" cy="15121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1"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3284984"/>
            <a:ext cx="4454448" cy="14401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2" name="Picture 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0344" y="5013176"/>
            <a:ext cx="4752528" cy="15841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063062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9144001" cy="6926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51" y="1484784"/>
            <a:ext cx="4481941" cy="12961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33510" y="1485528"/>
            <a:ext cx="4533900" cy="1295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7"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051" y="3336847"/>
            <a:ext cx="4481941" cy="14603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8"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33510" y="3336848"/>
            <a:ext cx="4533900" cy="14603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9"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711" y="5157192"/>
            <a:ext cx="5755793" cy="12241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850839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496" y="1112031"/>
            <a:ext cx="4448175" cy="990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1"/>
            <a:ext cx="9144001" cy="6926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44388" y="1026306"/>
            <a:ext cx="4552950" cy="11620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496" y="2924944"/>
            <a:ext cx="4448175" cy="10777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4"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83671" y="2932808"/>
            <a:ext cx="4613667" cy="11510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5"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727" y="4950296"/>
            <a:ext cx="4481473" cy="10898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6" name="Picture 8"/>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483671" y="4950296"/>
            <a:ext cx="4613667" cy="1143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453578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592" y="620688"/>
            <a:ext cx="8064896" cy="25346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4572000" cy="3463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346575"/>
            <a:ext cx="752475" cy="733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0"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1585" y="3284984"/>
            <a:ext cx="8900830" cy="32979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33516878"/>
      </p:ext>
    </p:extLst>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56</TotalTime>
  <Words>718</Words>
  <Application>Microsoft Office PowerPoint</Application>
  <PresentationFormat>화면 슬라이드 쇼(4:3)</PresentationFormat>
  <Paragraphs>27</Paragraphs>
  <Slides>14</Slides>
  <Notes>1</Notes>
  <HiddenSlides>0</HiddenSlides>
  <MMClips>0</MMClips>
  <ScaleCrop>false</ScaleCrop>
  <HeadingPairs>
    <vt:vector size="4" baseType="variant">
      <vt:variant>
        <vt:lpstr>테마</vt:lpstr>
      </vt:variant>
      <vt:variant>
        <vt:i4>1</vt:i4>
      </vt:variant>
      <vt:variant>
        <vt:lpstr>슬라이드 제목</vt:lpstr>
      </vt:variant>
      <vt:variant>
        <vt:i4>14</vt:i4>
      </vt:variant>
    </vt:vector>
  </HeadingPairs>
  <TitlesOfParts>
    <vt:vector size="15" baseType="lpstr">
      <vt:lpstr>Office 테마</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LG</dc:creator>
  <cp:lastModifiedBy>LG</cp:lastModifiedBy>
  <cp:revision>7</cp:revision>
  <dcterms:created xsi:type="dcterms:W3CDTF">2015-08-22T05:53:48Z</dcterms:created>
  <dcterms:modified xsi:type="dcterms:W3CDTF">2015-08-23T11:12:45Z</dcterms:modified>
</cp:coreProperties>
</file>