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handoutMasterIdLst>
    <p:handoutMasterId r:id="rId48"/>
  </p:handout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91" r:id="rId16"/>
    <p:sldId id="292" r:id="rId17"/>
    <p:sldId id="293"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94" r:id="rId34"/>
    <p:sldId id="295" r:id="rId35"/>
    <p:sldId id="296" r:id="rId36"/>
    <p:sldId id="286" r:id="rId37"/>
    <p:sldId id="287" r:id="rId38"/>
    <p:sldId id="288" r:id="rId39"/>
    <p:sldId id="289" r:id="rId40"/>
    <p:sldId id="290" r:id="rId41"/>
    <p:sldId id="297" r:id="rId42"/>
    <p:sldId id="298" r:id="rId43"/>
    <p:sldId id="299" r:id="rId44"/>
    <p:sldId id="300" r:id="rId45"/>
    <p:sldId id="301" r:id="rId46"/>
  </p:sldIdLst>
  <p:sldSz cx="9144000" cy="6858000" type="screen4x3"/>
  <p:notesSz cx="6797675" cy="9928225"/>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sz="quarter" idx="1"/>
          </p:nvPr>
        </p:nvSpPr>
        <p:spPr>
          <a:xfrm>
            <a:off x="3850443" y="0"/>
            <a:ext cx="2945659" cy="496411"/>
          </a:xfrm>
          <a:prstGeom prst="rect">
            <a:avLst/>
          </a:prstGeom>
        </p:spPr>
        <p:txBody>
          <a:bodyPr vert="horz" lIns="91440" tIns="45720" rIns="91440" bIns="45720" rtlCol="0"/>
          <a:lstStyle>
            <a:lvl1pPr algn="r">
              <a:defRPr sz="1200"/>
            </a:lvl1pPr>
          </a:lstStyle>
          <a:p>
            <a:fld id="{44C9A656-9C15-4CD1-8303-B1B37C66FFDF}" type="datetimeFigureOut">
              <a:rPr lang="ko-KR" altLang="en-US" smtClean="0"/>
              <a:t>2013-07-15</a:t>
            </a:fld>
            <a:endParaRPr lang="ko-KR" altLang="en-US"/>
          </a:p>
        </p:txBody>
      </p:sp>
      <p:sp>
        <p:nvSpPr>
          <p:cNvPr id="4" name="바닥글 개체 틀 3"/>
          <p:cNvSpPr>
            <a:spLocks noGrp="1"/>
          </p:cNvSpPr>
          <p:nvPr>
            <p:ph type="ftr" sz="quarter" idx="2"/>
          </p:nvPr>
        </p:nvSpPr>
        <p:spPr>
          <a:xfrm>
            <a:off x="0" y="9430091"/>
            <a:ext cx="2945659" cy="496411"/>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p:cNvSpPr>
            <a:spLocks noGrp="1"/>
          </p:cNvSpPr>
          <p:nvPr>
            <p:ph type="sldNum" sz="quarter" idx="3"/>
          </p:nvPr>
        </p:nvSpPr>
        <p:spPr>
          <a:xfrm>
            <a:off x="3850443" y="9430091"/>
            <a:ext cx="2945659" cy="496411"/>
          </a:xfrm>
          <a:prstGeom prst="rect">
            <a:avLst/>
          </a:prstGeom>
        </p:spPr>
        <p:txBody>
          <a:bodyPr vert="horz" lIns="91440" tIns="45720" rIns="91440" bIns="45720" rtlCol="0" anchor="b"/>
          <a:lstStyle>
            <a:lvl1pPr algn="r">
              <a:defRPr sz="1200"/>
            </a:lvl1pPr>
          </a:lstStyle>
          <a:p>
            <a:fld id="{0D36D093-64AC-47FB-BD69-AB087FDFC14E}" type="slidenum">
              <a:rPr lang="ko-KR" altLang="en-US" smtClean="0"/>
              <a:t>‹#›</a:t>
            </a:fld>
            <a:endParaRPr lang="ko-KR" altLang="en-US"/>
          </a:p>
        </p:txBody>
      </p:sp>
    </p:spTree>
    <p:extLst>
      <p:ext uri="{BB962C8B-B14F-4D97-AF65-F5344CB8AC3E}">
        <p14:creationId xmlns:p14="http://schemas.microsoft.com/office/powerpoint/2010/main" val="25574946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17A92F81-5D79-4095-B9B5-E6C1792A5D29}" type="datetimeFigureOut">
              <a:rPr lang="ko-KR" altLang="en-US" smtClean="0"/>
              <a:t>2013-07-15</a:t>
            </a:fld>
            <a:endParaRPr lang="ko-KR" altLang="en-US"/>
          </a:p>
        </p:txBody>
      </p:sp>
      <p:sp>
        <p:nvSpPr>
          <p:cNvPr id="4" name="슬라이드 이미지 개체 틀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6" name="바닥글 개체 틀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F8C88A53-1318-4284-8D53-63639CB90CEF}" type="slidenum">
              <a:rPr lang="ko-KR" altLang="en-US" smtClean="0"/>
              <a:t>‹#›</a:t>
            </a:fld>
            <a:endParaRPr lang="ko-KR" altLang="en-US"/>
          </a:p>
        </p:txBody>
      </p:sp>
    </p:spTree>
    <p:extLst>
      <p:ext uri="{BB962C8B-B14F-4D97-AF65-F5344CB8AC3E}">
        <p14:creationId xmlns:p14="http://schemas.microsoft.com/office/powerpoint/2010/main" val="2977323647"/>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9220"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187F541-899B-4286-A571-50AC7EE29BCE}" type="slidenum">
              <a:rPr lang="en-US" altLang="ko-KR" smtClean="0"/>
              <a:pPr fontAlgn="base">
                <a:spcBef>
                  <a:spcPct val="0"/>
                </a:spcBef>
                <a:spcAft>
                  <a:spcPct val="0"/>
                </a:spcAft>
                <a:defRPr/>
              </a:pPr>
              <a:t>36</a:t>
            </a:fld>
            <a:endParaRPr lang="en-US" altLang="ko-K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9220"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EF77FA1-6765-4FD8-8D2D-7BC1DEBA0835}" type="slidenum">
              <a:rPr lang="en-US" altLang="ko-KR" smtClean="0"/>
              <a:pPr fontAlgn="base">
                <a:spcBef>
                  <a:spcPct val="0"/>
                </a:spcBef>
                <a:spcAft>
                  <a:spcPct val="0"/>
                </a:spcAft>
                <a:defRPr/>
              </a:pPr>
              <a:t>37</a:t>
            </a:fld>
            <a:endParaRPr lang="en-US" altLang="ko-K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9220"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0139C14-1697-42EC-984F-27B5DE1A2C15}" type="slidenum">
              <a:rPr lang="en-US" altLang="ko-KR" smtClean="0"/>
              <a:pPr fontAlgn="base">
                <a:spcBef>
                  <a:spcPct val="0"/>
                </a:spcBef>
                <a:spcAft>
                  <a:spcPct val="0"/>
                </a:spcAft>
                <a:defRPr/>
              </a:pPr>
              <a:t>38</a:t>
            </a:fld>
            <a:endParaRPr lang="en-US" altLang="ko-K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12292"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61F9354-1BBA-4039-8078-C35A7FEC9DA5}" type="slidenum">
              <a:rPr lang="en-US" altLang="ko-KR" smtClean="0"/>
              <a:pPr fontAlgn="base">
                <a:spcBef>
                  <a:spcPct val="0"/>
                </a:spcBef>
                <a:spcAft>
                  <a:spcPct val="0"/>
                </a:spcAft>
                <a:defRPr/>
              </a:pPr>
              <a:t>39</a:t>
            </a:fld>
            <a:endParaRPr lang="en-US" altLang="ko-K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12292"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C8435AB-1671-4427-9B9A-7091598235FA}" type="slidenum">
              <a:rPr lang="en-US" altLang="ko-KR" smtClean="0"/>
              <a:pPr fontAlgn="base">
                <a:spcBef>
                  <a:spcPct val="0"/>
                </a:spcBef>
                <a:spcAft>
                  <a:spcPct val="0"/>
                </a:spcAft>
                <a:defRPr/>
              </a:pPr>
              <a:t>40</a:t>
            </a:fld>
            <a:endParaRPr lang="en-US" altLang="ko-K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en-US" altLang="ko-KR" b="1" dirty="0" smtClean="0"/>
              <a:t>Abstract</a:t>
            </a:r>
          </a:p>
          <a:p>
            <a:r>
              <a:rPr lang="en-US" altLang="ko-KR" dirty="0" smtClean="0"/>
              <a:t>Numerous studies indicate the importance of </a:t>
            </a:r>
            <a:r>
              <a:rPr lang="en-US" altLang="ko-KR" dirty="0" err="1" smtClean="0"/>
              <a:t>acetylation</a:t>
            </a:r>
            <a:r>
              <a:rPr lang="en-US" altLang="ko-KR" dirty="0" smtClean="0"/>
              <a:t> in p53-mediated stress responses upon DNA damage. We and others previously showed that TIP60 (Tat-interacting protein of 60 </a:t>
            </a:r>
            <a:r>
              <a:rPr lang="en-US" altLang="ko-KR" dirty="0" err="1" smtClean="0"/>
              <a:t>kDa</a:t>
            </a:r>
            <a:r>
              <a:rPr lang="en-US" altLang="ko-KR" dirty="0" smtClean="0"/>
              <a:t>)-mediated </a:t>
            </a:r>
            <a:r>
              <a:rPr lang="en-US" altLang="ko-KR" dirty="0" err="1" smtClean="0"/>
              <a:t>acetylation</a:t>
            </a:r>
            <a:r>
              <a:rPr lang="en-US" altLang="ko-KR" dirty="0" smtClean="0"/>
              <a:t> of p53 at K120 is crucial for p53-dependent apoptotic responses. Nevertheless, it remains unclear how TIP60-mediated effects on p53 are dynamically regulated </a:t>
            </a:r>
            <a:r>
              <a:rPr lang="en-US" altLang="ko-KR" i="1" dirty="0" smtClean="0"/>
              <a:t>in vivo</a:t>
            </a:r>
            <a:r>
              <a:rPr lang="en-US" altLang="ko-KR" dirty="0" smtClean="0"/>
              <a:t>. Here, we report that UHRF1 (</a:t>
            </a:r>
            <a:r>
              <a:rPr lang="en-US" altLang="ko-KR" dirty="0" err="1" smtClean="0"/>
              <a:t>ubiquitin</a:t>
            </a:r>
            <a:r>
              <a:rPr lang="en-US" altLang="ko-KR" dirty="0" smtClean="0"/>
              <a:t>-like with PHD and RING finger domains 1) interacts with TIP60 both </a:t>
            </a:r>
            <a:r>
              <a:rPr lang="en-US" altLang="ko-KR" i="1" dirty="0" smtClean="0"/>
              <a:t>in vitro</a:t>
            </a:r>
            <a:r>
              <a:rPr lang="en-US" altLang="ko-KR" dirty="0" smtClean="0"/>
              <a:t> and </a:t>
            </a:r>
            <a:r>
              <a:rPr lang="en-US" altLang="ko-KR" i="1" dirty="0" smtClean="0"/>
              <a:t>in vivo</a:t>
            </a:r>
            <a:r>
              <a:rPr lang="en-US" altLang="ko-KR" dirty="0" smtClean="0"/>
              <a:t> and induces degradation-independent </a:t>
            </a:r>
            <a:r>
              <a:rPr lang="en-US" altLang="ko-KR" dirty="0" err="1" smtClean="0"/>
              <a:t>ubiquitination</a:t>
            </a:r>
            <a:r>
              <a:rPr lang="en-US" altLang="ko-KR" dirty="0" smtClean="0"/>
              <a:t> of TIP60. Moreover, UHRF1 expression markedly suppresses the ability of TIP60 to </a:t>
            </a:r>
            <a:r>
              <a:rPr lang="en-US" altLang="ko-KR" dirty="0" err="1" smtClean="0"/>
              <a:t>acetylate</a:t>
            </a:r>
            <a:r>
              <a:rPr lang="en-US" altLang="ko-KR" dirty="0" smtClean="0"/>
              <a:t> p53. In contrast, </a:t>
            </a:r>
            <a:r>
              <a:rPr lang="en-US" altLang="ko-KR" dirty="0" err="1" smtClean="0"/>
              <a:t>RNAi</a:t>
            </a:r>
            <a:r>
              <a:rPr lang="en-US" altLang="ko-KR" dirty="0" smtClean="0"/>
              <a:t>-mediated knockdown of UHRF1 increases the endogenous levels of p53 </a:t>
            </a:r>
            <a:r>
              <a:rPr lang="en-US" altLang="ko-KR" dirty="0" err="1" smtClean="0"/>
              <a:t>acetylation</a:t>
            </a:r>
            <a:r>
              <a:rPr lang="en-US" altLang="ko-KR" dirty="0" smtClean="0"/>
              <a:t> at K120 and p53-mediated apoptosis is significantly enhanced in UHRF1-depleted cells. To elucidate the mechanisms of this regulation, we found that the interaction between TIP60 and p53 is severely inhibited in the presence of UHRF1, suggesting that UHRF1 modulates TIP60-mediated functions in both K120 </a:t>
            </a:r>
            <a:r>
              <a:rPr lang="en-US" altLang="ko-KR" dirty="0" err="1" smtClean="0"/>
              <a:t>acetylation</a:t>
            </a:r>
            <a:r>
              <a:rPr lang="en-US" altLang="ko-KR" dirty="0" smtClean="0"/>
              <a:t>-dependent and -independent manners. Consistent with this notion, UHRF1 knockdown promotes activation of p21 and PUMA but not MDM2. These findings demonstrate that UHRF1 is a critical negative regulator of TIP60 and suggest that UHRF1-mediated effects on p53 may contribute, at least in part, to its role in </a:t>
            </a:r>
            <a:r>
              <a:rPr lang="en-US" altLang="ko-KR" dirty="0" err="1" smtClean="0"/>
              <a:t>tumorigenesis</a:t>
            </a:r>
            <a:r>
              <a:rPr lang="en-US" altLang="ko-KR" dirty="0" smtClean="0"/>
              <a:t>.</a:t>
            </a:r>
          </a:p>
          <a:p>
            <a:endParaRPr lang="ko-KR" altLang="en-US" dirty="0"/>
          </a:p>
        </p:txBody>
      </p:sp>
      <p:sp>
        <p:nvSpPr>
          <p:cNvPr id="4" name="슬라이드 번호 개체 틀 3"/>
          <p:cNvSpPr>
            <a:spLocks noGrp="1"/>
          </p:cNvSpPr>
          <p:nvPr>
            <p:ph type="sldNum" sz="quarter" idx="10"/>
          </p:nvPr>
        </p:nvSpPr>
        <p:spPr/>
        <p:txBody>
          <a:bodyPr/>
          <a:lstStyle/>
          <a:p>
            <a:fld id="{C1BB7028-0228-4B3B-880C-41D3F7DAFE03}" type="slidenum">
              <a:rPr lang="ko-KR" altLang="en-US" smtClean="0"/>
              <a:t>45</a:t>
            </a:fld>
            <a:endParaRPr lang="ko-KR"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E48F5066-3161-418B-BE03-A6F4019E5031}" type="datetimeFigureOut">
              <a:rPr lang="ko-KR" altLang="en-US" smtClean="0"/>
              <a:t>2013-07-15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8467F301-43A7-4CE6-8C85-FBAF2A9E2F60}" type="slidenum">
              <a:rPr lang="ko-KR" altLang="en-US" smtClean="0"/>
              <a:t>‹#›</a:t>
            </a:fld>
            <a:endParaRPr lang="ko-KR" altLang="en-US"/>
          </a:p>
        </p:txBody>
      </p:sp>
    </p:spTree>
    <p:extLst>
      <p:ext uri="{BB962C8B-B14F-4D97-AF65-F5344CB8AC3E}">
        <p14:creationId xmlns:p14="http://schemas.microsoft.com/office/powerpoint/2010/main" val="4150152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E48F5066-3161-418B-BE03-A6F4019E5031}" type="datetimeFigureOut">
              <a:rPr lang="ko-KR" altLang="en-US" smtClean="0"/>
              <a:t>2013-07-15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8467F301-43A7-4CE6-8C85-FBAF2A9E2F60}" type="slidenum">
              <a:rPr lang="ko-KR" altLang="en-US" smtClean="0"/>
              <a:t>‹#›</a:t>
            </a:fld>
            <a:endParaRPr lang="ko-KR" altLang="en-US"/>
          </a:p>
        </p:txBody>
      </p:sp>
    </p:spTree>
    <p:extLst>
      <p:ext uri="{BB962C8B-B14F-4D97-AF65-F5344CB8AC3E}">
        <p14:creationId xmlns:p14="http://schemas.microsoft.com/office/powerpoint/2010/main" val="3266310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E48F5066-3161-418B-BE03-A6F4019E5031}" type="datetimeFigureOut">
              <a:rPr lang="ko-KR" altLang="en-US" smtClean="0"/>
              <a:t>2013-07-15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8467F301-43A7-4CE6-8C85-FBAF2A9E2F60}" type="slidenum">
              <a:rPr lang="ko-KR" altLang="en-US" smtClean="0"/>
              <a:t>‹#›</a:t>
            </a:fld>
            <a:endParaRPr lang="ko-KR" altLang="en-US"/>
          </a:p>
        </p:txBody>
      </p:sp>
    </p:spTree>
    <p:extLst>
      <p:ext uri="{BB962C8B-B14F-4D97-AF65-F5344CB8AC3E}">
        <p14:creationId xmlns:p14="http://schemas.microsoft.com/office/powerpoint/2010/main" val="3840883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E48F5066-3161-418B-BE03-A6F4019E5031}" type="datetimeFigureOut">
              <a:rPr lang="ko-KR" altLang="en-US" smtClean="0"/>
              <a:t>2013-07-15</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8467F301-43A7-4CE6-8C85-FBAF2A9E2F60}" type="slidenum">
              <a:rPr lang="ko-KR" altLang="en-US" smtClean="0"/>
              <a:t>‹#›</a:t>
            </a:fld>
            <a:endParaRPr lang="ko-KR" altLang="en-US"/>
          </a:p>
        </p:txBody>
      </p:sp>
    </p:spTree>
    <p:extLst>
      <p:ext uri="{BB962C8B-B14F-4D97-AF65-F5344CB8AC3E}">
        <p14:creationId xmlns:p14="http://schemas.microsoft.com/office/powerpoint/2010/main" val="3846580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E48F5066-3161-418B-BE03-A6F4019E5031}" type="datetimeFigureOut">
              <a:rPr lang="ko-KR" altLang="en-US" smtClean="0"/>
              <a:t>2013-07-15</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8467F301-43A7-4CE6-8C85-FBAF2A9E2F60}" type="slidenum">
              <a:rPr lang="ko-KR" altLang="en-US" smtClean="0"/>
              <a:t>‹#›</a:t>
            </a:fld>
            <a:endParaRPr lang="ko-KR" altLang="en-US"/>
          </a:p>
        </p:txBody>
      </p:sp>
    </p:spTree>
    <p:extLst>
      <p:ext uri="{BB962C8B-B14F-4D97-AF65-F5344CB8AC3E}">
        <p14:creationId xmlns:p14="http://schemas.microsoft.com/office/powerpoint/2010/main" val="5700785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E48F5066-3161-418B-BE03-A6F4019E5031}" type="datetimeFigureOut">
              <a:rPr lang="ko-KR" altLang="en-US" smtClean="0"/>
              <a:t>2013-07-15</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8467F301-43A7-4CE6-8C85-FBAF2A9E2F60}" type="slidenum">
              <a:rPr lang="ko-KR" altLang="en-US" smtClean="0"/>
              <a:t>‹#›</a:t>
            </a:fld>
            <a:endParaRPr lang="ko-KR" altLang="en-US"/>
          </a:p>
        </p:txBody>
      </p:sp>
    </p:spTree>
    <p:extLst>
      <p:ext uri="{BB962C8B-B14F-4D97-AF65-F5344CB8AC3E}">
        <p14:creationId xmlns:p14="http://schemas.microsoft.com/office/powerpoint/2010/main" val="27828360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E48F5066-3161-418B-BE03-A6F4019E5031}" type="datetimeFigureOut">
              <a:rPr lang="ko-KR" altLang="en-US" smtClean="0"/>
              <a:t>2013-07-15</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8467F301-43A7-4CE6-8C85-FBAF2A9E2F60}" type="slidenum">
              <a:rPr lang="ko-KR" altLang="en-US" smtClean="0"/>
              <a:t>‹#›</a:t>
            </a:fld>
            <a:endParaRPr lang="ko-KR" altLang="en-US"/>
          </a:p>
        </p:txBody>
      </p:sp>
    </p:spTree>
    <p:extLst>
      <p:ext uri="{BB962C8B-B14F-4D97-AF65-F5344CB8AC3E}">
        <p14:creationId xmlns:p14="http://schemas.microsoft.com/office/powerpoint/2010/main" val="39858673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E48F5066-3161-418B-BE03-A6F4019E5031}" type="datetimeFigureOut">
              <a:rPr lang="ko-KR" altLang="en-US" smtClean="0"/>
              <a:t>2013-07-15</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8467F301-43A7-4CE6-8C85-FBAF2A9E2F60}" type="slidenum">
              <a:rPr lang="ko-KR" altLang="en-US" smtClean="0"/>
              <a:t>‹#›</a:t>
            </a:fld>
            <a:endParaRPr lang="ko-KR" altLang="en-US"/>
          </a:p>
        </p:txBody>
      </p:sp>
    </p:spTree>
    <p:extLst>
      <p:ext uri="{BB962C8B-B14F-4D97-AF65-F5344CB8AC3E}">
        <p14:creationId xmlns:p14="http://schemas.microsoft.com/office/powerpoint/2010/main" val="1602154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E48F5066-3161-418B-BE03-A6F4019E5031}" type="datetimeFigureOut">
              <a:rPr lang="ko-KR" altLang="en-US" smtClean="0"/>
              <a:t>2013-07-15</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8467F301-43A7-4CE6-8C85-FBAF2A9E2F60}" type="slidenum">
              <a:rPr lang="ko-KR" altLang="en-US" smtClean="0"/>
              <a:t>‹#›</a:t>
            </a:fld>
            <a:endParaRPr lang="ko-KR" altLang="en-US"/>
          </a:p>
        </p:txBody>
      </p:sp>
    </p:spTree>
    <p:extLst>
      <p:ext uri="{BB962C8B-B14F-4D97-AF65-F5344CB8AC3E}">
        <p14:creationId xmlns:p14="http://schemas.microsoft.com/office/powerpoint/2010/main" val="28916420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E48F5066-3161-418B-BE03-A6F4019E5031}" type="datetimeFigureOut">
              <a:rPr lang="ko-KR" altLang="en-US" smtClean="0"/>
              <a:t>2013-07-15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8467F301-43A7-4CE6-8C85-FBAF2A9E2F60}" type="slidenum">
              <a:rPr lang="ko-KR" altLang="en-US" smtClean="0"/>
              <a:t>‹#›</a:t>
            </a:fld>
            <a:endParaRPr lang="ko-KR" altLang="en-US"/>
          </a:p>
        </p:txBody>
      </p:sp>
    </p:spTree>
    <p:extLst>
      <p:ext uri="{BB962C8B-B14F-4D97-AF65-F5344CB8AC3E}">
        <p14:creationId xmlns:p14="http://schemas.microsoft.com/office/powerpoint/2010/main" val="336105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E48F5066-3161-418B-BE03-A6F4019E5031}" type="datetimeFigureOut">
              <a:rPr lang="ko-KR" altLang="en-US" smtClean="0"/>
              <a:t>2013-07-15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8467F301-43A7-4CE6-8C85-FBAF2A9E2F60}" type="slidenum">
              <a:rPr lang="ko-KR" altLang="en-US" smtClean="0"/>
              <a:t>‹#›</a:t>
            </a:fld>
            <a:endParaRPr lang="ko-KR" altLang="en-US"/>
          </a:p>
        </p:txBody>
      </p:sp>
    </p:spTree>
    <p:extLst>
      <p:ext uri="{BB962C8B-B14F-4D97-AF65-F5344CB8AC3E}">
        <p14:creationId xmlns:p14="http://schemas.microsoft.com/office/powerpoint/2010/main" val="18855539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8F5066-3161-418B-BE03-A6F4019E5031}" type="datetimeFigureOut">
              <a:rPr lang="ko-KR" altLang="en-US" smtClean="0"/>
              <a:t>2013-07-15</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67F301-43A7-4CE6-8C85-FBAF2A9E2F60}" type="slidenum">
              <a:rPr lang="ko-KR" altLang="en-US" smtClean="0"/>
              <a:t>‹#›</a:t>
            </a:fld>
            <a:endParaRPr lang="ko-KR" altLang="en-US"/>
          </a:p>
        </p:txBody>
      </p:sp>
    </p:spTree>
    <p:extLst>
      <p:ext uri="{BB962C8B-B14F-4D97-AF65-F5344CB8AC3E}">
        <p14:creationId xmlns:p14="http://schemas.microsoft.com/office/powerpoint/2010/main" val="6904634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hyperlink" Target="http://www.cell.com/current-biology/abstract/S0960-9822(13)00584-8" TargetMode="External"/><Relationship Id="rId13" Type="http://schemas.openxmlformats.org/officeDocument/2006/relationships/hyperlink" Target="http://download.cell.com/current-biology/pdf/PIIS0960982213006222.pdf" TargetMode="External"/><Relationship Id="rId18" Type="http://schemas.openxmlformats.org/officeDocument/2006/relationships/hyperlink" Target="http://www.cell.com/current-biology/fulltext/S0960-9822(13)00624-6" TargetMode="External"/><Relationship Id="rId26" Type="http://schemas.openxmlformats.org/officeDocument/2006/relationships/hyperlink" Target="http://www.cell.com/current-biology/abstract/S0960-9822(13)00631-3" TargetMode="External"/><Relationship Id="rId3" Type="http://schemas.openxmlformats.org/officeDocument/2006/relationships/hyperlink" Target="http://www.cell.com/current-biology/fulltext/S0960-9822(13)00639-8" TargetMode="External"/><Relationship Id="rId21" Type="http://schemas.openxmlformats.org/officeDocument/2006/relationships/hyperlink" Target="http://www.cell.com/current-biology/fulltext/S0960-9822(13)00629-5" TargetMode="External"/><Relationship Id="rId34" Type="http://schemas.openxmlformats.org/officeDocument/2006/relationships/hyperlink" Target="http://download.cell.com/current-biology/pdf/PIIS0960982213006891.pdf" TargetMode="External"/><Relationship Id="rId7" Type="http://schemas.openxmlformats.org/officeDocument/2006/relationships/hyperlink" Target="http://download.cell.com/current-biology/pdf/PIIS0960982213005794.pdf" TargetMode="External"/><Relationship Id="rId12" Type="http://schemas.openxmlformats.org/officeDocument/2006/relationships/hyperlink" Target="http://www.cell.com/current-biology/fulltext/S0960-9822(13)00622-2" TargetMode="External"/><Relationship Id="rId17" Type="http://schemas.openxmlformats.org/officeDocument/2006/relationships/hyperlink" Target="http://www.cell.com/current-biology/abstract/S0960-9822(13)00624-6" TargetMode="External"/><Relationship Id="rId25" Type="http://schemas.openxmlformats.org/officeDocument/2006/relationships/hyperlink" Target="http://download.cell.com/current-biology/pdf/PIIS0960982213006325.pdf" TargetMode="External"/><Relationship Id="rId33" Type="http://schemas.openxmlformats.org/officeDocument/2006/relationships/hyperlink" Target="http://www.cell.com/current-biology/fulltext/S0960-9822(13)00689-1" TargetMode="External"/><Relationship Id="rId2" Type="http://schemas.openxmlformats.org/officeDocument/2006/relationships/hyperlink" Target="http://www.cell.com/current-biology/abstract/S0960-9822(13)00639-8" TargetMode="External"/><Relationship Id="rId16" Type="http://schemas.openxmlformats.org/officeDocument/2006/relationships/hyperlink" Target="http://download.cell.com/current-biology/pdf/PIIS0960982213006234.pdf" TargetMode="External"/><Relationship Id="rId20" Type="http://schemas.openxmlformats.org/officeDocument/2006/relationships/hyperlink" Target="http://www.cell.com/current-biology/abstract/S0960-9822(13)00629-5" TargetMode="External"/><Relationship Id="rId29" Type="http://schemas.openxmlformats.org/officeDocument/2006/relationships/hyperlink" Target="http://www.cell.com/current-biology/abstract/S0960-9822(13)00635-0" TargetMode="External"/><Relationship Id="rId1" Type="http://schemas.openxmlformats.org/officeDocument/2006/relationships/slideLayout" Target="../slideLayouts/slideLayout2.xml"/><Relationship Id="rId6" Type="http://schemas.openxmlformats.org/officeDocument/2006/relationships/hyperlink" Target="http://www.cell.com/current-biology/fulltext/S0960-9822(13)00579-4" TargetMode="External"/><Relationship Id="rId11" Type="http://schemas.openxmlformats.org/officeDocument/2006/relationships/hyperlink" Target="http://www.cell.com/current-biology/abstract/S0960-9822(13)00622-2" TargetMode="External"/><Relationship Id="rId24" Type="http://schemas.openxmlformats.org/officeDocument/2006/relationships/hyperlink" Target="http://www.cell.com/current-biology/fulltext/S0960-9822(13)00632-5" TargetMode="External"/><Relationship Id="rId32" Type="http://schemas.openxmlformats.org/officeDocument/2006/relationships/hyperlink" Target="http://www.cell.com/current-biology/abstract/S0960-9822(13)00689-1" TargetMode="External"/><Relationship Id="rId5" Type="http://schemas.openxmlformats.org/officeDocument/2006/relationships/hyperlink" Target="http://www.cell.com/current-biology/abstract/S0960-9822(13)00579-4" TargetMode="External"/><Relationship Id="rId15" Type="http://schemas.openxmlformats.org/officeDocument/2006/relationships/hyperlink" Target="http://www.cell.com/current-biology/fulltext/S0960-9822(13)00623-4" TargetMode="External"/><Relationship Id="rId23" Type="http://schemas.openxmlformats.org/officeDocument/2006/relationships/hyperlink" Target="http://www.cell.com/current-biology/abstract/S0960-9822(13)00632-5" TargetMode="External"/><Relationship Id="rId28" Type="http://schemas.openxmlformats.org/officeDocument/2006/relationships/hyperlink" Target="http://download.cell.com/current-biology/pdf/PIIS0960982213006313.pdf" TargetMode="External"/><Relationship Id="rId10" Type="http://schemas.openxmlformats.org/officeDocument/2006/relationships/hyperlink" Target="http://download.cell.com/current-biology/pdf/PIIS0960982213005848.pdf" TargetMode="External"/><Relationship Id="rId19" Type="http://schemas.openxmlformats.org/officeDocument/2006/relationships/hyperlink" Target="http://download.cell.com/current-biology/pdf/PIIS0960982213006246.pdf" TargetMode="External"/><Relationship Id="rId31" Type="http://schemas.openxmlformats.org/officeDocument/2006/relationships/hyperlink" Target="http://download.cell.com/current-biology/pdf/PIIS0960982213006350.pdf" TargetMode="External"/><Relationship Id="rId4" Type="http://schemas.openxmlformats.org/officeDocument/2006/relationships/hyperlink" Target="http://download.cell.com/current-biology/pdf/PIIS0960982213006398.pdf" TargetMode="External"/><Relationship Id="rId9" Type="http://schemas.openxmlformats.org/officeDocument/2006/relationships/hyperlink" Target="http://www.cell.com/current-biology/fulltext/S0960-9822(13)00584-8" TargetMode="External"/><Relationship Id="rId14" Type="http://schemas.openxmlformats.org/officeDocument/2006/relationships/hyperlink" Target="http://www.cell.com/current-biology/abstract/S0960-9822(13)00623-4" TargetMode="External"/><Relationship Id="rId22" Type="http://schemas.openxmlformats.org/officeDocument/2006/relationships/hyperlink" Target="http://download.cell.com/current-biology/pdf/PIIS0960982213006295.pdf" TargetMode="External"/><Relationship Id="rId27" Type="http://schemas.openxmlformats.org/officeDocument/2006/relationships/hyperlink" Target="http://www.cell.com/current-biology/fulltext/S0960-9822(13)00631-3" TargetMode="External"/><Relationship Id="rId30" Type="http://schemas.openxmlformats.org/officeDocument/2006/relationships/hyperlink" Target="http://www.cell.com/current-biology/fulltext/S0960-9822(13)00635-0" TargetMode="External"/><Relationship Id="rId35" Type="http://schemas.openxmlformats.org/officeDocument/2006/relationships/image" Target="../media/image22.png"/></Relationships>
</file>

<file path=ppt/slides/_rels/slide16.xml.rels><?xml version="1.0" encoding="UTF-8" standalone="yes"?>
<Relationships xmlns="http://schemas.openxmlformats.org/package/2006/relationships"><Relationship Id="rId8" Type="http://schemas.openxmlformats.org/officeDocument/2006/relationships/hyperlink" Target="http://www.cell.com/current-biology/abstract/S0960-9822(13)00586-1" TargetMode="External"/><Relationship Id="rId13" Type="http://schemas.openxmlformats.org/officeDocument/2006/relationships/hyperlink" Target="http://download.cell.com/current-biology/pdf/PIIS0960982213005769.pdf" TargetMode="External"/><Relationship Id="rId18" Type="http://schemas.openxmlformats.org/officeDocument/2006/relationships/hyperlink" Target="http://www.cell.com/current-biology/fulltext/S0960-9822(13)00641-6" TargetMode="External"/><Relationship Id="rId26" Type="http://schemas.openxmlformats.org/officeDocument/2006/relationships/hyperlink" Target="http://www.cell.com/current-biology/abstract/S0960-9822(13)00568-X" TargetMode="External"/><Relationship Id="rId3" Type="http://schemas.openxmlformats.org/officeDocument/2006/relationships/hyperlink" Target="http://www.cell.com/current-biology/fulltext/S0960-9822(13)00583-6" TargetMode="External"/><Relationship Id="rId21" Type="http://schemas.openxmlformats.org/officeDocument/2006/relationships/hyperlink" Target="http://www.cell.com/current-biology/fulltext/S0960-9822(13)00620-9" TargetMode="External"/><Relationship Id="rId34" Type="http://schemas.openxmlformats.org/officeDocument/2006/relationships/hyperlink" Target="http://download.cell.com/current-biology/pdf/PIIS0960982213005782.pdf" TargetMode="External"/><Relationship Id="rId7" Type="http://schemas.openxmlformats.org/officeDocument/2006/relationships/hyperlink" Target="http://download.cell.com/current-biology/pdf/PIIS0960982213006210.pdf" TargetMode="External"/><Relationship Id="rId12" Type="http://schemas.openxmlformats.org/officeDocument/2006/relationships/hyperlink" Target="http://www.cell.com/current-biology/fulltext/S0960-9822(13)00576-9" TargetMode="External"/><Relationship Id="rId17" Type="http://schemas.openxmlformats.org/officeDocument/2006/relationships/hyperlink" Target="http://www.cell.com/current-biology/abstract/S0960-9822(13)00641-6" TargetMode="External"/><Relationship Id="rId25" Type="http://schemas.openxmlformats.org/officeDocument/2006/relationships/hyperlink" Target="http://download.cell.com/current-biology/pdf/PIIS0960982213005642.pdf" TargetMode="External"/><Relationship Id="rId33" Type="http://schemas.openxmlformats.org/officeDocument/2006/relationships/hyperlink" Target="http://www.cell.com/current-biology/fulltext/S0960-9822(13)00578-2" TargetMode="External"/><Relationship Id="rId2" Type="http://schemas.openxmlformats.org/officeDocument/2006/relationships/hyperlink" Target="http://www.cell.com/current-biology/abstract/S0960-9822(13)00583-6" TargetMode="External"/><Relationship Id="rId16" Type="http://schemas.openxmlformats.org/officeDocument/2006/relationships/hyperlink" Target="http://download.cell.com/current-biology/pdf/PIIS0960982213006271.pdf" TargetMode="External"/><Relationship Id="rId20" Type="http://schemas.openxmlformats.org/officeDocument/2006/relationships/hyperlink" Target="http://www.cell.com/current-biology/abstract/S0960-9822(13)00620-9" TargetMode="External"/><Relationship Id="rId29" Type="http://schemas.openxmlformats.org/officeDocument/2006/relationships/hyperlink" Target="http://www.cell.com/current-biology/abstract/S0960-9822(13)00571-X" TargetMode="External"/><Relationship Id="rId1" Type="http://schemas.openxmlformats.org/officeDocument/2006/relationships/slideLayout" Target="../slideLayouts/slideLayout2.xml"/><Relationship Id="rId6" Type="http://schemas.openxmlformats.org/officeDocument/2006/relationships/hyperlink" Target="http://www.cell.com/current-biology/fulltext/S0960-9822(13)00621-0" TargetMode="External"/><Relationship Id="rId11" Type="http://schemas.openxmlformats.org/officeDocument/2006/relationships/hyperlink" Target="http://www.cell.com/current-biology/abstract/S0960-9822(13)00576-9" TargetMode="External"/><Relationship Id="rId24" Type="http://schemas.openxmlformats.org/officeDocument/2006/relationships/hyperlink" Target="http://www.cell.com/current-biology/fulltext/S0960-9822(13)00564-2" TargetMode="External"/><Relationship Id="rId32" Type="http://schemas.openxmlformats.org/officeDocument/2006/relationships/hyperlink" Target="http://www.cell.com/current-biology/abstract/S0960-9822(13)00578-2" TargetMode="External"/><Relationship Id="rId5" Type="http://schemas.openxmlformats.org/officeDocument/2006/relationships/hyperlink" Target="http://www.cell.com/current-biology/abstract/S0960-9822(13)00621-0" TargetMode="External"/><Relationship Id="rId15" Type="http://schemas.openxmlformats.org/officeDocument/2006/relationships/hyperlink" Target="http://www.cell.com/current-biology/fulltext/S0960-9822(13)00627-1" TargetMode="External"/><Relationship Id="rId23" Type="http://schemas.openxmlformats.org/officeDocument/2006/relationships/hyperlink" Target="http://www.cell.com/current-biology/abstract/S0960-9822(13)00564-2" TargetMode="External"/><Relationship Id="rId28" Type="http://schemas.openxmlformats.org/officeDocument/2006/relationships/hyperlink" Target="http://download.cell.com/current-biology/pdf/PIIS096098221300568X.pdf" TargetMode="External"/><Relationship Id="rId10" Type="http://schemas.openxmlformats.org/officeDocument/2006/relationships/hyperlink" Target="http://download.cell.com/current-biology/pdf/PIIS0960982213005861.pdf" TargetMode="External"/><Relationship Id="rId19" Type="http://schemas.openxmlformats.org/officeDocument/2006/relationships/hyperlink" Target="http://download.cell.com/current-biology/pdf/PIIS0960982213006416.pdf" TargetMode="External"/><Relationship Id="rId31" Type="http://schemas.openxmlformats.org/officeDocument/2006/relationships/hyperlink" Target="http://download.cell.com/current-biology/pdf/PIIS096098221300571X.pdf" TargetMode="External"/><Relationship Id="rId4" Type="http://schemas.openxmlformats.org/officeDocument/2006/relationships/hyperlink" Target="http://download.cell.com/current-biology/pdf/PIIS0960982213005836.pdf" TargetMode="External"/><Relationship Id="rId9" Type="http://schemas.openxmlformats.org/officeDocument/2006/relationships/hyperlink" Target="http://www.cell.com/current-biology/fulltext/S0960-9822(13)00586-1" TargetMode="External"/><Relationship Id="rId14" Type="http://schemas.openxmlformats.org/officeDocument/2006/relationships/hyperlink" Target="http://www.cell.com/current-biology/abstract/S0960-9822(13)00627-1" TargetMode="External"/><Relationship Id="rId22" Type="http://schemas.openxmlformats.org/officeDocument/2006/relationships/hyperlink" Target="http://download.cell.com/current-biology/pdf/PIIS0960982213006209.pdf" TargetMode="External"/><Relationship Id="rId27" Type="http://schemas.openxmlformats.org/officeDocument/2006/relationships/hyperlink" Target="http://www.cell.com/current-biology/fulltext/S0960-9822(13)00568-X" TargetMode="External"/><Relationship Id="rId30" Type="http://schemas.openxmlformats.org/officeDocument/2006/relationships/hyperlink" Target="http://www.cell.com/current-biology/fulltext/S0960-9822(13)00571-X" TargetMode="External"/><Relationship Id="rId35" Type="http://schemas.openxmlformats.org/officeDocument/2006/relationships/image" Target="../media/image22.png"/></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www.ncbi.nlm.nih.gov/pubmed?term=Drosten%20M%5bAuthor%5d&amp;cauthor=true&amp;cauthor_uid=23831574" TargetMode="External"/><Relationship Id="rId2" Type="http://schemas.openxmlformats.org/officeDocument/2006/relationships/hyperlink" Target="http://www.ncbi.nlm.nih.gov/pubmed/23831572" TargetMode="External"/><Relationship Id="rId1" Type="http://schemas.openxmlformats.org/officeDocument/2006/relationships/slideLayout" Target="../slideLayouts/slideLayout1.xml"/><Relationship Id="rId5" Type="http://schemas.openxmlformats.org/officeDocument/2006/relationships/hyperlink" Target="http://www.ncbi.nlm.nih.gov/pubmed?term=Barbacid%20M%5bAuthor%5d&amp;cauthor=true&amp;cauthor_uid=23831574" TargetMode="External"/><Relationship Id="rId4" Type="http://schemas.openxmlformats.org/officeDocument/2006/relationships/hyperlink" Target="http://www.ncbi.nlm.nih.gov/pubmed?term=Lechuga%20CG%5bAuthor%5d&amp;cauthor=true&amp;cauthor_uid=23831574"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www.ncbi.nlm.nih.gov/pubmed?term=Li%20Z%5bAuthor%5d&amp;cauthor=true&amp;cauthor_uid=23831574" TargetMode="External"/><Relationship Id="rId13" Type="http://schemas.openxmlformats.org/officeDocument/2006/relationships/hyperlink" Target="http://www.ncbi.nlm.nih.gov/pubmed?term=Xing%20C%5bAuthor%5d&amp;cauthor=true&amp;cauthor_uid=23831574" TargetMode="External"/><Relationship Id="rId3" Type="http://schemas.openxmlformats.org/officeDocument/2006/relationships/hyperlink" Target="http://www.ncbi.nlm.nih.gov/pubmed?term=He%20W%5bAuthor%5d&amp;cauthor=true&amp;cauthor_uid=23831574" TargetMode="External"/><Relationship Id="rId7" Type="http://schemas.openxmlformats.org/officeDocument/2006/relationships/hyperlink" Target="http://www.ncbi.nlm.nih.gov/pubmed?term=Padilla%20MT%5bAuthor%5d&amp;cauthor=true&amp;cauthor_uid=23831574" TargetMode="External"/><Relationship Id="rId12" Type="http://schemas.openxmlformats.org/officeDocument/2006/relationships/hyperlink" Target="http://www.ncbi.nlm.nih.gov/pubmed?term=Shen%20HM%5bAuthor%5d&amp;cauthor=true&amp;cauthor_uid=23831574" TargetMode="External"/><Relationship Id="rId2" Type="http://schemas.openxmlformats.org/officeDocument/2006/relationships/hyperlink" Target="http://www.ncbi.nlm.nih.gov/pubmed/23831571" TargetMode="External"/><Relationship Id="rId1" Type="http://schemas.openxmlformats.org/officeDocument/2006/relationships/slideLayout" Target="../slideLayouts/slideLayout7.xml"/><Relationship Id="rId6" Type="http://schemas.openxmlformats.org/officeDocument/2006/relationships/hyperlink" Target="http://www.ncbi.nlm.nih.gov/pubmed?term=Xu%20J%5bAuthor%5d&amp;cauthor=true&amp;cauthor_uid=23831574" TargetMode="External"/><Relationship Id="rId11" Type="http://schemas.openxmlformats.org/officeDocument/2006/relationships/hyperlink" Target="http://www.ncbi.nlm.nih.gov/pubmed?term=Gou%20X%5bAuthor%5d&amp;cauthor=true&amp;cauthor_uid=23831574" TargetMode="External"/><Relationship Id="rId5" Type="http://schemas.openxmlformats.org/officeDocument/2006/relationships/hyperlink" Target="http://www.ncbi.nlm.nih.gov/pubmed?term=Srinivasan%20B%5bAuthor%5d&amp;cauthor=true&amp;cauthor_uid=23831574" TargetMode="External"/><Relationship Id="rId10" Type="http://schemas.openxmlformats.org/officeDocument/2006/relationships/hyperlink" Target="http://www.ncbi.nlm.nih.gov/pubmed?term=Liu%20Y%5bAuthor%5d&amp;cauthor=true&amp;cauthor_uid=23831574" TargetMode="External"/><Relationship Id="rId4" Type="http://schemas.openxmlformats.org/officeDocument/2006/relationships/hyperlink" Target="http://www.ncbi.nlm.nih.gov/pubmed?term=Wang%20Q%5bAuthor%5d&amp;cauthor=true&amp;cauthor_uid=23831574" TargetMode="External"/><Relationship Id="rId9" Type="http://schemas.openxmlformats.org/officeDocument/2006/relationships/hyperlink" Target="http://www.ncbi.nlm.nih.gov/pubmed?term=Wang%20X%5bAuthor%5d&amp;cauthor=true&amp;cauthor_uid=23831574" TargetMode="External"/><Relationship Id="rId14" Type="http://schemas.openxmlformats.org/officeDocument/2006/relationships/hyperlink" Target="http://www.ncbi.nlm.nih.gov/pubmed?term=Lin%20Y%5bAuthor%5d&amp;cauthor=true&amp;cauthor_uid=23831574"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www.ncbi.nlm.nih.gov/pubmed?term=Rudrapatna%20VA%5bAuthor%5d&amp;cauthor=true&amp;cauthor_uid=23831574" TargetMode="External"/><Relationship Id="rId2" Type="http://schemas.openxmlformats.org/officeDocument/2006/relationships/hyperlink" Target="http://www.ncbi.nlm.nih.gov/pubmed/23831567" TargetMode="External"/><Relationship Id="rId1" Type="http://schemas.openxmlformats.org/officeDocument/2006/relationships/slideLayout" Target="../slideLayouts/slideLayout7.xml"/><Relationship Id="rId5" Type="http://schemas.openxmlformats.org/officeDocument/2006/relationships/hyperlink" Target="http://www.ncbi.nlm.nih.gov/pubmed?term=Cagan%20RL%5bAuthor%5d&amp;cauthor=true&amp;cauthor_uid=23831574" TargetMode="External"/><Relationship Id="rId4" Type="http://schemas.openxmlformats.org/officeDocument/2006/relationships/hyperlink" Target="http://www.ncbi.nlm.nih.gov/pubmed?term=Bangi%20E%5bAuthor%5d&amp;cauthor=true&amp;cauthor_uid=23831574" TargetMode="External"/></Relationships>
</file>

<file path=ppt/slides/_rels/slide21.xml.rels><?xml version="1.0" encoding="UTF-8" standalone="yes"?>
<Relationships xmlns="http://schemas.openxmlformats.org/package/2006/relationships"><Relationship Id="rId13" Type="http://schemas.openxmlformats.org/officeDocument/2006/relationships/hyperlink" Target="http://www.ncbi.nlm.nih.gov/pubmed/23831573" TargetMode="External"/><Relationship Id="rId18" Type="http://schemas.openxmlformats.org/officeDocument/2006/relationships/hyperlink" Target="http://www.ncbi.nlm.nih.gov/pubmed?term=Yang%20J%5bAuthor%5d&amp;cauthor=true&amp;cauthor_uid=23831574" TargetMode="External"/><Relationship Id="rId26" Type="http://schemas.openxmlformats.org/officeDocument/2006/relationships/hyperlink" Target="http://www.ncbi.nlm.nih.gov/pubmed?term=Reisfeld%20RA%5bAuthor%5d&amp;cauthor=true&amp;cauthor_uid=23831574" TargetMode="External"/><Relationship Id="rId39" Type="http://schemas.openxmlformats.org/officeDocument/2006/relationships/hyperlink" Target="http://www.ncbi.nlm.nih.gov/pubmed?term=Jin%20R%5bAuthor%5d&amp;cauthor=true&amp;cauthor_uid=23831574" TargetMode="External"/><Relationship Id="rId21" Type="http://schemas.openxmlformats.org/officeDocument/2006/relationships/hyperlink" Target="http://www.ncbi.nlm.nih.gov/pubmed?term=Liu%20Y%5bAuthor%5d&amp;cauthor=true&amp;cauthor_uid=23831574" TargetMode="External"/><Relationship Id="rId34" Type="http://schemas.openxmlformats.org/officeDocument/2006/relationships/hyperlink" Target="http://www.ncbi.nlm.nih.gov/pubmed?term=Guo%20W%5bAuthor%5d&amp;cauthor=true&amp;cauthor_uid=23831574" TargetMode="External"/><Relationship Id="rId42" Type="http://schemas.openxmlformats.org/officeDocument/2006/relationships/hyperlink" Target="http://www.ncbi.nlm.nih.gov/pubmed?term=Su%20PF%5bAuthor%5d&amp;cauthor=true&amp;cauthor_uid=23831574" TargetMode="External"/><Relationship Id="rId47" Type="http://schemas.openxmlformats.org/officeDocument/2006/relationships/hyperlink" Target="http://www.ncbi.nlm.nih.gov/pubmed?term=Li%20D%5bAuthor%5d&amp;cauthor=true&amp;cauthor_uid=23831574" TargetMode="External"/><Relationship Id="rId50" Type="http://schemas.openxmlformats.org/officeDocument/2006/relationships/hyperlink" Target="http://www.ncbi.nlm.nih.gov/pubmed?term=Schmid%20RM%5bAuthor%5d&amp;cauthor=true&amp;cauthor_uid=23831574" TargetMode="External"/><Relationship Id="rId55" Type="http://schemas.openxmlformats.org/officeDocument/2006/relationships/hyperlink" Target="http://www.ncbi.nlm.nih.gov/pubmed/23812428" TargetMode="External"/><Relationship Id="rId7" Type="http://schemas.openxmlformats.org/officeDocument/2006/relationships/hyperlink" Target="http://www.ncbi.nlm.nih.gov/pubmed?term=Damiani%20D%5bAuthor%5d&amp;cauthor=true&amp;cauthor_uid=23831574" TargetMode="External"/><Relationship Id="rId12" Type="http://schemas.openxmlformats.org/officeDocument/2006/relationships/hyperlink" Target="http://www.ncbi.nlm.nih.gov/pubmed?term=Tell%20G%5bAuthor%5d&amp;cauthor=true&amp;cauthor_uid=23831574" TargetMode="External"/><Relationship Id="rId17" Type="http://schemas.openxmlformats.org/officeDocument/2006/relationships/hyperlink" Target="http://www.ncbi.nlm.nih.gov/pubmed/23831570" TargetMode="External"/><Relationship Id="rId25" Type="http://schemas.openxmlformats.org/officeDocument/2006/relationships/hyperlink" Target="http://www.ncbi.nlm.nih.gov/pubmed?term=Gomez-Cabrero%20A%5bAuthor%5d&amp;cauthor=true&amp;cauthor_uid=23831574" TargetMode="External"/><Relationship Id="rId33" Type="http://schemas.openxmlformats.org/officeDocument/2006/relationships/hyperlink" Target="http://www.ncbi.nlm.nih.gov/pubmed/23831568" TargetMode="External"/><Relationship Id="rId38" Type="http://schemas.openxmlformats.org/officeDocument/2006/relationships/hyperlink" Target="http://www.ncbi.nlm.nih.gov/pubmed?term=An%20H%5bAuthor%5d&amp;cauthor=true&amp;cauthor_uid=23831574" TargetMode="External"/><Relationship Id="rId46" Type="http://schemas.openxmlformats.org/officeDocument/2006/relationships/hyperlink" Target="http://www.ncbi.nlm.nih.gov/pubmed/23812430" TargetMode="External"/><Relationship Id="rId59" Type="http://schemas.openxmlformats.org/officeDocument/2006/relationships/hyperlink" Target="http://www.ncbi.nlm.nih.gov/pubmed?term=Pollard%20PJ%5bAuthor%5d&amp;cauthor=true&amp;cauthor_uid=23831574" TargetMode="External"/><Relationship Id="rId2" Type="http://schemas.openxmlformats.org/officeDocument/2006/relationships/hyperlink" Target="http://www.ncbi.nlm.nih.gov/pubmed/23831574" TargetMode="External"/><Relationship Id="rId16" Type="http://schemas.openxmlformats.org/officeDocument/2006/relationships/hyperlink" Target="http://www.ncbi.nlm.nih.gov/pubmed?term=Somervaille%20TC%5bAuthor%5d&amp;cauthor=true&amp;cauthor_uid=23831574" TargetMode="External"/><Relationship Id="rId20" Type="http://schemas.openxmlformats.org/officeDocument/2006/relationships/hyperlink" Target="http://www.ncbi.nlm.nih.gov/pubmed?term=Chen%20C%5bAuthor%5d&amp;cauthor=true&amp;cauthor_uid=23831574" TargetMode="External"/><Relationship Id="rId29" Type="http://schemas.openxmlformats.org/officeDocument/2006/relationships/hyperlink" Target="http://www.ncbi.nlm.nih.gov/pubmed/23831569" TargetMode="External"/><Relationship Id="rId41" Type="http://schemas.openxmlformats.org/officeDocument/2006/relationships/hyperlink" Target="http://www.ncbi.nlm.nih.gov/pubmed?term=Guo%20Y%5bAuthor%5d&amp;cauthor=true&amp;cauthor_uid=23831574" TargetMode="External"/><Relationship Id="rId54" Type="http://schemas.openxmlformats.org/officeDocument/2006/relationships/hyperlink" Target="http://www.ncbi.nlm.nih.gov/pubmed?term=Bals%20R%5bAuthor%5d&amp;cauthor=true&amp;cauthor_uid=23831574" TargetMode="External"/><Relationship Id="rId1" Type="http://schemas.openxmlformats.org/officeDocument/2006/relationships/slideLayout" Target="../slideLayouts/slideLayout7.xml"/><Relationship Id="rId6" Type="http://schemas.openxmlformats.org/officeDocument/2006/relationships/hyperlink" Target="http://www.ncbi.nlm.nih.gov/pubmed?term=Tiribelli%20M%5bAuthor%5d&amp;cauthor=true&amp;cauthor_uid=23831574" TargetMode="External"/><Relationship Id="rId11" Type="http://schemas.openxmlformats.org/officeDocument/2006/relationships/hyperlink" Target="http://www.ncbi.nlm.nih.gov/pubmed?term=Colombo%20E%5bAuthor%5d&amp;cauthor=true&amp;cauthor_uid=23831574" TargetMode="External"/><Relationship Id="rId24" Type="http://schemas.openxmlformats.org/officeDocument/2006/relationships/hyperlink" Target="http://www.ncbi.nlm.nih.gov/pubmed?term=Li%20N%5bAuthor%5d&amp;cauthor=true&amp;cauthor_uid=23831574" TargetMode="External"/><Relationship Id="rId32" Type="http://schemas.openxmlformats.org/officeDocument/2006/relationships/hyperlink" Target="http://www.ncbi.nlm.nih.gov/pubmed?term=Matsumoto%20K%5bAuthor%5d&amp;cauthor=true&amp;cauthor_uid=23831574" TargetMode="External"/><Relationship Id="rId37" Type="http://schemas.openxmlformats.org/officeDocument/2006/relationships/hyperlink" Target="http://www.ncbi.nlm.nih.gov/pubmed?term=Lu%20X%5bAuthor%5d&amp;cauthor=true&amp;cauthor_uid=23831574" TargetMode="External"/><Relationship Id="rId40" Type="http://schemas.openxmlformats.org/officeDocument/2006/relationships/hyperlink" Target="http://www.ncbi.nlm.nih.gov/pubmed?term=Zou%20M%5bAuthor%5d&amp;cauthor=true&amp;cauthor_uid=23831574" TargetMode="External"/><Relationship Id="rId45" Type="http://schemas.openxmlformats.org/officeDocument/2006/relationships/hyperlink" Target="http://www.ncbi.nlm.nih.gov/pubmed?term=Yarbrough%20WG%5bAuthor%5d&amp;cauthor=true&amp;cauthor_uid=23831574" TargetMode="External"/><Relationship Id="rId53" Type="http://schemas.openxmlformats.org/officeDocument/2006/relationships/hyperlink" Target="http://www.ncbi.nlm.nih.gov/pubmed?term=Zakharkina%20T%5bAuthor%5d&amp;cauthor=true&amp;cauthor_uid=23831574" TargetMode="External"/><Relationship Id="rId58" Type="http://schemas.openxmlformats.org/officeDocument/2006/relationships/hyperlink" Target="http://www.ncbi.nlm.nih.gov/pubmed?term=Soga%20T%5bAuthor%5d&amp;cauthor=true&amp;cauthor_uid=23831574" TargetMode="External"/><Relationship Id="rId5" Type="http://schemas.openxmlformats.org/officeDocument/2006/relationships/hyperlink" Target="http://www.ncbi.nlm.nih.gov/pubmed?term=Poletto%20M%5bAuthor%5d&amp;cauthor=true&amp;cauthor_uid=23831574" TargetMode="External"/><Relationship Id="rId15" Type="http://schemas.openxmlformats.org/officeDocument/2006/relationships/hyperlink" Target="http://www.ncbi.nlm.nih.gov/pubmed?term=Greystoke%20BF%5bAuthor%5d&amp;cauthor=true&amp;cauthor_uid=23831574" TargetMode="External"/><Relationship Id="rId23" Type="http://schemas.openxmlformats.org/officeDocument/2006/relationships/hyperlink" Target="http://www.ncbi.nlm.nih.gov/pubmed?term=Chuang%20TH%5bAuthor%5d&amp;cauthor=true&amp;cauthor_uid=23831574" TargetMode="External"/><Relationship Id="rId28" Type="http://schemas.openxmlformats.org/officeDocument/2006/relationships/hyperlink" Target="http://www.ncbi.nlm.nih.gov/pubmed?term=Luo%20Y%5bAuthor%5d&amp;cauthor=true&amp;cauthor_uid=23831574" TargetMode="External"/><Relationship Id="rId36" Type="http://schemas.openxmlformats.org/officeDocument/2006/relationships/hyperlink" Target="http://www.ncbi.nlm.nih.gov/pubmed/23812431" TargetMode="External"/><Relationship Id="rId49" Type="http://schemas.openxmlformats.org/officeDocument/2006/relationships/hyperlink" Target="http://www.ncbi.nlm.nih.gov/pubmed?term=Herr%20C%5bAuthor%5d&amp;cauthor=true&amp;cauthor_uid=23831574" TargetMode="External"/><Relationship Id="rId57" Type="http://schemas.openxmlformats.org/officeDocument/2006/relationships/hyperlink" Target="http://www.ncbi.nlm.nih.gov/pubmed?term=Yang%20M%5bAuthor%5d&amp;cauthor=true&amp;cauthor_uid=23831574" TargetMode="External"/><Relationship Id="rId10" Type="http://schemas.openxmlformats.org/officeDocument/2006/relationships/hyperlink" Target="http://www.ncbi.nlm.nih.gov/pubmed?term=Demple%20B%5bAuthor%5d&amp;cauthor=true&amp;cauthor_uid=23831574" TargetMode="External"/><Relationship Id="rId19" Type="http://schemas.openxmlformats.org/officeDocument/2006/relationships/hyperlink" Target="http://www.ncbi.nlm.nih.gov/pubmed?term=Zhang%20Z%5bAuthor%5d&amp;cauthor=true&amp;cauthor_uid=23831574" TargetMode="External"/><Relationship Id="rId31" Type="http://schemas.openxmlformats.org/officeDocument/2006/relationships/hyperlink" Target="http://www.ncbi.nlm.nih.gov/pubmed?term=Kuwahara%20I%5bAuthor%5d&amp;cauthor=true&amp;cauthor_uid=23831574" TargetMode="External"/><Relationship Id="rId44" Type="http://schemas.openxmlformats.org/officeDocument/2006/relationships/hyperlink" Target="http://www.ncbi.nlm.nih.gov/pubmed?term=Shyr%20Y%5bAuthor%5d&amp;cauthor=true&amp;cauthor_uid=23831574" TargetMode="External"/><Relationship Id="rId52" Type="http://schemas.openxmlformats.org/officeDocument/2006/relationships/hyperlink" Target="http://www.ncbi.nlm.nih.gov/pubmed?term=Han%20G%5bAuthor%5d&amp;cauthor=true&amp;cauthor_uid=23831574" TargetMode="External"/><Relationship Id="rId4" Type="http://schemas.openxmlformats.org/officeDocument/2006/relationships/hyperlink" Target="http://www.ncbi.nlm.nih.gov/pubmed?term=Lirussi%20L%5bAuthor%5d&amp;cauthor=true&amp;cauthor_uid=23831574" TargetMode="External"/><Relationship Id="rId9" Type="http://schemas.openxmlformats.org/officeDocument/2006/relationships/hyperlink" Target="http://www.ncbi.nlm.nih.gov/pubmed?term=Damante%20G%5bAuthor%5d&amp;cauthor=true&amp;cauthor_uid=23831574" TargetMode="External"/><Relationship Id="rId14" Type="http://schemas.openxmlformats.org/officeDocument/2006/relationships/hyperlink" Target="http://www.ncbi.nlm.nih.gov/pubmed?term=Wiseman%20DH%5bAuthor%5d&amp;cauthor=true&amp;cauthor_uid=23831574" TargetMode="External"/><Relationship Id="rId22" Type="http://schemas.openxmlformats.org/officeDocument/2006/relationships/hyperlink" Target="http://www.ncbi.nlm.nih.gov/pubmed?term=Si%20Q%5bAuthor%5d&amp;cauthor=true&amp;cauthor_uid=23831574" TargetMode="External"/><Relationship Id="rId27" Type="http://schemas.openxmlformats.org/officeDocument/2006/relationships/hyperlink" Target="http://www.ncbi.nlm.nih.gov/pubmed?term=Xiang%20R%5bAuthor%5d&amp;cauthor=true&amp;cauthor_uid=23831574" TargetMode="External"/><Relationship Id="rId30" Type="http://schemas.openxmlformats.org/officeDocument/2006/relationships/hyperlink" Target="http://www.ncbi.nlm.nih.gov/pubmed?term=Huang%20L%5bAuthor%5d&amp;cauthor=true&amp;cauthor_uid=23831574" TargetMode="External"/><Relationship Id="rId35" Type="http://schemas.openxmlformats.org/officeDocument/2006/relationships/hyperlink" Target="http://www.ncbi.nlm.nih.gov/pubmed?term=Frenette%20PS%5bAuthor%5d&amp;cauthor=true&amp;cauthor_uid=23831574" TargetMode="External"/><Relationship Id="rId43" Type="http://schemas.openxmlformats.org/officeDocument/2006/relationships/hyperlink" Target="http://www.ncbi.nlm.nih.gov/pubmed?term=Liu%20D%5bAuthor%5d&amp;cauthor=true&amp;cauthor_uid=23831574" TargetMode="External"/><Relationship Id="rId48" Type="http://schemas.openxmlformats.org/officeDocument/2006/relationships/hyperlink" Target="http://www.ncbi.nlm.nih.gov/pubmed?term=Beisswenger%20C%5bAuthor%5d&amp;cauthor=true&amp;cauthor_uid=23831574" TargetMode="External"/><Relationship Id="rId56" Type="http://schemas.openxmlformats.org/officeDocument/2006/relationships/hyperlink" Target="http://www.ncbi.nlm.nih.gov/pubmed?term=Adam%20J%5bAuthor%5d&amp;cauthor=true&amp;cauthor_uid=23831574" TargetMode="External"/><Relationship Id="rId8" Type="http://schemas.openxmlformats.org/officeDocument/2006/relationships/hyperlink" Target="http://www.ncbi.nlm.nih.gov/pubmed?term=Fabbro%20D%5bAuthor%5d&amp;cauthor=true&amp;cauthor_uid=23831574" TargetMode="External"/><Relationship Id="rId51" Type="http://schemas.openxmlformats.org/officeDocument/2006/relationships/hyperlink" Target="http://www.ncbi.nlm.nih.gov/pubmed?term=Gallo%20RL%5bAuthor%5d&amp;cauthor=true&amp;cauthor_uid=23831574" TargetMode="External"/><Relationship Id="rId3" Type="http://schemas.openxmlformats.org/officeDocument/2006/relationships/hyperlink" Target="http://www.ncbi.nlm.nih.gov/pubmed?term=Vascotto%20C%5bAuthor%5d&amp;cauthor=true&amp;cauthor_uid=23831574"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mcb.asm.org/search?author1=Arkoprovo+Paul&amp;sortspec=date&amp;submit=Submit" TargetMode="External"/><Relationship Id="rId2" Type="http://schemas.openxmlformats.org/officeDocument/2006/relationships/hyperlink" Target="http://mcb.asm.org/search?author1=Sadashib+Ghosh&amp;sortspec=date&amp;submit=Submit" TargetMode="External"/><Relationship Id="rId1" Type="http://schemas.openxmlformats.org/officeDocument/2006/relationships/slideLayout" Target="../slideLayouts/slideLayout2.xml"/><Relationship Id="rId4" Type="http://schemas.openxmlformats.org/officeDocument/2006/relationships/hyperlink" Target="http://mcb.asm.org/search?author1=Ellora+Sen&amp;sortspec=date&amp;submit=Submit"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aff2"/><Relationship Id="rId2" Type="http://schemas.openxmlformats.org/officeDocument/2006/relationships/hyperlink" Target="#aff1"/><Relationship Id="rId1" Type="http://schemas.openxmlformats.org/officeDocument/2006/relationships/slideLayout" Target="../slideLayouts/slideLayout2.xml"/><Relationship Id="rId5" Type="http://schemas.openxmlformats.org/officeDocument/2006/relationships/hyperlink" Target="#aff4"/><Relationship Id="rId4" Type="http://schemas.openxmlformats.org/officeDocument/2006/relationships/hyperlink" Target="#aff3"/></Relationships>
</file>

<file path=ppt/slides/_rels/slide32.xml.rels><?xml version="1.0" encoding="UTF-8" standalone="yes"?>
<Relationships xmlns="http://schemas.openxmlformats.org/package/2006/relationships"><Relationship Id="rId3" Type="http://schemas.openxmlformats.org/officeDocument/2006/relationships/hyperlink" Target="#note1"/><Relationship Id="rId2" Type="http://schemas.openxmlformats.org/officeDocument/2006/relationships/hyperlink" Target="#aff1"/><Relationship Id="rId1" Type="http://schemas.openxmlformats.org/officeDocument/2006/relationships/slideLayout" Target="../slideLayouts/slideLayout2.xml"/><Relationship Id="rId6" Type="http://schemas.openxmlformats.org/officeDocument/2006/relationships/hyperlink" Target="#aff4"/><Relationship Id="rId5" Type="http://schemas.openxmlformats.org/officeDocument/2006/relationships/hyperlink" Target="#aff3"/><Relationship Id="rId4" Type="http://schemas.openxmlformats.org/officeDocument/2006/relationships/hyperlink" Target="#aff2"/></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3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hyperlink" Target="http://www.plospathogens.org/article/info:doi/10.1371/journal.ppat.1003409" TargetMode="External"/><Relationship Id="rId4" Type="http://schemas.openxmlformats.org/officeDocument/2006/relationships/hyperlink" Target="http://www.plospathogens.org/article/info:doi/10.1371/journal.ppat.1003455" TargetMode="External"/></Relationships>
</file>

<file path=ppt/slides/_rels/slide40.xml.rels><?xml version="1.0" encoding="UTF-8" standalone="yes"?>
<Relationships xmlns="http://schemas.openxmlformats.org/package/2006/relationships"><Relationship Id="rId3" Type="http://schemas.openxmlformats.org/officeDocument/2006/relationships/hyperlink" Target="http://onlinelibrary.wiley.com/doi/10.3322/caac.21184/abstract"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hyperlink" Target="http://onlinelibrary.wiley.com/doi/10.3322/caac.21185/abstract" TargetMode="External"/><Relationship Id="rId5" Type="http://schemas.openxmlformats.org/officeDocument/2006/relationships/image" Target="../media/image41.jpeg"/><Relationship Id="rId4" Type="http://schemas.openxmlformats.org/officeDocument/2006/relationships/hyperlink" Target="http://onlinelibrary.wiley.com/doi/10.3322/caac.21191/abstract"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 Id="rId4" Type="http://schemas.openxmlformats.org/officeDocument/2006/relationships/image" Target="../media/image44.png"/></Relationships>
</file>

<file path=ppt/slides/_rels/slide4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 Id="rId5" Type="http://schemas.openxmlformats.org/officeDocument/2006/relationships/image" Target="../media/image44.png"/><Relationship Id="rId4" Type="http://schemas.openxmlformats.org/officeDocument/2006/relationships/image" Target="../media/image47.png"/></Relationships>
</file>

<file path=ppt/slides/_rels/slide4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 Id="rId5" Type="http://schemas.openxmlformats.org/officeDocument/2006/relationships/image" Target="../media/image44.png"/><Relationship Id="rId4" Type="http://schemas.openxmlformats.org/officeDocument/2006/relationships/image" Target="../media/image50.png"/></Relationships>
</file>

<file path=ppt/slides/_rels/slide4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16632"/>
            <a:ext cx="3895725" cy="57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764704"/>
            <a:ext cx="6076950" cy="2857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9672" y="4005064"/>
            <a:ext cx="5676900" cy="76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19672" y="4797152"/>
            <a:ext cx="5991225" cy="676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592797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332656"/>
            <a:ext cx="6029325" cy="1314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1772816"/>
            <a:ext cx="6124575" cy="2686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7372911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4963" y="557213"/>
            <a:ext cx="5934075" cy="5743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70450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188640"/>
            <a:ext cx="5924550" cy="1924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2" y="2204864"/>
            <a:ext cx="5800725" cy="1190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260330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88640"/>
            <a:ext cx="8928992" cy="65180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8344" y="116632"/>
            <a:ext cx="1345533" cy="6678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357448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526" y="0"/>
            <a:ext cx="8712968" cy="68762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394666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711" y="404664"/>
            <a:ext cx="9027861" cy="62646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902103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4" y="476672"/>
            <a:ext cx="9180512" cy="62116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360" y="101725"/>
            <a:ext cx="1197446" cy="6364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6807631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90" y="116632"/>
            <a:ext cx="9044871" cy="66247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652582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260647"/>
            <a:ext cx="8928992" cy="62931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316596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33927" y="350942"/>
            <a:ext cx="6468630" cy="6321919"/>
          </a:xfrm>
          <a:prstGeom prst="rect">
            <a:avLst/>
          </a:prstGeom>
        </p:spPr>
      </p:pic>
      <p:sp>
        <p:nvSpPr>
          <p:cNvPr id="3" name="TextBox 2"/>
          <p:cNvSpPr txBox="1"/>
          <p:nvPr/>
        </p:nvSpPr>
        <p:spPr>
          <a:xfrm>
            <a:off x="7001072" y="166276"/>
            <a:ext cx="1871408" cy="369332"/>
          </a:xfrm>
          <a:prstGeom prst="rect">
            <a:avLst/>
          </a:prstGeom>
          <a:noFill/>
        </p:spPr>
        <p:txBody>
          <a:bodyPr wrap="square" rtlCol="0">
            <a:spAutoFit/>
          </a:bodyPr>
          <a:lstStyle/>
          <a:p>
            <a:r>
              <a:rPr lang="en-US" dirty="0" smtClean="0"/>
              <a:t>Scientific Reports</a:t>
            </a:r>
            <a:endParaRPr lang="en-US" dirty="0"/>
          </a:p>
        </p:txBody>
      </p:sp>
    </p:spTree>
    <p:extLst>
      <p:ext uri="{BB962C8B-B14F-4D97-AF65-F5344CB8AC3E}">
        <p14:creationId xmlns:p14="http://schemas.microsoft.com/office/powerpoint/2010/main" val="3642022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09939" y="183827"/>
            <a:ext cx="7059262" cy="6507058"/>
          </a:xfrm>
          <a:prstGeom prst="rect">
            <a:avLst/>
          </a:prstGeom>
        </p:spPr>
      </p:pic>
    </p:spTree>
    <p:extLst>
      <p:ext uri="{BB962C8B-B14F-4D97-AF65-F5344CB8AC3E}">
        <p14:creationId xmlns:p14="http://schemas.microsoft.com/office/powerpoint/2010/main" val="42508460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7090" y="635038"/>
            <a:ext cx="8354500" cy="6222961"/>
          </a:xfrm>
          <a:prstGeom prst="rect">
            <a:avLst/>
          </a:prstGeom>
        </p:spPr>
      </p:pic>
      <p:sp>
        <p:nvSpPr>
          <p:cNvPr id="3" name="TextBox 2"/>
          <p:cNvSpPr txBox="1"/>
          <p:nvPr/>
        </p:nvSpPr>
        <p:spPr>
          <a:xfrm>
            <a:off x="7184870" y="167114"/>
            <a:ext cx="1336720" cy="369332"/>
          </a:xfrm>
          <a:prstGeom prst="rect">
            <a:avLst/>
          </a:prstGeom>
          <a:noFill/>
        </p:spPr>
        <p:txBody>
          <a:bodyPr wrap="square" rtlCol="0">
            <a:spAutoFit/>
          </a:bodyPr>
          <a:lstStyle/>
          <a:p>
            <a:r>
              <a:rPr lang="en-US" dirty="0" smtClean="0"/>
              <a:t>Autophagy</a:t>
            </a:r>
            <a:endParaRPr lang="en-US" dirty="0"/>
          </a:p>
        </p:txBody>
      </p:sp>
    </p:spTree>
    <p:extLst>
      <p:ext uri="{BB962C8B-B14F-4D97-AF65-F5344CB8AC3E}">
        <p14:creationId xmlns:p14="http://schemas.microsoft.com/office/powerpoint/2010/main" val="15054554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50636" y="164924"/>
            <a:ext cx="8325114" cy="6310118"/>
          </a:xfrm>
          <a:prstGeom prst="rect">
            <a:avLst/>
          </a:prstGeom>
        </p:spPr>
      </p:pic>
    </p:spTree>
    <p:extLst>
      <p:ext uri="{BB962C8B-B14F-4D97-AF65-F5344CB8AC3E}">
        <p14:creationId xmlns:p14="http://schemas.microsoft.com/office/powerpoint/2010/main" val="16739283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901700"/>
            <a:ext cx="9271000" cy="5401479"/>
          </a:xfrm>
          <a:prstGeom prst="rect">
            <a:avLst/>
          </a:prstGeom>
        </p:spPr>
        <p:txBody>
          <a:bodyPr wrap="square">
            <a:spAutoFit/>
          </a:bodyPr>
          <a:lstStyle/>
          <a:p>
            <a:r>
              <a:rPr lang="en-US" sz="1500" b="1" dirty="0"/>
              <a:t>The Hippo Pathway Member Nf2 Is Required for Inner Cell Mass Specification </a:t>
            </a:r>
            <a:r>
              <a:rPr lang="en-US" sz="1500" b="1" dirty="0" smtClean="0"/>
              <a:t>p1195 </a:t>
            </a:r>
          </a:p>
          <a:p>
            <a:r>
              <a:rPr lang="en-US" sz="1500" dirty="0" smtClean="0">
                <a:hlinkClick r:id="rId2"/>
              </a:rPr>
              <a:t>Summary</a:t>
            </a:r>
            <a:r>
              <a:rPr lang="en-US" sz="1500" dirty="0"/>
              <a:t> | </a:t>
            </a:r>
            <a:r>
              <a:rPr lang="en-US" sz="1500" dirty="0">
                <a:hlinkClick r:id="rId3"/>
              </a:rPr>
              <a:t>Full Text</a:t>
            </a:r>
            <a:r>
              <a:rPr lang="en-US" sz="1500" dirty="0"/>
              <a:t> | </a:t>
            </a:r>
            <a:r>
              <a:rPr lang="en-US" sz="1500" dirty="0">
                <a:hlinkClick r:id="rId4"/>
              </a:rPr>
              <a:t>PDF</a:t>
            </a:r>
            <a:r>
              <a:rPr lang="en-US" sz="1500" dirty="0"/>
              <a:t> (1949 kb)</a:t>
            </a:r>
          </a:p>
          <a:p>
            <a:r>
              <a:rPr lang="en-US" sz="1500" b="1" dirty="0"/>
              <a:t>Transient and Specific Inactivation of </a:t>
            </a:r>
            <a:r>
              <a:rPr lang="en-US" sz="1500" b="1" i="1" dirty="0"/>
              <a:t>Drosophila</a:t>
            </a:r>
            <a:r>
              <a:rPr lang="en-US" sz="1500" b="1" dirty="0"/>
              <a:t> Neurons In Vivo Using a Native Ligand-Gated Ion Channel </a:t>
            </a:r>
            <a:r>
              <a:rPr lang="en-US" sz="1500" b="1" dirty="0" smtClean="0"/>
              <a:t>p1202</a:t>
            </a:r>
          </a:p>
          <a:p>
            <a:r>
              <a:rPr lang="en-US" sz="1500" dirty="0" smtClean="0">
                <a:hlinkClick r:id="rId5"/>
              </a:rPr>
              <a:t>Summary</a:t>
            </a:r>
            <a:r>
              <a:rPr lang="en-US" sz="1500" dirty="0"/>
              <a:t> | </a:t>
            </a:r>
            <a:r>
              <a:rPr lang="en-US" sz="1500" dirty="0">
                <a:hlinkClick r:id="rId6"/>
              </a:rPr>
              <a:t>Full Text</a:t>
            </a:r>
            <a:r>
              <a:rPr lang="en-US" sz="1500" dirty="0"/>
              <a:t> | </a:t>
            </a:r>
            <a:r>
              <a:rPr lang="en-US" sz="1500" dirty="0">
                <a:hlinkClick r:id="rId7"/>
              </a:rPr>
              <a:t>PDF</a:t>
            </a:r>
            <a:r>
              <a:rPr lang="en-US" sz="1500" dirty="0"/>
              <a:t> (1124 kb)</a:t>
            </a:r>
          </a:p>
          <a:p>
            <a:r>
              <a:rPr lang="en-US" sz="1500" b="1" dirty="0"/>
              <a:t>Three MYB Transcription Factors Control Pollen Tube Differentiation Required for Sperm Release </a:t>
            </a:r>
            <a:r>
              <a:rPr lang="en-US" sz="1500" b="1" dirty="0" smtClean="0"/>
              <a:t>p1209</a:t>
            </a:r>
          </a:p>
          <a:p>
            <a:r>
              <a:rPr lang="en-US" sz="1500" dirty="0" smtClean="0">
                <a:hlinkClick r:id="rId8"/>
              </a:rPr>
              <a:t>Summary</a:t>
            </a:r>
            <a:r>
              <a:rPr lang="en-US" sz="1500" dirty="0"/>
              <a:t> | </a:t>
            </a:r>
            <a:r>
              <a:rPr lang="en-US" sz="1500" dirty="0">
                <a:hlinkClick r:id="rId9"/>
              </a:rPr>
              <a:t>Full Text</a:t>
            </a:r>
            <a:r>
              <a:rPr lang="en-US" sz="1500" dirty="0"/>
              <a:t> | </a:t>
            </a:r>
            <a:r>
              <a:rPr lang="en-US" sz="1500" dirty="0">
                <a:hlinkClick r:id="rId10"/>
              </a:rPr>
              <a:t>PDF</a:t>
            </a:r>
            <a:r>
              <a:rPr lang="en-US" sz="1500" dirty="0"/>
              <a:t> (1610 kb)</a:t>
            </a:r>
          </a:p>
          <a:p>
            <a:r>
              <a:rPr lang="en-US" sz="1500" b="1" dirty="0"/>
              <a:t>Polarity in Migrating Neurons Is Related to a Mechanism Analogous to Cytokinesis </a:t>
            </a:r>
            <a:r>
              <a:rPr lang="en-US" sz="1500" b="1" dirty="0" smtClean="0"/>
              <a:t>p1215</a:t>
            </a:r>
          </a:p>
          <a:p>
            <a:r>
              <a:rPr lang="en-US" sz="1500" dirty="0" smtClean="0">
                <a:hlinkClick r:id="rId11"/>
              </a:rPr>
              <a:t>Summary</a:t>
            </a:r>
            <a:r>
              <a:rPr lang="en-US" sz="1500" dirty="0"/>
              <a:t> | </a:t>
            </a:r>
            <a:r>
              <a:rPr lang="en-US" sz="1500" dirty="0">
                <a:hlinkClick r:id="rId12"/>
              </a:rPr>
              <a:t>Full Text</a:t>
            </a:r>
            <a:r>
              <a:rPr lang="en-US" sz="1500" dirty="0"/>
              <a:t> | </a:t>
            </a:r>
            <a:r>
              <a:rPr lang="en-US" sz="1500" dirty="0">
                <a:hlinkClick r:id="rId13"/>
              </a:rPr>
              <a:t>PDF</a:t>
            </a:r>
            <a:r>
              <a:rPr lang="en-US" sz="1500" dirty="0"/>
              <a:t> (1936 kb)</a:t>
            </a:r>
          </a:p>
          <a:p>
            <a:r>
              <a:rPr lang="en-US" sz="1500" b="1" dirty="0"/>
              <a:t>An Injury-Responsive Gata4 Program Shapes the </a:t>
            </a:r>
            <a:r>
              <a:rPr lang="en-US" sz="1500" b="1" dirty="0" err="1"/>
              <a:t>Zebrafish</a:t>
            </a:r>
            <a:r>
              <a:rPr lang="en-US" sz="1500" b="1" dirty="0"/>
              <a:t> Cardiac Ventricle </a:t>
            </a:r>
            <a:r>
              <a:rPr lang="en-US" sz="1500" b="1" dirty="0" smtClean="0"/>
              <a:t>p1221</a:t>
            </a:r>
          </a:p>
          <a:p>
            <a:r>
              <a:rPr lang="en-US" sz="1500" dirty="0" smtClean="0">
                <a:hlinkClick r:id="rId14"/>
              </a:rPr>
              <a:t>Summary</a:t>
            </a:r>
            <a:r>
              <a:rPr lang="en-US" sz="1500" dirty="0"/>
              <a:t> | </a:t>
            </a:r>
            <a:r>
              <a:rPr lang="en-US" sz="1500" dirty="0">
                <a:hlinkClick r:id="rId15"/>
              </a:rPr>
              <a:t>Full Text</a:t>
            </a:r>
            <a:r>
              <a:rPr lang="en-US" sz="1500" dirty="0"/>
              <a:t> | </a:t>
            </a:r>
            <a:r>
              <a:rPr lang="en-US" sz="1500" dirty="0">
                <a:hlinkClick r:id="rId16"/>
              </a:rPr>
              <a:t>PDF</a:t>
            </a:r>
            <a:r>
              <a:rPr lang="en-US" sz="1500" dirty="0"/>
              <a:t> (3130 kb)</a:t>
            </a:r>
          </a:p>
          <a:p>
            <a:r>
              <a:rPr lang="en-US" sz="1500" b="1" dirty="0"/>
              <a:t>Essential Role of the Mushroom Body in Context-Dependent CO</a:t>
            </a:r>
            <a:r>
              <a:rPr lang="en-US" sz="1500" b="1" baseline="-25000" dirty="0"/>
              <a:t>2</a:t>
            </a:r>
            <a:r>
              <a:rPr lang="en-US" sz="1500" b="1" dirty="0"/>
              <a:t> Avoidance in </a:t>
            </a:r>
            <a:r>
              <a:rPr lang="en-US" sz="1500" b="1" i="1" dirty="0" smtClean="0"/>
              <a:t>Drosophila</a:t>
            </a:r>
            <a:r>
              <a:rPr lang="en-US" sz="1500" b="1" dirty="0" smtClean="0"/>
              <a:t>p1228</a:t>
            </a:r>
          </a:p>
          <a:p>
            <a:r>
              <a:rPr lang="en-US" sz="1500" dirty="0" smtClean="0">
                <a:hlinkClick r:id="rId17"/>
              </a:rPr>
              <a:t>Summary</a:t>
            </a:r>
            <a:r>
              <a:rPr lang="en-US" sz="1500" dirty="0"/>
              <a:t> | </a:t>
            </a:r>
            <a:r>
              <a:rPr lang="en-US" sz="1500" dirty="0">
                <a:hlinkClick r:id="rId18"/>
              </a:rPr>
              <a:t>Full Text</a:t>
            </a:r>
            <a:r>
              <a:rPr lang="en-US" sz="1500" dirty="0"/>
              <a:t> | </a:t>
            </a:r>
            <a:r>
              <a:rPr lang="en-US" sz="1500" dirty="0">
                <a:hlinkClick r:id="rId19"/>
              </a:rPr>
              <a:t>PDF</a:t>
            </a:r>
            <a:r>
              <a:rPr lang="en-US" sz="1500" dirty="0"/>
              <a:t> (2104 kb)</a:t>
            </a:r>
          </a:p>
          <a:p>
            <a:r>
              <a:rPr lang="en-US" sz="1500" b="1" dirty="0"/>
              <a:t>Postharvest Circadian Entrainment Enhances Crop Pest Resistance and Phytochemical Cycling </a:t>
            </a:r>
            <a:r>
              <a:rPr lang="en-US" sz="1500" b="1" dirty="0" smtClean="0"/>
              <a:t>p1235</a:t>
            </a:r>
          </a:p>
          <a:p>
            <a:r>
              <a:rPr lang="en-US" sz="1500" dirty="0" smtClean="0">
                <a:hlinkClick r:id="rId20"/>
              </a:rPr>
              <a:t>Summary</a:t>
            </a:r>
            <a:r>
              <a:rPr lang="en-US" sz="1500" dirty="0"/>
              <a:t> | </a:t>
            </a:r>
            <a:r>
              <a:rPr lang="en-US" sz="1500" dirty="0">
                <a:hlinkClick r:id="rId21"/>
              </a:rPr>
              <a:t>Full Text</a:t>
            </a:r>
            <a:r>
              <a:rPr lang="en-US" sz="1500" dirty="0"/>
              <a:t> | </a:t>
            </a:r>
            <a:r>
              <a:rPr lang="en-US" sz="1500" dirty="0">
                <a:hlinkClick r:id="rId22"/>
              </a:rPr>
              <a:t>PDF</a:t>
            </a:r>
            <a:r>
              <a:rPr lang="en-US" sz="1500" dirty="0"/>
              <a:t> (1661 kb</a:t>
            </a:r>
            <a:r>
              <a:rPr lang="en-US" sz="1500" dirty="0" smtClean="0"/>
              <a:t>)</a:t>
            </a:r>
          </a:p>
          <a:p>
            <a:r>
              <a:rPr lang="en-US" sz="1500" b="1" dirty="0"/>
              <a:t>Metabolic Regulation of Cellular Plasticity in the Pancreas p1242</a:t>
            </a:r>
          </a:p>
          <a:p>
            <a:r>
              <a:rPr lang="en-US" sz="1500" dirty="0">
                <a:hlinkClick r:id="rId23"/>
              </a:rPr>
              <a:t>Summary</a:t>
            </a:r>
            <a:r>
              <a:rPr lang="en-US" sz="1500" dirty="0"/>
              <a:t> | </a:t>
            </a:r>
            <a:r>
              <a:rPr lang="en-US" sz="1500" dirty="0">
                <a:hlinkClick r:id="rId24"/>
              </a:rPr>
              <a:t>Full Text</a:t>
            </a:r>
            <a:r>
              <a:rPr lang="en-US" sz="1500" dirty="0"/>
              <a:t> | </a:t>
            </a:r>
            <a:r>
              <a:rPr lang="en-US" sz="1500" dirty="0">
                <a:hlinkClick r:id="rId25"/>
              </a:rPr>
              <a:t>PDF</a:t>
            </a:r>
            <a:r>
              <a:rPr lang="en-US" sz="1500" dirty="0"/>
              <a:t> (3088 kb)</a:t>
            </a:r>
          </a:p>
          <a:p>
            <a:r>
              <a:rPr lang="en-US" sz="1500" b="1" dirty="0"/>
              <a:t>Diffusion Dynamics of Socially Learned Foraging Techniques in Squirrel Monkeys p1251</a:t>
            </a:r>
          </a:p>
          <a:p>
            <a:r>
              <a:rPr lang="en-US" sz="1500" dirty="0">
                <a:hlinkClick r:id="rId26"/>
              </a:rPr>
              <a:t>Summary</a:t>
            </a:r>
            <a:r>
              <a:rPr lang="en-US" sz="1500" dirty="0"/>
              <a:t> | </a:t>
            </a:r>
            <a:r>
              <a:rPr lang="en-US" sz="1500" dirty="0">
                <a:hlinkClick r:id="rId27"/>
              </a:rPr>
              <a:t>Full Text</a:t>
            </a:r>
            <a:r>
              <a:rPr lang="en-US" sz="1500" dirty="0"/>
              <a:t> | </a:t>
            </a:r>
            <a:r>
              <a:rPr lang="en-US" sz="1500" dirty="0">
                <a:hlinkClick r:id="rId28"/>
              </a:rPr>
              <a:t>PDF</a:t>
            </a:r>
            <a:r>
              <a:rPr lang="en-US" sz="1500" dirty="0"/>
              <a:t> (901 kb)</a:t>
            </a:r>
          </a:p>
          <a:p>
            <a:r>
              <a:rPr lang="en-US" sz="1500" b="1" dirty="0"/>
              <a:t>New Transitional Fleas from China Highlighting Diversity of Early Cretaceous </a:t>
            </a:r>
            <a:r>
              <a:rPr lang="en-US" sz="1500" b="1" dirty="0" err="1"/>
              <a:t>Ectoparasitic</a:t>
            </a:r>
            <a:r>
              <a:rPr lang="en-US" sz="1500" b="1" dirty="0"/>
              <a:t> Insects p1261</a:t>
            </a:r>
          </a:p>
          <a:p>
            <a:r>
              <a:rPr lang="en-US" sz="1500" dirty="0">
                <a:hlinkClick r:id="rId29"/>
              </a:rPr>
              <a:t>Summary</a:t>
            </a:r>
            <a:r>
              <a:rPr lang="en-US" sz="1500" dirty="0"/>
              <a:t> | </a:t>
            </a:r>
            <a:r>
              <a:rPr lang="en-US" sz="1500" dirty="0">
                <a:hlinkClick r:id="rId30"/>
              </a:rPr>
              <a:t>Full Text</a:t>
            </a:r>
            <a:r>
              <a:rPr lang="en-US" sz="1500" dirty="0"/>
              <a:t> | </a:t>
            </a:r>
            <a:r>
              <a:rPr lang="en-US" sz="1500" dirty="0">
                <a:hlinkClick r:id="rId31"/>
              </a:rPr>
              <a:t>PDF</a:t>
            </a:r>
            <a:r>
              <a:rPr lang="en-US" sz="1500" dirty="0"/>
              <a:t> (3343 kb)</a:t>
            </a:r>
          </a:p>
          <a:p>
            <a:r>
              <a:rPr lang="en-US" sz="1500" b="1" dirty="0"/>
              <a:t>Development: Hippo </a:t>
            </a:r>
            <a:r>
              <a:rPr lang="en-US" sz="1500" b="1" dirty="0" err="1"/>
              <a:t>Signalling</a:t>
            </a:r>
            <a:r>
              <a:rPr lang="en-US" sz="1500" b="1" dirty="0"/>
              <a:t> Turns the Embryo Inside Out pR559</a:t>
            </a:r>
          </a:p>
          <a:p>
            <a:r>
              <a:rPr lang="en-US" sz="1500" dirty="0">
                <a:hlinkClick r:id="rId32"/>
              </a:rPr>
              <a:t>Summary</a:t>
            </a:r>
            <a:r>
              <a:rPr lang="en-US" sz="1500" dirty="0"/>
              <a:t> | </a:t>
            </a:r>
            <a:r>
              <a:rPr lang="en-US" sz="1500" dirty="0">
                <a:hlinkClick r:id="rId33"/>
              </a:rPr>
              <a:t>Full Text</a:t>
            </a:r>
            <a:r>
              <a:rPr lang="en-US" sz="1500" dirty="0"/>
              <a:t> | </a:t>
            </a:r>
            <a:r>
              <a:rPr lang="en-US" sz="1500" dirty="0">
                <a:hlinkClick r:id="rId34"/>
              </a:rPr>
              <a:t>PDF</a:t>
            </a:r>
            <a:r>
              <a:rPr lang="en-US" sz="1500" dirty="0"/>
              <a:t> (98 kb)</a:t>
            </a:r>
          </a:p>
          <a:p>
            <a:endParaRPr lang="en-US" sz="1500" dirty="0"/>
          </a:p>
        </p:txBody>
      </p:sp>
      <p:pic>
        <p:nvPicPr>
          <p:cNvPr id="5" name="Picture 5"/>
          <p:cNvPicPr>
            <a:picLocks noChangeAspect="1" noChangeArrowheads="1"/>
          </p:cNvPicPr>
          <p:nvPr/>
        </p:nvPicPr>
        <p:blipFill rotWithShape="1">
          <a:blip r:embed="rId35" cstate="print">
            <a:extLst>
              <a:ext uri="{28A0092B-C50C-407E-A947-70E740481C1C}">
                <a14:useLocalDpi xmlns:a14="http://schemas.microsoft.com/office/drawing/2010/main" val="0"/>
              </a:ext>
            </a:extLst>
          </a:blip>
          <a:srcRect t="20416" r="72471" b="54063"/>
          <a:stretch/>
        </p:blipFill>
        <p:spPr bwMode="auto">
          <a:xfrm>
            <a:off x="0" y="37483"/>
            <a:ext cx="1259505" cy="659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761367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400" y="850900"/>
            <a:ext cx="9144000" cy="6093976"/>
          </a:xfrm>
          <a:prstGeom prst="rect">
            <a:avLst/>
          </a:prstGeom>
        </p:spPr>
        <p:txBody>
          <a:bodyPr wrap="square">
            <a:spAutoFit/>
          </a:bodyPr>
          <a:lstStyle/>
          <a:p>
            <a:r>
              <a:rPr lang="en-US" sz="1500" b="1" dirty="0" err="1"/>
              <a:t>Cytokinins</a:t>
            </a:r>
            <a:r>
              <a:rPr lang="en-US" sz="1500" b="1" dirty="0"/>
              <a:t>: Determinants of Sink Storage Ability pR561</a:t>
            </a:r>
          </a:p>
          <a:p>
            <a:r>
              <a:rPr lang="en-US" sz="1500" dirty="0">
                <a:hlinkClick r:id="rId2"/>
              </a:rPr>
              <a:t>Summary</a:t>
            </a:r>
            <a:r>
              <a:rPr lang="en-US" sz="1500" dirty="0"/>
              <a:t> | </a:t>
            </a:r>
            <a:r>
              <a:rPr lang="en-US" sz="1500" dirty="0">
                <a:hlinkClick r:id="rId3"/>
              </a:rPr>
              <a:t>Full Text</a:t>
            </a:r>
            <a:r>
              <a:rPr lang="en-US" sz="1500" dirty="0"/>
              <a:t> | </a:t>
            </a:r>
            <a:r>
              <a:rPr lang="en-US" sz="1500" dirty="0">
                <a:hlinkClick r:id="rId4"/>
              </a:rPr>
              <a:t>PDF</a:t>
            </a:r>
            <a:r>
              <a:rPr lang="en-US" sz="1500" dirty="0"/>
              <a:t> (66 kb)</a:t>
            </a:r>
          </a:p>
          <a:p>
            <a:r>
              <a:rPr lang="en-US" sz="1500" b="1" dirty="0"/>
              <a:t>Microtubule Motors: </a:t>
            </a:r>
            <a:r>
              <a:rPr lang="en-US" sz="1500" b="1" dirty="0" err="1"/>
              <a:t>Doin</a:t>
            </a:r>
            <a:r>
              <a:rPr lang="en-US" sz="1500" b="1" dirty="0"/>
              <a:t>’ It without </a:t>
            </a:r>
            <a:r>
              <a:rPr lang="en-US" sz="1500" b="1" dirty="0" err="1"/>
              <a:t>Dynactin</a:t>
            </a:r>
            <a:r>
              <a:rPr lang="en-US" sz="1500" b="1" dirty="0"/>
              <a:t> pR563</a:t>
            </a:r>
          </a:p>
          <a:p>
            <a:r>
              <a:rPr lang="en-US" sz="1500" dirty="0">
                <a:hlinkClick r:id="rId5"/>
              </a:rPr>
              <a:t>Summary</a:t>
            </a:r>
            <a:r>
              <a:rPr lang="en-US" sz="1500" dirty="0"/>
              <a:t> | </a:t>
            </a:r>
            <a:r>
              <a:rPr lang="en-US" sz="1500" dirty="0">
                <a:hlinkClick r:id="rId6"/>
              </a:rPr>
              <a:t>Full Text</a:t>
            </a:r>
            <a:r>
              <a:rPr lang="en-US" sz="1500" dirty="0"/>
              <a:t> | </a:t>
            </a:r>
            <a:r>
              <a:rPr lang="en-US" sz="1500" dirty="0">
                <a:hlinkClick r:id="rId7"/>
              </a:rPr>
              <a:t>PDF</a:t>
            </a:r>
            <a:r>
              <a:rPr lang="en-US" sz="1500" dirty="0"/>
              <a:t> (80 kb)</a:t>
            </a:r>
          </a:p>
          <a:p>
            <a:r>
              <a:rPr lang="en-US" sz="1500" b="1" dirty="0" smtClean="0"/>
              <a:t>Tumor </a:t>
            </a:r>
            <a:r>
              <a:rPr lang="en-US" sz="1500" b="1" dirty="0"/>
              <a:t>Angiogenesis: A New Source of </a:t>
            </a:r>
            <a:r>
              <a:rPr lang="en-US" sz="1500" b="1" dirty="0" err="1"/>
              <a:t>Pericytes</a:t>
            </a:r>
            <a:r>
              <a:rPr lang="en-US" sz="1500" b="1" dirty="0"/>
              <a:t> </a:t>
            </a:r>
            <a:r>
              <a:rPr lang="en-US" sz="1500" b="1" dirty="0" smtClean="0"/>
              <a:t>pR565</a:t>
            </a:r>
          </a:p>
          <a:p>
            <a:r>
              <a:rPr lang="en-US" sz="1500" dirty="0" smtClean="0">
                <a:hlinkClick r:id="rId8"/>
              </a:rPr>
              <a:t>Summary</a:t>
            </a:r>
            <a:r>
              <a:rPr lang="en-US" sz="1500" dirty="0"/>
              <a:t> | </a:t>
            </a:r>
            <a:r>
              <a:rPr lang="en-US" sz="1500" dirty="0">
                <a:hlinkClick r:id="rId9"/>
              </a:rPr>
              <a:t>Full Text</a:t>
            </a:r>
            <a:r>
              <a:rPr lang="en-US" sz="1500" dirty="0"/>
              <a:t> | </a:t>
            </a:r>
            <a:r>
              <a:rPr lang="en-US" sz="1500" dirty="0">
                <a:hlinkClick r:id="rId10"/>
              </a:rPr>
              <a:t>PDF</a:t>
            </a:r>
            <a:r>
              <a:rPr lang="en-US" sz="1500" dirty="0"/>
              <a:t> (288 kb)</a:t>
            </a:r>
          </a:p>
          <a:p>
            <a:r>
              <a:rPr lang="en-US" sz="1500" b="1" dirty="0"/>
              <a:t>Animal Behavior: </a:t>
            </a:r>
            <a:r>
              <a:rPr lang="en-US" sz="1500" b="1" i="1" dirty="0"/>
              <a:t>The Truman Show</a:t>
            </a:r>
            <a:r>
              <a:rPr lang="en-US" sz="1500" b="1" dirty="0"/>
              <a:t> for Ants </a:t>
            </a:r>
            <a:r>
              <a:rPr lang="en-US" sz="1500" b="1" dirty="0" smtClean="0"/>
              <a:t>pR568</a:t>
            </a:r>
          </a:p>
          <a:p>
            <a:r>
              <a:rPr lang="en-US" sz="1500" dirty="0" smtClean="0">
                <a:hlinkClick r:id="rId11"/>
              </a:rPr>
              <a:t>Summary</a:t>
            </a:r>
            <a:r>
              <a:rPr lang="en-US" sz="1500" dirty="0"/>
              <a:t> | </a:t>
            </a:r>
            <a:r>
              <a:rPr lang="en-US" sz="1500" dirty="0">
                <a:hlinkClick r:id="rId12"/>
              </a:rPr>
              <a:t>Full Text</a:t>
            </a:r>
            <a:r>
              <a:rPr lang="en-US" sz="1500" dirty="0"/>
              <a:t> | </a:t>
            </a:r>
            <a:r>
              <a:rPr lang="en-US" sz="1500" dirty="0">
                <a:hlinkClick r:id="rId13"/>
              </a:rPr>
              <a:t>PDF</a:t>
            </a:r>
            <a:r>
              <a:rPr lang="en-US" sz="1500" dirty="0"/>
              <a:t> (1731 kb)</a:t>
            </a:r>
          </a:p>
          <a:p>
            <a:r>
              <a:rPr lang="en-US" sz="1500" b="1" dirty="0" err="1"/>
              <a:t>Mitophagy</a:t>
            </a:r>
            <a:r>
              <a:rPr lang="en-US" sz="1500" b="1" dirty="0"/>
              <a:t>: </a:t>
            </a:r>
            <a:r>
              <a:rPr lang="en-US" sz="1500" b="1" dirty="0" err="1"/>
              <a:t>Mitofusin</a:t>
            </a:r>
            <a:r>
              <a:rPr lang="en-US" sz="1500" b="1" dirty="0"/>
              <a:t> Recruits a Mitochondrial Killer </a:t>
            </a:r>
            <a:r>
              <a:rPr lang="en-US" sz="1500" b="1" dirty="0" smtClean="0"/>
              <a:t>pR570</a:t>
            </a:r>
          </a:p>
          <a:p>
            <a:r>
              <a:rPr lang="en-US" sz="1500" dirty="0" smtClean="0">
                <a:hlinkClick r:id="rId14"/>
              </a:rPr>
              <a:t>Summary</a:t>
            </a:r>
            <a:r>
              <a:rPr lang="en-US" sz="1500" dirty="0"/>
              <a:t> | </a:t>
            </a:r>
            <a:r>
              <a:rPr lang="en-US" sz="1500" dirty="0">
                <a:hlinkClick r:id="rId15"/>
              </a:rPr>
              <a:t>Full Text</a:t>
            </a:r>
            <a:r>
              <a:rPr lang="en-US" sz="1500" dirty="0"/>
              <a:t> | </a:t>
            </a:r>
            <a:r>
              <a:rPr lang="en-US" sz="1500" dirty="0">
                <a:hlinkClick r:id="rId16"/>
              </a:rPr>
              <a:t>PDF</a:t>
            </a:r>
            <a:r>
              <a:rPr lang="en-US" sz="1500" dirty="0"/>
              <a:t> (735 kb)</a:t>
            </a:r>
          </a:p>
          <a:p>
            <a:r>
              <a:rPr lang="en-US" sz="1500" b="1" dirty="0"/>
              <a:t>Sex Determination: How Worms Count to Two </a:t>
            </a:r>
            <a:r>
              <a:rPr lang="en-US" sz="1500" b="1" dirty="0" smtClean="0"/>
              <a:t>pR573</a:t>
            </a:r>
          </a:p>
          <a:p>
            <a:r>
              <a:rPr lang="en-US" sz="1500" dirty="0" smtClean="0">
                <a:hlinkClick r:id="rId17"/>
              </a:rPr>
              <a:t>Summary</a:t>
            </a:r>
            <a:r>
              <a:rPr lang="en-US" sz="1500" dirty="0"/>
              <a:t> | </a:t>
            </a:r>
            <a:r>
              <a:rPr lang="en-US" sz="1500" dirty="0">
                <a:hlinkClick r:id="rId18"/>
              </a:rPr>
              <a:t>Full Text</a:t>
            </a:r>
            <a:r>
              <a:rPr lang="en-US" sz="1500" dirty="0"/>
              <a:t> | </a:t>
            </a:r>
            <a:r>
              <a:rPr lang="en-US" sz="1500" dirty="0">
                <a:hlinkClick r:id="rId19"/>
              </a:rPr>
              <a:t>PDF</a:t>
            </a:r>
            <a:r>
              <a:rPr lang="en-US" sz="1500" dirty="0"/>
              <a:t> (76 kb)</a:t>
            </a:r>
          </a:p>
          <a:p>
            <a:r>
              <a:rPr lang="en-US" sz="1500" b="1" dirty="0"/>
              <a:t>Axon Outgrowth: Motor Protein Moonlights in Microtubule Sliding </a:t>
            </a:r>
            <a:r>
              <a:rPr lang="en-US" sz="1500" b="1" dirty="0" smtClean="0"/>
              <a:t>pR575</a:t>
            </a:r>
          </a:p>
          <a:p>
            <a:r>
              <a:rPr lang="en-US" sz="1500" dirty="0" smtClean="0">
                <a:hlinkClick r:id="rId20"/>
              </a:rPr>
              <a:t>Summary</a:t>
            </a:r>
            <a:r>
              <a:rPr lang="en-US" sz="1500" dirty="0"/>
              <a:t> | </a:t>
            </a:r>
            <a:r>
              <a:rPr lang="en-US" sz="1500" dirty="0">
                <a:hlinkClick r:id="rId21"/>
              </a:rPr>
              <a:t>Full Text</a:t>
            </a:r>
            <a:r>
              <a:rPr lang="en-US" sz="1500" dirty="0"/>
              <a:t> | </a:t>
            </a:r>
            <a:r>
              <a:rPr lang="en-US" sz="1500" dirty="0">
                <a:hlinkClick r:id="rId22"/>
              </a:rPr>
              <a:t>PDF</a:t>
            </a:r>
            <a:r>
              <a:rPr lang="en-US" sz="1500" dirty="0"/>
              <a:t> (53 kb</a:t>
            </a:r>
            <a:r>
              <a:rPr lang="en-US" sz="1500" dirty="0" smtClean="0"/>
              <a:t>)</a:t>
            </a:r>
          </a:p>
          <a:p>
            <a:r>
              <a:rPr lang="en-US" sz="1500" b="1" dirty="0"/>
              <a:t>Asynchronous Broadband Signals Are the Principal Source of the BOLD Response in Human Visual Cortex </a:t>
            </a:r>
            <a:r>
              <a:rPr lang="en-US" sz="1500" b="1" dirty="0" smtClean="0"/>
              <a:t>p1145</a:t>
            </a:r>
          </a:p>
          <a:p>
            <a:r>
              <a:rPr lang="en-US" sz="1500" dirty="0" smtClean="0">
                <a:hlinkClick r:id="rId23"/>
              </a:rPr>
              <a:t>Summary</a:t>
            </a:r>
            <a:r>
              <a:rPr lang="en-US" sz="1500" dirty="0"/>
              <a:t> | </a:t>
            </a:r>
            <a:r>
              <a:rPr lang="en-US" sz="1500" dirty="0">
                <a:hlinkClick r:id="rId24"/>
              </a:rPr>
              <a:t>Full Text</a:t>
            </a:r>
            <a:r>
              <a:rPr lang="en-US" sz="1500" dirty="0"/>
              <a:t> | </a:t>
            </a:r>
            <a:r>
              <a:rPr lang="en-US" sz="1500" dirty="0">
                <a:hlinkClick r:id="rId25"/>
              </a:rPr>
              <a:t>PDF</a:t>
            </a:r>
            <a:r>
              <a:rPr lang="en-US" sz="1500" dirty="0"/>
              <a:t> (1368 kb)</a:t>
            </a:r>
          </a:p>
          <a:p>
            <a:r>
              <a:rPr lang="en-US" sz="1500" b="1" dirty="0"/>
              <a:t>Actin Filament Severing by </a:t>
            </a:r>
            <a:r>
              <a:rPr lang="en-US" sz="1500" b="1" dirty="0" err="1"/>
              <a:t>Cofilin</a:t>
            </a:r>
            <a:r>
              <a:rPr lang="en-US" sz="1500" b="1" dirty="0"/>
              <a:t> Dismantles Actin Patches and Produces Mother Filaments for New Patches </a:t>
            </a:r>
            <a:r>
              <a:rPr lang="en-US" sz="1500" b="1" dirty="0" smtClean="0"/>
              <a:t>p1154</a:t>
            </a:r>
          </a:p>
          <a:p>
            <a:r>
              <a:rPr lang="en-US" sz="1500" dirty="0" smtClean="0">
                <a:hlinkClick r:id="rId26"/>
              </a:rPr>
              <a:t>Summary</a:t>
            </a:r>
            <a:r>
              <a:rPr lang="en-US" sz="1500" dirty="0"/>
              <a:t> | </a:t>
            </a:r>
            <a:r>
              <a:rPr lang="en-US" sz="1500" dirty="0">
                <a:hlinkClick r:id="rId27"/>
              </a:rPr>
              <a:t>Full Text</a:t>
            </a:r>
            <a:r>
              <a:rPr lang="en-US" sz="1500" dirty="0"/>
              <a:t> | </a:t>
            </a:r>
            <a:r>
              <a:rPr lang="en-US" sz="1500" dirty="0">
                <a:hlinkClick r:id="rId28"/>
              </a:rPr>
              <a:t>PDF</a:t>
            </a:r>
            <a:r>
              <a:rPr lang="en-US" sz="1500" dirty="0"/>
              <a:t> (2259 kb)</a:t>
            </a:r>
          </a:p>
          <a:p>
            <a:r>
              <a:rPr lang="en-US" sz="1500" b="1" dirty="0"/>
              <a:t>Specific Kinematics and Motor-Related Neurons for Aversive </a:t>
            </a:r>
            <a:r>
              <a:rPr lang="en-US" sz="1500" b="1" dirty="0" err="1"/>
              <a:t>Chemotaxis</a:t>
            </a:r>
            <a:r>
              <a:rPr lang="en-US" sz="1500" b="1" dirty="0"/>
              <a:t> in </a:t>
            </a:r>
            <a:r>
              <a:rPr lang="en-US" sz="1500" b="1" i="1" dirty="0" smtClean="0"/>
              <a:t>Drosophila</a:t>
            </a:r>
            <a:r>
              <a:rPr lang="en-US" sz="1500" b="1" dirty="0" smtClean="0"/>
              <a:t>p1163</a:t>
            </a:r>
          </a:p>
          <a:p>
            <a:r>
              <a:rPr lang="en-US" sz="1500" dirty="0" smtClean="0">
                <a:hlinkClick r:id="rId29"/>
              </a:rPr>
              <a:t>Summary</a:t>
            </a:r>
            <a:r>
              <a:rPr lang="en-US" sz="1500" dirty="0"/>
              <a:t> | </a:t>
            </a:r>
            <a:r>
              <a:rPr lang="en-US" sz="1500" dirty="0">
                <a:hlinkClick r:id="rId30"/>
              </a:rPr>
              <a:t>Full Text</a:t>
            </a:r>
            <a:r>
              <a:rPr lang="en-US" sz="1500" dirty="0"/>
              <a:t> | </a:t>
            </a:r>
            <a:r>
              <a:rPr lang="en-US" sz="1500" dirty="0">
                <a:hlinkClick r:id="rId31"/>
              </a:rPr>
              <a:t>PDF</a:t>
            </a:r>
            <a:r>
              <a:rPr lang="en-US" sz="1500" dirty="0"/>
              <a:t> (3081 kb)</a:t>
            </a:r>
          </a:p>
          <a:p>
            <a:r>
              <a:rPr lang="en-US" sz="1500" b="1" dirty="0"/>
              <a:t>Local Cytoskeletal and Organelle Interactions Impact Molecular-Motor- Driven Early </a:t>
            </a:r>
            <a:r>
              <a:rPr lang="en-US" sz="1500" b="1" dirty="0" err="1"/>
              <a:t>Endosomal</a:t>
            </a:r>
            <a:r>
              <a:rPr lang="en-US" sz="1500" b="1" dirty="0"/>
              <a:t> Trafficking </a:t>
            </a:r>
            <a:r>
              <a:rPr lang="en-US" sz="1500" b="1" dirty="0" smtClean="0"/>
              <a:t>p1173</a:t>
            </a:r>
          </a:p>
          <a:p>
            <a:r>
              <a:rPr lang="en-US" sz="1500" dirty="0" smtClean="0">
                <a:hlinkClick r:id="rId32"/>
              </a:rPr>
              <a:t>Summary</a:t>
            </a:r>
            <a:r>
              <a:rPr lang="en-US" sz="1500" dirty="0"/>
              <a:t> | </a:t>
            </a:r>
            <a:r>
              <a:rPr lang="en-US" sz="1500" dirty="0">
                <a:hlinkClick r:id="rId33"/>
              </a:rPr>
              <a:t>Full Text</a:t>
            </a:r>
            <a:r>
              <a:rPr lang="en-US" sz="1500" dirty="0"/>
              <a:t> | </a:t>
            </a:r>
            <a:r>
              <a:rPr lang="en-US" sz="1500" dirty="0">
                <a:hlinkClick r:id="rId34"/>
              </a:rPr>
              <a:t>PDF</a:t>
            </a:r>
            <a:r>
              <a:rPr lang="en-US" sz="1500" dirty="0"/>
              <a:t> (2979 kb)</a:t>
            </a:r>
          </a:p>
          <a:p>
            <a:endParaRPr lang="en-US" sz="1500" dirty="0"/>
          </a:p>
          <a:p>
            <a:endParaRPr lang="en-US" sz="1500" dirty="0"/>
          </a:p>
          <a:p>
            <a:endParaRPr lang="en-US" sz="1500" dirty="0"/>
          </a:p>
        </p:txBody>
      </p:sp>
      <p:pic>
        <p:nvPicPr>
          <p:cNvPr id="5" name="Picture 5"/>
          <p:cNvPicPr>
            <a:picLocks noChangeAspect="1" noChangeArrowheads="1"/>
          </p:cNvPicPr>
          <p:nvPr/>
        </p:nvPicPr>
        <p:blipFill rotWithShape="1">
          <a:blip r:embed="rId35" cstate="print">
            <a:extLst>
              <a:ext uri="{28A0092B-C50C-407E-A947-70E740481C1C}">
                <a14:useLocalDpi xmlns:a14="http://schemas.microsoft.com/office/drawing/2010/main" val="0"/>
              </a:ext>
            </a:extLst>
          </a:blip>
          <a:srcRect t="20416" r="72471" b="54063"/>
          <a:stretch/>
        </p:blipFill>
        <p:spPr bwMode="auto">
          <a:xfrm>
            <a:off x="0" y="37483"/>
            <a:ext cx="1259505" cy="659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236355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6200" y="698500"/>
            <a:ext cx="8686800" cy="369332"/>
          </a:xfrm>
          <a:prstGeom prst="rect">
            <a:avLst/>
          </a:prstGeom>
        </p:spPr>
        <p:txBody>
          <a:bodyPr wrap="square">
            <a:spAutoFit/>
          </a:bodyPr>
          <a:lstStyle/>
          <a:p>
            <a:pPr algn="ctr" fontAlgn="base"/>
            <a:r>
              <a:rPr lang="en-US" b="1" dirty="0">
                <a:latin typeface="Arial" pitchFamily="34" charset="0"/>
                <a:cs typeface="Arial" pitchFamily="34" charset="0"/>
              </a:rPr>
              <a:t>Metabolic Regulation of Cellular Plasticity in the Pancreas</a:t>
            </a:r>
          </a:p>
        </p:txBody>
      </p:sp>
      <p:sp>
        <p:nvSpPr>
          <p:cNvPr id="5" name="Rectangle 1"/>
          <p:cNvSpPr>
            <a:spLocks noChangeArrowheads="1"/>
          </p:cNvSpPr>
          <p:nvPr/>
        </p:nvSpPr>
        <p:spPr bwMode="auto">
          <a:xfrm>
            <a:off x="165100" y="1041970"/>
            <a:ext cx="7649248" cy="1615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0937" tIns="0" rIns="0" bIns="0" numCol="1" anchor="ctr" anchorCtr="0" compatLnSpc="1">
            <a:prstTxWarp prst="textNoShape">
              <a:avLst/>
            </a:prstTxWarp>
            <a:spAutoFit/>
          </a:bodyPr>
          <a:lstStyle/>
          <a:p>
            <a:pPr marL="0" marR="0" lvl="0" algn="l" defTabSz="914400" rtl="0" eaLnBrk="0" fontAlgn="base" latinLnBrk="0" hangingPunct="0">
              <a:lnSpc>
                <a:spcPct val="100000"/>
              </a:lnSpc>
              <a:spcBef>
                <a:spcPct val="0"/>
              </a:spcBef>
              <a:spcAft>
                <a:spcPct val="0"/>
              </a:spcAft>
              <a:buClrTx/>
              <a:buSzTx/>
              <a:buFontTx/>
              <a:buNone/>
              <a:tabLst/>
            </a:pPr>
            <a:r>
              <a:rPr lang="en-US" sz="1500" dirty="0" smtClean="0">
                <a:solidFill>
                  <a:srgbClr val="0000CC"/>
                </a:solidFill>
                <a:latin typeface="Arial" pitchFamily="34" charset="0"/>
                <a:ea typeface="Arial Unicode MS" pitchFamily="34" charset="-128"/>
                <a:cs typeface="Arial" pitchFamily="34" charset="0"/>
              </a:rPr>
              <a:t>Highlights:</a:t>
            </a:r>
          </a:p>
          <a:p>
            <a:pPr marL="0" marR="0" lvl="0" algn="l" defTabSz="914400" rtl="0" eaLnBrk="0" fontAlgn="base" latinLnBrk="0" hangingPunct="0">
              <a:lnSpc>
                <a:spcPct val="100000"/>
              </a:lnSpc>
              <a:spcBef>
                <a:spcPct val="0"/>
              </a:spcBef>
              <a:spcAft>
                <a:spcPct val="0"/>
              </a:spcAft>
              <a:buClrTx/>
              <a:buSzTx/>
              <a:buFontTx/>
              <a:buNone/>
              <a:tabLst/>
            </a:pPr>
            <a:endParaRPr kumimoji="0" lang="en-US" sz="1500" b="0" i="0" u="none" strike="noStrike" cap="none" normalizeH="0" baseline="0" dirty="0">
              <a:ln>
                <a:noFill/>
              </a:ln>
              <a:solidFill>
                <a:srgbClr val="0000CC"/>
              </a:solidFill>
              <a:effectLst/>
              <a:latin typeface="Arial" pitchFamily="34" charset="0"/>
              <a:ea typeface="Arial Unicode MS" pitchFamily="34" charset="-128"/>
              <a:cs typeface="Arial"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itchFamily="34" charset="0"/>
              <a:buChar char="•"/>
              <a:tabLst/>
            </a:pPr>
            <a:r>
              <a:rPr kumimoji="0" lang="en-US" sz="1500" i="0" u="none" strike="noStrike" cap="none" normalizeH="0" baseline="0" dirty="0" smtClean="0">
                <a:ln>
                  <a:noFill/>
                </a:ln>
                <a:solidFill>
                  <a:srgbClr val="0000CC"/>
                </a:solidFill>
                <a:effectLst/>
                <a:latin typeface="Arial" pitchFamily="34" charset="0"/>
                <a:ea typeface="Arial Unicode MS" pitchFamily="34" charset="-128"/>
                <a:cs typeface="Arial" pitchFamily="34" charset="0"/>
              </a:rPr>
              <a:t>β cells transition from quiescence to proliferation in response to nutrient intake</a:t>
            </a:r>
          </a:p>
          <a:p>
            <a:pPr marL="285750" marR="0" lvl="0" indent="-285750" algn="l" defTabSz="914400" rtl="0" eaLnBrk="0" fontAlgn="base" latinLnBrk="0" hangingPunct="0">
              <a:lnSpc>
                <a:spcPct val="100000"/>
              </a:lnSpc>
              <a:spcBef>
                <a:spcPct val="0"/>
              </a:spcBef>
              <a:spcAft>
                <a:spcPct val="0"/>
              </a:spcAft>
              <a:buClrTx/>
              <a:buSzTx/>
              <a:buFont typeface="Arial" pitchFamily="34" charset="0"/>
              <a:buChar char="•"/>
              <a:tabLst/>
            </a:pPr>
            <a:r>
              <a:rPr kumimoji="0" lang="en-US" sz="1500" i="0" u="none" strike="noStrike" cap="none" normalizeH="0" baseline="0" dirty="0" smtClean="0">
                <a:ln>
                  <a:noFill/>
                </a:ln>
                <a:solidFill>
                  <a:srgbClr val="0000CC"/>
                </a:solidFill>
                <a:effectLst/>
                <a:latin typeface="Arial" pitchFamily="34" charset="0"/>
                <a:ea typeface="Arial Unicode MS" pitchFamily="34" charset="-128"/>
                <a:cs typeface="Arial" pitchFamily="34" charset="0"/>
              </a:rPr>
              <a:t>Nutrient intake induces β cell differentiation from progenitors in the pancreatic duct</a:t>
            </a:r>
          </a:p>
          <a:p>
            <a:pPr marL="285750" marR="0" lvl="0" indent="-285750" algn="l" defTabSz="914400" rtl="0" eaLnBrk="0" fontAlgn="base" latinLnBrk="0" hangingPunct="0">
              <a:lnSpc>
                <a:spcPct val="100000"/>
              </a:lnSpc>
              <a:spcBef>
                <a:spcPct val="0"/>
              </a:spcBef>
              <a:spcAft>
                <a:spcPct val="0"/>
              </a:spcAft>
              <a:buClrTx/>
              <a:buSzTx/>
              <a:buFont typeface="Arial" pitchFamily="34" charset="0"/>
              <a:buChar char="•"/>
              <a:tabLst/>
            </a:pPr>
            <a:r>
              <a:rPr kumimoji="0" lang="en-US" sz="1500" i="0" u="none" strike="noStrike" cap="none" normalizeH="0" baseline="0" dirty="0" smtClean="0">
                <a:ln>
                  <a:noFill/>
                </a:ln>
                <a:solidFill>
                  <a:srgbClr val="0000CC"/>
                </a:solidFill>
                <a:effectLst/>
                <a:latin typeface="Arial" pitchFamily="34" charset="0"/>
                <a:ea typeface="Arial Unicode MS" pitchFamily="34" charset="-128"/>
                <a:cs typeface="Arial" pitchFamily="34" charset="0"/>
              </a:rPr>
              <a:t>Constitutive β cell ablation triggers a regenerative response in the pancreatic duct</a:t>
            </a:r>
          </a:p>
          <a:p>
            <a:pPr marL="285750" marR="0" lvl="0" indent="-285750" algn="l" defTabSz="914400" rtl="0" eaLnBrk="0" fontAlgn="base" latinLnBrk="0" hangingPunct="0">
              <a:lnSpc>
                <a:spcPct val="100000"/>
              </a:lnSpc>
              <a:spcBef>
                <a:spcPct val="0"/>
              </a:spcBef>
              <a:spcAft>
                <a:spcPct val="0"/>
              </a:spcAft>
              <a:buClrTx/>
              <a:buSzTx/>
              <a:buFont typeface="Arial" pitchFamily="34" charset="0"/>
              <a:buChar char="•"/>
              <a:tabLst/>
            </a:pPr>
            <a:r>
              <a:rPr kumimoji="0" lang="en-US" sz="1500" i="0" u="none" strike="noStrike" cap="none" normalizeH="0" baseline="0" dirty="0" smtClean="0">
                <a:ln>
                  <a:noFill/>
                </a:ln>
                <a:solidFill>
                  <a:srgbClr val="0000CC"/>
                </a:solidFill>
                <a:effectLst/>
                <a:latin typeface="Arial" pitchFamily="34" charset="0"/>
                <a:ea typeface="Arial Unicode MS" pitchFamily="34" charset="-128"/>
                <a:cs typeface="Arial" pitchFamily="34" charset="0"/>
              </a:rPr>
              <a:t>Nutrient intake and </a:t>
            </a:r>
            <a:r>
              <a:rPr kumimoji="0" lang="en-US" sz="1500" i="0" u="none" strike="noStrike" cap="none" normalizeH="0" baseline="0" dirty="0" err="1" smtClean="0">
                <a:ln>
                  <a:noFill/>
                </a:ln>
                <a:solidFill>
                  <a:srgbClr val="0000CC"/>
                </a:solidFill>
                <a:effectLst/>
                <a:latin typeface="Arial" pitchFamily="34" charset="0"/>
                <a:ea typeface="Arial Unicode MS" pitchFamily="34" charset="-128"/>
                <a:cs typeface="Arial" pitchFamily="34" charset="0"/>
              </a:rPr>
              <a:t>mTOR</a:t>
            </a:r>
            <a:r>
              <a:rPr kumimoji="0" lang="en-US" sz="1500" i="0" u="none" strike="noStrike" cap="none" normalizeH="0" baseline="0" dirty="0" smtClean="0">
                <a:ln>
                  <a:noFill/>
                </a:ln>
                <a:solidFill>
                  <a:srgbClr val="0000CC"/>
                </a:solidFill>
                <a:effectLst/>
                <a:latin typeface="Arial" pitchFamily="34" charset="0"/>
                <a:ea typeface="Arial Unicode MS" pitchFamily="34" charset="-128"/>
                <a:cs typeface="Arial" pitchFamily="34" charset="0"/>
              </a:rPr>
              <a:t> signaling are required to trigger this regenerative response</a:t>
            </a:r>
          </a:p>
          <a:p>
            <a:pPr marL="0" marR="0" lvl="0" algn="l" defTabSz="914400" rtl="0" eaLnBrk="0" fontAlgn="base" latinLnBrk="0" hangingPunct="0">
              <a:lnSpc>
                <a:spcPct val="100000"/>
              </a:lnSpc>
              <a:spcBef>
                <a:spcPct val="0"/>
              </a:spcBef>
              <a:spcAft>
                <a:spcPct val="0"/>
              </a:spcAft>
              <a:buClrTx/>
              <a:buSzTx/>
              <a:buFontTx/>
              <a:buNone/>
              <a:tabLst/>
            </a:pPr>
            <a:endParaRPr kumimoji="0" lang="en-US" sz="1500" b="0" i="0" u="none" strike="noStrike" cap="none" normalizeH="0" baseline="0" dirty="0" smtClean="0">
              <a:ln>
                <a:noFill/>
              </a:ln>
              <a:effectLst/>
              <a:latin typeface="Arial" pitchFamily="34" charset="0"/>
              <a:cs typeface="Arial" pitchFamily="34" charset="0"/>
            </a:endParaRPr>
          </a:p>
        </p:txBody>
      </p:sp>
      <p:sp>
        <p:nvSpPr>
          <p:cNvPr id="6" name="Rectangle 5"/>
          <p:cNvSpPr/>
          <p:nvPr/>
        </p:nvSpPr>
        <p:spPr>
          <a:xfrm>
            <a:off x="165100" y="2670497"/>
            <a:ext cx="8915400" cy="4016484"/>
          </a:xfrm>
          <a:prstGeom prst="rect">
            <a:avLst/>
          </a:prstGeom>
        </p:spPr>
        <p:txBody>
          <a:bodyPr wrap="square">
            <a:spAutoFit/>
          </a:bodyPr>
          <a:lstStyle/>
          <a:p>
            <a:pPr algn="just" fontAlgn="base"/>
            <a:r>
              <a:rPr lang="en-US" sz="1500" b="1" dirty="0">
                <a:latin typeface="Arial" pitchFamily="34" charset="0"/>
                <a:cs typeface="Arial" pitchFamily="34" charset="0"/>
              </a:rPr>
              <a:t>Summary</a:t>
            </a:r>
          </a:p>
          <a:p>
            <a:pPr algn="just" fontAlgn="base"/>
            <a:r>
              <a:rPr lang="en-US" sz="1500" dirty="0">
                <a:latin typeface="Arial" pitchFamily="34" charset="0"/>
                <a:cs typeface="Arial" pitchFamily="34" charset="0"/>
              </a:rPr>
              <a:t>Obese individuals exhibit an increase in pancreatic β cell mass; conversely, scarce nutrition during pregnancy has been linked to β cell insufficiency in the </a:t>
            </a:r>
            <a:r>
              <a:rPr lang="en-US" sz="1500" dirty="0" smtClean="0">
                <a:latin typeface="Arial" pitchFamily="34" charset="0"/>
                <a:cs typeface="Arial" pitchFamily="34" charset="0"/>
              </a:rPr>
              <a:t>offspring. </a:t>
            </a:r>
            <a:r>
              <a:rPr lang="en-US" sz="1500" dirty="0">
                <a:latin typeface="Arial" pitchFamily="34" charset="0"/>
                <a:cs typeface="Arial" pitchFamily="34" charset="0"/>
              </a:rPr>
              <a:t>These phenomena are thought to be mediated mainly through effects on β cell proliferation, given that a nutrient-sensitive β cell progenitor population in the pancreas has not been identified. Here, we employed the fluorescent </a:t>
            </a:r>
            <a:r>
              <a:rPr lang="en-US" sz="1500" dirty="0" err="1">
                <a:latin typeface="Arial" pitchFamily="34" charset="0"/>
                <a:cs typeface="Arial" pitchFamily="34" charset="0"/>
              </a:rPr>
              <a:t>ubiquitination</a:t>
            </a:r>
            <a:r>
              <a:rPr lang="en-US" sz="1500" dirty="0">
                <a:latin typeface="Arial" pitchFamily="34" charset="0"/>
                <a:cs typeface="Arial" pitchFamily="34" charset="0"/>
              </a:rPr>
              <a:t>-based cell-cycle indicator system to investigate β cell replication in real time and found that high nutrient concentrations induce rapid β cell proliferation. Importantly, we found that high nutrient concentrations also stimulate β cell differentiation from progenitors in the </a:t>
            </a:r>
            <a:r>
              <a:rPr lang="en-US" sz="1500" dirty="0" err="1">
                <a:latin typeface="Arial" pitchFamily="34" charset="0"/>
                <a:cs typeface="Arial" pitchFamily="34" charset="0"/>
              </a:rPr>
              <a:t>intrapancreatic</a:t>
            </a:r>
            <a:r>
              <a:rPr lang="en-US" sz="1500" dirty="0">
                <a:latin typeface="Arial" pitchFamily="34" charset="0"/>
                <a:cs typeface="Arial" pitchFamily="34" charset="0"/>
              </a:rPr>
              <a:t> duct (IPD). Furthermore, using a new </a:t>
            </a:r>
            <a:r>
              <a:rPr lang="en-US" sz="1500" dirty="0" err="1">
                <a:latin typeface="Arial" pitchFamily="34" charset="0"/>
                <a:cs typeface="Arial" pitchFamily="34" charset="0"/>
              </a:rPr>
              <a:t>zebrafish</a:t>
            </a:r>
            <a:r>
              <a:rPr lang="en-US" sz="1500" dirty="0">
                <a:latin typeface="Arial" pitchFamily="34" charset="0"/>
                <a:cs typeface="Arial" pitchFamily="34" charset="0"/>
              </a:rPr>
              <a:t> line where β cells are constitutively ablated, we show that β cell loss and high nutrient intake synergistically activate these progenitors. At the cellular level, this activation process causes ductal cell reorganization as it stimulates their proliferation and differentiation. Notably, we link the nutrient-dependent activation of these progenitors to a </a:t>
            </a:r>
            <a:r>
              <a:rPr lang="en-US" sz="1500" dirty="0" err="1">
                <a:latin typeface="Arial" pitchFamily="34" charset="0"/>
                <a:cs typeface="Arial" pitchFamily="34" charset="0"/>
              </a:rPr>
              <a:t>downregulation</a:t>
            </a:r>
            <a:r>
              <a:rPr lang="en-US" sz="1500" dirty="0">
                <a:latin typeface="Arial" pitchFamily="34" charset="0"/>
                <a:cs typeface="Arial" pitchFamily="34" charset="0"/>
              </a:rPr>
              <a:t> of Notch signaling specifically within the IPD. Furthermore, we show that the nutrient sensor mechanistic target of </a:t>
            </a:r>
            <a:r>
              <a:rPr lang="en-US" sz="1500" dirty="0" err="1">
                <a:latin typeface="Arial" pitchFamily="34" charset="0"/>
                <a:cs typeface="Arial" pitchFamily="34" charset="0"/>
              </a:rPr>
              <a:t>rapamycin</a:t>
            </a:r>
            <a:r>
              <a:rPr lang="en-US" sz="1500" dirty="0">
                <a:latin typeface="Arial" pitchFamily="34" charset="0"/>
                <a:cs typeface="Arial" pitchFamily="34" charset="0"/>
              </a:rPr>
              <a:t> (</a:t>
            </a:r>
            <a:r>
              <a:rPr lang="en-US" sz="1500" dirty="0" err="1">
                <a:latin typeface="Arial" pitchFamily="34" charset="0"/>
                <a:cs typeface="Arial" pitchFamily="34" charset="0"/>
              </a:rPr>
              <a:t>mTOR</a:t>
            </a:r>
            <a:r>
              <a:rPr lang="en-US" sz="1500" dirty="0">
                <a:latin typeface="Arial" pitchFamily="34" charset="0"/>
                <a:cs typeface="Arial" pitchFamily="34" charset="0"/>
              </a:rPr>
              <a:t>) is required for endocrine differentiation from the IPD under physiological conditions as well as in the diabetic state. Thus, </a:t>
            </a:r>
            <a:r>
              <a:rPr lang="en-US" sz="1500" u="sng" dirty="0">
                <a:latin typeface="Arial" pitchFamily="34" charset="0"/>
                <a:cs typeface="Arial" pitchFamily="34" charset="0"/>
              </a:rPr>
              <a:t>this study reveals critical insights into how cells modulate their plasticity in response to metabolic cues and identifies nutrient-sensitive progenitors in the mature pancreas.</a:t>
            </a:r>
          </a:p>
        </p:txBody>
      </p:sp>
      <p:pic>
        <p:nvPicPr>
          <p:cNvPr id="7" name="Picture 5"/>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20416" r="72471" b="54063"/>
          <a:stretch/>
        </p:blipFill>
        <p:spPr bwMode="auto">
          <a:xfrm>
            <a:off x="0" y="37483"/>
            <a:ext cx="1259505" cy="659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70763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23011"/>
            <a:ext cx="9144000" cy="6186309"/>
          </a:xfrm>
          <a:prstGeom prst="rect">
            <a:avLst/>
          </a:prstGeom>
          <a:noFill/>
        </p:spPr>
        <p:txBody>
          <a:bodyPr wrap="square" rtlCol="0">
            <a:spAutoFit/>
          </a:bodyPr>
          <a:lstStyle/>
          <a:p>
            <a:r>
              <a:rPr lang="en-US" altLang="ko-KR" b="1" u="sng" dirty="0">
                <a:hlinkClick r:id="rId2"/>
              </a:rPr>
              <a:t>Ras signaling is essential for skin development.</a:t>
            </a:r>
            <a:endParaRPr lang="en-US" altLang="ko-KR" b="1" dirty="0"/>
          </a:p>
          <a:p>
            <a:r>
              <a:rPr lang="en-US" altLang="ko-KR" u="sng" dirty="0" err="1">
                <a:hlinkClick r:id="rId3"/>
              </a:rPr>
              <a:t>Drosten</a:t>
            </a:r>
            <a:r>
              <a:rPr lang="en-US" altLang="ko-KR" u="sng" dirty="0">
                <a:hlinkClick r:id="rId3"/>
              </a:rPr>
              <a:t> M</a:t>
            </a:r>
            <a:r>
              <a:rPr lang="en-US" altLang="ko-KR" dirty="0"/>
              <a:t>, </a:t>
            </a:r>
            <a:r>
              <a:rPr lang="en-US" altLang="ko-KR" u="sng" dirty="0" err="1">
                <a:hlinkClick r:id="rId4"/>
              </a:rPr>
              <a:t>Lechuga</a:t>
            </a:r>
            <a:r>
              <a:rPr lang="en-US" altLang="ko-KR" u="sng" dirty="0">
                <a:hlinkClick r:id="rId4"/>
              </a:rPr>
              <a:t> CG</a:t>
            </a:r>
            <a:r>
              <a:rPr lang="en-US" altLang="ko-KR" dirty="0"/>
              <a:t>, </a:t>
            </a:r>
            <a:r>
              <a:rPr lang="en-US" altLang="ko-KR" u="sng" dirty="0" err="1">
                <a:hlinkClick r:id="rId5"/>
              </a:rPr>
              <a:t>Barbacid</a:t>
            </a:r>
            <a:r>
              <a:rPr lang="en-US" altLang="ko-KR" u="sng" dirty="0">
                <a:hlinkClick r:id="rId5"/>
              </a:rPr>
              <a:t> M</a:t>
            </a:r>
            <a:r>
              <a:rPr lang="en-US" altLang="ko-KR" dirty="0"/>
              <a:t>.</a:t>
            </a:r>
          </a:p>
          <a:p>
            <a:r>
              <a:rPr lang="en-US" altLang="ko-KR" b="1" dirty="0"/>
              <a:t>Source</a:t>
            </a:r>
          </a:p>
          <a:p>
            <a:r>
              <a:rPr lang="en-US" altLang="ko-KR" dirty="0"/>
              <a:t>Molecular Oncology </a:t>
            </a:r>
            <a:r>
              <a:rPr lang="en-US" altLang="ko-KR" dirty="0" err="1"/>
              <a:t>Programme</a:t>
            </a:r>
            <a:r>
              <a:rPr lang="en-US" altLang="ko-KR" dirty="0"/>
              <a:t>, Centro </a:t>
            </a:r>
            <a:r>
              <a:rPr lang="en-US" altLang="ko-KR" dirty="0" err="1"/>
              <a:t>Nacional</a:t>
            </a:r>
            <a:r>
              <a:rPr lang="en-US" altLang="ko-KR" dirty="0"/>
              <a:t> de </a:t>
            </a:r>
            <a:r>
              <a:rPr lang="en-US" altLang="ko-KR" dirty="0" err="1"/>
              <a:t>Investigaciones</a:t>
            </a:r>
            <a:r>
              <a:rPr lang="en-US" altLang="ko-KR" dirty="0"/>
              <a:t> </a:t>
            </a:r>
            <a:r>
              <a:rPr lang="en-US" altLang="ko-KR" dirty="0" err="1"/>
              <a:t>Oncológicas</a:t>
            </a:r>
            <a:r>
              <a:rPr lang="en-US" altLang="ko-KR" dirty="0"/>
              <a:t> (CNIO), Spanish National Cancer Research Center, Madrid, Spain.</a:t>
            </a:r>
          </a:p>
          <a:p>
            <a:r>
              <a:rPr lang="en-US" altLang="ko-KR" b="1" dirty="0"/>
              <a:t>Abstract</a:t>
            </a:r>
          </a:p>
          <a:p>
            <a:r>
              <a:rPr lang="en-US" altLang="ko-KR" dirty="0"/>
              <a:t>Proliferation in the epidermis is a tightly controlled process. During skin development, epidermis formation and hair follicle morphogenesis crucially depend on the regulated balance between proliferation and differentiation. Here we deleted all three Ras loci (H-Ras, N-Ras and K-Ras) from keratinocytes in vitro as well as specifically from the epidermis in mice using a K5Cre strain. Upon Ras elimination, keratinocytes ceased proliferation and entered into senescence without any signs of apoptosis induction. Constitutive activation of the mitogen-activated protein kinase pathway was able to partially rescue the proliferative defects. In mice, Ras signaling was essential for proper development of the epidermis and hair follicles. Deletion of the three Ras loci during epidermis formation in mouse embryos caused a dramatic decrease in proliferation, resulting in a substantially thinner epidermis and delayed appearance of differentiation markers. We could not detect apoptotic or senescent cells in these embryos suggesting that loss of Ras protein expression only leads to severe </a:t>
            </a:r>
            <a:r>
              <a:rPr lang="en-US" altLang="ko-KR" dirty="0" err="1"/>
              <a:t>hypoproliferation</a:t>
            </a:r>
            <a:r>
              <a:rPr lang="en-US" altLang="ko-KR" dirty="0"/>
              <a:t>. These observations provide genetic evidence for an essential role of Ras proteins in the control of keratinocyte and epidermal proliferation</a:t>
            </a:r>
            <a:r>
              <a:rPr lang="en-US" altLang="ko-KR" dirty="0" smtClean="0"/>
              <a:t>.</a:t>
            </a:r>
            <a:endParaRPr lang="en-US" altLang="ko-KR" dirty="0"/>
          </a:p>
        </p:txBody>
      </p:sp>
      <p:sp>
        <p:nvSpPr>
          <p:cNvPr id="5" name="TextBox 4"/>
          <p:cNvSpPr txBox="1"/>
          <p:nvPr/>
        </p:nvSpPr>
        <p:spPr>
          <a:xfrm>
            <a:off x="7846620" y="44624"/>
            <a:ext cx="1261884"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val="210448657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19291"/>
            <a:ext cx="9144000" cy="6494085"/>
          </a:xfrm>
          <a:prstGeom prst="rect">
            <a:avLst/>
          </a:prstGeom>
          <a:noFill/>
        </p:spPr>
        <p:txBody>
          <a:bodyPr wrap="square" rtlCol="0">
            <a:spAutoFit/>
          </a:bodyPr>
          <a:lstStyle/>
          <a:p>
            <a:r>
              <a:rPr lang="en-US" altLang="ko-KR" sz="1600" b="1" u="sng" dirty="0">
                <a:hlinkClick r:id="rId2"/>
              </a:rPr>
              <a:t>A JNK-mediated autophagy pathway that triggers c-IAP degradation and </a:t>
            </a:r>
            <a:r>
              <a:rPr lang="en-US" altLang="ko-KR" sz="1600" b="1" u="sng" dirty="0" err="1">
                <a:hlinkClick r:id="rId2"/>
              </a:rPr>
              <a:t>necroptosis</a:t>
            </a:r>
            <a:r>
              <a:rPr lang="en-US" altLang="ko-KR" sz="1600" b="1" u="sng" dirty="0">
                <a:hlinkClick r:id="rId2"/>
              </a:rPr>
              <a:t> for anticancer chemotherapy.</a:t>
            </a:r>
            <a:endParaRPr lang="en-US" altLang="ko-KR" sz="1600" b="1" dirty="0"/>
          </a:p>
          <a:p>
            <a:r>
              <a:rPr lang="en-US" altLang="ko-KR" sz="1600" u="sng" dirty="0">
                <a:hlinkClick r:id="rId3"/>
              </a:rPr>
              <a:t>He W</a:t>
            </a:r>
            <a:r>
              <a:rPr lang="en-US" altLang="ko-KR" sz="1600" dirty="0"/>
              <a:t>, </a:t>
            </a:r>
            <a:r>
              <a:rPr lang="en-US" altLang="ko-KR" sz="1600" u="sng" dirty="0">
                <a:hlinkClick r:id="rId4"/>
              </a:rPr>
              <a:t>Wang Q</a:t>
            </a:r>
            <a:r>
              <a:rPr lang="en-US" altLang="ko-KR" sz="1600" dirty="0"/>
              <a:t>, </a:t>
            </a:r>
            <a:r>
              <a:rPr lang="en-US" altLang="ko-KR" sz="1600" u="sng" dirty="0" err="1">
                <a:hlinkClick r:id="rId5"/>
              </a:rPr>
              <a:t>Srinivasan</a:t>
            </a:r>
            <a:r>
              <a:rPr lang="en-US" altLang="ko-KR" sz="1600" u="sng" dirty="0">
                <a:hlinkClick r:id="rId5"/>
              </a:rPr>
              <a:t> B</a:t>
            </a:r>
            <a:r>
              <a:rPr lang="en-US" altLang="ko-KR" sz="1600" dirty="0"/>
              <a:t>, </a:t>
            </a:r>
            <a:r>
              <a:rPr lang="en-US" altLang="ko-KR" sz="1600" u="sng" dirty="0" err="1">
                <a:hlinkClick r:id="rId6"/>
              </a:rPr>
              <a:t>Xu</a:t>
            </a:r>
            <a:r>
              <a:rPr lang="en-US" altLang="ko-KR" sz="1600" u="sng" dirty="0">
                <a:hlinkClick r:id="rId6"/>
              </a:rPr>
              <a:t> J</a:t>
            </a:r>
            <a:r>
              <a:rPr lang="en-US" altLang="ko-KR" sz="1600" dirty="0"/>
              <a:t>, </a:t>
            </a:r>
            <a:r>
              <a:rPr lang="en-US" altLang="ko-KR" sz="1600" u="sng" dirty="0">
                <a:hlinkClick r:id="rId7"/>
              </a:rPr>
              <a:t>Padilla MT</a:t>
            </a:r>
            <a:r>
              <a:rPr lang="en-US" altLang="ko-KR" sz="1600" dirty="0"/>
              <a:t>, </a:t>
            </a:r>
            <a:r>
              <a:rPr lang="en-US" altLang="ko-KR" sz="1600" u="sng" dirty="0">
                <a:hlinkClick r:id="rId8"/>
              </a:rPr>
              <a:t>Li Z</a:t>
            </a:r>
            <a:r>
              <a:rPr lang="en-US" altLang="ko-KR" sz="1600" dirty="0"/>
              <a:t>, </a:t>
            </a:r>
            <a:r>
              <a:rPr lang="en-US" altLang="ko-KR" sz="1600" u="sng" dirty="0">
                <a:hlinkClick r:id="rId9"/>
              </a:rPr>
              <a:t>Wang X</a:t>
            </a:r>
            <a:r>
              <a:rPr lang="en-US" altLang="ko-KR" sz="1600" dirty="0"/>
              <a:t>, </a:t>
            </a:r>
            <a:r>
              <a:rPr lang="en-US" altLang="ko-KR" sz="1600" u="sng" dirty="0">
                <a:hlinkClick r:id="rId10"/>
              </a:rPr>
              <a:t>Liu Y</a:t>
            </a:r>
            <a:r>
              <a:rPr lang="en-US" altLang="ko-KR" sz="1600" dirty="0"/>
              <a:t>, </a:t>
            </a:r>
            <a:r>
              <a:rPr lang="en-US" altLang="ko-KR" sz="1600" u="sng" dirty="0">
                <a:hlinkClick r:id="rId11"/>
              </a:rPr>
              <a:t>Gou X</a:t>
            </a:r>
            <a:r>
              <a:rPr lang="en-US" altLang="ko-KR" sz="1600" dirty="0"/>
              <a:t>, </a:t>
            </a:r>
            <a:r>
              <a:rPr lang="en-US" altLang="ko-KR" sz="1600" u="sng" dirty="0" err="1">
                <a:hlinkClick r:id="rId12"/>
              </a:rPr>
              <a:t>Shen</a:t>
            </a:r>
            <a:r>
              <a:rPr lang="en-US" altLang="ko-KR" sz="1600" u="sng" dirty="0">
                <a:hlinkClick r:id="rId12"/>
              </a:rPr>
              <a:t> HM</a:t>
            </a:r>
            <a:r>
              <a:rPr lang="en-US" altLang="ko-KR" sz="1600" dirty="0"/>
              <a:t>, </a:t>
            </a:r>
            <a:r>
              <a:rPr lang="en-US" altLang="ko-KR" sz="1600" u="sng" dirty="0">
                <a:hlinkClick r:id="rId13"/>
              </a:rPr>
              <a:t>Xing C</a:t>
            </a:r>
            <a:r>
              <a:rPr lang="en-US" altLang="ko-KR" sz="1600" dirty="0"/>
              <a:t>, </a:t>
            </a:r>
            <a:r>
              <a:rPr lang="en-US" altLang="ko-KR" sz="1600" u="sng" dirty="0">
                <a:hlinkClick r:id="rId14"/>
              </a:rPr>
              <a:t>Lin Y</a:t>
            </a:r>
            <a:r>
              <a:rPr lang="en-US" altLang="ko-KR" sz="1600" dirty="0"/>
              <a:t>.</a:t>
            </a:r>
          </a:p>
          <a:p>
            <a:r>
              <a:rPr lang="en-US" altLang="ko-KR" sz="1600" b="1" dirty="0"/>
              <a:t>Source</a:t>
            </a:r>
          </a:p>
          <a:p>
            <a:r>
              <a:rPr lang="en-US" altLang="ko-KR" sz="1600" dirty="0"/>
              <a:t>1] Molecular Biology and Lung Cancer Program, Lovelace Respiratory Research Institute, Albuquerque, NM, USA [2] Department of Urology, The First Affiliated Hospital, Chongqing Medical University, Chongqing, China.</a:t>
            </a:r>
          </a:p>
          <a:p>
            <a:r>
              <a:rPr lang="en-US" altLang="ko-KR" sz="1600" b="1" dirty="0"/>
              <a:t>Abstract</a:t>
            </a:r>
          </a:p>
          <a:p>
            <a:r>
              <a:rPr lang="en-US" altLang="ko-KR" sz="1600" dirty="0"/>
              <a:t>Killing cancer cells through the induction of apoptosis is one of the main mechanisms of chemotherapy. However, numerous cancer cells have primary or acquired apoptosis resistance, resulting in </a:t>
            </a:r>
            <a:r>
              <a:rPr lang="en-US" altLang="ko-KR" sz="1600" dirty="0" err="1"/>
              <a:t>chemoresistance</a:t>
            </a:r>
            <a:r>
              <a:rPr lang="en-US" altLang="ko-KR" sz="1600" dirty="0"/>
              <a:t>. In this study, using a novel </a:t>
            </a:r>
            <a:r>
              <a:rPr lang="en-US" altLang="ko-KR" sz="1600" dirty="0" err="1"/>
              <a:t>chalcone</a:t>
            </a:r>
            <a:r>
              <a:rPr lang="en-US" altLang="ko-KR" sz="1600" dirty="0"/>
              <a:t> derivative chalcone-24 (Chal-24), we identified a novel anticancer mechanism through autophagy-mediated </a:t>
            </a:r>
            <a:r>
              <a:rPr lang="en-US" altLang="ko-KR" sz="1600" dirty="0" err="1"/>
              <a:t>necroptosis</a:t>
            </a:r>
            <a:r>
              <a:rPr lang="en-US" altLang="ko-KR" sz="1600" dirty="0"/>
              <a:t> (RIP1- and RIP3-dependent necrosis). Chal-24 potently killed different cancer cells with induction of necrotic cellular morphology while causing no detectable </a:t>
            </a:r>
            <a:r>
              <a:rPr lang="en-US" altLang="ko-KR" sz="1600" dirty="0" err="1"/>
              <a:t>caspase</a:t>
            </a:r>
            <a:r>
              <a:rPr lang="en-US" altLang="ko-KR" sz="1600" dirty="0"/>
              <a:t> activation. Blocking the </a:t>
            </a:r>
            <a:r>
              <a:rPr lang="en-US" altLang="ko-KR" sz="1600" dirty="0" err="1"/>
              <a:t>necroptosis</a:t>
            </a:r>
            <a:r>
              <a:rPr lang="en-US" altLang="ko-KR" sz="1600" dirty="0"/>
              <a:t> pathway with either necrostatin-1 or by knockdown of RIP1 and RIP3 effectively blocked the cytotoxicity of Chal-24, suggesting that Chal-24-induced cell death is associated with </a:t>
            </a:r>
            <a:r>
              <a:rPr lang="en-US" altLang="ko-KR" sz="1600" dirty="0" err="1"/>
              <a:t>necroptosis</a:t>
            </a:r>
            <a:r>
              <a:rPr lang="en-US" altLang="ko-KR" sz="1600" dirty="0"/>
              <a:t>. Chal-24 robustly activated JNK and ERK and blockage of which effectively suppressed Chal-24-induced cytotoxicity. In addition, Chal-24 strongly induced autophagy that is dependent on JNK-mediated phosphorylation of Bcl-2 and </a:t>
            </a:r>
            <a:r>
              <a:rPr lang="en-US" altLang="ko-KR" sz="1600" dirty="0" err="1"/>
              <a:t>Bcl-xL</a:t>
            </a:r>
            <a:r>
              <a:rPr lang="en-US" altLang="ko-KR" sz="1600" dirty="0"/>
              <a:t> and dissociation of Bcl-2 or </a:t>
            </a:r>
            <a:r>
              <a:rPr lang="en-US" altLang="ko-KR" sz="1600" dirty="0" err="1"/>
              <a:t>Bcl-xL</a:t>
            </a:r>
            <a:r>
              <a:rPr lang="en-US" altLang="ko-KR" sz="1600" dirty="0"/>
              <a:t> from Beclin-1. Importantly, suppression of autophagy, with either pharmacological inhibitors or small interfering RNAs targeting the essential autophagy components ATG7 and Beclin-1, effectively attenuated Chal-24-induced cell death. Furthermore, we found that autophagy activation resulted in c-IAP1 and c-IAP2 degradation and formation of the </a:t>
            </a:r>
            <a:r>
              <a:rPr lang="en-US" altLang="ko-KR" sz="1600" dirty="0" err="1"/>
              <a:t>Ripoptosome</a:t>
            </a:r>
            <a:r>
              <a:rPr lang="en-US" altLang="ko-KR" sz="1600" dirty="0"/>
              <a:t> that contributes to </a:t>
            </a:r>
            <a:r>
              <a:rPr lang="en-US" altLang="ko-KR" sz="1600" dirty="0" err="1"/>
              <a:t>necroptosis</a:t>
            </a:r>
            <a:r>
              <a:rPr lang="en-US" altLang="ko-KR" sz="1600" dirty="0"/>
              <a:t>. These results thus establish a novel mechanism for killing cancer cells that involves autophagy-mediated </a:t>
            </a:r>
            <a:r>
              <a:rPr lang="en-US" altLang="ko-KR" sz="1600" dirty="0" err="1"/>
              <a:t>necroptosis</a:t>
            </a:r>
            <a:r>
              <a:rPr lang="en-US" altLang="ko-KR" sz="1600" dirty="0"/>
              <a:t>, which may be employed for overcoming </a:t>
            </a:r>
            <a:r>
              <a:rPr lang="en-US" altLang="ko-KR" sz="1600" dirty="0" err="1" smtClean="0"/>
              <a:t>chemoresistance</a:t>
            </a:r>
            <a:endParaRPr lang="en-US" altLang="ko-KR" sz="1600" dirty="0"/>
          </a:p>
        </p:txBody>
      </p:sp>
      <p:sp>
        <p:nvSpPr>
          <p:cNvPr id="3" name="TextBox 2"/>
          <p:cNvSpPr txBox="1"/>
          <p:nvPr/>
        </p:nvSpPr>
        <p:spPr>
          <a:xfrm>
            <a:off x="7846620" y="44624"/>
            <a:ext cx="1261884"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val="10112320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404664"/>
            <a:ext cx="9144000" cy="6186309"/>
          </a:xfrm>
          <a:prstGeom prst="rect">
            <a:avLst/>
          </a:prstGeom>
          <a:noFill/>
        </p:spPr>
        <p:txBody>
          <a:bodyPr wrap="square" rtlCol="0">
            <a:spAutoFit/>
          </a:bodyPr>
          <a:lstStyle/>
          <a:p>
            <a:r>
              <a:rPr lang="en-US" altLang="ko-KR" b="1" u="sng" dirty="0">
                <a:hlinkClick r:id="rId2"/>
              </a:rPr>
              <a:t>A </a:t>
            </a:r>
            <a:r>
              <a:rPr lang="en-US" altLang="ko-KR" b="1" u="sng" dirty="0" err="1">
                <a:hlinkClick r:id="rId2"/>
              </a:rPr>
              <a:t>Jnk</a:t>
            </a:r>
            <a:r>
              <a:rPr lang="en-US" altLang="ko-KR" b="1" u="sng" dirty="0">
                <a:hlinkClick r:id="rId2"/>
              </a:rPr>
              <a:t>-Rho-Actin remodeling positive feedback network directs </a:t>
            </a:r>
            <a:r>
              <a:rPr lang="en-US" altLang="ko-KR" b="1" u="sng" dirty="0" err="1">
                <a:hlinkClick r:id="rId2"/>
              </a:rPr>
              <a:t>Src</a:t>
            </a:r>
            <a:r>
              <a:rPr lang="en-US" altLang="ko-KR" b="1" u="sng" dirty="0">
                <a:hlinkClick r:id="rId2"/>
              </a:rPr>
              <a:t>-driven invasion.</a:t>
            </a:r>
            <a:endParaRPr lang="en-US" altLang="ko-KR" b="1" dirty="0"/>
          </a:p>
          <a:p>
            <a:r>
              <a:rPr lang="en-US" altLang="ko-KR" u="sng" dirty="0" err="1">
                <a:hlinkClick r:id="rId3"/>
              </a:rPr>
              <a:t>Rudrapatna</a:t>
            </a:r>
            <a:r>
              <a:rPr lang="en-US" altLang="ko-KR" u="sng" dirty="0">
                <a:hlinkClick r:id="rId3"/>
              </a:rPr>
              <a:t> VA</a:t>
            </a:r>
            <a:r>
              <a:rPr lang="en-US" altLang="ko-KR" dirty="0"/>
              <a:t>, </a:t>
            </a:r>
            <a:r>
              <a:rPr lang="en-US" altLang="ko-KR" u="sng" dirty="0" err="1">
                <a:hlinkClick r:id="rId4"/>
              </a:rPr>
              <a:t>Bangi</a:t>
            </a:r>
            <a:r>
              <a:rPr lang="en-US" altLang="ko-KR" u="sng" dirty="0">
                <a:hlinkClick r:id="rId4"/>
              </a:rPr>
              <a:t> E</a:t>
            </a:r>
            <a:r>
              <a:rPr lang="en-US" altLang="ko-KR" dirty="0"/>
              <a:t>, </a:t>
            </a:r>
            <a:r>
              <a:rPr lang="en-US" altLang="ko-KR" u="sng" dirty="0" err="1">
                <a:hlinkClick r:id="rId5"/>
              </a:rPr>
              <a:t>Cagan</a:t>
            </a:r>
            <a:r>
              <a:rPr lang="en-US" altLang="ko-KR" u="sng" dirty="0">
                <a:hlinkClick r:id="rId5"/>
              </a:rPr>
              <a:t> RL</a:t>
            </a:r>
            <a:r>
              <a:rPr lang="en-US" altLang="ko-KR" dirty="0"/>
              <a:t>.</a:t>
            </a:r>
          </a:p>
          <a:p>
            <a:r>
              <a:rPr lang="en-US" altLang="ko-KR" b="1" dirty="0"/>
              <a:t>Source</a:t>
            </a:r>
          </a:p>
          <a:p>
            <a:r>
              <a:rPr lang="en-US" altLang="ko-KR" dirty="0"/>
              <a:t>Department of Developmental and Regenerative Biology, Mount Sinai School of Medicine, New York, NY, USA.</a:t>
            </a:r>
          </a:p>
          <a:p>
            <a:r>
              <a:rPr lang="en-US" altLang="ko-KR" b="1" dirty="0"/>
              <a:t>Abstract</a:t>
            </a:r>
          </a:p>
          <a:p>
            <a:r>
              <a:rPr lang="en-US" altLang="ko-KR" dirty="0"/>
              <a:t>Current models of tumor cell invasion propose that oncogenic signaling converges upon key orchestrators of cytoskeletal dynamics, including c-Jun N-terminal kinase (</a:t>
            </a:r>
            <a:r>
              <a:rPr lang="en-US" altLang="ko-KR" dirty="0" err="1"/>
              <a:t>Jnk</a:t>
            </a:r>
            <a:r>
              <a:rPr lang="en-US" altLang="ko-KR" dirty="0"/>
              <a:t>) and </a:t>
            </a:r>
            <a:r>
              <a:rPr lang="en-US" altLang="ko-KR" dirty="0" err="1"/>
              <a:t>RhoGTPase</a:t>
            </a:r>
            <a:r>
              <a:rPr lang="en-US" altLang="ko-KR" dirty="0"/>
              <a:t> family members; these signals dynamically direct Actin remodeling proteins (ARPs) to catalyze the cytoskeletal changes required for migration. </a:t>
            </a:r>
            <a:r>
              <a:rPr lang="en-US" altLang="ko-KR" dirty="0" err="1"/>
              <a:t>Src</a:t>
            </a:r>
            <a:r>
              <a:rPr lang="en-US" altLang="ko-KR" dirty="0"/>
              <a:t> is a key driver of tumor aggression, metastasis and patient mortality. To clarify how </a:t>
            </a:r>
            <a:r>
              <a:rPr lang="en-US" altLang="ko-KR" dirty="0" err="1"/>
              <a:t>Src</a:t>
            </a:r>
            <a:r>
              <a:rPr lang="en-US" altLang="ko-KR" dirty="0"/>
              <a:t> regulates Actin dynamics to promote invasive migration, we performed a genetic modifier screen in a Drosophila model of invasion. Nine genes linked to Actin dynamics were identified that mediate invasion in situ. We found that ARPs were required for many oncogenic effects of </a:t>
            </a:r>
            <a:r>
              <a:rPr lang="en-US" altLang="ko-KR" dirty="0" err="1"/>
              <a:t>Src</a:t>
            </a:r>
            <a:r>
              <a:rPr lang="en-US" altLang="ko-KR" dirty="0"/>
              <a:t> including Mmp1 expression and initiation of apoptosis. Surprisingly, they were also regulators of </a:t>
            </a:r>
            <a:r>
              <a:rPr lang="en-US" altLang="ko-KR" dirty="0" err="1"/>
              <a:t>Jnk</a:t>
            </a:r>
            <a:r>
              <a:rPr lang="en-US" altLang="ko-KR" dirty="0"/>
              <a:t> pathway activity: both </a:t>
            </a:r>
            <a:r>
              <a:rPr lang="en-US" altLang="ko-KR" dirty="0" err="1"/>
              <a:t>Src</a:t>
            </a:r>
            <a:r>
              <a:rPr lang="en-US" altLang="ko-KR" dirty="0"/>
              <a:t> and the small </a:t>
            </a:r>
            <a:r>
              <a:rPr lang="en-US" altLang="ko-KR" dirty="0" err="1"/>
              <a:t>GTPase</a:t>
            </a:r>
            <a:r>
              <a:rPr lang="en-US" altLang="ko-KR" dirty="0"/>
              <a:t> Rho1 activated </a:t>
            </a:r>
            <a:r>
              <a:rPr lang="en-US" altLang="ko-KR" dirty="0" err="1"/>
              <a:t>Jnk</a:t>
            </a:r>
            <a:r>
              <a:rPr lang="en-US" altLang="ko-KR" dirty="0"/>
              <a:t> in a manner dependent on ARPs during invasion. Our results suggest that ARPs are not simply downstream executors of signal transduction pathways. Rather, they participate in a positive feedback network involving canonical oncogenic signaling pathways that promote tumor invasion</a:t>
            </a:r>
            <a:r>
              <a:rPr lang="en-US" altLang="ko-KR" dirty="0" smtClean="0"/>
              <a:t>.</a:t>
            </a:r>
            <a:endParaRPr lang="en-US" altLang="ko-KR" dirty="0"/>
          </a:p>
        </p:txBody>
      </p:sp>
      <p:sp>
        <p:nvSpPr>
          <p:cNvPr id="3" name="TextBox 2"/>
          <p:cNvSpPr txBox="1"/>
          <p:nvPr/>
        </p:nvSpPr>
        <p:spPr>
          <a:xfrm>
            <a:off x="7846620" y="44624"/>
            <a:ext cx="1261884"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val="190452127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0"/>
            <a:ext cx="4572000" cy="1569660"/>
          </a:xfrm>
          <a:prstGeom prst="rect">
            <a:avLst/>
          </a:prstGeom>
        </p:spPr>
        <p:txBody>
          <a:bodyPr>
            <a:spAutoFit/>
          </a:bodyPr>
          <a:lstStyle/>
          <a:p>
            <a:r>
              <a:rPr lang="en-US" altLang="ko-KR" sz="1200" b="1" u="sng" dirty="0">
                <a:hlinkClick r:id="rId2"/>
              </a:rPr>
              <a:t>Functional regulation of the </a:t>
            </a:r>
            <a:r>
              <a:rPr lang="en-US" altLang="ko-KR" sz="1200" b="1" u="sng" dirty="0" err="1">
                <a:hlinkClick r:id="rId2"/>
              </a:rPr>
              <a:t>apurinic</a:t>
            </a:r>
            <a:r>
              <a:rPr lang="en-US" altLang="ko-KR" sz="1200" b="1" u="sng" dirty="0">
                <a:hlinkClick r:id="rId2"/>
              </a:rPr>
              <a:t>/</a:t>
            </a:r>
            <a:r>
              <a:rPr lang="en-US" altLang="ko-KR" sz="1200" b="1" u="sng" dirty="0" err="1">
                <a:hlinkClick r:id="rId2"/>
              </a:rPr>
              <a:t>apyrimidinic</a:t>
            </a:r>
            <a:r>
              <a:rPr lang="en-US" altLang="ko-KR" sz="1200" b="1" u="sng" dirty="0">
                <a:hlinkClick r:id="rId2"/>
              </a:rPr>
              <a:t> endonuclease 1 by </a:t>
            </a:r>
            <a:r>
              <a:rPr lang="en-US" altLang="ko-KR" sz="1200" b="1" u="sng" dirty="0" err="1">
                <a:hlinkClick r:id="rId2"/>
              </a:rPr>
              <a:t>nucleophosmin</a:t>
            </a:r>
            <a:r>
              <a:rPr lang="en-US" altLang="ko-KR" sz="1200" b="1" u="sng" dirty="0">
                <a:hlinkClick r:id="rId2"/>
              </a:rPr>
              <a:t>: impact on tumor biology.</a:t>
            </a:r>
            <a:endParaRPr lang="en-US" altLang="ko-KR" sz="1200" b="1" dirty="0"/>
          </a:p>
          <a:p>
            <a:r>
              <a:rPr lang="en-US" altLang="ko-KR" sz="1200" u="sng" dirty="0" err="1">
                <a:hlinkClick r:id="rId3"/>
              </a:rPr>
              <a:t>Vascotto</a:t>
            </a:r>
            <a:r>
              <a:rPr lang="en-US" altLang="ko-KR" sz="1200" u="sng" dirty="0">
                <a:hlinkClick r:id="rId3"/>
              </a:rPr>
              <a:t> C</a:t>
            </a:r>
            <a:r>
              <a:rPr lang="en-US" altLang="ko-KR" sz="1200" dirty="0"/>
              <a:t>, </a:t>
            </a:r>
            <a:r>
              <a:rPr lang="en-US" altLang="ko-KR" sz="1200" u="sng" dirty="0" err="1">
                <a:hlinkClick r:id="rId4"/>
              </a:rPr>
              <a:t>Lirussi</a:t>
            </a:r>
            <a:r>
              <a:rPr lang="en-US" altLang="ko-KR" sz="1200" u="sng" dirty="0">
                <a:hlinkClick r:id="rId4"/>
              </a:rPr>
              <a:t> L</a:t>
            </a:r>
            <a:r>
              <a:rPr lang="en-US" altLang="ko-KR" sz="1200" dirty="0"/>
              <a:t>, </a:t>
            </a:r>
            <a:r>
              <a:rPr lang="en-US" altLang="ko-KR" sz="1200" u="sng" dirty="0" err="1">
                <a:hlinkClick r:id="rId5"/>
              </a:rPr>
              <a:t>Poletto</a:t>
            </a:r>
            <a:r>
              <a:rPr lang="en-US" altLang="ko-KR" sz="1200" u="sng" dirty="0">
                <a:hlinkClick r:id="rId5"/>
              </a:rPr>
              <a:t> M</a:t>
            </a:r>
            <a:r>
              <a:rPr lang="en-US" altLang="ko-KR" sz="1200" dirty="0"/>
              <a:t>, </a:t>
            </a:r>
            <a:r>
              <a:rPr lang="en-US" altLang="ko-KR" sz="1200" u="sng" dirty="0" err="1">
                <a:hlinkClick r:id="rId6"/>
              </a:rPr>
              <a:t>Tiribelli</a:t>
            </a:r>
            <a:r>
              <a:rPr lang="en-US" altLang="ko-KR" sz="1200" u="sng" dirty="0">
                <a:hlinkClick r:id="rId6"/>
              </a:rPr>
              <a:t> M</a:t>
            </a:r>
            <a:r>
              <a:rPr lang="en-US" altLang="ko-KR" sz="1200" dirty="0"/>
              <a:t>, </a:t>
            </a:r>
            <a:r>
              <a:rPr lang="en-US" altLang="ko-KR" sz="1200" u="sng" dirty="0" err="1">
                <a:hlinkClick r:id="rId7"/>
              </a:rPr>
              <a:t>Damiani</a:t>
            </a:r>
            <a:r>
              <a:rPr lang="en-US" altLang="ko-KR" sz="1200" u="sng" dirty="0">
                <a:hlinkClick r:id="rId7"/>
              </a:rPr>
              <a:t> D</a:t>
            </a:r>
            <a:r>
              <a:rPr lang="en-US" altLang="ko-KR" sz="1200" dirty="0"/>
              <a:t>, </a:t>
            </a:r>
            <a:r>
              <a:rPr lang="en-US" altLang="ko-KR" sz="1200" u="sng" dirty="0" err="1">
                <a:hlinkClick r:id="rId8"/>
              </a:rPr>
              <a:t>Fabbro</a:t>
            </a:r>
            <a:r>
              <a:rPr lang="en-US" altLang="ko-KR" sz="1200" u="sng" dirty="0">
                <a:hlinkClick r:id="rId8"/>
              </a:rPr>
              <a:t> D</a:t>
            </a:r>
            <a:r>
              <a:rPr lang="en-US" altLang="ko-KR" sz="1200" dirty="0"/>
              <a:t>, </a:t>
            </a:r>
            <a:r>
              <a:rPr lang="en-US" altLang="ko-KR" sz="1200" u="sng" dirty="0" err="1">
                <a:hlinkClick r:id="rId9"/>
              </a:rPr>
              <a:t>Damante</a:t>
            </a:r>
            <a:r>
              <a:rPr lang="en-US" altLang="ko-KR" sz="1200" u="sng" dirty="0">
                <a:hlinkClick r:id="rId9"/>
              </a:rPr>
              <a:t> G</a:t>
            </a:r>
            <a:r>
              <a:rPr lang="en-US" altLang="ko-KR" sz="1200" dirty="0"/>
              <a:t>, </a:t>
            </a:r>
            <a:r>
              <a:rPr lang="en-US" altLang="ko-KR" sz="1200" u="sng" dirty="0" err="1">
                <a:hlinkClick r:id="rId10"/>
              </a:rPr>
              <a:t>Demple</a:t>
            </a:r>
            <a:r>
              <a:rPr lang="en-US" altLang="ko-KR" sz="1200" u="sng" dirty="0">
                <a:hlinkClick r:id="rId10"/>
              </a:rPr>
              <a:t> B</a:t>
            </a:r>
            <a:r>
              <a:rPr lang="en-US" altLang="ko-KR" sz="1200" dirty="0"/>
              <a:t>, </a:t>
            </a:r>
            <a:r>
              <a:rPr lang="en-US" altLang="ko-KR" sz="1200" u="sng" dirty="0">
                <a:hlinkClick r:id="rId11"/>
              </a:rPr>
              <a:t>Colombo E</a:t>
            </a:r>
            <a:r>
              <a:rPr lang="en-US" altLang="ko-KR" sz="1200" dirty="0"/>
              <a:t>, </a:t>
            </a:r>
            <a:r>
              <a:rPr lang="en-US" altLang="ko-KR" sz="1200" u="sng" dirty="0">
                <a:hlinkClick r:id="rId12"/>
              </a:rPr>
              <a:t>Tell G</a:t>
            </a:r>
            <a:r>
              <a:rPr lang="en-US" altLang="ko-KR" sz="1200" dirty="0"/>
              <a:t>.</a:t>
            </a:r>
          </a:p>
          <a:p>
            <a:r>
              <a:rPr lang="en-US" altLang="ko-KR" sz="1200" b="1" dirty="0"/>
              <a:t>Source</a:t>
            </a:r>
          </a:p>
          <a:p>
            <a:r>
              <a:rPr lang="en-US" altLang="ko-KR" sz="1200" dirty="0"/>
              <a:t>Department of Medical and Biological Sciences, University of Udine, Udine, Italy.</a:t>
            </a:r>
          </a:p>
        </p:txBody>
      </p:sp>
      <p:sp>
        <p:nvSpPr>
          <p:cNvPr id="3" name="직사각형 2"/>
          <p:cNvSpPr/>
          <p:nvPr/>
        </p:nvSpPr>
        <p:spPr>
          <a:xfrm>
            <a:off x="0" y="1569660"/>
            <a:ext cx="4572000" cy="1200329"/>
          </a:xfrm>
          <a:prstGeom prst="rect">
            <a:avLst/>
          </a:prstGeom>
        </p:spPr>
        <p:txBody>
          <a:bodyPr>
            <a:spAutoFit/>
          </a:bodyPr>
          <a:lstStyle/>
          <a:p>
            <a:r>
              <a:rPr lang="en-US" altLang="ko-KR" sz="1200" b="1" u="sng" dirty="0">
                <a:hlinkClick r:id="rId13"/>
              </a:rPr>
              <a:t>The variety of leukemic stem cells in myeloid malignancy.</a:t>
            </a:r>
            <a:endParaRPr lang="en-US" altLang="ko-KR" sz="1200" b="1" dirty="0"/>
          </a:p>
          <a:p>
            <a:r>
              <a:rPr lang="en-US" altLang="ko-KR" sz="1200" u="sng" dirty="0">
                <a:hlinkClick r:id="rId14"/>
              </a:rPr>
              <a:t>Wiseman DH</a:t>
            </a:r>
            <a:r>
              <a:rPr lang="en-US" altLang="ko-KR" sz="1200" dirty="0"/>
              <a:t>, </a:t>
            </a:r>
            <a:r>
              <a:rPr lang="en-US" altLang="ko-KR" sz="1200" u="sng" dirty="0" err="1">
                <a:hlinkClick r:id="rId15"/>
              </a:rPr>
              <a:t>Greystoke</a:t>
            </a:r>
            <a:r>
              <a:rPr lang="en-US" altLang="ko-KR" sz="1200" u="sng" dirty="0">
                <a:hlinkClick r:id="rId15"/>
              </a:rPr>
              <a:t> BF</a:t>
            </a:r>
            <a:r>
              <a:rPr lang="en-US" altLang="ko-KR" sz="1200" dirty="0"/>
              <a:t>, </a:t>
            </a:r>
            <a:r>
              <a:rPr lang="en-US" altLang="ko-KR" sz="1200" u="sng" dirty="0" err="1">
                <a:hlinkClick r:id="rId16"/>
              </a:rPr>
              <a:t>Somervaille</a:t>
            </a:r>
            <a:r>
              <a:rPr lang="en-US" altLang="ko-KR" sz="1200" u="sng" dirty="0">
                <a:hlinkClick r:id="rId16"/>
              </a:rPr>
              <a:t> TC</a:t>
            </a:r>
            <a:r>
              <a:rPr lang="en-US" altLang="ko-KR" sz="1200" dirty="0"/>
              <a:t>.</a:t>
            </a:r>
          </a:p>
          <a:p>
            <a:r>
              <a:rPr lang="en-US" altLang="ko-KR" sz="1200" b="1" dirty="0"/>
              <a:t>Source</a:t>
            </a:r>
          </a:p>
          <a:p>
            <a:r>
              <a:rPr lang="en-US" altLang="ko-KR" sz="1200" dirty="0"/>
              <a:t>Cancer Research UK </a:t>
            </a:r>
            <a:r>
              <a:rPr lang="en-US" altLang="ko-KR" sz="1200" dirty="0" err="1"/>
              <a:t>Leukaemia</a:t>
            </a:r>
            <a:r>
              <a:rPr lang="en-US" altLang="ko-KR" sz="1200" dirty="0"/>
              <a:t> Biology Laboratory, Paterson Institute for Cancer Research, The University of Manchester, Manchester, UK.</a:t>
            </a:r>
          </a:p>
        </p:txBody>
      </p:sp>
      <p:sp>
        <p:nvSpPr>
          <p:cNvPr id="4" name="직사각형 3"/>
          <p:cNvSpPr/>
          <p:nvPr/>
        </p:nvSpPr>
        <p:spPr>
          <a:xfrm>
            <a:off x="-10100" y="2769989"/>
            <a:ext cx="4572000" cy="1938992"/>
          </a:xfrm>
          <a:prstGeom prst="rect">
            <a:avLst/>
          </a:prstGeom>
        </p:spPr>
        <p:txBody>
          <a:bodyPr>
            <a:spAutoFit/>
          </a:bodyPr>
          <a:lstStyle/>
          <a:p>
            <a:r>
              <a:rPr lang="en-US" altLang="ko-KR" sz="1200" b="1" u="sng" dirty="0">
                <a:hlinkClick r:id="rId17"/>
              </a:rPr>
              <a:t>MicroRNA-19a-3p inhibits breast cancer progression and metastasis by inducing macrophage polarization through </a:t>
            </a:r>
            <a:r>
              <a:rPr lang="en-US" altLang="ko-KR" sz="1200" b="1" u="sng" dirty="0" err="1">
                <a:hlinkClick r:id="rId17"/>
              </a:rPr>
              <a:t>downregulated</a:t>
            </a:r>
            <a:r>
              <a:rPr lang="en-US" altLang="ko-KR" sz="1200" b="1" u="sng" dirty="0">
                <a:hlinkClick r:id="rId17"/>
              </a:rPr>
              <a:t> expression of Fra-1 proto-oncogene.</a:t>
            </a:r>
            <a:endParaRPr lang="en-US" altLang="ko-KR" sz="1200" b="1" dirty="0"/>
          </a:p>
          <a:p>
            <a:r>
              <a:rPr lang="en-US" altLang="ko-KR" sz="1200" u="sng" dirty="0">
                <a:hlinkClick r:id="rId18"/>
              </a:rPr>
              <a:t>Yang J</a:t>
            </a:r>
            <a:r>
              <a:rPr lang="en-US" altLang="ko-KR" sz="1200" dirty="0"/>
              <a:t>, </a:t>
            </a:r>
            <a:r>
              <a:rPr lang="en-US" altLang="ko-KR" sz="1200" u="sng" dirty="0">
                <a:hlinkClick r:id="rId19"/>
              </a:rPr>
              <a:t>Zhang Z</a:t>
            </a:r>
            <a:r>
              <a:rPr lang="en-US" altLang="ko-KR" sz="1200" dirty="0"/>
              <a:t>, </a:t>
            </a:r>
            <a:r>
              <a:rPr lang="en-US" altLang="ko-KR" sz="1200" u="sng" dirty="0">
                <a:hlinkClick r:id="rId20"/>
              </a:rPr>
              <a:t>Chen C</a:t>
            </a:r>
            <a:r>
              <a:rPr lang="en-US" altLang="ko-KR" sz="1200" dirty="0"/>
              <a:t>, </a:t>
            </a:r>
            <a:r>
              <a:rPr lang="en-US" altLang="ko-KR" sz="1200" u="sng" dirty="0">
                <a:hlinkClick r:id="rId21"/>
              </a:rPr>
              <a:t>Liu Y</a:t>
            </a:r>
            <a:r>
              <a:rPr lang="en-US" altLang="ko-KR" sz="1200" dirty="0"/>
              <a:t>, </a:t>
            </a:r>
            <a:r>
              <a:rPr lang="en-US" altLang="ko-KR" sz="1200" u="sng" dirty="0">
                <a:hlinkClick r:id="rId22"/>
              </a:rPr>
              <a:t>Si Q</a:t>
            </a:r>
            <a:r>
              <a:rPr lang="en-US" altLang="ko-KR" sz="1200" dirty="0"/>
              <a:t>, </a:t>
            </a:r>
            <a:r>
              <a:rPr lang="en-US" altLang="ko-KR" sz="1200" u="sng" dirty="0">
                <a:hlinkClick r:id="rId23"/>
              </a:rPr>
              <a:t>Chuang TH</a:t>
            </a:r>
            <a:r>
              <a:rPr lang="en-US" altLang="ko-KR" sz="1200" dirty="0"/>
              <a:t>, </a:t>
            </a:r>
            <a:r>
              <a:rPr lang="en-US" altLang="ko-KR" sz="1200" u="sng" dirty="0">
                <a:hlinkClick r:id="rId24"/>
              </a:rPr>
              <a:t>Li N</a:t>
            </a:r>
            <a:r>
              <a:rPr lang="en-US" altLang="ko-KR" sz="1200" dirty="0"/>
              <a:t>, </a:t>
            </a:r>
            <a:r>
              <a:rPr lang="en-US" altLang="ko-KR" sz="1200" u="sng" dirty="0">
                <a:hlinkClick r:id="rId25"/>
              </a:rPr>
              <a:t>Gomez-</a:t>
            </a:r>
            <a:r>
              <a:rPr lang="en-US" altLang="ko-KR" sz="1200" u="sng" dirty="0" err="1">
                <a:hlinkClick r:id="rId25"/>
              </a:rPr>
              <a:t>Cabrero</a:t>
            </a:r>
            <a:r>
              <a:rPr lang="en-US" altLang="ko-KR" sz="1200" u="sng" dirty="0">
                <a:hlinkClick r:id="rId25"/>
              </a:rPr>
              <a:t> A</a:t>
            </a:r>
            <a:r>
              <a:rPr lang="en-US" altLang="ko-KR" sz="1200" dirty="0"/>
              <a:t>, </a:t>
            </a:r>
            <a:r>
              <a:rPr lang="en-US" altLang="ko-KR" sz="1200" u="sng" dirty="0" err="1">
                <a:hlinkClick r:id="rId26"/>
              </a:rPr>
              <a:t>Reisfeld</a:t>
            </a:r>
            <a:r>
              <a:rPr lang="en-US" altLang="ko-KR" sz="1200" u="sng" dirty="0">
                <a:hlinkClick r:id="rId26"/>
              </a:rPr>
              <a:t> RA</a:t>
            </a:r>
            <a:r>
              <a:rPr lang="en-US" altLang="ko-KR" sz="1200" dirty="0"/>
              <a:t>, </a:t>
            </a:r>
            <a:r>
              <a:rPr lang="en-US" altLang="ko-KR" sz="1200" u="sng" dirty="0">
                <a:hlinkClick r:id="rId27"/>
              </a:rPr>
              <a:t>Xiang R</a:t>
            </a:r>
            <a:r>
              <a:rPr lang="en-US" altLang="ko-KR" sz="1200" dirty="0"/>
              <a:t>, </a:t>
            </a:r>
            <a:r>
              <a:rPr lang="en-US" altLang="ko-KR" sz="1200" u="sng" dirty="0" err="1">
                <a:hlinkClick r:id="rId28"/>
              </a:rPr>
              <a:t>Luo</a:t>
            </a:r>
            <a:r>
              <a:rPr lang="en-US" altLang="ko-KR" sz="1200" u="sng" dirty="0">
                <a:hlinkClick r:id="rId28"/>
              </a:rPr>
              <a:t> Y</a:t>
            </a:r>
            <a:r>
              <a:rPr lang="en-US" altLang="ko-KR" sz="1200" dirty="0"/>
              <a:t>.</a:t>
            </a:r>
          </a:p>
          <a:p>
            <a:r>
              <a:rPr lang="en-US" altLang="ko-KR" sz="1200" b="1" dirty="0"/>
              <a:t>Source</a:t>
            </a:r>
          </a:p>
          <a:p>
            <a:r>
              <a:rPr lang="en-US" altLang="ko-KR" sz="1200" dirty="0"/>
              <a:t>1] Department of Immunology, Institute of Basic Medical Science, Chinese Academy of Medical Science and Peking Union Medical College, Beijing, China [2] Department of Immunology, </a:t>
            </a:r>
            <a:r>
              <a:rPr lang="en-US" altLang="ko-KR" sz="1200" dirty="0" err="1"/>
              <a:t>Nankai</a:t>
            </a:r>
            <a:r>
              <a:rPr lang="en-US" altLang="ko-KR" sz="1200" dirty="0"/>
              <a:t> University, Tianjin, China.</a:t>
            </a:r>
          </a:p>
        </p:txBody>
      </p:sp>
      <p:sp>
        <p:nvSpPr>
          <p:cNvPr id="5" name="직사각형 4"/>
          <p:cNvSpPr/>
          <p:nvPr/>
        </p:nvSpPr>
        <p:spPr>
          <a:xfrm>
            <a:off x="0" y="4708981"/>
            <a:ext cx="4572000" cy="1384995"/>
          </a:xfrm>
          <a:prstGeom prst="rect">
            <a:avLst/>
          </a:prstGeom>
        </p:spPr>
        <p:txBody>
          <a:bodyPr>
            <a:spAutoFit/>
          </a:bodyPr>
          <a:lstStyle/>
          <a:p>
            <a:r>
              <a:rPr lang="en-US" altLang="ko-KR" sz="1200" b="1" u="sng" dirty="0">
                <a:hlinkClick r:id="rId29"/>
              </a:rPr>
              <a:t>EWS represses </a:t>
            </a:r>
            <a:r>
              <a:rPr lang="en-US" altLang="ko-KR" sz="1200" b="1" u="sng" dirty="0" err="1">
                <a:hlinkClick r:id="rId29"/>
              </a:rPr>
              <a:t>cofilin</a:t>
            </a:r>
            <a:r>
              <a:rPr lang="en-US" altLang="ko-KR" sz="1200" b="1" u="sng" dirty="0">
                <a:hlinkClick r:id="rId29"/>
              </a:rPr>
              <a:t> 1 expression by inducing nuclear retention of </a:t>
            </a:r>
            <a:r>
              <a:rPr lang="en-US" altLang="ko-KR" sz="1200" b="1" u="sng" dirty="0" err="1">
                <a:hlinkClick r:id="rId29"/>
              </a:rPr>
              <a:t>cofilin</a:t>
            </a:r>
            <a:r>
              <a:rPr lang="en-US" altLang="ko-KR" sz="1200" b="1" u="sng" dirty="0">
                <a:hlinkClick r:id="rId29"/>
              </a:rPr>
              <a:t> 1 mRNA.</a:t>
            </a:r>
            <a:endParaRPr lang="en-US" altLang="ko-KR" sz="1200" b="1" dirty="0"/>
          </a:p>
          <a:p>
            <a:r>
              <a:rPr lang="en-US" altLang="ko-KR" sz="1200" u="sng" dirty="0">
                <a:hlinkClick r:id="rId30"/>
              </a:rPr>
              <a:t>Huang L</a:t>
            </a:r>
            <a:r>
              <a:rPr lang="en-US" altLang="ko-KR" sz="1200" dirty="0"/>
              <a:t>, </a:t>
            </a:r>
            <a:r>
              <a:rPr lang="en-US" altLang="ko-KR" sz="1200" u="sng" dirty="0" err="1">
                <a:hlinkClick r:id="rId31"/>
              </a:rPr>
              <a:t>Kuwahara</a:t>
            </a:r>
            <a:r>
              <a:rPr lang="en-US" altLang="ko-KR" sz="1200" u="sng" dirty="0">
                <a:hlinkClick r:id="rId31"/>
              </a:rPr>
              <a:t> I</a:t>
            </a:r>
            <a:r>
              <a:rPr lang="en-US" altLang="ko-KR" sz="1200" dirty="0"/>
              <a:t>, </a:t>
            </a:r>
            <a:r>
              <a:rPr lang="en-US" altLang="ko-KR" sz="1200" u="sng" dirty="0">
                <a:hlinkClick r:id="rId32"/>
              </a:rPr>
              <a:t>Matsumoto K</a:t>
            </a:r>
            <a:r>
              <a:rPr lang="en-US" altLang="ko-KR" sz="1200" dirty="0"/>
              <a:t>.</a:t>
            </a:r>
          </a:p>
          <a:p>
            <a:r>
              <a:rPr lang="en-US" altLang="ko-KR" sz="1200" b="1" dirty="0"/>
              <a:t>Source</a:t>
            </a:r>
          </a:p>
          <a:p>
            <a:r>
              <a:rPr lang="en-US" altLang="ko-KR" sz="1200" dirty="0"/>
              <a:t>1] Molecular Entomology Laboratory, RIKEN, Wako, Japan [2] Department of Pathophysiology, Dalian Medical University, Dalian, China.</a:t>
            </a:r>
          </a:p>
        </p:txBody>
      </p:sp>
      <p:sp>
        <p:nvSpPr>
          <p:cNvPr id="6" name="직사각형 5"/>
          <p:cNvSpPr/>
          <p:nvPr/>
        </p:nvSpPr>
        <p:spPr>
          <a:xfrm>
            <a:off x="4572971" y="404664"/>
            <a:ext cx="4572000" cy="1384995"/>
          </a:xfrm>
          <a:prstGeom prst="rect">
            <a:avLst/>
          </a:prstGeom>
        </p:spPr>
        <p:txBody>
          <a:bodyPr>
            <a:spAutoFit/>
          </a:bodyPr>
          <a:lstStyle/>
          <a:p>
            <a:r>
              <a:rPr lang="en-US" altLang="ko-KR" sz="1200" b="1" u="sng" dirty="0">
                <a:hlinkClick r:id="rId33"/>
              </a:rPr>
              <a:t>Alternative CD44 splicing in intestinal stem cells and tumorigenesis.</a:t>
            </a:r>
            <a:endParaRPr lang="en-US" altLang="ko-KR" sz="1200" b="1" dirty="0"/>
          </a:p>
          <a:p>
            <a:r>
              <a:rPr lang="en-US" altLang="ko-KR" sz="1200" u="sng" dirty="0" err="1">
                <a:hlinkClick r:id="rId34"/>
              </a:rPr>
              <a:t>Guo</a:t>
            </a:r>
            <a:r>
              <a:rPr lang="en-US" altLang="ko-KR" sz="1200" u="sng" dirty="0">
                <a:hlinkClick r:id="rId34"/>
              </a:rPr>
              <a:t> W</a:t>
            </a:r>
            <a:r>
              <a:rPr lang="en-US" altLang="ko-KR" sz="1200" dirty="0"/>
              <a:t>, </a:t>
            </a:r>
            <a:r>
              <a:rPr lang="en-US" altLang="ko-KR" sz="1200" u="sng" dirty="0" err="1">
                <a:hlinkClick r:id="rId35"/>
              </a:rPr>
              <a:t>Frenette</a:t>
            </a:r>
            <a:r>
              <a:rPr lang="en-US" altLang="ko-KR" sz="1200" u="sng" dirty="0">
                <a:hlinkClick r:id="rId35"/>
              </a:rPr>
              <a:t> PS</a:t>
            </a:r>
            <a:r>
              <a:rPr lang="en-US" altLang="ko-KR" sz="1200" dirty="0"/>
              <a:t>.</a:t>
            </a:r>
          </a:p>
          <a:p>
            <a:r>
              <a:rPr lang="en-US" altLang="ko-KR" sz="1200" b="1" dirty="0"/>
              <a:t>Source</a:t>
            </a:r>
          </a:p>
          <a:p>
            <a:r>
              <a:rPr lang="en-US" altLang="ko-KR" sz="1200" dirty="0"/>
              <a:t>Department of Cell Biology, Albert Einstein College of Medicine, Ruth L. and David S. </a:t>
            </a:r>
            <a:r>
              <a:rPr lang="en-US" altLang="ko-KR" sz="1200" dirty="0" err="1"/>
              <a:t>Gottesman</a:t>
            </a:r>
            <a:r>
              <a:rPr lang="en-US" altLang="ko-KR" sz="1200" dirty="0"/>
              <a:t> Institute for Stem Cell and Regenerative Medicine, Bronx, NY, USA.</a:t>
            </a:r>
          </a:p>
        </p:txBody>
      </p:sp>
      <p:sp>
        <p:nvSpPr>
          <p:cNvPr id="7" name="직사각형 6"/>
          <p:cNvSpPr/>
          <p:nvPr/>
        </p:nvSpPr>
        <p:spPr>
          <a:xfrm>
            <a:off x="4566221" y="1789659"/>
            <a:ext cx="4572000" cy="1384995"/>
          </a:xfrm>
          <a:prstGeom prst="rect">
            <a:avLst/>
          </a:prstGeom>
        </p:spPr>
        <p:txBody>
          <a:bodyPr>
            <a:spAutoFit/>
          </a:bodyPr>
          <a:lstStyle/>
          <a:p>
            <a:r>
              <a:rPr lang="en-US" altLang="ko-KR" sz="1200" b="1" u="sng" dirty="0">
                <a:hlinkClick r:id="rId36"/>
              </a:rPr>
              <a:t>PPM1A is a </a:t>
            </a:r>
            <a:r>
              <a:rPr lang="en-US" altLang="ko-KR" sz="1200" b="1" u="sng" dirty="0" err="1">
                <a:hlinkClick r:id="rId36"/>
              </a:rPr>
              <a:t>RelA</a:t>
            </a:r>
            <a:r>
              <a:rPr lang="en-US" altLang="ko-KR" sz="1200" b="1" u="sng" dirty="0">
                <a:hlinkClick r:id="rId36"/>
              </a:rPr>
              <a:t> phosphatase with tumor suppressor-like activity.</a:t>
            </a:r>
            <a:endParaRPr lang="en-US" altLang="ko-KR" sz="1200" b="1" dirty="0"/>
          </a:p>
          <a:p>
            <a:r>
              <a:rPr lang="en-US" altLang="ko-KR" sz="1200" u="sng" dirty="0">
                <a:hlinkClick r:id="rId37"/>
              </a:rPr>
              <a:t>Lu X</a:t>
            </a:r>
            <a:r>
              <a:rPr lang="en-US" altLang="ko-KR" sz="1200" dirty="0"/>
              <a:t>, </a:t>
            </a:r>
            <a:r>
              <a:rPr lang="en-US" altLang="ko-KR" sz="1200" u="sng" dirty="0">
                <a:hlinkClick r:id="rId38"/>
              </a:rPr>
              <a:t>An H</a:t>
            </a:r>
            <a:r>
              <a:rPr lang="en-US" altLang="ko-KR" sz="1200" dirty="0"/>
              <a:t>, </a:t>
            </a:r>
            <a:r>
              <a:rPr lang="en-US" altLang="ko-KR" sz="1200" u="sng" dirty="0">
                <a:hlinkClick r:id="rId39"/>
              </a:rPr>
              <a:t>Jin R</a:t>
            </a:r>
            <a:r>
              <a:rPr lang="en-US" altLang="ko-KR" sz="1200" dirty="0"/>
              <a:t>, </a:t>
            </a:r>
            <a:r>
              <a:rPr lang="en-US" altLang="ko-KR" sz="1200" u="sng" dirty="0" err="1">
                <a:hlinkClick r:id="rId40"/>
              </a:rPr>
              <a:t>Zou</a:t>
            </a:r>
            <a:r>
              <a:rPr lang="en-US" altLang="ko-KR" sz="1200" u="sng" dirty="0">
                <a:hlinkClick r:id="rId40"/>
              </a:rPr>
              <a:t> M</a:t>
            </a:r>
            <a:r>
              <a:rPr lang="en-US" altLang="ko-KR" sz="1200" dirty="0"/>
              <a:t>, </a:t>
            </a:r>
            <a:r>
              <a:rPr lang="en-US" altLang="ko-KR" sz="1200" u="sng" dirty="0" err="1">
                <a:hlinkClick r:id="rId41"/>
              </a:rPr>
              <a:t>Guo</a:t>
            </a:r>
            <a:r>
              <a:rPr lang="en-US" altLang="ko-KR" sz="1200" u="sng" dirty="0">
                <a:hlinkClick r:id="rId41"/>
              </a:rPr>
              <a:t> Y</a:t>
            </a:r>
            <a:r>
              <a:rPr lang="en-US" altLang="ko-KR" sz="1200" dirty="0"/>
              <a:t>, </a:t>
            </a:r>
            <a:r>
              <a:rPr lang="en-US" altLang="ko-KR" sz="1200" u="sng" dirty="0">
                <a:hlinkClick r:id="rId42"/>
              </a:rPr>
              <a:t>Su PF</a:t>
            </a:r>
            <a:r>
              <a:rPr lang="en-US" altLang="ko-KR" sz="1200" dirty="0"/>
              <a:t>, </a:t>
            </a:r>
            <a:r>
              <a:rPr lang="en-US" altLang="ko-KR" sz="1200" u="sng" dirty="0">
                <a:hlinkClick r:id="rId43"/>
              </a:rPr>
              <a:t>Liu D</a:t>
            </a:r>
            <a:r>
              <a:rPr lang="en-US" altLang="ko-KR" sz="1200" dirty="0"/>
              <a:t>, </a:t>
            </a:r>
            <a:r>
              <a:rPr lang="en-US" altLang="ko-KR" sz="1200" u="sng" dirty="0" err="1">
                <a:hlinkClick r:id="rId44"/>
              </a:rPr>
              <a:t>Shyr</a:t>
            </a:r>
            <a:r>
              <a:rPr lang="en-US" altLang="ko-KR" sz="1200" u="sng" dirty="0">
                <a:hlinkClick r:id="rId44"/>
              </a:rPr>
              <a:t> Y</a:t>
            </a:r>
            <a:r>
              <a:rPr lang="en-US" altLang="ko-KR" sz="1200" dirty="0"/>
              <a:t>, </a:t>
            </a:r>
            <a:r>
              <a:rPr lang="en-US" altLang="ko-KR" sz="1200" u="sng" dirty="0">
                <a:hlinkClick r:id="rId45"/>
              </a:rPr>
              <a:t>Yarbrough WG</a:t>
            </a:r>
            <a:r>
              <a:rPr lang="en-US" altLang="ko-KR" sz="1200" dirty="0"/>
              <a:t>.</a:t>
            </a:r>
          </a:p>
          <a:p>
            <a:r>
              <a:rPr lang="en-US" altLang="ko-KR" sz="1200" b="1" dirty="0"/>
              <a:t>Source</a:t>
            </a:r>
          </a:p>
          <a:p>
            <a:r>
              <a:rPr lang="en-US" altLang="ko-KR" sz="1200" dirty="0"/>
              <a:t>Department of Cancer Biology, Vanderbilt University, Nashville, TN, USA.</a:t>
            </a:r>
          </a:p>
        </p:txBody>
      </p:sp>
      <p:sp>
        <p:nvSpPr>
          <p:cNvPr id="8" name="직사각형 7"/>
          <p:cNvSpPr/>
          <p:nvPr/>
        </p:nvSpPr>
        <p:spPr>
          <a:xfrm>
            <a:off x="4566221" y="3174654"/>
            <a:ext cx="4572000" cy="1569660"/>
          </a:xfrm>
          <a:prstGeom prst="rect">
            <a:avLst/>
          </a:prstGeom>
        </p:spPr>
        <p:txBody>
          <a:bodyPr>
            <a:spAutoFit/>
          </a:bodyPr>
          <a:lstStyle/>
          <a:p>
            <a:r>
              <a:rPr lang="en-US" altLang="ko-KR" sz="1200" b="1" u="sng" dirty="0">
                <a:hlinkClick r:id="rId46"/>
              </a:rPr>
              <a:t>Expression of the antimicrobial peptide </a:t>
            </a:r>
            <a:r>
              <a:rPr lang="en-US" altLang="ko-KR" sz="1200" b="1" u="sng" dirty="0" err="1">
                <a:hlinkClick r:id="rId46"/>
              </a:rPr>
              <a:t>cathelicidin</a:t>
            </a:r>
            <a:r>
              <a:rPr lang="en-US" altLang="ko-KR" sz="1200" b="1" u="sng" dirty="0">
                <a:hlinkClick r:id="rId46"/>
              </a:rPr>
              <a:t> in myeloid cells is required for lung tumor growth.</a:t>
            </a:r>
            <a:endParaRPr lang="en-US" altLang="ko-KR" sz="1200" b="1" dirty="0"/>
          </a:p>
          <a:p>
            <a:r>
              <a:rPr lang="en-US" altLang="ko-KR" sz="1200" u="sng" dirty="0">
                <a:hlinkClick r:id="rId47"/>
              </a:rPr>
              <a:t>Li D</a:t>
            </a:r>
            <a:r>
              <a:rPr lang="en-US" altLang="ko-KR" sz="1200" dirty="0"/>
              <a:t>, </a:t>
            </a:r>
            <a:r>
              <a:rPr lang="en-US" altLang="ko-KR" sz="1200" u="sng" dirty="0" err="1">
                <a:hlinkClick r:id="rId48"/>
              </a:rPr>
              <a:t>Beisswenger</a:t>
            </a:r>
            <a:r>
              <a:rPr lang="en-US" altLang="ko-KR" sz="1200" u="sng" dirty="0">
                <a:hlinkClick r:id="rId48"/>
              </a:rPr>
              <a:t> C</a:t>
            </a:r>
            <a:r>
              <a:rPr lang="en-US" altLang="ko-KR" sz="1200" dirty="0"/>
              <a:t>, </a:t>
            </a:r>
            <a:r>
              <a:rPr lang="en-US" altLang="ko-KR" sz="1200" u="sng" dirty="0">
                <a:hlinkClick r:id="rId49"/>
              </a:rPr>
              <a:t>Herr C</a:t>
            </a:r>
            <a:r>
              <a:rPr lang="en-US" altLang="ko-KR" sz="1200" dirty="0"/>
              <a:t>, </a:t>
            </a:r>
            <a:r>
              <a:rPr lang="en-US" altLang="ko-KR" sz="1200" u="sng" dirty="0" err="1">
                <a:hlinkClick r:id="rId50"/>
              </a:rPr>
              <a:t>Schmid</a:t>
            </a:r>
            <a:r>
              <a:rPr lang="en-US" altLang="ko-KR" sz="1200" u="sng" dirty="0">
                <a:hlinkClick r:id="rId50"/>
              </a:rPr>
              <a:t> RM</a:t>
            </a:r>
            <a:r>
              <a:rPr lang="en-US" altLang="ko-KR" sz="1200" dirty="0"/>
              <a:t>, </a:t>
            </a:r>
            <a:r>
              <a:rPr lang="en-US" altLang="ko-KR" sz="1200" u="sng" dirty="0">
                <a:hlinkClick r:id="rId51"/>
              </a:rPr>
              <a:t>Gallo RL</a:t>
            </a:r>
            <a:r>
              <a:rPr lang="en-US" altLang="ko-KR" sz="1200" dirty="0"/>
              <a:t>, </a:t>
            </a:r>
            <a:r>
              <a:rPr lang="en-US" altLang="ko-KR" sz="1200" u="sng" dirty="0">
                <a:hlinkClick r:id="rId52"/>
              </a:rPr>
              <a:t>Han G</a:t>
            </a:r>
            <a:r>
              <a:rPr lang="en-US" altLang="ko-KR" sz="1200" dirty="0"/>
              <a:t>, </a:t>
            </a:r>
            <a:r>
              <a:rPr lang="en-US" altLang="ko-KR" sz="1200" u="sng" dirty="0" err="1">
                <a:hlinkClick r:id="rId53"/>
              </a:rPr>
              <a:t>Zakharkina</a:t>
            </a:r>
            <a:r>
              <a:rPr lang="en-US" altLang="ko-KR" sz="1200" u="sng" dirty="0">
                <a:hlinkClick r:id="rId53"/>
              </a:rPr>
              <a:t> T</a:t>
            </a:r>
            <a:r>
              <a:rPr lang="en-US" altLang="ko-KR" sz="1200" dirty="0"/>
              <a:t>, </a:t>
            </a:r>
            <a:r>
              <a:rPr lang="en-US" altLang="ko-KR" sz="1200" u="sng" dirty="0" err="1">
                <a:hlinkClick r:id="rId54"/>
              </a:rPr>
              <a:t>Bals</a:t>
            </a:r>
            <a:r>
              <a:rPr lang="en-US" altLang="ko-KR" sz="1200" u="sng" dirty="0">
                <a:hlinkClick r:id="rId54"/>
              </a:rPr>
              <a:t> R</a:t>
            </a:r>
            <a:r>
              <a:rPr lang="en-US" altLang="ko-KR" sz="1200" dirty="0"/>
              <a:t>.</a:t>
            </a:r>
          </a:p>
          <a:p>
            <a:r>
              <a:rPr lang="en-US" altLang="ko-KR" sz="1200" b="1" dirty="0"/>
              <a:t>Source</a:t>
            </a:r>
          </a:p>
          <a:p>
            <a:r>
              <a:rPr lang="en-US" altLang="ko-KR" sz="1200" dirty="0"/>
              <a:t>Department of Internal Medicine V-Pulmonology, </a:t>
            </a:r>
            <a:r>
              <a:rPr lang="en-US" altLang="ko-KR" sz="1200" dirty="0" err="1"/>
              <a:t>Allergology</a:t>
            </a:r>
            <a:r>
              <a:rPr lang="en-US" altLang="ko-KR" sz="1200" dirty="0"/>
              <a:t>, Respiratory Intensive Care Medicine, Saarland University Hospital, Homburg, Germany.</a:t>
            </a:r>
          </a:p>
        </p:txBody>
      </p:sp>
      <p:sp>
        <p:nvSpPr>
          <p:cNvPr id="9" name="직사각형 8"/>
          <p:cNvSpPr/>
          <p:nvPr/>
        </p:nvSpPr>
        <p:spPr>
          <a:xfrm>
            <a:off x="4572971" y="4708981"/>
            <a:ext cx="4572000" cy="1200329"/>
          </a:xfrm>
          <a:prstGeom prst="rect">
            <a:avLst/>
          </a:prstGeom>
        </p:spPr>
        <p:txBody>
          <a:bodyPr>
            <a:spAutoFit/>
          </a:bodyPr>
          <a:lstStyle/>
          <a:p>
            <a:r>
              <a:rPr lang="en-US" altLang="ko-KR" sz="1200" b="1" u="sng" dirty="0">
                <a:hlinkClick r:id="rId55"/>
              </a:rPr>
              <a:t>Rare insights into cancer biology.</a:t>
            </a:r>
            <a:endParaRPr lang="en-US" altLang="ko-KR" sz="1200" b="1" dirty="0"/>
          </a:p>
          <a:p>
            <a:r>
              <a:rPr lang="en-US" altLang="ko-KR" sz="1200" u="sng" dirty="0">
                <a:hlinkClick r:id="rId56"/>
              </a:rPr>
              <a:t>Adam J</a:t>
            </a:r>
            <a:r>
              <a:rPr lang="en-US" altLang="ko-KR" sz="1200" dirty="0"/>
              <a:t>, </a:t>
            </a:r>
            <a:r>
              <a:rPr lang="en-US" altLang="ko-KR" sz="1200" u="sng" dirty="0">
                <a:hlinkClick r:id="rId57"/>
              </a:rPr>
              <a:t>Yang M</a:t>
            </a:r>
            <a:r>
              <a:rPr lang="en-US" altLang="ko-KR" sz="1200" dirty="0"/>
              <a:t>, </a:t>
            </a:r>
            <a:r>
              <a:rPr lang="en-US" altLang="ko-KR" sz="1200" u="sng" dirty="0">
                <a:hlinkClick r:id="rId58"/>
              </a:rPr>
              <a:t>Soga T</a:t>
            </a:r>
            <a:r>
              <a:rPr lang="en-US" altLang="ko-KR" sz="1200" dirty="0"/>
              <a:t>, </a:t>
            </a:r>
            <a:r>
              <a:rPr lang="en-US" altLang="ko-KR" sz="1200" u="sng" dirty="0">
                <a:hlinkClick r:id="rId59"/>
              </a:rPr>
              <a:t>Pollard PJ</a:t>
            </a:r>
            <a:r>
              <a:rPr lang="en-US" altLang="ko-KR" sz="1200" dirty="0"/>
              <a:t>.</a:t>
            </a:r>
          </a:p>
          <a:p>
            <a:r>
              <a:rPr lang="en-US" altLang="ko-KR" sz="1200" b="1" dirty="0"/>
              <a:t>Source</a:t>
            </a:r>
          </a:p>
          <a:p>
            <a:r>
              <a:rPr lang="en-US" altLang="ko-KR" sz="1200" dirty="0"/>
              <a:t>Cancer biology and Metabolism Group, Nuffield Department of Medicine, Henry </a:t>
            </a:r>
            <a:r>
              <a:rPr lang="en-US" altLang="ko-KR" sz="1200" dirty="0" err="1"/>
              <a:t>Wellcome</a:t>
            </a:r>
            <a:r>
              <a:rPr lang="en-US" altLang="ko-KR" sz="1200" dirty="0"/>
              <a:t> Building for Molecular Physiology, University of Oxford, Oxford, UK.</a:t>
            </a:r>
          </a:p>
        </p:txBody>
      </p:sp>
      <p:sp>
        <p:nvSpPr>
          <p:cNvPr id="10" name="TextBox 9"/>
          <p:cNvSpPr txBox="1"/>
          <p:nvPr/>
        </p:nvSpPr>
        <p:spPr>
          <a:xfrm>
            <a:off x="7846620" y="44624"/>
            <a:ext cx="1261884"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val="192893713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331640" y="14129"/>
            <a:ext cx="6408712" cy="6843871"/>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7236296" y="0"/>
            <a:ext cx="1907704" cy="551914"/>
          </a:xfrm>
          <a:prstGeom prst="rect">
            <a:avLst/>
          </a:prstGeom>
          <a:noFill/>
          <a:ln w="9525">
            <a:noFill/>
            <a:miter lim="800000"/>
            <a:headEnd/>
            <a:tailEnd/>
          </a:ln>
        </p:spPr>
      </p:pic>
    </p:spTree>
    <p:extLst>
      <p:ext uri="{BB962C8B-B14F-4D97-AF65-F5344CB8AC3E}">
        <p14:creationId xmlns:p14="http://schemas.microsoft.com/office/powerpoint/2010/main" val="393994879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b="18695"/>
          <a:stretch>
            <a:fillRect/>
          </a:stretch>
        </p:blipFill>
        <p:spPr bwMode="auto">
          <a:xfrm>
            <a:off x="1340941" y="44624"/>
            <a:ext cx="6183387" cy="6696431"/>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rcRect/>
          <a:stretch>
            <a:fillRect/>
          </a:stretch>
        </p:blipFill>
        <p:spPr bwMode="auto">
          <a:xfrm>
            <a:off x="7236296" y="0"/>
            <a:ext cx="1907704" cy="551914"/>
          </a:xfrm>
          <a:prstGeom prst="rect">
            <a:avLst/>
          </a:prstGeom>
          <a:noFill/>
          <a:ln w="9525">
            <a:noFill/>
            <a:miter lim="800000"/>
            <a:headEnd/>
            <a:tailEnd/>
          </a:ln>
        </p:spPr>
      </p:pic>
    </p:spTree>
    <p:extLst>
      <p:ext uri="{BB962C8B-B14F-4D97-AF65-F5344CB8AC3E}">
        <p14:creationId xmlns:p14="http://schemas.microsoft.com/office/powerpoint/2010/main" val="158142249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1403648" y="188639"/>
            <a:ext cx="5852492" cy="6548075"/>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rcRect/>
          <a:stretch>
            <a:fillRect/>
          </a:stretch>
        </p:blipFill>
        <p:spPr bwMode="auto">
          <a:xfrm>
            <a:off x="7236296" y="0"/>
            <a:ext cx="1907704" cy="551914"/>
          </a:xfrm>
          <a:prstGeom prst="rect">
            <a:avLst/>
          </a:prstGeom>
          <a:noFill/>
          <a:ln w="9525">
            <a:noFill/>
            <a:miter lim="800000"/>
            <a:headEnd/>
            <a:tailEnd/>
          </a:ln>
        </p:spPr>
      </p:pic>
    </p:spTree>
    <p:extLst>
      <p:ext uri="{BB962C8B-B14F-4D97-AF65-F5344CB8AC3E}">
        <p14:creationId xmlns:p14="http://schemas.microsoft.com/office/powerpoint/2010/main" val="303731223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899592" y="332656"/>
            <a:ext cx="6726911" cy="1838499"/>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rcRect/>
          <a:stretch>
            <a:fillRect/>
          </a:stretch>
        </p:blipFill>
        <p:spPr bwMode="auto">
          <a:xfrm>
            <a:off x="7236296" y="0"/>
            <a:ext cx="1907704" cy="551914"/>
          </a:xfrm>
          <a:prstGeom prst="rect">
            <a:avLst/>
          </a:prstGeom>
          <a:noFill/>
          <a:ln w="9525">
            <a:noFill/>
            <a:miter lim="800000"/>
            <a:headEnd/>
            <a:tailEnd/>
          </a:ln>
        </p:spPr>
      </p:pic>
    </p:spTree>
    <p:extLst>
      <p:ext uri="{BB962C8B-B14F-4D97-AF65-F5344CB8AC3E}">
        <p14:creationId xmlns:p14="http://schemas.microsoft.com/office/powerpoint/2010/main" val="70083155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395536" y="236830"/>
            <a:ext cx="8532440" cy="6432530"/>
          </a:xfrm>
          <a:prstGeom prst="rect">
            <a:avLst/>
          </a:prstGeom>
        </p:spPr>
        <p:txBody>
          <a:bodyPr wrap="square">
            <a:spAutoFit/>
          </a:bodyPr>
          <a:lstStyle/>
          <a:p>
            <a:pPr fontAlgn="base"/>
            <a:r>
              <a:rPr lang="en-US" altLang="ko-KR" b="1" dirty="0"/>
              <a:t>Tumor Necrosis Factor Alpha-Induced Hypoxia-Inducible Factor 1</a:t>
            </a:r>
            <a:r>
              <a:rPr lang="el-GR" altLang="ko-KR" b="1" dirty="0"/>
              <a:t>α–β-</a:t>
            </a:r>
            <a:r>
              <a:rPr lang="en-US" altLang="ko-KR" b="1" dirty="0" err="1"/>
              <a:t>Catenin</a:t>
            </a:r>
            <a:r>
              <a:rPr lang="en-US" altLang="ko-KR" b="1" dirty="0"/>
              <a:t> Axis Regulates Major </a:t>
            </a:r>
            <a:r>
              <a:rPr lang="en-US" altLang="ko-KR" b="1" dirty="0" err="1"/>
              <a:t>Histocompatibility</a:t>
            </a:r>
            <a:r>
              <a:rPr lang="en-US" altLang="ko-KR" b="1" dirty="0"/>
              <a:t> Complex Class I Gene Activation through Chromatin Remodeling</a:t>
            </a:r>
          </a:p>
          <a:p>
            <a:pPr fontAlgn="base"/>
            <a:r>
              <a:rPr lang="en-US" altLang="ko-KR" b="1" dirty="0" err="1">
                <a:hlinkClick r:id="rId2"/>
              </a:rPr>
              <a:t>Sadashib</a:t>
            </a:r>
            <a:r>
              <a:rPr lang="en-US" altLang="ko-KR" b="1" dirty="0">
                <a:hlinkClick r:id="rId2"/>
              </a:rPr>
              <a:t> </a:t>
            </a:r>
            <a:r>
              <a:rPr lang="en-US" altLang="ko-KR" b="1" dirty="0" err="1">
                <a:hlinkClick r:id="rId2"/>
              </a:rPr>
              <a:t>Ghosh</a:t>
            </a:r>
            <a:r>
              <a:rPr lang="en-US" altLang="ko-KR" b="1" dirty="0"/>
              <a:t>, </a:t>
            </a:r>
            <a:r>
              <a:rPr lang="en-US" altLang="ko-KR" b="1" dirty="0" err="1" smtClean="0">
                <a:hlinkClick r:id="rId3"/>
              </a:rPr>
              <a:t>Arkoprovo</a:t>
            </a:r>
            <a:r>
              <a:rPr lang="en-US" altLang="ko-KR" b="1" dirty="0" smtClean="0">
                <a:hlinkClick r:id="rId3"/>
              </a:rPr>
              <a:t> </a:t>
            </a:r>
            <a:r>
              <a:rPr lang="en-US" altLang="ko-KR" b="1" dirty="0">
                <a:hlinkClick r:id="rId3"/>
              </a:rPr>
              <a:t>Paul</a:t>
            </a:r>
            <a:r>
              <a:rPr lang="en-US" altLang="ko-KR" b="1" dirty="0"/>
              <a:t> and </a:t>
            </a:r>
            <a:r>
              <a:rPr lang="en-US" altLang="ko-KR" b="1" dirty="0" err="1" smtClean="0">
                <a:hlinkClick r:id="rId4"/>
              </a:rPr>
              <a:t>Ellora</a:t>
            </a:r>
            <a:r>
              <a:rPr lang="en-US" altLang="ko-KR" b="1" dirty="0" smtClean="0">
                <a:hlinkClick r:id="rId4"/>
              </a:rPr>
              <a:t> </a:t>
            </a:r>
            <a:r>
              <a:rPr lang="en-US" altLang="ko-KR" b="1" dirty="0" err="1">
                <a:hlinkClick r:id="rId4"/>
              </a:rPr>
              <a:t>Sen</a:t>
            </a:r>
            <a:endParaRPr lang="en-US" altLang="ko-KR" b="1" dirty="0"/>
          </a:p>
          <a:p>
            <a:pPr fontAlgn="base"/>
            <a:r>
              <a:rPr lang="en-US" altLang="ko-KR" dirty="0" smtClean="0"/>
              <a:t>National </a:t>
            </a:r>
            <a:r>
              <a:rPr lang="en-US" altLang="ko-KR" dirty="0"/>
              <a:t>Brain Research Centre, </a:t>
            </a:r>
            <a:r>
              <a:rPr lang="en-US" altLang="ko-KR" dirty="0" err="1"/>
              <a:t>Manesar</a:t>
            </a:r>
            <a:r>
              <a:rPr lang="en-US" altLang="ko-KR" dirty="0"/>
              <a:t>, Haryana, India</a:t>
            </a:r>
          </a:p>
          <a:p>
            <a:pPr fontAlgn="base"/>
            <a:r>
              <a:rPr lang="en-US" altLang="ko-KR" b="1" dirty="0"/>
              <a:t>ABSTRACT</a:t>
            </a:r>
          </a:p>
          <a:p>
            <a:pPr fontAlgn="base"/>
            <a:r>
              <a:rPr lang="en-US" altLang="ko-KR" sz="1600" dirty="0"/>
              <a:t>Hypoxia-inducible factor 1</a:t>
            </a:r>
            <a:r>
              <a:rPr lang="el-GR" altLang="ko-KR" sz="1600" dirty="0"/>
              <a:t>α (</a:t>
            </a:r>
            <a:r>
              <a:rPr lang="en-US" altLang="ko-KR" sz="1600" dirty="0"/>
              <a:t>HIF-1</a:t>
            </a:r>
            <a:r>
              <a:rPr lang="el-GR" altLang="ko-KR" sz="1600" dirty="0"/>
              <a:t>α) </a:t>
            </a:r>
            <a:r>
              <a:rPr lang="en-US" altLang="ko-KR" sz="1600" dirty="0"/>
              <a:t>plays a crucial role in the progression of </a:t>
            </a:r>
            <a:r>
              <a:rPr lang="en-US" altLang="ko-KR" sz="1600" dirty="0" err="1"/>
              <a:t>glioblastoma</a:t>
            </a:r>
            <a:r>
              <a:rPr lang="en-US" altLang="ko-KR" sz="1600" dirty="0"/>
              <a:t> </a:t>
            </a:r>
            <a:r>
              <a:rPr lang="en-US" altLang="ko-KR" sz="1600" dirty="0" err="1"/>
              <a:t>multiforme</a:t>
            </a:r>
            <a:r>
              <a:rPr lang="en-US" altLang="ko-KR" sz="1600" dirty="0"/>
              <a:t> tumors, which are characterized by their effective immune escape mechanisms. As major </a:t>
            </a:r>
            <a:r>
              <a:rPr lang="en-US" altLang="ko-KR" sz="1600" dirty="0" err="1"/>
              <a:t>histocompatibility</a:t>
            </a:r>
            <a:r>
              <a:rPr lang="en-US" altLang="ko-KR" sz="1600" dirty="0"/>
              <a:t> complex class I (MHC-I) is involved in </a:t>
            </a:r>
            <a:r>
              <a:rPr lang="en-US" altLang="ko-KR" sz="1600" dirty="0" err="1"/>
              <a:t>glioma</a:t>
            </a:r>
            <a:r>
              <a:rPr lang="en-US" altLang="ko-KR" sz="1600" dirty="0"/>
              <a:t> immune evasion and since HIF-1</a:t>
            </a:r>
            <a:r>
              <a:rPr lang="el-GR" altLang="ko-KR" sz="1600" dirty="0"/>
              <a:t>α </a:t>
            </a:r>
            <a:r>
              <a:rPr lang="en-US" altLang="ko-KR" sz="1600" dirty="0"/>
              <a:t>is a pivotal link between inflammation and </a:t>
            </a:r>
            <a:r>
              <a:rPr lang="en-US" altLang="ko-KR" sz="1600" dirty="0" err="1"/>
              <a:t>glioma</a:t>
            </a:r>
            <a:r>
              <a:rPr lang="en-US" altLang="ko-KR" sz="1600" dirty="0"/>
              <a:t> progression, the role of tumor necrosis factor alpha (TNF-</a:t>
            </a:r>
            <a:r>
              <a:rPr lang="el-GR" altLang="ko-KR" sz="1600" dirty="0"/>
              <a:t>α)-</a:t>
            </a:r>
            <a:r>
              <a:rPr lang="en-US" altLang="ko-KR" sz="1600" dirty="0"/>
              <a:t>induced inflammation in MHC-I gene regulation was investigated. A TNF-</a:t>
            </a:r>
            <a:r>
              <a:rPr lang="el-GR" altLang="ko-KR" sz="1600" dirty="0"/>
              <a:t>α-</a:t>
            </a:r>
            <a:r>
              <a:rPr lang="en-US" altLang="ko-KR" sz="1600" dirty="0"/>
              <a:t>induced increase in MHC-I expression and transcriptional activation was concurrent with increased HIF-1</a:t>
            </a:r>
            <a:r>
              <a:rPr lang="el-GR" altLang="ko-KR" sz="1600" dirty="0"/>
              <a:t>α, Ν</a:t>
            </a:r>
            <a:r>
              <a:rPr lang="en-US" altLang="ko-KR" sz="1600" dirty="0"/>
              <a:t>F-</a:t>
            </a:r>
            <a:r>
              <a:rPr lang="el-GR" altLang="ko-KR" sz="1600" dirty="0"/>
              <a:t>κΒ, </a:t>
            </a:r>
            <a:r>
              <a:rPr lang="en-US" altLang="ko-KR" sz="1600" dirty="0"/>
              <a:t>and </a:t>
            </a:r>
            <a:r>
              <a:rPr lang="el-GR" altLang="ko-KR" sz="1600" dirty="0"/>
              <a:t>β-</a:t>
            </a:r>
            <a:r>
              <a:rPr lang="en-US" altLang="ko-KR" sz="1600" dirty="0" err="1"/>
              <a:t>catenin</a:t>
            </a:r>
            <a:r>
              <a:rPr lang="en-US" altLang="ko-KR" sz="1600" dirty="0"/>
              <a:t> activities. While knockdown of HIF-1</a:t>
            </a:r>
            <a:r>
              <a:rPr lang="el-GR" altLang="ko-KR" sz="1600" dirty="0"/>
              <a:t>α </a:t>
            </a:r>
            <a:r>
              <a:rPr lang="en-US" altLang="ko-KR" sz="1600" dirty="0"/>
              <a:t>and </a:t>
            </a:r>
            <a:r>
              <a:rPr lang="el-GR" altLang="ko-KR" sz="1600" dirty="0"/>
              <a:t>β-</a:t>
            </a:r>
            <a:r>
              <a:rPr lang="en-US" altLang="ko-KR" sz="1600" dirty="0" err="1"/>
              <a:t>catenin</a:t>
            </a:r>
            <a:r>
              <a:rPr lang="en-US" altLang="ko-KR" sz="1600" dirty="0"/>
              <a:t> abrogated TNF-</a:t>
            </a:r>
            <a:r>
              <a:rPr lang="el-GR" altLang="ko-KR" sz="1600" dirty="0"/>
              <a:t>α-</a:t>
            </a:r>
            <a:r>
              <a:rPr lang="en-US" altLang="ko-KR" sz="1600" dirty="0"/>
              <a:t>induced MHC-I activation, NF-</a:t>
            </a:r>
            <a:r>
              <a:rPr lang="el-GR" altLang="ko-KR" sz="1600" dirty="0"/>
              <a:t>κ</a:t>
            </a:r>
            <a:r>
              <a:rPr lang="en-US" altLang="ko-KR" sz="1600" dirty="0"/>
              <a:t>B had no effect. </a:t>
            </a:r>
            <a:r>
              <a:rPr lang="el-GR" altLang="ko-KR" sz="1600" dirty="0"/>
              <a:t>β-</a:t>
            </a:r>
            <a:r>
              <a:rPr lang="en-US" altLang="ko-KR" sz="1600" dirty="0" err="1"/>
              <a:t>Catenin</a:t>
            </a:r>
            <a:r>
              <a:rPr lang="en-US" altLang="ko-KR" sz="1600" dirty="0"/>
              <a:t> inhibition abrogated HIF-1</a:t>
            </a:r>
            <a:r>
              <a:rPr lang="el-GR" altLang="ko-KR" sz="1600" dirty="0"/>
              <a:t>α </a:t>
            </a:r>
            <a:r>
              <a:rPr lang="en-US" altLang="ko-KR" sz="1600" dirty="0"/>
              <a:t>activation and vice versa, and this HIF-1</a:t>
            </a:r>
            <a:r>
              <a:rPr lang="el-GR" altLang="ko-KR" sz="1600" dirty="0"/>
              <a:t>α–β-</a:t>
            </a:r>
            <a:r>
              <a:rPr lang="en-US" altLang="ko-KR" sz="1600" dirty="0" err="1"/>
              <a:t>catenin</a:t>
            </a:r>
            <a:r>
              <a:rPr lang="en-US" altLang="ko-KR" sz="1600" dirty="0"/>
              <a:t> axis positively regulated CREB </a:t>
            </a:r>
            <a:r>
              <a:rPr lang="en-US" altLang="ko-KR" sz="1600" dirty="0" err="1"/>
              <a:t>phosphorylation</a:t>
            </a:r>
            <a:r>
              <a:rPr lang="en-US" altLang="ko-KR" sz="1600" dirty="0"/>
              <a:t>. Increased CREB activation was accompanied by its increased association with </a:t>
            </a:r>
            <a:r>
              <a:rPr lang="el-GR" altLang="ko-KR" sz="1600" dirty="0"/>
              <a:t>β-</a:t>
            </a:r>
            <a:r>
              <a:rPr lang="en-US" altLang="ko-KR" sz="1600" dirty="0" err="1"/>
              <a:t>catenin</a:t>
            </a:r>
            <a:r>
              <a:rPr lang="en-US" altLang="ko-KR" sz="1600" dirty="0"/>
              <a:t> and CBP. Chromatin </a:t>
            </a:r>
            <a:r>
              <a:rPr lang="en-US" altLang="ko-KR" sz="1600" dirty="0" err="1"/>
              <a:t>immunoprecipitation</a:t>
            </a:r>
            <a:r>
              <a:rPr lang="en-US" altLang="ko-KR" sz="1600" dirty="0"/>
              <a:t> revealed increased CREB enrichment at CRE/site </a:t>
            </a:r>
            <a:r>
              <a:rPr lang="el-GR" altLang="ko-KR" sz="1600" dirty="0"/>
              <a:t>α </a:t>
            </a:r>
            <a:r>
              <a:rPr lang="en-US" altLang="ko-KR" sz="1600" dirty="0"/>
              <a:t>on the MHC-I promoter in a </a:t>
            </a:r>
            <a:r>
              <a:rPr lang="el-GR" altLang="ko-KR" sz="1600" dirty="0"/>
              <a:t>β-</a:t>
            </a:r>
            <a:r>
              <a:rPr lang="en-US" altLang="ko-KR" sz="1600" dirty="0" err="1"/>
              <a:t>catenin</a:t>
            </a:r>
            <a:r>
              <a:rPr lang="en-US" altLang="ko-KR" sz="1600" dirty="0"/>
              <a:t>-dependent manner. </a:t>
            </a:r>
            <a:r>
              <a:rPr lang="el-GR" altLang="ko-KR" sz="1600" dirty="0"/>
              <a:t>β-</a:t>
            </a:r>
            <a:r>
              <a:rPr lang="en-US" altLang="ko-KR" sz="1600" dirty="0" err="1"/>
              <a:t>Catenin</a:t>
            </a:r>
            <a:r>
              <a:rPr lang="en-US" altLang="ko-KR" sz="1600" dirty="0"/>
              <a:t> replaced human Brahma (</a:t>
            </a:r>
            <a:r>
              <a:rPr lang="en-US" altLang="ko-KR" sz="1600" dirty="0" err="1"/>
              <a:t>hBrm</a:t>
            </a:r>
            <a:r>
              <a:rPr lang="en-US" altLang="ko-KR" sz="1600" dirty="0"/>
              <a:t>) with Brg1 as the binding partner for CREB at the CRE site. The hBrm-to-Brg1 switch is crucial for MHC-I regulation, as </a:t>
            </a:r>
            <a:r>
              <a:rPr lang="en-US" altLang="ko-KR" sz="1600" dirty="0" err="1"/>
              <a:t>ATPase</a:t>
            </a:r>
            <a:r>
              <a:rPr lang="en-US" altLang="ko-KR" sz="1600" dirty="0"/>
              <a:t>-deficient Brg1 abolished TNF-</a:t>
            </a:r>
            <a:r>
              <a:rPr lang="el-GR" altLang="ko-KR" sz="1600" dirty="0"/>
              <a:t>α-</a:t>
            </a:r>
            <a:r>
              <a:rPr lang="en-US" altLang="ko-KR" sz="1600" dirty="0"/>
              <a:t>induced MHC-I expression. </a:t>
            </a:r>
            <a:r>
              <a:rPr lang="el-GR" altLang="ko-KR" sz="1600" dirty="0"/>
              <a:t>β-</a:t>
            </a:r>
            <a:r>
              <a:rPr lang="en-US" altLang="ko-KR" sz="1600" dirty="0" err="1"/>
              <a:t>Catenin</a:t>
            </a:r>
            <a:r>
              <a:rPr lang="en-US" altLang="ko-KR" sz="1600" dirty="0"/>
              <a:t> also increased the association of MHC-I </a:t>
            </a:r>
            <a:r>
              <a:rPr lang="en-US" altLang="ko-KR" sz="1600" dirty="0" err="1"/>
              <a:t>enhanceosome</a:t>
            </a:r>
            <a:r>
              <a:rPr lang="en-US" altLang="ko-KR" sz="1600" dirty="0"/>
              <a:t> components RFX5 and NF-YB at the SXY module. CREB acts as a platform for assembling </a:t>
            </a:r>
            <a:r>
              <a:rPr lang="en-US" altLang="ko-KR" sz="1600" dirty="0" err="1"/>
              <a:t>coactivators</a:t>
            </a:r>
            <a:r>
              <a:rPr lang="en-US" altLang="ko-KR" sz="1600" dirty="0"/>
              <a:t> and chromatin remodelers required for MHC-I activation in a HIF-1</a:t>
            </a:r>
            <a:r>
              <a:rPr lang="el-GR" altLang="ko-KR" sz="1600" dirty="0"/>
              <a:t>α/β-</a:t>
            </a:r>
            <a:r>
              <a:rPr lang="en-US" altLang="ko-KR" sz="1600" dirty="0" err="1"/>
              <a:t>catenin</a:t>
            </a:r>
            <a:r>
              <a:rPr lang="en-US" altLang="ko-KR" sz="1600" dirty="0"/>
              <a:t>-dependent manner.</a:t>
            </a:r>
          </a:p>
        </p:txBody>
      </p:sp>
    </p:spTree>
    <p:extLst>
      <p:ext uri="{BB962C8B-B14F-4D97-AF65-F5344CB8AC3E}">
        <p14:creationId xmlns:p14="http://schemas.microsoft.com/office/powerpoint/2010/main" val="5762293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67544" y="1116027"/>
            <a:ext cx="8568952" cy="4401205"/>
          </a:xfrm>
          <a:prstGeom prst="rect">
            <a:avLst/>
          </a:prstGeom>
          <a:noFill/>
        </p:spPr>
        <p:txBody>
          <a:bodyPr wrap="square" rtlCol="0">
            <a:spAutoFit/>
          </a:bodyPr>
          <a:lstStyle/>
          <a:p>
            <a:r>
              <a:rPr lang="en-US" altLang="ko-KR" sz="1400" b="1" dirty="0"/>
              <a:t>The human squamous epithelial cell envelope: the structural model by Peter M </a:t>
            </a:r>
            <a:r>
              <a:rPr lang="en-US" altLang="ko-KR" sz="1400" b="1" dirty="0" err="1"/>
              <a:t>Steinert</a:t>
            </a:r>
            <a:endParaRPr lang="en-US" altLang="ko-KR" sz="1400" b="1" dirty="0"/>
          </a:p>
          <a:p>
            <a:r>
              <a:rPr lang="en-US" altLang="ko-KR" sz="1400" dirty="0"/>
              <a:t>E </a:t>
            </a:r>
            <a:r>
              <a:rPr lang="en-US" altLang="ko-KR" sz="1400" dirty="0" err="1"/>
              <a:t>Candi</a:t>
            </a:r>
            <a:r>
              <a:rPr lang="en-US" altLang="ko-KR" sz="1400" dirty="0"/>
              <a:t> and G </a:t>
            </a:r>
            <a:r>
              <a:rPr lang="en-US" altLang="ko-KR" sz="1400" dirty="0" err="1"/>
              <a:t>Melino</a:t>
            </a:r>
            <a:endParaRPr lang="en-US" altLang="ko-KR" sz="1400" dirty="0"/>
          </a:p>
          <a:p>
            <a:r>
              <a:rPr lang="en-US" altLang="ko-KR" sz="1400" dirty="0"/>
              <a:t>Cell Death Differ 20: 965-966; doi:10.1038/cdd.2013.58</a:t>
            </a:r>
          </a:p>
          <a:p>
            <a:endParaRPr lang="en-US" altLang="ko-KR" sz="1400" b="1" dirty="0" smtClean="0"/>
          </a:p>
          <a:p>
            <a:r>
              <a:rPr lang="en-US" altLang="ko-KR" sz="1400" b="1" dirty="0" smtClean="0"/>
              <a:t>How </a:t>
            </a:r>
            <a:r>
              <a:rPr lang="en-US" altLang="ko-KR" sz="1400" b="1" dirty="0"/>
              <a:t>to best preserve oocytes in female cancer patients exposed to DNA damage inducing therapeutics</a:t>
            </a:r>
          </a:p>
          <a:p>
            <a:r>
              <a:rPr lang="en-US" altLang="ko-KR" sz="1400" dirty="0"/>
              <a:t>K Hutt, J B Kerr, C L Scott, J K Findlay and A </a:t>
            </a:r>
            <a:r>
              <a:rPr lang="en-US" altLang="ko-KR" sz="1400" dirty="0" err="1"/>
              <a:t>Strasser</a:t>
            </a:r>
            <a:endParaRPr lang="en-US" altLang="ko-KR" sz="1400" dirty="0"/>
          </a:p>
          <a:p>
            <a:r>
              <a:rPr lang="en-US" altLang="ko-KR" sz="1400" dirty="0"/>
              <a:t>Cell Death Differ 20: 967-968; doi:10.1038/cdd.2013.54</a:t>
            </a:r>
          </a:p>
          <a:p>
            <a:endParaRPr lang="en-US" altLang="ko-KR" sz="1400" b="1" dirty="0" smtClean="0"/>
          </a:p>
          <a:p>
            <a:r>
              <a:rPr lang="en-US" altLang="ko-KR" sz="1400" b="1" dirty="0" smtClean="0"/>
              <a:t>Guarding </a:t>
            </a:r>
            <a:r>
              <a:rPr lang="en-US" altLang="ko-KR" sz="1400" b="1" dirty="0"/>
              <a:t>effector T-cell survival: all for one, Mcl-1 for all?</a:t>
            </a:r>
          </a:p>
          <a:p>
            <a:r>
              <a:rPr lang="en-US" altLang="ko-KR" sz="1400" dirty="0"/>
              <a:t>E </a:t>
            </a:r>
            <a:r>
              <a:rPr lang="en-US" altLang="ko-KR" sz="1400" dirty="0" err="1"/>
              <a:t>Ottina</a:t>
            </a:r>
            <a:r>
              <a:rPr lang="en-US" altLang="ko-KR" sz="1400" dirty="0"/>
              <a:t>, M </a:t>
            </a:r>
            <a:r>
              <a:rPr lang="en-US" altLang="ko-KR" sz="1400" dirty="0" err="1"/>
              <a:t>Pellegrini</a:t>
            </a:r>
            <a:r>
              <a:rPr lang="en-US" altLang="ko-KR" sz="1400" dirty="0"/>
              <a:t> and A </a:t>
            </a:r>
            <a:r>
              <a:rPr lang="en-US" altLang="ko-KR" sz="1400" dirty="0" err="1"/>
              <a:t>Villunger</a:t>
            </a:r>
            <a:endParaRPr lang="en-US" altLang="ko-KR" sz="1400" dirty="0"/>
          </a:p>
          <a:p>
            <a:r>
              <a:rPr lang="en-US" altLang="ko-KR" sz="1400" dirty="0"/>
              <a:t>Cell Death Differ 20: 969-971; doi:10.1038/cdd.2013.55</a:t>
            </a:r>
          </a:p>
          <a:p>
            <a:endParaRPr lang="en-US" altLang="ko-KR" sz="1400" b="1" dirty="0" smtClean="0"/>
          </a:p>
          <a:p>
            <a:r>
              <a:rPr lang="en-US" altLang="ko-KR" sz="1400" b="1" dirty="0" smtClean="0"/>
              <a:t>p73 </a:t>
            </a:r>
            <a:r>
              <a:rPr lang="en-US" altLang="ko-KR" sz="1400" b="1" dirty="0"/>
              <a:t>– constitutively open for business</a:t>
            </a:r>
          </a:p>
          <a:p>
            <a:r>
              <a:rPr lang="en-US" altLang="ko-KR" sz="1400" dirty="0"/>
              <a:t>M A </a:t>
            </a:r>
            <a:r>
              <a:rPr lang="en-US" altLang="ko-KR" sz="1400" dirty="0" err="1"/>
              <a:t>Seeliger</a:t>
            </a:r>
            <a:r>
              <a:rPr lang="en-US" altLang="ko-KR" sz="1400" dirty="0"/>
              <a:t> and U M Moll</a:t>
            </a:r>
          </a:p>
          <a:p>
            <a:r>
              <a:rPr lang="en-US" altLang="ko-KR" sz="1400" dirty="0"/>
              <a:t>Cell Death Differ 20: 972-973; doi:10.1038/cdd.2013.56</a:t>
            </a:r>
          </a:p>
          <a:p>
            <a:endParaRPr lang="en-US" altLang="ko-KR" sz="1400" b="1" dirty="0" smtClean="0"/>
          </a:p>
          <a:p>
            <a:r>
              <a:rPr lang="en-US" altLang="ko-KR" sz="1400" b="1" dirty="0" smtClean="0"/>
              <a:t>Another </a:t>
            </a:r>
            <a:r>
              <a:rPr lang="en-US" altLang="ko-KR" sz="1400" b="1" dirty="0"/>
              <a:t>twist in the on and off affair between cell suicide and inflammation</a:t>
            </a:r>
          </a:p>
          <a:p>
            <a:r>
              <a:rPr lang="en-US" altLang="ko-KR" sz="1400" dirty="0"/>
              <a:t>D L Vaux</a:t>
            </a:r>
          </a:p>
          <a:p>
            <a:r>
              <a:rPr lang="en-US" altLang="ko-KR" sz="1400" dirty="0"/>
              <a:t>Cell Death Differ 20: 974-975; </a:t>
            </a:r>
            <a:r>
              <a:rPr lang="en-US" altLang="ko-KR" sz="1400" dirty="0" smtClean="0"/>
              <a:t>doi:10.1038/cdd.2013.57</a:t>
            </a:r>
            <a:endParaRPr lang="en-US" altLang="ko-KR" sz="1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3507" y="0"/>
            <a:ext cx="2667000" cy="819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8132000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83568" y="620688"/>
            <a:ext cx="8136904" cy="6124754"/>
          </a:xfrm>
          <a:prstGeom prst="rect">
            <a:avLst/>
          </a:prstGeom>
          <a:noFill/>
        </p:spPr>
        <p:txBody>
          <a:bodyPr wrap="square" rtlCol="0">
            <a:spAutoFit/>
          </a:bodyPr>
          <a:lstStyle/>
          <a:p>
            <a:r>
              <a:rPr lang="en-US" altLang="ko-KR" sz="1400" b="1" dirty="0" err="1"/>
              <a:t>Glycobiology</a:t>
            </a:r>
            <a:r>
              <a:rPr lang="en-US" altLang="ko-KR" sz="1400" b="1" dirty="0"/>
              <a:t> of cell death: when </a:t>
            </a:r>
            <a:r>
              <a:rPr lang="en-US" altLang="ko-KR" sz="1400" b="1" dirty="0" err="1"/>
              <a:t>glycans</a:t>
            </a:r>
            <a:r>
              <a:rPr lang="en-US" altLang="ko-KR" sz="1400" b="1" dirty="0"/>
              <a:t> and </a:t>
            </a:r>
            <a:r>
              <a:rPr lang="en-US" altLang="ko-KR" sz="1400" b="1" dirty="0" err="1"/>
              <a:t>lectins</a:t>
            </a:r>
            <a:r>
              <a:rPr lang="en-US" altLang="ko-KR" sz="1400" b="1" dirty="0"/>
              <a:t> govern cell fate</a:t>
            </a:r>
          </a:p>
          <a:p>
            <a:r>
              <a:rPr lang="en-US" altLang="ko-KR" sz="1400" dirty="0"/>
              <a:t>R G Lichtenstein and G A </a:t>
            </a:r>
            <a:r>
              <a:rPr lang="en-US" altLang="ko-KR" sz="1400" dirty="0" err="1"/>
              <a:t>Rabinovich</a:t>
            </a:r>
            <a:endParaRPr lang="en-US" altLang="ko-KR" sz="1400" dirty="0"/>
          </a:p>
          <a:p>
            <a:r>
              <a:rPr lang="en-US" altLang="ko-KR" sz="1400" dirty="0"/>
              <a:t>Cell Death Differ 20: 976-986; advance online publication, May 24, 2013; doi:10.1038/cdd.2013.50</a:t>
            </a:r>
          </a:p>
          <a:p>
            <a:endParaRPr lang="en-US" altLang="ko-KR" sz="1400" b="1" dirty="0" smtClean="0"/>
          </a:p>
          <a:p>
            <a:r>
              <a:rPr lang="en-US" altLang="ko-KR" sz="1400" b="1" dirty="0" smtClean="0"/>
              <a:t>Rescue </a:t>
            </a:r>
            <a:r>
              <a:rPr lang="en-US" altLang="ko-KR" sz="1400" b="1" dirty="0"/>
              <a:t>of platinum-damaged oocytes from programmed cell death through inactivation of the p53 family signaling network</a:t>
            </a:r>
          </a:p>
          <a:p>
            <a:r>
              <a:rPr lang="en-US" altLang="ko-KR" sz="1400" dirty="0"/>
              <a:t>S-Y Kim, M H </a:t>
            </a:r>
            <a:r>
              <a:rPr lang="en-US" altLang="ko-KR" sz="1400" dirty="0" err="1"/>
              <a:t>Cordeiro</a:t>
            </a:r>
            <a:r>
              <a:rPr lang="en-US" altLang="ko-KR" sz="1400" dirty="0"/>
              <a:t>, V A Serna, K </a:t>
            </a:r>
            <a:r>
              <a:rPr lang="en-US" altLang="ko-KR" sz="1400" dirty="0" err="1"/>
              <a:t>Ebbert</a:t>
            </a:r>
            <a:r>
              <a:rPr lang="en-US" altLang="ko-KR" sz="1400" dirty="0"/>
              <a:t>, L M Butler, S </a:t>
            </a:r>
            <a:r>
              <a:rPr lang="en-US" altLang="ko-KR" sz="1400" dirty="0" err="1"/>
              <a:t>Sinha</a:t>
            </a:r>
            <a:r>
              <a:rPr lang="en-US" altLang="ko-KR" sz="1400" dirty="0"/>
              <a:t>, A </a:t>
            </a:r>
            <a:r>
              <a:rPr lang="en-US" altLang="ko-KR" sz="1400" dirty="0" err="1"/>
              <a:t>A</a:t>
            </a:r>
            <a:r>
              <a:rPr lang="en-US" altLang="ko-KR" sz="1400" dirty="0"/>
              <a:t> Mills, T K Woodruff and T Kurita</a:t>
            </a:r>
          </a:p>
          <a:p>
            <a:r>
              <a:rPr lang="en-US" altLang="ko-KR" sz="1400" dirty="0"/>
              <a:t>Cell Death Differ 20: 987-997; advance online publication, April 19, 2013; doi:10.1038/cdd.2013.31</a:t>
            </a:r>
          </a:p>
          <a:p>
            <a:endParaRPr lang="en-US" altLang="ko-KR" sz="1400" b="1" dirty="0" smtClean="0"/>
          </a:p>
          <a:p>
            <a:r>
              <a:rPr lang="en-US" altLang="ko-KR" sz="1400" b="1" dirty="0" smtClean="0"/>
              <a:t>Mcl-1 </a:t>
            </a:r>
            <a:r>
              <a:rPr lang="en-US" altLang="ko-KR" sz="1400" b="1" dirty="0"/>
              <a:t>antagonizes </a:t>
            </a:r>
            <a:r>
              <a:rPr lang="en-US" altLang="ko-KR" sz="1400" b="1" dirty="0" err="1"/>
              <a:t>Bax</a:t>
            </a:r>
            <a:r>
              <a:rPr lang="en-US" altLang="ko-KR" sz="1400" b="1" dirty="0"/>
              <a:t>/</a:t>
            </a:r>
            <a:r>
              <a:rPr lang="en-US" altLang="ko-KR" sz="1400" b="1" dirty="0" err="1"/>
              <a:t>Bak</a:t>
            </a:r>
            <a:r>
              <a:rPr lang="en-US" altLang="ko-KR" sz="1400" b="1" dirty="0"/>
              <a:t> to promote effector CD4</a:t>
            </a:r>
            <a:r>
              <a:rPr lang="en-US" altLang="ko-KR" sz="1400" b="1" baseline="30000" dirty="0"/>
              <a:t>+</a:t>
            </a:r>
            <a:r>
              <a:rPr lang="en-US" altLang="ko-KR" sz="1400" b="1" dirty="0"/>
              <a:t> and CD8</a:t>
            </a:r>
            <a:r>
              <a:rPr lang="en-US" altLang="ko-KR" sz="1400" b="1" baseline="30000" dirty="0"/>
              <a:t>+</a:t>
            </a:r>
            <a:r>
              <a:rPr lang="en-US" altLang="ko-KR" sz="1400" b="1" dirty="0"/>
              <a:t> T-cell responses</a:t>
            </a:r>
          </a:p>
          <a:p>
            <a:r>
              <a:rPr lang="en-US" altLang="ko-KR" sz="1400" dirty="0"/>
              <a:t>P </a:t>
            </a:r>
            <a:r>
              <a:rPr lang="en-US" altLang="ko-KR" sz="1400" dirty="0" err="1"/>
              <a:t>Tripathi</a:t>
            </a:r>
            <a:r>
              <a:rPr lang="en-US" altLang="ko-KR" sz="1400" dirty="0"/>
              <a:t>, B Koss, J T </a:t>
            </a:r>
            <a:r>
              <a:rPr lang="en-US" altLang="ko-KR" sz="1400" dirty="0" err="1"/>
              <a:t>Opferman</a:t>
            </a:r>
            <a:r>
              <a:rPr lang="en-US" altLang="ko-KR" sz="1400" dirty="0"/>
              <a:t> and D A </a:t>
            </a:r>
            <a:r>
              <a:rPr lang="en-US" altLang="ko-KR" sz="1400" dirty="0" err="1"/>
              <a:t>Hildeman</a:t>
            </a:r>
            <a:endParaRPr lang="en-US" altLang="ko-KR" sz="1400" dirty="0"/>
          </a:p>
          <a:p>
            <a:r>
              <a:rPr lang="en-US" altLang="ko-KR" sz="1400" dirty="0"/>
              <a:t>Cell Death Differ 20: 998-1007; advance online publication, April 5, 2013; doi:10.1038/cdd.2013.25</a:t>
            </a:r>
          </a:p>
          <a:p>
            <a:endParaRPr lang="en-US" altLang="ko-KR" sz="1400" b="1" dirty="0" smtClean="0"/>
          </a:p>
          <a:p>
            <a:r>
              <a:rPr lang="en-US" altLang="ko-KR" sz="1400" b="1" dirty="0" smtClean="0"/>
              <a:t>Analysis </a:t>
            </a:r>
            <a:r>
              <a:rPr lang="en-US" altLang="ko-KR" sz="1400" b="1" dirty="0"/>
              <a:t>of the </a:t>
            </a:r>
            <a:r>
              <a:rPr lang="en-US" altLang="ko-KR" sz="1400" b="1" dirty="0" err="1"/>
              <a:t>oligomeric</a:t>
            </a:r>
            <a:r>
              <a:rPr lang="en-US" altLang="ko-KR" sz="1400" b="1" dirty="0"/>
              <a:t> state and transactivation potential of TAp73</a:t>
            </a:r>
            <a:r>
              <a:rPr lang="el-GR" altLang="ko-KR" sz="1400" b="1" i="1" dirty="0"/>
              <a:t>α</a:t>
            </a:r>
            <a:endParaRPr lang="el-GR" altLang="ko-KR" sz="1400" b="1" dirty="0"/>
          </a:p>
          <a:p>
            <a:r>
              <a:rPr lang="en-US" altLang="ko-KR" sz="1400" dirty="0"/>
              <a:t>L M </a:t>
            </a:r>
            <a:r>
              <a:rPr lang="en-US" altLang="ko-KR" sz="1400" dirty="0" err="1"/>
              <a:t>Luh</a:t>
            </a:r>
            <a:r>
              <a:rPr lang="en-US" altLang="ko-KR" sz="1400" dirty="0"/>
              <a:t>, S </a:t>
            </a:r>
            <a:r>
              <a:rPr lang="en-US" altLang="ko-KR" sz="1400" dirty="0" err="1"/>
              <a:t>Kehrloesser</a:t>
            </a:r>
            <a:r>
              <a:rPr lang="en-US" altLang="ko-KR" sz="1400" dirty="0"/>
              <a:t>, G B Deutsch, J Gebel, D </a:t>
            </a:r>
            <a:r>
              <a:rPr lang="en-US" altLang="ko-KR" sz="1400" dirty="0" err="1"/>
              <a:t>Coutandin</a:t>
            </a:r>
            <a:r>
              <a:rPr lang="en-US" altLang="ko-KR" sz="1400" dirty="0"/>
              <a:t>, B </a:t>
            </a:r>
            <a:r>
              <a:rPr lang="en-US" altLang="ko-KR" sz="1400" dirty="0" err="1"/>
              <a:t>Schäfer</a:t>
            </a:r>
            <a:r>
              <a:rPr lang="en-US" altLang="ko-KR" sz="1400" dirty="0"/>
              <a:t>, M </a:t>
            </a:r>
            <a:r>
              <a:rPr lang="en-US" altLang="ko-KR" sz="1400" dirty="0" err="1"/>
              <a:t>Agostini</a:t>
            </a:r>
            <a:r>
              <a:rPr lang="en-US" altLang="ko-KR" sz="1400" dirty="0"/>
              <a:t>, G </a:t>
            </a:r>
            <a:r>
              <a:rPr lang="en-US" altLang="ko-KR" sz="1400" dirty="0" err="1"/>
              <a:t>Melino</a:t>
            </a:r>
            <a:r>
              <a:rPr lang="en-US" altLang="ko-KR" sz="1400" dirty="0"/>
              <a:t> and V </a:t>
            </a:r>
            <a:r>
              <a:rPr lang="en-US" altLang="ko-KR" sz="1400" dirty="0" err="1"/>
              <a:t>Dötsch</a:t>
            </a:r>
            <a:endParaRPr lang="en-US" altLang="ko-KR" sz="1400" dirty="0"/>
          </a:p>
          <a:p>
            <a:r>
              <a:rPr lang="en-US" altLang="ko-KR" sz="1400" dirty="0"/>
              <a:t>Cell Death Differ 20: 1008-1016; advance online publication, March 29, 2013; </a:t>
            </a:r>
            <a:r>
              <a:rPr lang="en-US" altLang="ko-KR" sz="1400" dirty="0" smtClean="0"/>
              <a:t>doi:10.1038/cdd.2013.23</a:t>
            </a:r>
            <a:endParaRPr lang="en-US" altLang="ko-KR" sz="1400" dirty="0"/>
          </a:p>
          <a:p>
            <a:endParaRPr lang="en-US" altLang="ko-KR" sz="1400" b="1" dirty="0" smtClean="0"/>
          </a:p>
          <a:p>
            <a:r>
              <a:rPr lang="en-US" altLang="ko-KR" sz="1400" b="1" dirty="0" err="1" smtClean="0"/>
              <a:t>ProNGF</a:t>
            </a:r>
            <a:r>
              <a:rPr lang="en-US" altLang="ko-KR" sz="1400" b="1" dirty="0"/>
              <a:t>/</a:t>
            </a:r>
            <a:r>
              <a:rPr lang="en-US" altLang="ko-KR" sz="1400" b="1" dirty="0" smtClean="0"/>
              <a:t>NGF </a:t>
            </a:r>
            <a:r>
              <a:rPr lang="en-US" altLang="ko-KR" sz="1400" b="1" dirty="0"/>
              <a:t>imbalance triggers learning and memory deficits, </a:t>
            </a:r>
            <a:r>
              <a:rPr lang="en-US" altLang="ko-KR" sz="1400" b="1" dirty="0" err="1"/>
              <a:t>neurodegeneration</a:t>
            </a:r>
            <a:r>
              <a:rPr lang="en-US" altLang="ko-KR" sz="1400" b="1" dirty="0"/>
              <a:t> and spontaneous epileptic-like discharges in transgenic mice</a:t>
            </a:r>
          </a:p>
          <a:p>
            <a:r>
              <a:rPr lang="en-US" altLang="ko-KR" sz="1400" dirty="0"/>
              <a:t>C </a:t>
            </a:r>
            <a:r>
              <a:rPr lang="en-US" altLang="ko-KR" sz="1400" dirty="0" err="1"/>
              <a:t>Tiveron</a:t>
            </a:r>
            <a:r>
              <a:rPr lang="en-US" altLang="ko-KR" sz="1400" dirty="0"/>
              <a:t>, L </a:t>
            </a:r>
            <a:r>
              <a:rPr lang="en-US" altLang="ko-KR" sz="1400" dirty="0" err="1"/>
              <a:t>Fasulo</a:t>
            </a:r>
            <a:r>
              <a:rPr lang="en-US" altLang="ko-KR" sz="1400" dirty="0"/>
              <a:t>, S </a:t>
            </a:r>
            <a:r>
              <a:rPr lang="en-US" altLang="ko-KR" sz="1400" dirty="0" err="1"/>
              <a:t>Capsoni</a:t>
            </a:r>
            <a:r>
              <a:rPr lang="en-US" altLang="ko-KR" sz="1400" dirty="0"/>
              <a:t>, F </a:t>
            </a:r>
            <a:r>
              <a:rPr lang="en-US" altLang="ko-KR" sz="1400" dirty="0" err="1"/>
              <a:t>Malerba</a:t>
            </a:r>
            <a:r>
              <a:rPr lang="en-US" altLang="ko-KR" sz="1400" dirty="0"/>
              <a:t>, S </a:t>
            </a:r>
            <a:r>
              <a:rPr lang="en-US" altLang="ko-KR" sz="1400" dirty="0" err="1"/>
              <a:t>Marinelli</a:t>
            </a:r>
            <a:r>
              <a:rPr lang="en-US" altLang="ko-KR" sz="1400" dirty="0"/>
              <a:t>, F </a:t>
            </a:r>
            <a:r>
              <a:rPr lang="en-US" altLang="ko-KR" sz="1400" dirty="0" err="1"/>
              <a:t>Paoletti</a:t>
            </a:r>
            <a:r>
              <a:rPr lang="en-US" altLang="ko-KR" sz="1400" dirty="0"/>
              <a:t>, S </a:t>
            </a:r>
            <a:r>
              <a:rPr lang="en-US" altLang="ko-KR" sz="1400" dirty="0" err="1"/>
              <a:t>Piccinin</a:t>
            </a:r>
            <a:r>
              <a:rPr lang="en-US" altLang="ko-KR" sz="1400" dirty="0"/>
              <a:t>, R </a:t>
            </a:r>
            <a:r>
              <a:rPr lang="en-US" altLang="ko-KR" sz="1400" dirty="0" err="1"/>
              <a:t>Scardigli</a:t>
            </a:r>
            <a:r>
              <a:rPr lang="en-US" altLang="ko-KR" sz="1400" dirty="0"/>
              <a:t>, G Amato, R Brandi, P </a:t>
            </a:r>
            <a:r>
              <a:rPr lang="en-US" altLang="ko-KR" sz="1400" dirty="0" err="1"/>
              <a:t>Capelli</a:t>
            </a:r>
            <a:r>
              <a:rPr lang="en-US" altLang="ko-KR" sz="1400" dirty="0"/>
              <a:t>, S </a:t>
            </a:r>
            <a:r>
              <a:rPr lang="en-US" altLang="ko-KR" sz="1400" dirty="0" err="1"/>
              <a:t>D'Aguanno</a:t>
            </a:r>
            <a:r>
              <a:rPr lang="en-US" altLang="ko-KR" sz="1400" dirty="0"/>
              <a:t>, F </a:t>
            </a:r>
            <a:r>
              <a:rPr lang="en-US" altLang="ko-KR" sz="1400" dirty="0" err="1"/>
              <a:t>Florenzano</a:t>
            </a:r>
            <a:r>
              <a:rPr lang="en-US" altLang="ko-KR" sz="1400" dirty="0"/>
              <a:t>, F La Regina, A </a:t>
            </a:r>
            <a:r>
              <a:rPr lang="en-US" altLang="ko-KR" sz="1400" dirty="0" err="1"/>
              <a:t>Lecci</a:t>
            </a:r>
            <a:r>
              <a:rPr lang="en-US" altLang="ko-KR" sz="1400" dirty="0"/>
              <a:t>, A </a:t>
            </a:r>
            <a:r>
              <a:rPr lang="en-US" altLang="ko-KR" sz="1400" dirty="0" err="1"/>
              <a:t>Manca</a:t>
            </a:r>
            <a:r>
              <a:rPr lang="en-US" altLang="ko-KR" sz="1400" dirty="0"/>
              <a:t>, G </a:t>
            </a:r>
            <a:r>
              <a:rPr lang="en-US" altLang="ko-KR" sz="1400" dirty="0" err="1"/>
              <a:t>Meli</a:t>
            </a:r>
            <a:r>
              <a:rPr lang="en-US" altLang="ko-KR" sz="1400" dirty="0"/>
              <a:t>, L </a:t>
            </a:r>
            <a:r>
              <a:rPr lang="en-US" altLang="ko-KR" sz="1400" dirty="0" err="1"/>
              <a:t>Pistillo</a:t>
            </a:r>
            <a:r>
              <a:rPr lang="en-US" altLang="ko-KR" sz="1400" dirty="0"/>
              <a:t>, N Berretta, R </a:t>
            </a:r>
            <a:r>
              <a:rPr lang="en-US" altLang="ko-KR" sz="1400" dirty="0" err="1"/>
              <a:t>Nisticò</a:t>
            </a:r>
            <a:r>
              <a:rPr lang="en-US" altLang="ko-KR" sz="1400" dirty="0"/>
              <a:t>, F </a:t>
            </a:r>
            <a:r>
              <a:rPr lang="en-US" altLang="ko-KR" sz="1400" dirty="0" err="1"/>
              <a:t>Pavone</a:t>
            </a:r>
            <a:r>
              <a:rPr lang="en-US" altLang="ko-KR" sz="1400" dirty="0"/>
              <a:t> and A </a:t>
            </a:r>
            <a:r>
              <a:rPr lang="en-US" altLang="ko-KR" sz="1400" dirty="0" err="1"/>
              <a:t>Cattaneo</a:t>
            </a:r>
            <a:endParaRPr lang="en-US" altLang="ko-KR" sz="1400" dirty="0"/>
          </a:p>
          <a:p>
            <a:r>
              <a:rPr lang="en-US" altLang="ko-KR" sz="1400" dirty="0"/>
              <a:t>Cell Death Differ 20: 1017-1030; advance online publication, March 29, 2013; </a:t>
            </a:r>
            <a:r>
              <a:rPr lang="en-US" altLang="ko-KR" sz="1400" dirty="0" smtClean="0"/>
              <a:t>doi:10.1038/cdd.2013.22</a:t>
            </a:r>
            <a:endParaRPr lang="en-US" altLang="ko-KR" sz="1400"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1" y="0"/>
            <a:ext cx="2480275" cy="7617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3169237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395536" y="620688"/>
            <a:ext cx="8424936" cy="5909310"/>
          </a:xfrm>
          <a:prstGeom prst="rect">
            <a:avLst/>
          </a:prstGeom>
        </p:spPr>
        <p:txBody>
          <a:bodyPr wrap="square">
            <a:spAutoFit/>
          </a:bodyPr>
          <a:lstStyle/>
          <a:p>
            <a:r>
              <a:rPr lang="en-US" altLang="ko-KR" sz="1400" b="1" dirty="0"/>
              <a:t>Foxc2 induces Wnt4 and Bmp4 expression during muscle regeneration and </a:t>
            </a:r>
            <a:r>
              <a:rPr lang="en-US" altLang="ko-KR" sz="1400" b="1" dirty="0" err="1"/>
              <a:t>osteogenesis</a:t>
            </a:r>
            <a:endParaRPr lang="en-US" altLang="ko-KR" sz="1400" b="1" dirty="0"/>
          </a:p>
          <a:p>
            <a:r>
              <a:rPr lang="en-US" altLang="ko-KR" sz="1400" dirty="0"/>
              <a:t>M C </a:t>
            </a:r>
            <a:r>
              <a:rPr lang="en-US" altLang="ko-KR" sz="1400" dirty="0" err="1"/>
              <a:t>Gozo</a:t>
            </a:r>
            <a:r>
              <a:rPr lang="en-US" altLang="ko-KR" sz="1400" dirty="0"/>
              <a:t>, P-J </a:t>
            </a:r>
            <a:r>
              <a:rPr lang="en-US" altLang="ko-KR" sz="1400" dirty="0" err="1"/>
              <a:t>Aspuria</a:t>
            </a:r>
            <a:r>
              <a:rPr lang="en-US" altLang="ko-KR" sz="1400" dirty="0"/>
              <a:t>, D-J </a:t>
            </a:r>
            <a:r>
              <a:rPr lang="en-US" altLang="ko-KR" sz="1400" dirty="0" err="1"/>
              <a:t>Cheon</a:t>
            </a:r>
            <a:r>
              <a:rPr lang="en-US" altLang="ko-KR" sz="1400" dirty="0"/>
              <a:t>, A E </a:t>
            </a:r>
            <a:r>
              <a:rPr lang="en-US" altLang="ko-KR" sz="1400" dirty="0" err="1"/>
              <a:t>Walts</a:t>
            </a:r>
            <a:r>
              <a:rPr lang="en-US" altLang="ko-KR" sz="1400" dirty="0"/>
              <a:t>, D </a:t>
            </a:r>
            <a:r>
              <a:rPr lang="en-US" altLang="ko-KR" sz="1400" dirty="0" err="1"/>
              <a:t>Berel</a:t>
            </a:r>
            <a:r>
              <a:rPr lang="en-US" altLang="ko-KR" sz="1400" dirty="0"/>
              <a:t>, N Miura, B Y </a:t>
            </a:r>
            <a:r>
              <a:rPr lang="en-US" altLang="ko-KR" sz="1400" dirty="0" err="1"/>
              <a:t>Karlan</a:t>
            </a:r>
            <a:r>
              <a:rPr lang="en-US" altLang="ko-KR" sz="1400" dirty="0"/>
              <a:t> and S </a:t>
            </a:r>
            <a:r>
              <a:rPr lang="en-US" altLang="ko-KR" sz="1400" dirty="0" err="1"/>
              <a:t>Orsulic</a:t>
            </a:r>
            <a:endParaRPr lang="en-US" altLang="ko-KR" sz="1400" dirty="0"/>
          </a:p>
          <a:p>
            <a:r>
              <a:rPr lang="en-US" altLang="ko-KR" sz="1400" dirty="0"/>
              <a:t>Cell Death Differ 20: 1031-1042; advance online publication, May 3, 2013; doi:10.1038/cdd.2013.34</a:t>
            </a:r>
          </a:p>
          <a:p>
            <a:endParaRPr lang="en-US" altLang="ko-KR" sz="1400" b="1" dirty="0" smtClean="0"/>
          </a:p>
          <a:p>
            <a:r>
              <a:rPr lang="en-US" altLang="ko-KR" sz="1400" b="1" dirty="0" smtClean="0"/>
              <a:t>GAPDH </a:t>
            </a:r>
            <a:r>
              <a:rPr lang="en-US" altLang="ko-KR" sz="1400" b="1" dirty="0"/>
              <a:t>binds to active </a:t>
            </a:r>
            <a:r>
              <a:rPr lang="en-US" altLang="ko-KR" sz="1400" b="1" dirty="0" err="1"/>
              <a:t>Akt</a:t>
            </a:r>
            <a:r>
              <a:rPr lang="en-US" altLang="ko-KR" sz="1400" b="1" dirty="0"/>
              <a:t>, leading to </a:t>
            </a:r>
            <a:r>
              <a:rPr lang="en-US" altLang="ko-KR" sz="1400" b="1" dirty="0" err="1"/>
              <a:t>Bcl-xL</a:t>
            </a:r>
            <a:r>
              <a:rPr lang="en-US" altLang="ko-KR" sz="1400" b="1" dirty="0"/>
              <a:t> increase and escape from </a:t>
            </a:r>
            <a:r>
              <a:rPr lang="en-US" altLang="ko-KR" sz="1400" b="1" dirty="0" err="1"/>
              <a:t>caspase</a:t>
            </a:r>
            <a:r>
              <a:rPr lang="en-US" altLang="ko-KR" sz="1400" b="1" dirty="0"/>
              <a:t>-independent cell death</a:t>
            </a:r>
          </a:p>
          <a:p>
            <a:r>
              <a:rPr lang="en-US" altLang="ko-KR" sz="1400" dirty="0"/>
              <a:t>M A </a:t>
            </a:r>
            <a:r>
              <a:rPr lang="en-US" altLang="ko-KR" sz="1400" dirty="0" err="1"/>
              <a:t>Jacquin</a:t>
            </a:r>
            <a:r>
              <a:rPr lang="en-US" altLang="ko-KR" sz="1400" dirty="0"/>
              <a:t>, J </a:t>
            </a:r>
            <a:r>
              <a:rPr lang="en-US" altLang="ko-KR" sz="1400" dirty="0" err="1"/>
              <a:t>Chiche</a:t>
            </a:r>
            <a:r>
              <a:rPr lang="en-US" altLang="ko-KR" sz="1400" dirty="0"/>
              <a:t>, B </a:t>
            </a:r>
            <a:r>
              <a:rPr lang="en-US" altLang="ko-KR" sz="1400" dirty="0" err="1"/>
              <a:t>Zunino</a:t>
            </a:r>
            <a:r>
              <a:rPr lang="en-US" altLang="ko-KR" sz="1400" dirty="0"/>
              <a:t>, M </a:t>
            </a:r>
            <a:r>
              <a:rPr lang="en-US" altLang="ko-KR" sz="1400" dirty="0" err="1"/>
              <a:t>Bénéteau</a:t>
            </a:r>
            <a:r>
              <a:rPr lang="en-US" altLang="ko-KR" sz="1400" dirty="0"/>
              <a:t>, O </a:t>
            </a:r>
            <a:r>
              <a:rPr lang="en-US" altLang="ko-KR" sz="1400" dirty="0" err="1"/>
              <a:t>Meynet</a:t>
            </a:r>
            <a:r>
              <a:rPr lang="en-US" altLang="ko-KR" sz="1400" dirty="0"/>
              <a:t>, L A </a:t>
            </a:r>
            <a:r>
              <a:rPr lang="en-US" altLang="ko-KR" sz="1400" dirty="0" err="1"/>
              <a:t>Pradelli</a:t>
            </a:r>
            <a:r>
              <a:rPr lang="en-US" altLang="ko-KR" sz="1400" dirty="0"/>
              <a:t>, S </a:t>
            </a:r>
            <a:r>
              <a:rPr lang="en-US" altLang="ko-KR" sz="1400" dirty="0" err="1"/>
              <a:t>Marchetti</a:t>
            </a:r>
            <a:r>
              <a:rPr lang="en-US" altLang="ko-KR" sz="1400" dirty="0"/>
              <a:t>, A </a:t>
            </a:r>
            <a:r>
              <a:rPr lang="en-US" altLang="ko-KR" sz="1400" dirty="0" err="1"/>
              <a:t>Cornille</a:t>
            </a:r>
            <a:r>
              <a:rPr lang="en-US" altLang="ko-KR" sz="1400" dirty="0"/>
              <a:t>, M </a:t>
            </a:r>
            <a:r>
              <a:rPr lang="en-US" altLang="ko-KR" sz="1400" dirty="0" err="1"/>
              <a:t>Carles</a:t>
            </a:r>
            <a:r>
              <a:rPr lang="en-US" altLang="ko-KR" sz="1400" dirty="0"/>
              <a:t> and J-E Ricci</a:t>
            </a:r>
          </a:p>
          <a:p>
            <a:r>
              <a:rPr lang="en-US" altLang="ko-KR" sz="1400" dirty="0"/>
              <a:t>Cell Death Differ 20: 1043-1054; advance online publication, May 3, 2013; doi:10.1038/cdd.2013.32</a:t>
            </a:r>
          </a:p>
          <a:p>
            <a:endParaRPr lang="en-US" altLang="ko-KR" sz="1400" b="1" dirty="0" smtClean="0"/>
          </a:p>
          <a:p>
            <a:r>
              <a:rPr lang="en-US" altLang="ko-KR" sz="1400" b="1" dirty="0" smtClean="0"/>
              <a:t>ZNF313 </a:t>
            </a:r>
            <a:r>
              <a:rPr lang="en-US" altLang="ko-KR" sz="1400" b="1" dirty="0"/>
              <a:t>is a novel cell cycle activator with an E3 ligase activity inhibiting cellular senescence by destabilizing p21</a:t>
            </a:r>
            <a:r>
              <a:rPr lang="en-US" altLang="ko-KR" sz="1400" b="1" baseline="30000" dirty="0"/>
              <a:t>WAF1</a:t>
            </a:r>
            <a:endParaRPr lang="en-US" altLang="ko-KR" sz="1400" b="1" dirty="0"/>
          </a:p>
          <a:p>
            <a:r>
              <a:rPr lang="en-US" altLang="ko-KR" sz="1400" dirty="0"/>
              <a:t>J Han, Y-L Kim, K-W Lee, N-G Her, T-K Ha, S Yoon, S-I </a:t>
            </a:r>
            <a:r>
              <a:rPr lang="en-US" altLang="ko-KR" sz="1400" dirty="0" err="1"/>
              <a:t>Jeong</a:t>
            </a:r>
            <a:r>
              <a:rPr lang="en-US" altLang="ko-KR" sz="1400" dirty="0"/>
              <a:t>, J-H Lee, M-J Kang, M-G Lee, B-K </a:t>
            </a:r>
            <a:r>
              <a:rPr lang="en-US" altLang="ko-KR" sz="1400" dirty="0" err="1"/>
              <a:t>Ryu</a:t>
            </a:r>
            <a:r>
              <a:rPr lang="en-US" altLang="ko-KR" sz="1400" dirty="0"/>
              <a:t>, J-H </a:t>
            </a:r>
            <a:r>
              <a:rPr lang="en-US" altLang="ko-KR" sz="1400" dirty="0" err="1"/>
              <a:t>Baik</a:t>
            </a:r>
            <a:r>
              <a:rPr lang="en-US" altLang="ko-KR" sz="1400" dirty="0"/>
              <a:t> and S-G Chi</a:t>
            </a:r>
          </a:p>
          <a:p>
            <a:r>
              <a:rPr lang="en-US" altLang="ko-KR" sz="1400" dirty="0"/>
              <a:t>Cell Death Differ 20: 1055-1067; advance online publication, May 3, 2013; doi:10.1038/cdd.2013.33</a:t>
            </a:r>
          </a:p>
          <a:p>
            <a:endParaRPr lang="en-US" altLang="ko-KR" sz="1400" b="1" dirty="0" smtClean="0"/>
          </a:p>
          <a:p>
            <a:r>
              <a:rPr lang="en-US" altLang="ko-KR" sz="1400" b="1" dirty="0" smtClean="0"/>
              <a:t>Survival </a:t>
            </a:r>
            <a:r>
              <a:rPr lang="en-US" altLang="ko-KR" sz="1400" b="1" dirty="0"/>
              <a:t>and differentiation defects contribute to neutropenia in glucose-6-phosphatase-</a:t>
            </a:r>
            <a:r>
              <a:rPr lang="el-GR" altLang="ko-KR" sz="1400" b="1" i="1" dirty="0"/>
              <a:t>β</a:t>
            </a:r>
            <a:r>
              <a:rPr lang="el-GR" altLang="ko-KR" sz="1400" b="1" dirty="0"/>
              <a:t> (</a:t>
            </a:r>
            <a:r>
              <a:rPr lang="en-US" altLang="ko-KR" sz="1400" b="1" dirty="0"/>
              <a:t>G6PC3) deficiency in a model of mouse neutrophil granulocyte differentiation</a:t>
            </a:r>
          </a:p>
          <a:p>
            <a:r>
              <a:rPr lang="en-US" altLang="ko-KR" sz="1400" dirty="0"/>
              <a:t>S </a:t>
            </a:r>
            <a:r>
              <a:rPr lang="en-US" altLang="ko-KR" sz="1400" dirty="0" err="1"/>
              <a:t>Gautam</a:t>
            </a:r>
            <a:r>
              <a:rPr lang="en-US" altLang="ko-KR" sz="1400" dirty="0"/>
              <a:t>, S </a:t>
            </a:r>
            <a:r>
              <a:rPr lang="en-US" altLang="ko-KR" sz="1400" dirty="0" err="1"/>
              <a:t>Kirschnek</a:t>
            </a:r>
            <a:r>
              <a:rPr lang="en-US" altLang="ko-KR" sz="1400" dirty="0"/>
              <a:t>, I E Gentle, C </a:t>
            </a:r>
            <a:r>
              <a:rPr lang="en-US" altLang="ko-KR" sz="1400" dirty="0" err="1"/>
              <a:t>Kopiniok</a:t>
            </a:r>
            <a:r>
              <a:rPr lang="en-US" altLang="ko-KR" sz="1400" dirty="0"/>
              <a:t>, P </a:t>
            </a:r>
            <a:r>
              <a:rPr lang="en-US" altLang="ko-KR" sz="1400" dirty="0" err="1"/>
              <a:t>Henneke</a:t>
            </a:r>
            <a:r>
              <a:rPr lang="en-US" altLang="ko-KR" sz="1400" dirty="0"/>
              <a:t>, H </a:t>
            </a:r>
            <a:r>
              <a:rPr lang="en-US" altLang="ko-KR" sz="1400" dirty="0" err="1"/>
              <a:t>Häcker</a:t>
            </a:r>
            <a:r>
              <a:rPr lang="en-US" altLang="ko-KR" sz="1400" dirty="0"/>
              <a:t>, L </a:t>
            </a:r>
            <a:r>
              <a:rPr lang="en-US" altLang="ko-KR" sz="1400" dirty="0" err="1"/>
              <a:t>Malleret</a:t>
            </a:r>
            <a:r>
              <a:rPr lang="en-US" altLang="ko-KR" sz="1400" dirty="0"/>
              <a:t>, A </a:t>
            </a:r>
            <a:r>
              <a:rPr lang="en-US" altLang="ko-KR" sz="1400" dirty="0" err="1"/>
              <a:t>Belaaouaj</a:t>
            </a:r>
            <a:r>
              <a:rPr lang="en-US" altLang="ko-KR" sz="1400" dirty="0"/>
              <a:t> and G </a:t>
            </a:r>
            <a:r>
              <a:rPr lang="en-US" altLang="ko-KR" sz="1400" dirty="0" err="1"/>
              <a:t>Häcker</a:t>
            </a:r>
            <a:endParaRPr lang="en-US" altLang="ko-KR" sz="1400" dirty="0"/>
          </a:p>
          <a:p>
            <a:r>
              <a:rPr lang="en-US" altLang="ko-KR" sz="1400" dirty="0"/>
              <a:t>Cell Death Differ 20: 1068-1079; advance online publication, May 17, 2013; doi:10.1038/cdd.2013.39</a:t>
            </a:r>
          </a:p>
          <a:p>
            <a:endParaRPr lang="en-US" altLang="ko-KR" sz="1400" b="1" dirty="0" smtClean="0"/>
          </a:p>
          <a:p>
            <a:r>
              <a:rPr lang="en-US" altLang="ko-KR" sz="1400" b="1" dirty="0" smtClean="0"/>
              <a:t>Interaction </a:t>
            </a:r>
            <a:r>
              <a:rPr lang="en-US" altLang="ko-KR" sz="1400" b="1" dirty="0"/>
              <a:t>between the TP63 and SHH pathways is an important determinant of epidermal homeostasis</a:t>
            </a:r>
          </a:p>
          <a:p>
            <a:r>
              <a:rPr lang="en-US" altLang="ko-KR" sz="1400" dirty="0"/>
              <a:t>N S Chari, R A Romano, M I </a:t>
            </a:r>
            <a:r>
              <a:rPr lang="en-US" altLang="ko-KR" sz="1400" dirty="0" err="1"/>
              <a:t>Koster</a:t>
            </a:r>
            <a:r>
              <a:rPr lang="en-US" altLang="ko-KR" sz="1400" dirty="0"/>
              <a:t>, V </a:t>
            </a:r>
            <a:r>
              <a:rPr lang="en-US" altLang="ko-KR" sz="1400" dirty="0" err="1"/>
              <a:t>Jaks</a:t>
            </a:r>
            <a:r>
              <a:rPr lang="en-US" altLang="ko-KR" sz="1400" dirty="0"/>
              <a:t>, D </a:t>
            </a:r>
            <a:r>
              <a:rPr lang="en-US" altLang="ko-KR" sz="1400" dirty="0" err="1"/>
              <a:t>Roop</a:t>
            </a:r>
            <a:r>
              <a:rPr lang="en-US" altLang="ko-KR" sz="1400" dirty="0"/>
              <a:t>, E R Flores, S </a:t>
            </a:r>
            <a:r>
              <a:rPr lang="en-US" altLang="ko-KR" sz="1400" dirty="0" err="1"/>
              <a:t>Teglund</a:t>
            </a:r>
            <a:r>
              <a:rPr lang="en-US" altLang="ko-KR" sz="1400" dirty="0"/>
              <a:t>, S </a:t>
            </a:r>
            <a:r>
              <a:rPr lang="en-US" altLang="ko-KR" sz="1400" dirty="0" err="1"/>
              <a:t>Sinha</a:t>
            </a:r>
            <a:r>
              <a:rPr lang="en-US" altLang="ko-KR" sz="1400" dirty="0"/>
              <a:t>, W Gruber, F </a:t>
            </a:r>
            <a:r>
              <a:rPr lang="en-US" altLang="ko-KR" sz="1400" dirty="0" err="1"/>
              <a:t>Aberger</a:t>
            </a:r>
            <a:r>
              <a:rPr lang="en-US" altLang="ko-KR" sz="1400" dirty="0"/>
              <a:t>, L J Medeiros, R </a:t>
            </a:r>
            <a:r>
              <a:rPr lang="en-US" altLang="ko-KR" sz="1400" dirty="0" err="1"/>
              <a:t>Toftgard</a:t>
            </a:r>
            <a:r>
              <a:rPr lang="en-US" altLang="ko-KR" sz="1400" dirty="0"/>
              <a:t> and T J McDonnell</a:t>
            </a:r>
          </a:p>
          <a:p>
            <a:r>
              <a:rPr lang="en-US" altLang="ko-KR" sz="1400" dirty="0"/>
              <a:t>Cell Death Differ 20: 1080-1088; advance online publication, May 17, 2013; </a:t>
            </a:r>
            <a:r>
              <a:rPr lang="en-US" altLang="ko-KR" sz="1400" dirty="0" smtClean="0"/>
              <a:t>doi:10.1038/cdd.2013.4</a:t>
            </a:r>
            <a:endParaRPr lang="en-US" altLang="ko-KR" sz="1400"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3" y="0"/>
            <a:ext cx="2192243" cy="6733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3517169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395536" y="754246"/>
            <a:ext cx="8352928" cy="3754874"/>
          </a:xfrm>
          <a:prstGeom prst="rect">
            <a:avLst/>
          </a:prstGeom>
        </p:spPr>
        <p:txBody>
          <a:bodyPr wrap="square">
            <a:spAutoFit/>
          </a:bodyPr>
          <a:lstStyle/>
          <a:p>
            <a:r>
              <a:rPr lang="en-US" altLang="ko-KR" sz="1400" b="1" dirty="0"/>
              <a:t>A human </a:t>
            </a:r>
            <a:r>
              <a:rPr lang="en-US" altLang="ko-KR" sz="1400" b="1" dirty="0" err="1"/>
              <a:t>iPSC</a:t>
            </a:r>
            <a:r>
              <a:rPr lang="en-US" altLang="ko-KR" sz="1400" b="1" dirty="0"/>
              <a:t> model of Ligase IV deficiency reveals an important role for NHEJ-mediated-DSB repair in the survival and genomic stability of induced pluripotent stem cells and emerging </a:t>
            </a:r>
            <a:r>
              <a:rPr lang="en-US" altLang="ko-KR" sz="1400" b="1" dirty="0" err="1"/>
              <a:t>haematopoietic</a:t>
            </a:r>
            <a:r>
              <a:rPr lang="en-US" altLang="ko-KR" sz="1400" b="1" dirty="0"/>
              <a:t> progenitors</a:t>
            </a:r>
          </a:p>
          <a:p>
            <a:r>
              <a:rPr lang="en-US" altLang="ko-KR" sz="1400" dirty="0"/>
              <a:t>K </a:t>
            </a:r>
            <a:r>
              <a:rPr lang="en-US" altLang="ko-KR" sz="1400" dirty="0" err="1"/>
              <a:t>Tilgner</a:t>
            </a:r>
            <a:r>
              <a:rPr lang="en-US" altLang="ko-KR" sz="1400" dirty="0"/>
              <a:t>, I </a:t>
            </a:r>
            <a:r>
              <a:rPr lang="en-US" altLang="ko-KR" sz="1400" dirty="0" err="1"/>
              <a:t>Neganova</a:t>
            </a:r>
            <a:r>
              <a:rPr lang="en-US" altLang="ko-KR" sz="1400" dirty="0"/>
              <a:t>, I Moreno-</a:t>
            </a:r>
            <a:r>
              <a:rPr lang="en-US" altLang="ko-KR" sz="1400" dirty="0" err="1"/>
              <a:t>Gimeno</a:t>
            </a:r>
            <a:r>
              <a:rPr lang="en-US" altLang="ko-KR" sz="1400" dirty="0"/>
              <a:t>, J Y AL-</a:t>
            </a:r>
            <a:r>
              <a:rPr lang="en-US" altLang="ko-KR" sz="1400" dirty="0" err="1"/>
              <a:t>Aama</a:t>
            </a:r>
            <a:r>
              <a:rPr lang="en-US" altLang="ko-KR" sz="1400" dirty="0"/>
              <a:t>, D Burks, S Yung, C </a:t>
            </a:r>
            <a:r>
              <a:rPr lang="en-US" altLang="ko-KR" sz="1400" dirty="0" err="1"/>
              <a:t>Singhapol</a:t>
            </a:r>
            <a:r>
              <a:rPr lang="en-US" altLang="ko-KR" sz="1400" dirty="0"/>
              <a:t>, G </a:t>
            </a:r>
            <a:r>
              <a:rPr lang="en-US" altLang="ko-KR" sz="1400" dirty="0" err="1"/>
              <a:t>Saretzki</a:t>
            </a:r>
            <a:r>
              <a:rPr lang="en-US" altLang="ko-KR" sz="1400" dirty="0"/>
              <a:t>, J Evans, V </a:t>
            </a:r>
            <a:r>
              <a:rPr lang="en-US" altLang="ko-KR" sz="1400" dirty="0" err="1"/>
              <a:t>Gorbunova</a:t>
            </a:r>
            <a:r>
              <a:rPr lang="en-US" altLang="ko-KR" sz="1400" dirty="0"/>
              <a:t>, A </a:t>
            </a:r>
            <a:r>
              <a:rPr lang="en-US" altLang="ko-KR" sz="1400" dirty="0" err="1"/>
              <a:t>Gennery</a:t>
            </a:r>
            <a:r>
              <a:rPr lang="en-US" altLang="ko-KR" sz="1400" dirty="0"/>
              <a:t>, S </a:t>
            </a:r>
            <a:r>
              <a:rPr lang="en-US" altLang="ko-KR" sz="1400" dirty="0" err="1"/>
              <a:t>Przyborski</a:t>
            </a:r>
            <a:r>
              <a:rPr lang="en-US" altLang="ko-KR" sz="1400" dirty="0"/>
              <a:t>, M </a:t>
            </a:r>
            <a:r>
              <a:rPr lang="en-US" altLang="ko-KR" sz="1400" dirty="0" err="1"/>
              <a:t>Stojkovic</a:t>
            </a:r>
            <a:r>
              <a:rPr lang="en-US" altLang="ko-KR" sz="1400" dirty="0"/>
              <a:t>, L Armstrong, P </a:t>
            </a:r>
            <a:r>
              <a:rPr lang="en-US" altLang="ko-KR" sz="1400" dirty="0" err="1"/>
              <a:t>Jeggo</a:t>
            </a:r>
            <a:r>
              <a:rPr lang="en-US" altLang="ko-KR" sz="1400" dirty="0"/>
              <a:t> and M </a:t>
            </a:r>
            <a:r>
              <a:rPr lang="en-US" altLang="ko-KR" sz="1400" dirty="0" err="1"/>
              <a:t>Lako</a:t>
            </a:r>
            <a:endParaRPr lang="en-US" altLang="ko-KR" sz="1400" dirty="0"/>
          </a:p>
          <a:p>
            <a:r>
              <a:rPr lang="en-US" altLang="ko-KR" sz="1400" dirty="0"/>
              <a:t>Cell Death Differ 20: 1089-1100; advance online publication, May 31, 2013; doi:10.1038/cdd.2013.44</a:t>
            </a:r>
          </a:p>
          <a:p>
            <a:endParaRPr lang="en-US" altLang="ko-KR" sz="1400" b="1" dirty="0" smtClean="0"/>
          </a:p>
          <a:p>
            <a:r>
              <a:rPr lang="en-US" altLang="ko-KR" sz="1400" b="1" dirty="0" smtClean="0"/>
              <a:t>Disease-relevant </a:t>
            </a:r>
            <a:r>
              <a:rPr lang="en-US" altLang="ko-KR" sz="1400" b="1" dirty="0" err="1"/>
              <a:t>proteostasis</a:t>
            </a:r>
            <a:r>
              <a:rPr lang="en-US" altLang="ko-KR" sz="1400" b="1" dirty="0"/>
              <a:t> regulation of cystic fibrosis </a:t>
            </a:r>
            <a:r>
              <a:rPr lang="en-US" altLang="ko-KR" sz="1400" b="1" dirty="0" err="1"/>
              <a:t>transmembrane</a:t>
            </a:r>
            <a:r>
              <a:rPr lang="en-US" altLang="ko-KR" sz="1400" b="1" dirty="0"/>
              <a:t> conductance regulator</a:t>
            </a:r>
          </a:p>
          <a:p>
            <a:r>
              <a:rPr lang="en-US" altLang="ko-KR" sz="1400" dirty="0"/>
              <a:t>V R Villella, S Esposito, E M </a:t>
            </a:r>
            <a:r>
              <a:rPr lang="en-US" altLang="ko-KR" sz="1400" dirty="0" err="1"/>
              <a:t>Bruscia</a:t>
            </a:r>
            <a:r>
              <a:rPr lang="en-US" altLang="ko-KR" sz="1400" dirty="0"/>
              <a:t>, M </a:t>
            </a:r>
            <a:r>
              <a:rPr lang="en-US" altLang="ko-KR" sz="1400" dirty="0" err="1"/>
              <a:t>Vicinanza</a:t>
            </a:r>
            <a:r>
              <a:rPr lang="en-US" altLang="ko-KR" sz="1400" dirty="0"/>
              <a:t>, S Cenci, S Guido, M </a:t>
            </a:r>
            <a:r>
              <a:rPr lang="en-US" altLang="ko-KR" sz="1400" dirty="0" err="1"/>
              <a:t>Pettoello-Mantovani</a:t>
            </a:r>
            <a:r>
              <a:rPr lang="en-US" altLang="ko-KR" sz="1400" dirty="0"/>
              <a:t>, R </a:t>
            </a:r>
            <a:r>
              <a:rPr lang="en-US" altLang="ko-KR" sz="1400" dirty="0" err="1"/>
              <a:t>Carnuccio</a:t>
            </a:r>
            <a:r>
              <a:rPr lang="en-US" altLang="ko-KR" sz="1400" dirty="0"/>
              <a:t>, M A De </a:t>
            </a:r>
            <a:r>
              <a:rPr lang="en-US" altLang="ko-KR" sz="1400" dirty="0" err="1"/>
              <a:t>Matteis</a:t>
            </a:r>
            <a:r>
              <a:rPr lang="en-US" altLang="ko-KR" sz="1400" dirty="0"/>
              <a:t>, A </a:t>
            </a:r>
            <a:r>
              <a:rPr lang="en-US" altLang="ko-KR" sz="1400" dirty="0" err="1"/>
              <a:t>Luini</a:t>
            </a:r>
            <a:r>
              <a:rPr lang="en-US" altLang="ko-KR" sz="1400" dirty="0"/>
              <a:t>, M C </a:t>
            </a:r>
            <a:r>
              <a:rPr lang="en-US" altLang="ko-KR" sz="1400" dirty="0" err="1"/>
              <a:t>Maiuri</a:t>
            </a:r>
            <a:r>
              <a:rPr lang="en-US" altLang="ko-KR" sz="1400" dirty="0"/>
              <a:t>, V </a:t>
            </a:r>
            <a:r>
              <a:rPr lang="en-US" altLang="ko-KR" sz="1400" dirty="0" err="1"/>
              <a:t>Raia</a:t>
            </a:r>
            <a:r>
              <a:rPr lang="en-US" altLang="ko-KR" sz="1400" dirty="0"/>
              <a:t>, G </a:t>
            </a:r>
            <a:r>
              <a:rPr lang="en-US" altLang="ko-KR" sz="1400" dirty="0" err="1"/>
              <a:t>Kroemer</a:t>
            </a:r>
            <a:r>
              <a:rPr lang="en-US" altLang="ko-KR" sz="1400" dirty="0"/>
              <a:t> and L </a:t>
            </a:r>
            <a:r>
              <a:rPr lang="en-US" altLang="ko-KR" sz="1400" dirty="0" err="1"/>
              <a:t>Maiuri</a:t>
            </a:r>
            <a:endParaRPr lang="en-US" altLang="ko-KR" sz="1400" dirty="0"/>
          </a:p>
          <a:p>
            <a:r>
              <a:rPr lang="en-US" altLang="ko-KR" sz="1400" dirty="0"/>
              <a:t>Cell Death Differ 20: 1101-1115; advance online publication, May 17, 2013; doi:10.1038/cdd.2013.46</a:t>
            </a:r>
          </a:p>
          <a:p>
            <a:endParaRPr lang="en-US" altLang="ko-KR" sz="1400" b="1" dirty="0" smtClean="0"/>
          </a:p>
          <a:p>
            <a:r>
              <a:rPr lang="en-US" altLang="ko-KR" sz="1400" b="1" dirty="0" smtClean="0"/>
              <a:t>Evidence </a:t>
            </a:r>
            <a:r>
              <a:rPr lang="en-US" altLang="ko-KR" sz="1400" b="1" dirty="0"/>
              <a:t>for a common progenitor of epithelial and </a:t>
            </a:r>
            <a:r>
              <a:rPr lang="en-US" altLang="ko-KR" sz="1400" b="1" dirty="0" err="1"/>
              <a:t>mesenchymal</a:t>
            </a:r>
            <a:r>
              <a:rPr lang="en-US" altLang="ko-KR" sz="1400" b="1" dirty="0"/>
              <a:t> components of the liver</a:t>
            </a:r>
          </a:p>
          <a:p>
            <a:r>
              <a:rPr lang="en-US" altLang="ko-KR" sz="1400" dirty="0"/>
              <a:t>A </a:t>
            </a:r>
            <a:r>
              <a:rPr lang="en-US" altLang="ko-KR" sz="1400" dirty="0" err="1"/>
              <a:t>Conigliaro</a:t>
            </a:r>
            <a:r>
              <a:rPr lang="en-US" altLang="ko-KR" sz="1400" dirty="0"/>
              <a:t>, L </a:t>
            </a:r>
            <a:r>
              <a:rPr lang="en-US" altLang="ko-KR" sz="1400" dirty="0" err="1"/>
              <a:t>Amicone</a:t>
            </a:r>
            <a:r>
              <a:rPr lang="en-US" altLang="ko-KR" sz="1400" dirty="0"/>
              <a:t>, V Costa, M De </a:t>
            </a:r>
            <a:r>
              <a:rPr lang="en-US" altLang="ko-KR" sz="1400" dirty="0" err="1"/>
              <a:t>Santis</a:t>
            </a:r>
            <a:r>
              <a:rPr lang="en-US" altLang="ko-KR" sz="1400" dirty="0"/>
              <a:t> </a:t>
            </a:r>
            <a:r>
              <a:rPr lang="en-US" altLang="ko-KR" sz="1400" dirty="0" err="1"/>
              <a:t>Puzzonia</a:t>
            </a:r>
            <a:r>
              <a:rPr lang="en-US" altLang="ko-KR" sz="1400" dirty="0"/>
              <a:t>, C </a:t>
            </a:r>
            <a:r>
              <a:rPr lang="en-US" altLang="ko-KR" sz="1400" dirty="0" err="1"/>
              <a:t>Mancone</a:t>
            </a:r>
            <a:r>
              <a:rPr lang="en-US" altLang="ko-KR" sz="1400" dirty="0"/>
              <a:t>, B </a:t>
            </a:r>
            <a:r>
              <a:rPr lang="en-US" altLang="ko-KR" sz="1400" dirty="0" err="1"/>
              <a:t>Sacchetti</a:t>
            </a:r>
            <a:r>
              <a:rPr lang="en-US" altLang="ko-KR" sz="1400" dirty="0"/>
              <a:t>, C </a:t>
            </a:r>
            <a:r>
              <a:rPr lang="en-US" altLang="ko-KR" sz="1400" dirty="0" err="1"/>
              <a:t>Cicchini</a:t>
            </a:r>
            <a:r>
              <a:rPr lang="en-US" altLang="ko-KR" sz="1400" dirty="0"/>
              <a:t>, F Garibaldi, D A Brenner, T </a:t>
            </a:r>
            <a:r>
              <a:rPr lang="en-US" altLang="ko-KR" sz="1400" dirty="0" err="1"/>
              <a:t>Kisseleva</a:t>
            </a:r>
            <a:r>
              <a:rPr lang="en-US" altLang="ko-KR" sz="1400" dirty="0"/>
              <a:t>, P </a:t>
            </a:r>
            <a:r>
              <a:rPr lang="en-US" altLang="ko-KR" sz="1400" dirty="0" err="1"/>
              <a:t>Bianco</a:t>
            </a:r>
            <a:r>
              <a:rPr lang="en-US" altLang="ko-KR" sz="1400" dirty="0"/>
              <a:t> and M </a:t>
            </a:r>
            <a:r>
              <a:rPr lang="en-US" altLang="ko-KR" sz="1400" dirty="0" err="1"/>
              <a:t>Tripodi</a:t>
            </a:r>
            <a:endParaRPr lang="en-US" altLang="ko-KR" sz="1400" dirty="0"/>
          </a:p>
          <a:p>
            <a:r>
              <a:rPr lang="en-US" altLang="ko-KR" sz="1400" dirty="0"/>
              <a:t>Cell Death Differ 20: 1116-1123; advance online publication, May 17, 2013; </a:t>
            </a:r>
            <a:r>
              <a:rPr lang="en-US" altLang="ko-KR" sz="1400" dirty="0" smtClean="0"/>
              <a:t>doi:10.1038/cdd.2013.49</a:t>
            </a:r>
            <a:endParaRPr lang="en-US" altLang="ko-KR" sz="1400"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1"/>
            <a:ext cx="2264250" cy="6954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8575503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9552" y="532993"/>
            <a:ext cx="8208912" cy="5632311"/>
          </a:xfrm>
          <a:prstGeom prst="rect">
            <a:avLst/>
          </a:prstGeom>
          <a:noFill/>
        </p:spPr>
        <p:txBody>
          <a:bodyPr wrap="square" rtlCol="0">
            <a:spAutoFit/>
          </a:bodyPr>
          <a:lstStyle/>
          <a:p>
            <a:r>
              <a:rPr lang="en-US" altLang="ko-KR" sz="1200" b="1" dirty="0"/>
              <a:t>Original Paper</a:t>
            </a:r>
          </a:p>
          <a:p>
            <a:r>
              <a:rPr lang="en-US" altLang="ko-KR" sz="1200" i="1" dirty="0"/>
              <a:t>Cell Death and Differentiation</a:t>
            </a:r>
            <a:r>
              <a:rPr lang="en-US" altLang="ko-KR" sz="1200" dirty="0"/>
              <a:t> (2013) </a:t>
            </a:r>
            <a:r>
              <a:rPr lang="en-US" altLang="ko-KR" sz="1200" b="1" dirty="0"/>
              <a:t>20,</a:t>
            </a:r>
            <a:r>
              <a:rPr lang="en-US" altLang="ko-KR" sz="1200" dirty="0"/>
              <a:t> 1043–1054; doi:10.1038/cdd.2013.32; published online 3 May 2013</a:t>
            </a:r>
          </a:p>
          <a:p>
            <a:r>
              <a:rPr lang="en-US" altLang="ko-KR" sz="1200" b="1" dirty="0"/>
              <a:t>GAPDH binds to active </a:t>
            </a:r>
            <a:r>
              <a:rPr lang="en-US" altLang="ko-KR" sz="1200" b="1" dirty="0" err="1"/>
              <a:t>Akt</a:t>
            </a:r>
            <a:r>
              <a:rPr lang="en-US" altLang="ko-KR" sz="1200" b="1" dirty="0"/>
              <a:t>, leading to </a:t>
            </a:r>
            <a:r>
              <a:rPr lang="en-US" altLang="ko-KR" sz="1200" b="1" dirty="0" err="1"/>
              <a:t>Bcl-xL</a:t>
            </a:r>
            <a:r>
              <a:rPr lang="en-US" altLang="ko-KR" sz="1200" b="1" dirty="0"/>
              <a:t> increase and escape from </a:t>
            </a:r>
            <a:r>
              <a:rPr lang="en-US" altLang="ko-KR" sz="1200" b="1" dirty="0" err="1"/>
              <a:t>caspase</a:t>
            </a:r>
            <a:r>
              <a:rPr lang="en-US" altLang="ko-KR" sz="1200" b="1" dirty="0"/>
              <a:t>-independent cell death</a:t>
            </a:r>
          </a:p>
          <a:p>
            <a:r>
              <a:rPr lang="en-US" altLang="ko-KR" sz="1200" dirty="0"/>
              <a:t>M A Jacquin</a:t>
            </a:r>
            <a:r>
              <a:rPr lang="en-US" altLang="ko-KR" sz="1200" baseline="30000" dirty="0">
                <a:hlinkClick r:id="rId2" action="ppaction://hlinkfile" tooltip="affiliated with 1"/>
              </a:rPr>
              <a:t>1</a:t>
            </a:r>
            <a:r>
              <a:rPr lang="en-US" altLang="ko-KR" sz="1200" baseline="30000" dirty="0"/>
              <a:t>,</a:t>
            </a:r>
            <a:r>
              <a:rPr lang="en-US" altLang="ko-KR" sz="1200" baseline="30000" dirty="0">
                <a:hlinkClick r:id="rId3" action="ppaction://hlinkfile" tooltip="affiliated with 2"/>
              </a:rPr>
              <a:t>2</a:t>
            </a:r>
            <a:r>
              <a:rPr lang="en-US" altLang="ko-KR" sz="1200" dirty="0"/>
              <a:t>, J Chiche</a:t>
            </a:r>
            <a:r>
              <a:rPr lang="en-US" altLang="ko-KR" sz="1200" baseline="30000" dirty="0">
                <a:hlinkClick r:id="rId2" action="ppaction://hlinkfile" tooltip="affiliated with 1"/>
              </a:rPr>
              <a:t>1</a:t>
            </a:r>
            <a:r>
              <a:rPr lang="en-US" altLang="ko-KR" sz="1200" baseline="30000" dirty="0"/>
              <a:t>,</a:t>
            </a:r>
            <a:r>
              <a:rPr lang="en-US" altLang="ko-KR" sz="1200" baseline="30000" dirty="0">
                <a:hlinkClick r:id="rId3" action="ppaction://hlinkfile" tooltip="affiliated with 2"/>
              </a:rPr>
              <a:t>2</a:t>
            </a:r>
            <a:r>
              <a:rPr lang="en-US" altLang="ko-KR" sz="1200" dirty="0"/>
              <a:t>, B Zunino</a:t>
            </a:r>
            <a:r>
              <a:rPr lang="en-US" altLang="ko-KR" sz="1200" baseline="30000" dirty="0">
                <a:hlinkClick r:id="rId2" action="ppaction://hlinkfile" tooltip="affiliated with 1"/>
              </a:rPr>
              <a:t>1</a:t>
            </a:r>
            <a:r>
              <a:rPr lang="en-US" altLang="ko-KR" sz="1200" baseline="30000" dirty="0"/>
              <a:t>,</a:t>
            </a:r>
            <a:r>
              <a:rPr lang="en-US" altLang="ko-KR" sz="1200" baseline="30000" dirty="0">
                <a:hlinkClick r:id="rId3" action="ppaction://hlinkfile" tooltip="affiliated with 2"/>
              </a:rPr>
              <a:t>2</a:t>
            </a:r>
            <a:r>
              <a:rPr lang="en-US" altLang="ko-KR" sz="1200" baseline="30000" dirty="0"/>
              <a:t>,</a:t>
            </a:r>
            <a:r>
              <a:rPr lang="en-US" altLang="ko-KR" sz="1200" baseline="30000" dirty="0">
                <a:hlinkClick r:id="rId4" action="ppaction://hlinkfile" tooltip="affiliated with 3"/>
              </a:rPr>
              <a:t>3</a:t>
            </a:r>
            <a:r>
              <a:rPr lang="en-US" altLang="ko-KR" sz="1200" dirty="0"/>
              <a:t>, M Bénéteau</a:t>
            </a:r>
            <a:r>
              <a:rPr lang="en-US" altLang="ko-KR" sz="1200" baseline="30000" dirty="0">
                <a:hlinkClick r:id="rId2" action="ppaction://hlinkfile" tooltip="affiliated with 1"/>
              </a:rPr>
              <a:t>1</a:t>
            </a:r>
            <a:r>
              <a:rPr lang="en-US" altLang="ko-KR" sz="1200" baseline="30000" dirty="0"/>
              <a:t>,</a:t>
            </a:r>
            <a:r>
              <a:rPr lang="en-US" altLang="ko-KR" sz="1200" baseline="30000" dirty="0">
                <a:hlinkClick r:id="rId3" action="ppaction://hlinkfile" tooltip="affiliated with 2"/>
              </a:rPr>
              <a:t>2</a:t>
            </a:r>
            <a:r>
              <a:rPr lang="en-US" altLang="ko-KR" sz="1200" dirty="0"/>
              <a:t>, O Meynet</a:t>
            </a:r>
            <a:r>
              <a:rPr lang="en-US" altLang="ko-KR" sz="1200" baseline="30000" dirty="0">
                <a:hlinkClick r:id="rId2" action="ppaction://hlinkfile" tooltip="affiliated with 1"/>
              </a:rPr>
              <a:t>1</a:t>
            </a:r>
            <a:r>
              <a:rPr lang="en-US" altLang="ko-KR" sz="1200" baseline="30000" dirty="0"/>
              <a:t>,</a:t>
            </a:r>
            <a:r>
              <a:rPr lang="en-US" altLang="ko-KR" sz="1200" baseline="30000" dirty="0">
                <a:hlinkClick r:id="rId3" action="ppaction://hlinkfile" tooltip="affiliated with 2"/>
              </a:rPr>
              <a:t>2</a:t>
            </a:r>
            <a:r>
              <a:rPr lang="en-US" altLang="ko-KR" sz="1200" dirty="0"/>
              <a:t>, L A Pradelli</a:t>
            </a:r>
            <a:r>
              <a:rPr lang="en-US" altLang="ko-KR" sz="1200" baseline="30000" dirty="0">
                <a:hlinkClick r:id="rId2" action="ppaction://hlinkfile" tooltip="affiliated with 1"/>
              </a:rPr>
              <a:t>1</a:t>
            </a:r>
            <a:r>
              <a:rPr lang="en-US" altLang="ko-KR" sz="1200" baseline="30000" dirty="0"/>
              <a:t>,</a:t>
            </a:r>
            <a:r>
              <a:rPr lang="en-US" altLang="ko-KR" sz="1200" baseline="30000" dirty="0">
                <a:hlinkClick r:id="rId3" action="ppaction://hlinkfile" tooltip="affiliated with 2"/>
              </a:rPr>
              <a:t>2</a:t>
            </a:r>
            <a:r>
              <a:rPr lang="en-US" altLang="ko-KR" sz="1200" dirty="0"/>
              <a:t>, S Marchetti</a:t>
            </a:r>
            <a:r>
              <a:rPr lang="en-US" altLang="ko-KR" sz="1200" baseline="30000" dirty="0">
                <a:hlinkClick r:id="rId3" action="ppaction://hlinkfile" tooltip="affiliated with 2"/>
              </a:rPr>
              <a:t>2</a:t>
            </a:r>
            <a:r>
              <a:rPr lang="en-US" altLang="ko-KR" sz="1200" baseline="30000" dirty="0"/>
              <a:t>,</a:t>
            </a:r>
            <a:r>
              <a:rPr lang="en-US" altLang="ko-KR" sz="1200" baseline="30000" dirty="0">
                <a:hlinkClick r:id="rId5" action="ppaction://hlinkfile" tooltip="affiliated with 4"/>
              </a:rPr>
              <a:t>4</a:t>
            </a:r>
            <a:r>
              <a:rPr lang="en-US" altLang="ko-KR" sz="1200" dirty="0"/>
              <a:t>, A Cornille</a:t>
            </a:r>
            <a:r>
              <a:rPr lang="en-US" altLang="ko-KR" sz="1200" baseline="30000" dirty="0">
                <a:hlinkClick r:id="rId2" action="ppaction://hlinkfile" tooltip="affiliated with 1"/>
              </a:rPr>
              <a:t>1</a:t>
            </a:r>
            <a:r>
              <a:rPr lang="en-US" altLang="ko-KR" sz="1200" baseline="30000" dirty="0"/>
              <a:t>,</a:t>
            </a:r>
            <a:r>
              <a:rPr lang="en-US" altLang="ko-KR" sz="1200" baseline="30000" dirty="0">
                <a:hlinkClick r:id="rId3" action="ppaction://hlinkfile" tooltip="affiliated with 2"/>
              </a:rPr>
              <a:t>2</a:t>
            </a:r>
            <a:r>
              <a:rPr lang="en-US" altLang="ko-KR" sz="1200" dirty="0"/>
              <a:t>, M Carles</a:t>
            </a:r>
            <a:r>
              <a:rPr lang="en-US" altLang="ko-KR" sz="1200" baseline="30000" dirty="0">
                <a:hlinkClick r:id="rId2" action="ppaction://hlinkfile" tooltip="affiliated with 1"/>
              </a:rPr>
              <a:t>1</a:t>
            </a:r>
            <a:r>
              <a:rPr lang="en-US" altLang="ko-KR" sz="1200" baseline="30000" dirty="0"/>
              <a:t>,</a:t>
            </a:r>
            <a:r>
              <a:rPr lang="en-US" altLang="ko-KR" sz="1200" baseline="30000" dirty="0">
                <a:hlinkClick r:id="rId4" action="ppaction://hlinkfile" tooltip="affiliated with 3"/>
              </a:rPr>
              <a:t>3</a:t>
            </a:r>
            <a:r>
              <a:rPr lang="en-US" altLang="ko-KR" sz="1200" dirty="0"/>
              <a:t> and J-E Ricci</a:t>
            </a:r>
            <a:r>
              <a:rPr lang="en-US" altLang="ko-KR" sz="1200" baseline="30000" dirty="0">
                <a:hlinkClick r:id="rId2" action="ppaction://hlinkfile" tooltip="affiliated with 1"/>
              </a:rPr>
              <a:t>1</a:t>
            </a:r>
            <a:r>
              <a:rPr lang="en-US" altLang="ko-KR" sz="1200" baseline="30000" dirty="0"/>
              <a:t>,</a:t>
            </a:r>
            <a:r>
              <a:rPr lang="en-US" altLang="ko-KR" sz="1200" baseline="30000" dirty="0">
                <a:hlinkClick r:id="rId3" action="ppaction://hlinkfile" tooltip="affiliated with 2"/>
              </a:rPr>
              <a:t>2</a:t>
            </a:r>
            <a:r>
              <a:rPr lang="en-US" altLang="ko-KR" sz="1200" baseline="30000" dirty="0"/>
              <a:t>,</a:t>
            </a:r>
            <a:r>
              <a:rPr lang="en-US" altLang="ko-KR" sz="1200" baseline="30000" dirty="0">
                <a:hlinkClick r:id="rId4" action="ppaction://hlinkfile" tooltip="affiliated with 3"/>
              </a:rPr>
              <a:t>3</a:t>
            </a:r>
            <a:endParaRPr lang="en-US" altLang="ko-KR" sz="1200" dirty="0"/>
          </a:p>
          <a:p>
            <a:r>
              <a:rPr lang="en-US" altLang="ko-KR" sz="1200" baseline="30000" dirty="0"/>
              <a:t>1</a:t>
            </a:r>
            <a:r>
              <a:rPr lang="en-US" altLang="ko-KR" sz="1200" dirty="0"/>
              <a:t>Inserm, U1065, Centre </a:t>
            </a:r>
            <a:r>
              <a:rPr lang="en-US" altLang="ko-KR" sz="1200" dirty="0" err="1"/>
              <a:t>Méditerranéen</a:t>
            </a:r>
            <a:r>
              <a:rPr lang="en-US" altLang="ko-KR" sz="1200" dirty="0"/>
              <a:t> de </a:t>
            </a:r>
            <a:r>
              <a:rPr lang="en-US" altLang="ko-KR" sz="1200" dirty="0" err="1"/>
              <a:t>Médecine</a:t>
            </a:r>
            <a:r>
              <a:rPr lang="en-US" altLang="ko-KR" sz="1200" dirty="0"/>
              <a:t> </a:t>
            </a:r>
            <a:r>
              <a:rPr lang="en-US" altLang="ko-KR" sz="1200" dirty="0" err="1"/>
              <a:t>Moléculaire</a:t>
            </a:r>
            <a:r>
              <a:rPr lang="en-US" altLang="ko-KR" sz="1200" dirty="0"/>
              <a:t> (C3M), </a:t>
            </a:r>
            <a:r>
              <a:rPr lang="en-US" altLang="ko-KR" sz="1200" dirty="0" err="1"/>
              <a:t>équipe</a:t>
            </a:r>
            <a:r>
              <a:rPr lang="en-US" altLang="ko-KR" sz="1200" dirty="0"/>
              <a:t> ‘</a:t>
            </a:r>
            <a:r>
              <a:rPr lang="en-US" altLang="ko-KR" sz="1200" dirty="0" err="1"/>
              <a:t>contrôle</a:t>
            </a:r>
            <a:r>
              <a:rPr lang="en-US" altLang="ko-KR" sz="1200" dirty="0"/>
              <a:t> </a:t>
            </a:r>
            <a:r>
              <a:rPr lang="en-US" altLang="ko-KR" sz="1200" dirty="0" err="1"/>
              <a:t>métabolique</a:t>
            </a:r>
            <a:r>
              <a:rPr lang="en-US" altLang="ko-KR" sz="1200" dirty="0"/>
              <a:t> des </a:t>
            </a:r>
            <a:r>
              <a:rPr lang="en-US" altLang="ko-KR" sz="1200" dirty="0" err="1"/>
              <a:t>morts</a:t>
            </a:r>
            <a:r>
              <a:rPr lang="en-US" altLang="ko-KR" sz="1200" dirty="0"/>
              <a:t> </a:t>
            </a:r>
            <a:r>
              <a:rPr lang="en-US" altLang="ko-KR" sz="1200" dirty="0" err="1"/>
              <a:t>cellulaires</a:t>
            </a:r>
            <a:r>
              <a:rPr lang="en-US" altLang="ko-KR" sz="1200" dirty="0"/>
              <a:t>’, Nice, France</a:t>
            </a:r>
          </a:p>
          <a:p>
            <a:r>
              <a:rPr lang="en-US" altLang="ko-KR" sz="1200" baseline="30000" dirty="0"/>
              <a:t>2</a:t>
            </a:r>
            <a:r>
              <a:rPr lang="en-US" altLang="ko-KR" sz="1200" dirty="0"/>
              <a:t>Faculté de </a:t>
            </a:r>
            <a:r>
              <a:rPr lang="en-US" altLang="ko-KR" sz="1200" dirty="0" err="1"/>
              <a:t>Médecine</a:t>
            </a:r>
            <a:r>
              <a:rPr lang="en-US" altLang="ko-KR" sz="1200" dirty="0"/>
              <a:t>, </a:t>
            </a:r>
            <a:r>
              <a:rPr lang="en-US" altLang="ko-KR" sz="1200" dirty="0" err="1"/>
              <a:t>Université</a:t>
            </a:r>
            <a:r>
              <a:rPr lang="en-US" altLang="ko-KR" sz="1200" dirty="0"/>
              <a:t> de Nice-Sophia-</a:t>
            </a:r>
            <a:r>
              <a:rPr lang="en-US" altLang="ko-KR" sz="1200" dirty="0" err="1"/>
              <a:t>Antipolis</a:t>
            </a:r>
            <a:r>
              <a:rPr lang="en-US" altLang="ko-KR" sz="1200" dirty="0"/>
              <a:t>, Nice, France</a:t>
            </a:r>
          </a:p>
          <a:p>
            <a:r>
              <a:rPr lang="en-US" altLang="ko-KR" sz="1200" baseline="30000" dirty="0"/>
              <a:t>3</a:t>
            </a:r>
            <a:r>
              <a:rPr lang="en-US" altLang="ko-KR" sz="1200" dirty="0"/>
              <a:t>Département </a:t>
            </a:r>
            <a:r>
              <a:rPr lang="en-US" altLang="ko-KR" sz="1200" dirty="0" err="1"/>
              <a:t>d’Anesthésie</a:t>
            </a:r>
            <a:r>
              <a:rPr lang="en-US" altLang="ko-KR" sz="1200" dirty="0"/>
              <a:t> </a:t>
            </a:r>
            <a:r>
              <a:rPr lang="en-US" altLang="ko-KR" sz="1200" dirty="0" err="1"/>
              <a:t>Réanimation</a:t>
            </a:r>
            <a:r>
              <a:rPr lang="en-US" altLang="ko-KR" sz="1200" dirty="0"/>
              <a:t>, Centre </a:t>
            </a:r>
            <a:r>
              <a:rPr lang="en-US" altLang="ko-KR" sz="1200" dirty="0" err="1"/>
              <a:t>Hospitalier</a:t>
            </a:r>
            <a:r>
              <a:rPr lang="en-US" altLang="ko-KR" sz="1200" dirty="0"/>
              <a:t> </a:t>
            </a:r>
            <a:r>
              <a:rPr lang="en-US" altLang="ko-KR" sz="1200" dirty="0" err="1"/>
              <a:t>Universitaire</a:t>
            </a:r>
            <a:r>
              <a:rPr lang="en-US" altLang="ko-KR" sz="1200" dirty="0"/>
              <a:t> de Nice, Nice, France</a:t>
            </a:r>
          </a:p>
          <a:p>
            <a:r>
              <a:rPr lang="en-US" altLang="ko-KR" sz="1200" baseline="30000" dirty="0"/>
              <a:t>4</a:t>
            </a:r>
            <a:r>
              <a:rPr lang="en-US" altLang="ko-KR" sz="1200" dirty="0"/>
              <a:t>Inserm, U1065, Centre </a:t>
            </a:r>
            <a:r>
              <a:rPr lang="en-US" altLang="ko-KR" sz="1200" dirty="0" err="1"/>
              <a:t>Méditerranéen</a:t>
            </a:r>
            <a:r>
              <a:rPr lang="en-US" altLang="ko-KR" sz="1200" dirty="0"/>
              <a:t> de </a:t>
            </a:r>
            <a:r>
              <a:rPr lang="en-US" altLang="ko-KR" sz="1200" dirty="0" err="1"/>
              <a:t>Médecine</a:t>
            </a:r>
            <a:r>
              <a:rPr lang="en-US" altLang="ko-KR" sz="1200" dirty="0"/>
              <a:t> </a:t>
            </a:r>
            <a:r>
              <a:rPr lang="en-US" altLang="ko-KR" sz="1200" dirty="0" err="1"/>
              <a:t>Moléculaire</a:t>
            </a:r>
            <a:r>
              <a:rPr lang="en-US" altLang="ko-KR" sz="1200" dirty="0"/>
              <a:t> (C3M), </a:t>
            </a:r>
            <a:r>
              <a:rPr lang="en-US" altLang="ko-KR" sz="1200" dirty="0" err="1"/>
              <a:t>équipe</a:t>
            </a:r>
            <a:r>
              <a:rPr lang="en-US" altLang="ko-KR" sz="1200" dirty="0"/>
              <a:t> ‘mort </a:t>
            </a:r>
            <a:r>
              <a:rPr lang="en-US" altLang="ko-KR" sz="1200" dirty="0" err="1"/>
              <a:t>cellulaire</a:t>
            </a:r>
            <a:r>
              <a:rPr lang="en-US" altLang="ko-KR" sz="1200" dirty="0"/>
              <a:t>, </a:t>
            </a:r>
            <a:r>
              <a:rPr lang="en-US" altLang="ko-KR" sz="1200" dirty="0" err="1"/>
              <a:t>différentiation</a:t>
            </a:r>
            <a:r>
              <a:rPr lang="en-US" altLang="ko-KR" sz="1200" dirty="0"/>
              <a:t> et cancer’, Nice, France</a:t>
            </a:r>
          </a:p>
          <a:p>
            <a:r>
              <a:rPr lang="en-US" altLang="ko-KR" sz="1200" b="1" dirty="0" smtClean="0"/>
              <a:t>Abstract</a:t>
            </a:r>
            <a:endParaRPr lang="en-US" altLang="ko-KR" sz="1200" b="1" dirty="0"/>
          </a:p>
          <a:p>
            <a:r>
              <a:rPr lang="en-US" altLang="ko-KR" sz="1200" dirty="0"/>
              <a:t>Increased glucose catabolism and resistance to cell death are hallmarks of cancers, but the link between them remains elusive. Remarkably, under conditions where </a:t>
            </a:r>
            <a:r>
              <a:rPr lang="en-US" altLang="ko-KR" sz="1200" dirty="0" err="1"/>
              <a:t>caspases</a:t>
            </a:r>
            <a:r>
              <a:rPr lang="en-US" altLang="ko-KR" sz="1200" dirty="0"/>
              <a:t> are inhibited, the process of cell death is delayed but rarely blocked, leading to the occurrence of </a:t>
            </a:r>
            <a:r>
              <a:rPr lang="en-US" altLang="ko-KR" sz="1200" dirty="0" err="1"/>
              <a:t>caspase</a:t>
            </a:r>
            <a:r>
              <a:rPr lang="en-US" altLang="ko-KR" sz="1200" dirty="0"/>
              <a:t>-independent cell death (CICD). Escape from CICD is particularly relevant in the context of cancer as apoptosis inhibition only is often not sufficient to allow oncogenic transformation. While most glycolytic enzymes are overexpressed in tumors, glyceraldehyde-3-phosphate dehydrogenase (GAPDH) is of particular interest as it can allow cells to recover from CICD. Here, we show that GAPDH, but no other glycolytic enzymes tested, when overexpressed could bind to active </a:t>
            </a:r>
            <a:r>
              <a:rPr lang="en-US" altLang="ko-KR" sz="1200" dirty="0" err="1"/>
              <a:t>Akt</a:t>
            </a:r>
            <a:r>
              <a:rPr lang="en-US" altLang="ko-KR" sz="1200" dirty="0"/>
              <a:t> and limit its </a:t>
            </a:r>
            <a:r>
              <a:rPr lang="en-US" altLang="ko-KR" sz="1200" dirty="0" err="1"/>
              <a:t>dephosphorylation</a:t>
            </a:r>
            <a:r>
              <a:rPr lang="en-US" altLang="ko-KR" sz="1200" dirty="0"/>
              <a:t>. Active </a:t>
            </a:r>
            <a:r>
              <a:rPr lang="en-US" altLang="ko-KR" sz="1200" dirty="0" err="1"/>
              <a:t>Akt</a:t>
            </a:r>
            <a:r>
              <a:rPr lang="en-US" altLang="ko-KR" sz="1200" dirty="0"/>
              <a:t> prevents </a:t>
            </a:r>
            <a:r>
              <a:rPr lang="en-US" altLang="ko-KR" sz="1200" dirty="0" err="1"/>
              <a:t>FoxO</a:t>
            </a:r>
            <a:r>
              <a:rPr lang="en-US" altLang="ko-KR" sz="1200" dirty="0"/>
              <a:t> nuclear localization, which precludes Bcl-6 expression and leads to </a:t>
            </a:r>
            <a:r>
              <a:rPr lang="en-US" altLang="ko-KR" sz="1200" dirty="0" err="1"/>
              <a:t>Bcl-xL</a:t>
            </a:r>
            <a:r>
              <a:rPr lang="en-US" altLang="ko-KR" sz="1200" dirty="0"/>
              <a:t> overexpression. The GAPDH-dependent </a:t>
            </a:r>
            <a:r>
              <a:rPr lang="en-US" altLang="ko-KR" sz="1200" dirty="0" err="1"/>
              <a:t>Bcl-xL</a:t>
            </a:r>
            <a:r>
              <a:rPr lang="en-US" altLang="ko-KR" sz="1200" dirty="0"/>
              <a:t> overexpression is able to protect a subset of mitochondria from </a:t>
            </a:r>
            <a:r>
              <a:rPr lang="en-US" altLang="ko-KR" sz="1200" dirty="0" err="1"/>
              <a:t>permeabilization</a:t>
            </a:r>
            <a:r>
              <a:rPr lang="en-US" altLang="ko-KR" sz="1200" dirty="0"/>
              <a:t> that are required for cellular survival from CICD. Thus, our work suggests that GAPDH overexpression could induce </a:t>
            </a:r>
            <a:r>
              <a:rPr lang="en-US" altLang="ko-KR" sz="1200" dirty="0" err="1"/>
              <a:t>Bcl-xL</a:t>
            </a:r>
            <a:r>
              <a:rPr lang="en-US" altLang="ko-KR" sz="1200" dirty="0"/>
              <a:t> overexpression and protect cells from CICD-induced chemotherapy through preservation of intact mitochondria that may facilitate tumor survival and chemotherapeutic resistance.</a:t>
            </a:r>
          </a:p>
          <a:p>
            <a:r>
              <a:rPr lang="en-US" altLang="ko-KR" sz="1200" b="1" dirty="0"/>
              <a:t>Keywords: </a:t>
            </a:r>
          </a:p>
          <a:p>
            <a:r>
              <a:rPr lang="en-US" altLang="ko-KR" sz="1200" dirty="0"/>
              <a:t>bcl-2 family; cell death; glycolysis; mitochondria; Warburg effect</a:t>
            </a:r>
          </a:p>
          <a:p>
            <a:r>
              <a:rPr lang="en-US" altLang="ko-KR" sz="1200" b="1" dirty="0"/>
              <a:t>Abbreviations: </a:t>
            </a:r>
          </a:p>
          <a:p>
            <a:r>
              <a:rPr lang="en-US" altLang="ko-KR" sz="1200" dirty="0"/>
              <a:t>CICD, </a:t>
            </a:r>
            <a:r>
              <a:rPr lang="en-US" altLang="ko-KR" sz="1200" dirty="0" err="1"/>
              <a:t>Caspase</a:t>
            </a:r>
            <a:r>
              <a:rPr lang="en-US" altLang="ko-KR" sz="1200" dirty="0"/>
              <a:t>-independent cell death; GAPDH, Glyceraldehyde-3-phosphate dehydrogenase; KA, </a:t>
            </a:r>
            <a:r>
              <a:rPr lang="en-US" altLang="ko-KR" sz="1200" dirty="0" err="1"/>
              <a:t>koningic</a:t>
            </a:r>
            <a:r>
              <a:rPr lang="en-US" altLang="ko-KR" sz="1200" dirty="0"/>
              <a:t> acid; MOMP, Mitochondrial outer membrane </a:t>
            </a:r>
            <a:r>
              <a:rPr lang="en-US" altLang="ko-KR" sz="1200" dirty="0" err="1"/>
              <a:t>permeabilization</a:t>
            </a:r>
            <a:endParaRPr lang="en-US" altLang="ko-KR" sz="1200" dirty="0"/>
          </a:p>
          <a:p>
            <a:endParaRPr lang="ko-KR" altLang="en-US" sz="1200" dirty="0"/>
          </a:p>
        </p:txBody>
      </p:sp>
    </p:spTree>
    <p:extLst>
      <p:ext uri="{BB962C8B-B14F-4D97-AF65-F5344CB8AC3E}">
        <p14:creationId xmlns:p14="http://schemas.microsoft.com/office/powerpoint/2010/main" val="363831488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395536" y="185147"/>
            <a:ext cx="8424936" cy="6340197"/>
          </a:xfrm>
          <a:prstGeom prst="rect">
            <a:avLst/>
          </a:prstGeom>
        </p:spPr>
        <p:txBody>
          <a:bodyPr wrap="square">
            <a:spAutoFit/>
          </a:bodyPr>
          <a:lstStyle/>
          <a:p>
            <a:r>
              <a:rPr lang="en-US" altLang="ko-KR" sz="1400" b="1" dirty="0"/>
              <a:t>Original Paper</a:t>
            </a:r>
          </a:p>
          <a:p>
            <a:r>
              <a:rPr lang="en-US" altLang="ko-KR" sz="1400" i="1" dirty="0"/>
              <a:t>Cell Death and Differentiation</a:t>
            </a:r>
            <a:r>
              <a:rPr lang="en-US" altLang="ko-KR" sz="1400" dirty="0"/>
              <a:t> (2013) </a:t>
            </a:r>
            <a:r>
              <a:rPr lang="en-US" altLang="ko-KR" sz="1400" b="1" dirty="0"/>
              <a:t>20,</a:t>
            </a:r>
            <a:r>
              <a:rPr lang="en-US" altLang="ko-KR" sz="1400" dirty="0"/>
              <a:t> 1116–1123; doi:10.1038/cdd.2013.49; published online 17 May 2013</a:t>
            </a:r>
          </a:p>
          <a:p>
            <a:r>
              <a:rPr lang="en-US" altLang="ko-KR" sz="1400" b="1" dirty="0"/>
              <a:t>Evidence for a common progenitor of epithelial and </a:t>
            </a:r>
            <a:r>
              <a:rPr lang="en-US" altLang="ko-KR" sz="1400" b="1" dirty="0" err="1"/>
              <a:t>mesenchymal</a:t>
            </a:r>
            <a:r>
              <a:rPr lang="en-US" altLang="ko-KR" sz="1400" b="1" dirty="0"/>
              <a:t> components of the liver</a:t>
            </a:r>
          </a:p>
          <a:p>
            <a:r>
              <a:rPr lang="en-US" altLang="ko-KR" sz="1400" dirty="0"/>
              <a:t>A Conigliaro</a:t>
            </a:r>
            <a:r>
              <a:rPr lang="en-US" altLang="ko-KR" sz="1400" baseline="30000" dirty="0">
                <a:hlinkClick r:id="rId2" action="ppaction://hlinkfile" tooltip="affiliated with 1"/>
              </a:rPr>
              <a:t>1</a:t>
            </a:r>
            <a:r>
              <a:rPr lang="en-US" altLang="ko-KR" sz="1400" baseline="30000" dirty="0"/>
              <a:t>,</a:t>
            </a:r>
            <a:r>
              <a:rPr lang="en-US" altLang="ko-KR" sz="1400" baseline="30000" dirty="0">
                <a:hlinkClick r:id="rId3" action="ppaction://hlinkfile" tooltip="author note"/>
              </a:rPr>
              <a:t>5</a:t>
            </a:r>
            <a:r>
              <a:rPr lang="en-US" altLang="ko-KR" sz="1400" dirty="0"/>
              <a:t>, L Amicone</a:t>
            </a:r>
            <a:r>
              <a:rPr lang="en-US" altLang="ko-KR" sz="1400" baseline="30000" dirty="0">
                <a:hlinkClick r:id="rId2" action="ppaction://hlinkfile" tooltip="affiliated with 1"/>
              </a:rPr>
              <a:t>1</a:t>
            </a:r>
            <a:r>
              <a:rPr lang="en-US" altLang="ko-KR" sz="1400" baseline="30000" dirty="0"/>
              <a:t>,</a:t>
            </a:r>
            <a:r>
              <a:rPr lang="en-US" altLang="ko-KR" sz="1400" baseline="30000" dirty="0">
                <a:hlinkClick r:id="rId3" action="ppaction://hlinkfile" tooltip="author note"/>
              </a:rPr>
              <a:t>5</a:t>
            </a:r>
            <a:r>
              <a:rPr lang="en-US" altLang="ko-KR" sz="1400" dirty="0"/>
              <a:t>, V Costa</a:t>
            </a:r>
            <a:r>
              <a:rPr lang="en-US" altLang="ko-KR" sz="1400" baseline="30000" dirty="0">
                <a:hlinkClick r:id="rId4" action="ppaction://hlinkfile" tooltip="affiliated with 2"/>
              </a:rPr>
              <a:t>2</a:t>
            </a:r>
            <a:r>
              <a:rPr lang="en-US" altLang="ko-KR" sz="1400" dirty="0"/>
              <a:t>, M De </a:t>
            </a:r>
            <a:r>
              <a:rPr lang="en-US" altLang="ko-KR" sz="1400" dirty="0" err="1"/>
              <a:t>Santis</a:t>
            </a:r>
            <a:r>
              <a:rPr lang="en-US" altLang="ko-KR" sz="1400" dirty="0"/>
              <a:t> Puzzonia</a:t>
            </a:r>
            <a:r>
              <a:rPr lang="en-US" altLang="ko-KR" sz="1400" baseline="30000" dirty="0">
                <a:hlinkClick r:id="rId2" action="ppaction://hlinkfile" tooltip="affiliated with 1"/>
              </a:rPr>
              <a:t>1</a:t>
            </a:r>
            <a:r>
              <a:rPr lang="en-US" altLang="ko-KR" sz="1400" dirty="0"/>
              <a:t>, C Mancone</a:t>
            </a:r>
            <a:r>
              <a:rPr lang="en-US" altLang="ko-KR" sz="1400" baseline="30000" dirty="0">
                <a:hlinkClick r:id="rId4" action="ppaction://hlinkfile" tooltip="affiliated with 2"/>
              </a:rPr>
              <a:t>2</a:t>
            </a:r>
            <a:r>
              <a:rPr lang="en-US" altLang="ko-KR" sz="1400" dirty="0"/>
              <a:t>, B Sacchetti</a:t>
            </a:r>
            <a:r>
              <a:rPr lang="en-US" altLang="ko-KR" sz="1400" baseline="30000" dirty="0">
                <a:hlinkClick r:id="rId5" action="ppaction://hlinkfile" tooltip="affiliated with 3"/>
              </a:rPr>
              <a:t>3</a:t>
            </a:r>
            <a:r>
              <a:rPr lang="en-US" altLang="ko-KR" sz="1400" dirty="0"/>
              <a:t>, C Cicchini</a:t>
            </a:r>
            <a:r>
              <a:rPr lang="en-US" altLang="ko-KR" sz="1400" baseline="30000" dirty="0">
                <a:hlinkClick r:id="rId2" action="ppaction://hlinkfile" tooltip="affiliated with 1"/>
              </a:rPr>
              <a:t>1</a:t>
            </a:r>
            <a:r>
              <a:rPr lang="en-US" altLang="ko-KR" sz="1400" dirty="0"/>
              <a:t>, F Garibaldi</a:t>
            </a:r>
            <a:r>
              <a:rPr lang="en-US" altLang="ko-KR" sz="1400" baseline="30000" dirty="0">
                <a:hlinkClick r:id="rId2" action="ppaction://hlinkfile" tooltip="affiliated with 1"/>
              </a:rPr>
              <a:t>1</a:t>
            </a:r>
            <a:r>
              <a:rPr lang="en-US" altLang="ko-KR" sz="1400" dirty="0"/>
              <a:t>, D A Brenner</a:t>
            </a:r>
            <a:r>
              <a:rPr lang="en-US" altLang="ko-KR" sz="1400" baseline="30000" dirty="0">
                <a:hlinkClick r:id="rId6" action="ppaction://hlinkfile" tooltip="affiliated with 4"/>
              </a:rPr>
              <a:t>4</a:t>
            </a:r>
            <a:r>
              <a:rPr lang="en-US" altLang="ko-KR" sz="1400" dirty="0"/>
              <a:t>, T Kisseleva</a:t>
            </a:r>
            <a:r>
              <a:rPr lang="en-US" altLang="ko-KR" sz="1400" baseline="30000" dirty="0">
                <a:hlinkClick r:id="rId6" action="ppaction://hlinkfile" tooltip="affiliated with 4"/>
              </a:rPr>
              <a:t>4</a:t>
            </a:r>
            <a:r>
              <a:rPr lang="en-US" altLang="ko-KR" sz="1400" dirty="0"/>
              <a:t>, P Bianco</a:t>
            </a:r>
            <a:r>
              <a:rPr lang="en-US" altLang="ko-KR" sz="1400" baseline="30000" dirty="0">
                <a:hlinkClick r:id="rId5" action="ppaction://hlinkfile" tooltip="affiliated with 3"/>
              </a:rPr>
              <a:t>3</a:t>
            </a:r>
            <a:r>
              <a:rPr lang="en-US" altLang="ko-KR" sz="1400" dirty="0"/>
              <a:t> and M Tripodi</a:t>
            </a:r>
            <a:r>
              <a:rPr lang="en-US" altLang="ko-KR" sz="1400" baseline="30000" dirty="0">
                <a:hlinkClick r:id="rId2" action="ppaction://hlinkfile" tooltip="affiliated with 1"/>
              </a:rPr>
              <a:t>1</a:t>
            </a:r>
            <a:r>
              <a:rPr lang="en-US" altLang="ko-KR" sz="1400" baseline="30000" dirty="0"/>
              <a:t>,</a:t>
            </a:r>
            <a:r>
              <a:rPr lang="en-US" altLang="ko-KR" sz="1400" baseline="30000" dirty="0">
                <a:hlinkClick r:id="rId4" action="ppaction://hlinkfile" tooltip="affiliated with 2"/>
              </a:rPr>
              <a:t>2</a:t>
            </a:r>
            <a:endParaRPr lang="en-US" altLang="ko-KR" sz="1400" dirty="0"/>
          </a:p>
          <a:p>
            <a:r>
              <a:rPr lang="en-US" altLang="ko-KR" sz="1400" dirty="0" smtClean="0"/>
              <a:t>Received </a:t>
            </a:r>
            <a:r>
              <a:rPr lang="en-US" altLang="ko-KR" sz="1400" dirty="0"/>
              <a:t>31 October 2012; Revised 22 March 2013; Accepted 8 April 2013</a:t>
            </a:r>
            <a:br>
              <a:rPr lang="en-US" altLang="ko-KR" sz="1400" dirty="0"/>
            </a:br>
            <a:r>
              <a:rPr lang="en-US" altLang="ko-KR" sz="1400" b="1" dirty="0" smtClean="0"/>
              <a:t>Abstract</a:t>
            </a:r>
            <a:endParaRPr lang="en-US" altLang="ko-KR" sz="1400" b="1" dirty="0"/>
          </a:p>
          <a:p>
            <a:r>
              <a:rPr lang="en-US" altLang="ko-KR" sz="1400" dirty="0"/>
              <a:t>Tissues of the adult organism maintain the homeostasis and respond to injury by means of progenitor/stem cell compartments capable to give rise to appropriate progeny. In organs composed by </a:t>
            </a:r>
            <a:r>
              <a:rPr lang="en-US" altLang="ko-KR" sz="1400" dirty="0" err="1"/>
              <a:t>histotypes</a:t>
            </a:r>
            <a:r>
              <a:rPr lang="en-US" altLang="ko-KR" sz="1400" dirty="0"/>
              <a:t> of different embryological origins (e.g. the liver), the tissue turnover may in theory involve different stem/precursor cells able to respond coordinately to physiological or pathological stimuli. In the liver, a progenitor cell compartment, giving rise to hepatocytes and </a:t>
            </a:r>
            <a:r>
              <a:rPr lang="en-US" altLang="ko-KR" sz="1400" dirty="0" err="1"/>
              <a:t>cholangiocytes</a:t>
            </a:r>
            <a:r>
              <a:rPr lang="en-US" altLang="ko-KR" sz="1400" dirty="0"/>
              <a:t>, can be activated by chronic injury inhibiting hepatocyte proliferation. The precursor compartment guaranteeing turnover of hepatic stellate cells (HSCs) (</a:t>
            </a:r>
            <a:r>
              <a:rPr lang="en-US" altLang="ko-KR" sz="1400" dirty="0" err="1"/>
              <a:t>perisinusoidal</a:t>
            </a:r>
            <a:r>
              <a:rPr lang="en-US" altLang="ko-KR" sz="1400" dirty="0"/>
              <a:t> cells implicated with the origin of the liver fibrosis) in adult organ is yet unveiled. We show here that epithelial and </a:t>
            </a:r>
            <a:r>
              <a:rPr lang="en-US" altLang="ko-KR" sz="1400" dirty="0" err="1"/>
              <a:t>mesenchymal</a:t>
            </a:r>
            <a:r>
              <a:rPr lang="en-US" altLang="ko-KR" sz="1400" dirty="0"/>
              <a:t> liver cells (hepatocytes and HSCs) may arise from a common progenitor. </a:t>
            </a:r>
            <a:r>
              <a:rPr lang="en-US" altLang="ko-KR" sz="1400" dirty="0" err="1"/>
              <a:t>Sca</a:t>
            </a:r>
            <a:r>
              <a:rPr lang="en-US" altLang="ko-KR" sz="1400" dirty="0"/>
              <a:t>+ murine progenitor cells were found to </a:t>
            </a:r>
            <a:r>
              <a:rPr lang="en-US" altLang="ko-KR" sz="1400" dirty="0" err="1"/>
              <a:t>coexpress</a:t>
            </a:r>
            <a:r>
              <a:rPr lang="en-US" altLang="ko-KR" sz="1400" dirty="0"/>
              <a:t> markers of epithelial and </a:t>
            </a:r>
            <a:r>
              <a:rPr lang="en-US" altLang="ko-KR" sz="1400" dirty="0" err="1"/>
              <a:t>mesenchymal</a:t>
            </a:r>
            <a:r>
              <a:rPr lang="en-US" altLang="ko-KR" sz="1400" dirty="0"/>
              <a:t> lineages and to give rise, within few generations, to cells that segregate the lineage-specific markers into two distinct subpopulations. Notably, these progenitor cells, clonally derived, when transplanted in healthy livers, were found to generate epithelial and </a:t>
            </a:r>
            <a:r>
              <a:rPr lang="en-US" altLang="ko-KR" sz="1400" dirty="0" err="1"/>
              <a:t>mesenchymal</a:t>
            </a:r>
            <a:r>
              <a:rPr lang="en-US" altLang="ko-KR" sz="1400" dirty="0"/>
              <a:t> liver-specific derivatives (i.e. hepatocytes and HSCs) properly integrated in the liver architecture. These evidences suggest the existence of a ‘</a:t>
            </a:r>
            <a:r>
              <a:rPr lang="en-US" altLang="ko-KR" sz="1400" i="1" dirty="0"/>
              <a:t>bona fide</a:t>
            </a:r>
            <a:r>
              <a:rPr lang="en-US" altLang="ko-KR" sz="1400" dirty="0"/>
              <a:t>’ organ-specific </a:t>
            </a:r>
            <a:r>
              <a:rPr lang="en-US" altLang="ko-KR" sz="1400" dirty="0" err="1"/>
              <a:t>meso</a:t>
            </a:r>
            <a:r>
              <a:rPr lang="en-US" altLang="ko-KR" sz="1400" dirty="0"/>
              <a:t>-endodermal precursor cell, thus profoundly modifying current models of adult progenitor commitment believed, so far, to be lineage-restricted. Heterotopic transplantations, which confirm the dual differentiation potentiality of those cells, indicates as tissue local cues are necessary to drive a full hepatic differentiation. These data provide first evidences for an adult stem/precursor cell capable to differentiate in both parenchymal and non-parenchymal organ-specific components and candidate the liver as the instructive site for the reservoir compartment of HSC precursors as yet non-localized in the adult.</a:t>
            </a:r>
            <a:endParaRPr lang="en-US" altLang="ko-KR" sz="1400" dirty="0">
              <a:effectLst/>
            </a:endParaRPr>
          </a:p>
        </p:txBody>
      </p:sp>
    </p:spTree>
    <p:extLst>
      <p:ext uri="{BB962C8B-B14F-4D97-AF65-F5344CB8AC3E}">
        <p14:creationId xmlns:p14="http://schemas.microsoft.com/office/powerpoint/2010/main" val="173031880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15850"/>
          <a:stretch/>
        </p:blipFill>
        <p:spPr bwMode="auto">
          <a:xfrm>
            <a:off x="467544" y="1038250"/>
            <a:ext cx="3888432" cy="55866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165398"/>
            <a:ext cx="3921423" cy="6477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475656" cy="6036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6892313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5" y="404663"/>
            <a:ext cx="3960440" cy="6296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782490"/>
            <a:ext cx="3921646" cy="3933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52319" y="1"/>
            <a:ext cx="1682527" cy="11018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9384693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764704"/>
            <a:ext cx="6572367" cy="8640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1700808"/>
            <a:ext cx="2343150" cy="704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1736" t="32826" r="1118"/>
          <a:stretch/>
        </p:blipFill>
        <p:spPr bwMode="auto">
          <a:xfrm>
            <a:off x="1069299" y="2780928"/>
            <a:ext cx="7416824" cy="31683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9818414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직사각형 1"/>
          <p:cNvSpPr>
            <a:spLocks noChangeArrowheads="1"/>
          </p:cNvSpPr>
          <p:nvPr/>
        </p:nvSpPr>
        <p:spPr bwMode="auto">
          <a:xfrm>
            <a:off x="-36513" y="644525"/>
            <a:ext cx="4572001" cy="141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Public accessibility of biomedical articles from PubMed Central reduces journal readership—retrospective cohort analysis </a:t>
            </a:r>
          </a:p>
          <a:p>
            <a:r>
              <a:rPr lang="en-US" altLang="ko-KR" sz="1100">
                <a:solidFill>
                  <a:srgbClr val="005696"/>
                </a:solidFill>
              </a:rPr>
              <a:t>Philip M. Davis</a:t>
            </a:r>
          </a:p>
          <a:p>
            <a:r>
              <a:rPr kumimoji="0" lang="en-US" altLang="ko-KR" sz="1100" b="1">
                <a:solidFill>
                  <a:srgbClr val="005696"/>
                </a:solidFill>
              </a:rPr>
              <a:t>Source</a:t>
            </a:r>
          </a:p>
          <a:p>
            <a:r>
              <a:rPr lang="en-US" altLang="ko-KR" sz="1100" i="1">
                <a:solidFill>
                  <a:srgbClr val="005696"/>
                </a:solidFill>
              </a:rPr>
              <a:t>FASEB J July 2013 27:2536-2541; published ahead of print April 3, 2013, doi:10.1096/fj.13-229922 </a:t>
            </a:r>
            <a:endParaRPr lang="en-US" altLang="ko-KR" sz="1100">
              <a:solidFill>
                <a:srgbClr val="005696"/>
              </a:solidFill>
            </a:endParaRPr>
          </a:p>
        </p:txBody>
      </p:sp>
      <p:sp>
        <p:nvSpPr>
          <p:cNvPr id="2051" name="직사각형 4"/>
          <p:cNvSpPr>
            <a:spLocks noChangeArrowheads="1"/>
          </p:cNvSpPr>
          <p:nvPr/>
        </p:nvSpPr>
        <p:spPr bwMode="auto">
          <a:xfrm>
            <a:off x="-30163" y="4435475"/>
            <a:ext cx="4572001"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SCF E3 ligase F-box protein complex SCF</a:t>
            </a:r>
            <a:r>
              <a:rPr lang="en-US" altLang="ko-KR" sz="1400" b="1" baseline="30000"/>
              <a:t>FBXL19</a:t>
            </a:r>
            <a:r>
              <a:rPr lang="en-US" altLang="ko-KR" sz="1400" b="1"/>
              <a:t> regulates cell migration by mediating Rac1 ubiquitination and degradation </a:t>
            </a:r>
          </a:p>
          <a:p>
            <a:r>
              <a:rPr lang="en-US" altLang="ko-KR" sz="1100">
                <a:solidFill>
                  <a:srgbClr val="005696"/>
                </a:solidFill>
              </a:rPr>
              <a:t>Jing Zhao, Rachel K. Mialki, Jianxin Wei, Tiffany A. Coon, Chunbin Zou, Bill B. Chen, Rama K. Mallampalli, and Yutong Zhao</a:t>
            </a:r>
          </a:p>
          <a:p>
            <a:r>
              <a:rPr kumimoji="0" lang="en-US" altLang="ko-KR" sz="1100" b="1">
                <a:solidFill>
                  <a:srgbClr val="005696"/>
                </a:solidFill>
              </a:rPr>
              <a:t>Source</a:t>
            </a:r>
          </a:p>
          <a:p>
            <a:r>
              <a:rPr lang="en-US" altLang="ko-KR" sz="1100" i="1">
                <a:solidFill>
                  <a:srgbClr val="005696"/>
                </a:solidFill>
              </a:rPr>
              <a:t>FASEB J July 2013 27:2611-2619; published ahead of print March 19, 2013, doi:10.1096/fj.12-223099 </a:t>
            </a:r>
            <a:endParaRPr lang="en-US" altLang="ko-KR" sz="1100">
              <a:solidFill>
                <a:srgbClr val="005696"/>
              </a:solidFill>
            </a:endParaRPr>
          </a:p>
        </p:txBody>
      </p:sp>
      <p:pic>
        <p:nvPicPr>
          <p:cNvPr id="2052" name="Picture 2" descr="C:\Documents and Settings\User\My Documents\My Pictures\faseb.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063" y="6381750"/>
            <a:ext cx="356393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직사각형 1"/>
          <p:cNvSpPr>
            <a:spLocks noChangeArrowheads="1"/>
          </p:cNvSpPr>
          <p:nvPr/>
        </p:nvSpPr>
        <p:spPr bwMode="auto">
          <a:xfrm>
            <a:off x="4500563" y="620713"/>
            <a:ext cx="45497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Signaling mechanism of tumor cell-induced up-regulation of E3 ubiquitin ligase UBR2 </a:t>
            </a:r>
          </a:p>
          <a:p>
            <a:r>
              <a:rPr lang="en-US" altLang="ko-KR" sz="1100">
                <a:solidFill>
                  <a:srgbClr val="005696"/>
                </a:solidFill>
              </a:rPr>
              <a:t>hua Zhang, Ren-Kuo Lin, Yong Tae Kwon, and Yi-Ping Li</a:t>
            </a:r>
          </a:p>
          <a:p>
            <a:r>
              <a:rPr kumimoji="0" lang="en-US" altLang="ko-KR" sz="1100" b="1">
                <a:solidFill>
                  <a:srgbClr val="005696"/>
                </a:solidFill>
              </a:rPr>
              <a:t>Source</a:t>
            </a:r>
          </a:p>
          <a:p>
            <a:r>
              <a:rPr lang="en-US" altLang="ko-KR" sz="1100" i="1">
                <a:solidFill>
                  <a:srgbClr val="005696"/>
                </a:solidFill>
              </a:rPr>
              <a:t>FASEB J July 2013 27:2893-2901; published ahead of print April 8, 2013, doi:10.1096/fj.12-222711 </a:t>
            </a:r>
            <a:endParaRPr lang="en-US" altLang="ko-KR" sz="1100">
              <a:solidFill>
                <a:srgbClr val="005696"/>
              </a:solidFill>
            </a:endParaRPr>
          </a:p>
        </p:txBody>
      </p:sp>
      <p:sp>
        <p:nvSpPr>
          <p:cNvPr id="2054" name="직사각형 1"/>
          <p:cNvSpPr>
            <a:spLocks noChangeArrowheads="1"/>
          </p:cNvSpPr>
          <p:nvPr/>
        </p:nvSpPr>
        <p:spPr bwMode="auto">
          <a:xfrm>
            <a:off x="4497388" y="2565400"/>
            <a:ext cx="4552950" cy="153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Diaphragm and ventilatory dysfunction during cancer cachexia </a:t>
            </a:r>
          </a:p>
          <a:p>
            <a:r>
              <a:rPr lang="en-US" altLang="ko-KR" sz="1100">
                <a:solidFill>
                  <a:srgbClr val="005696"/>
                </a:solidFill>
              </a:rPr>
              <a:t>Brandon M. Roberts, Bumsoo Ahn, Ashley J. Smuder, Monsour Al-Rajhi, Luther C. Gill, Adam W. Beharry, Scott K. Powers, David D. Fuller, Leonardo F. Ferreira, and Andrew R. Judge</a:t>
            </a:r>
          </a:p>
          <a:p>
            <a:r>
              <a:rPr kumimoji="0" lang="en-US" altLang="ko-KR" sz="1100" b="1">
                <a:solidFill>
                  <a:srgbClr val="005696"/>
                </a:solidFill>
              </a:rPr>
              <a:t>Source</a:t>
            </a:r>
          </a:p>
          <a:p>
            <a:r>
              <a:rPr lang="en-US" altLang="ko-KR" sz="1100" i="1">
                <a:solidFill>
                  <a:srgbClr val="005696"/>
                </a:solidFill>
              </a:rPr>
              <a:t>FASEB J July 2013 27:2600-2610; published ahead of print March 20, 2013, doi:10.1096/fj.12-222844 </a:t>
            </a:r>
            <a:endParaRPr lang="en-US" altLang="ko-KR" sz="1100">
              <a:solidFill>
                <a:srgbClr val="005696"/>
              </a:solidFill>
            </a:endParaRPr>
          </a:p>
        </p:txBody>
      </p:sp>
      <p:sp>
        <p:nvSpPr>
          <p:cNvPr id="2055" name="직사각형 4"/>
          <p:cNvSpPr>
            <a:spLocks noChangeArrowheads="1"/>
          </p:cNvSpPr>
          <p:nvPr/>
        </p:nvSpPr>
        <p:spPr bwMode="auto">
          <a:xfrm>
            <a:off x="-36513" y="2530475"/>
            <a:ext cx="4572001"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Low dystrophin levels increase survival and improve muscle pathology and function in dystrophin/utrophin double-knockout mice </a:t>
            </a:r>
          </a:p>
          <a:p>
            <a:r>
              <a:rPr lang="en-US" altLang="ko-KR" sz="1100">
                <a:solidFill>
                  <a:srgbClr val="005696"/>
                </a:solidFill>
              </a:rPr>
              <a:t>Maaike van Putten, Margriet Hulsker, Courtney Young, Vishna D. Nadarajah, Hans Heemskerk, Louise van der Weerd, Peter A. C. 't Hoen, Gert-Jan B. van Ommen, and Annemieke M. Aartsma-Rus</a:t>
            </a:r>
          </a:p>
          <a:p>
            <a:r>
              <a:rPr kumimoji="0" lang="en-US" altLang="ko-KR" sz="1100" b="1">
                <a:solidFill>
                  <a:srgbClr val="005696"/>
                </a:solidFill>
              </a:rPr>
              <a:t>Source</a:t>
            </a:r>
            <a:endParaRPr lang="en-US" altLang="ko-KR" sz="1100" b="1">
              <a:solidFill>
                <a:srgbClr val="005696"/>
              </a:solidFill>
            </a:endParaRPr>
          </a:p>
          <a:p>
            <a:r>
              <a:rPr lang="en-US" altLang="ko-KR" sz="1100" i="1">
                <a:solidFill>
                  <a:srgbClr val="005696"/>
                </a:solidFill>
              </a:rPr>
              <a:t>FASEB J June 2013 27:2484-2495; published ahead of print March 4, 2013, doi:10.1096/fj.12-224170 </a:t>
            </a:r>
            <a:endParaRPr lang="en-US" altLang="ko-KR" sz="1100">
              <a:solidFill>
                <a:srgbClr val="005696"/>
              </a:solidFill>
            </a:endParaRPr>
          </a:p>
        </p:txBody>
      </p:sp>
      <p:sp>
        <p:nvSpPr>
          <p:cNvPr id="2056" name="직사각형 4"/>
          <p:cNvSpPr>
            <a:spLocks noChangeArrowheads="1"/>
          </p:cNvSpPr>
          <p:nvPr/>
        </p:nvSpPr>
        <p:spPr bwMode="auto">
          <a:xfrm>
            <a:off x="4489450" y="4437063"/>
            <a:ext cx="4572000"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Signal transducer and activator of transcription-3 (</a:t>
            </a:r>
            <a:r>
              <a:rPr lang="en-US" altLang="ko-KR" sz="1400" b="1" i="1"/>
              <a:t>Stat3</a:t>
            </a:r>
            <a:r>
              <a:rPr lang="en-US" altLang="ko-KR" sz="1400" b="1"/>
              <a:t>) plays a critical role in implantation </a:t>
            </a:r>
            <a:r>
              <a:rPr lang="en-US" altLang="ko-KR" sz="1400" b="1" i="1"/>
              <a:t>via</a:t>
            </a:r>
            <a:r>
              <a:rPr lang="en-US" altLang="ko-KR" sz="1400" b="1"/>
              <a:t> progesterone receptor in uterus</a:t>
            </a:r>
          </a:p>
          <a:p>
            <a:r>
              <a:rPr lang="en-US" altLang="ko-KR" sz="1100">
                <a:solidFill>
                  <a:srgbClr val="005696"/>
                </a:solidFill>
              </a:rPr>
              <a:t>Jae Hee Lee, Tae Hoon Kim, Seo Jin Oh, Jung-Yoon Yoo, </a:t>
            </a:r>
          </a:p>
          <a:p>
            <a:r>
              <a:rPr lang="en-US" altLang="ko-KR" sz="1100">
                <a:solidFill>
                  <a:srgbClr val="005696"/>
                </a:solidFill>
              </a:rPr>
              <a:t>Shizuo Akira, Bon Jeong Ku, John P. Lydon, and Jae-Wook Jeong</a:t>
            </a:r>
          </a:p>
          <a:p>
            <a:r>
              <a:rPr kumimoji="0" lang="en-US" altLang="ko-KR" sz="1100" b="1">
                <a:solidFill>
                  <a:srgbClr val="005696"/>
                </a:solidFill>
              </a:rPr>
              <a:t>Source</a:t>
            </a:r>
          </a:p>
          <a:p>
            <a:r>
              <a:rPr lang="en-US" altLang="ko-KR" sz="1100" i="1">
                <a:solidFill>
                  <a:srgbClr val="005696"/>
                </a:solidFill>
              </a:rPr>
              <a:t>FASEB J July 2013 27:2553-2563; published ahead of print March 26, 2013, doi:10.1096/fj.12-225664 </a:t>
            </a:r>
            <a:endParaRPr lang="en-US" altLang="ko-KR" sz="1100">
              <a:solidFill>
                <a:srgbClr val="005696"/>
              </a:solidFill>
            </a:endParaRPr>
          </a:p>
        </p:txBody>
      </p:sp>
    </p:spTree>
    <p:extLst>
      <p:ext uri="{BB962C8B-B14F-4D97-AF65-F5344CB8AC3E}">
        <p14:creationId xmlns:p14="http://schemas.microsoft.com/office/powerpoint/2010/main" val="94798061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직사각형 1"/>
          <p:cNvSpPr>
            <a:spLocks noChangeArrowheads="1"/>
          </p:cNvSpPr>
          <p:nvPr/>
        </p:nvSpPr>
        <p:spPr bwMode="auto">
          <a:xfrm>
            <a:off x="0" y="1462088"/>
            <a:ext cx="9144000" cy="5062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en-US" altLang="ko-KR" sz="1700" b="1">
                <a:solidFill>
                  <a:srgbClr val="005696"/>
                </a:solidFill>
              </a:rPr>
              <a:t>Abstract</a:t>
            </a:r>
          </a:p>
          <a:p>
            <a:r>
              <a:rPr lang="en-US" altLang="ko-KR" sz="1700">
                <a:solidFill>
                  <a:srgbClr val="005696"/>
                </a:solidFill>
              </a:rPr>
              <a:t>Bone marrow-derived human mesenchymal stem cells (hMSCs) either promote or inhibit cancer progression, depending on factors that heretofore have been undefined. Here we have utilized extreme hypoxia (0.5% O</a:t>
            </a:r>
            <a:r>
              <a:rPr lang="en-US" altLang="ko-KR" sz="1700" baseline="-25000">
                <a:solidFill>
                  <a:srgbClr val="005696"/>
                </a:solidFill>
              </a:rPr>
              <a:t>2</a:t>
            </a:r>
            <a:r>
              <a:rPr lang="en-US" altLang="ko-KR" sz="1700">
                <a:solidFill>
                  <a:srgbClr val="005696"/>
                </a:solidFill>
              </a:rPr>
              <a:t>) and concurrent treatment with metal carcinogen (nickel) to evaluate the passage-dependent response of hMSCs toward cancerous transformation. Effects of hypoxia and nickel treatment on hMSC proliferation, apoptosis, gene and protein expression, replicative senescence, reactive oxygen species (ROS), redox mechanisms, and </a:t>
            </a:r>
            <a:r>
              <a:rPr lang="en-US" altLang="ko-KR" sz="1700" i="1">
                <a:solidFill>
                  <a:srgbClr val="005696"/>
                </a:solidFill>
              </a:rPr>
              <a:t>in vivo</a:t>
            </a:r>
            <a:r>
              <a:rPr lang="en-US" altLang="ko-KR" sz="1700">
                <a:solidFill>
                  <a:srgbClr val="005696"/>
                </a:solidFill>
              </a:rPr>
              <a:t> tumor growth were analyzed. The behavior of late passage hMSCs in a carcinogenic hypoxia environment follows a profile similar to that of transformed cancer cells (</a:t>
            </a:r>
            <a:r>
              <a:rPr lang="en-US" altLang="ko-KR" sz="1700" i="1">
                <a:solidFill>
                  <a:srgbClr val="005696"/>
                </a:solidFill>
              </a:rPr>
              <a:t>i.e.</a:t>
            </a:r>
            <a:r>
              <a:rPr lang="en-US" altLang="ko-KR" sz="1700">
                <a:solidFill>
                  <a:srgbClr val="005696"/>
                </a:solidFill>
              </a:rPr>
              <a:t>, increased expression of oncogenic proteins, decreased expression of tumor suppressor protein, increased proliferation, decreased apoptosis, and aberrant redox mechanisms), but this effect was not observed in earlier passage control cells. These events resulted in accumulated intracellular ROS </a:t>
            </a:r>
            <a:r>
              <a:rPr lang="en-US" altLang="ko-KR" sz="1700" i="1">
                <a:solidFill>
                  <a:srgbClr val="005696"/>
                </a:solidFill>
              </a:rPr>
              <a:t>in vitro</a:t>
            </a:r>
            <a:r>
              <a:rPr lang="en-US" altLang="ko-KR" sz="1700">
                <a:solidFill>
                  <a:srgbClr val="005696"/>
                </a:solidFill>
              </a:rPr>
              <a:t> and excessive proliferation </a:t>
            </a:r>
            <a:r>
              <a:rPr lang="en-US" altLang="ko-KR" sz="1700" i="1">
                <a:solidFill>
                  <a:srgbClr val="005696"/>
                </a:solidFill>
              </a:rPr>
              <a:t>in vivo</a:t>
            </a:r>
            <a:r>
              <a:rPr lang="en-US" altLang="ko-KR" sz="1700">
                <a:solidFill>
                  <a:srgbClr val="005696"/>
                </a:solidFill>
              </a:rPr>
              <a:t>. We suggest a mechanism by which carcinogenic hypoxia modulates the activity of three critical transcription factors (c-MYC, p53, and HIF1), resulting in accumulated ROS and causing hMSCs to undergo cancer-like behavioral changes. This is the first study to utilize carcinogenic hypoxia as an environmentally relevant experimental model for studying the age-dependent cancerous transformation of hMSCs.</a:t>
            </a:r>
          </a:p>
        </p:txBody>
      </p:sp>
      <p:sp>
        <p:nvSpPr>
          <p:cNvPr id="3075" name="직사각형 4"/>
          <p:cNvSpPr>
            <a:spLocks noChangeArrowheads="1"/>
          </p:cNvSpPr>
          <p:nvPr/>
        </p:nvSpPr>
        <p:spPr bwMode="auto">
          <a:xfrm>
            <a:off x="0" y="890588"/>
            <a:ext cx="91440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a:t>Spencer W. Crowder, Linda W. Horton, Sue Hyun Lee, Colt M. McClain, Oriana E. Hawkins, </a:t>
            </a:r>
          </a:p>
          <a:p>
            <a:r>
              <a:rPr lang="en-US" altLang="ko-KR" sz="1400"/>
              <a:t>Amanda M. Palmer, Hojae Bae, Ann Richmond, and Hak-Joon Sung1</a:t>
            </a:r>
          </a:p>
        </p:txBody>
      </p:sp>
      <p:sp>
        <p:nvSpPr>
          <p:cNvPr id="3076" name="직사각형 4"/>
          <p:cNvSpPr>
            <a:spLocks noChangeArrowheads="1"/>
          </p:cNvSpPr>
          <p:nvPr/>
        </p:nvSpPr>
        <p:spPr bwMode="auto">
          <a:xfrm>
            <a:off x="0" y="77788"/>
            <a:ext cx="91440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2400" b="1"/>
              <a:t>Passage-dependent cancerous transformation of human mesenchymal stem cells under carcinogenic hypoxia</a:t>
            </a:r>
            <a:endParaRPr lang="en-US" altLang="ko-KR" sz="2200" b="1"/>
          </a:p>
        </p:txBody>
      </p:sp>
      <p:pic>
        <p:nvPicPr>
          <p:cNvPr id="3077" name="Picture 2" descr="C:\Documents and Settings\User\My Documents\My Pictures\faseb.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063" y="6381750"/>
            <a:ext cx="356393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337651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직사각형 1"/>
          <p:cNvSpPr>
            <a:spLocks noChangeArrowheads="1"/>
          </p:cNvSpPr>
          <p:nvPr/>
        </p:nvSpPr>
        <p:spPr bwMode="auto">
          <a:xfrm>
            <a:off x="0" y="620713"/>
            <a:ext cx="457200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Up-regulation of sarcoplasmic reticulum Ca</a:t>
            </a:r>
            <a:r>
              <a:rPr lang="en-US" altLang="ko-KR" sz="1400" b="1" baseline="30000"/>
              <a:t>2+</a:t>
            </a:r>
            <a:r>
              <a:rPr lang="en-US" altLang="ko-KR" sz="1400" b="1"/>
              <a:t> uptake leads to cardiac hypertrophy, contractile dysfunction and early mortality in mice deficient in CASQ2 </a:t>
            </a:r>
          </a:p>
          <a:p>
            <a:r>
              <a:rPr lang="en-US" altLang="ko-KR" sz="1100">
                <a:solidFill>
                  <a:srgbClr val="005696"/>
                </a:solidFill>
              </a:rPr>
              <a:t>Anuradha Kalyanasundaram, Véronique A. Lacombe, Andriy E. Belevych, Lucia Brunello, Cynthia A. Carnes, Paul M.L. Janssen, </a:t>
            </a:r>
          </a:p>
          <a:p>
            <a:r>
              <a:rPr lang="en-US" altLang="ko-KR" sz="1100">
                <a:solidFill>
                  <a:srgbClr val="005696"/>
                </a:solidFill>
              </a:rPr>
              <a:t>Bjørn C. Knollmann, Muthu Periasamy, and Sandor Gyørke</a:t>
            </a:r>
          </a:p>
          <a:p>
            <a:r>
              <a:rPr kumimoji="0" lang="en-US" altLang="ko-KR" sz="1100" b="1">
                <a:solidFill>
                  <a:srgbClr val="005696"/>
                </a:solidFill>
              </a:rPr>
              <a:t>Source</a:t>
            </a:r>
          </a:p>
          <a:p>
            <a:r>
              <a:rPr lang="en-US" altLang="ko-KR" sz="1100" i="1">
                <a:solidFill>
                  <a:srgbClr val="005696"/>
                </a:solidFill>
              </a:rPr>
              <a:t>Cardiovasc Res (2013) 98(2): 297-306 first published online November 6, 2012 doi:10.1093/cvr/cvs334 </a:t>
            </a:r>
            <a:endParaRPr lang="en-US" altLang="ko-KR" sz="1100">
              <a:solidFill>
                <a:srgbClr val="005696"/>
              </a:solidFill>
            </a:endParaRPr>
          </a:p>
        </p:txBody>
      </p:sp>
      <p:sp>
        <p:nvSpPr>
          <p:cNvPr id="4099" name="직사각형 4"/>
          <p:cNvSpPr>
            <a:spLocks noChangeArrowheads="1"/>
          </p:cNvSpPr>
          <p:nvPr/>
        </p:nvSpPr>
        <p:spPr bwMode="auto">
          <a:xfrm>
            <a:off x="34925" y="2349500"/>
            <a:ext cx="4321175" cy="141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Extracellular matrix protein CCN1 regulates cardiomyocyte apoptosis in mice with stress-induced cardiac injury </a:t>
            </a:r>
          </a:p>
          <a:p>
            <a:r>
              <a:rPr lang="en-US" altLang="ko-KR" sz="1100">
                <a:solidFill>
                  <a:srgbClr val="005696"/>
                </a:solidFill>
              </a:rPr>
              <a:t>Pei-Ling Hsu, Bor-Chyuan Su, Qian-Yu Kuok, and Fan-E Mo</a:t>
            </a:r>
          </a:p>
          <a:p>
            <a:r>
              <a:rPr kumimoji="0" lang="en-US" altLang="ko-KR" sz="1100" b="1">
                <a:solidFill>
                  <a:srgbClr val="005696"/>
                </a:solidFill>
              </a:rPr>
              <a:t>Source</a:t>
            </a:r>
            <a:endParaRPr lang="en-US" altLang="ko-KR" sz="1100" b="1">
              <a:solidFill>
                <a:srgbClr val="005696"/>
              </a:solidFill>
            </a:endParaRPr>
          </a:p>
          <a:p>
            <a:r>
              <a:rPr lang="en-US" altLang="ko-KR" sz="1100" i="1">
                <a:solidFill>
                  <a:srgbClr val="005696"/>
                </a:solidFill>
              </a:rPr>
              <a:t>Cardiovasc Res (2013) 98(1): 64-72 first published online January 16, 2013 doi:10.1093/cvr/cvt001 </a:t>
            </a:r>
            <a:endParaRPr lang="en-US" altLang="ko-KR" sz="1100">
              <a:solidFill>
                <a:srgbClr val="005696"/>
              </a:solidFill>
            </a:endParaRPr>
          </a:p>
        </p:txBody>
      </p:sp>
      <p:sp>
        <p:nvSpPr>
          <p:cNvPr id="4100" name="직사각형 1"/>
          <p:cNvSpPr>
            <a:spLocks noChangeArrowheads="1"/>
          </p:cNvSpPr>
          <p:nvPr/>
        </p:nvSpPr>
        <p:spPr bwMode="auto">
          <a:xfrm>
            <a:off x="4572000" y="595313"/>
            <a:ext cx="4321175" cy="153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Over-expression of calpastatin aggravates cardiotoxicity induced by doxorubicin </a:t>
            </a:r>
          </a:p>
          <a:p>
            <a:r>
              <a:rPr lang="en-US" altLang="ko-KR" sz="1100">
                <a:solidFill>
                  <a:srgbClr val="005696"/>
                </a:solidFill>
              </a:rPr>
              <a:t>Yanpeng Wang, Dong Zheng, Meng Wei, Jian Ma, Yong Yu, </a:t>
            </a:r>
          </a:p>
          <a:p>
            <a:r>
              <a:rPr lang="en-US" altLang="ko-KR" sz="1100">
                <a:solidFill>
                  <a:srgbClr val="005696"/>
                </a:solidFill>
              </a:rPr>
              <a:t>Ruizhen Chen, James C. Lacefield, Huaxi Xu, and Tianqing Peng</a:t>
            </a:r>
          </a:p>
          <a:p>
            <a:r>
              <a:rPr kumimoji="0" lang="en-US" altLang="ko-KR" sz="1100" b="1">
                <a:solidFill>
                  <a:srgbClr val="005696"/>
                </a:solidFill>
              </a:rPr>
              <a:t>Source</a:t>
            </a:r>
            <a:endParaRPr lang="en-US" altLang="ko-KR" sz="1100" b="1">
              <a:solidFill>
                <a:srgbClr val="005696"/>
              </a:solidFill>
            </a:endParaRPr>
          </a:p>
          <a:p>
            <a:r>
              <a:rPr lang="en-US" altLang="ko-KR" sz="1100" i="1">
                <a:solidFill>
                  <a:srgbClr val="005696"/>
                </a:solidFill>
              </a:rPr>
              <a:t>Cardiovasc Res (2013) 98(3): 381-390 first published online March 1, 2013 doi:10.1093/cvr/cvt048 </a:t>
            </a:r>
            <a:endParaRPr lang="en-US" altLang="ko-KR" sz="1100">
              <a:solidFill>
                <a:srgbClr val="005696"/>
              </a:solidFill>
            </a:endParaRPr>
          </a:p>
        </p:txBody>
      </p:sp>
      <p:pic>
        <p:nvPicPr>
          <p:cNvPr id="410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363" y="6308725"/>
            <a:ext cx="4211637"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2" name="직사각형 1"/>
          <p:cNvSpPr>
            <a:spLocks noChangeArrowheads="1"/>
          </p:cNvSpPr>
          <p:nvPr/>
        </p:nvSpPr>
        <p:spPr bwMode="auto">
          <a:xfrm>
            <a:off x="4572000" y="2276475"/>
            <a:ext cx="4500563"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Editor's choice: Protective role of vascular smooth muscle cell PPARγ in angiotensin II-induced vascular disease </a:t>
            </a:r>
          </a:p>
          <a:p>
            <a:r>
              <a:rPr lang="en-US" altLang="ko-KR" sz="1100">
                <a:solidFill>
                  <a:srgbClr val="005696"/>
                </a:solidFill>
              </a:rPr>
              <a:t>Chiara Marchesi, Asia Rehman, Yohann Rautureau, Daniel A. Kasal, Marie Briet, Avshalom Leibowitz, Stefania M.C. Simeone, </a:t>
            </a:r>
          </a:p>
          <a:p>
            <a:r>
              <a:rPr lang="en-US" altLang="ko-KR" sz="1100">
                <a:solidFill>
                  <a:srgbClr val="005696"/>
                </a:solidFill>
              </a:rPr>
              <a:t>Talin Ebrahimian, Mario F. Neves, Stefan Offermanns, Frank J. Gonzalez, Pierre Paradis, and Ernesto L. Schiffrin</a:t>
            </a:r>
          </a:p>
          <a:p>
            <a:r>
              <a:rPr kumimoji="0" lang="en-US" altLang="ko-KR" sz="1100" b="1">
                <a:solidFill>
                  <a:srgbClr val="005696"/>
                </a:solidFill>
              </a:rPr>
              <a:t>Source</a:t>
            </a:r>
          </a:p>
          <a:p>
            <a:r>
              <a:rPr lang="en-US" altLang="ko-KR" sz="1100" i="1">
                <a:solidFill>
                  <a:srgbClr val="005696"/>
                </a:solidFill>
              </a:rPr>
              <a:t>Cardiovasc Res (2013) 97(3): 562-570 first published online December 17, 2012 doi:10.1093/cvr/cvs362 </a:t>
            </a:r>
            <a:endParaRPr lang="en-US" altLang="ko-KR" sz="1100">
              <a:solidFill>
                <a:srgbClr val="005696"/>
              </a:solidFill>
            </a:endParaRPr>
          </a:p>
        </p:txBody>
      </p:sp>
      <p:sp>
        <p:nvSpPr>
          <p:cNvPr id="4103" name="직사각형 4"/>
          <p:cNvSpPr>
            <a:spLocks noChangeArrowheads="1"/>
          </p:cNvSpPr>
          <p:nvPr/>
        </p:nvSpPr>
        <p:spPr bwMode="auto">
          <a:xfrm>
            <a:off x="4643438" y="4365625"/>
            <a:ext cx="4572000"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Extracellular HSP60 induces inflammation through activating and up-regulating TLRs in cardiomyocytes </a:t>
            </a:r>
          </a:p>
          <a:p>
            <a:r>
              <a:rPr lang="en-US" altLang="ko-KR" sz="1100">
                <a:solidFill>
                  <a:srgbClr val="005696"/>
                </a:solidFill>
              </a:rPr>
              <a:t>Jing Tian, Xin Guo, Xue-Mei Liu, Li Liu, Qi-Fang Weng, Shu-Juan Dong, Anne A. Knowlton, Wen-Jun Yuan, and Li Lin</a:t>
            </a:r>
          </a:p>
          <a:p>
            <a:r>
              <a:rPr kumimoji="0" lang="en-US" altLang="ko-KR" sz="1100" b="1">
                <a:solidFill>
                  <a:srgbClr val="005696"/>
                </a:solidFill>
              </a:rPr>
              <a:t>Source</a:t>
            </a:r>
            <a:endParaRPr lang="en-US" altLang="ko-KR" sz="1100" b="1">
              <a:solidFill>
                <a:srgbClr val="005696"/>
              </a:solidFill>
            </a:endParaRPr>
          </a:p>
          <a:p>
            <a:r>
              <a:rPr lang="en-US" altLang="ko-KR" sz="1100" i="1">
                <a:solidFill>
                  <a:srgbClr val="005696"/>
                </a:solidFill>
              </a:rPr>
              <a:t>Cardiovasc Res (2013) 98(3): 391-401 first published online February 27, 2013 doi:10.1093/cvr/cvt047 </a:t>
            </a:r>
            <a:endParaRPr lang="en-US" altLang="ko-KR" sz="1100">
              <a:solidFill>
                <a:srgbClr val="005696"/>
              </a:solidFill>
            </a:endParaRPr>
          </a:p>
        </p:txBody>
      </p:sp>
      <p:sp>
        <p:nvSpPr>
          <p:cNvPr id="4104" name="직사각형 4"/>
          <p:cNvSpPr>
            <a:spLocks noChangeArrowheads="1"/>
          </p:cNvSpPr>
          <p:nvPr/>
        </p:nvSpPr>
        <p:spPr bwMode="auto">
          <a:xfrm>
            <a:off x="52388" y="3933825"/>
            <a:ext cx="4572000"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AICAR inhibits PPAR</a:t>
            </a:r>
            <a:r>
              <a:rPr lang="el-GR" altLang="ko-KR" sz="1400" b="1"/>
              <a:t>γ </a:t>
            </a:r>
            <a:r>
              <a:rPr lang="en-US" altLang="ko-KR" sz="1400" b="1"/>
              <a:t>during monocyte differentiation to attenuate inflammatory responses to atherogenic lipids </a:t>
            </a:r>
          </a:p>
          <a:p>
            <a:r>
              <a:rPr lang="en-US" altLang="ko-KR" sz="1100">
                <a:solidFill>
                  <a:srgbClr val="005696"/>
                </a:solidFill>
              </a:rPr>
              <a:t>Dmitry Namgaladze, Marina Kemmerer, Andreas von Knethen, </a:t>
            </a:r>
          </a:p>
          <a:p>
            <a:r>
              <a:rPr lang="en-US" altLang="ko-KR" sz="1100">
                <a:solidFill>
                  <a:srgbClr val="005696"/>
                </a:solidFill>
              </a:rPr>
              <a:t>and Bernhard Brüne</a:t>
            </a:r>
          </a:p>
          <a:p>
            <a:r>
              <a:rPr kumimoji="0" lang="en-US" altLang="ko-KR" sz="1100" b="1">
                <a:solidFill>
                  <a:srgbClr val="005696"/>
                </a:solidFill>
              </a:rPr>
              <a:t>Source</a:t>
            </a:r>
            <a:endParaRPr lang="en-US" altLang="ko-KR" sz="1100" b="1">
              <a:solidFill>
                <a:srgbClr val="005696"/>
              </a:solidFill>
            </a:endParaRPr>
          </a:p>
          <a:p>
            <a:r>
              <a:rPr lang="en-US" altLang="ko-KR" sz="1100" i="1">
                <a:solidFill>
                  <a:srgbClr val="005696"/>
                </a:solidFill>
              </a:rPr>
              <a:t>Cardiovasc Res (2013) 98(3): 479-487 first published online March 25, 2013 doi:10.1093/cvr/cvt073 </a:t>
            </a:r>
            <a:endParaRPr lang="en-US" altLang="ko-KR" sz="1100">
              <a:solidFill>
                <a:srgbClr val="005696"/>
              </a:solidFill>
            </a:endParaRPr>
          </a:p>
        </p:txBody>
      </p:sp>
    </p:spTree>
    <p:extLst>
      <p:ext uri="{BB962C8B-B14F-4D97-AF65-F5344CB8AC3E}">
        <p14:creationId xmlns:p14="http://schemas.microsoft.com/office/powerpoint/2010/main" val="161813628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그림 7" descr="K-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92725" y="6165850"/>
            <a:ext cx="3851275"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직사각형 4"/>
          <p:cNvSpPr>
            <a:spLocks noChangeArrowheads="1"/>
          </p:cNvSpPr>
          <p:nvPr/>
        </p:nvSpPr>
        <p:spPr bwMode="auto">
          <a:xfrm>
            <a:off x="250825" y="763588"/>
            <a:ext cx="4321175" cy="137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hlinkClick r:id="rId4" action="ppaction://hlinkfile" tooltip="Read Open Access Article"/>
              </a:rPr>
              <a:t>CYLD Enhances Severe Listeriosis by Impairing IL-6/STAT3-Dependent Fibrin Production</a:t>
            </a:r>
            <a:r>
              <a:rPr lang="en-US" altLang="ko-KR" sz="1400" b="1"/>
              <a:t> </a:t>
            </a:r>
          </a:p>
          <a:p>
            <a:r>
              <a:rPr lang="en-US" altLang="ko-KR" sz="1100">
                <a:solidFill>
                  <a:srgbClr val="005696"/>
                </a:solidFill>
              </a:rPr>
              <a:t>Gopala Nishanth, Martina Deckert, Katharina Wex, Ramin Massoumi, Katrin Schweitzer, Michael Naumann, Dirk Schlüter </a:t>
            </a:r>
          </a:p>
          <a:p>
            <a:r>
              <a:rPr kumimoji="0" lang="en-US" altLang="ko-KR" sz="1100" b="1">
                <a:solidFill>
                  <a:srgbClr val="005696"/>
                </a:solidFill>
              </a:rPr>
              <a:t>Source</a:t>
            </a:r>
            <a:endParaRPr lang="en-US" altLang="ko-KR" sz="1100" b="1">
              <a:solidFill>
                <a:srgbClr val="005696"/>
              </a:solidFill>
            </a:endParaRPr>
          </a:p>
          <a:p>
            <a:r>
              <a:rPr lang="en-US" altLang="ko-KR" sz="1100">
                <a:solidFill>
                  <a:srgbClr val="005696"/>
                </a:solidFill>
              </a:rPr>
              <a:t>published 27 Jun 2013 | info:doi/10.1371/journal.ppat.1003455</a:t>
            </a:r>
          </a:p>
        </p:txBody>
      </p:sp>
      <p:sp>
        <p:nvSpPr>
          <p:cNvPr id="5124" name="직사각형 4"/>
          <p:cNvSpPr>
            <a:spLocks noChangeArrowheads="1"/>
          </p:cNvSpPr>
          <p:nvPr/>
        </p:nvSpPr>
        <p:spPr bwMode="auto">
          <a:xfrm>
            <a:off x="179388" y="2589213"/>
            <a:ext cx="4321175" cy="141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i="1">
                <a:hlinkClick r:id="rId5" action="ppaction://hlinkfile" tooltip="Read Open Access Article"/>
              </a:rPr>
              <a:t>Shigella</a:t>
            </a:r>
            <a:r>
              <a:rPr lang="en-US" altLang="ko-KR" sz="1400" b="1">
                <a:hlinkClick r:id="rId5" action="ppaction://hlinkfile" tooltip="Read Open Access Article"/>
              </a:rPr>
              <a:t> IpaH0722 E3 Ubiquitin Ligase Effector Targets TRAF2 to Inhibit PKC–NF-</a:t>
            </a:r>
            <a:r>
              <a:rPr lang="el-GR" altLang="ko-KR" sz="1400" b="1">
                <a:hlinkClick r:id="rId5" action="ppaction://hlinkfile" tooltip="Read Open Access Article"/>
              </a:rPr>
              <a:t>κ</a:t>
            </a:r>
            <a:r>
              <a:rPr lang="en-US" altLang="ko-KR" sz="1400" b="1">
                <a:hlinkClick r:id="rId5" action="ppaction://hlinkfile" tooltip="Read Open Access Article"/>
              </a:rPr>
              <a:t>B Activity in Invaded Epithelial Cells</a:t>
            </a:r>
            <a:r>
              <a:rPr lang="en-US" altLang="ko-KR" sz="1400" b="1"/>
              <a:t> </a:t>
            </a:r>
          </a:p>
          <a:p>
            <a:r>
              <a:rPr lang="en-US" altLang="ko-KR" sz="1100">
                <a:solidFill>
                  <a:srgbClr val="005696"/>
                </a:solidFill>
              </a:rPr>
              <a:t>Hiroshi Ashida, Hiroyasu Nakano, Chihiro Sasakawa </a:t>
            </a:r>
          </a:p>
          <a:p>
            <a:r>
              <a:rPr kumimoji="0" lang="en-US" altLang="ko-KR" sz="1100" b="1">
                <a:solidFill>
                  <a:srgbClr val="005696"/>
                </a:solidFill>
              </a:rPr>
              <a:t>Source</a:t>
            </a:r>
            <a:endParaRPr lang="en-US" altLang="ko-KR" sz="1100" b="1">
              <a:solidFill>
                <a:srgbClr val="005696"/>
              </a:solidFill>
            </a:endParaRPr>
          </a:p>
          <a:p>
            <a:r>
              <a:rPr lang="en-US" altLang="ko-KR" sz="1100">
                <a:solidFill>
                  <a:srgbClr val="005696"/>
                </a:solidFill>
              </a:rPr>
              <a:t>published 06 Jun 2013 | info:doi/10.1371/journal.ppat.1003409</a:t>
            </a:r>
          </a:p>
        </p:txBody>
      </p:sp>
      <p:sp>
        <p:nvSpPr>
          <p:cNvPr id="5125" name="직사각형 5"/>
          <p:cNvSpPr>
            <a:spLocks noChangeArrowheads="1"/>
          </p:cNvSpPr>
          <p:nvPr/>
        </p:nvSpPr>
        <p:spPr bwMode="auto">
          <a:xfrm>
            <a:off x="4759325" y="522288"/>
            <a:ext cx="4321175" cy="197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IL-1β Production through the NLRP3 Inflammasome by Hepatic Macrophages Links Hepatitis C Virus Infection with Liver Inflammation and Disease </a:t>
            </a:r>
          </a:p>
          <a:p>
            <a:r>
              <a:rPr lang="en-US" altLang="ko-KR" sz="1100">
                <a:solidFill>
                  <a:srgbClr val="005696"/>
                </a:solidFill>
              </a:rPr>
              <a:t>Amina A. Negash, Hilario J. Ramos, Nanette Crochet, Daryl T. Y. Lau, Brian Doehle, Neven Papic, Don A. Delker, Juandy Jo, Antonio Bertoletti, Curt H. Hagedorn, Michael Gale Jr </a:t>
            </a:r>
          </a:p>
          <a:p>
            <a:r>
              <a:rPr kumimoji="0" lang="en-US" altLang="ko-KR" sz="1100" b="1">
                <a:solidFill>
                  <a:srgbClr val="005696"/>
                </a:solidFill>
              </a:rPr>
              <a:t>Source</a:t>
            </a:r>
            <a:endParaRPr lang="en-US" altLang="ko-KR" sz="1100" b="1">
              <a:solidFill>
                <a:srgbClr val="005696"/>
              </a:solidFill>
            </a:endParaRPr>
          </a:p>
          <a:p>
            <a:r>
              <a:rPr lang="en-US" altLang="ko-KR" sz="1100">
                <a:solidFill>
                  <a:srgbClr val="005696"/>
                </a:solidFill>
              </a:rPr>
              <a:t>published 25 Apr 2013 | info:doi/10.1371/journal.ppat.1003330</a:t>
            </a:r>
          </a:p>
        </p:txBody>
      </p:sp>
      <p:sp>
        <p:nvSpPr>
          <p:cNvPr id="5126" name="직사각형 6"/>
          <p:cNvSpPr>
            <a:spLocks noChangeArrowheads="1"/>
          </p:cNvSpPr>
          <p:nvPr/>
        </p:nvSpPr>
        <p:spPr bwMode="auto">
          <a:xfrm>
            <a:off x="4665663" y="2635250"/>
            <a:ext cx="4321175" cy="158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The Serine Phosphatase SerB of </a:t>
            </a:r>
            <a:r>
              <a:rPr lang="en-US" altLang="ko-KR" sz="1400" b="1" i="1"/>
              <a:t>Porphyromonas gingivalis</a:t>
            </a:r>
            <a:r>
              <a:rPr lang="en-US" altLang="ko-KR" sz="1400" b="1"/>
              <a:t> Suppresses IL-8 Production by Dephosphorylation of NF-κB RelA/p65 </a:t>
            </a:r>
          </a:p>
          <a:p>
            <a:r>
              <a:rPr lang="en-US" altLang="ko-KR" sz="1100">
                <a:solidFill>
                  <a:srgbClr val="005696"/>
                </a:solidFill>
              </a:rPr>
              <a:t>Hiroki Takeuchi, Takanori Hirano, Sarah E. Whitmore, Ichijiro Morisaki, Atsuo Amano, Richard J. Lamont </a:t>
            </a:r>
          </a:p>
          <a:p>
            <a:r>
              <a:rPr kumimoji="0" lang="en-US" altLang="ko-KR" sz="1100" b="1">
                <a:solidFill>
                  <a:srgbClr val="005696"/>
                </a:solidFill>
              </a:rPr>
              <a:t>Source</a:t>
            </a:r>
            <a:endParaRPr lang="en-US" altLang="ko-KR" sz="1100" b="1">
              <a:solidFill>
                <a:srgbClr val="005696"/>
              </a:solidFill>
            </a:endParaRPr>
          </a:p>
          <a:p>
            <a:r>
              <a:rPr lang="en-US" altLang="ko-KR" sz="1100">
                <a:solidFill>
                  <a:srgbClr val="005696"/>
                </a:solidFill>
              </a:rPr>
              <a:t>published 18 Apr 2013 | info:doi/10.1371/journal.ppat.1003326</a:t>
            </a:r>
          </a:p>
        </p:txBody>
      </p:sp>
      <p:sp>
        <p:nvSpPr>
          <p:cNvPr id="5127" name="직사각형 7"/>
          <p:cNvSpPr>
            <a:spLocks noChangeArrowheads="1"/>
          </p:cNvSpPr>
          <p:nvPr/>
        </p:nvSpPr>
        <p:spPr bwMode="auto">
          <a:xfrm>
            <a:off x="4716463" y="4316413"/>
            <a:ext cx="4321175" cy="141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Cell Death Control: The Interplay of Apoptosis and Autophagy in the Pathogenicity of </a:t>
            </a:r>
            <a:r>
              <a:rPr lang="en-US" altLang="ko-KR" sz="1400" b="1" i="1"/>
              <a:t>Sclerotinia sclerotiorum</a:t>
            </a:r>
            <a:r>
              <a:rPr lang="en-US" altLang="ko-KR" sz="1400" b="1"/>
              <a:t> </a:t>
            </a:r>
          </a:p>
          <a:p>
            <a:r>
              <a:rPr lang="en-US" altLang="ko-KR" sz="1100">
                <a:solidFill>
                  <a:srgbClr val="005696"/>
                </a:solidFill>
              </a:rPr>
              <a:t>Mehdi Kabbage, Brett Williams, Martin B. Dickman </a:t>
            </a:r>
          </a:p>
          <a:p>
            <a:r>
              <a:rPr kumimoji="0" lang="en-US" altLang="ko-KR" sz="1100" b="1">
                <a:solidFill>
                  <a:srgbClr val="005696"/>
                </a:solidFill>
              </a:rPr>
              <a:t>Source</a:t>
            </a:r>
            <a:endParaRPr lang="en-US" altLang="ko-KR" sz="1100" b="1">
              <a:solidFill>
                <a:srgbClr val="005696"/>
              </a:solidFill>
            </a:endParaRPr>
          </a:p>
          <a:p>
            <a:r>
              <a:rPr lang="en-US" altLang="ko-KR" sz="1100">
                <a:solidFill>
                  <a:srgbClr val="005696"/>
                </a:solidFill>
              </a:rPr>
              <a:t>published 11 Apr 2013 | info:doi/10.1371/journal.ppat.1003287</a:t>
            </a:r>
          </a:p>
        </p:txBody>
      </p:sp>
      <p:sp>
        <p:nvSpPr>
          <p:cNvPr id="5128" name="직사각형 8"/>
          <p:cNvSpPr>
            <a:spLocks noChangeArrowheads="1"/>
          </p:cNvSpPr>
          <p:nvPr/>
        </p:nvSpPr>
        <p:spPr bwMode="auto">
          <a:xfrm>
            <a:off x="179388" y="4318000"/>
            <a:ext cx="4321175"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The JAK-STAT Transcriptional Regulator, STAT-5, Activates the ATM DNA Damage Pathway to Induce HPV 31 Genome Amplification upon Epithelial Differentiation </a:t>
            </a:r>
          </a:p>
          <a:p>
            <a:r>
              <a:rPr lang="en-US" altLang="ko-KR" sz="1100">
                <a:solidFill>
                  <a:srgbClr val="005696"/>
                </a:solidFill>
              </a:rPr>
              <a:t>Shiyuan Hong, Laimonis A. Laimins </a:t>
            </a:r>
          </a:p>
          <a:p>
            <a:r>
              <a:rPr kumimoji="0" lang="en-US" altLang="ko-KR" sz="1100" b="1">
                <a:solidFill>
                  <a:srgbClr val="005696"/>
                </a:solidFill>
              </a:rPr>
              <a:t>Source</a:t>
            </a:r>
            <a:endParaRPr lang="en-US" altLang="ko-KR" sz="1100" b="1">
              <a:solidFill>
                <a:srgbClr val="005696"/>
              </a:solidFill>
            </a:endParaRPr>
          </a:p>
          <a:p>
            <a:r>
              <a:rPr lang="en-US" altLang="ko-KR" sz="1100">
                <a:solidFill>
                  <a:srgbClr val="005696"/>
                </a:solidFill>
              </a:rPr>
              <a:t>published 04 Apr 2013 | info:doi/10.1371/journal.ppat.1003295</a:t>
            </a:r>
          </a:p>
        </p:txBody>
      </p:sp>
    </p:spTree>
    <p:extLst>
      <p:ext uri="{BB962C8B-B14F-4D97-AF65-F5344CB8AC3E}">
        <p14:creationId xmlns:p14="http://schemas.microsoft.com/office/powerpoint/2010/main" val="54141730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직사각형 4"/>
          <p:cNvSpPr>
            <a:spLocks noChangeArrowheads="1"/>
          </p:cNvSpPr>
          <p:nvPr/>
        </p:nvSpPr>
        <p:spPr bwMode="auto">
          <a:xfrm>
            <a:off x="180975" y="1179513"/>
            <a:ext cx="885507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700">
                <a:hlinkClick r:id="rId3" action="ppaction://hlinkfile"/>
              </a:rPr>
              <a:t>Understanding, recognizing, and managing toxicities of targeted anticancer therapies</a:t>
            </a:r>
            <a:endParaRPr lang="en-US" altLang="ko-KR" sz="1700"/>
          </a:p>
          <a:p>
            <a:r>
              <a:rPr lang="en-US" altLang="ko-KR" sz="1300"/>
              <a:t>Grace K. Dy and Alex A. Adjei</a:t>
            </a:r>
          </a:p>
          <a:p>
            <a:r>
              <a:rPr kumimoji="0" lang="en-US" altLang="ko-KR" sz="1300" b="1">
                <a:solidFill>
                  <a:srgbClr val="005696"/>
                </a:solidFill>
              </a:rPr>
              <a:t>Source</a:t>
            </a:r>
            <a:endParaRPr lang="en-US" altLang="ko-KR" sz="1300" b="1">
              <a:solidFill>
                <a:srgbClr val="005696"/>
              </a:solidFill>
            </a:endParaRPr>
          </a:p>
          <a:p>
            <a:r>
              <a:rPr lang="en-US" altLang="ko-KR" sz="1300"/>
              <a:t>Article first published online: 28 MAY 2013 | DOI: 10.3322/caac.21184</a:t>
            </a:r>
          </a:p>
        </p:txBody>
      </p:sp>
      <p:sp>
        <p:nvSpPr>
          <p:cNvPr id="6147" name="직사각형 8"/>
          <p:cNvSpPr>
            <a:spLocks noChangeArrowheads="1"/>
          </p:cNvSpPr>
          <p:nvPr/>
        </p:nvSpPr>
        <p:spPr bwMode="auto">
          <a:xfrm>
            <a:off x="179388" y="3690938"/>
            <a:ext cx="8820150" cy="115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700">
                <a:hlinkClick r:id="rId4" action="ppaction://hlinkfile"/>
              </a:rPr>
              <a:t>Strategies for expanding colorectal cancer screening at community health centers</a:t>
            </a:r>
            <a:endParaRPr lang="en-US" altLang="ko-KR" sz="1700"/>
          </a:p>
          <a:p>
            <a:r>
              <a:rPr lang="en-US" altLang="ko-KR" sz="1300"/>
              <a:t>Mona Sarfaty, Mary Doroshenk, James Hotz, Durado Brooks, Seiji Hayashi, Terry C. Davis, Djenaba Joseph, David Stevens, Donald L. Weaver, Michael B. Potter and Richard Wender</a:t>
            </a:r>
          </a:p>
          <a:p>
            <a:r>
              <a:rPr kumimoji="0" lang="en-US" altLang="ko-KR" sz="1300" b="1">
                <a:solidFill>
                  <a:srgbClr val="005696"/>
                </a:solidFill>
              </a:rPr>
              <a:t>Source</a:t>
            </a:r>
            <a:endParaRPr lang="en-US" altLang="ko-KR" sz="1300" b="1">
              <a:solidFill>
                <a:srgbClr val="005696"/>
              </a:solidFill>
            </a:endParaRPr>
          </a:p>
          <a:p>
            <a:r>
              <a:rPr lang="en-US" altLang="ko-KR" sz="1300"/>
              <a:t>Article first published online: 1 JUL 2013 | DOI: 10.3322/caac.21191</a:t>
            </a:r>
          </a:p>
        </p:txBody>
      </p:sp>
      <p:pic>
        <p:nvPicPr>
          <p:cNvPr id="6148" name="그림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292725" y="6142038"/>
            <a:ext cx="385127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직사각형 4"/>
          <p:cNvSpPr>
            <a:spLocks noChangeArrowheads="1"/>
          </p:cNvSpPr>
          <p:nvPr/>
        </p:nvSpPr>
        <p:spPr bwMode="auto">
          <a:xfrm>
            <a:off x="179388" y="2346325"/>
            <a:ext cx="5846762" cy="115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700">
                <a:hlinkClick r:id="rId6" action="ppaction://hlinkfile"/>
              </a:rPr>
              <a:t>Recent developments in esophageal adenocarcinoma </a:t>
            </a:r>
            <a:endParaRPr lang="en-US" altLang="ko-KR" sz="1700"/>
          </a:p>
          <a:p>
            <a:pPr marL="0" lvl="1"/>
            <a:r>
              <a:rPr lang="en-US" altLang="ko-KR" sz="1300"/>
              <a:t>Jesper Lagergren and Pernilla Lagergren</a:t>
            </a:r>
          </a:p>
          <a:p>
            <a:r>
              <a:rPr lang="en-US" altLang="ko-KR" sz="1300"/>
              <a:t>Grace K. Dy and Alex A. Adjei</a:t>
            </a:r>
          </a:p>
          <a:p>
            <a:r>
              <a:rPr kumimoji="0" lang="en-US" altLang="ko-KR" sz="1300" b="1">
                <a:solidFill>
                  <a:srgbClr val="005696"/>
                </a:solidFill>
              </a:rPr>
              <a:t>Source</a:t>
            </a:r>
            <a:endParaRPr lang="en-US" altLang="ko-KR" sz="1300" b="1">
              <a:solidFill>
                <a:srgbClr val="005696"/>
              </a:solidFill>
            </a:endParaRPr>
          </a:p>
          <a:p>
            <a:r>
              <a:rPr lang="en-US" altLang="ko-KR" sz="1300"/>
              <a:t>Article first published online: 1 JUL 2013 | DOI: 10.3322/caac.21185</a:t>
            </a:r>
          </a:p>
        </p:txBody>
      </p:sp>
    </p:spTree>
    <p:extLst>
      <p:ext uri="{BB962C8B-B14F-4D97-AF65-F5344CB8AC3E}">
        <p14:creationId xmlns:p14="http://schemas.microsoft.com/office/powerpoint/2010/main" val="38483731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0" y="548680"/>
            <a:ext cx="4467225" cy="569595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4629150" y="548680"/>
            <a:ext cx="4514850" cy="5819775"/>
          </a:xfrm>
          <a:prstGeom prst="rect">
            <a:avLst/>
          </a:prstGeom>
          <a:noFill/>
          <a:ln w="9525">
            <a:noFill/>
            <a:miter lim="800000"/>
            <a:headEnd/>
            <a:tailEnd/>
          </a:ln>
        </p:spPr>
      </p:pic>
      <p:pic>
        <p:nvPicPr>
          <p:cNvPr id="1028" name="Picture 4"/>
          <p:cNvPicPr>
            <a:picLocks noChangeAspect="1" noChangeArrowheads="1"/>
          </p:cNvPicPr>
          <p:nvPr/>
        </p:nvPicPr>
        <p:blipFill>
          <a:blip r:embed="rId4" cstate="print"/>
          <a:srcRect/>
          <a:stretch>
            <a:fillRect/>
          </a:stretch>
        </p:blipFill>
        <p:spPr bwMode="auto">
          <a:xfrm>
            <a:off x="8426169" y="-27384"/>
            <a:ext cx="723900" cy="561975"/>
          </a:xfrm>
          <a:prstGeom prst="rect">
            <a:avLst/>
          </a:prstGeom>
          <a:noFill/>
          <a:ln w="9525">
            <a:noFill/>
            <a:miter lim="800000"/>
            <a:headEnd/>
            <a:tailEnd/>
          </a:ln>
        </p:spPr>
      </p:pic>
    </p:spTree>
    <p:extLst>
      <p:ext uri="{BB962C8B-B14F-4D97-AF65-F5344CB8AC3E}">
        <p14:creationId xmlns:p14="http://schemas.microsoft.com/office/powerpoint/2010/main" val="228462482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b="23777"/>
          <a:stretch>
            <a:fillRect/>
          </a:stretch>
        </p:blipFill>
        <p:spPr bwMode="auto">
          <a:xfrm>
            <a:off x="251520" y="0"/>
            <a:ext cx="4314825" cy="1052736"/>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179512" y="1200150"/>
            <a:ext cx="4438650" cy="5657850"/>
          </a:xfrm>
          <a:prstGeom prst="rect">
            <a:avLst/>
          </a:prstGeom>
          <a:noFill/>
          <a:ln w="9525">
            <a:noFill/>
            <a:miter lim="800000"/>
            <a:headEnd/>
            <a:tailEnd/>
          </a:ln>
        </p:spPr>
      </p:pic>
      <p:pic>
        <p:nvPicPr>
          <p:cNvPr id="2052" name="Picture 4"/>
          <p:cNvPicPr>
            <a:picLocks noChangeAspect="1" noChangeArrowheads="1"/>
          </p:cNvPicPr>
          <p:nvPr/>
        </p:nvPicPr>
        <p:blipFill>
          <a:blip r:embed="rId4" cstate="print"/>
          <a:srcRect/>
          <a:stretch>
            <a:fillRect/>
          </a:stretch>
        </p:blipFill>
        <p:spPr bwMode="auto">
          <a:xfrm>
            <a:off x="4686300" y="620688"/>
            <a:ext cx="4457700" cy="5686425"/>
          </a:xfrm>
          <a:prstGeom prst="rect">
            <a:avLst/>
          </a:prstGeom>
          <a:noFill/>
          <a:ln w="9525">
            <a:noFill/>
            <a:miter lim="800000"/>
            <a:headEnd/>
            <a:tailEnd/>
          </a:ln>
        </p:spPr>
      </p:pic>
      <p:pic>
        <p:nvPicPr>
          <p:cNvPr id="5" name="Picture 4"/>
          <p:cNvPicPr>
            <a:picLocks noChangeAspect="1" noChangeArrowheads="1"/>
          </p:cNvPicPr>
          <p:nvPr/>
        </p:nvPicPr>
        <p:blipFill>
          <a:blip r:embed="rId5" cstate="print"/>
          <a:srcRect/>
          <a:stretch>
            <a:fillRect/>
          </a:stretch>
        </p:blipFill>
        <p:spPr bwMode="auto">
          <a:xfrm>
            <a:off x="8426169" y="-27384"/>
            <a:ext cx="723900" cy="561975"/>
          </a:xfrm>
          <a:prstGeom prst="rect">
            <a:avLst/>
          </a:prstGeom>
          <a:noFill/>
          <a:ln w="9525">
            <a:noFill/>
            <a:miter lim="800000"/>
            <a:headEnd/>
            <a:tailEnd/>
          </a:ln>
        </p:spPr>
      </p:pic>
    </p:spTree>
    <p:extLst>
      <p:ext uri="{BB962C8B-B14F-4D97-AF65-F5344CB8AC3E}">
        <p14:creationId xmlns:p14="http://schemas.microsoft.com/office/powerpoint/2010/main" val="318126409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0" y="188640"/>
            <a:ext cx="4362450" cy="2838450"/>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a:stretch>
            <a:fillRect/>
          </a:stretch>
        </p:blipFill>
        <p:spPr bwMode="auto">
          <a:xfrm>
            <a:off x="0" y="3140968"/>
            <a:ext cx="4419600" cy="2924175"/>
          </a:xfrm>
          <a:prstGeom prst="rect">
            <a:avLst/>
          </a:prstGeom>
          <a:noFill/>
          <a:ln w="9525">
            <a:noFill/>
            <a:miter lim="800000"/>
            <a:headEnd/>
            <a:tailEnd/>
          </a:ln>
        </p:spPr>
      </p:pic>
      <p:pic>
        <p:nvPicPr>
          <p:cNvPr id="3076" name="Picture 4"/>
          <p:cNvPicPr>
            <a:picLocks noChangeAspect="1" noChangeArrowheads="1"/>
          </p:cNvPicPr>
          <p:nvPr/>
        </p:nvPicPr>
        <p:blipFill>
          <a:blip r:embed="rId4" cstate="print"/>
          <a:srcRect/>
          <a:stretch>
            <a:fillRect/>
          </a:stretch>
        </p:blipFill>
        <p:spPr bwMode="auto">
          <a:xfrm>
            <a:off x="4427984" y="332656"/>
            <a:ext cx="4457700" cy="5848350"/>
          </a:xfrm>
          <a:prstGeom prst="rect">
            <a:avLst/>
          </a:prstGeom>
          <a:noFill/>
          <a:ln w="9525">
            <a:noFill/>
            <a:miter lim="800000"/>
            <a:headEnd/>
            <a:tailEnd/>
          </a:ln>
        </p:spPr>
      </p:pic>
      <p:pic>
        <p:nvPicPr>
          <p:cNvPr id="5" name="Picture 4"/>
          <p:cNvPicPr>
            <a:picLocks noChangeAspect="1" noChangeArrowheads="1"/>
          </p:cNvPicPr>
          <p:nvPr/>
        </p:nvPicPr>
        <p:blipFill>
          <a:blip r:embed="rId5" cstate="print"/>
          <a:srcRect/>
          <a:stretch>
            <a:fillRect/>
          </a:stretch>
        </p:blipFill>
        <p:spPr bwMode="auto">
          <a:xfrm>
            <a:off x="8426169" y="-27384"/>
            <a:ext cx="723900" cy="561975"/>
          </a:xfrm>
          <a:prstGeom prst="rect">
            <a:avLst/>
          </a:prstGeom>
          <a:noFill/>
          <a:ln w="9525">
            <a:noFill/>
            <a:miter lim="800000"/>
            <a:headEnd/>
            <a:tailEnd/>
          </a:ln>
        </p:spPr>
      </p:pic>
    </p:spTree>
    <p:extLst>
      <p:ext uri="{BB962C8B-B14F-4D97-AF65-F5344CB8AC3E}">
        <p14:creationId xmlns:p14="http://schemas.microsoft.com/office/powerpoint/2010/main" val="328686212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179512" y="764704"/>
            <a:ext cx="4352925" cy="2800350"/>
          </a:xfrm>
          <a:prstGeom prst="rect">
            <a:avLst/>
          </a:prstGeom>
          <a:noFill/>
          <a:ln w="9525">
            <a:noFill/>
            <a:miter lim="800000"/>
            <a:headEnd/>
            <a:tailEnd/>
          </a:ln>
        </p:spPr>
      </p:pic>
      <p:pic>
        <p:nvPicPr>
          <p:cNvPr id="3" name="Picture 4"/>
          <p:cNvPicPr>
            <a:picLocks noChangeAspect="1" noChangeArrowheads="1"/>
          </p:cNvPicPr>
          <p:nvPr/>
        </p:nvPicPr>
        <p:blipFill>
          <a:blip r:embed="rId3" cstate="print"/>
          <a:srcRect/>
          <a:stretch>
            <a:fillRect/>
          </a:stretch>
        </p:blipFill>
        <p:spPr bwMode="auto">
          <a:xfrm>
            <a:off x="8426169" y="-27384"/>
            <a:ext cx="723900" cy="561975"/>
          </a:xfrm>
          <a:prstGeom prst="rect">
            <a:avLst/>
          </a:prstGeom>
          <a:noFill/>
          <a:ln w="9525">
            <a:noFill/>
            <a:miter lim="800000"/>
            <a:headEnd/>
            <a:tailEnd/>
          </a:ln>
        </p:spPr>
      </p:pic>
    </p:spTree>
    <p:extLst>
      <p:ext uri="{BB962C8B-B14F-4D97-AF65-F5344CB8AC3E}">
        <p14:creationId xmlns:p14="http://schemas.microsoft.com/office/powerpoint/2010/main" val="189941798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3" cstate="print"/>
          <a:srcRect/>
          <a:stretch>
            <a:fillRect/>
          </a:stretch>
        </p:blipFill>
        <p:spPr bwMode="auto">
          <a:xfrm>
            <a:off x="1759291" y="332656"/>
            <a:ext cx="5625418" cy="6192688"/>
          </a:xfrm>
          <a:prstGeom prst="rect">
            <a:avLst/>
          </a:prstGeom>
          <a:noFill/>
          <a:ln w="9525">
            <a:noFill/>
            <a:miter lim="800000"/>
            <a:headEnd/>
            <a:tailEnd/>
          </a:ln>
        </p:spPr>
      </p:pic>
      <p:pic>
        <p:nvPicPr>
          <p:cNvPr id="3" name="Picture 4"/>
          <p:cNvPicPr>
            <a:picLocks noChangeAspect="1" noChangeArrowheads="1"/>
          </p:cNvPicPr>
          <p:nvPr/>
        </p:nvPicPr>
        <p:blipFill>
          <a:blip r:embed="rId4" cstate="print"/>
          <a:srcRect/>
          <a:stretch>
            <a:fillRect/>
          </a:stretch>
        </p:blipFill>
        <p:spPr bwMode="auto">
          <a:xfrm>
            <a:off x="8426169" y="-27384"/>
            <a:ext cx="723900" cy="561975"/>
          </a:xfrm>
          <a:prstGeom prst="rect">
            <a:avLst/>
          </a:prstGeom>
          <a:noFill/>
          <a:ln w="9525">
            <a:noFill/>
            <a:miter lim="800000"/>
            <a:headEnd/>
            <a:tailEnd/>
          </a:ln>
        </p:spPr>
      </p:pic>
    </p:spTree>
    <p:extLst>
      <p:ext uri="{BB962C8B-B14F-4D97-AF65-F5344CB8AC3E}">
        <p14:creationId xmlns:p14="http://schemas.microsoft.com/office/powerpoint/2010/main" val="327573855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TotalTime>
  <Words>2251</Words>
  <Application>Microsoft Office PowerPoint</Application>
  <PresentationFormat>화면 슬라이드 쇼(4:3)</PresentationFormat>
  <Paragraphs>306</Paragraphs>
  <Slides>45</Slides>
  <Notes>6</Notes>
  <HiddenSlides>0</HiddenSlides>
  <MMClips>0</MMClips>
  <ScaleCrop>false</ScaleCrop>
  <HeadingPairs>
    <vt:vector size="4" baseType="variant">
      <vt:variant>
        <vt:lpstr>테마</vt:lpstr>
      </vt:variant>
      <vt:variant>
        <vt:i4>1</vt:i4>
      </vt:variant>
      <vt:variant>
        <vt:lpstr>슬라이드 제목</vt:lpstr>
      </vt:variant>
      <vt:variant>
        <vt:i4>45</vt:i4>
      </vt:variant>
    </vt:vector>
  </HeadingPairs>
  <TitlesOfParts>
    <vt:vector size="46" baseType="lpstr">
      <vt:lpstr>Office 테마</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Baek</dc:creator>
  <cp:lastModifiedBy>Biochem_Seminar</cp:lastModifiedBy>
  <cp:revision>3</cp:revision>
  <cp:lastPrinted>2013-07-14T22:51:14Z</cp:lastPrinted>
  <dcterms:created xsi:type="dcterms:W3CDTF">2013-07-14T21:35:00Z</dcterms:created>
  <dcterms:modified xsi:type="dcterms:W3CDTF">2013-07-14T23:58:12Z</dcterms:modified>
</cp:coreProperties>
</file>