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29" r:id="rId2"/>
    <p:sldId id="435" r:id="rId3"/>
    <p:sldId id="439" r:id="rId4"/>
    <p:sldId id="436" r:id="rId5"/>
    <p:sldId id="438" r:id="rId6"/>
    <p:sldId id="434" r:id="rId7"/>
    <p:sldId id="440" r:id="rId8"/>
    <p:sldId id="441" r:id="rId9"/>
    <p:sldId id="442" r:id="rId10"/>
    <p:sldId id="443" r:id="rId11"/>
    <p:sldId id="444" r:id="rId12"/>
    <p:sldId id="445" r:id="rId13"/>
    <p:sldId id="446" r:id="rId14"/>
  </p:sldIdLst>
  <p:sldSz cx="9144000" cy="6858000" type="screen4x3"/>
  <p:notesSz cx="6735763" cy="9866313"/>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p:scale>
          <a:sx n="80" d="100"/>
          <a:sy n="80" d="100"/>
        </p:scale>
        <p:origin x="-1674" y="-318"/>
      </p:cViewPr>
      <p:guideLst>
        <p:guide orient="horz" pos="3702"/>
        <p:guide pos="2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2013-03-18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2013-03-18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2013-03-18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2013-03-18</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FB30EDBD-1C2D-4C1E-B459-B60219FAB484}" type="datetimeFigureOut">
              <a:rPr lang="ko-KR" altLang="en-US" smtClean="0"/>
              <a:pPr/>
              <a:t>2013-03-18</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FB30EDBD-1C2D-4C1E-B459-B60219FAB484}" type="datetimeFigureOut">
              <a:rPr lang="ko-KR" altLang="en-US" smtClean="0"/>
              <a:pPr/>
              <a:t>2013-03-18</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FB30EDBD-1C2D-4C1E-B459-B60219FAB484}" type="datetimeFigureOut">
              <a:rPr lang="ko-KR" altLang="en-US" smtClean="0"/>
              <a:pPr/>
              <a:t>2013-03-18</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2013-03-18</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2013-03-18</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2013-03-18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2013-03-18</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30EDBD-1C2D-4C1E-B459-B60219FAB484}" type="datetimeFigureOut">
              <a:rPr lang="ko-KR" altLang="en-US" smtClean="0"/>
              <a:pPr/>
              <a:t>2013-03-18</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DD84E-25D4-4983-8AA1-2863C96F08D9}"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ncbi.nlm.nih.gov/pubmed?term=Smith%20SD%5bAuthor%5d&amp;cauthor=true&amp;cauthor_uid=23393089" TargetMode="External"/><Relationship Id="rId13" Type="http://schemas.openxmlformats.org/officeDocument/2006/relationships/hyperlink" Target="http://www.ncbi.nlm.nih.gov/pubmed?term=Palumbo%20AV%5bAuthor%5d&amp;cauthor=true&amp;cauthor_uid=23393089" TargetMode="External"/><Relationship Id="rId3" Type="http://schemas.openxmlformats.org/officeDocument/2006/relationships/hyperlink" Target="http://www.ncbi.nlm.nih.gov/pubmed?term=Parks%20JM%5bAuthor%5d&amp;cauthor=true&amp;cauthor_uid=23393089" TargetMode="External"/><Relationship Id="rId7" Type="http://schemas.openxmlformats.org/officeDocument/2006/relationships/hyperlink" Target="http://www.ncbi.nlm.nih.gov/pubmed?term=Hurt%20RA%20Jr%5bAuthor%5d&amp;cauthor=true&amp;cauthor_uid=23393089" TargetMode="External"/><Relationship Id="rId12" Type="http://schemas.openxmlformats.org/officeDocument/2006/relationships/hyperlink" Target="http://www.ncbi.nlm.nih.gov/pubmed?term=Brandt%20CC%5bAuthor%5d&amp;cauthor=true&amp;cauthor_uid=23393089" TargetMode="External"/><Relationship Id="rId17" Type="http://schemas.openxmlformats.org/officeDocument/2006/relationships/hyperlink" Target="http://www.ncbi.nlm.nih.gov/pubmed?term=Liang%20L%5bAuthor%5d&amp;cauthor=true&amp;cauthor_uid=23393089" TargetMode="External"/><Relationship Id="rId2" Type="http://schemas.openxmlformats.org/officeDocument/2006/relationships/hyperlink" Target="http://www.ncbi.nlm.nih.gov/pubmed/23393089" TargetMode="External"/><Relationship Id="rId16" Type="http://schemas.openxmlformats.org/officeDocument/2006/relationships/hyperlink" Target="http://www.ncbi.nlm.nih.gov/pubmed?term=Elias%20DA%5bAuthor%5d&amp;cauthor=true&amp;cauthor_uid=23393089" TargetMode="External"/><Relationship Id="rId1" Type="http://schemas.openxmlformats.org/officeDocument/2006/relationships/slideLayout" Target="../slideLayouts/slideLayout2.xml"/><Relationship Id="rId6" Type="http://schemas.openxmlformats.org/officeDocument/2006/relationships/hyperlink" Target="http://www.ncbi.nlm.nih.gov/pubmed?term=Bridou%20R%5bAuthor%5d&amp;cauthor=true&amp;cauthor_uid=23393089" TargetMode="External"/><Relationship Id="rId11" Type="http://schemas.openxmlformats.org/officeDocument/2006/relationships/hyperlink" Target="http://www.ncbi.nlm.nih.gov/pubmed?term=Brown%20SD%5bAuthor%5d&amp;cauthor=true&amp;cauthor_uid=23393089" TargetMode="External"/><Relationship Id="rId5" Type="http://schemas.openxmlformats.org/officeDocument/2006/relationships/hyperlink" Target="http://www.ncbi.nlm.nih.gov/pubmed?term=Podar%20M%5bAuthor%5d&amp;cauthor=true&amp;cauthor_uid=23393089" TargetMode="External"/><Relationship Id="rId15" Type="http://schemas.openxmlformats.org/officeDocument/2006/relationships/hyperlink" Target="http://www.ncbi.nlm.nih.gov/pubmed?term=Wall%20JD%5bAuthor%5d&amp;cauthor=true&amp;cauthor_uid=23393089" TargetMode="External"/><Relationship Id="rId10" Type="http://schemas.openxmlformats.org/officeDocument/2006/relationships/hyperlink" Target="http://www.ncbi.nlm.nih.gov/pubmed?term=Qian%20Y%5bAuthor%5d&amp;cauthor=true&amp;cauthor_uid=23393089" TargetMode="External"/><Relationship Id="rId4" Type="http://schemas.openxmlformats.org/officeDocument/2006/relationships/hyperlink" Target="http://www.ncbi.nlm.nih.gov/pubmed?term=Johs%20A%5bAuthor%5d&amp;cauthor=true&amp;cauthor_uid=23393089" TargetMode="External"/><Relationship Id="rId9" Type="http://schemas.openxmlformats.org/officeDocument/2006/relationships/hyperlink" Target="http://www.ncbi.nlm.nih.gov/pubmed?term=Tomanicek%20SJ%5bAuthor%5d&amp;cauthor=true&amp;cauthor_uid=23393089" TargetMode="External"/><Relationship Id="rId14" Type="http://schemas.openxmlformats.org/officeDocument/2006/relationships/hyperlink" Target="http://www.ncbi.nlm.nih.gov/pubmed?term=Smith%20JC%5bAuthor%5d&amp;cauthor=true&amp;cauthor_uid=23393089"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www.ncbi.nlm.nih.gov/pubmed?term=Kremmer%20E%5bAuthor%5d&amp;cauthor=true&amp;cauthor_uid=23393093" TargetMode="External"/><Relationship Id="rId13" Type="http://schemas.openxmlformats.org/officeDocument/2006/relationships/hyperlink" Target="http://www.ncbi.nlm.nih.gov/pubmed?term=Haass%20C%5bAuthor%5d&amp;cauthor=true&amp;cauthor_uid=23393093" TargetMode="External"/><Relationship Id="rId3" Type="http://schemas.openxmlformats.org/officeDocument/2006/relationships/hyperlink" Target="http://www.ncbi.nlm.nih.gov/pubmed?term=Mori%20K%5bAuthor%5d&amp;cauthor=true&amp;cauthor_uid=23393093" TargetMode="External"/><Relationship Id="rId7" Type="http://schemas.openxmlformats.org/officeDocument/2006/relationships/hyperlink" Target="http://www.ncbi.nlm.nih.gov/pubmed?term=Rentzsch%20K%5bAuthor%5d&amp;cauthor=true&amp;cauthor_uid=23393093" TargetMode="External"/><Relationship Id="rId12" Type="http://schemas.openxmlformats.org/officeDocument/2006/relationships/hyperlink" Target="http://www.ncbi.nlm.nih.gov/pubmed?term=Van%20Broeckhoven%20C%5bAuthor%5d&amp;cauthor=true&amp;cauthor_uid=23393093" TargetMode="External"/><Relationship Id="rId2" Type="http://schemas.openxmlformats.org/officeDocument/2006/relationships/hyperlink" Target="http://www.ncbi.nlm.nih.gov/pubmed/?term=The+C9orf72+GGGGCC+Repeat+Is+Translated+into+Aggregating+Dipeptide-Repeat+Proteins+in+FTLD/ALS" TargetMode="External"/><Relationship Id="rId1" Type="http://schemas.openxmlformats.org/officeDocument/2006/relationships/slideLayout" Target="../slideLayouts/slideLayout2.xml"/><Relationship Id="rId6" Type="http://schemas.openxmlformats.org/officeDocument/2006/relationships/hyperlink" Target="http://www.ncbi.nlm.nih.gov/pubmed?term=May%20S%5bAuthor%5d&amp;cauthor=true&amp;cauthor_uid=23393093" TargetMode="External"/><Relationship Id="rId11" Type="http://schemas.openxmlformats.org/officeDocument/2006/relationships/hyperlink" Target="http://www.ncbi.nlm.nih.gov/pubmed?term=Cruts%20M%5bAuthor%5d&amp;cauthor=true&amp;cauthor_uid=23393093" TargetMode="External"/><Relationship Id="rId5" Type="http://schemas.openxmlformats.org/officeDocument/2006/relationships/hyperlink" Target="http://www.ncbi.nlm.nih.gov/pubmed?term=Arzberger%20T%5bAuthor%5d&amp;cauthor=true&amp;cauthor_uid=23393093" TargetMode="External"/><Relationship Id="rId10" Type="http://schemas.openxmlformats.org/officeDocument/2006/relationships/hyperlink" Target="http://www.ncbi.nlm.nih.gov/pubmed?term=Kretzschmar%20HA%5bAuthor%5d&amp;cauthor=true&amp;cauthor_uid=23393093" TargetMode="External"/><Relationship Id="rId4" Type="http://schemas.openxmlformats.org/officeDocument/2006/relationships/hyperlink" Target="http://www.ncbi.nlm.nih.gov/pubmed?term=Weng%20SM%5bAuthor%5d&amp;cauthor=true&amp;cauthor_uid=23393093" TargetMode="External"/><Relationship Id="rId9" Type="http://schemas.openxmlformats.org/officeDocument/2006/relationships/hyperlink" Target="http://www.ncbi.nlm.nih.gov/pubmed?term=Schmid%20B%5bAuthor%5d&amp;cauthor=true&amp;cauthor_uid=23393093" TargetMode="External"/><Relationship Id="rId14" Type="http://schemas.openxmlformats.org/officeDocument/2006/relationships/hyperlink" Target="http://www.ncbi.nlm.nih.gov/pubmed?term=Edbauer%20D%5bAuthor%5d&amp;cauthor=true&amp;cauthor_uid=23393093"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www.ncbi.nlm.nih.gov/pubmed?term=Moes%20S%5bAuthor%5d&amp;cauthor=true&amp;cauthor_uid=23429704" TargetMode="External"/><Relationship Id="rId13" Type="http://schemas.openxmlformats.org/officeDocument/2006/relationships/hyperlink" Target="http://www.ncbi.nlm.nih.gov/pubmed/?term=Stimulation+of+de+Novo+Pyrimidine+Synthesis+by+Growth+Signaling+Through+mTOR+and+S6K1" TargetMode="External"/><Relationship Id="rId3" Type="http://schemas.openxmlformats.org/officeDocument/2006/relationships/hyperlink" Target="http://www.ncbi.nlm.nih.gov/pubmed?term=Robitaille%20AM%5bAuthor%5d&amp;cauthor=true&amp;cauthor_uid=23429704" TargetMode="External"/><Relationship Id="rId7" Type="http://schemas.openxmlformats.org/officeDocument/2006/relationships/hyperlink" Target="http://www.ncbi.nlm.nih.gov/pubmed?term=Fava%20LL%5bAuthor%5d&amp;cauthor=true&amp;cauthor_uid=23429704" TargetMode="External"/><Relationship Id="rId12" Type="http://schemas.openxmlformats.org/officeDocument/2006/relationships/hyperlink" Target="http://www.ncbi.nlm.nih.gov/pubmed?term=Hall%20MN%5bAuthor%5d&amp;cauthor=true&amp;cauthor_uid=23429704" TargetMode="External"/><Relationship Id="rId17" Type="http://schemas.openxmlformats.org/officeDocument/2006/relationships/hyperlink" Target="http://www.ncbi.nlm.nih.gov/pubmed?term=Manning%20BD%5bAuthor%5d&amp;cauthor=true&amp;cauthor_uid=23429703" TargetMode="External"/><Relationship Id="rId2" Type="http://schemas.openxmlformats.org/officeDocument/2006/relationships/hyperlink" Target="http://www.ncbi.nlm.nih.gov/pubmed/?term=Quantitative+Phosphoproteomics+Reveal+mTORC1+Activates+de+Novo+Pyrimidine+Synthesis" TargetMode="External"/><Relationship Id="rId16" Type="http://schemas.openxmlformats.org/officeDocument/2006/relationships/hyperlink" Target="http://www.ncbi.nlm.nih.gov/pubmed?term=Asara%20JM%5bAuthor%5d&amp;cauthor=true&amp;cauthor_uid=23429703" TargetMode="External"/><Relationship Id="rId1" Type="http://schemas.openxmlformats.org/officeDocument/2006/relationships/slideLayout" Target="../slideLayouts/slideLayout2.xml"/><Relationship Id="rId6" Type="http://schemas.openxmlformats.org/officeDocument/2006/relationships/hyperlink" Target="http://www.ncbi.nlm.nih.gov/pubmed?term=Cornu%20M%5bAuthor%5d&amp;cauthor=true&amp;cauthor_uid=23429704" TargetMode="External"/><Relationship Id="rId11" Type="http://schemas.openxmlformats.org/officeDocument/2006/relationships/hyperlink" Target="http://www.ncbi.nlm.nih.gov/pubmed?term=Jenoe%20P%5bAuthor%5d&amp;cauthor=true&amp;cauthor_uid=23429704" TargetMode="External"/><Relationship Id="rId5" Type="http://schemas.openxmlformats.org/officeDocument/2006/relationships/hyperlink" Target="http://www.ncbi.nlm.nih.gov/pubmed?term=Shimobayashi%20M%5bAuthor%5d&amp;cauthor=true&amp;cauthor_uid=23429704" TargetMode="External"/><Relationship Id="rId15" Type="http://schemas.openxmlformats.org/officeDocument/2006/relationships/hyperlink" Target="http://www.ncbi.nlm.nih.gov/pubmed?term=Howell%20JJ%5bAuthor%5d&amp;cauthor=true&amp;cauthor_uid=23429703" TargetMode="External"/><Relationship Id="rId10" Type="http://schemas.openxmlformats.org/officeDocument/2006/relationships/hyperlink" Target="http://www.ncbi.nlm.nih.gov/pubmed?term=Sauer%20U%5bAuthor%5d&amp;cauthor=true&amp;cauthor_uid=23429704" TargetMode="External"/><Relationship Id="rId4" Type="http://schemas.openxmlformats.org/officeDocument/2006/relationships/hyperlink" Target="http://www.ncbi.nlm.nih.gov/pubmed?term=Christen%20S%5bAuthor%5d&amp;cauthor=true&amp;cauthor_uid=23429704" TargetMode="External"/><Relationship Id="rId9" Type="http://schemas.openxmlformats.org/officeDocument/2006/relationships/hyperlink" Target="http://www.ncbi.nlm.nih.gov/pubmed?term=Prescianotto-Baschong%20C%5bAuthor%5d&amp;cauthor=true&amp;cauthor_uid=23429704" TargetMode="External"/><Relationship Id="rId14" Type="http://schemas.openxmlformats.org/officeDocument/2006/relationships/hyperlink" Target="http://www.ncbi.nlm.nih.gov/pubmed?term=Ben-Sahra%20I%5bAuthor%5d&amp;cauthor=true&amp;cauthor_uid=23429703"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www.ncbi.nlm.nih.gov/pubmed?term=Carr%20SA%5bAuthor%5d&amp;cauthor=true&amp;cauthor_uid=23371551" TargetMode="External"/><Relationship Id="rId3" Type="http://schemas.openxmlformats.org/officeDocument/2006/relationships/hyperlink" Target="http://www.ncbi.nlm.nih.gov/pubmed?term=Rhee%20HW%5bAuthor%5d&amp;cauthor=true&amp;cauthor_uid=23371551" TargetMode="External"/><Relationship Id="rId7" Type="http://schemas.openxmlformats.org/officeDocument/2006/relationships/hyperlink" Target="http://www.ncbi.nlm.nih.gov/pubmed?term=Mootha%20VK%5bAuthor%5d&amp;cauthor=true&amp;cauthor_uid=23371551" TargetMode="External"/><Relationship Id="rId2" Type="http://schemas.openxmlformats.org/officeDocument/2006/relationships/hyperlink" Target="http://www.ncbi.nlm.nih.gov/pubmed/?term=Proteomic+Mapping+of+Mitochondria+in+Living+Cells+via+Spatially+Restricted+Enzymatic+Tagging" TargetMode="External"/><Relationship Id="rId1" Type="http://schemas.openxmlformats.org/officeDocument/2006/relationships/slideLayout" Target="../slideLayouts/slideLayout2.xml"/><Relationship Id="rId6" Type="http://schemas.openxmlformats.org/officeDocument/2006/relationships/hyperlink" Target="http://www.ncbi.nlm.nih.gov/pubmed?term=Martell%20JD%5bAuthor%5d&amp;cauthor=true&amp;cauthor_uid=23371551" TargetMode="External"/><Relationship Id="rId5" Type="http://schemas.openxmlformats.org/officeDocument/2006/relationships/hyperlink" Target="http://www.ncbi.nlm.nih.gov/pubmed?term=Udeshi%20ND%5bAuthor%5d&amp;cauthor=true&amp;cauthor_uid=23371551" TargetMode="External"/><Relationship Id="rId4" Type="http://schemas.openxmlformats.org/officeDocument/2006/relationships/hyperlink" Target="http://www.ncbi.nlm.nih.gov/pubmed?term=Zou%20P%5bAuthor%5d&amp;cauthor=true&amp;cauthor_uid=23371551" TargetMode="External"/><Relationship Id="rId9" Type="http://schemas.openxmlformats.org/officeDocument/2006/relationships/hyperlink" Target="http://www.ncbi.nlm.nih.gov/pubmed?term=Ting%20AY%5bAuthor%5d&amp;cauthor=true&amp;cauthor_uid=23371551"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hyperlink" Target="http://www.plosone.org/article/metrics/info:doi/10.1371/journal.pone.0058541" TargetMode="External"/><Relationship Id="rId13" Type="http://schemas.openxmlformats.org/officeDocument/2006/relationships/hyperlink" Target="http://www.plosone.org/article/info:doi/10.1371/journal.pone.0058463" TargetMode="External"/><Relationship Id="rId18" Type="http://schemas.openxmlformats.org/officeDocument/2006/relationships/hyperlink" Target="http://www.plosone.org/article/metrics/info:doi/10.1371/journal.pone.0058915" TargetMode="External"/><Relationship Id="rId3" Type="http://schemas.openxmlformats.org/officeDocument/2006/relationships/hyperlink" Target="http://www.plosone.org/article/info:doi/10.1371/journal.pone.0059304" TargetMode="External"/><Relationship Id="rId21" Type="http://schemas.openxmlformats.org/officeDocument/2006/relationships/hyperlink" Target="http://www.plosone.org/article/info:doi/10.1371/journal.pone.0058314" TargetMode="External"/><Relationship Id="rId7" Type="http://schemas.openxmlformats.org/officeDocument/2006/relationships/hyperlink" Target="http://www.plosone.org/article/info:doi/10.1371/journal.pone.0058541" TargetMode="External"/><Relationship Id="rId12" Type="http://schemas.openxmlformats.org/officeDocument/2006/relationships/hyperlink" Target="http://www.plosone.org/article/metrics/info:doi/10.1371/journal.pone.0059248" TargetMode="External"/><Relationship Id="rId17" Type="http://schemas.openxmlformats.org/officeDocument/2006/relationships/hyperlink" Target="http://www.plosone.org/article/info:doi/10.1371/journal.pone.0058915" TargetMode="External"/><Relationship Id="rId2" Type="http://schemas.openxmlformats.org/officeDocument/2006/relationships/image" Target="../media/image9.png"/><Relationship Id="rId16" Type="http://schemas.openxmlformats.org/officeDocument/2006/relationships/hyperlink" Target="http://www.plosone.org/article/metrics/info:doi/10.1371/journal.pone.0059233" TargetMode="External"/><Relationship Id="rId20" Type="http://schemas.openxmlformats.org/officeDocument/2006/relationships/hyperlink" Target="http://www.plosone.org/article/metrics/info:doi/10.1371/journal.pone.0058529" TargetMode="External"/><Relationship Id="rId1" Type="http://schemas.openxmlformats.org/officeDocument/2006/relationships/slideLayout" Target="../slideLayouts/slideLayout1.xml"/><Relationship Id="rId6" Type="http://schemas.openxmlformats.org/officeDocument/2006/relationships/hyperlink" Target="http://www.plosone.org/article/metrics/info:doi/10.1371/journal.pone.0059083" TargetMode="External"/><Relationship Id="rId11" Type="http://schemas.openxmlformats.org/officeDocument/2006/relationships/hyperlink" Target="http://www.plosone.org/article/info:doi/10.1371/journal.pone.0059248" TargetMode="External"/><Relationship Id="rId5" Type="http://schemas.openxmlformats.org/officeDocument/2006/relationships/hyperlink" Target="http://www.plosone.org/article/info:doi/10.1371/journal.pone.0059083" TargetMode="External"/><Relationship Id="rId15" Type="http://schemas.openxmlformats.org/officeDocument/2006/relationships/hyperlink" Target="http://www.plosone.org/article/info:doi/10.1371/journal.pone.0059233" TargetMode="External"/><Relationship Id="rId23" Type="http://schemas.openxmlformats.org/officeDocument/2006/relationships/hyperlink" Target="http://www.plosone.org/article/info:doi/10.1371/journal.pone.0057590" TargetMode="External"/><Relationship Id="rId10" Type="http://schemas.openxmlformats.org/officeDocument/2006/relationships/hyperlink" Target="http://www.plosone.org/article/metrics/info:doi/10.1371/journal.pone.0059555" TargetMode="External"/><Relationship Id="rId19" Type="http://schemas.openxmlformats.org/officeDocument/2006/relationships/hyperlink" Target="http://www.plosone.org/article/info:doi/10.1371/journal.pone.0058529" TargetMode="External"/><Relationship Id="rId4" Type="http://schemas.openxmlformats.org/officeDocument/2006/relationships/hyperlink" Target="http://www.plosone.org/article/metrics/info:doi/10.1371/journal.pone.0059304" TargetMode="External"/><Relationship Id="rId9" Type="http://schemas.openxmlformats.org/officeDocument/2006/relationships/hyperlink" Target="http://www.plosone.org/article/info:doi/10.1371/journal.pone.0059555" TargetMode="External"/><Relationship Id="rId14" Type="http://schemas.openxmlformats.org/officeDocument/2006/relationships/hyperlink" Target="http://www.plosone.org/article/metrics/info:doi/10.1371/journal.pone.0058463" TargetMode="External"/><Relationship Id="rId22" Type="http://schemas.openxmlformats.org/officeDocument/2006/relationships/hyperlink" Target="http://www.plosone.org/article/metrics/info:doi/10.1371/journal.pone.005831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15 March 2013 </a:t>
            </a:r>
            <a:r>
              <a:rPr lang="en-US" altLang="ko-KR" sz="1400" b="1" dirty="0" err="1" smtClean="0">
                <a:solidFill>
                  <a:srgbClr val="FFFFFF"/>
                </a:solidFill>
              </a:rPr>
              <a:t>vol</a:t>
            </a:r>
            <a:r>
              <a:rPr lang="en-US" altLang="ko-KR" sz="1400" b="1" dirty="0" smtClean="0">
                <a:solidFill>
                  <a:srgbClr val="FFFFFF"/>
                </a:solidFill>
              </a:rPr>
              <a:t> 339, issue 6125, pages 1245-1348 </a:t>
            </a:r>
          </a:p>
        </p:txBody>
      </p:sp>
      <p:sp>
        <p:nvSpPr>
          <p:cNvPr id="6" name="직사각형 5"/>
          <p:cNvSpPr/>
          <p:nvPr/>
        </p:nvSpPr>
        <p:spPr>
          <a:xfrm>
            <a:off x="53752" y="404664"/>
            <a:ext cx="8838728" cy="4493538"/>
          </a:xfrm>
          <a:prstGeom prst="rect">
            <a:avLst/>
          </a:prstGeom>
          <a:ln w="19050">
            <a:solidFill>
              <a:schemeClr val="tx2"/>
            </a:solidFill>
          </a:ln>
        </p:spPr>
        <p:txBody>
          <a:bodyPr wrap="square">
            <a:spAutoFit/>
          </a:bodyPr>
          <a:lstStyle/>
          <a:p>
            <a:r>
              <a:rPr lang="en-US" altLang="ko-KR" sz="1000" b="1" dirty="0" smtClean="0"/>
              <a:t>Perspectives-</a:t>
            </a:r>
            <a:r>
              <a:rPr lang="en-US" altLang="ko-KR" sz="1000" dirty="0" smtClean="0"/>
              <a:t>Environmental Science </a:t>
            </a:r>
          </a:p>
          <a:p>
            <a:r>
              <a:rPr lang="en-US" altLang="ko-KR" sz="1600" b="1" dirty="0" smtClean="0"/>
              <a:t>Cracking the Mercury </a:t>
            </a:r>
            <a:r>
              <a:rPr lang="en-US" altLang="ko-KR" sz="1600" b="1" dirty="0" err="1" smtClean="0"/>
              <a:t>Methylation</a:t>
            </a:r>
            <a:r>
              <a:rPr lang="en-US" altLang="ko-KR" sz="1600" b="1" dirty="0" smtClean="0"/>
              <a:t> Code </a:t>
            </a:r>
          </a:p>
          <a:p>
            <a:r>
              <a:rPr lang="en-US" altLang="ko-KR" sz="1000" dirty="0" err="1" smtClean="0">
                <a:solidFill>
                  <a:schemeClr val="tx2"/>
                </a:solidFill>
              </a:rPr>
              <a:t>Alexandre</a:t>
            </a:r>
            <a:r>
              <a:rPr lang="en-US" altLang="ko-KR" sz="1000" dirty="0" smtClean="0">
                <a:solidFill>
                  <a:schemeClr val="tx2"/>
                </a:solidFill>
              </a:rPr>
              <a:t> J. </a:t>
            </a:r>
            <a:r>
              <a:rPr lang="en-US" altLang="ko-KR" sz="1000" dirty="0" err="1" smtClean="0">
                <a:solidFill>
                  <a:schemeClr val="tx2"/>
                </a:solidFill>
              </a:rPr>
              <a:t>Poulain</a:t>
            </a:r>
            <a:r>
              <a:rPr lang="en-US" altLang="ko-KR" sz="1000" dirty="0" smtClean="0">
                <a:solidFill>
                  <a:schemeClr val="tx2"/>
                </a:solidFill>
              </a:rPr>
              <a:t> and Tamar </a:t>
            </a:r>
            <a:r>
              <a:rPr lang="en-US" altLang="ko-KR" sz="1000" dirty="0" err="1" smtClean="0">
                <a:solidFill>
                  <a:schemeClr val="tx2"/>
                </a:solidFill>
              </a:rPr>
              <a:t>Barkay</a:t>
            </a:r>
            <a:endParaRPr lang="en-US" altLang="ko-KR" sz="1000" dirty="0" smtClean="0">
              <a:solidFill>
                <a:schemeClr val="tx2"/>
              </a:solidFill>
            </a:endParaRPr>
          </a:p>
          <a:p>
            <a:r>
              <a:rPr lang="en-US" altLang="ko-KR" sz="1000" i="1" dirty="0" smtClean="0">
                <a:solidFill>
                  <a:schemeClr val="tx2"/>
                </a:solidFill>
              </a:rPr>
              <a:t>Science 15 March 2013: 1280-1281.[DOI:10.1126/science.1235591] </a:t>
            </a:r>
            <a:endParaRPr lang="en-US" altLang="ko-KR" sz="1000" dirty="0" smtClean="0">
              <a:solidFill>
                <a:schemeClr val="tx2"/>
              </a:solidFill>
            </a:endParaRPr>
          </a:p>
          <a:p>
            <a:r>
              <a:rPr lang="en-US" altLang="ko-KR" sz="1400" dirty="0" smtClean="0"/>
              <a:t>Identification of two genes involved in mercury </a:t>
            </a:r>
            <a:r>
              <a:rPr lang="en-US" altLang="ko-KR" sz="1400" dirty="0" err="1" smtClean="0"/>
              <a:t>methylation</a:t>
            </a:r>
            <a:r>
              <a:rPr lang="en-US" altLang="ko-KR" sz="1400" dirty="0" smtClean="0"/>
              <a:t> may help to develop biomarkers to track and manage mercury contamination in the environment.</a:t>
            </a:r>
          </a:p>
          <a:p>
            <a:endParaRPr lang="en-US" altLang="ko-KR" sz="1000" dirty="0" smtClean="0"/>
          </a:p>
          <a:p>
            <a:r>
              <a:rPr lang="en-US" altLang="ko-KR" sz="1000" u="sng" dirty="0" smtClean="0">
                <a:hlinkClick r:id="rId2" tooltip="Science (New York, N.Y.)."/>
              </a:rPr>
              <a:t>Science.</a:t>
            </a:r>
            <a:r>
              <a:rPr lang="en-US" altLang="ko-KR" sz="1000" dirty="0" smtClean="0"/>
              <a:t> 2013 Mar 15;339(6125):1332-1335. </a:t>
            </a:r>
            <a:r>
              <a:rPr lang="en-US" altLang="ko-KR" sz="1000" dirty="0" err="1" smtClean="0"/>
              <a:t>Epub</a:t>
            </a:r>
            <a:r>
              <a:rPr lang="en-US" altLang="ko-KR" sz="1000" dirty="0" smtClean="0"/>
              <a:t> 2013 Feb 7.</a:t>
            </a:r>
          </a:p>
          <a:p>
            <a:r>
              <a:rPr lang="en-US" altLang="ko-KR" sz="1600" b="1" dirty="0" smtClean="0"/>
              <a:t>The Genetic Basis for Bacterial Mercury </a:t>
            </a:r>
            <a:r>
              <a:rPr lang="en-US" altLang="ko-KR" sz="1600" b="1" dirty="0" err="1" smtClean="0"/>
              <a:t>Methylation</a:t>
            </a:r>
            <a:r>
              <a:rPr lang="en-US" altLang="ko-KR" sz="1600" b="1" dirty="0" smtClean="0"/>
              <a:t>.</a:t>
            </a:r>
          </a:p>
          <a:p>
            <a:r>
              <a:rPr lang="en-US" altLang="ko-KR" sz="1000" u="sng" dirty="0" smtClean="0">
                <a:hlinkClick r:id="rId3"/>
              </a:rPr>
              <a:t>Parks JM</a:t>
            </a:r>
            <a:r>
              <a:rPr lang="en-US" altLang="ko-KR" sz="1000" dirty="0" smtClean="0"/>
              <a:t>, </a:t>
            </a:r>
            <a:r>
              <a:rPr lang="en-US" altLang="ko-KR" sz="1000" u="sng" dirty="0" err="1" smtClean="0">
                <a:hlinkClick r:id="rId4"/>
              </a:rPr>
              <a:t>Johs</a:t>
            </a:r>
            <a:r>
              <a:rPr lang="en-US" altLang="ko-KR" sz="1000" u="sng" dirty="0" smtClean="0">
                <a:hlinkClick r:id="rId4"/>
              </a:rPr>
              <a:t> A</a:t>
            </a:r>
            <a:r>
              <a:rPr lang="en-US" altLang="ko-KR" sz="1000" dirty="0" smtClean="0"/>
              <a:t>, </a:t>
            </a:r>
            <a:r>
              <a:rPr lang="en-US" altLang="ko-KR" sz="1000" u="sng" dirty="0" err="1" smtClean="0">
                <a:hlinkClick r:id="rId5"/>
              </a:rPr>
              <a:t>Podar</a:t>
            </a:r>
            <a:r>
              <a:rPr lang="en-US" altLang="ko-KR" sz="1000" u="sng" dirty="0" smtClean="0">
                <a:hlinkClick r:id="rId5"/>
              </a:rPr>
              <a:t> M</a:t>
            </a:r>
            <a:r>
              <a:rPr lang="en-US" altLang="ko-KR" sz="1000" dirty="0" smtClean="0"/>
              <a:t>, </a:t>
            </a:r>
            <a:r>
              <a:rPr lang="en-US" altLang="ko-KR" sz="1000" u="sng" dirty="0" err="1" smtClean="0">
                <a:hlinkClick r:id="rId6"/>
              </a:rPr>
              <a:t>Bridou</a:t>
            </a:r>
            <a:r>
              <a:rPr lang="en-US" altLang="ko-KR" sz="1000" u="sng" dirty="0" smtClean="0">
                <a:hlinkClick r:id="rId6"/>
              </a:rPr>
              <a:t> R</a:t>
            </a:r>
            <a:r>
              <a:rPr lang="en-US" altLang="ko-KR" sz="1000" dirty="0" smtClean="0"/>
              <a:t>, </a:t>
            </a:r>
            <a:r>
              <a:rPr lang="en-US" altLang="ko-KR" sz="1000" u="sng" dirty="0" smtClean="0">
                <a:hlinkClick r:id="rId7"/>
              </a:rPr>
              <a:t>Hurt RA </a:t>
            </a:r>
            <a:r>
              <a:rPr lang="en-US" altLang="ko-KR" sz="1000" u="sng" dirty="0" err="1" smtClean="0">
                <a:hlinkClick r:id="rId7"/>
              </a:rPr>
              <a:t>Jr</a:t>
            </a:r>
            <a:r>
              <a:rPr lang="en-US" altLang="ko-KR" sz="1000" dirty="0" smtClean="0"/>
              <a:t>, </a:t>
            </a:r>
            <a:r>
              <a:rPr lang="en-US" altLang="ko-KR" sz="1000" u="sng" dirty="0" smtClean="0">
                <a:hlinkClick r:id="rId8"/>
              </a:rPr>
              <a:t>Smith SD</a:t>
            </a:r>
            <a:r>
              <a:rPr lang="en-US" altLang="ko-KR" sz="1000" dirty="0" smtClean="0"/>
              <a:t>, </a:t>
            </a:r>
            <a:r>
              <a:rPr lang="en-US" altLang="ko-KR" sz="1000" u="sng" dirty="0" err="1" smtClean="0">
                <a:hlinkClick r:id="rId9"/>
              </a:rPr>
              <a:t>Tomanicek</a:t>
            </a:r>
            <a:r>
              <a:rPr lang="en-US" altLang="ko-KR" sz="1000" u="sng" dirty="0" smtClean="0">
                <a:hlinkClick r:id="rId9"/>
              </a:rPr>
              <a:t> SJ</a:t>
            </a:r>
            <a:r>
              <a:rPr lang="en-US" altLang="ko-KR" sz="1000" dirty="0" smtClean="0"/>
              <a:t>, </a:t>
            </a:r>
            <a:r>
              <a:rPr lang="en-US" altLang="ko-KR" sz="1000" u="sng" dirty="0" err="1" smtClean="0">
                <a:hlinkClick r:id="rId10"/>
              </a:rPr>
              <a:t>Qian</a:t>
            </a:r>
            <a:r>
              <a:rPr lang="en-US" altLang="ko-KR" sz="1000" u="sng" dirty="0" smtClean="0">
                <a:hlinkClick r:id="rId10"/>
              </a:rPr>
              <a:t> Y</a:t>
            </a:r>
            <a:r>
              <a:rPr lang="en-US" altLang="ko-KR" sz="1000" dirty="0" smtClean="0"/>
              <a:t>, </a:t>
            </a:r>
            <a:r>
              <a:rPr lang="en-US" altLang="ko-KR" sz="1000" u="sng" dirty="0" smtClean="0">
                <a:hlinkClick r:id="rId11"/>
              </a:rPr>
              <a:t>Brown SD</a:t>
            </a:r>
            <a:r>
              <a:rPr lang="en-US" altLang="ko-KR" sz="1000" dirty="0" smtClean="0"/>
              <a:t>, </a:t>
            </a:r>
            <a:r>
              <a:rPr lang="en-US" altLang="ko-KR" sz="1000" u="sng" dirty="0" smtClean="0">
                <a:hlinkClick r:id="rId12"/>
              </a:rPr>
              <a:t>Brandt CC</a:t>
            </a:r>
            <a:r>
              <a:rPr lang="en-US" altLang="ko-KR" sz="1000" dirty="0" smtClean="0"/>
              <a:t>, </a:t>
            </a:r>
            <a:r>
              <a:rPr lang="en-US" altLang="ko-KR" sz="1000" u="sng" dirty="0" smtClean="0">
                <a:hlinkClick r:id="rId13"/>
              </a:rPr>
              <a:t>Palumbo AV</a:t>
            </a:r>
            <a:r>
              <a:rPr lang="en-US" altLang="ko-KR" sz="1000" dirty="0" smtClean="0"/>
              <a:t>, </a:t>
            </a:r>
            <a:r>
              <a:rPr lang="en-US" altLang="ko-KR" sz="1000" u="sng" dirty="0" smtClean="0">
                <a:hlinkClick r:id="rId14"/>
              </a:rPr>
              <a:t>Smith JC</a:t>
            </a:r>
            <a:r>
              <a:rPr lang="en-US" altLang="ko-KR" sz="1000" dirty="0" smtClean="0"/>
              <a:t>, </a:t>
            </a:r>
            <a:r>
              <a:rPr lang="en-US" altLang="ko-KR" sz="1000" u="sng" dirty="0" smtClean="0">
                <a:hlinkClick r:id="rId15"/>
              </a:rPr>
              <a:t>Wall JD</a:t>
            </a:r>
            <a:r>
              <a:rPr lang="en-US" altLang="ko-KR" sz="1000" dirty="0" smtClean="0"/>
              <a:t>, </a:t>
            </a:r>
            <a:r>
              <a:rPr lang="en-US" altLang="ko-KR" sz="1000" u="sng" dirty="0" smtClean="0">
                <a:hlinkClick r:id="rId16"/>
              </a:rPr>
              <a:t>Elias </a:t>
            </a:r>
            <a:r>
              <a:rPr lang="en-US" altLang="ko-KR" sz="1000" u="sng" dirty="0" err="1" smtClean="0">
                <a:hlinkClick r:id="rId16"/>
              </a:rPr>
              <a:t>DA</a:t>
            </a:r>
            <a:r>
              <a:rPr lang="en-US" altLang="ko-KR" sz="1000" dirty="0" err="1" smtClean="0"/>
              <a:t>,</a:t>
            </a:r>
            <a:r>
              <a:rPr lang="en-US" altLang="ko-KR" sz="1000" u="sng" dirty="0" err="1" smtClean="0">
                <a:hlinkClick r:id="rId17"/>
              </a:rPr>
              <a:t>Liang</a:t>
            </a:r>
            <a:r>
              <a:rPr lang="en-US" altLang="ko-KR" sz="1000" u="sng" dirty="0" smtClean="0">
                <a:hlinkClick r:id="rId17"/>
              </a:rPr>
              <a:t> L</a:t>
            </a:r>
            <a:r>
              <a:rPr lang="en-US" altLang="ko-KR" sz="1000" dirty="0" smtClean="0"/>
              <a:t>.</a:t>
            </a:r>
          </a:p>
          <a:p>
            <a:r>
              <a:rPr lang="en-US" altLang="ko-KR" sz="1000" dirty="0" smtClean="0">
                <a:solidFill>
                  <a:schemeClr val="tx2"/>
                </a:solidFill>
              </a:rPr>
              <a:t>Biosciences Division, Oak Ridge National Laboratory, Oak Ridge, TN 37831, USA.</a:t>
            </a:r>
          </a:p>
          <a:p>
            <a:endParaRPr lang="en-US" altLang="ko-KR" sz="1000" b="1" dirty="0" smtClean="0"/>
          </a:p>
          <a:p>
            <a:r>
              <a:rPr lang="en-US" altLang="ko-KR" sz="1400" dirty="0" err="1" smtClean="0"/>
              <a:t>Methylmercury</a:t>
            </a:r>
            <a:r>
              <a:rPr lang="en-US" altLang="ko-KR" sz="1400" dirty="0" smtClean="0"/>
              <a:t> is a potent neurotoxin produced in natural environments from inorganic mercury by anaerobic bacteria. However, until now the genes and proteins involved have remained unidentified. Here, we report a two-gene cluster, </a:t>
            </a:r>
            <a:r>
              <a:rPr lang="en-US" altLang="ko-KR" sz="1400" dirty="0" err="1" smtClean="0"/>
              <a:t>hgcA</a:t>
            </a:r>
            <a:r>
              <a:rPr lang="en-US" altLang="ko-KR" sz="1400" dirty="0" smtClean="0"/>
              <a:t> and </a:t>
            </a:r>
            <a:r>
              <a:rPr lang="en-US" altLang="ko-KR" sz="1400" dirty="0" err="1" smtClean="0"/>
              <a:t>hgcB</a:t>
            </a:r>
            <a:r>
              <a:rPr lang="en-US" altLang="ko-KR" sz="1400" dirty="0" smtClean="0"/>
              <a:t>, required for mercury </a:t>
            </a:r>
            <a:r>
              <a:rPr lang="en-US" altLang="ko-KR" sz="1400" dirty="0" err="1" smtClean="0"/>
              <a:t>methylationby</a:t>
            </a:r>
            <a:r>
              <a:rPr lang="en-US" altLang="ko-KR" sz="1400" dirty="0" smtClean="0"/>
              <a:t> </a:t>
            </a:r>
            <a:r>
              <a:rPr lang="en-US" altLang="ko-KR" sz="1400" dirty="0" err="1" smtClean="0"/>
              <a:t>Desulfovibrio</a:t>
            </a:r>
            <a:r>
              <a:rPr lang="en-US" altLang="ko-KR" sz="1400" dirty="0" smtClean="0"/>
              <a:t> </a:t>
            </a:r>
            <a:r>
              <a:rPr lang="en-US" altLang="ko-KR" sz="1400" dirty="0" err="1" smtClean="0"/>
              <a:t>desulfuricans</a:t>
            </a:r>
            <a:r>
              <a:rPr lang="en-US" altLang="ko-KR" sz="1400" dirty="0" smtClean="0"/>
              <a:t> ND132 and </a:t>
            </a:r>
            <a:r>
              <a:rPr lang="en-US" altLang="ko-KR" sz="1400" dirty="0" err="1" smtClean="0"/>
              <a:t>Geobacter</a:t>
            </a:r>
            <a:r>
              <a:rPr lang="en-US" altLang="ko-KR" sz="1400" dirty="0" smtClean="0"/>
              <a:t> </a:t>
            </a:r>
            <a:r>
              <a:rPr lang="en-US" altLang="ko-KR" sz="1400" dirty="0" err="1" smtClean="0"/>
              <a:t>sulfurreducens</a:t>
            </a:r>
            <a:r>
              <a:rPr lang="en-US" altLang="ko-KR" sz="1400" dirty="0" smtClean="0"/>
              <a:t> PCA. In either bacterium, deletion of </a:t>
            </a:r>
            <a:r>
              <a:rPr lang="en-US" altLang="ko-KR" sz="1400" dirty="0" err="1" smtClean="0"/>
              <a:t>hgcA</a:t>
            </a:r>
            <a:r>
              <a:rPr lang="en-US" altLang="ko-KR" sz="1400" dirty="0" smtClean="0"/>
              <a:t>, </a:t>
            </a:r>
            <a:r>
              <a:rPr lang="en-US" altLang="ko-KR" sz="1400" dirty="0" err="1" smtClean="0"/>
              <a:t>hgcB</a:t>
            </a:r>
            <a:r>
              <a:rPr lang="en-US" altLang="ko-KR" sz="1400" dirty="0" smtClean="0"/>
              <a:t>, or both genes </a:t>
            </a:r>
            <a:r>
              <a:rPr lang="en-US" altLang="ko-KR" sz="1400" dirty="0" err="1" smtClean="0"/>
              <a:t>abolishesmercury</a:t>
            </a:r>
            <a:r>
              <a:rPr lang="en-US" altLang="ko-KR" sz="1400" dirty="0" smtClean="0"/>
              <a:t> </a:t>
            </a:r>
            <a:r>
              <a:rPr lang="en-US" altLang="ko-KR" sz="1400" dirty="0" err="1" smtClean="0"/>
              <a:t>methylation</a:t>
            </a:r>
            <a:r>
              <a:rPr lang="en-US" altLang="ko-KR" sz="1400" dirty="0" smtClean="0"/>
              <a:t>. The genes encode a putative </a:t>
            </a:r>
            <a:r>
              <a:rPr lang="en-US" altLang="ko-KR" sz="1400" dirty="0" err="1" smtClean="0"/>
              <a:t>corrinoid</a:t>
            </a:r>
            <a:r>
              <a:rPr lang="en-US" altLang="ko-KR" sz="1400" dirty="0" smtClean="0"/>
              <a:t> protein, </a:t>
            </a:r>
            <a:r>
              <a:rPr lang="en-US" altLang="ko-KR" sz="1400" dirty="0" err="1" smtClean="0"/>
              <a:t>HgcA</a:t>
            </a:r>
            <a:r>
              <a:rPr lang="en-US" altLang="ko-KR" sz="1400" dirty="0" smtClean="0"/>
              <a:t>, and a 2[4Fe-4S] </a:t>
            </a:r>
            <a:r>
              <a:rPr lang="en-US" altLang="ko-KR" sz="1400" dirty="0" err="1" smtClean="0"/>
              <a:t>ferredoxin</a:t>
            </a:r>
            <a:r>
              <a:rPr lang="en-US" altLang="ko-KR" sz="1400" dirty="0" smtClean="0"/>
              <a:t>, </a:t>
            </a:r>
            <a:r>
              <a:rPr lang="en-US" altLang="ko-KR" sz="1400" dirty="0" err="1" smtClean="0"/>
              <a:t>HgcB</a:t>
            </a:r>
            <a:r>
              <a:rPr lang="en-US" altLang="ko-KR" sz="1400" dirty="0" smtClean="0"/>
              <a:t>, consistent with roles as a methyl carrier and an electron donor required for </a:t>
            </a:r>
            <a:r>
              <a:rPr lang="en-US" altLang="ko-KR" sz="1400" dirty="0" err="1" smtClean="0"/>
              <a:t>corrinoid</a:t>
            </a:r>
            <a:r>
              <a:rPr lang="en-US" altLang="ko-KR" sz="1400" dirty="0" smtClean="0"/>
              <a:t> cofactor reduction, respectively. Among bacteria and </a:t>
            </a:r>
            <a:r>
              <a:rPr lang="en-US" altLang="ko-KR" sz="1400" dirty="0" err="1" smtClean="0"/>
              <a:t>archaea</a:t>
            </a:r>
            <a:r>
              <a:rPr lang="en-US" altLang="ko-KR" sz="1400" dirty="0" smtClean="0"/>
              <a:t> with sequenced genomes, gene </a:t>
            </a:r>
            <a:r>
              <a:rPr lang="en-US" altLang="ko-KR" sz="1400" dirty="0" err="1" smtClean="0"/>
              <a:t>orthologs</a:t>
            </a:r>
            <a:r>
              <a:rPr lang="en-US" altLang="ko-KR" sz="1400" dirty="0" smtClean="0"/>
              <a:t> are present in confirmed </a:t>
            </a:r>
            <a:r>
              <a:rPr lang="en-US" altLang="ko-KR" sz="1400" dirty="0" err="1" smtClean="0"/>
              <a:t>methylators</a:t>
            </a:r>
            <a:r>
              <a:rPr lang="en-US" altLang="ko-KR" sz="1400" dirty="0" smtClean="0"/>
              <a:t> but absent in </a:t>
            </a:r>
            <a:r>
              <a:rPr lang="en-US" altLang="ko-KR" sz="1400" dirty="0" err="1" smtClean="0"/>
              <a:t>nonmethylators</a:t>
            </a:r>
            <a:r>
              <a:rPr lang="en-US" altLang="ko-KR" sz="1400" dirty="0" smtClean="0"/>
              <a:t>, suggesting a common mercury </a:t>
            </a:r>
            <a:r>
              <a:rPr lang="en-US" altLang="ko-KR" sz="1400" dirty="0" err="1" smtClean="0"/>
              <a:t>methylation</a:t>
            </a:r>
            <a:r>
              <a:rPr lang="en-US" altLang="ko-KR" sz="1400" dirty="0" smtClean="0"/>
              <a:t> pathway in all </a:t>
            </a:r>
            <a:r>
              <a:rPr lang="en-US" altLang="ko-KR" sz="1400" dirty="0" err="1" smtClean="0"/>
              <a:t>methylating</a:t>
            </a:r>
            <a:r>
              <a:rPr lang="en-US" altLang="ko-KR" sz="1400" dirty="0" smtClean="0"/>
              <a:t> bacteria and </a:t>
            </a:r>
            <a:r>
              <a:rPr lang="en-US" altLang="ko-KR" sz="1400" dirty="0" err="1" smtClean="0"/>
              <a:t>archaea</a:t>
            </a:r>
            <a:r>
              <a:rPr lang="en-US" altLang="ko-KR" sz="1400" dirty="0" smtClean="0"/>
              <a:t> sequenced to date.</a:t>
            </a:r>
            <a:endParaRPr lang="en-US" altLang="ko-KR" sz="1000" dirty="0" smtClean="0"/>
          </a:p>
        </p:txBody>
      </p:sp>
      <p:sp>
        <p:nvSpPr>
          <p:cNvPr id="4" name="TextBox 3"/>
          <p:cNvSpPr txBox="1"/>
          <p:nvPr/>
        </p:nvSpPr>
        <p:spPr>
          <a:xfrm>
            <a:off x="7786710" y="214290"/>
            <a:ext cx="526363" cy="369332"/>
          </a:xfrm>
          <a:prstGeom prst="rect">
            <a:avLst/>
          </a:prstGeom>
          <a:noFill/>
        </p:spPr>
        <p:txBody>
          <a:bodyPr wrap="none" rtlCol="0">
            <a:spAutoFit/>
          </a:bodyPr>
          <a:lstStyle/>
          <a:p>
            <a:r>
              <a:rPr lang="en-US" altLang="ko-KR" dirty="0" smtClean="0"/>
              <a:t>EW</a:t>
            </a:r>
            <a:endParaRPr lang="ko-KR"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15 March 2013 </a:t>
            </a:r>
            <a:r>
              <a:rPr lang="en-US" altLang="ko-KR" sz="1400" b="1" dirty="0" err="1" smtClean="0">
                <a:solidFill>
                  <a:srgbClr val="FFFFFF"/>
                </a:solidFill>
              </a:rPr>
              <a:t>vol</a:t>
            </a:r>
            <a:r>
              <a:rPr lang="en-US" altLang="ko-KR" sz="1400" b="1" dirty="0" smtClean="0">
                <a:solidFill>
                  <a:srgbClr val="FFFFFF"/>
                </a:solidFill>
              </a:rPr>
              <a:t> 339, issue 6125, pages 1245-1348 </a:t>
            </a:r>
          </a:p>
        </p:txBody>
      </p:sp>
      <p:sp>
        <p:nvSpPr>
          <p:cNvPr id="6" name="직사각형 5"/>
          <p:cNvSpPr/>
          <p:nvPr/>
        </p:nvSpPr>
        <p:spPr>
          <a:xfrm>
            <a:off x="53752" y="404664"/>
            <a:ext cx="8838728" cy="2523768"/>
          </a:xfrm>
          <a:prstGeom prst="rect">
            <a:avLst/>
          </a:prstGeom>
          <a:ln w="19050">
            <a:solidFill>
              <a:schemeClr val="tx2"/>
            </a:solidFill>
          </a:ln>
        </p:spPr>
        <p:txBody>
          <a:bodyPr wrap="square">
            <a:spAutoFit/>
          </a:bodyPr>
          <a:lstStyle/>
          <a:p>
            <a:r>
              <a:rPr lang="en-US" altLang="ko-KR" sz="1000" b="1" dirty="0" smtClean="0"/>
              <a:t>Perspectives-</a:t>
            </a:r>
            <a:r>
              <a:rPr lang="en-US" altLang="ko-KR" sz="1000" dirty="0" smtClean="0"/>
              <a:t>Neuroscience </a:t>
            </a:r>
          </a:p>
          <a:p>
            <a:r>
              <a:rPr lang="en-US" altLang="ko-KR" sz="1400" b="1" dirty="0" smtClean="0"/>
              <a:t>The Brain Activity Map </a:t>
            </a:r>
          </a:p>
          <a:p>
            <a:r>
              <a:rPr lang="en-US" altLang="ko-KR" sz="1000" dirty="0" smtClean="0">
                <a:solidFill>
                  <a:schemeClr val="tx2"/>
                </a:solidFill>
              </a:rPr>
              <a:t>A. Paul </a:t>
            </a:r>
            <a:r>
              <a:rPr lang="en-US" altLang="ko-KR" sz="1000" dirty="0" err="1" smtClean="0">
                <a:solidFill>
                  <a:schemeClr val="tx2"/>
                </a:solidFill>
              </a:rPr>
              <a:t>Alivisatos</a:t>
            </a:r>
            <a:r>
              <a:rPr lang="en-US" altLang="ko-KR" sz="1000" dirty="0" smtClean="0">
                <a:solidFill>
                  <a:schemeClr val="tx2"/>
                </a:solidFill>
              </a:rPr>
              <a:t>, </a:t>
            </a:r>
            <a:r>
              <a:rPr lang="en-US" altLang="ko-KR" sz="1000" dirty="0" err="1" smtClean="0">
                <a:solidFill>
                  <a:schemeClr val="tx2"/>
                </a:solidFill>
              </a:rPr>
              <a:t>Miyoung</a:t>
            </a:r>
            <a:r>
              <a:rPr lang="en-US" altLang="ko-KR" sz="1000" dirty="0" smtClean="0">
                <a:solidFill>
                  <a:schemeClr val="tx2"/>
                </a:solidFill>
              </a:rPr>
              <a:t> Chun, George M. Church, Karl </a:t>
            </a:r>
            <a:r>
              <a:rPr lang="en-US" altLang="ko-KR" sz="1000" dirty="0" err="1" smtClean="0">
                <a:solidFill>
                  <a:schemeClr val="tx2"/>
                </a:solidFill>
              </a:rPr>
              <a:t>Deisseroth</a:t>
            </a:r>
            <a:r>
              <a:rPr lang="en-US" altLang="ko-KR" sz="1000" dirty="0" smtClean="0">
                <a:solidFill>
                  <a:schemeClr val="tx2"/>
                </a:solidFill>
              </a:rPr>
              <a:t>, John P. </a:t>
            </a:r>
            <a:r>
              <a:rPr lang="en-US" altLang="ko-KR" sz="1000" dirty="0" err="1" smtClean="0">
                <a:solidFill>
                  <a:schemeClr val="tx2"/>
                </a:solidFill>
              </a:rPr>
              <a:t>Donoghue</a:t>
            </a:r>
            <a:r>
              <a:rPr lang="en-US" altLang="ko-KR" sz="1000" dirty="0" smtClean="0">
                <a:solidFill>
                  <a:schemeClr val="tx2"/>
                </a:solidFill>
              </a:rPr>
              <a:t>, Ralph J. Greenspan, Paul L. </a:t>
            </a:r>
            <a:r>
              <a:rPr lang="en-US" altLang="ko-KR" sz="1000" dirty="0" err="1" smtClean="0">
                <a:solidFill>
                  <a:schemeClr val="tx2"/>
                </a:solidFill>
              </a:rPr>
              <a:t>McEuen</a:t>
            </a:r>
            <a:r>
              <a:rPr lang="en-US" altLang="ko-KR" sz="1000" dirty="0" smtClean="0">
                <a:solidFill>
                  <a:schemeClr val="tx2"/>
                </a:solidFill>
              </a:rPr>
              <a:t>, </a:t>
            </a:r>
          </a:p>
          <a:p>
            <a:r>
              <a:rPr lang="en-US" altLang="ko-KR" sz="1000" dirty="0" smtClean="0">
                <a:solidFill>
                  <a:schemeClr val="tx2"/>
                </a:solidFill>
              </a:rPr>
              <a:t>Michael L. </a:t>
            </a:r>
            <a:r>
              <a:rPr lang="en-US" altLang="ko-KR" sz="1000" dirty="0" err="1" smtClean="0">
                <a:solidFill>
                  <a:schemeClr val="tx2"/>
                </a:solidFill>
              </a:rPr>
              <a:t>Roukes</a:t>
            </a:r>
            <a:r>
              <a:rPr lang="en-US" altLang="ko-KR" sz="1000" dirty="0" smtClean="0">
                <a:solidFill>
                  <a:schemeClr val="tx2"/>
                </a:solidFill>
              </a:rPr>
              <a:t>, Terrence J. </a:t>
            </a:r>
            <a:r>
              <a:rPr lang="en-US" altLang="ko-KR" sz="1000" dirty="0" err="1" smtClean="0">
                <a:solidFill>
                  <a:schemeClr val="tx2"/>
                </a:solidFill>
              </a:rPr>
              <a:t>Sejnowski</a:t>
            </a:r>
            <a:r>
              <a:rPr lang="en-US" altLang="ko-KR" sz="1000" dirty="0" smtClean="0">
                <a:solidFill>
                  <a:schemeClr val="tx2"/>
                </a:solidFill>
              </a:rPr>
              <a:t>, Paul S. Weiss, and Rafael </a:t>
            </a:r>
            <a:r>
              <a:rPr lang="en-US" altLang="ko-KR" sz="1000" dirty="0" err="1" smtClean="0">
                <a:solidFill>
                  <a:schemeClr val="tx2"/>
                </a:solidFill>
              </a:rPr>
              <a:t>Yuste</a:t>
            </a:r>
            <a:endParaRPr lang="en-US" altLang="ko-KR" sz="1000" dirty="0" smtClean="0">
              <a:solidFill>
                <a:schemeClr val="tx2"/>
              </a:solidFill>
            </a:endParaRPr>
          </a:p>
          <a:p>
            <a:r>
              <a:rPr lang="en-US" altLang="ko-KR" sz="1000" i="1" dirty="0" smtClean="0">
                <a:solidFill>
                  <a:schemeClr val="tx2"/>
                </a:solidFill>
              </a:rPr>
              <a:t>Science 15 March 2013: 1284-1285.</a:t>
            </a:r>
            <a:r>
              <a:rPr lang="en-US" altLang="ko-KR" sz="1000" i="1" dirty="0" smtClean="0"/>
              <a:t/>
            </a:r>
            <a:br>
              <a:rPr lang="en-US" altLang="ko-KR" sz="1000" i="1" dirty="0" smtClean="0"/>
            </a:br>
            <a:r>
              <a:rPr lang="en-US" altLang="ko-KR" sz="1200" dirty="0" smtClean="0"/>
              <a:t>Researchers propose building technologies to enable comprehensive mapping of neural circuit activity to understand brain function and disease.</a:t>
            </a:r>
            <a:r>
              <a:rPr lang="en-US" altLang="ko-KR" sz="1000" dirty="0" smtClean="0"/>
              <a:t> </a:t>
            </a:r>
          </a:p>
          <a:p>
            <a:endParaRPr lang="en-US" altLang="ko-KR" sz="1000" dirty="0" smtClean="0"/>
          </a:p>
          <a:p>
            <a:r>
              <a:rPr lang="en-US" altLang="ko-KR" sz="1000" dirty="0" smtClean="0"/>
              <a:t>Epidemiology </a:t>
            </a:r>
          </a:p>
          <a:p>
            <a:r>
              <a:rPr lang="en-US" altLang="ko-KR" sz="1400" b="1" dirty="0" smtClean="0"/>
              <a:t>The SARS Wake-Up Call </a:t>
            </a:r>
          </a:p>
          <a:p>
            <a:r>
              <a:rPr lang="en-US" altLang="ko-KR" sz="1000" dirty="0" smtClean="0">
                <a:solidFill>
                  <a:schemeClr val="tx2"/>
                </a:solidFill>
              </a:rPr>
              <a:t>Isabelle </a:t>
            </a:r>
            <a:r>
              <a:rPr lang="en-US" altLang="ko-KR" sz="1000" dirty="0" err="1" smtClean="0">
                <a:solidFill>
                  <a:schemeClr val="tx2"/>
                </a:solidFill>
              </a:rPr>
              <a:t>Nuttall</a:t>
            </a:r>
            <a:r>
              <a:rPr lang="en-US" altLang="ko-KR" sz="1000" dirty="0" smtClean="0">
                <a:solidFill>
                  <a:schemeClr val="tx2"/>
                </a:solidFill>
              </a:rPr>
              <a:t> and Christopher Dye</a:t>
            </a:r>
          </a:p>
          <a:p>
            <a:r>
              <a:rPr lang="en-US" altLang="ko-KR" sz="1000" i="1" dirty="0" smtClean="0">
                <a:solidFill>
                  <a:schemeClr val="tx2"/>
                </a:solidFill>
              </a:rPr>
              <a:t>Science 15 March 2013: 1287-1288.[DOI:10.1126/science.1236434] </a:t>
            </a:r>
            <a:endParaRPr lang="en-US" altLang="ko-KR" sz="1000" dirty="0" smtClean="0">
              <a:solidFill>
                <a:schemeClr val="tx2"/>
              </a:solidFill>
            </a:endParaRPr>
          </a:p>
          <a:p>
            <a:r>
              <a:rPr lang="en-US" altLang="ko-KR" sz="1200" dirty="0" smtClean="0"/>
              <a:t>Ten years ago, the SARS outbreak spurred efforts by the World Health Organization to improve global responses to health threats and crises. </a:t>
            </a:r>
          </a:p>
        </p:txBody>
      </p:sp>
      <p:sp>
        <p:nvSpPr>
          <p:cNvPr id="4" name="직사각형 3"/>
          <p:cNvSpPr/>
          <p:nvPr/>
        </p:nvSpPr>
        <p:spPr>
          <a:xfrm>
            <a:off x="59246" y="3077666"/>
            <a:ext cx="4080706" cy="3231654"/>
          </a:xfrm>
          <a:prstGeom prst="rect">
            <a:avLst/>
          </a:prstGeom>
          <a:ln w="19050">
            <a:solidFill>
              <a:schemeClr val="tx2"/>
            </a:solidFill>
          </a:ln>
        </p:spPr>
        <p:txBody>
          <a:bodyPr wrap="square">
            <a:spAutoFit/>
          </a:bodyPr>
          <a:lstStyle/>
          <a:p>
            <a:r>
              <a:rPr lang="en-US" altLang="ko-KR" sz="1000" dirty="0" smtClean="0"/>
              <a:t>Biochemistry </a:t>
            </a:r>
          </a:p>
          <a:p>
            <a:r>
              <a:rPr lang="en-US" altLang="ko-KR" sz="1400" b="1" dirty="0" smtClean="0"/>
              <a:t>How HIF-1α Handles Stress </a:t>
            </a:r>
          </a:p>
          <a:p>
            <a:r>
              <a:rPr lang="en-US" altLang="ko-KR" sz="1000" dirty="0" smtClean="0"/>
              <a:t>L. Eric Huang</a:t>
            </a:r>
          </a:p>
          <a:p>
            <a:r>
              <a:rPr lang="en-US" altLang="ko-KR" sz="1000" i="1" dirty="0" smtClean="0"/>
              <a:t>Science 15 March 2013: 1285-1286.[DOI:10.1126/science.1236966] </a:t>
            </a:r>
            <a:endParaRPr lang="en-US" altLang="ko-KR" sz="1000" dirty="0" smtClean="0"/>
          </a:p>
          <a:p>
            <a:r>
              <a:rPr lang="en-US" altLang="ko-KR" sz="1400" dirty="0" smtClean="0"/>
              <a:t>A transcription factor responds to low oxygen by controlling gene expression, DNA replication, and cell division to promote survival. </a:t>
            </a:r>
          </a:p>
          <a:p>
            <a:endParaRPr lang="en-US" altLang="ko-KR" sz="1200" dirty="0" smtClean="0"/>
          </a:p>
          <a:p>
            <a:r>
              <a:rPr lang="en-US" altLang="ko-KR" sz="1400" b="1" dirty="0" smtClean="0"/>
              <a:t>A </a:t>
            </a:r>
            <a:r>
              <a:rPr lang="en-US" altLang="ko-KR" sz="1400" b="1" dirty="0" err="1" smtClean="0"/>
              <a:t>Nontranscriptional</a:t>
            </a:r>
            <a:r>
              <a:rPr lang="en-US" altLang="ko-KR" sz="1400" b="1" dirty="0" smtClean="0"/>
              <a:t> Role for HIF-1</a:t>
            </a:r>
            <a:r>
              <a:rPr lang="el-GR" altLang="ko-KR" sz="1400" b="1" dirty="0" smtClean="0"/>
              <a:t>α </a:t>
            </a:r>
            <a:r>
              <a:rPr lang="en-US" altLang="ko-KR" sz="1400" b="1" dirty="0" smtClean="0"/>
              <a:t>as a Direct Inhibitor of DNA Replication</a:t>
            </a:r>
          </a:p>
          <a:p>
            <a:r>
              <a:rPr lang="en-US" altLang="ko-KR" sz="1000" dirty="0" err="1" smtClean="0">
                <a:solidFill>
                  <a:schemeClr val="tx2"/>
                </a:solidFill>
              </a:rPr>
              <a:t>Maimon</a:t>
            </a:r>
            <a:r>
              <a:rPr lang="en-US" altLang="ko-KR" sz="1000" dirty="0" smtClean="0">
                <a:solidFill>
                  <a:schemeClr val="tx2"/>
                </a:solidFill>
              </a:rPr>
              <a:t> E. </a:t>
            </a:r>
            <a:r>
              <a:rPr lang="en-US" altLang="ko-KR" sz="1000" dirty="0" err="1" smtClean="0">
                <a:solidFill>
                  <a:schemeClr val="tx2"/>
                </a:solidFill>
              </a:rPr>
              <a:t>Hubbi</a:t>
            </a:r>
            <a:r>
              <a:rPr lang="en-US" altLang="ko-KR" sz="1000" dirty="0" smtClean="0">
                <a:solidFill>
                  <a:schemeClr val="tx2"/>
                </a:solidFill>
              </a:rPr>
              <a:t>, </a:t>
            </a:r>
            <a:r>
              <a:rPr lang="en-US" altLang="ko-KR" sz="1000" dirty="0" err="1" smtClean="0">
                <a:solidFill>
                  <a:schemeClr val="tx2"/>
                </a:solidFill>
              </a:rPr>
              <a:t>Kshitiz</a:t>
            </a:r>
            <a:r>
              <a:rPr lang="en-US" altLang="ko-KR" sz="1000" dirty="0" smtClean="0">
                <a:solidFill>
                  <a:schemeClr val="tx2"/>
                </a:solidFill>
              </a:rPr>
              <a:t>, Daniele M. </a:t>
            </a:r>
            <a:r>
              <a:rPr lang="en-US" altLang="ko-KR" sz="1000" dirty="0" err="1" smtClean="0">
                <a:solidFill>
                  <a:schemeClr val="tx2"/>
                </a:solidFill>
              </a:rPr>
              <a:t>Gilkes</a:t>
            </a:r>
            <a:r>
              <a:rPr lang="en-US" altLang="ko-KR" sz="1000" dirty="0" smtClean="0">
                <a:solidFill>
                  <a:schemeClr val="tx2"/>
                </a:solidFill>
              </a:rPr>
              <a:t>, Sergio Rey, Carmen C. Wong, </a:t>
            </a:r>
            <a:r>
              <a:rPr lang="en-US" altLang="ko-KR" sz="1000" dirty="0" err="1" smtClean="0">
                <a:solidFill>
                  <a:schemeClr val="tx2"/>
                </a:solidFill>
              </a:rPr>
              <a:t>Weibo</a:t>
            </a:r>
            <a:r>
              <a:rPr lang="en-US" altLang="ko-KR" sz="1000" dirty="0" smtClean="0">
                <a:solidFill>
                  <a:schemeClr val="tx2"/>
                </a:solidFill>
              </a:rPr>
              <a:t> </a:t>
            </a:r>
            <a:r>
              <a:rPr lang="en-US" altLang="ko-KR" sz="1000" dirty="0" err="1" smtClean="0">
                <a:solidFill>
                  <a:schemeClr val="tx2"/>
                </a:solidFill>
              </a:rPr>
              <a:t>Luo</a:t>
            </a:r>
            <a:r>
              <a:rPr lang="en-US" altLang="ko-KR" sz="1000" dirty="0" smtClean="0">
                <a:solidFill>
                  <a:schemeClr val="tx2"/>
                </a:solidFill>
              </a:rPr>
              <a:t>, </a:t>
            </a:r>
            <a:r>
              <a:rPr lang="en-US" altLang="ko-KR" sz="1000" dirty="0" err="1" smtClean="0">
                <a:solidFill>
                  <a:schemeClr val="tx2"/>
                </a:solidFill>
              </a:rPr>
              <a:t>Deok</a:t>
            </a:r>
            <a:r>
              <a:rPr lang="en-US" altLang="ko-KR" sz="1000" dirty="0" smtClean="0">
                <a:solidFill>
                  <a:schemeClr val="tx2"/>
                </a:solidFill>
              </a:rPr>
              <a:t>-Ho Kim, Chi V. Dang, Andre </a:t>
            </a:r>
            <a:r>
              <a:rPr lang="en-US" altLang="ko-KR" sz="1000" dirty="0" err="1" smtClean="0">
                <a:solidFill>
                  <a:schemeClr val="tx2"/>
                </a:solidFill>
              </a:rPr>
              <a:t>Levchenko</a:t>
            </a:r>
            <a:r>
              <a:rPr lang="en-US" altLang="ko-KR" sz="1000" dirty="0" smtClean="0">
                <a:solidFill>
                  <a:schemeClr val="tx2"/>
                </a:solidFill>
              </a:rPr>
              <a:t>, and Gregg L. </a:t>
            </a:r>
            <a:r>
              <a:rPr lang="en-US" altLang="ko-KR" sz="1000" dirty="0" err="1" smtClean="0">
                <a:solidFill>
                  <a:schemeClr val="tx2"/>
                </a:solidFill>
              </a:rPr>
              <a:t>Semenza</a:t>
            </a:r>
            <a:r>
              <a:rPr lang="en-US" altLang="ko-KR" sz="1000" dirty="0" smtClean="0">
                <a:solidFill>
                  <a:schemeClr val="tx2"/>
                </a:solidFill>
              </a:rPr>
              <a:t/>
            </a:r>
            <a:br>
              <a:rPr lang="en-US" altLang="ko-KR" sz="1000" dirty="0" smtClean="0">
                <a:solidFill>
                  <a:schemeClr val="tx2"/>
                </a:solidFill>
              </a:rPr>
            </a:br>
            <a:r>
              <a:rPr lang="en-US" altLang="ko-KR" sz="1000" dirty="0" smtClean="0">
                <a:solidFill>
                  <a:schemeClr val="tx2"/>
                </a:solidFill>
              </a:rPr>
              <a:t>12 February 2013: ra10. </a:t>
            </a:r>
            <a:r>
              <a:rPr lang="en-US" altLang="ko-KR" sz="1200" dirty="0" smtClean="0"/>
              <a:t/>
            </a:r>
            <a:br>
              <a:rPr lang="en-US" altLang="ko-KR" sz="1200" dirty="0" smtClean="0"/>
            </a:br>
            <a:r>
              <a:rPr lang="en-US" altLang="ko-KR" sz="1200" dirty="0" smtClean="0"/>
              <a:t>In response to hypoxia, HIF-1</a:t>
            </a:r>
            <a:r>
              <a:rPr lang="el-GR" altLang="ko-KR" sz="1200" dirty="0" smtClean="0"/>
              <a:t>α </a:t>
            </a:r>
            <a:r>
              <a:rPr lang="en-US" altLang="ko-KR" sz="1200" dirty="0" smtClean="0"/>
              <a:t>induces cell cycle arrest by inhibiting a </a:t>
            </a:r>
            <a:r>
              <a:rPr lang="en-US" altLang="ko-KR" sz="1200" dirty="0" err="1" smtClean="0"/>
              <a:t>helicase</a:t>
            </a:r>
            <a:r>
              <a:rPr lang="en-US" altLang="ko-KR" sz="1200" dirty="0" smtClean="0"/>
              <a:t> complex that unwinds DNA in preparation for replication.</a:t>
            </a:r>
          </a:p>
        </p:txBody>
      </p:sp>
      <p:pic>
        <p:nvPicPr>
          <p:cNvPr id="1026" name="Picture 2"/>
          <p:cNvPicPr>
            <a:picLocks noChangeAspect="1" noChangeArrowheads="1"/>
          </p:cNvPicPr>
          <p:nvPr/>
        </p:nvPicPr>
        <p:blipFill>
          <a:blip r:embed="rId2" cstate="print"/>
          <a:srcRect/>
          <a:stretch>
            <a:fillRect/>
          </a:stretch>
        </p:blipFill>
        <p:spPr bwMode="auto">
          <a:xfrm>
            <a:off x="4283968" y="2996952"/>
            <a:ext cx="3729847" cy="386104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15 March 2013 </a:t>
            </a:r>
            <a:r>
              <a:rPr lang="en-US" altLang="ko-KR" sz="1400" b="1" dirty="0" err="1" smtClean="0">
                <a:solidFill>
                  <a:srgbClr val="FFFFFF"/>
                </a:solidFill>
              </a:rPr>
              <a:t>vol</a:t>
            </a:r>
            <a:r>
              <a:rPr lang="en-US" altLang="ko-KR" sz="1400" b="1" dirty="0" smtClean="0">
                <a:solidFill>
                  <a:srgbClr val="FFFFFF"/>
                </a:solidFill>
              </a:rPr>
              <a:t> 339, issue 6125, pages 1245-1348 </a:t>
            </a:r>
          </a:p>
        </p:txBody>
      </p:sp>
      <p:sp>
        <p:nvSpPr>
          <p:cNvPr id="6" name="직사각형 5"/>
          <p:cNvSpPr/>
          <p:nvPr/>
        </p:nvSpPr>
        <p:spPr>
          <a:xfrm>
            <a:off x="53752" y="404664"/>
            <a:ext cx="8838728" cy="4524315"/>
          </a:xfrm>
          <a:prstGeom prst="rect">
            <a:avLst/>
          </a:prstGeom>
          <a:ln w="19050">
            <a:solidFill>
              <a:schemeClr val="tx2"/>
            </a:solidFill>
          </a:ln>
        </p:spPr>
        <p:txBody>
          <a:bodyPr wrap="square">
            <a:spAutoFit/>
          </a:bodyPr>
          <a:lstStyle/>
          <a:p>
            <a:r>
              <a:rPr lang="en-US" altLang="ko-KR" sz="1000" b="1" dirty="0" smtClean="0"/>
              <a:t>Perspectives</a:t>
            </a:r>
          </a:p>
          <a:p>
            <a:r>
              <a:rPr lang="en-US" altLang="ko-KR" sz="1000" dirty="0" smtClean="0"/>
              <a:t>Neuroscience </a:t>
            </a:r>
          </a:p>
          <a:p>
            <a:r>
              <a:rPr lang="en-US" altLang="ko-KR" sz="1400" b="1" dirty="0" smtClean="0"/>
              <a:t>RNA That Gets RAN in </a:t>
            </a:r>
            <a:r>
              <a:rPr lang="en-US" altLang="ko-KR" sz="1400" b="1" dirty="0" err="1" smtClean="0"/>
              <a:t>Neurodegeneration</a:t>
            </a:r>
            <a:r>
              <a:rPr lang="en-US" altLang="ko-KR" sz="1400" b="1" dirty="0" smtClean="0"/>
              <a:t> </a:t>
            </a:r>
          </a:p>
          <a:p>
            <a:r>
              <a:rPr lang="en-US" altLang="ko-KR" sz="1000" dirty="0" smtClean="0"/>
              <a:t>J. Paul Taylor</a:t>
            </a:r>
          </a:p>
          <a:p>
            <a:r>
              <a:rPr lang="en-US" altLang="ko-KR" sz="1000" i="1" dirty="0" smtClean="0"/>
              <a:t>Science 15 March 2013: 1282-1283.[DOI:10.1126/science.1236450] </a:t>
            </a:r>
            <a:endParaRPr lang="en-US" altLang="ko-KR" sz="1000" dirty="0" smtClean="0"/>
          </a:p>
          <a:p>
            <a:r>
              <a:rPr lang="en-US" altLang="ko-KR" sz="1400" dirty="0" smtClean="0"/>
              <a:t>A common neurodegenerative disease is associated with unconventional translation of mutant expanded RNA. [</a:t>
            </a:r>
          </a:p>
          <a:p>
            <a:endParaRPr lang="en-US" altLang="ko-KR" sz="1200" dirty="0" smtClean="0"/>
          </a:p>
          <a:p>
            <a:r>
              <a:rPr lang="en-US" altLang="ko-KR" sz="1000" u="sng" dirty="0" smtClean="0">
                <a:hlinkClick r:id="rId2" tooltip="Science (New York, N.Y.)."/>
              </a:rPr>
              <a:t>Science.</a:t>
            </a:r>
            <a:r>
              <a:rPr lang="en-US" altLang="ko-KR" sz="1000" dirty="0" smtClean="0"/>
              <a:t> 2013 Mar 15;339(6125):1335-1338. </a:t>
            </a:r>
            <a:r>
              <a:rPr lang="en-US" altLang="ko-KR" sz="1000" dirty="0" err="1" smtClean="0"/>
              <a:t>Epub</a:t>
            </a:r>
            <a:r>
              <a:rPr lang="en-US" altLang="ko-KR" sz="1000" dirty="0" smtClean="0"/>
              <a:t> 2013 Feb 7.</a:t>
            </a:r>
          </a:p>
          <a:p>
            <a:r>
              <a:rPr lang="en-US" altLang="ko-KR" sz="1400" b="1" dirty="0" smtClean="0"/>
              <a:t>The C9orf72 GGGGCC Repeat Is Translated into Aggregating </a:t>
            </a:r>
            <a:r>
              <a:rPr lang="en-US" altLang="ko-KR" sz="1400" b="1" dirty="0" err="1" smtClean="0"/>
              <a:t>Dipeptide</a:t>
            </a:r>
            <a:r>
              <a:rPr lang="en-US" altLang="ko-KR" sz="1400" b="1" dirty="0" smtClean="0"/>
              <a:t>-Repeat Proteins in FTLD/ALS.</a:t>
            </a:r>
          </a:p>
          <a:p>
            <a:r>
              <a:rPr lang="en-US" altLang="ko-KR" sz="1000" u="sng" dirty="0" smtClean="0">
                <a:hlinkClick r:id="rId3"/>
              </a:rPr>
              <a:t>Mori K</a:t>
            </a:r>
            <a:r>
              <a:rPr lang="en-US" altLang="ko-KR" sz="1000" dirty="0" smtClean="0"/>
              <a:t>, </a:t>
            </a:r>
            <a:r>
              <a:rPr lang="en-US" altLang="ko-KR" sz="1000" u="sng" dirty="0" err="1" smtClean="0">
                <a:hlinkClick r:id="rId4"/>
              </a:rPr>
              <a:t>Weng</a:t>
            </a:r>
            <a:r>
              <a:rPr lang="en-US" altLang="ko-KR" sz="1000" u="sng" dirty="0" smtClean="0">
                <a:hlinkClick r:id="rId4"/>
              </a:rPr>
              <a:t> SM</a:t>
            </a:r>
            <a:r>
              <a:rPr lang="en-US" altLang="ko-KR" sz="1000" dirty="0" smtClean="0"/>
              <a:t>, </a:t>
            </a:r>
            <a:r>
              <a:rPr lang="en-US" altLang="ko-KR" sz="1000" u="sng" dirty="0" err="1" smtClean="0">
                <a:hlinkClick r:id="rId5"/>
              </a:rPr>
              <a:t>Arzberger</a:t>
            </a:r>
            <a:r>
              <a:rPr lang="en-US" altLang="ko-KR" sz="1000" u="sng" dirty="0" smtClean="0">
                <a:hlinkClick r:id="rId5"/>
              </a:rPr>
              <a:t> T</a:t>
            </a:r>
            <a:r>
              <a:rPr lang="en-US" altLang="ko-KR" sz="1000" dirty="0" smtClean="0"/>
              <a:t>, </a:t>
            </a:r>
            <a:r>
              <a:rPr lang="en-US" altLang="ko-KR" sz="1000" u="sng" dirty="0" smtClean="0">
                <a:hlinkClick r:id="rId6"/>
              </a:rPr>
              <a:t>May S</a:t>
            </a:r>
            <a:r>
              <a:rPr lang="en-US" altLang="ko-KR" sz="1000" dirty="0" smtClean="0"/>
              <a:t>, </a:t>
            </a:r>
            <a:r>
              <a:rPr lang="en-US" altLang="ko-KR" sz="1000" u="sng" dirty="0" err="1" smtClean="0">
                <a:hlinkClick r:id="rId7"/>
              </a:rPr>
              <a:t>Rentzsch</a:t>
            </a:r>
            <a:r>
              <a:rPr lang="en-US" altLang="ko-KR" sz="1000" u="sng" dirty="0" smtClean="0">
                <a:hlinkClick r:id="rId7"/>
              </a:rPr>
              <a:t> K</a:t>
            </a:r>
            <a:r>
              <a:rPr lang="en-US" altLang="ko-KR" sz="1000" dirty="0" smtClean="0"/>
              <a:t>, </a:t>
            </a:r>
            <a:r>
              <a:rPr lang="en-US" altLang="ko-KR" sz="1000" u="sng" dirty="0" err="1" smtClean="0">
                <a:hlinkClick r:id="rId8"/>
              </a:rPr>
              <a:t>Kremmer</a:t>
            </a:r>
            <a:r>
              <a:rPr lang="en-US" altLang="ko-KR" sz="1000" u="sng" dirty="0" smtClean="0">
                <a:hlinkClick r:id="rId8"/>
              </a:rPr>
              <a:t> E</a:t>
            </a:r>
            <a:r>
              <a:rPr lang="en-US" altLang="ko-KR" sz="1000" dirty="0" smtClean="0"/>
              <a:t>, </a:t>
            </a:r>
            <a:r>
              <a:rPr lang="en-US" altLang="ko-KR" sz="1000" u="sng" dirty="0" err="1" smtClean="0">
                <a:hlinkClick r:id="rId9"/>
              </a:rPr>
              <a:t>Schmid</a:t>
            </a:r>
            <a:r>
              <a:rPr lang="en-US" altLang="ko-KR" sz="1000" u="sng" dirty="0" smtClean="0">
                <a:hlinkClick r:id="rId9"/>
              </a:rPr>
              <a:t> B</a:t>
            </a:r>
            <a:r>
              <a:rPr lang="en-US" altLang="ko-KR" sz="1000" dirty="0" smtClean="0"/>
              <a:t>, </a:t>
            </a:r>
            <a:r>
              <a:rPr lang="en-US" altLang="ko-KR" sz="1000" u="sng" dirty="0" err="1" smtClean="0">
                <a:hlinkClick r:id="rId10"/>
              </a:rPr>
              <a:t>Kretzschmar</a:t>
            </a:r>
            <a:r>
              <a:rPr lang="en-US" altLang="ko-KR" sz="1000" u="sng" dirty="0" smtClean="0">
                <a:hlinkClick r:id="rId10"/>
              </a:rPr>
              <a:t> HA</a:t>
            </a:r>
            <a:r>
              <a:rPr lang="en-US" altLang="ko-KR" sz="1000" dirty="0" smtClean="0"/>
              <a:t>, </a:t>
            </a:r>
            <a:r>
              <a:rPr lang="en-US" altLang="ko-KR" sz="1000" u="sng" dirty="0" err="1" smtClean="0">
                <a:hlinkClick r:id="rId11"/>
              </a:rPr>
              <a:t>Cruts</a:t>
            </a:r>
            <a:r>
              <a:rPr lang="en-US" altLang="ko-KR" sz="1000" u="sng" dirty="0" smtClean="0">
                <a:hlinkClick r:id="rId11"/>
              </a:rPr>
              <a:t> M</a:t>
            </a:r>
            <a:r>
              <a:rPr lang="en-US" altLang="ko-KR" sz="1000" dirty="0" smtClean="0"/>
              <a:t>, </a:t>
            </a:r>
            <a:r>
              <a:rPr lang="en-US" altLang="ko-KR" sz="1000" u="sng" dirty="0" smtClean="0">
                <a:hlinkClick r:id="rId12"/>
              </a:rPr>
              <a:t>Van </a:t>
            </a:r>
            <a:r>
              <a:rPr lang="en-US" altLang="ko-KR" sz="1000" u="sng" dirty="0" err="1" smtClean="0">
                <a:hlinkClick r:id="rId12"/>
              </a:rPr>
              <a:t>Broeckhoven</a:t>
            </a:r>
            <a:r>
              <a:rPr lang="en-US" altLang="ko-KR" sz="1000" u="sng" dirty="0" smtClean="0">
                <a:hlinkClick r:id="rId12"/>
              </a:rPr>
              <a:t> C</a:t>
            </a:r>
            <a:r>
              <a:rPr lang="en-US" altLang="ko-KR" sz="1000" dirty="0" smtClean="0"/>
              <a:t>, </a:t>
            </a:r>
            <a:r>
              <a:rPr lang="en-US" altLang="ko-KR" sz="1000" u="sng" dirty="0" err="1" smtClean="0">
                <a:hlinkClick r:id="rId13"/>
              </a:rPr>
              <a:t>Haass</a:t>
            </a:r>
            <a:r>
              <a:rPr lang="en-US" altLang="ko-KR" sz="1000" u="sng" dirty="0" smtClean="0">
                <a:hlinkClick r:id="rId13"/>
              </a:rPr>
              <a:t> C</a:t>
            </a:r>
            <a:r>
              <a:rPr lang="en-US" altLang="ko-KR" sz="1000" dirty="0" smtClean="0"/>
              <a:t>, </a:t>
            </a:r>
            <a:r>
              <a:rPr lang="en-US" altLang="ko-KR" sz="1000" u="sng" dirty="0" err="1" smtClean="0">
                <a:hlinkClick r:id="rId14"/>
              </a:rPr>
              <a:t>Edbauer</a:t>
            </a:r>
            <a:r>
              <a:rPr lang="en-US" altLang="ko-KR" sz="1000" u="sng" dirty="0" smtClean="0">
                <a:hlinkClick r:id="rId14"/>
              </a:rPr>
              <a:t> D</a:t>
            </a:r>
            <a:r>
              <a:rPr lang="en-US" altLang="ko-KR" sz="1000" dirty="0" smtClean="0"/>
              <a:t>.</a:t>
            </a:r>
          </a:p>
          <a:p>
            <a:r>
              <a:rPr lang="en-US" altLang="ko-KR" sz="1000" dirty="0" smtClean="0"/>
              <a:t>Adolf Butenandt-Institute, Biochemistry, Ludwig-</a:t>
            </a:r>
            <a:r>
              <a:rPr lang="en-US" altLang="ko-KR" sz="1000" dirty="0" err="1" smtClean="0"/>
              <a:t>Maximilians</a:t>
            </a:r>
            <a:r>
              <a:rPr lang="en-US" altLang="ko-KR" sz="1000" dirty="0" smtClean="0"/>
              <a:t> University (LMU) Munich, </a:t>
            </a:r>
            <a:r>
              <a:rPr lang="en-US" altLang="ko-KR" sz="1000" dirty="0" err="1" smtClean="0"/>
              <a:t>Schillerstrasse</a:t>
            </a:r>
            <a:r>
              <a:rPr lang="en-US" altLang="ko-KR" sz="1000" dirty="0" smtClean="0"/>
              <a:t> 44, 80336 Munich, Germany.</a:t>
            </a:r>
          </a:p>
          <a:p>
            <a:endParaRPr lang="en-US" altLang="ko-KR" sz="1200" dirty="0" smtClean="0"/>
          </a:p>
          <a:p>
            <a:r>
              <a:rPr lang="en-US" altLang="ko-KR" sz="1400" dirty="0" smtClean="0"/>
              <a:t>Expansion of a GGGGCC </a:t>
            </a:r>
            <a:r>
              <a:rPr lang="en-US" altLang="ko-KR" sz="1400" dirty="0" err="1" smtClean="0"/>
              <a:t>hexanucleotide</a:t>
            </a:r>
            <a:r>
              <a:rPr lang="en-US" altLang="ko-KR" sz="1400" dirty="0" smtClean="0"/>
              <a:t> repeat upstream of the C9orf72 coding region is the most common cause of familial </a:t>
            </a:r>
            <a:r>
              <a:rPr lang="en-US" altLang="ko-KR" sz="1400" dirty="0" err="1" smtClean="0"/>
              <a:t>frontotemporal</a:t>
            </a:r>
            <a:r>
              <a:rPr lang="en-US" altLang="ko-KR" sz="1400" dirty="0" smtClean="0"/>
              <a:t> lobar degeneration and amyotrophic lateral sclerosis (FTLD/ALS), but the </a:t>
            </a:r>
            <a:r>
              <a:rPr lang="en-US" altLang="ko-KR" sz="1400" dirty="0" err="1" smtClean="0"/>
              <a:t>pathomechanisms</a:t>
            </a:r>
            <a:r>
              <a:rPr lang="en-US" altLang="ko-KR" sz="1400" dirty="0" smtClean="0"/>
              <a:t> involved are unknown. As in other FTLD/</a:t>
            </a:r>
            <a:r>
              <a:rPr lang="en-US" altLang="ko-KR" sz="1400" dirty="0" err="1" smtClean="0"/>
              <a:t>ALSvariants</a:t>
            </a:r>
            <a:r>
              <a:rPr lang="en-US" altLang="ko-KR" sz="1400" dirty="0" smtClean="0"/>
              <a:t>, characteristic intracellular inclusions of </a:t>
            </a:r>
            <a:r>
              <a:rPr lang="en-US" altLang="ko-KR" sz="1400" dirty="0" err="1" smtClean="0"/>
              <a:t>misfolded</a:t>
            </a:r>
            <a:r>
              <a:rPr lang="en-US" altLang="ko-KR" sz="1400" dirty="0" smtClean="0"/>
              <a:t> proteins define C9orf72 pathology, but the core proteins of the majority of inclusions are still unknown. Here, we found that most of these characteristic inclusions contain poly-(</a:t>
            </a:r>
            <a:r>
              <a:rPr lang="en-US" altLang="ko-KR" sz="1400" dirty="0" err="1" smtClean="0"/>
              <a:t>Gly</a:t>
            </a:r>
            <a:r>
              <a:rPr lang="en-US" altLang="ko-KR" sz="1400" dirty="0" smtClean="0"/>
              <a:t>-Ala) and, to a lesser extent, poly-(</a:t>
            </a:r>
            <a:r>
              <a:rPr lang="en-US" altLang="ko-KR" sz="1400" dirty="0" err="1" smtClean="0"/>
              <a:t>Gly</a:t>
            </a:r>
            <a:r>
              <a:rPr lang="en-US" altLang="ko-KR" sz="1400" dirty="0" smtClean="0"/>
              <a:t>-Pro) and poly-(</a:t>
            </a:r>
            <a:r>
              <a:rPr lang="en-US" altLang="ko-KR" sz="1400" dirty="0" err="1" smtClean="0"/>
              <a:t>Gly-Arg</a:t>
            </a:r>
            <a:r>
              <a:rPr lang="en-US" altLang="ko-KR" sz="1400" dirty="0" smtClean="0"/>
              <a:t>) </a:t>
            </a:r>
            <a:r>
              <a:rPr lang="en-US" altLang="ko-KR" sz="1400" dirty="0" err="1" smtClean="0"/>
              <a:t>dipeptide</a:t>
            </a:r>
            <a:r>
              <a:rPr lang="en-US" altLang="ko-KR" sz="1400" dirty="0" smtClean="0"/>
              <a:t>-repeat proteins presumably generated by non-ATG-initiated translation from the expanded GGGGCC repeat in three reading frames. These findings directly link the FTLD/ALS-associated genetic mutation to the predominant pathology in patients with C9orf72hexanucleotide expansion.</a:t>
            </a:r>
          </a:p>
          <a:p>
            <a:endParaRPr lang="en-US" altLang="ko-KR" sz="12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15 March 2013 </a:t>
            </a:r>
            <a:r>
              <a:rPr lang="en-US" altLang="ko-KR" sz="1400" b="1" dirty="0" err="1" smtClean="0">
                <a:solidFill>
                  <a:srgbClr val="FFFFFF"/>
                </a:solidFill>
              </a:rPr>
              <a:t>vol</a:t>
            </a:r>
            <a:r>
              <a:rPr lang="en-US" altLang="ko-KR" sz="1400" b="1" dirty="0" smtClean="0">
                <a:solidFill>
                  <a:srgbClr val="FFFFFF"/>
                </a:solidFill>
              </a:rPr>
              <a:t> 339, issue 6125, pages 1245-1348 </a:t>
            </a:r>
          </a:p>
        </p:txBody>
      </p:sp>
      <p:sp>
        <p:nvSpPr>
          <p:cNvPr id="6" name="직사각형 5"/>
          <p:cNvSpPr/>
          <p:nvPr/>
        </p:nvSpPr>
        <p:spPr>
          <a:xfrm>
            <a:off x="53752" y="404664"/>
            <a:ext cx="8838728" cy="5860066"/>
          </a:xfrm>
          <a:prstGeom prst="rect">
            <a:avLst/>
          </a:prstGeom>
          <a:ln w="19050">
            <a:solidFill>
              <a:schemeClr val="tx2"/>
            </a:solidFill>
          </a:ln>
        </p:spPr>
        <p:txBody>
          <a:bodyPr wrap="square">
            <a:spAutoFit/>
          </a:bodyPr>
          <a:lstStyle/>
          <a:p>
            <a:r>
              <a:rPr lang="en-US" altLang="ko-KR" sz="1000" u="sng" dirty="0" smtClean="0">
                <a:hlinkClick r:id="rId2" tooltip="Science (New York, N.Y.)."/>
              </a:rPr>
              <a:t>Science.</a:t>
            </a:r>
            <a:r>
              <a:rPr lang="en-US" altLang="ko-KR" sz="1000" dirty="0" smtClean="0"/>
              <a:t> 2013 Mar 15;339(6125):1320-1323. </a:t>
            </a:r>
            <a:r>
              <a:rPr lang="en-US" altLang="ko-KR" sz="1000" dirty="0" err="1" smtClean="0"/>
              <a:t>Epub</a:t>
            </a:r>
            <a:r>
              <a:rPr lang="en-US" altLang="ko-KR" sz="1000" dirty="0" smtClean="0"/>
              <a:t> 2013 Feb 21.</a:t>
            </a:r>
          </a:p>
          <a:p>
            <a:r>
              <a:rPr lang="en-US" altLang="ko-KR" sz="1580" b="1" dirty="0" smtClean="0"/>
              <a:t>Quantitative </a:t>
            </a:r>
            <a:r>
              <a:rPr lang="en-US" altLang="ko-KR" sz="1580" b="1" dirty="0" err="1" smtClean="0"/>
              <a:t>Phosphoproteomics</a:t>
            </a:r>
            <a:r>
              <a:rPr lang="en-US" altLang="ko-KR" sz="1580" b="1" dirty="0" smtClean="0"/>
              <a:t> Reveal mTORC1 Activates de Novo </a:t>
            </a:r>
            <a:r>
              <a:rPr lang="en-US" altLang="ko-KR" sz="1580" b="1" dirty="0" err="1" smtClean="0"/>
              <a:t>Pyrimidine</a:t>
            </a:r>
            <a:r>
              <a:rPr lang="en-US" altLang="ko-KR" sz="1580" b="1" dirty="0" smtClean="0"/>
              <a:t> Synthesis.</a:t>
            </a:r>
          </a:p>
          <a:p>
            <a:r>
              <a:rPr lang="en-US" altLang="ko-KR" sz="1000" u="sng" dirty="0" err="1" smtClean="0">
                <a:hlinkClick r:id="rId3"/>
              </a:rPr>
              <a:t>Robitaille</a:t>
            </a:r>
            <a:r>
              <a:rPr lang="en-US" altLang="ko-KR" sz="1000" u="sng" dirty="0" smtClean="0">
                <a:hlinkClick r:id="rId3"/>
              </a:rPr>
              <a:t> AM</a:t>
            </a:r>
            <a:r>
              <a:rPr lang="en-US" altLang="ko-KR" sz="1000" dirty="0" smtClean="0"/>
              <a:t>, </a:t>
            </a:r>
            <a:r>
              <a:rPr lang="en-US" altLang="ko-KR" sz="1000" u="sng" dirty="0" smtClean="0">
                <a:hlinkClick r:id="rId4"/>
              </a:rPr>
              <a:t>Christen S</a:t>
            </a:r>
            <a:r>
              <a:rPr lang="en-US" altLang="ko-KR" sz="1000" dirty="0" smtClean="0"/>
              <a:t>, </a:t>
            </a:r>
            <a:r>
              <a:rPr lang="en-US" altLang="ko-KR" sz="1000" u="sng" dirty="0" err="1" smtClean="0">
                <a:hlinkClick r:id="rId5"/>
              </a:rPr>
              <a:t>Shimobayashi</a:t>
            </a:r>
            <a:r>
              <a:rPr lang="en-US" altLang="ko-KR" sz="1000" u="sng" dirty="0" smtClean="0">
                <a:hlinkClick r:id="rId5"/>
              </a:rPr>
              <a:t> M</a:t>
            </a:r>
            <a:r>
              <a:rPr lang="en-US" altLang="ko-KR" sz="1000" dirty="0" smtClean="0"/>
              <a:t>, </a:t>
            </a:r>
            <a:r>
              <a:rPr lang="en-US" altLang="ko-KR" sz="1000" u="sng" dirty="0" err="1" smtClean="0">
                <a:hlinkClick r:id="rId6"/>
              </a:rPr>
              <a:t>Cornu</a:t>
            </a:r>
            <a:r>
              <a:rPr lang="en-US" altLang="ko-KR" sz="1000" u="sng" dirty="0" smtClean="0">
                <a:hlinkClick r:id="rId6"/>
              </a:rPr>
              <a:t> M</a:t>
            </a:r>
            <a:r>
              <a:rPr lang="en-US" altLang="ko-KR" sz="1000" dirty="0" smtClean="0"/>
              <a:t>, </a:t>
            </a:r>
            <a:r>
              <a:rPr lang="en-US" altLang="ko-KR" sz="1000" u="sng" dirty="0" err="1" smtClean="0">
                <a:hlinkClick r:id="rId7"/>
              </a:rPr>
              <a:t>Fava</a:t>
            </a:r>
            <a:r>
              <a:rPr lang="en-US" altLang="ko-KR" sz="1000" u="sng" dirty="0" smtClean="0">
                <a:hlinkClick r:id="rId7"/>
              </a:rPr>
              <a:t> LL</a:t>
            </a:r>
            <a:r>
              <a:rPr lang="en-US" altLang="ko-KR" sz="1000" dirty="0" smtClean="0"/>
              <a:t>, </a:t>
            </a:r>
            <a:r>
              <a:rPr lang="en-US" altLang="ko-KR" sz="1000" u="sng" dirty="0" err="1" smtClean="0">
                <a:hlinkClick r:id="rId8"/>
              </a:rPr>
              <a:t>Moes</a:t>
            </a:r>
            <a:r>
              <a:rPr lang="en-US" altLang="ko-KR" sz="1000" u="sng" dirty="0" smtClean="0">
                <a:hlinkClick r:id="rId8"/>
              </a:rPr>
              <a:t> S</a:t>
            </a:r>
            <a:r>
              <a:rPr lang="en-US" altLang="ko-KR" sz="1000" dirty="0" smtClean="0"/>
              <a:t>, </a:t>
            </a:r>
            <a:r>
              <a:rPr lang="en-US" altLang="ko-KR" sz="1000" u="sng" dirty="0" err="1" smtClean="0">
                <a:hlinkClick r:id="rId9"/>
              </a:rPr>
              <a:t>Prescianotto-Baschong</a:t>
            </a:r>
            <a:r>
              <a:rPr lang="en-US" altLang="ko-KR" sz="1000" u="sng" dirty="0" smtClean="0">
                <a:hlinkClick r:id="rId9"/>
              </a:rPr>
              <a:t> C</a:t>
            </a:r>
            <a:r>
              <a:rPr lang="en-US" altLang="ko-KR" sz="1000" dirty="0" smtClean="0"/>
              <a:t>, </a:t>
            </a:r>
            <a:r>
              <a:rPr lang="en-US" altLang="ko-KR" sz="1000" u="sng" dirty="0" smtClean="0">
                <a:hlinkClick r:id="rId10"/>
              </a:rPr>
              <a:t>Sauer U</a:t>
            </a:r>
            <a:r>
              <a:rPr lang="en-US" altLang="ko-KR" sz="1000" dirty="0" smtClean="0"/>
              <a:t>, </a:t>
            </a:r>
            <a:r>
              <a:rPr lang="en-US" altLang="ko-KR" sz="1000" u="sng" dirty="0" err="1" smtClean="0">
                <a:hlinkClick r:id="rId11"/>
              </a:rPr>
              <a:t>Jenoe</a:t>
            </a:r>
            <a:r>
              <a:rPr lang="en-US" altLang="ko-KR" sz="1000" u="sng" dirty="0" smtClean="0">
                <a:hlinkClick r:id="rId11"/>
              </a:rPr>
              <a:t> P</a:t>
            </a:r>
            <a:r>
              <a:rPr lang="en-US" altLang="ko-KR" sz="1000" dirty="0" smtClean="0"/>
              <a:t>, </a:t>
            </a:r>
            <a:r>
              <a:rPr lang="en-US" altLang="ko-KR" sz="1000" u="sng" dirty="0" smtClean="0">
                <a:hlinkClick r:id="rId12"/>
              </a:rPr>
              <a:t>Hall MN</a:t>
            </a:r>
            <a:r>
              <a:rPr lang="en-US" altLang="ko-KR" sz="1000" dirty="0" smtClean="0"/>
              <a:t>.</a:t>
            </a:r>
          </a:p>
          <a:p>
            <a:r>
              <a:rPr lang="en-US" altLang="ko-KR" sz="1000" dirty="0" err="1" smtClean="0"/>
              <a:t>Biozentrum</a:t>
            </a:r>
            <a:r>
              <a:rPr lang="en-US" altLang="ko-KR" sz="1000" dirty="0" smtClean="0"/>
              <a:t>, University of Basel, 4056 Basel, Switzerland.</a:t>
            </a:r>
          </a:p>
          <a:p>
            <a:endParaRPr lang="en-US" altLang="ko-KR" sz="1000" b="1" dirty="0" smtClean="0"/>
          </a:p>
          <a:p>
            <a:r>
              <a:rPr lang="en-US" altLang="ko-KR" sz="1400" dirty="0" smtClean="0"/>
              <a:t>The Ser-</a:t>
            </a:r>
            <a:r>
              <a:rPr lang="en-US" altLang="ko-KR" sz="1400" dirty="0" err="1" smtClean="0"/>
              <a:t>Thr</a:t>
            </a:r>
            <a:r>
              <a:rPr lang="en-US" altLang="ko-KR" sz="1400" dirty="0" smtClean="0"/>
              <a:t> </a:t>
            </a:r>
            <a:r>
              <a:rPr lang="en-US" altLang="ko-KR" sz="1400" dirty="0" err="1" smtClean="0"/>
              <a:t>kinase</a:t>
            </a:r>
            <a:r>
              <a:rPr lang="en-US" altLang="ko-KR" sz="1400" dirty="0" smtClean="0"/>
              <a:t> mammalian target of </a:t>
            </a:r>
            <a:r>
              <a:rPr lang="en-US" altLang="ko-KR" sz="1400" dirty="0" err="1" smtClean="0"/>
              <a:t>rapamycin</a:t>
            </a:r>
            <a:r>
              <a:rPr lang="en-US" altLang="ko-KR" sz="1400" dirty="0" smtClean="0"/>
              <a:t> (</a:t>
            </a:r>
            <a:r>
              <a:rPr lang="en-US" altLang="ko-KR" sz="1400" dirty="0" err="1" smtClean="0"/>
              <a:t>mTOR</a:t>
            </a:r>
            <a:r>
              <a:rPr lang="en-US" altLang="ko-KR" sz="1400" dirty="0" smtClean="0"/>
              <a:t>) controls cell growth and metabolism by stimulating </a:t>
            </a:r>
            <a:r>
              <a:rPr lang="en-US" altLang="ko-KR" sz="1400" dirty="0" err="1" smtClean="0"/>
              <a:t>glycolysis</a:t>
            </a:r>
            <a:r>
              <a:rPr lang="en-US" altLang="ko-KR" sz="1400" dirty="0" smtClean="0"/>
              <a:t> and synthesis of proteins and lipids. To further understand the central role of </a:t>
            </a:r>
            <a:r>
              <a:rPr lang="en-US" altLang="ko-KR" sz="1400" dirty="0" err="1" smtClean="0"/>
              <a:t>mTOR</a:t>
            </a:r>
            <a:r>
              <a:rPr lang="en-US" altLang="ko-KR" sz="1400" dirty="0" smtClean="0"/>
              <a:t> in cell physiology, we used quantitative </a:t>
            </a:r>
            <a:r>
              <a:rPr lang="en-US" altLang="ko-KR" sz="1400" dirty="0" err="1" smtClean="0"/>
              <a:t>phosphoproteomics</a:t>
            </a:r>
            <a:r>
              <a:rPr lang="en-US" altLang="ko-KR" sz="1400" dirty="0" smtClean="0"/>
              <a:t> to identify substrates or downstream effectors of the two </a:t>
            </a:r>
            <a:r>
              <a:rPr lang="en-US" altLang="ko-KR" sz="1400" dirty="0" err="1" smtClean="0"/>
              <a:t>mTOR</a:t>
            </a:r>
            <a:r>
              <a:rPr lang="en-US" altLang="ko-KR" sz="1400" dirty="0" smtClean="0"/>
              <a:t> complexes. </a:t>
            </a:r>
            <a:r>
              <a:rPr lang="en-US" altLang="ko-KR" sz="1400" dirty="0" err="1" smtClean="0"/>
              <a:t>mTOR</a:t>
            </a:r>
            <a:r>
              <a:rPr lang="en-US" altLang="ko-KR" sz="1400" dirty="0" smtClean="0"/>
              <a:t> controlled the phosphorylation of 335 proteins, including CAD (</a:t>
            </a:r>
            <a:r>
              <a:rPr lang="en-US" altLang="ko-KR" sz="1400" dirty="0" err="1" smtClean="0"/>
              <a:t>carbamoyl</a:t>
            </a:r>
            <a:r>
              <a:rPr lang="en-US" altLang="ko-KR" sz="1400" dirty="0" smtClean="0"/>
              <a:t>-phosphate </a:t>
            </a:r>
            <a:r>
              <a:rPr lang="en-US" altLang="ko-KR" sz="1400" dirty="0" err="1" smtClean="0"/>
              <a:t>synthetase</a:t>
            </a:r>
            <a:r>
              <a:rPr lang="en-US" altLang="ko-KR" sz="1400" dirty="0" smtClean="0"/>
              <a:t> 2, </a:t>
            </a:r>
            <a:r>
              <a:rPr lang="en-US" altLang="ko-KR" sz="1400" dirty="0" err="1" smtClean="0"/>
              <a:t>aspartate</a:t>
            </a:r>
            <a:r>
              <a:rPr lang="en-US" altLang="ko-KR" sz="1400" dirty="0" smtClean="0"/>
              <a:t> </a:t>
            </a:r>
            <a:r>
              <a:rPr lang="en-US" altLang="ko-KR" sz="1400" dirty="0" err="1" smtClean="0"/>
              <a:t>transcarbamylase</a:t>
            </a:r>
            <a:r>
              <a:rPr lang="en-US" altLang="ko-KR" sz="1400" dirty="0" smtClean="0"/>
              <a:t>, and </a:t>
            </a:r>
            <a:r>
              <a:rPr lang="en-US" altLang="ko-KR" sz="1400" dirty="0" err="1" smtClean="0"/>
              <a:t>dihydroorotase</a:t>
            </a:r>
            <a:r>
              <a:rPr lang="en-US" altLang="ko-KR" sz="1400" dirty="0" smtClean="0"/>
              <a:t>). CAD catalyzes the first three steps in de </a:t>
            </a:r>
            <a:r>
              <a:rPr lang="en-US" altLang="ko-KR" sz="1400" dirty="0" err="1" smtClean="0"/>
              <a:t>novopyrimidine</a:t>
            </a:r>
            <a:r>
              <a:rPr lang="en-US" altLang="ko-KR" sz="1400" dirty="0" smtClean="0"/>
              <a:t> synthesis. mTORC1 indirectly phosphorylated CAD-S1859 through S6 </a:t>
            </a:r>
            <a:r>
              <a:rPr lang="en-US" altLang="ko-KR" sz="1400" dirty="0" err="1" smtClean="0"/>
              <a:t>kinase</a:t>
            </a:r>
            <a:r>
              <a:rPr lang="en-US" altLang="ko-KR" sz="1400" dirty="0" smtClean="0"/>
              <a:t> (S6K). CAD-S1859 phosphorylation promoted CAD </a:t>
            </a:r>
            <a:r>
              <a:rPr lang="en-US" altLang="ko-KR" sz="1400" dirty="0" err="1" smtClean="0"/>
              <a:t>oligomerization</a:t>
            </a:r>
            <a:r>
              <a:rPr lang="en-US" altLang="ko-KR" sz="1400" dirty="0" smtClean="0"/>
              <a:t> and thereby stimulated de novo synthesis of </a:t>
            </a:r>
            <a:r>
              <a:rPr lang="en-US" altLang="ko-KR" sz="1400" dirty="0" err="1" smtClean="0"/>
              <a:t>pyrimidines</a:t>
            </a:r>
            <a:r>
              <a:rPr lang="en-US" altLang="ko-KR" sz="1400" dirty="0" smtClean="0"/>
              <a:t> and progression through S phase of the cell cycle in mammalian cells. Thus, mTORC1 also stimulates the synthesis of nucleotides to control cell proliferation.</a:t>
            </a:r>
          </a:p>
          <a:p>
            <a:endParaRPr lang="en-US" altLang="ko-KR" sz="1000" dirty="0" smtClean="0"/>
          </a:p>
          <a:p>
            <a:r>
              <a:rPr lang="en-US" altLang="ko-KR" sz="1000" u="sng" dirty="0" smtClean="0">
                <a:hlinkClick r:id="rId13" tooltip="Science (New York, N.Y.)."/>
              </a:rPr>
              <a:t>Science.</a:t>
            </a:r>
            <a:r>
              <a:rPr lang="en-US" altLang="ko-KR" sz="1000" dirty="0" smtClean="0"/>
              <a:t> 2013 Mar 15;339(6125):1323-1328. </a:t>
            </a:r>
            <a:r>
              <a:rPr lang="en-US" altLang="ko-KR" sz="1000" dirty="0" err="1" smtClean="0"/>
              <a:t>Epub</a:t>
            </a:r>
            <a:r>
              <a:rPr lang="en-US" altLang="ko-KR" sz="1000" dirty="0" smtClean="0"/>
              <a:t> 2013 Feb 21.</a:t>
            </a:r>
          </a:p>
          <a:p>
            <a:r>
              <a:rPr lang="en-US" altLang="ko-KR" sz="1500" b="1" dirty="0" smtClean="0"/>
              <a:t>Stimulation of de Novo </a:t>
            </a:r>
            <a:r>
              <a:rPr lang="en-US" altLang="ko-KR" sz="1500" b="1" dirty="0" err="1" smtClean="0"/>
              <a:t>Pyrimidine</a:t>
            </a:r>
            <a:r>
              <a:rPr lang="en-US" altLang="ko-KR" sz="1500" b="1" dirty="0" smtClean="0"/>
              <a:t> Synthesis by Growth Signaling Through </a:t>
            </a:r>
            <a:r>
              <a:rPr lang="en-US" altLang="ko-KR" sz="1500" b="1" dirty="0" err="1" smtClean="0"/>
              <a:t>mTOR</a:t>
            </a:r>
            <a:r>
              <a:rPr lang="en-US" altLang="ko-KR" sz="1500" b="1" dirty="0" smtClean="0"/>
              <a:t> and S6K1.</a:t>
            </a:r>
          </a:p>
          <a:p>
            <a:r>
              <a:rPr lang="en-US" altLang="ko-KR" sz="1000" u="sng" dirty="0" smtClean="0">
                <a:hlinkClick r:id="rId14"/>
              </a:rPr>
              <a:t>Ben-</a:t>
            </a:r>
            <a:r>
              <a:rPr lang="en-US" altLang="ko-KR" sz="1000" u="sng" dirty="0" err="1" smtClean="0">
                <a:hlinkClick r:id="rId14"/>
              </a:rPr>
              <a:t>Sahra</a:t>
            </a:r>
            <a:r>
              <a:rPr lang="en-US" altLang="ko-KR" sz="1000" u="sng" dirty="0" smtClean="0">
                <a:hlinkClick r:id="rId14"/>
              </a:rPr>
              <a:t> I</a:t>
            </a:r>
            <a:r>
              <a:rPr lang="en-US" altLang="ko-KR" sz="1000" dirty="0" smtClean="0"/>
              <a:t>, </a:t>
            </a:r>
            <a:r>
              <a:rPr lang="en-US" altLang="ko-KR" sz="1000" u="sng" dirty="0" smtClean="0">
                <a:hlinkClick r:id="rId15"/>
              </a:rPr>
              <a:t>Howell JJ</a:t>
            </a:r>
            <a:r>
              <a:rPr lang="en-US" altLang="ko-KR" sz="1000" dirty="0" smtClean="0"/>
              <a:t>, </a:t>
            </a:r>
            <a:r>
              <a:rPr lang="en-US" altLang="ko-KR" sz="1000" u="sng" dirty="0" err="1" smtClean="0">
                <a:hlinkClick r:id="rId16"/>
              </a:rPr>
              <a:t>Asara</a:t>
            </a:r>
            <a:r>
              <a:rPr lang="en-US" altLang="ko-KR" sz="1000" u="sng" dirty="0" smtClean="0">
                <a:hlinkClick r:id="rId16"/>
              </a:rPr>
              <a:t> JM</a:t>
            </a:r>
            <a:r>
              <a:rPr lang="en-US" altLang="ko-KR" sz="1000" dirty="0" smtClean="0"/>
              <a:t>, </a:t>
            </a:r>
            <a:r>
              <a:rPr lang="en-US" altLang="ko-KR" sz="1000" u="sng" dirty="0" smtClean="0">
                <a:hlinkClick r:id="rId17"/>
              </a:rPr>
              <a:t>Manning BD</a:t>
            </a:r>
            <a:r>
              <a:rPr lang="en-US" altLang="ko-KR" sz="1000" dirty="0" smtClean="0"/>
              <a:t>.</a:t>
            </a:r>
          </a:p>
          <a:p>
            <a:r>
              <a:rPr lang="en-US" altLang="ko-KR" sz="1000" dirty="0" smtClean="0"/>
              <a:t>Department of Genetics and Complex Diseases, Harvard School of Public Health, Boston, MA 02115, USA.</a:t>
            </a:r>
          </a:p>
          <a:p>
            <a:endParaRPr lang="en-US" altLang="ko-KR" sz="1200" dirty="0" smtClean="0"/>
          </a:p>
          <a:p>
            <a:r>
              <a:rPr lang="en-US" altLang="ko-KR" sz="1400" dirty="0" smtClean="0"/>
              <a:t>Cellular growth signals stimulate anabolic processes. The mechanistic target of </a:t>
            </a:r>
            <a:r>
              <a:rPr lang="en-US" altLang="ko-KR" sz="1400" dirty="0" err="1" smtClean="0"/>
              <a:t>rapamycin</a:t>
            </a:r>
            <a:r>
              <a:rPr lang="en-US" altLang="ko-KR" sz="1400" dirty="0" smtClean="0"/>
              <a:t> complex 1 (mTORC1) is a protein </a:t>
            </a:r>
            <a:r>
              <a:rPr lang="en-US" altLang="ko-KR" sz="1400" dirty="0" err="1" smtClean="0"/>
              <a:t>kinase</a:t>
            </a:r>
            <a:r>
              <a:rPr lang="en-US" altLang="ko-KR" sz="1400" dirty="0" smtClean="0"/>
              <a:t> that </a:t>
            </a:r>
            <a:r>
              <a:rPr lang="en-US" altLang="ko-KR" sz="1400" dirty="0" err="1" smtClean="0"/>
              <a:t>sensesgrowth</a:t>
            </a:r>
            <a:r>
              <a:rPr lang="en-US" altLang="ko-KR" sz="1400" dirty="0" smtClean="0"/>
              <a:t> signals to regulate anabolic growth and proliferation. Activation of mTORC1 led to the acute stimulation of metabolic flux through the </a:t>
            </a:r>
            <a:r>
              <a:rPr lang="en-US" altLang="ko-KR" sz="1400" dirty="0" err="1" smtClean="0"/>
              <a:t>denovo</a:t>
            </a:r>
            <a:r>
              <a:rPr lang="en-US" altLang="ko-KR" sz="1400" dirty="0" smtClean="0"/>
              <a:t> </a:t>
            </a:r>
            <a:r>
              <a:rPr lang="en-US" altLang="ko-KR" sz="1400" dirty="0" err="1" smtClean="0"/>
              <a:t>pyrimidine</a:t>
            </a:r>
            <a:r>
              <a:rPr lang="en-US" altLang="ko-KR" sz="1400" dirty="0" smtClean="0"/>
              <a:t> synthesis pathway. mTORC1 signaling </a:t>
            </a:r>
            <a:r>
              <a:rPr lang="en-US" altLang="ko-KR" sz="1400" dirty="0" err="1" smtClean="0"/>
              <a:t>posttranslationally</a:t>
            </a:r>
            <a:r>
              <a:rPr lang="en-US" altLang="ko-KR" sz="1400" dirty="0" smtClean="0"/>
              <a:t> regulated this metabolic pathway via its downstream target ribosomal protein S6 </a:t>
            </a:r>
            <a:r>
              <a:rPr lang="en-US" altLang="ko-KR" sz="1400" dirty="0" err="1" smtClean="0"/>
              <a:t>kinase</a:t>
            </a:r>
            <a:r>
              <a:rPr lang="en-US" altLang="ko-KR" sz="1400" dirty="0" smtClean="0"/>
              <a:t> 1 (S6K1), which directly </a:t>
            </a:r>
            <a:r>
              <a:rPr lang="en-US" altLang="ko-KR" sz="1400" dirty="0" err="1" smtClean="0"/>
              <a:t>phosphorylates</a:t>
            </a:r>
            <a:r>
              <a:rPr lang="en-US" altLang="ko-KR" sz="1400" dirty="0" smtClean="0"/>
              <a:t> S1859 on CAD (</a:t>
            </a:r>
            <a:r>
              <a:rPr lang="en-US" altLang="ko-KR" sz="1400" dirty="0" err="1" smtClean="0"/>
              <a:t>carbamoyl</a:t>
            </a:r>
            <a:r>
              <a:rPr lang="en-US" altLang="ko-KR" sz="1400" dirty="0" smtClean="0"/>
              <a:t>-phosphate </a:t>
            </a:r>
            <a:r>
              <a:rPr lang="en-US" altLang="ko-KR" sz="1400" dirty="0" err="1" smtClean="0"/>
              <a:t>synthetase</a:t>
            </a:r>
            <a:r>
              <a:rPr lang="en-US" altLang="ko-KR" sz="1400" dirty="0" smtClean="0"/>
              <a:t> 2, </a:t>
            </a:r>
            <a:r>
              <a:rPr lang="en-US" altLang="ko-KR" sz="1400" dirty="0" err="1" smtClean="0"/>
              <a:t>aspartate</a:t>
            </a:r>
            <a:r>
              <a:rPr lang="en-US" altLang="ko-KR" sz="1400" dirty="0" smtClean="0"/>
              <a:t> </a:t>
            </a:r>
            <a:r>
              <a:rPr lang="en-US" altLang="ko-KR" sz="1400" dirty="0" err="1" smtClean="0"/>
              <a:t>transcarbamoylase</a:t>
            </a:r>
            <a:r>
              <a:rPr lang="en-US" altLang="ko-KR" sz="1400" dirty="0" smtClean="0"/>
              <a:t>, </a:t>
            </a:r>
            <a:r>
              <a:rPr lang="en-US" altLang="ko-KR" sz="1400" dirty="0" err="1" smtClean="0"/>
              <a:t>dihydroorotase</a:t>
            </a:r>
            <a:r>
              <a:rPr lang="en-US" altLang="ko-KR" sz="1400" dirty="0" smtClean="0"/>
              <a:t>), the enzyme that catalyzes the first three steps of de novo </a:t>
            </a:r>
            <a:r>
              <a:rPr lang="en-US" altLang="ko-KR" sz="1400" dirty="0" err="1" smtClean="0"/>
              <a:t>pyrimidine</a:t>
            </a:r>
            <a:r>
              <a:rPr lang="en-US" altLang="ko-KR" sz="1400" dirty="0" smtClean="0"/>
              <a:t> synthesis. Growth signaling through mTORC1 thus stimulates the production of new nucleotides to accommodate an increase in RNA and DNA synthesis needed for ribosome biogenesis and anabolic growth.</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15 March 2013 </a:t>
            </a:r>
            <a:r>
              <a:rPr lang="en-US" altLang="ko-KR" sz="1400" b="1" dirty="0" err="1" smtClean="0">
                <a:solidFill>
                  <a:srgbClr val="FFFFFF"/>
                </a:solidFill>
              </a:rPr>
              <a:t>vol</a:t>
            </a:r>
            <a:r>
              <a:rPr lang="en-US" altLang="ko-KR" sz="1400" b="1" dirty="0" smtClean="0">
                <a:solidFill>
                  <a:srgbClr val="FFFFFF"/>
                </a:solidFill>
              </a:rPr>
              <a:t> 339, issue 6125, pages 1245-1348 </a:t>
            </a:r>
          </a:p>
        </p:txBody>
      </p:sp>
      <p:sp>
        <p:nvSpPr>
          <p:cNvPr id="6" name="직사각형 5"/>
          <p:cNvSpPr/>
          <p:nvPr/>
        </p:nvSpPr>
        <p:spPr>
          <a:xfrm>
            <a:off x="53752" y="404664"/>
            <a:ext cx="8838728" cy="4370427"/>
          </a:xfrm>
          <a:prstGeom prst="rect">
            <a:avLst/>
          </a:prstGeom>
          <a:ln w="19050">
            <a:solidFill>
              <a:schemeClr val="tx2"/>
            </a:solidFill>
          </a:ln>
        </p:spPr>
        <p:txBody>
          <a:bodyPr wrap="square">
            <a:spAutoFit/>
          </a:bodyPr>
          <a:lstStyle/>
          <a:p>
            <a:r>
              <a:rPr lang="en-US" altLang="ko-KR" sz="1000" u="sng" dirty="0" smtClean="0">
                <a:hlinkClick r:id="rId2" tooltip="Science (New York, N.Y.)."/>
              </a:rPr>
              <a:t>Science.</a:t>
            </a:r>
            <a:r>
              <a:rPr lang="en-US" altLang="ko-KR" sz="1000" dirty="0" smtClean="0"/>
              <a:t> 2013 Mar 15;339(6125):1328-1331. </a:t>
            </a:r>
            <a:r>
              <a:rPr lang="en-US" altLang="ko-KR" sz="1000" dirty="0" err="1" smtClean="0"/>
              <a:t>Epub</a:t>
            </a:r>
            <a:r>
              <a:rPr lang="en-US" altLang="ko-KR" sz="1000" dirty="0" smtClean="0"/>
              <a:t> 2013 Jan 31.</a:t>
            </a:r>
          </a:p>
          <a:p>
            <a:r>
              <a:rPr lang="en-US" altLang="ko-KR" sz="1600" b="1" dirty="0" smtClean="0"/>
              <a:t>Proteomic Mapping of Mitochondria in Living Cells via Spatially Restricted Enzymatic Tagging.</a:t>
            </a:r>
          </a:p>
          <a:p>
            <a:r>
              <a:rPr lang="en-US" altLang="ko-KR" sz="1000" u="sng" dirty="0" smtClean="0">
                <a:solidFill>
                  <a:schemeClr val="tx2"/>
                </a:solidFill>
                <a:hlinkClick r:id="rId3"/>
              </a:rPr>
              <a:t>Rhee HW</a:t>
            </a:r>
            <a:r>
              <a:rPr lang="en-US" altLang="ko-KR" sz="1000" dirty="0" smtClean="0">
                <a:solidFill>
                  <a:schemeClr val="tx2"/>
                </a:solidFill>
              </a:rPr>
              <a:t>, </a:t>
            </a:r>
            <a:r>
              <a:rPr lang="en-US" altLang="ko-KR" sz="1000" u="sng" dirty="0" err="1" smtClean="0">
                <a:solidFill>
                  <a:schemeClr val="tx2"/>
                </a:solidFill>
                <a:hlinkClick r:id="rId4"/>
              </a:rPr>
              <a:t>Zou</a:t>
            </a:r>
            <a:r>
              <a:rPr lang="en-US" altLang="ko-KR" sz="1000" u="sng" dirty="0" smtClean="0">
                <a:solidFill>
                  <a:schemeClr val="tx2"/>
                </a:solidFill>
                <a:hlinkClick r:id="rId4"/>
              </a:rPr>
              <a:t> P</a:t>
            </a:r>
            <a:r>
              <a:rPr lang="en-US" altLang="ko-KR" sz="1000" dirty="0" smtClean="0">
                <a:solidFill>
                  <a:schemeClr val="tx2"/>
                </a:solidFill>
              </a:rPr>
              <a:t>, </a:t>
            </a:r>
            <a:r>
              <a:rPr lang="en-US" altLang="ko-KR" sz="1000" u="sng" dirty="0" err="1" smtClean="0">
                <a:solidFill>
                  <a:schemeClr val="tx2"/>
                </a:solidFill>
                <a:hlinkClick r:id="rId5"/>
              </a:rPr>
              <a:t>Udeshi</a:t>
            </a:r>
            <a:r>
              <a:rPr lang="en-US" altLang="ko-KR" sz="1000" u="sng" dirty="0" smtClean="0">
                <a:solidFill>
                  <a:schemeClr val="tx2"/>
                </a:solidFill>
                <a:hlinkClick r:id="rId5"/>
              </a:rPr>
              <a:t> ND</a:t>
            </a:r>
            <a:r>
              <a:rPr lang="en-US" altLang="ko-KR" sz="1000" dirty="0" smtClean="0">
                <a:solidFill>
                  <a:schemeClr val="tx2"/>
                </a:solidFill>
              </a:rPr>
              <a:t>, </a:t>
            </a:r>
            <a:r>
              <a:rPr lang="en-US" altLang="ko-KR" sz="1000" u="sng" dirty="0" smtClean="0">
                <a:solidFill>
                  <a:schemeClr val="tx2"/>
                </a:solidFill>
                <a:hlinkClick r:id="rId6"/>
              </a:rPr>
              <a:t>Martell JD</a:t>
            </a:r>
            <a:r>
              <a:rPr lang="en-US" altLang="ko-KR" sz="1000" dirty="0" smtClean="0">
                <a:solidFill>
                  <a:schemeClr val="tx2"/>
                </a:solidFill>
              </a:rPr>
              <a:t>, </a:t>
            </a:r>
            <a:r>
              <a:rPr lang="en-US" altLang="ko-KR" sz="1000" u="sng" dirty="0" err="1" smtClean="0">
                <a:solidFill>
                  <a:schemeClr val="tx2"/>
                </a:solidFill>
                <a:hlinkClick r:id="rId7"/>
              </a:rPr>
              <a:t>Mootha</a:t>
            </a:r>
            <a:r>
              <a:rPr lang="en-US" altLang="ko-KR" sz="1000" u="sng" dirty="0" smtClean="0">
                <a:solidFill>
                  <a:schemeClr val="tx2"/>
                </a:solidFill>
                <a:hlinkClick r:id="rId7"/>
              </a:rPr>
              <a:t> VK</a:t>
            </a:r>
            <a:r>
              <a:rPr lang="en-US" altLang="ko-KR" sz="1000" dirty="0" smtClean="0">
                <a:solidFill>
                  <a:schemeClr val="tx2"/>
                </a:solidFill>
              </a:rPr>
              <a:t>, </a:t>
            </a:r>
            <a:r>
              <a:rPr lang="en-US" altLang="ko-KR" sz="1000" u="sng" dirty="0" smtClean="0">
                <a:solidFill>
                  <a:schemeClr val="tx2"/>
                </a:solidFill>
                <a:hlinkClick r:id="rId8"/>
              </a:rPr>
              <a:t>Carr SA</a:t>
            </a:r>
            <a:r>
              <a:rPr lang="en-US" altLang="ko-KR" sz="1000" dirty="0" smtClean="0">
                <a:solidFill>
                  <a:schemeClr val="tx2"/>
                </a:solidFill>
              </a:rPr>
              <a:t>, </a:t>
            </a:r>
            <a:r>
              <a:rPr lang="en-US" altLang="ko-KR" sz="1000" u="sng" dirty="0" smtClean="0">
                <a:solidFill>
                  <a:schemeClr val="tx2"/>
                </a:solidFill>
                <a:hlinkClick r:id="rId9"/>
              </a:rPr>
              <a:t>Ting AY</a:t>
            </a:r>
            <a:r>
              <a:rPr lang="en-US" altLang="ko-KR" sz="1000" dirty="0" smtClean="0">
                <a:solidFill>
                  <a:schemeClr val="tx2"/>
                </a:solidFill>
              </a:rPr>
              <a:t>.</a:t>
            </a:r>
          </a:p>
          <a:p>
            <a:r>
              <a:rPr lang="en-US" altLang="ko-KR" sz="1000" dirty="0" smtClean="0">
                <a:solidFill>
                  <a:schemeClr val="tx2"/>
                </a:solidFill>
              </a:rPr>
              <a:t>Department of Chemistry, Massachusetts Institute of Technology (MIT), Cambridge, MA 02139, USA.</a:t>
            </a:r>
          </a:p>
          <a:p>
            <a:endParaRPr lang="en-US" altLang="ko-KR" sz="1000" b="1" dirty="0" smtClean="0"/>
          </a:p>
          <a:p>
            <a:r>
              <a:rPr lang="en-US" altLang="ko-KR" sz="1400" dirty="0" smtClean="0"/>
              <a:t>Microscopy and mass spectrometry (MS) are complementary techniques: The former provides spatiotemporal information in living cells, but only for a handful of recombinant proteins at a time, whereas the latter can detect thousands of endogenous proteins simultaneously, but only in </a:t>
            </a:r>
            <a:r>
              <a:rPr lang="en-US" altLang="ko-KR" sz="1400" dirty="0" err="1" smtClean="0"/>
              <a:t>lysed</a:t>
            </a:r>
            <a:r>
              <a:rPr lang="en-US" altLang="ko-KR" sz="1400" dirty="0" smtClean="0"/>
              <a:t> samples. Here, we introduce technology that combines these strengths by offering spatially and temporally resolved proteomic maps of endogenous proteins within living cells. Our method relies on a genetically targetable </a:t>
            </a:r>
            <a:r>
              <a:rPr lang="en-US" altLang="ko-KR" sz="1400" dirty="0" err="1" smtClean="0"/>
              <a:t>peroxidase</a:t>
            </a:r>
            <a:r>
              <a:rPr lang="en-US" altLang="ko-KR" sz="1400" dirty="0" smtClean="0"/>
              <a:t> enzyme that </a:t>
            </a:r>
            <a:r>
              <a:rPr lang="en-US" altLang="ko-KR" sz="1400" dirty="0" err="1" smtClean="0"/>
              <a:t>biotinylates</a:t>
            </a:r>
            <a:r>
              <a:rPr lang="en-US" altLang="ko-KR" sz="1400" dirty="0" smtClean="0"/>
              <a:t> nearby proteins, which are subsequently purified and identified by MS. We used this approach to identify 495 proteins within the human mitochondrial matrix, including 31 not previously linked to mitochondria. The labeling was exceptionally specific and distinguished between inner membrane proteins facing the matrix versus the </a:t>
            </a:r>
            <a:r>
              <a:rPr lang="en-US" altLang="ko-KR" sz="1400" dirty="0" err="1" smtClean="0"/>
              <a:t>intermembrane</a:t>
            </a:r>
            <a:r>
              <a:rPr lang="en-US" altLang="ko-KR" sz="1400" dirty="0" smtClean="0"/>
              <a:t> space (IMS). Several proteins previously thought to reside in the IMS or outer membrane, including </a:t>
            </a:r>
            <a:r>
              <a:rPr lang="en-US" altLang="ko-KR" sz="1400" dirty="0" err="1" smtClean="0"/>
              <a:t>protoporphyrinogen</a:t>
            </a:r>
            <a:r>
              <a:rPr lang="en-US" altLang="ko-KR" sz="1400" dirty="0" smtClean="0"/>
              <a:t> </a:t>
            </a:r>
            <a:r>
              <a:rPr lang="en-US" altLang="ko-KR" sz="1400" dirty="0" err="1" smtClean="0"/>
              <a:t>oxidase</a:t>
            </a:r>
            <a:r>
              <a:rPr lang="en-US" altLang="ko-KR" sz="1400" dirty="0" smtClean="0"/>
              <a:t>, were reassigned to the matrix by our proteomic data and confirmed by electron microscopy. The specificity of </a:t>
            </a:r>
            <a:r>
              <a:rPr lang="en-US" altLang="ko-KR" sz="1400" dirty="0" err="1" smtClean="0"/>
              <a:t>peroxidase</a:t>
            </a:r>
            <a:r>
              <a:rPr lang="en-US" altLang="ko-KR" sz="1400" dirty="0" smtClean="0"/>
              <a:t>-mediated proteomic mapping in live cells, combined with its ease of use, offers biologists a powerful tool for understanding the molecular composition of living cells.</a:t>
            </a:r>
            <a:endParaRPr lang="en-US" altLang="ko-KR" sz="10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Sig] 12 March 2013 </a:t>
            </a:r>
            <a:r>
              <a:rPr lang="en-US" altLang="ko-KR" sz="1400" b="1" dirty="0" err="1" smtClean="0">
                <a:solidFill>
                  <a:srgbClr val="FFFFFF"/>
                </a:solidFill>
              </a:rPr>
              <a:t>Vol</a:t>
            </a:r>
            <a:r>
              <a:rPr lang="en-US" altLang="ko-KR" sz="1400" b="1" dirty="0" smtClean="0">
                <a:solidFill>
                  <a:srgbClr val="FFFFFF"/>
                </a:solidFill>
              </a:rPr>
              <a:t> 6, Issue 266 </a:t>
            </a:r>
          </a:p>
        </p:txBody>
      </p:sp>
      <p:pic>
        <p:nvPicPr>
          <p:cNvPr id="1026" name="Picture 2"/>
          <p:cNvPicPr>
            <a:picLocks noChangeAspect="1" noChangeArrowheads="1"/>
          </p:cNvPicPr>
          <p:nvPr/>
        </p:nvPicPr>
        <p:blipFill>
          <a:blip r:embed="rId2" cstate="print"/>
          <a:srcRect l="1777" t="20672" r="31788" b="7470"/>
          <a:stretch>
            <a:fillRect/>
          </a:stretch>
        </p:blipFill>
        <p:spPr bwMode="auto">
          <a:xfrm>
            <a:off x="0" y="404664"/>
            <a:ext cx="9098429" cy="590465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669168"/>
            <a:ext cx="9144000" cy="5786199"/>
          </a:xfrm>
          <a:prstGeom prst="rect">
            <a:avLst/>
          </a:prstGeom>
          <a:noFill/>
        </p:spPr>
        <p:txBody>
          <a:bodyPr wrap="square" rtlCol="0">
            <a:spAutoFit/>
          </a:bodyPr>
          <a:lstStyle/>
          <a:p>
            <a:pPr algn="just"/>
            <a:r>
              <a:rPr lang="en-US" altLang="ko-KR" b="1" dirty="0" smtClean="0"/>
              <a:t>Sustained Interleukin-1</a:t>
            </a:r>
            <a:r>
              <a:rPr lang="el-GR" altLang="ko-KR" b="1" dirty="0" smtClean="0"/>
              <a:t>β </a:t>
            </a:r>
            <a:r>
              <a:rPr lang="en-US" altLang="ko-KR" b="1" dirty="0" err="1" smtClean="0"/>
              <a:t>Overexpression</a:t>
            </a:r>
            <a:r>
              <a:rPr lang="en-US" altLang="ko-KR" b="1" dirty="0" smtClean="0"/>
              <a:t> Exacerbates Tau Pathology Despite Reduced </a:t>
            </a:r>
            <a:r>
              <a:rPr lang="en-US" altLang="ko-KR" b="1" dirty="0" err="1" smtClean="0"/>
              <a:t>Amyloid</a:t>
            </a:r>
            <a:r>
              <a:rPr lang="en-US" altLang="ko-KR" b="1" dirty="0" smtClean="0"/>
              <a:t> Burden in an Alzheimer's Mouse Model</a:t>
            </a:r>
          </a:p>
          <a:p>
            <a:pPr algn="just"/>
            <a:endParaRPr lang="en-US" altLang="ko-KR" sz="1100" dirty="0" smtClean="0"/>
          </a:p>
          <a:p>
            <a:pPr algn="just"/>
            <a:r>
              <a:rPr lang="en-US" altLang="ko-KR" sz="1100" dirty="0" err="1" smtClean="0"/>
              <a:t>Simantini</a:t>
            </a:r>
            <a:r>
              <a:rPr lang="en-US" altLang="ko-KR" sz="1100" dirty="0" smtClean="0"/>
              <a:t> </a:t>
            </a:r>
            <a:r>
              <a:rPr lang="en-US" altLang="ko-KR" sz="1100" dirty="0" err="1" smtClean="0"/>
              <a:t>Ghosh</a:t>
            </a:r>
            <a:r>
              <a:rPr lang="en-US" altLang="ko-KR" sz="1100" dirty="0" smtClean="0"/>
              <a:t>, Michael D. Wu, Solomon S. </a:t>
            </a:r>
            <a:r>
              <a:rPr lang="en-US" altLang="ko-KR" sz="1100" dirty="0" err="1" smtClean="0"/>
              <a:t>Shaftel</a:t>
            </a:r>
            <a:r>
              <a:rPr lang="en-US" altLang="ko-KR" sz="1100" dirty="0" smtClean="0"/>
              <a:t>, </a:t>
            </a:r>
            <a:r>
              <a:rPr lang="en-US" altLang="ko-KR" sz="1100" dirty="0" err="1" smtClean="0"/>
              <a:t>Stephanos</a:t>
            </a:r>
            <a:r>
              <a:rPr lang="en-US" altLang="ko-KR" sz="1100" dirty="0" smtClean="0"/>
              <a:t> </a:t>
            </a:r>
            <a:r>
              <a:rPr lang="en-US" altLang="ko-KR" sz="1100" dirty="0" err="1" smtClean="0"/>
              <a:t>Kyrkanides</a:t>
            </a:r>
            <a:r>
              <a:rPr lang="en-US" altLang="ko-KR" sz="1100" dirty="0" smtClean="0"/>
              <a:t>, Frank M. </a:t>
            </a:r>
            <a:r>
              <a:rPr lang="en-US" altLang="ko-KR" sz="1100" dirty="0" err="1" smtClean="0"/>
              <a:t>LaFerla</a:t>
            </a:r>
            <a:r>
              <a:rPr lang="en-US" altLang="ko-KR" sz="1100" dirty="0" smtClean="0"/>
              <a:t>, John A. </a:t>
            </a:r>
            <a:r>
              <a:rPr lang="en-US" altLang="ko-KR" sz="1100" dirty="0" err="1" smtClean="0"/>
              <a:t>Olschowka</a:t>
            </a:r>
            <a:r>
              <a:rPr lang="en-US" altLang="ko-KR" sz="1100" dirty="0" smtClean="0"/>
              <a:t>, and M. Kerry </a:t>
            </a:r>
            <a:r>
              <a:rPr lang="en-US" altLang="ko-KR" sz="1100" dirty="0" err="1" smtClean="0"/>
              <a:t>O'Banion</a:t>
            </a:r>
            <a:endParaRPr lang="en-US" altLang="ko-KR" sz="1100" dirty="0" smtClean="0"/>
          </a:p>
          <a:p>
            <a:pPr algn="just"/>
            <a:endParaRPr lang="en-US" altLang="ko-KR" sz="1300" b="1" dirty="0" smtClean="0"/>
          </a:p>
          <a:p>
            <a:pPr algn="just"/>
            <a:endParaRPr lang="en-US" altLang="ko-KR" sz="1300" b="1" dirty="0" smtClean="0"/>
          </a:p>
          <a:p>
            <a:pPr algn="just"/>
            <a:r>
              <a:rPr lang="en-US" altLang="ko-KR" sz="1300" b="1" dirty="0" smtClean="0"/>
              <a:t> Abstract</a:t>
            </a:r>
          </a:p>
          <a:p>
            <a:pPr algn="just">
              <a:lnSpc>
                <a:spcPct val="150000"/>
              </a:lnSpc>
            </a:pPr>
            <a:endParaRPr lang="en-US" altLang="ko-KR" sz="1300" dirty="0" smtClean="0"/>
          </a:p>
          <a:p>
            <a:pPr algn="just">
              <a:lnSpc>
                <a:spcPct val="150000"/>
              </a:lnSpc>
            </a:pPr>
            <a:r>
              <a:rPr lang="en-US" altLang="ko-KR" sz="1300" dirty="0" err="1" smtClean="0"/>
              <a:t>Neuroinflammation</a:t>
            </a:r>
            <a:r>
              <a:rPr lang="en-US" altLang="ko-KR" sz="1300" dirty="0" smtClean="0"/>
              <a:t> is an important component of Alzheimer's disease (AD) pathogenesis and has been implicated in </a:t>
            </a:r>
            <a:r>
              <a:rPr lang="en-US" altLang="ko-KR" sz="1300" dirty="0" err="1" smtClean="0"/>
              <a:t>neurodegeneration</a:t>
            </a:r>
            <a:r>
              <a:rPr lang="en-US" altLang="ko-KR" sz="1300" dirty="0" smtClean="0"/>
              <a:t>. Interleukin-1 (IL-1), a potent inflammatory cytokine in the CNS, is chronically </a:t>
            </a:r>
            <a:r>
              <a:rPr lang="en-US" altLang="ko-KR" sz="1300" dirty="0" err="1" smtClean="0"/>
              <a:t>upregulated</a:t>
            </a:r>
            <a:r>
              <a:rPr lang="en-US" altLang="ko-KR" sz="1300" dirty="0" smtClean="0"/>
              <a:t> in human AD and believed to serve as part of a vicious inflammatory cycle that drives AD pathology. To further understand the role of IL-1β in AD pathogenesis, we used an inducible model of sustained IL-1β </a:t>
            </a:r>
            <a:r>
              <a:rPr lang="en-US" altLang="ko-KR" sz="1300" dirty="0" err="1" smtClean="0"/>
              <a:t>overexpression</a:t>
            </a:r>
            <a:r>
              <a:rPr lang="en-US" altLang="ko-KR" sz="1300" dirty="0" smtClean="0"/>
              <a:t> (IL-1βXAT) developed in our laboratory. The triple transgenic mouse model of AD, which develops plaques and tangles later in its life cycle, was bred with IL-1βXAT mice, and effects of IL-1β </a:t>
            </a:r>
            <a:r>
              <a:rPr lang="en-US" altLang="ko-KR" sz="1300" dirty="0" err="1" smtClean="0"/>
              <a:t>overexpression</a:t>
            </a:r>
            <a:r>
              <a:rPr lang="en-US" altLang="ko-KR" sz="1300" dirty="0" smtClean="0"/>
              <a:t> on AD pathology were assessed in F1 progeny. After 1 and 3 months of </a:t>
            </a:r>
            <a:r>
              <a:rPr lang="en-US" altLang="ko-KR" sz="1300" dirty="0" err="1" smtClean="0"/>
              <a:t>transgene</a:t>
            </a:r>
            <a:r>
              <a:rPr lang="en-US" altLang="ko-KR" sz="1300" dirty="0" smtClean="0"/>
              <a:t> expression, we found robust increases in tau </a:t>
            </a:r>
            <a:r>
              <a:rPr lang="en-US" altLang="ko-KR" sz="1300" dirty="0" err="1" smtClean="0"/>
              <a:t>phosphorylation</a:t>
            </a:r>
            <a:r>
              <a:rPr lang="en-US" altLang="ko-KR" sz="1300" dirty="0" smtClean="0"/>
              <a:t> despite an ∼70–80% reduction in </a:t>
            </a:r>
            <a:r>
              <a:rPr lang="en-US" altLang="ko-KR" sz="1300" dirty="0" err="1" smtClean="0"/>
              <a:t>amyloid</a:t>
            </a:r>
            <a:r>
              <a:rPr lang="en-US" altLang="ko-KR" sz="1300" dirty="0" smtClean="0"/>
              <a:t> load and fourfold to </a:t>
            </a:r>
            <a:r>
              <a:rPr lang="en-US" altLang="ko-KR" sz="1300" dirty="0" err="1" smtClean="0"/>
              <a:t>sixfold</a:t>
            </a:r>
            <a:r>
              <a:rPr lang="en-US" altLang="ko-KR" sz="1300" dirty="0" smtClean="0"/>
              <a:t> increase in plaque-associated microglia, as well as evidence of greater </a:t>
            </a:r>
            <a:r>
              <a:rPr lang="en-US" altLang="ko-KR" sz="1300" dirty="0" err="1" smtClean="0"/>
              <a:t>microglial</a:t>
            </a:r>
            <a:r>
              <a:rPr lang="en-US" altLang="ko-KR" sz="1300" dirty="0" smtClean="0"/>
              <a:t> activation at the site of inflammation. We also found evidence of increased p38 </a:t>
            </a:r>
            <a:r>
              <a:rPr lang="en-US" altLang="ko-KR" sz="1300" dirty="0" err="1" smtClean="0"/>
              <a:t>mitogen</a:t>
            </a:r>
            <a:r>
              <a:rPr lang="en-US" altLang="ko-KR" sz="1300" dirty="0" smtClean="0"/>
              <a:t>-activated protein </a:t>
            </a:r>
            <a:r>
              <a:rPr lang="en-US" altLang="ko-KR" sz="1300" dirty="0" err="1" smtClean="0"/>
              <a:t>kinase</a:t>
            </a:r>
            <a:r>
              <a:rPr lang="en-US" altLang="ko-KR" sz="1300" dirty="0" smtClean="0"/>
              <a:t> and glycogen </a:t>
            </a:r>
            <a:r>
              <a:rPr lang="en-US" altLang="ko-KR" sz="1300" dirty="0" err="1" smtClean="0"/>
              <a:t>synthase</a:t>
            </a:r>
            <a:r>
              <a:rPr lang="en-US" altLang="ko-KR" sz="1300" dirty="0" smtClean="0"/>
              <a:t> kinase-3β activity, which are believed to contribute to tau </a:t>
            </a:r>
            <a:r>
              <a:rPr lang="en-US" altLang="ko-KR" sz="1300" dirty="0" err="1" smtClean="0"/>
              <a:t>phosphorylation</a:t>
            </a:r>
            <a:r>
              <a:rPr lang="en-US" altLang="ko-KR" sz="1300" dirty="0" smtClean="0"/>
              <a:t>. Thus, </a:t>
            </a:r>
            <a:r>
              <a:rPr lang="en-US" altLang="ko-KR" sz="1300" dirty="0" err="1" smtClean="0"/>
              <a:t>neuroinflammation</a:t>
            </a:r>
            <a:r>
              <a:rPr lang="en-US" altLang="ko-KR" sz="1300" dirty="0" smtClean="0"/>
              <a:t> regulates </a:t>
            </a:r>
            <a:r>
              <a:rPr lang="en-US" altLang="ko-KR" sz="1300" dirty="0" err="1" smtClean="0"/>
              <a:t>amyloid</a:t>
            </a:r>
            <a:r>
              <a:rPr lang="en-US" altLang="ko-KR" sz="1300" dirty="0" smtClean="0"/>
              <a:t> and tau pathology in opposing ways, suggesting that it provides a link between </a:t>
            </a:r>
            <a:r>
              <a:rPr lang="en-US" altLang="ko-KR" sz="1300" dirty="0" err="1" smtClean="0"/>
              <a:t>amyloid</a:t>
            </a:r>
            <a:r>
              <a:rPr lang="en-US" altLang="ko-KR" sz="1300" dirty="0" smtClean="0"/>
              <a:t> accumulation and changes in tau and raising concerns about the use of </a:t>
            </a:r>
            <a:r>
              <a:rPr lang="en-US" altLang="ko-KR" sz="1300" dirty="0" err="1" smtClean="0"/>
              <a:t>immunomodulatory</a:t>
            </a:r>
            <a:r>
              <a:rPr lang="en-US" altLang="ko-KR" sz="1300" dirty="0" smtClean="0"/>
              <a:t> therapies in AD.</a:t>
            </a:r>
          </a:p>
        </p:txBody>
      </p:sp>
      <p:sp>
        <p:nvSpPr>
          <p:cNvPr id="6" name="TextBox 5"/>
          <p:cNvSpPr txBox="1"/>
          <p:nvPr/>
        </p:nvSpPr>
        <p:spPr>
          <a:xfrm>
            <a:off x="8172400" y="188640"/>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7" name="Picture 2"/>
          <p:cNvPicPr>
            <a:picLocks noChangeAspect="1" noChangeArrowheads="1"/>
          </p:cNvPicPr>
          <p:nvPr/>
        </p:nvPicPr>
        <p:blipFill>
          <a:blip r:embed="rId2" cstate="print"/>
          <a:srcRect l="21372" t="32846" r="35429" b="59234"/>
          <a:stretch>
            <a:fillRect/>
          </a:stretch>
        </p:blipFill>
        <p:spPr bwMode="auto">
          <a:xfrm>
            <a:off x="0" y="0"/>
            <a:ext cx="6912768" cy="6926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2" name="Picture 2"/>
          <p:cNvPicPr>
            <a:picLocks noChangeAspect="1" noChangeArrowheads="1"/>
          </p:cNvPicPr>
          <p:nvPr/>
        </p:nvPicPr>
        <p:blipFill>
          <a:blip r:embed="rId3" cstate="print"/>
          <a:srcRect l="17413" t="16480" r="47463" b="18647"/>
          <a:stretch>
            <a:fillRect/>
          </a:stretch>
        </p:blipFill>
        <p:spPr bwMode="auto">
          <a:xfrm>
            <a:off x="0" y="836712"/>
            <a:ext cx="4572000" cy="5277654"/>
          </a:xfrm>
          <a:prstGeom prst="rect">
            <a:avLst/>
          </a:prstGeom>
          <a:noFill/>
          <a:ln w="9525">
            <a:noFill/>
            <a:miter lim="800000"/>
            <a:headEnd/>
            <a:tailEnd/>
          </a:ln>
        </p:spPr>
      </p:pic>
      <p:pic>
        <p:nvPicPr>
          <p:cNvPr id="3" name="Picture 3"/>
          <p:cNvPicPr>
            <a:picLocks noChangeAspect="1" noChangeArrowheads="1"/>
          </p:cNvPicPr>
          <p:nvPr/>
        </p:nvPicPr>
        <p:blipFill>
          <a:blip r:embed="rId4" cstate="print"/>
          <a:srcRect l="17363" t="17240" r="47413" b="11194"/>
          <a:stretch>
            <a:fillRect/>
          </a:stretch>
        </p:blipFill>
        <p:spPr bwMode="auto">
          <a:xfrm>
            <a:off x="4558352" y="804934"/>
            <a:ext cx="4572000" cy="580567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102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2" name="Picture 2"/>
          <p:cNvPicPr>
            <a:picLocks noChangeAspect="1" noChangeArrowheads="1"/>
          </p:cNvPicPr>
          <p:nvPr/>
        </p:nvPicPr>
        <p:blipFill>
          <a:blip r:embed="rId3" cstate="print"/>
          <a:srcRect l="17413" t="17194" r="47463" b="7662"/>
          <a:stretch>
            <a:fillRect/>
          </a:stretch>
        </p:blipFill>
        <p:spPr bwMode="auto">
          <a:xfrm>
            <a:off x="13648" y="778353"/>
            <a:ext cx="4503761" cy="6022025"/>
          </a:xfrm>
          <a:prstGeom prst="rect">
            <a:avLst/>
          </a:prstGeom>
          <a:noFill/>
          <a:ln w="9525">
            <a:noFill/>
            <a:miter lim="800000"/>
            <a:headEnd/>
            <a:tailEnd/>
          </a:ln>
        </p:spPr>
      </p:pic>
      <p:pic>
        <p:nvPicPr>
          <p:cNvPr id="3" name="Picture 3"/>
          <p:cNvPicPr>
            <a:picLocks noChangeAspect="1" noChangeArrowheads="1"/>
          </p:cNvPicPr>
          <p:nvPr/>
        </p:nvPicPr>
        <p:blipFill>
          <a:blip r:embed="rId4" cstate="print"/>
          <a:srcRect l="17463" t="18119" r="48706" b="15015"/>
          <a:stretch>
            <a:fillRect/>
          </a:stretch>
        </p:blipFill>
        <p:spPr bwMode="auto">
          <a:xfrm>
            <a:off x="4572001" y="1052736"/>
            <a:ext cx="4430206" cy="547260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2" name="Picture 2"/>
          <p:cNvPicPr>
            <a:picLocks noChangeAspect="1" noChangeArrowheads="1"/>
          </p:cNvPicPr>
          <p:nvPr/>
        </p:nvPicPr>
        <p:blipFill>
          <a:blip r:embed="rId3" cstate="print"/>
          <a:srcRect l="17313" t="16398" r="47363" b="7184"/>
          <a:stretch>
            <a:fillRect/>
          </a:stretch>
        </p:blipFill>
        <p:spPr bwMode="auto">
          <a:xfrm>
            <a:off x="15955" y="764705"/>
            <a:ext cx="4501453" cy="608647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0" y="0"/>
            <a:ext cx="3076575" cy="1152525"/>
          </a:xfrm>
          <a:prstGeom prst="rect">
            <a:avLst/>
          </a:prstGeom>
          <a:noFill/>
          <a:ln w="9525">
            <a:noFill/>
            <a:miter lim="800000"/>
            <a:headEnd/>
            <a:tailEnd/>
          </a:ln>
        </p:spPr>
      </p:pic>
      <p:sp>
        <p:nvSpPr>
          <p:cNvPr id="9" name="직사각형 8"/>
          <p:cNvSpPr/>
          <p:nvPr/>
        </p:nvSpPr>
        <p:spPr>
          <a:xfrm>
            <a:off x="0" y="1281534"/>
            <a:ext cx="9144000" cy="923330"/>
          </a:xfrm>
          <a:prstGeom prst="rect">
            <a:avLst/>
          </a:prstGeom>
        </p:spPr>
        <p:txBody>
          <a:bodyPr wrap="square">
            <a:spAutoFit/>
          </a:bodyPr>
          <a:lstStyle/>
          <a:p>
            <a:r>
              <a:rPr lang="en-US" altLang="ko-KR" dirty="0" smtClean="0"/>
              <a:t>Research Article </a:t>
            </a:r>
          </a:p>
          <a:p>
            <a:r>
              <a:rPr lang="en-US" altLang="ko-KR" b="1" dirty="0" smtClean="0"/>
              <a:t>Fibroblast Growth Factor 2 Induces E-</a:t>
            </a:r>
            <a:r>
              <a:rPr lang="en-US" altLang="ko-KR" b="1" dirty="0" err="1" smtClean="0"/>
              <a:t>Cadherin</a:t>
            </a:r>
            <a:r>
              <a:rPr lang="en-US" altLang="ko-KR" b="1" dirty="0" smtClean="0"/>
              <a:t> Down-Regulation via PI3K/</a:t>
            </a:r>
            <a:r>
              <a:rPr lang="en-US" altLang="ko-KR" b="1" dirty="0" err="1" smtClean="0"/>
              <a:t>Akt</a:t>
            </a:r>
            <a:r>
              <a:rPr lang="en-US" altLang="ko-KR" b="1" dirty="0" smtClean="0"/>
              <a:t>/</a:t>
            </a:r>
            <a:r>
              <a:rPr lang="en-US" altLang="ko-KR" b="1" dirty="0" err="1" smtClean="0"/>
              <a:t>mTOR</a:t>
            </a:r>
            <a:r>
              <a:rPr lang="en-US" altLang="ko-KR" b="1" dirty="0" smtClean="0"/>
              <a:t> and MAPK/ERK Signaling in Ovarian Cancer Cells</a:t>
            </a:r>
            <a:endParaRPr lang="en-US" altLang="ko-KR" b="1" dirty="0"/>
          </a:p>
        </p:txBody>
      </p:sp>
      <p:pic>
        <p:nvPicPr>
          <p:cNvPr id="1026" name="Picture 2"/>
          <p:cNvPicPr>
            <a:picLocks noChangeAspect="1" noChangeArrowheads="1"/>
          </p:cNvPicPr>
          <p:nvPr/>
        </p:nvPicPr>
        <p:blipFill>
          <a:blip r:embed="rId3" cstate="print"/>
          <a:srcRect/>
          <a:stretch>
            <a:fillRect/>
          </a:stretch>
        </p:blipFill>
        <p:spPr bwMode="auto">
          <a:xfrm>
            <a:off x="-1" y="2204864"/>
            <a:ext cx="3216357" cy="288032"/>
          </a:xfrm>
          <a:prstGeom prst="rect">
            <a:avLst/>
          </a:prstGeom>
          <a:noFill/>
          <a:ln w="9525">
            <a:noFill/>
            <a:miter lim="800000"/>
            <a:headEnd/>
            <a:tailEnd/>
          </a:ln>
        </p:spPr>
      </p:pic>
      <p:sp>
        <p:nvSpPr>
          <p:cNvPr id="10" name="직사각형 9"/>
          <p:cNvSpPr/>
          <p:nvPr/>
        </p:nvSpPr>
        <p:spPr>
          <a:xfrm>
            <a:off x="0" y="2492896"/>
            <a:ext cx="9144000" cy="430887"/>
          </a:xfrm>
          <a:prstGeom prst="rect">
            <a:avLst/>
          </a:prstGeom>
        </p:spPr>
        <p:txBody>
          <a:bodyPr wrap="square">
            <a:spAutoFit/>
          </a:bodyPr>
          <a:lstStyle/>
          <a:p>
            <a:r>
              <a:rPr lang="en-US" altLang="ko-KR" sz="1100" dirty="0" smtClean="0"/>
              <a:t>Affiliation: Department of Obstetrics and Gynecology, Child and Family Research Institute, University of British Columbia, Vancouver, British Columbia, Canada </a:t>
            </a:r>
            <a:endParaRPr lang="en-US" altLang="ko-KR" sz="1100" dirty="0"/>
          </a:p>
        </p:txBody>
      </p:sp>
      <p:sp>
        <p:nvSpPr>
          <p:cNvPr id="11" name="직사각형 10"/>
          <p:cNvSpPr/>
          <p:nvPr/>
        </p:nvSpPr>
        <p:spPr>
          <a:xfrm>
            <a:off x="0" y="3140968"/>
            <a:ext cx="9144000" cy="2492990"/>
          </a:xfrm>
          <a:prstGeom prst="rect">
            <a:avLst/>
          </a:prstGeom>
        </p:spPr>
        <p:txBody>
          <a:bodyPr wrap="square">
            <a:spAutoFit/>
          </a:bodyPr>
          <a:lstStyle/>
          <a:p>
            <a:r>
              <a:rPr lang="en-US" altLang="ko-KR" sz="1300" b="1" dirty="0" smtClean="0"/>
              <a:t>Abstract</a:t>
            </a:r>
          </a:p>
          <a:p>
            <a:r>
              <a:rPr lang="en-US" altLang="ko-KR" sz="1300" dirty="0" smtClean="0"/>
              <a:t>Fibroblast growth factor 2 (FGF2) is produced by ovarian cancer cells and it has been suggested to play an important role in tumor progression. In this study, we report that FGF2 treatment down-regulated E-</a:t>
            </a:r>
            <a:r>
              <a:rPr lang="en-US" altLang="ko-KR" sz="1300" dirty="0" err="1" smtClean="0"/>
              <a:t>cadherin</a:t>
            </a:r>
            <a:r>
              <a:rPr lang="en-US" altLang="ko-KR" sz="1300" dirty="0" smtClean="0"/>
              <a:t> by up-regulating its transcriptional repressors, Slug and ZEB1, in human ovarian cancer cells. The pharmacological inhibition of phosphatidylinositol-3-kinase (PI3K), mammalian target of </a:t>
            </a:r>
            <a:r>
              <a:rPr lang="en-US" altLang="ko-KR" sz="1300" dirty="0" err="1" smtClean="0"/>
              <a:t>rapamycin</a:t>
            </a:r>
            <a:r>
              <a:rPr lang="en-US" altLang="ko-KR" sz="1300" dirty="0" smtClean="0"/>
              <a:t> (</a:t>
            </a:r>
            <a:r>
              <a:rPr lang="en-US" altLang="ko-KR" sz="1300" dirty="0" err="1" smtClean="0"/>
              <a:t>mTOR</a:t>
            </a:r>
            <a:r>
              <a:rPr lang="en-US" altLang="ko-KR" sz="1300" dirty="0" smtClean="0"/>
              <a:t>), and MEK suggests that both PI3K/</a:t>
            </a:r>
            <a:r>
              <a:rPr lang="en-US" altLang="ko-KR" sz="1300" dirty="0" err="1" smtClean="0"/>
              <a:t>Akt</a:t>
            </a:r>
            <a:r>
              <a:rPr lang="en-US" altLang="ko-KR" sz="1300" dirty="0" smtClean="0"/>
              <a:t>/</a:t>
            </a:r>
            <a:r>
              <a:rPr lang="en-US" altLang="ko-KR" sz="1300" dirty="0" err="1" smtClean="0"/>
              <a:t>mTOR</a:t>
            </a:r>
            <a:r>
              <a:rPr lang="en-US" altLang="ko-KR" sz="1300" dirty="0" smtClean="0"/>
              <a:t> and MAPK/ERK signaling are required for FGF2-induced E-</a:t>
            </a:r>
            <a:r>
              <a:rPr lang="en-US" altLang="ko-KR" sz="1300" dirty="0" err="1" smtClean="0"/>
              <a:t>cadherin</a:t>
            </a:r>
            <a:r>
              <a:rPr lang="en-US" altLang="ko-KR" sz="1300" dirty="0" smtClean="0"/>
              <a:t> down-regulation. Moreover, FGF2 up-regulated Slug and ZEB1 expression via the PI3K/</a:t>
            </a:r>
            <a:r>
              <a:rPr lang="en-US" altLang="ko-KR" sz="1300" dirty="0" err="1" smtClean="0"/>
              <a:t>Akt</a:t>
            </a:r>
            <a:r>
              <a:rPr lang="en-US" altLang="ko-KR" sz="1300" dirty="0" smtClean="0"/>
              <a:t>/</a:t>
            </a:r>
            <a:r>
              <a:rPr lang="en-US" altLang="ko-KR" sz="1300" dirty="0" err="1" smtClean="0"/>
              <a:t>mTOR</a:t>
            </a:r>
            <a:r>
              <a:rPr lang="en-US" altLang="ko-KR" sz="1300" dirty="0" smtClean="0"/>
              <a:t> and MAPK/ERK signaling pathways, respectively. Finally, FGF2-induced cell invasion was abolished by the inhibition of the PI3K/</a:t>
            </a:r>
            <a:r>
              <a:rPr lang="en-US" altLang="ko-KR" sz="1300" dirty="0" err="1" smtClean="0"/>
              <a:t>Akt</a:t>
            </a:r>
            <a:r>
              <a:rPr lang="en-US" altLang="ko-KR" sz="1300" dirty="0" smtClean="0"/>
              <a:t>/</a:t>
            </a:r>
            <a:r>
              <a:rPr lang="en-US" altLang="ko-KR" sz="1300" dirty="0" err="1" smtClean="0"/>
              <a:t>mTOR</a:t>
            </a:r>
            <a:r>
              <a:rPr lang="en-US" altLang="ko-KR" sz="1300" dirty="0" smtClean="0"/>
              <a:t> and MAPK/ERK pathways, and the forced expression of E-</a:t>
            </a:r>
            <a:r>
              <a:rPr lang="en-US" altLang="ko-KR" sz="1300" dirty="0" err="1" smtClean="0"/>
              <a:t>cadherin</a:t>
            </a:r>
            <a:r>
              <a:rPr lang="en-US" altLang="ko-KR" sz="1300" dirty="0" smtClean="0"/>
              <a:t> diminished the intrinsic invasiveness of ovarian cancer cells as well as the FGF2-induced cell invasion. This study demonstrates a novel mechanism in which FGF2 down-regulates E-</a:t>
            </a:r>
            <a:r>
              <a:rPr lang="en-US" altLang="ko-KR" sz="1300" dirty="0" err="1" smtClean="0"/>
              <a:t>cadherin</a:t>
            </a:r>
            <a:r>
              <a:rPr lang="en-US" altLang="ko-KR" sz="1300" dirty="0" smtClean="0"/>
              <a:t> expression through the activation of PI3K/</a:t>
            </a:r>
            <a:r>
              <a:rPr lang="en-US" altLang="ko-KR" sz="1300" dirty="0" err="1" smtClean="0"/>
              <a:t>Akt</a:t>
            </a:r>
            <a:r>
              <a:rPr lang="en-US" altLang="ko-KR" sz="1300" dirty="0" smtClean="0"/>
              <a:t>/</a:t>
            </a:r>
            <a:r>
              <a:rPr lang="en-US" altLang="ko-KR" sz="1300" dirty="0" err="1" smtClean="0"/>
              <a:t>mTOR</a:t>
            </a:r>
            <a:r>
              <a:rPr lang="en-US" altLang="ko-KR" sz="1300" dirty="0" smtClean="0"/>
              <a:t> and MAPK/ERK signaling, and the up-regulation of Slug and ZEB1 in human ovarian cancer cells.</a:t>
            </a:r>
            <a:endParaRPr lang="en-US" altLang="ko-KR" sz="1300" dirty="0"/>
          </a:p>
        </p:txBody>
      </p:sp>
      <p:sp>
        <p:nvSpPr>
          <p:cNvPr id="7" name="TextBox 6"/>
          <p:cNvSpPr txBox="1"/>
          <p:nvPr/>
        </p:nvSpPr>
        <p:spPr>
          <a:xfrm>
            <a:off x="7572396" y="285728"/>
            <a:ext cx="562975" cy="369332"/>
          </a:xfrm>
          <a:prstGeom prst="rect">
            <a:avLst/>
          </a:prstGeom>
          <a:noFill/>
        </p:spPr>
        <p:txBody>
          <a:bodyPr wrap="none" rtlCol="0">
            <a:spAutoFit/>
          </a:bodyPr>
          <a:lstStyle/>
          <a:p>
            <a:r>
              <a:rPr lang="en-US" altLang="ko-KR" dirty="0" smtClean="0"/>
              <a:t>MH</a:t>
            </a:r>
            <a:endParaRPr lang="ko-KR" alt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0" y="0"/>
            <a:ext cx="3076575" cy="1152525"/>
          </a:xfrm>
          <a:prstGeom prst="rect">
            <a:avLst/>
          </a:prstGeom>
          <a:noFill/>
          <a:ln w="9525">
            <a:noFill/>
            <a:miter lim="800000"/>
            <a:headEnd/>
            <a:tailEnd/>
          </a:ln>
        </p:spPr>
      </p:pic>
      <p:sp>
        <p:nvSpPr>
          <p:cNvPr id="3" name="직사각형 2"/>
          <p:cNvSpPr/>
          <p:nvPr/>
        </p:nvSpPr>
        <p:spPr>
          <a:xfrm>
            <a:off x="0" y="1124744"/>
            <a:ext cx="9144000" cy="923330"/>
          </a:xfrm>
          <a:prstGeom prst="rect">
            <a:avLst/>
          </a:prstGeom>
        </p:spPr>
        <p:txBody>
          <a:bodyPr wrap="square">
            <a:spAutoFit/>
          </a:bodyPr>
          <a:lstStyle/>
          <a:p>
            <a:r>
              <a:rPr lang="en-US" altLang="ko-KR" dirty="0" smtClean="0"/>
              <a:t>Research Article </a:t>
            </a:r>
          </a:p>
          <a:p>
            <a:r>
              <a:rPr lang="en-US" altLang="ko-KR" b="1" dirty="0" smtClean="0"/>
              <a:t>Insulin-Stimulated Degradation of </a:t>
            </a:r>
            <a:r>
              <a:rPr lang="en-US" altLang="ko-KR" b="1" dirty="0" err="1" smtClean="0"/>
              <a:t>Apolipoprotein</a:t>
            </a:r>
            <a:r>
              <a:rPr lang="en-US" altLang="ko-KR" b="1" dirty="0" smtClean="0"/>
              <a:t> B100: Roles of Class II Phosphatidylinositol-3-Kinase and </a:t>
            </a:r>
            <a:r>
              <a:rPr lang="en-US" altLang="ko-KR" b="1" dirty="0" err="1" smtClean="0"/>
              <a:t>Autophagy</a:t>
            </a:r>
            <a:endParaRPr lang="en-US" altLang="ko-KR" b="1" dirty="0"/>
          </a:p>
        </p:txBody>
      </p:sp>
      <p:pic>
        <p:nvPicPr>
          <p:cNvPr id="2050" name="Picture 2"/>
          <p:cNvPicPr>
            <a:picLocks noChangeAspect="1" noChangeArrowheads="1"/>
          </p:cNvPicPr>
          <p:nvPr/>
        </p:nvPicPr>
        <p:blipFill>
          <a:blip r:embed="rId3" cstate="print"/>
          <a:srcRect/>
          <a:stretch>
            <a:fillRect/>
          </a:stretch>
        </p:blipFill>
        <p:spPr bwMode="auto">
          <a:xfrm>
            <a:off x="1" y="2080356"/>
            <a:ext cx="8604448" cy="268524"/>
          </a:xfrm>
          <a:prstGeom prst="rect">
            <a:avLst/>
          </a:prstGeom>
          <a:noFill/>
          <a:ln w="9525">
            <a:noFill/>
            <a:miter lim="800000"/>
            <a:headEnd/>
            <a:tailEnd/>
          </a:ln>
        </p:spPr>
      </p:pic>
      <p:sp>
        <p:nvSpPr>
          <p:cNvPr id="5" name="직사각형 4"/>
          <p:cNvSpPr/>
          <p:nvPr/>
        </p:nvSpPr>
        <p:spPr>
          <a:xfrm>
            <a:off x="0" y="2348880"/>
            <a:ext cx="9144000" cy="430887"/>
          </a:xfrm>
          <a:prstGeom prst="rect">
            <a:avLst/>
          </a:prstGeom>
        </p:spPr>
        <p:txBody>
          <a:bodyPr wrap="square">
            <a:spAutoFit/>
          </a:bodyPr>
          <a:lstStyle/>
          <a:p>
            <a:r>
              <a:rPr lang="en-US" altLang="ko-KR" sz="1100" dirty="0" smtClean="0"/>
              <a:t>Affiliation: Department of Medicine (Cardiology) and the Marc and </a:t>
            </a:r>
            <a:r>
              <a:rPr lang="en-US" altLang="ko-KR" sz="1100" dirty="0" err="1" smtClean="0"/>
              <a:t>Ruti</a:t>
            </a:r>
            <a:r>
              <a:rPr lang="en-US" altLang="ko-KR" sz="1100" dirty="0" smtClean="0"/>
              <a:t> Bell Program in Vascular Biology; and the Department of Cell Biology, New York University School of Medicine, New York, New York, United States of America </a:t>
            </a:r>
            <a:endParaRPr lang="en-US" altLang="ko-KR" sz="1100" dirty="0"/>
          </a:p>
        </p:txBody>
      </p:sp>
      <p:sp>
        <p:nvSpPr>
          <p:cNvPr id="6" name="직사각형 5"/>
          <p:cNvSpPr/>
          <p:nvPr/>
        </p:nvSpPr>
        <p:spPr>
          <a:xfrm>
            <a:off x="0" y="2996952"/>
            <a:ext cx="9144000" cy="3093154"/>
          </a:xfrm>
          <a:prstGeom prst="rect">
            <a:avLst/>
          </a:prstGeom>
        </p:spPr>
        <p:txBody>
          <a:bodyPr wrap="square">
            <a:spAutoFit/>
          </a:bodyPr>
          <a:lstStyle/>
          <a:p>
            <a:r>
              <a:rPr lang="en-US" altLang="ko-KR" sz="1300" b="1" dirty="0" smtClean="0"/>
              <a:t>Abstract</a:t>
            </a:r>
          </a:p>
          <a:p>
            <a:r>
              <a:rPr lang="en-US" altLang="ko-KR" sz="1300" dirty="0" smtClean="0"/>
              <a:t>Both in humans and animal models, an acute increase in plasma insulin levels, typically following meals, leads to transient depression of hepatic secretion of very low density lipoproteins (VLDL). One contributing mechanism for the decrease in VLDL secretion is enhanced degradation of </a:t>
            </a:r>
            <a:r>
              <a:rPr lang="en-US" altLang="ko-KR" sz="1300" dirty="0" err="1" smtClean="0"/>
              <a:t>apolipoprotein</a:t>
            </a:r>
            <a:r>
              <a:rPr lang="en-US" altLang="ko-KR" sz="1300" dirty="0" smtClean="0"/>
              <a:t> B100 (apoB100), which is required for VLDL formation. Unlike the degradation of nascent apoB100, which occurs in the endoplasmic reticulum (ER), insulin-stimulated apoB100 degradation occurs post-ER and is inhibited by pan-</a:t>
            </a:r>
            <a:r>
              <a:rPr lang="en-US" altLang="ko-KR" sz="1300" dirty="0" err="1" smtClean="0"/>
              <a:t>phosphatidylinositol</a:t>
            </a:r>
            <a:r>
              <a:rPr lang="en-US" altLang="ko-KR" sz="1300" dirty="0" smtClean="0"/>
              <a:t> (PI)3-kinase inhibitors. It is unclear, however, which of the three classes of PI3-kinases is required for insulin-stimulated apoB100 degradation, as well as the </a:t>
            </a:r>
            <a:r>
              <a:rPr lang="en-US" altLang="ko-KR" sz="1300" dirty="0" err="1" smtClean="0"/>
              <a:t>proteolytic</a:t>
            </a:r>
            <a:r>
              <a:rPr lang="en-US" altLang="ko-KR" sz="1300" dirty="0" smtClean="0"/>
              <a:t> machinery underlying this response. Class III PI3-kinase is not activated by insulin, but the other two classes are. By using a class I-specific inhibitor and </a:t>
            </a:r>
            <a:r>
              <a:rPr lang="en-US" altLang="ko-KR" sz="1300" dirty="0" err="1" smtClean="0"/>
              <a:t>siRNA</a:t>
            </a:r>
            <a:r>
              <a:rPr lang="en-US" altLang="ko-KR" sz="1300" dirty="0" smtClean="0"/>
              <a:t> to the major class II </a:t>
            </a:r>
            <a:r>
              <a:rPr lang="en-US" altLang="ko-KR" sz="1300" dirty="0" err="1" smtClean="0"/>
              <a:t>isoform</a:t>
            </a:r>
            <a:r>
              <a:rPr lang="en-US" altLang="ko-KR" sz="1300" dirty="0" smtClean="0"/>
              <a:t> in liver, we now show that it is class II PI3-kinase that is required for insulin-stimulated apoB100 degradation in primary mouse </a:t>
            </a:r>
            <a:r>
              <a:rPr lang="en-US" altLang="ko-KR" sz="1300" dirty="0" err="1" smtClean="0"/>
              <a:t>hepatocytes</a:t>
            </a:r>
            <a:r>
              <a:rPr lang="en-US" altLang="ko-KR" sz="1300" dirty="0" smtClean="0"/>
              <a:t>. Because the insulin-stimulated process resembles other examples of apoB100 post-ER proteolysis mediated by </a:t>
            </a:r>
            <a:r>
              <a:rPr lang="en-US" altLang="ko-KR" sz="1300" dirty="0" err="1" smtClean="0"/>
              <a:t>autophagy</a:t>
            </a:r>
            <a:r>
              <a:rPr lang="en-US" altLang="ko-KR" sz="1300" dirty="0" smtClean="0"/>
              <a:t>, we hypothesized that the effects of insulin in </a:t>
            </a:r>
            <a:r>
              <a:rPr lang="en-US" altLang="ko-KR" sz="1300" dirty="0" err="1" smtClean="0"/>
              <a:t>autophagy</a:t>
            </a:r>
            <a:r>
              <a:rPr lang="en-US" altLang="ko-KR" sz="1300" dirty="0" smtClean="0"/>
              <a:t>-deficient mouse primary </a:t>
            </a:r>
            <a:r>
              <a:rPr lang="en-US" altLang="ko-KR" sz="1300" dirty="0" err="1" smtClean="0"/>
              <a:t>hepatocytes</a:t>
            </a:r>
            <a:r>
              <a:rPr lang="en-US" altLang="ko-KR" sz="1300" dirty="0" smtClean="0"/>
              <a:t> would be attenuated. Indeed, apoB100 degradation in response to insulin was significantly impaired in two types of </a:t>
            </a:r>
            <a:r>
              <a:rPr lang="en-US" altLang="ko-KR" sz="1300" dirty="0" err="1" smtClean="0"/>
              <a:t>autophagy</a:t>
            </a:r>
            <a:r>
              <a:rPr lang="en-US" altLang="ko-KR" sz="1300" dirty="0" smtClean="0"/>
              <a:t>-deficient </a:t>
            </a:r>
            <a:r>
              <a:rPr lang="en-US" altLang="ko-KR" sz="1300" dirty="0" err="1" smtClean="0"/>
              <a:t>hepatocytes</a:t>
            </a:r>
            <a:r>
              <a:rPr lang="en-US" altLang="ko-KR" sz="1300" dirty="0" smtClean="0"/>
              <a:t>. Together, our data demonstrate that insulin-stimulated apoB100 degradation in the liver requires both class II PI3-kinase activity and </a:t>
            </a:r>
            <a:r>
              <a:rPr lang="en-US" altLang="ko-KR" sz="1300" dirty="0" err="1" smtClean="0"/>
              <a:t>autophagy</a:t>
            </a:r>
            <a:r>
              <a:rPr lang="en-US" altLang="ko-KR" sz="1300" dirty="0" smtClean="0"/>
              <a:t>.</a:t>
            </a:r>
            <a:endParaRPr lang="en-US" altLang="ko-KR" sz="13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0" y="0"/>
            <a:ext cx="3076575" cy="1152525"/>
          </a:xfrm>
          <a:prstGeom prst="rect">
            <a:avLst/>
          </a:prstGeom>
          <a:noFill/>
          <a:ln w="9525">
            <a:noFill/>
            <a:miter lim="800000"/>
            <a:headEnd/>
            <a:tailEnd/>
          </a:ln>
        </p:spPr>
      </p:pic>
      <p:sp>
        <p:nvSpPr>
          <p:cNvPr id="3" name="직사각형 2"/>
          <p:cNvSpPr/>
          <p:nvPr/>
        </p:nvSpPr>
        <p:spPr>
          <a:xfrm>
            <a:off x="0" y="1124744"/>
            <a:ext cx="4572000" cy="1107996"/>
          </a:xfrm>
          <a:prstGeom prst="rect">
            <a:avLst/>
          </a:prstGeom>
        </p:spPr>
        <p:txBody>
          <a:bodyPr>
            <a:spAutoFit/>
          </a:bodyPr>
          <a:lstStyle/>
          <a:p>
            <a:r>
              <a:rPr lang="en-US" altLang="ko-KR" sz="1100" dirty="0" err="1" smtClean="0">
                <a:hlinkClick r:id="rId3" tooltip="Read Open-Access Article"/>
              </a:rPr>
              <a:t>Rab</a:t>
            </a:r>
            <a:r>
              <a:rPr lang="en-US" altLang="ko-KR" sz="1100" dirty="0" smtClean="0">
                <a:hlinkClick r:id="rId3" tooltip="Read Open-Access Article"/>
              </a:rPr>
              <a:t> </a:t>
            </a:r>
            <a:r>
              <a:rPr lang="en-US" altLang="ko-KR" sz="1100" dirty="0" err="1" smtClean="0">
                <a:hlinkClick r:id="rId3" tooltip="Read Open-Access Article"/>
              </a:rPr>
              <a:t>GTPases</a:t>
            </a:r>
            <a:r>
              <a:rPr lang="en-US" altLang="ko-KR" sz="1100" dirty="0" smtClean="0">
                <a:hlinkClick r:id="rId3" tooltip="Read Open-Access Article"/>
              </a:rPr>
              <a:t> Regulate Endothelial Cell Protein C Receptor-Mediated </a:t>
            </a:r>
            <a:r>
              <a:rPr lang="en-US" altLang="ko-KR" sz="1100" dirty="0" err="1" smtClean="0">
                <a:hlinkClick r:id="rId3" tooltip="Read Open-Access Article"/>
              </a:rPr>
              <a:t>Endocytosis</a:t>
            </a:r>
            <a:r>
              <a:rPr lang="en-US" altLang="ko-KR" sz="1100" dirty="0" smtClean="0">
                <a:hlinkClick r:id="rId3" tooltip="Read Open-Access Article"/>
              </a:rPr>
              <a:t> and Trafficking of Factor </a:t>
            </a:r>
            <a:r>
              <a:rPr lang="en-US" altLang="ko-KR" sz="1100" dirty="0" err="1" smtClean="0">
                <a:hlinkClick r:id="rId3" tooltip="Read Open-Access Article"/>
              </a:rPr>
              <a:t>VIIa</a:t>
            </a:r>
            <a:r>
              <a:rPr lang="en-US" altLang="ko-KR" sz="1100" dirty="0" smtClean="0"/>
              <a:t> </a:t>
            </a:r>
            <a:r>
              <a:rPr lang="en-US" altLang="ko-KR" sz="1100" dirty="0" err="1" smtClean="0"/>
              <a:t>Ramesh</a:t>
            </a:r>
            <a:r>
              <a:rPr lang="en-US" altLang="ko-KR" sz="1100" dirty="0" smtClean="0"/>
              <a:t> C. </a:t>
            </a:r>
            <a:r>
              <a:rPr lang="en-US" altLang="ko-KR" sz="1100" dirty="0" err="1" smtClean="0"/>
              <a:t>Nayak</a:t>
            </a:r>
            <a:r>
              <a:rPr lang="en-US" altLang="ko-KR" sz="1100" dirty="0" smtClean="0"/>
              <a:t>, Shiva </a:t>
            </a:r>
            <a:r>
              <a:rPr lang="en-US" altLang="ko-KR" sz="1100" dirty="0" err="1" smtClean="0"/>
              <a:t>Keshava</a:t>
            </a:r>
            <a:r>
              <a:rPr lang="en-US" altLang="ko-KR" sz="1100" dirty="0" smtClean="0"/>
              <a:t>, Charles T. </a:t>
            </a:r>
            <a:r>
              <a:rPr lang="en-US" altLang="ko-KR" sz="1100" dirty="0" err="1" smtClean="0"/>
              <a:t>Esmon</a:t>
            </a:r>
            <a:r>
              <a:rPr lang="en-US" altLang="ko-KR" sz="1100" dirty="0" smtClean="0"/>
              <a:t>, </a:t>
            </a:r>
            <a:r>
              <a:rPr lang="en-US" altLang="ko-KR" sz="1100" dirty="0" err="1" smtClean="0"/>
              <a:t>Usha</a:t>
            </a:r>
            <a:r>
              <a:rPr lang="en-US" altLang="ko-KR" sz="1100" dirty="0" smtClean="0"/>
              <a:t> R. </a:t>
            </a:r>
            <a:r>
              <a:rPr lang="en-US" altLang="ko-KR" sz="1100" dirty="0" err="1" smtClean="0"/>
              <a:t>Pendurthi</a:t>
            </a:r>
            <a:r>
              <a:rPr lang="en-US" altLang="ko-KR" sz="1100" dirty="0" smtClean="0"/>
              <a:t>, L. </a:t>
            </a:r>
            <a:r>
              <a:rPr lang="en-US" altLang="ko-KR" sz="1100" dirty="0" err="1" smtClean="0"/>
              <a:t>Vijaya</a:t>
            </a:r>
            <a:r>
              <a:rPr lang="en-US" altLang="ko-KR" sz="1100" dirty="0" smtClean="0"/>
              <a:t> Mohan </a:t>
            </a:r>
            <a:r>
              <a:rPr lang="en-US" altLang="ko-KR" sz="1100" dirty="0" err="1" smtClean="0"/>
              <a:t>Rao</a:t>
            </a:r>
            <a:r>
              <a:rPr lang="en-US" altLang="ko-KR" sz="1100" dirty="0" smtClean="0"/>
              <a:t> Research Article | published 15 Mar 2013 | PLOS ONE 10.1371/journal.pone.0059304 </a:t>
            </a:r>
            <a:r>
              <a:rPr lang="en-US" altLang="ko-KR" sz="1100" dirty="0" smtClean="0">
                <a:hlinkClick r:id="rId4" action="ppaction://hlinkfile"/>
              </a:rPr>
              <a:t>Views: 74</a:t>
            </a:r>
            <a:r>
              <a:rPr lang="en-US" altLang="ko-KR" sz="1100" dirty="0" smtClean="0"/>
              <a:t> • Citations: None • Bookmarks: None</a:t>
            </a:r>
            <a:endParaRPr lang="ko-KR" altLang="en-US" sz="1100" dirty="0"/>
          </a:p>
        </p:txBody>
      </p:sp>
      <p:sp>
        <p:nvSpPr>
          <p:cNvPr id="4" name="직사각형 3"/>
          <p:cNvSpPr/>
          <p:nvPr/>
        </p:nvSpPr>
        <p:spPr>
          <a:xfrm>
            <a:off x="0" y="2204864"/>
            <a:ext cx="4572000" cy="938719"/>
          </a:xfrm>
          <a:prstGeom prst="rect">
            <a:avLst/>
          </a:prstGeom>
        </p:spPr>
        <p:txBody>
          <a:bodyPr>
            <a:spAutoFit/>
          </a:bodyPr>
          <a:lstStyle/>
          <a:p>
            <a:r>
              <a:rPr lang="en-US" altLang="ko-KR" sz="1100" dirty="0" smtClean="0">
                <a:hlinkClick r:id="rId5" tooltip="Read Open-Access Article"/>
              </a:rPr>
              <a:t>Fibroblast Growth Factor 2 Induces E-</a:t>
            </a:r>
            <a:r>
              <a:rPr lang="en-US" altLang="ko-KR" sz="1100" dirty="0" err="1" smtClean="0">
                <a:hlinkClick r:id="rId5" tooltip="Read Open-Access Article"/>
              </a:rPr>
              <a:t>Cadherin</a:t>
            </a:r>
            <a:r>
              <a:rPr lang="en-US" altLang="ko-KR" sz="1100" dirty="0" smtClean="0">
                <a:hlinkClick r:id="rId5" tooltip="Read Open-Access Article"/>
              </a:rPr>
              <a:t> Down-Regulation via PI3K/</a:t>
            </a:r>
            <a:r>
              <a:rPr lang="en-US" altLang="ko-KR" sz="1100" dirty="0" err="1" smtClean="0">
                <a:hlinkClick r:id="rId5" tooltip="Read Open-Access Article"/>
              </a:rPr>
              <a:t>Akt</a:t>
            </a:r>
            <a:r>
              <a:rPr lang="en-US" altLang="ko-KR" sz="1100" dirty="0" smtClean="0">
                <a:hlinkClick r:id="rId5" tooltip="Read Open-Access Article"/>
              </a:rPr>
              <a:t>/</a:t>
            </a:r>
            <a:r>
              <a:rPr lang="en-US" altLang="ko-KR" sz="1100" dirty="0" err="1" smtClean="0">
                <a:hlinkClick r:id="rId5" tooltip="Read Open-Access Article"/>
              </a:rPr>
              <a:t>mTOR</a:t>
            </a:r>
            <a:r>
              <a:rPr lang="en-US" altLang="ko-KR" sz="1100" dirty="0" smtClean="0">
                <a:hlinkClick r:id="rId5" tooltip="Read Open-Access Article"/>
              </a:rPr>
              <a:t> and MAPK/ERK Signaling in Ovarian Cancer Cells</a:t>
            </a:r>
            <a:r>
              <a:rPr lang="en-US" altLang="ko-KR" sz="1100" dirty="0" smtClean="0"/>
              <a:t> Man-Tat Lau, </a:t>
            </a:r>
            <a:r>
              <a:rPr lang="en-US" altLang="ko-KR" sz="1100" dirty="0" err="1" smtClean="0"/>
              <a:t>Wai</a:t>
            </a:r>
            <a:r>
              <a:rPr lang="en-US" altLang="ko-KR" sz="1100" dirty="0" smtClean="0"/>
              <a:t>-Kin So, Peter C. K. Leung Research Article | published 15 Mar 2013 | PLOS ONE 10.1371/journal.pone.0059083 </a:t>
            </a:r>
            <a:r>
              <a:rPr lang="en-US" altLang="ko-KR" sz="1100" dirty="0" smtClean="0">
                <a:hlinkClick r:id="rId6" action="ppaction://hlinkfile"/>
              </a:rPr>
              <a:t>Views: 82</a:t>
            </a:r>
            <a:r>
              <a:rPr lang="en-US" altLang="ko-KR" sz="1100" dirty="0" smtClean="0"/>
              <a:t> • Citations: None • Bookmarks: None</a:t>
            </a:r>
            <a:endParaRPr lang="ko-KR" altLang="en-US" sz="1100" dirty="0"/>
          </a:p>
        </p:txBody>
      </p:sp>
      <p:sp>
        <p:nvSpPr>
          <p:cNvPr id="5" name="직사각형 4"/>
          <p:cNvSpPr/>
          <p:nvPr/>
        </p:nvSpPr>
        <p:spPr>
          <a:xfrm>
            <a:off x="0" y="3140968"/>
            <a:ext cx="4572000" cy="1107996"/>
          </a:xfrm>
          <a:prstGeom prst="rect">
            <a:avLst/>
          </a:prstGeom>
        </p:spPr>
        <p:txBody>
          <a:bodyPr>
            <a:spAutoFit/>
          </a:bodyPr>
          <a:lstStyle/>
          <a:p>
            <a:r>
              <a:rPr lang="en-US" altLang="ko-KR" sz="1100" dirty="0" smtClean="0">
                <a:hlinkClick r:id="rId7" tooltip="Read Open-Access Article"/>
              </a:rPr>
              <a:t>Breast Cancer and Obesity: </a:t>
            </a:r>
            <a:r>
              <a:rPr lang="en-US" altLang="ko-KR" sz="1100" i="1" dirty="0" smtClean="0">
                <a:hlinkClick r:id="rId7" tooltip="Read Open-Access Article"/>
              </a:rPr>
              <a:t>In Vitro</a:t>
            </a:r>
            <a:r>
              <a:rPr lang="en-US" altLang="ko-KR" sz="1100" dirty="0" smtClean="0">
                <a:hlinkClick r:id="rId7" tooltip="Read Open-Access Article"/>
              </a:rPr>
              <a:t> Interferences between </a:t>
            </a:r>
            <a:r>
              <a:rPr lang="en-US" altLang="ko-KR" sz="1100" dirty="0" err="1" smtClean="0">
                <a:hlinkClick r:id="rId7" tooltip="Read Open-Access Article"/>
              </a:rPr>
              <a:t>Adipokines</a:t>
            </a:r>
            <a:r>
              <a:rPr lang="en-US" altLang="ko-KR" sz="1100" dirty="0" smtClean="0">
                <a:hlinkClick r:id="rId7" tooltip="Read Open-Access Article"/>
              </a:rPr>
              <a:t> and </a:t>
            </a:r>
            <a:r>
              <a:rPr lang="en-US" altLang="ko-KR" sz="1100" dirty="0" err="1" smtClean="0">
                <a:hlinkClick r:id="rId7" tooltip="Read Open-Access Article"/>
              </a:rPr>
              <a:t>Proangiogenic</a:t>
            </a:r>
            <a:r>
              <a:rPr lang="en-US" altLang="ko-KR" sz="1100" dirty="0" smtClean="0">
                <a:hlinkClick r:id="rId7" tooltip="Read Open-Access Article"/>
              </a:rPr>
              <a:t> Features and/or Antitumor Therapies?</a:t>
            </a:r>
            <a:r>
              <a:rPr lang="en-US" altLang="ko-KR" sz="1100" dirty="0" smtClean="0"/>
              <a:t> </a:t>
            </a:r>
            <a:r>
              <a:rPr lang="en-US" altLang="ko-KR" sz="1100" dirty="0" err="1" smtClean="0"/>
              <a:t>Virginie</a:t>
            </a:r>
            <a:r>
              <a:rPr lang="en-US" altLang="ko-KR" sz="1100" dirty="0" smtClean="0"/>
              <a:t> Dubois, </a:t>
            </a:r>
            <a:r>
              <a:rPr lang="en-US" altLang="ko-KR" sz="1100" dirty="0" err="1" smtClean="0"/>
              <a:t>Laetitia</a:t>
            </a:r>
            <a:r>
              <a:rPr lang="en-US" altLang="ko-KR" sz="1100" dirty="0" smtClean="0"/>
              <a:t> </a:t>
            </a:r>
            <a:r>
              <a:rPr lang="en-US" altLang="ko-KR" sz="1100" dirty="0" err="1" smtClean="0"/>
              <a:t>Delort</a:t>
            </a:r>
            <a:r>
              <a:rPr lang="en-US" altLang="ko-KR" sz="1100" dirty="0" smtClean="0"/>
              <a:t>, </a:t>
            </a:r>
            <a:r>
              <a:rPr lang="en-US" altLang="ko-KR" sz="1100" dirty="0" err="1" smtClean="0"/>
              <a:t>Hermine</a:t>
            </a:r>
            <a:r>
              <a:rPr lang="en-US" altLang="ko-KR" sz="1100" dirty="0" smtClean="0"/>
              <a:t> </a:t>
            </a:r>
            <a:r>
              <a:rPr lang="en-US" altLang="ko-KR" sz="1100" dirty="0" err="1" smtClean="0"/>
              <a:t>Billard</a:t>
            </a:r>
            <a:r>
              <a:rPr lang="en-US" altLang="ko-KR" sz="1100" dirty="0" smtClean="0"/>
              <a:t>, Marie-</a:t>
            </a:r>
            <a:r>
              <a:rPr lang="en-US" altLang="ko-KR" sz="1100" dirty="0" err="1" smtClean="0"/>
              <a:t>Paule</a:t>
            </a:r>
            <a:r>
              <a:rPr lang="en-US" altLang="ko-KR" sz="1100" dirty="0" smtClean="0"/>
              <a:t> </a:t>
            </a:r>
            <a:r>
              <a:rPr lang="en-US" altLang="ko-KR" sz="1100" dirty="0" err="1" smtClean="0"/>
              <a:t>Vasson</a:t>
            </a:r>
            <a:r>
              <a:rPr lang="en-US" altLang="ko-KR" sz="1100" dirty="0" smtClean="0"/>
              <a:t>, Florence </a:t>
            </a:r>
            <a:r>
              <a:rPr lang="en-US" altLang="ko-KR" sz="1100" dirty="0" err="1" smtClean="0"/>
              <a:t>Caldefie-Chezet</a:t>
            </a:r>
            <a:r>
              <a:rPr lang="en-US" altLang="ko-KR" sz="1100" dirty="0" smtClean="0"/>
              <a:t> Research Article | published 15 Mar 2013 | PLOS ONE 10.1371/journal.pone.0058541 </a:t>
            </a:r>
            <a:r>
              <a:rPr lang="en-US" altLang="ko-KR" sz="1100" dirty="0" smtClean="0">
                <a:hlinkClick r:id="rId8" action="ppaction://hlinkfile"/>
              </a:rPr>
              <a:t>Views: 60</a:t>
            </a:r>
            <a:r>
              <a:rPr lang="en-US" altLang="ko-KR" sz="1100" dirty="0" smtClean="0"/>
              <a:t> • Citations: None • Bookmarks: None</a:t>
            </a:r>
            <a:endParaRPr lang="ko-KR" altLang="en-US" sz="1100" dirty="0"/>
          </a:p>
        </p:txBody>
      </p:sp>
      <p:sp>
        <p:nvSpPr>
          <p:cNvPr id="6" name="직사각형 5"/>
          <p:cNvSpPr/>
          <p:nvPr/>
        </p:nvSpPr>
        <p:spPr>
          <a:xfrm>
            <a:off x="0" y="4221088"/>
            <a:ext cx="4572000" cy="1277273"/>
          </a:xfrm>
          <a:prstGeom prst="rect">
            <a:avLst/>
          </a:prstGeom>
        </p:spPr>
        <p:txBody>
          <a:bodyPr>
            <a:spAutoFit/>
          </a:bodyPr>
          <a:lstStyle/>
          <a:p>
            <a:r>
              <a:rPr lang="en-US" altLang="ko-KR" sz="1100" dirty="0" smtClean="0">
                <a:hlinkClick r:id="rId9" tooltip="Read Open-Access Article"/>
              </a:rPr>
              <a:t>Association of Single Nucleotide Polymorphisms in </a:t>
            </a:r>
            <a:r>
              <a:rPr lang="en-US" altLang="ko-KR" sz="1100" dirty="0" err="1" smtClean="0">
                <a:hlinkClick r:id="rId9" tooltip="Read Open-Access Article"/>
              </a:rPr>
              <a:t>Wnt</a:t>
            </a:r>
            <a:r>
              <a:rPr lang="en-US" altLang="ko-KR" sz="1100" dirty="0" smtClean="0">
                <a:hlinkClick r:id="rId9" tooltip="Read Open-Access Article"/>
              </a:rPr>
              <a:t> Signaling Pathway Genes with Breast Cancer in Saudi Patients</a:t>
            </a:r>
            <a:r>
              <a:rPr lang="en-US" altLang="ko-KR" sz="1100" dirty="0" smtClean="0"/>
              <a:t> Mohammad Saud </a:t>
            </a:r>
            <a:r>
              <a:rPr lang="en-US" altLang="ko-KR" sz="1100" dirty="0" err="1" smtClean="0"/>
              <a:t>Alanazi</a:t>
            </a:r>
            <a:r>
              <a:rPr lang="en-US" altLang="ko-KR" sz="1100" dirty="0" smtClean="0"/>
              <a:t>, </a:t>
            </a:r>
            <a:r>
              <a:rPr lang="en-US" altLang="ko-KR" sz="1100" dirty="0" err="1" smtClean="0"/>
              <a:t>Narasimha</a:t>
            </a:r>
            <a:r>
              <a:rPr lang="en-US" altLang="ko-KR" sz="1100" dirty="0" smtClean="0"/>
              <a:t> Reddy </a:t>
            </a:r>
            <a:r>
              <a:rPr lang="en-US" altLang="ko-KR" sz="1100" dirty="0" err="1" smtClean="0"/>
              <a:t>Parine</a:t>
            </a:r>
            <a:r>
              <a:rPr lang="en-US" altLang="ko-KR" sz="1100" dirty="0" smtClean="0"/>
              <a:t>, </a:t>
            </a:r>
            <a:r>
              <a:rPr lang="en-US" altLang="ko-KR" sz="1100" dirty="0" err="1" smtClean="0"/>
              <a:t>Jilani</a:t>
            </a:r>
            <a:r>
              <a:rPr lang="en-US" altLang="ko-KR" sz="1100" dirty="0" smtClean="0"/>
              <a:t> </a:t>
            </a:r>
            <a:r>
              <a:rPr lang="en-US" altLang="ko-KR" sz="1100" dirty="0" err="1" smtClean="0"/>
              <a:t>Purusottapatnam</a:t>
            </a:r>
            <a:r>
              <a:rPr lang="en-US" altLang="ko-KR" sz="1100" dirty="0" smtClean="0"/>
              <a:t> </a:t>
            </a:r>
            <a:r>
              <a:rPr lang="en-US" altLang="ko-KR" sz="1100" dirty="0" err="1" smtClean="0"/>
              <a:t>Shaik</a:t>
            </a:r>
            <a:r>
              <a:rPr lang="en-US" altLang="ko-KR" sz="1100" dirty="0" smtClean="0"/>
              <a:t>, Huda A. </a:t>
            </a:r>
            <a:r>
              <a:rPr lang="en-US" altLang="ko-KR" sz="1100" dirty="0" err="1" smtClean="0"/>
              <a:t>Alabdulkarim</a:t>
            </a:r>
            <a:r>
              <a:rPr lang="en-US" altLang="ko-KR" sz="1100" dirty="0" smtClean="0"/>
              <a:t>, Sana Abdulla </a:t>
            </a:r>
            <a:r>
              <a:rPr lang="en-US" altLang="ko-KR" sz="1100" dirty="0" err="1" smtClean="0"/>
              <a:t>Ajaj</a:t>
            </a:r>
            <a:r>
              <a:rPr lang="en-US" altLang="ko-KR" sz="1100" dirty="0" smtClean="0"/>
              <a:t>, </a:t>
            </a:r>
            <a:r>
              <a:rPr lang="en-US" altLang="ko-KR" sz="1100" dirty="0" err="1" smtClean="0"/>
              <a:t>Zahid</a:t>
            </a:r>
            <a:r>
              <a:rPr lang="en-US" altLang="ko-KR" sz="1100" dirty="0" smtClean="0"/>
              <a:t> Khan Research Article | published 14 Mar 2013 | PLOS ONE 10.1371/journal.pone.0059555 </a:t>
            </a:r>
            <a:r>
              <a:rPr lang="en-US" altLang="ko-KR" sz="1100" dirty="0" smtClean="0">
                <a:hlinkClick r:id="rId10" action="ppaction://hlinkfile"/>
              </a:rPr>
              <a:t>Views: 254</a:t>
            </a:r>
            <a:r>
              <a:rPr lang="en-US" altLang="ko-KR" sz="1100" dirty="0" smtClean="0"/>
              <a:t> • Citations: None • Bookmarks: None</a:t>
            </a:r>
            <a:endParaRPr lang="ko-KR" altLang="en-US" sz="1100" dirty="0"/>
          </a:p>
        </p:txBody>
      </p:sp>
      <p:sp>
        <p:nvSpPr>
          <p:cNvPr id="7" name="직사각형 6"/>
          <p:cNvSpPr/>
          <p:nvPr/>
        </p:nvSpPr>
        <p:spPr>
          <a:xfrm>
            <a:off x="0" y="5445224"/>
            <a:ext cx="4572000" cy="1277273"/>
          </a:xfrm>
          <a:prstGeom prst="rect">
            <a:avLst/>
          </a:prstGeom>
        </p:spPr>
        <p:txBody>
          <a:bodyPr>
            <a:spAutoFit/>
          </a:bodyPr>
          <a:lstStyle/>
          <a:p>
            <a:r>
              <a:rPr lang="en-US" altLang="ko-KR" sz="1100" dirty="0" smtClean="0">
                <a:hlinkClick r:id="rId11" tooltip="Read Open-Access Article"/>
              </a:rPr>
              <a:t>Therapeutic Efficacy of C-Kit-Targeted </a:t>
            </a:r>
            <a:r>
              <a:rPr lang="en-US" altLang="ko-KR" sz="1100" dirty="0" err="1" smtClean="0">
                <a:hlinkClick r:id="rId11" tooltip="Read Open-Access Article"/>
              </a:rPr>
              <a:t>Radioimmunotherapy</a:t>
            </a:r>
            <a:r>
              <a:rPr lang="en-US" altLang="ko-KR" sz="1100" dirty="0" smtClean="0">
                <a:hlinkClick r:id="rId11" tooltip="Read Open-Access Article"/>
              </a:rPr>
              <a:t> Using 90Y-Labeled Anti-C-Kit Antibodies in a Mouse Model of Small Cell Lung Cancer</a:t>
            </a:r>
            <a:r>
              <a:rPr lang="en-US" altLang="ko-KR" sz="1100" dirty="0" smtClean="0"/>
              <a:t> </a:t>
            </a:r>
            <a:r>
              <a:rPr lang="en-US" altLang="ko-KR" sz="1100" dirty="0" err="1" smtClean="0"/>
              <a:t>Chisato</a:t>
            </a:r>
            <a:r>
              <a:rPr lang="en-US" altLang="ko-KR" sz="1100" dirty="0" smtClean="0"/>
              <a:t> Yoshida, Atsushi B. Tsuji, </a:t>
            </a:r>
            <a:r>
              <a:rPr lang="en-US" altLang="ko-KR" sz="1100" dirty="0" err="1" smtClean="0"/>
              <a:t>Hitomi</a:t>
            </a:r>
            <a:r>
              <a:rPr lang="en-US" altLang="ko-KR" sz="1100" dirty="0" smtClean="0"/>
              <a:t> </a:t>
            </a:r>
            <a:r>
              <a:rPr lang="en-US" altLang="ko-KR" sz="1100" dirty="0" err="1" smtClean="0"/>
              <a:t>Sudo</a:t>
            </a:r>
            <a:r>
              <a:rPr lang="en-US" altLang="ko-KR" sz="1100" dirty="0" smtClean="0"/>
              <a:t>, </a:t>
            </a:r>
            <a:r>
              <a:rPr lang="en-US" altLang="ko-KR" sz="1100" dirty="0" err="1" smtClean="0"/>
              <a:t>Aya</a:t>
            </a:r>
            <a:r>
              <a:rPr lang="en-US" altLang="ko-KR" sz="1100" dirty="0" smtClean="0"/>
              <a:t> </a:t>
            </a:r>
            <a:r>
              <a:rPr lang="en-US" altLang="ko-KR" sz="1100" dirty="0" err="1" smtClean="0"/>
              <a:t>Sugyo</a:t>
            </a:r>
            <a:r>
              <a:rPr lang="en-US" altLang="ko-KR" sz="1100" dirty="0" smtClean="0"/>
              <a:t>, Tatsuya Kikuchi, Mitsuru Koizumi, Yasushi </a:t>
            </a:r>
            <a:r>
              <a:rPr lang="en-US" altLang="ko-KR" sz="1100" dirty="0" err="1" smtClean="0"/>
              <a:t>Arano</a:t>
            </a:r>
            <a:r>
              <a:rPr lang="en-US" altLang="ko-KR" sz="1100" dirty="0" smtClean="0"/>
              <a:t>, Tsuneo Saga Research Article | published 14 Mar 2013 | PLOS ONE 10.1371/journal.pone.0059248 </a:t>
            </a:r>
            <a:r>
              <a:rPr lang="en-US" altLang="ko-KR" sz="1100" dirty="0" smtClean="0">
                <a:hlinkClick r:id="rId12" action="ppaction://hlinkfile"/>
              </a:rPr>
              <a:t>Views: 22</a:t>
            </a:r>
            <a:r>
              <a:rPr lang="en-US" altLang="ko-KR" sz="1100" dirty="0" smtClean="0"/>
              <a:t> • Citations: None • Bookmarks: None</a:t>
            </a:r>
            <a:endParaRPr lang="ko-KR" altLang="en-US" sz="1100" dirty="0"/>
          </a:p>
        </p:txBody>
      </p:sp>
      <p:sp>
        <p:nvSpPr>
          <p:cNvPr id="8" name="직사각형 7"/>
          <p:cNvSpPr/>
          <p:nvPr/>
        </p:nvSpPr>
        <p:spPr>
          <a:xfrm>
            <a:off x="4572000" y="655732"/>
            <a:ext cx="4572000" cy="1107996"/>
          </a:xfrm>
          <a:prstGeom prst="rect">
            <a:avLst/>
          </a:prstGeom>
        </p:spPr>
        <p:txBody>
          <a:bodyPr>
            <a:spAutoFit/>
          </a:bodyPr>
          <a:lstStyle/>
          <a:p>
            <a:r>
              <a:rPr lang="en-US" altLang="ko-KR" sz="1100" dirty="0" smtClean="0">
                <a:hlinkClick r:id="rId13" tooltip="Read Open-Access Article"/>
              </a:rPr>
              <a:t>Structural Insights into the Mechanism of </a:t>
            </a:r>
            <a:r>
              <a:rPr lang="en-US" altLang="ko-KR" sz="1100" dirty="0" err="1" smtClean="0">
                <a:hlinkClick r:id="rId13" tooltip="Read Open-Access Article"/>
              </a:rPr>
              <a:t>Phosphoregulation</a:t>
            </a:r>
            <a:r>
              <a:rPr lang="en-US" altLang="ko-KR" sz="1100" dirty="0" smtClean="0">
                <a:hlinkClick r:id="rId13" tooltip="Read Open-Access Article"/>
              </a:rPr>
              <a:t> of the Retinoblastoma Protein</a:t>
            </a:r>
            <a:r>
              <a:rPr lang="en-US" altLang="ko-KR" sz="1100" dirty="0" smtClean="0"/>
              <a:t> Ekaterina P. </a:t>
            </a:r>
            <a:r>
              <a:rPr lang="en-US" altLang="ko-KR" sz="1100" dirty="0" err="1" smtClean="0"/>
              <a:t>Lamber</a:t>
            </a:r>
            <a:r>
              <a:rPr lang="en-US" altLang="ko-KR" sz="1100" dirty="0" smtClean="0"/>
              <a:t>, </a:t>
            </a:r>
            <a:r>
              <a:rPr lang="en-US" altLang="ko-KR" sz="1100" dirty="0" err="1" smtClean="0"/>
              <a:t>Fabienne</a:t>
            </a:r>
            <a:r>
              <a:rPr lang="en-US" altLang="ko-KR" sz="1100" dirty="0" smtClean="0"/>
              <a:t> </a:t>
            </a:r>
            <a:r>
              <a:rPr lang="en-US" altLang="ko-KR" sz="1100" dirty="0" err="1" smtClean="0"/>
              <a:t>Beuron</a:t>
            </a:r>
            <a:r>
              <a:rPr lang="en-US" altLang="ko-KR" sz="1100" dirty="0" smtClean="0"/>
              <a:t>, Edward P. Morris, Dmitri I. </a:t>
            </a:r>
            <a:r>
              <a:rPr lang="en-US" altLang="ko-KR" sz="1100" dirty="0" err="1" smtClean="0"/>
              <a:t>Svergun</a:t>
            </a:r>
            <a:r>
              <a:rPr lang="en-US" altLang="ko-KR" sz="1100" dirty="0" smtClean="0"/>
              <a:t>, </a:t>
            </a:r>
            <a:r>
              <a:rPr lang="en-US" altLang="ko-KR" sz="1100" dirty="0" err="1" smtClean="0"/>
              <a:t>Sibylle</a:t>
            </a:r>
            <a:r>
              <a:rPr lang="en-US" altLang="ko-KR" sz="1100" dirty="0" smtClean="0"/>
              <a:t> </a:t>
            </a:r>
            <a:r>
              <a:rPr lang="en-US" altLang="ko-KR" sz="1100" dirty="0" err="1" smtClean="0"/>
              <a:t>Mittnacht</a:t>
            </a:r>
            <a:r>
              <a:rPr lang="en-US" altLang="ko-KR" sz="1100" dirty="0" smtClean="0"/>
              <a:t> Research Article | published 14 Mar 2013 | PLOS ONE 10.1371/journal.pone.0058463 </a:t>
            </a:r>
            <a:r>
              <a:rPr lang="en-US" altLang="ko-KR" sz="1100" dirty="0" smtClean="0">
                <a:hlinkClick r:id="rId14" action="ppaction://hlinkfile"/>
              </a:rPr>
              <a:t>Views: 33</a:t>
            </a:r>
            <a:r>
              <a:rPr lang="en-US" altLang="ko-KR" sz="1100" dirty="0" smtClean="0"/>
              <a:t> • Citations: None • Bookmarks: None</a:t>
            </a:r>
            <a:endParaRPr lang="ko-KR" altLang="en-US" sz="1100" dirty="0"/>
          </a:p>
        </p:txBody>
      </p:sp>
      <p:sp>
        <p:nvSpPr>
          <p:cNvPr id="9" name="직사각형 8"/>
          <p:cNvSpPr/>
          <p:nvPr/>
        </p:nvSpPr>
        <p:spPr>
          <a:xfrm>
            <a:off x="4572000" y="1735852"/>
            <a:ext cx="4572000" cy="938719"/>
          </a:xfrm>
          <a:prstGeom prst="rect">
            <a:avLst/>
          </a:prstGeom>
        </p:spPr>
        <p:txBody>
          <a:bodyPr>
            <a:spAutoFit/>
          </a:bodyPr>
          <a:lstStyle/>
          <a:p>
            <a:r>
              <a:rPr lang="en-US" altLang="ko-KR" sz="1100" dirty="0" smtClean="0">
                <a:hlinkClick r:id="rId15" tooltip="Read Open-Access Article"/>
              </a:rPr>
              <a:t>Inhibition of Rho and </a:t>
            </a:r>
            <a:r>
              <a:rPr lang="en-US" altLang="ko-KR" sz="1100" dirty="0" err="1" smtClean="0">
                <a:hlinkClick r:id="rId15" tooltip="Read Open-Access Article"/>
              </a:rPr>
              <a:t>Rac</a:t>
            </a:r>
            <a:r>
              <a:rPr lang="en-US" altLang="ko-KR" sz="1100" dirty="0" smtClean="0">
                <a:hlinkClick r:id="rId15" tooltip="Read Open-Access Article"/>
              </a:rPr>
              <a:t> </a:t>
            </a:r>
            <a:r>
              <a:rPr lang="en-US" altLang="ko-KR" sz="1100" dirty="0" err="1" smtClean="0">
                <a:hlinkClick r:id="rId15" tooltip="Read Open-Access Article"/>
              </a:rPr>
              <a:t>Geranylgeranylation</a:t>
            </a:r>
            <a:r>
              <a:rPr lang="en-US" altLang="ko-KR" sz="1100" dirty="0" smtClean="0">
                <a:hlinkClick r:id="rId15" tooltip="Read Open-Access Article"/>
              </a:rPr>
              <a:t> by </a:t>
            </a:r>
            <a:r>
              <a:rPr lang="en-US" altLang="ko-KR" sz="1100" dirty="0" err="1" smtClean="0">
                <a:hlinkClick r:id="rId15" tooltip="Read Open-Access Article"/>
              </a:rPr>
              <a:t>Atorvastatin</a:t>
            </a:r>
            <a:r>
              <a:rPr lang="en-US" altLang="ko-KR" sz="1100" dirty="0" smtClean="0">
                <a:hlinkClick r:id="rId15" tooltip="Read Open-Access Article"/>
              </a:rPr>
              <a:t> Is Critical for Preservation of Endothelial Junction Integrity</a:t>
            </a:r>
            <a:r>
              <a:rPr lang="en-US" altLang="ko-KR" sz="1100" dirty="0" smtClean="0"/>
              <a:t> </a:t>
            </a:r>
            <a:r>
              <a:rPr lang="en-US" altLang="ko-KR" sz="1100" dirty="0" err="1" smtClean="0"/>
              <a:t>Hongbing</a:t>
            </a:r>
            <a:r>
              <a:rPr lang="en-US" altLang="ko-KR" sz="1100" dirty="0" smtClean="0"/>
              <a:t> Xiao, </a:t>
            </a:r>
            <a:r>
              <a:rPr lang="en-US" altLang="ko-KR" sz="1100" dirty="0" err="1" smtClean="0"/>
              <a:t>Xiong</a:t>
            </a:r>
            <a:r>
              <a:rPr lang="en-US" altLang="ko-KR" sz="1100" dirty="0" smtClean="0"/>
              <a:t> Qin, Ding Ping, </a:t>
            </a:r>
            <a:r>
              <a:rPr lang="en-US" altLang="ko-KR" sz="1100" dirty="0" err="1" smtClean="0"/>
              <a:t>Keqiang</a:t>
            </a:r>
            <a:r>
              <a:rPr lang="en-US" altLang="ko-KR" sz="1100" dirty="0" smtClean="0"/>
              <a:t> </a:t>
            </a:r>
            <a:r>
              <a:rPr lang="en-US" altLang="ko-KR" sz="1100" dirty="0" err="1" smtClean="0"/>
              <a:t>Zuo</a:t>
            </a:r>
            <a:r>
              <a:rPr lang="en-US" altLang="ko-KR" sz="1100" dirty="0" smtClean="0"/>
              <a:t> Research Article | published 13 Mar 2013 | PLOS ONE 10.1371/journal.pone.0059233 </a:t>
            </a:r>
            <a:r>
              <a:rPr lang="en-US" altLang="ko-KR" sz="1100" dirty="0" smtClean="0">
                <a:hlinkClick r:id="rId16" action="ppaction://hlinkfile"/>
              </a:rPr>
              <a:t>Views: 131</a:t>
            </a:r>
            <a:r>
              <a:rPr lang="en-US" altLang="ko-KR" sz="1100" dirty="0" smtClean="0"/>
              <a:t> • Citations: None • Bookmarks: None</a:t>
            </a:r>
            <a:endParaRPr lang="ko-KR" altLang="en-US" sz="1100" dirty="0"/>
          </a:p>
        </p:txBody>
      </p:sp>
      <p:sp>
        <p:nvSpPr>
          <p:cNvPr id="10" name="직사각형 9"/>
          <p:cNvSpPr/>
          <p:nvPr/>
        </p:nvSpPr>
        <p:spPr>
          <a:xfrm>
            <a:off x="4572000" y="2671956"/>
            <a:ext cx="4572000" cy="1107996"/>
          </a:xfrm>
          <a:prstGeom prst="rect">
            <a:avLst/>
          </a:prstGeom>
        </p:spPr>
        <p:txBody>
          <a:bodyPr>
            <a:spAutoFit/>
          </a:bodyPr>
          <a:lstStyle/>
          <a:p>
            <a:r>
              <a:rPr lang="en-US" altLang="ko-KR" sz="1100" dirty="0" smtClean="0">
                <a:hlinkClick r:id="rId17" tooltip="Read Open-Access Article"/>
              </a:rPr>
              <a:t>P38/NF-</a:t>
            </a:r>
            <a:r>
              <a:rPr lang="el-GR" altLang="ko-KR" sz="1100" dirty="0" smtClean="0">
                <a:hlinkClick r:id="rId17" tooltip="Read Open-Access Article"/>
              </a:rPr>
              <a:t>κ</a:t>
            </a:r>
            <a:r>
              <a:rPr lang="en-US" altLang="ko-KR" sz="1100" dirty="0" smtClean="0">
                <a:hlinkClick r:id="rId17" tooltip="Read Open-Access Article"/>
              </a:rPr>
              <a:t>B/Snail Pathway Is Involved in </a:t>
            </a:r>
            <a:r>
              <a:rPr lang="en-US" altLang="ko-KR" sz="1100" dirty="0" err="1" smtClean="0">
                <a:hlinkClick r:id="rId17" tooltip="Read Open-Access Article"/>
              </a:rPr>
              <a:t>Caffeic</a:t>
            </a:r>
            <a:r>
              <a:rPr lang="en-US" altLang="ko-KR" sz="1100" dirty="0" smtClean="0">
                <a:hlinkClick r:id="rId17" tooltip="Read Open-Access Article"/>
              </a:rPr>
              <a:t> Acid-Induced Inhibition of Cancer Stem Cells-Like Properties and Migratory Capacity in Malignant Human </a:t>
            </a:r>
            <a:r>
              <a:rPr lang="en-US" altLang="ko-KR" sz="1100" dirty="0" err="1" smtClean="0">
                <a:hlinkClick r:id="rId17" tooltip="Read Open-Access Article"/>
              </a:rPr>
              <a:t>Keratinocyte</a:t>
            </a:r>
            <a:r>
              <a:rPr lang="en-US" altLang="ko-KR" sz="1100" dirty="0" smtClean="0"/>
              <a:t> Ye Yang, Yuan Li, </a:t>
            </a:r>
            <a:r>
              <a:rPr lang="en-US" altLang="ko-KR" sz="1100" dirty="0" err="1" smtClean="0"/>
              <a:t>Kebo</a:t>
            </a:r>
            <a:r>
              <a:rPr lang="en-US" altLang="ko-KR" sz="1100" dirty="0" smtClean="0"/>
              <a:t> Wang, Yu Wang, </a:t>
            </a:r>
            <a:r>
              <a:rPr lang="en-US" altLang="ko-KR" sz="1100" dirty="0" err="1" smtClean="0"/>
              <a:t>Wenqin</a:t>
            </a:r>
            <a:r>
              <a:rPr lang="en-US" altLang="ko-KR" sz="1100" dirty="0" smtClean="0"/>
              <a:t> Yin, Lei Li Research Article | published 13 Mar 2013 | PLOS ONE 10.1371/journal.pone.0058915 </a:t>
            </a:r>
            <a:r>
              <a:rPr lang="en-US" altLang="ko-KR" sz="1100" dirty="0" smtClean="0">
                <a:hlinkClick r:id="rId18" action="ppaction://hlinkfile"/>
              </a:rPr>
              <a:t>Views: 69</a:t>
            </a:r>
            <a:r>
              <a:rPr lang="en-US" altLang="ko-KR" sz="1100" dirty="0" smtClean="0"/>
              <a:t> • Citations: None • Bookmarks: None</a:t>
            </a:r>
            <a:endParaRPr lang="ko-KR" altLang="en-US" sz="1100" dirty="0"/>
          </a:p>
        </p:txBody>
      </p:sp>
      <p:sp>
        <p:nvSpPr>
          <p:cNvPr id="11" name="직사각형 10"/>
          <p:cNvSpPr/>
          <p:nvPr/>
        </p:nvSpPr>
        <p:spPr>
          <a:xfrm>
            <a:off x="4572000" y="3752076"/>
            <a:ext cx="4572000" cy="938719"/>
          </a:xfrm>
          <a:prstGeom prst="rect">
            <a:avLst/>
          </a:prstGeom>
        </p:spPr>
        <p:txBody>
          <a:bodyPr>
            <a:spAutoFit/>
          </a:bodyPr>
          <a:lstStyle/>
          <a:p>
            <a:r>
              <a:rPr lang="en-US" altLang="ko-KR" sz="1100" dirty="0" smtClean="0">
                <a:hlinkClick r:id="rId19" tooltip="Read Open-Access Article"/>
              </a:rPr>
              <a:t>Effect of G-</a:t>
            </a:r>
            <a:r>
              <a:rPr lang="en-US" altLang="ko-KR" sz="1100" dirty="0" err="1" smtClean="0">
                <a:hlinkClick r:id="rId19" tooltip="Read Open-Access Article"/>
              </a:rPr>
              <a:t>Quadruplex</a:t>
            </a:r>
            <a:r>
              <a:rPr lang="en-US" altLang="ko-KR" sz="1100" dirty="0" smtClean="0">
                <a:hlinkClick r:id="rId19" tooltip="Read Open-Access Article"/>
              </a:rPr>
              <a:t> Polymorphism on the Recognition of </a:t>
            </a:r>
            <a:r>
              <a:rPr lang="en-US" altLang="ko-KR" sz="1100" dirty="0" err="1" smtClean="0">
                <a:hlinkClick r:id="rId19" tooltip="Read Open-Access Article"/>
              </a:rPr>
              <a:t>Telomeric</a:t>
            </a:r>
            <a:r>
              <a:rPr lang="en-US" altLang="ko-KR" sz="1100" dirty="0" smtClean="0">
                <a:hlinkClick r:id="rId19" tooltip="Read Open-Access Article"/>
              </a:rPr>
              <a:t> DNA by a Metal Complex</a:t>
            </a:r>
            <a:r>
              <a:rPr lang="en-US" altLang="ko-KR" sz="1100" dirty="0" smtClean="0"/>
              <a:t> </a:t>
            </a:r>
            <a:r>
              <a:rPr lang="en-US" altLang="ko-KR" sz="1100" dirty="0" err="1" smtClean="0"/>
              <a:t>Caterina</a:t>
            </a:r>
            <a:r>
              <a:rPr lang="en-US" altLang="ko-KR" sz="1100" dirty="0" smtClean="0"/>
              <a:t> </a:t>
            </a:r>
            <a:r>
              <a:rPr lang="en-US" altLang="ko-KR" sz="1100" dirty="0" err="1" smtClean="0"/>
              <a:t>Musetti</a:t>
            </a:r>
            <a:r>
              <a:rPr lang="en-US" altLang="ko-KR" sz="1100" dirty="0" smtClean="0"/>
              <a:t>, A. Paul </a:t>
            </a:r>
            <a:r>
              <a:rPr lang="en-US" altLang="ko-KR" sz="1100" dirty="0" err="1" smtClean="0"/>
              <a:t>Krapcho</a:t>
            </a:r>
            <a:r>
              <a:rPr lang="en-US" altLang="ko-KR" sz="1100" dirty="0" smtClean="0"/>
              <a:t>, </a:t>
            </a:r>
            <a:r>
              <a:rPr lang="en-US" altLang="ko-KR" sz="1100" dirty="0" err="1" smtClean="0"/>
              <a:t>Manlio</a:t>
            </a:r>
            <a:r>
              <a:rPr lang="en-US" altLang="ko-KR" sz="1100" dirty="0" smtClean="0"/>
              <a:t> Palumbo, Claudia </a:t>
            </a:r>
            <a:r>
              <a:rPr lang="en-US" altLang="ko-KR" sz="1100" dirty="0" err="1" smtClean="0"/>
              <a:t>Sissi</a:t>
            </a:r>
            <a:r>
              <a:rPr lang="en-US" altLang="ko-KR" sz="1100" dirty="0" smtClean="0"/>
              <a:t> Research Article | published 13 Mar 2013 | PLOS ONE 10.1371/journal.pone.0058529 </a:t>
            </a:r>
            <a:r>
              <a:rPr lang="en-US" altLang="ko-KR" sz="1100" dirty="0" smtClean="0">
                <a:hlinkClick r:id="rId20" action="ppaction://hlinkfile"/>
              </a:rPr>
              <a:t>Views: 181</a:t>
            </a:r>
            <a:r>
              <a:rPr lang="en-US" altLang="ko-KR" sz="1100" dirty="0" smtClean="0"/>
              <a:t> • Citations: None • Bookmarks: None</a:t>
            </a:r>
            <a:endParaRPr lang="ko-KR" altLang="en-US" sz="1100" dirty="0"/>
          </a:p>
        </p:txBody>
      </p:sp>
      <p:sp>
        <p:nvSpPr>
          <p:cNvPr id="12" name="직사각형 11"/>
          <p:cNvSpPr/>
          <p:nvPr/>
        </p:nvSpPr>
        <p:spPr>
          <a:xfrm>
            <a:off x="4572000" y="4688180"/>
            <a:ext cx="4572000" cy="1107996"/>
          </a:xfrm>
          <a:prstGeom prst="rect">
            <a:avLst/>
          </a:prstGeom>
        </p:spPr>
        <p:txBody>
          <a:bodyPr>
            <a:spAutoFit/>
          </a:bodyPr>
          <a:lstStyle/>
          <a:p>
            <a:r>
              <a:rPr lang="en-US" altLang="ko-KR" sz="1100" dirty="0" smtClean="0">
                <a:hlinkClick r:id="rId21" tooltip="Read Open-Access Article"/>
              </a:rPr>
              <a:t>Culturing on Wharton's Jelly Extract Delays </a:t>
            </a:r>
            <a:r>
              <a:rPr lang="en-US" altLang="ko-KR" sz="1100" dirty="0" err="1" smtClean="0">
                <a:hlinkClick r:id="rId21" tooltip="Read Open-Access Article"/>
              </a:rPr>
              <a:t>Mesenchymal</a:t>
            </a:r>
            <a:r>
              <a:rPr lang="en-US" altLang="ko-KR" sz="1100" dirty="0" smtClean="0">
                <a:hlinkClick r:id="rId21" tooltip="Read Open-Access Article"/>
              </a:rPr>
              <a:t> Stem Cell Senescence through p53 and p16INK4a/</a:t>
            </a:r>
            <a:r>
              <a:rPr lang="en-US" altLang="ko-KR" sz="1100" dirty="0" err="1" smtClean="0">
                <a:hlinkClick r:id="rId21" tooltip="Read Open-Access Article"/>
              </a:rPr>
              <a:t>pRb</a:t>
            </a:r>
            <a:r>
              <a:rPr lang="en-US" altLang="ko-KR" sz="1100" dirty="0" smtClean="0">
                <a:hlinkClick r:id="rId21" tooltip="Read Open-Access Article"/>
              </a:rPr>
              <a:t> Pathways</a:t>
            </a:r>
            <a:r>
              <a:rPr lang="en-US" altLang="ko-KR" sz="1100" dirty="0" smtClean="0"/>
              <a:t> </a:t>
            </a:r>
            <a:r>
              <a:rPr lang="en-US" altLang="ko-KR" sz="1100" dirty="0" err="1" smtClean="0"/>
              <a:t>Haojie</a:t>
            </a:r>
            <a:r>
              <a:rPr lang="en-US" altLang="ko-KR" sz="1100" dirty="0" smtClean="0"/>
              <a:t> </a:t>
            </a:r>
            <a:r>
              <a:rPr lang="en-US" altLang="ko-KR" sz="1100" dirty="0" err="1" smtClean="0"/>
              <a:t>Hao</a:t>
            </a:r>
            <a:r>
              <a:rPr lang="en-US" altLang="ko-KR" sz="1100" dirty="0" smtClean="0"/>
              <a:t>, </a:t>
            </a:r>
            <a:r>
              <a:rPr lang="en-US" altLang="ko-KR" sz="1100" dirty="0" err="1" smtClean="0"/>
              <a:t>Guanghui</a:t>
            </a:r>
            <a:r>
              <a:rPr lang="en-US" altLang="ko-KR" sz="1100" dirty="0" smtClean="0"/>
              <a:t> Chen, </a:t>
            </a:r>
            <a:r>
              <a:rPr lang="en-US" altLang="ko-KR" sz="1100" dirty="0" err="1" smtClean="0"/>
              <a:t>Jiejie</a:t>
            </a:r>
            <a:r>
              <a:rPr lang="en-US" altLang="ko-KR" sz="1100" dirty="0" smtClean="0"/>
              <a:t> Liu, </a:t>
            </a:r>
            <a:r>
              <a:rPr lang="en-US" altLang="ko-KR" sz="1100" dirty="0" err="1" smtClean="0"/>
              <a:t>Dongdong</a:t>
            </a:r>
            <a:r>
              <a:rPr lang="en-US" altLang="ko-KR" sz="1100" dirty="0" smtClean="0"/>
              <a:t> Ti, </a:t>
            </a:r>
            <a:r>
              <a:rPr lang="en-US" altLang="ko-KR" sz="1100" dirty="0" err="1" smtClean="0"/>
              <a:t>Yali</a:t>
            </a:r>
            <a:r>
              <a:rPr lang="en-US" altLang="ko-KR" sz="1100" dirty="0" smtClean="0"/>
              <a:t> Zhao, </a:t>
            </a:r>
            <a:r>
              <a:rPr lang="en-US" altLang="ko-KR" sz="1100" dirty="0" err="1" smtClean="0"/>
              <a:t>Shenjun</a:t>
            </a:r>
            <a:r>
              <a:rPr lang="en-US" altLang="ko-KR" sz="1100" dirty="0" smtClean="0"/>
              <a:t> </a:t>
            </a:r>
            <a:r>
              <a:rPr lang="en-US" altLang="ko-KR" sz="1100" dirty="0" err="1" smtClean="0"/>
              <a:t>Xu</a:t>
            </a:r>
            <a:r>
              <a:rPr lang="en-US" altLang="ko-KR" sz="1100" dirty="0" smtClean="0"/>
              <a:t>, </a:t>
            </a:r>
            <a:r>
              <a:rPr lang="en-US" altLang="ko-KR" sz="1100" dirty="0" err="1" smtClean="0"/>
              <a:t>Xiaobing</a:t>
            </a:r>
            <a:r>
              <a:rPr lang="en-US" altLang="ko-KR" sz="1100" dirty="0" smtClean="0"/>
              <a:t> Fu, </a:t>
            </a:r>
            <a:r>
              <a:rPr lang="en-US" altLang="ko-KR" sz="1100" dirty="0" err="1" smtClean="0"/>
              <a:t>Weidong</a:t>
            </a:r>
            <a:r>
              <a:rPr lang="en-US" altLang="ko-KR" sz="1100" dirty="0" smtClean="0"/>
              <a:t> Han Research Article | published 13 Mar 2013 | PLOS ONE 10.1371/journal.pone.0058314 </a:t>
            </a:r>
            <a:r>
              <a:rPr lang="en-US" altLang="ko-KR" sz="1100" dirty="0" smtClean="0">
                <a:hlinkClick r:id="rId22" action="ppaction://hlinkfile"/>
              </a:rPr>
              <a:t>Views: 24</a:t>
            </a:r>
            <a:r>
              <a:rPr lang="en-US" altLang="ko-KR" sz="1100" dirty="0" smtClean="0"/>
              <a:t> • Citations: None • Bookmarks: None</a:t>
            </a:r>
            <a:endParaRPr lang="ko-KR" altLang="en-US" sz="1100" dirty="0"/>
          </a:p>
        </p:txBody>
      </p:sp>
      <p:sp>
        <p:nvSpPr>
          <p:cNvPr id="13" name="직사각형 12"/>
          <p:cNvSpPr/>
          <p:nvPr/>
        </p:nvSpPr>
        <p:spPr>
          <a:xfrm>
            <a:off x="4572000" y="5802649"/>
            <a:ext cx="4572000" cy="938719"/>
          </a:xfrm>
          <a:prstGeom prst="rect">
            <a:avLst/>
          </a:prstGeom>
        </p:spPr>
        <p:txBody>
          <a:bodyPr>
            <a:spAutoFit/>
          </a:bodyPr>
          <a:lstStyle/>
          <a:p>
            <a:r>
              <a:rPr lang="en-US" altLang="ko-KR" sz="1100" dirty="0" smtClean="0">
                <a:hlinkClick r:id="rId23" tooltip="Read Open-Access Article"/>
              </a:rPr>
              <a:t>Insulin-Stimulated Degradation of </a:t>
            </a:r>
            <a:r>
              <a:rPr lang="en-US" altLang="ko-KR" sz="1100" dirty="0" err="1" smtClean="0">
                <a:hlinkClick r:id="rId23" tooltip="Read Open-Access Article"/>
              </a:rPr>
              <a:t>Apolipoprotein</a:t>
            </a:r>
            <a:r>
              <a:rPr lang="en-US" altLang="ko-KR" sz="1100" dirty="0" smtClean="0">
                <a:hlinkClick r:id="rId23" tooltip="Read Open-Access Article"/>
              </a:rPr>
              <a:t> B100: Roles of Class II Phosphatidylinositol-3-Kinase and </a:t>
            </a:r>
            <a:r>
              <a:rPr lang="en-US" altLang="ko-KR" sz="1100" dirty="0" err="1" smtClean="0">
                <a:hlinkClick r:id="rId23" tooltip="Read Open-Access Article"/>
              </a:rPr>
              <a:t>Autophagy</a:t>
            </a:r>
            <a:r>
              <a:rPr lang="en-US" altLang="ko-KR" sz="1100" dirty="0" smtClean="0"/>
              <a:t> Ursula </a:t>
            </a:r>
            <a:r>
              <a:rPr lang="en-US" altLang="ko-KR" sz="1100" dirty="0" err="1" smtClean="0"/>
              <a:t>Andreo</a:t>
            </a:r>
            <a:r>
              <a:rPr lang="en-US" altLang="ko-KR" sz="1100" dirty="0" smtClean="0"/>
              <a:t>, Liang </a:t>
            </a:r>
            <a:r>
              <a:rPr lang="en-US" altLang="ko-KR" sz="1100" dirty="0" err="1" smtClean="0"/>
              <a:t>Guo</a:t>
            </a:r>
            <a:r>
              <a:rPr lang="en-US" altLang="ko-KR" sz="1100" dirty="0" smtClean="0"/>
              <a:t>, </a:t>
            </a:r>
            <a:r>
              <a:rPr lang="en-US" altLang="ko-KR" sz="1100" dirty="0" err="1" smtClean="0"/>
              <a:t>Doru</a:t>
            </a:r>
            <a:r>
              <a:rPr lang="en-US" altLang="ko-KR" sz="1100" dirty="0" smtClean="0"/>
              <a:t> V. </a:t>
            </a:r>
            <a:r>
              <a:rPr lang="en-US" altLang="ko-KR" sz="1100" dirty="0" err="1" smtClean="0"/>
              <a:t>Chirieac</a:t>
            </a:r>
            <a:r>
              <a:rPr lang="en-US" altLang="ko-KR" sz="1100" dirty="0" smtClean="0"/>
              <a:t>, Ana C. </a:t>
            </a:r>
            <a:r>
              <a:rPr lang="en-US" altLang="ko-KR" sz="1100" dirty="0" err="1" smtClean="0"/>
              <a:t>Tuyama</a:t>
            </a:r>
            <a:r>
              <a:rPr lang="en-US" altLang="ko-KR" sz="1100" dirty="0" smtClean="0"/>
              <a:t>, Emilie </a:t>
            </a:r>
            <a:r>
              <a:rPr lang="en-US" altLang="ko-KR" sz="1100" dirty="0" err="1" smtClean="0"/>
              <a:t>Montenont</a:t>
            </a:r>
            <a:r>
              <a:rPr lang="en-US" altLang="ko-KR" sz="1100" dirty="0" smtClean="0"/>
              <a:t>, Jeffrey L. Brodsky, Edward A. Fisher Research Article | published 13 Mar 2013 | PLOS ONE 10.1371/journal.pone.0057590</a:t>
            </a:r>
            <a:endParaRPr lang="ko-KR" altLang="en-US" sz="11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2799</TotalTime>
  <Words>1664</Words>
  <Application>Microsoft Office PowerPoint</Application>
  <PresentationFormat>화면 슬라이드 쇼(4:3)</PresentationFormat>
  <Paragraphs>104</Paragraphs>
  <Slides>13</Slides>
  <Notes>0</Notes>
  <HiddenSlides>0</HiddenSlides>
  <MMClips>0</MMClips>
  <ScaleCrop>false</ScaleCrop>
  <HeadingPairs>
    <vt:vector size="4" baseType="variant">
      <vt:variant>
        <vt:lpstr>테마</vt:lpstr>
      </vt:variant>
      <vt:variant>
        <vt:i4>1</vt:i4>
      </vt:variant>
      <vt:variant>
        <vt:lpstr>슬라이드 제목</vt:lpstr>
      </vt:variant>
      <vt:variant>
        <vt:i4>13</vt:i4>
      </vt:variant>
    </vt:vector>
  </HeadingPairs>
  <TitlesOfParts>
    <vt:vector size="14" baseType="lpstr">
      <vt:lpstr>Office 테마</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lpstr>슬라이드 11</vt:lpstr>
      <vt:lpstr>슬라이드 12</vt:lpstr>
      <vt:lpstr>슬라이드 13</vt:lpstr>
    </vt:vector>
  </TitlesOfParts>
  <Company>R&amp;D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Microsoft Corporation</dc:creator>
  <cp:lastModifiedBy>성대현</cp:lastModifiedBy>
  <cp:revision>319</cp:revision>
  <dcterms:created xsi:type="dcterms:W3CDTF">2006-10-05T04:04:58Z</dcterms:created>
  <dcterms:modified xsi:type="dcterms:W3CDTF">2013-03-17T22:52:53Z</dcterms:modified>
</cp:coreProperties>
</file>