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26" r:id="rId2"/>
    <p:sldId id="535" r:id="rId3"/>
    <p:sldId id="534" r:id="rId4"/>
    <p:sldId id="536" r:id="rId5"/>
    <p:sldId id="537" r:id="rId6"/>
    <p:sldId id="538" r:id="rId7"/>
    <p:sldId id="539" r:id="rId8"/>
    <p:sldId id="540" r:id="rId9"/>
    <p:sldId id="541" r:id="rId10"/>
    <p:sldId id="542" r:id="rId11"/>
    <p:sldId id="543" r:id="rId12"/>
    <p:sldId id="544" r:id="rId13"/>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743" autoAdjust="0"/>
  </p:normalViewPr>
  <p:slideViewPr>
    <p:cSldViewPr>
      <p:cViewPr>
        <p:scale>
          <a:sx n="60" d="100"/>
          <a:sy n="60" d="100"/>
        </p:scale>
        <p:origin x="-648" y="6"/>
      </p:cViewPr>
      <p:guideLst>
        <p:guide orient="horz" pos="3657"/>
        <p:guide pos="510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2014-03-24</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www.plosone.org/article/info:doi/10.1371/journal.pone.0092052" TargetMode="External"/><Relationship Id="rId13" Type="http://schemas.openxmlformats.org/officeDocument/2006/relationships/hyperlink" Target="http://www.plosone.org/article/info:doi/10.1371/journal.pone.0091756" TargetMode="External"/><Relationship Id="rId18" Type="http://schemas.openxmlformats.org/officeDocument/2006/relationships/hyperlink" Target="http://www.plosone.org/article/info:doi/10.1371/journal.pone.0092457" TargetMode="External"/><Relationship Id="rId3" Type="http://schemas.openxmlformats.org/officeDocument/2006/relationships/hyperlink" Target="http://www.plosone.org/article/info:doi/10.1371/journal.pone.0090730;jsessionid=35275AE8F9BCCD1FCA2CA5AD85B3C314" TargetMode="External"/><Relationship Id="rId21" Type="http://schemas.openxmlformats.org/officeDocument/2006/relationships/hyperlink" Target="http://www.plosone.org/article/info:doi/10.1371/journal.pone.0089963" TargetMode="External"/><Relationship Id="rId7" Type="http://schemas.openxmlformats.org/officeDocument/2006/relationships/hyperlink" Target="http://www.plosone.org/article/info:doi/10.1371/journal.pone.0089928" TargetMode="External"/><Relationship Id="rId12" Type="http://schemas.openxmlformats.org/officeDocument/2006/relationships/hyperlink" Target="http://www.plosone.org/article/info:doi/10.1371/journal.pone.0091568" TargetMode="External"/><Relationship Id="rId17" Type="http://schemas.openxmlformats.org/officeDocument/2006/relationships/hyperlink" Target="http://www.plosone.org/article/info:doi/10.1371/journal.pone.0092629" TargetMode="External"/><Relationship Id="rId2" Type="http://schemas.openxmlformats.org/officeDocument/2006/relationships/image" Target="../media/image9.png"/><Relationship Id="rId16" Type="http://schemas.openxmlformats.org/officeDocument/2006/relationships/hyperlink" Target="http://www.plosone.org/article/info:doi/10.1371/journal.pone.0092608" TargetMode="External"/><Relationship Id="rId20" Type="http://schemas.openxmlformats.org/officeDocument/2006/relationships/hyperlink" Target="http://www.plosone.org/article/info:doi/10.1371/journal.pone.0092888" TargetMode="External"/><Relationship Id="rId1" Type="http://schemas.openxmlformats.org/officeDocument/2006/relationships/slideLayout" Target="../slideLayouts/slideLayout1.xml"/><Relationship Id="rId6" Type="http://schemas.openxmlformats.org/officeDocument/2006/relationships/hyperlink" Target="http://www.plosone.org/article/info:doi/10.1371/journal.pone.0091234;jsessionid=35275AE8F9BCCD1FCA2CA5AD85B3C314" TargetMode="External"/><Relationship Id="rId11" Type="http://schemas.openxmlformats.org/officeDocument/2006/relationships/hyperlink" Target="http://www.plosone.org/article/info:doi/10.1371/journal.pone.0090467" TargetMode="External"/><Relationship Id="rId5" Type="http://schemas.openxmlformats.org/officeDocument/2006/relationships/hyperlink" Target="http://www.plosone.org/article/info:doi/10.1371/journal.pone.0090229;jsessionid=35275AE8F9BCCD1FCA2CA5AD85B3C314" TargetMode="External"/><Relationship Id="rId15" Type="http://schemas.openxmlformats.org/officeDocument/2006/relationships/hyperlink" Target="http://www.plosone.org/article/info:doi/10.1371/journal.pone.0092191" TargetMode="External"/><Relationship Id="rId10" Type="http://schemas.openxmlformats.org/officeDocument/2006/relationships/hyperlink" Target="http://www.plosone.org/article/info:doi/10.1371/journal.pone.0092151" TargetMode="External"/><Relationship Id="rId19" Type="http://schemas.openxmlformats.org/officeDocument/2006/relationships/hyperlink" Target="http://www.plosone.org/article/info:doi/10.1371/journal.pone.0092478" TargetMode="External"/><Relationship Id="rId4" Type="http://schemas.openxmlformats.org/officeDocument/2006/relationships/hyperlink" Target="http://www.plosone.org/article/info:doi/10.1371/journal.pone.0088950;jsessionid=35275AE8F9BCCD1FCA2CA5AD85B3C314" TargetMode="External"/><Relationship Id="rId9" Type="http://schemas.openxmlformats.org/officeDocument/2006/relationships/hyperlink" Target="http://www.plosone.org/article/info:doi/10.1371/journal.pone.0091941" TargetMode="External"/><Relationship Id="rId14" Type="http://schemas.openxmlformats.org/officeDocument/2006/relationships/hyperlink" Target="http://www.plosone.org/article/info:doi/10.1371/journal.pone.009153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21 MARCH 2014 VOL 343, ISSUE 6177</a:t>
            </a:r>
          </a:p>
        </p:txBody>
      </p:sp>
      <p:sp>
        <p:nvSpPr>
          <p:cNvPr id="8" name="직사각형 7"/>
          <p:cNvSpPr/>
          <p:nvPr/>
        </p:nvSpPr>
        <p:spPr>
          <a:xfrm>
            <a:off x="103540" y="404664"/>
            <a:ext cx="9040460" cy="2739211"/>
          </a:xfrm>
          <a:prstGeom prst="rect">
            <a:avLst/>
          </a:prstGeom>
          <a:ln w="19050">
            <a:solidFill>
              <a:schemeClr val="tx2"/>
            </a:solidFill>
          </a:ln>
        </p:spPr>
        <p:txBody>
          <a:bodyPr wrap="square">
            <a:spAutoFit/>
          </a:bodyPr>
          <a:lstStyle/>
          <a:p>
            <a:r>
              <a:rPr lang="en-US" altLang="ko-KR" sz="1000" dirty="0" smtClean="0"/>
              <a:t>Science. 2014 Mar 21;343(6177):1357-60. </a:t>
            </a:r>
            <a:r>
              <a:rPr lang="en-US" altLang="ko-KR" sz="1000" dirty="0" err="1" smtClean="0"/>
              <a:t>doi</a:t>
            </a:r>
            <a:r>
              <a:rPr lang="en-US" altLang="ko-KR" sz="1000" dirty="0" smtClean="0"/>
              <a:t>: 10.1126/science.1249361. </a:t>
            </a:r>
            <a:r>
              <a:rPr lang="en-US" altLang="ko-KR" sz="1000" dirty="0" err="1" smtClean="0"/>
              <a:t>Epub</a:t>
            </a:r>
            <a:r>
              <a:rPr lang="en-US" altLang="ko-KR" sz="1000" dirty="0" smtClean="0"/>
              <a:t> 2014 Feb 20.</a:t>
            </a:r>
          </a:p>
          <a:p>
            <a:r>
              <a:rPr lang="en-US" altLang="ko-KR" sz="1600" b="1" dirty="0" smtClean="0"/>
              <a:t>Activity of protein </a:t>
            </a:r>
            <a:r>
              <a:rPr lang="en-US" altLang="ko-KR" sz="1600" b="1" dirty="0" err="1" smtClean="0"/>
              <a:t>kinase</a:t>
            </a:r>
            <a:r>
              <a:rPr lang="en-US" altLang="ko-KR" sz="1600" b="1" dirty="0" smtClean="0"/>
              <a:t> RIPK3 determines whether cells die by necroptosis or apoptosis.</a:t>
            </a:r>
          </a:p>
          <a:p>
            <a:r>
              <a:rPr lang="en-US" altLang="ko-KR" sz="1000" dirty="0" smtClean="0">
                <a:solidFill>
                  <a:schemeClr val="tx2"/>
                </a:solidFill>
              </a:rPr>
              <a:t>Newton K</a:t>
            </a:r>
            <a:r>
              <a:rPr lang="en-US" altLang="ko-KR" sz="1000" baseline="30000" dirty="0" smtClean="0">
                <a:solidFill>
                  <a:schemeClr val="tx2"/>
                </a:solidFill>
              </a:rPr>
              <a:t>1</a:t>
            </a:r>
            <a:r>
              <a:rPr lang="en-US" altLang="ko-KR" sz="1000" dirty="0" smtClean="0">
                <a:solidFill>
                  <a:schemeClr val="tx2"/>
                </a:solidFill>
              </a:rPr>
              <a:t>, </a:t>
            </a:r>
            <a:r>
              <a:rPr lang="en-US" altLang="ko-KR" sz="1000" dirty="0" err="1" smtClean="0">
                <a:solidFill>
                  <a:schemeClr val="tx2"/>
                </a:solidFill>
              </a:rPr>
              <a:t>Dugger</a:t>
            </a:r>
            <a:r>
              <a:rPr lang="en-US" altLang="ko-KR" sz="1000" dirty="0" smtClean="0">
                <a:solidFill>
                  <a:schemeClr val="tx2"/>
                </a:solidFill>
              </a:rPr>
              <a:t> DL, Wickliffe KE, </a:t>
            </a:r>
            <a:r>
              <a:rPr lang="en-US" altLang="ko-KR" sz="1000" dirty="0" err="1" smtClean="0">
                <a:solidFill>
                  <a:schemeClr val="tx2"/>
                </a:solidFill>
              </a:rPr>
              <a:t>Kapoor</a:t>
            </a:r>
            <a:r>
              <a:rPr lang="en-US" altLang="ko-KR" sz="1000" dirty="0" smtClean="0">
                <a:solidFill>
                  <a:schemeClr val="tx2"/>
                </a:solidFill>
              </a:rPr>
              <a:t> N, de </a:t>
            </a:r>
            <a:r>
              <a:rPr lang="en-US" altLang="ko-KR" sz="1000" dirty="0" err="1" smtClean="0">
                <a:solidFill>
                  <a:schemeClr val="tx2"/>
                </a:solidFill>
              </a:rPr>
              <a:t>Almagro</a:t>
            </a:r>
            <a:r>
              <a:rPr lang="en-US" altLang="ko-KR" sz="1000" dirty="0" smtClean="0">
                <a:solidFill>
                  <a:schemeClr val="tx2"/>
                </a:solidFill>
              </a:rPr>
              <a:t> MC, Vucic D, </a:t>
            </a:r>
            <a:r>
              <a:rPr lang="en-US" altLang="ko-KR" sz="1000" dirty="0" err="1" smtClean="0">
                <a:solidFill>
                  <a:schemeClr val="tx2"/>
                </a:solidFill>
              </a:rPr>
              <a:t>Komuves</a:t>
            </a:r>
            <a:r>
              <a:rPr lang="en-US" altLang="ko-KR" sz="1000" dirty="0" smtClean="0">
                <a:solidFill>
                  <a:schemeClr val="tx2"/>
                </a:solidFill>
              </a:rPr>
              <a:t> L, </a:t>
            </a:r>
            <a:r>
              <a:rPr lang="en-US" altLang="ko-KR" sz="1000" dirty="0" err="1" smtClean="0">
                <a:solidFill>
                  <a:schemeClr val="tx2"/>
                </a:solidFill>
              </a:rPr>
              <a:t>Ferrando</a:t>
            </a:r>
            <a:r>
              <a:rPr lang="en-US" altLang="ko-KR" sz="1000" dirty="0" smtClean="0">
                <a:solidFill>
                  <a:schemeClr val="tx2"/>
                </a:solidFill>
              </a:rPr>
              <a:t> RE, French DM, Webster J, </a:t>
            </a:r>
            <a:r>
              <a:rPr lang="en-US" altLang="ko-KR" sz="1000" dirty="0" err="1" smtClean="0">
                <a:solidFill>
                  <a:schemeClr val="tx2"/>
                </a:solidFill>
              </a:rPr>
              <a:t>Roose-Girma</a:t>
            </a:r>
            <a:r>
              <a:rPr lang="en-US" altLang="ko-KR" sz="1000" dirty="0" smtClean="0">
                <a:solidFill>
                  <a:schemeClr val="tx2"/>
                </a:solidFill>
              </a:rPr>
              <a:t> M, Warming </a:t>
            </a:r>
            <a:r>
              <a:rPr lang="en-US" altLang="ko-KR" sz="1000" dirty="0" err="1" smtClean="0">
                <a:solidFill>
                  <a:schemeClr val="tx2"/>
                </a:solidFill>
              </a:rPr>
              <a:t>S,Dixit</a:t>
            </a:r>
            <a:r>
              <a:rPr lang="en-US" altLang="ko-KR" sz="1000" dirty="0" smtClean="0">
                <a:solidFill>
                  <a:schemeClr val="tx2"/>
                </a:solidFill>
              </a:rPr>
              <a:t> VM.</a:t>
            </a:r>
          </a:p>
          <a:p>
            <a:r>
              <a:rPr lang="en-US" altLang="ko-KR" sz="1000" baseline="30000" dirty="0" smtClean="0">
                <a:solidFill>
                  <a:schemeClr val="tx2"/>
                </a:solidFill>
              </a:rPr>
              <a:t>1</a:t>
            </a:r>
            <a:r>
              <a:rPr lang="en-US" altLang="ko-KR" sz="1000" dirty="0" smtClean="0">
                <a:solidFill>
                  <a:schemeClr val="tx2"/>
                </a:solidFill>
              </a:rPr>
              <a:t>Department of Physiological Chemistry, Genentech, 1 DNA Way, South San Francisco, CA 94080, USA.</a:t>
            </a:r>
          </a:p>
          <a:p>
            <a:endParaRPr lang="en-US" altLang="ko-KR" sz="1000" b="1" dirty="0" smtClean="0"/>
          </a:p>
          <a:p>
            <a:r>
              <a:rPr lang="en-US" altLang="ko-KR" sz="1000" b="1" dirty="0" smtClean="0"/>
              <a:t>Abstract</a:t>
            </a:r>
          </a:p>
          <a:p>
            <a:r>
              <a:rPr lang="en-US" altLang="ko-KR" sz="1200" dirty="0" smtClean="0"/>
              <a:t>Receptor-interacting protein </a:t>
            </a:r>
            <a:r>
              <a:rPr lang="en-US" altLang="ko-KR" sz="1200" dirty="0" err="1" smtClean="0"/>
              <a:t>kinase</a:t>
            </a:r>
            <a:r>
              <a:rPr lang="en-US" altLang="ko-KR" sz="1200" dirty="0" smtClean="0"/>
              <a:t> 1 (RIPK1) and RIPK3 trigger pro-inflammatory cell death termed "necroptosis." Studies with RIPK3-deficient mice or the RIPK1 inhibitor necrostatin-1 suggest that necroptosis exacerbates pathology in many disease models. We engineered mice expressing catalytically inactive RIPK3 D161N or RIPK1 D138N to determine the need for the active </a:t>
            </a:r>
            <a:r>
              <a:rPr lang="en-US" altLang="ko-KR" sz="1200" dirty="0" err="1" smtClean="0"/>
              <a:t>kinase</a:t>
            </a:r>
            <a:r>
              <a:rPr lang="en-US" altLang="ko-KR" sz="1200" dirty="0" smtClean="0"/>
              <a:t> in the whole animal. Unexpectedly,RIPK3 D161N promoted lethal RIPK1- and caspase-8-dependent apoptosis. In contrast, mice expressing RIPK1 D138N were viable and, likeRIPK3-deficient mice, resistant to tumor necrosis factor (TNF)-induced hypothermia. Cells expressing RIPK1 D138N were resistant to TNF-induced necroptosis, whereas TNF-induced signaling pathways promoting gene transcription were unperturbed. Our data indicate that the </a:t>
            </a:r>
            <a:r>
              <a:rPr lang="en-US" altLang="ko-KR" sz="1200" dirty="0" err="1" smtClean="0"/>
              <a:t>kinase</a:t>
            </a:r>
            <a:r>
              <a:rPr lang="en-US" altLang="ko-KR" sz="1200" dirty="0" smtClean="0"/>
              <a:t> activity of RIPK3 is essential for necroptosis but also governs whether a cell activates caspase-8 and dies by apoptosis.</a:t>
            </a:r>
            <a:endParaRPr lang="en-US" altLang="ko-KR" sz="1200" dirty="0"/>
          </a:p>
        </p:txBody>
      </p:sp>
      <p:sp>
        <p:nvSpPr>
          <p:cNvPr id="4" name="직사각형 3"/>
          <p:cNvSpPr/>
          <p:nvPr/>
        </p:nvSpPr>
        <p:spPr>
          <a:xfrm>
            <a:off x="108391" y="3244778"/>
            <a:ext cx="3707904" cy="1354217"/>
          </a:xfrm>
          <a:prstGeom prst="rect">
            <a:avLst/>
          </a:prstGeom>
          <a:ln w="19050">
            <a:solidFill>
              <a:schemeClr val="tx2"/>
            </a:solidFill>
          </a:ln>
        </p:spPr>
        <p:txBody>
          <a:bodyPr wrap="square">
            <a:spAutoFit/>
          </a:bodyPr>
          <a:lstStyle/>
          <a:p>
            <a:pPr fontAlgn="base"/>
            <a:r>
              <a:rPr lang="en-US" altLang="ko-KR" sz="1000" dirty="0" smtClean="0"/>
              <a:t>Perspectives – </a:t>
            </a:r>
            <a:r>
              <a:rPr lang="en-US" altLang="ko-KR" sz="1000" cap="all" dirty="0" smtClean="0"/>
              <a:t>CELL BIOLOGY</a:t>
            </a:r>
          </a:p>
          <a:p>
            <a:pPr fontAlgn="base"/>
            <a:r>
              <a:rPr lang="en-US" altLang="ko-KR" sz="1600" b="1" dirty="0" smtClean="0"/>
              <a:t>RIPK3 Takes Another Deadly Turn</a:t>
            </a:r>
          </a:p>
          <a:p>
            <a:pPr fontAlgn="base"/>
            <a:r>
              <a:rPr lang="en-US" altLang="ko-KR" sz="1000" dirty="0" err="1" smtClean="0">
                <a:solidFill>
                  <a:schemeClr val="tx2"/>
                </a:solidFill>
              </a:rPr>
              <a:t>Jianke</a:t>
            </a:r>
            <a:r>
              <a:rPr lang="en-US" altLang="ko-KR" sz="1000" dirty="0" smtClean="0">
                <a:solidFill>
                  <a:schemeClr val="tx2"/>
                </a:solidFill>
              </a:rPr>
              <a:t> Zhang and  Francis Ka-Ming Chan</a:t>
            </a:r>
          </a:p>
          <a:p>
            <a:pPr fontAlgn="base"/>
            <a:r>
              <a:rPr lang="en-US" altLang="ko-KR" sz="1000" dirty="0" smtClean="0">
                <a:solidFill>
                  <a:schemeClr val="tx2"/>
                </a:solidFill>
              </a:rPr>
              <a:t>Science 21 March 2014: 1322-1323.</a:t>
            </a:r>
          </a:p>
          <a:p>
            <a:pPr fontAlgn="base"/>
            <a:r>
              <a:rPr lang="en-US" altLang="ko-KR" sz="1200" dirty="0" smtClean="0"/>
              <a:t>Blocking an enzyme involved in necroptosis may prove toxic by promoting another form of cell death.</a:t>
            </a:r>
            <a:endParaRPr lang="en-US" altLang="ko-KR" sz="1200" dirty="0"/>
          </a:p>
        </p:txBody>
      </p:sp>
      <p:pic>
        <p:nvPicPr>
          <p:cNvPr id="1026" name="Picture 2"/>
          <p:cNvPicPr>
            <a:picLocks noChangeAspect="1" noChangeArrowheads="1"/>
          </p:cNvPicPr>
          <p:nvPr/>
        </p:nvPicPr>
        <p:blipFill>
          <a:blip r:embed="rId2" cstate="print"/>
          <a:srcRect/>
          <a:stretch>
            <a:fillRect/>
          </a:stretch>
        </p:blipFill>
        <p:spPr bwMode="auto">
          <a:xfrm>
            <a:off x="3876428" y="3176593"/>
            <a:ext cx="5040560" cy="321918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21 MARCH 2014 VOL 343, ISSUE 6177</a:t>
            </a:r>
          </a:p>
        </p:txBody>
      </p:sp>
      <p:sp>
        <p:nvSpPr>
          <p:cNvPr id="8" name="직사각형 7"/>
          <p:cNvSpPr/>
          <p:nvPr/>
        </p:nvSpPr>
        <p:spPr>
          <a:xfrm>
            <a:off x="103540" y="404664"/>
            <a:ext cx="9040460" cy="3793346"/>
          </a:xfrm>
          <a:prstGeom prst="rect">
            <a:avLst/>
          </a:prstGeom>
          <a:ln w="19050">
            <a:solidFill>
              <a:schemeClr val="tx2"/>
            </a:solidFill>
          </a:ln>
        </p:spPr>
        <p:txBody>
          <a:bodyPr wrap="square">
            <a:spAutoFit/>
          </a:bodyPr>
          <a:lstStyle/>
          <a:p>
            <a:r>
              <a:rPr lang="en-US" altLang="ko-KR" sz="1200" dirty="0" smtClean="0"/>
              <a:t>Science. 2014 Mar 21;343(6177):1353-6. </a:t>
            </a:r>
            <a:r>
              <a:rPr lang="en-US" altLang="ko-KR" sz="1200" dirty="0" err="1" smtClean="0"/>
              <a:t>doi</a:t>
            </a:r>
            <a:r>
              <a:rPr lang="en-US" altLang="ko-KR" sz="1200" dirty="0" smtClean="0"/>
              <a:t>: 10.1126/science.1248373.</a:t>
            </a:r>
          </a:p>
          <a:p>
            <a:r>
              <a:rPr lang="en-US" altLang="ko-KR" sz="1600" b="1" dirty="0" smtClean="0"/>
              <a:t>β-</a:t>
            </a:r>
            <a:r>
              <a:rPr lang="en-US" altLang="ko-KR" sz="1600" b="1" dirty="0" err="1" smtClean="0"/>
              <a:t>Catenin</a:t>
            </a:r>
            <a:r>
              <a:rPr lang="en-US" altLang="ko-KR" sz="1600" b="1" dirty="0" smtClean="0"/>
              <a:t> activation regulates tissue growth non-cell autonomously in the hair stem cell niche.</a:t>
            </a:r>
          </a:p>
          <a:p>
            <a:r>
              <a:rPr lang="en-US" altLang="ko-KR" sz="1200" dirty="0" err="1" smtClean="0">
                <a:solidFill>
                  <a:schemeClr val="tx2"/>
                </a:solidFill>
              </a:rPr>
              <a:t>Deschene</a:t>
            </a:r>
            <a:r>
              <a:rPr lang="en-US" altLang="ko-KR" sz="1200" dirty="0" smtClean="0">
                <a:solidFill>
                  <a:schemeClr val="tx2"/>
                </a:solidFill>
              </a:rPr>
              <a:t> ER</a:t>
            </a:r>
            <a:r>
              <a:rPr lang="en-US" altLang="ko-KR" sz="1200" baseline="30000" dirty="0" smtClean="0">
                <a:solidFill>
                  <a:schemeClr val="tx2"/>
                </a:solidFill>
              </a:rPr>
              <a:t>1</a:t>
            </a:r>
            <a:r>
              <a:rPr lang="en-US" altLang="ko-KR" sz="1200" dirty="0" smtClean="0">
                <a:solidFill>
                  <a:schemeClr val="tx2"/>
                </a:solidFill>
              </a:rPr>
              <a:t>, </a:t>
            </a:r>
            <a:r>
              <a:rPr lang="en-US" altLang="ko-KR" sz="1200" dirty="0" err="1" smtClean="0">
                <a:solidFill>
                  <a:schemeClr val="tx2"/>
                </a:solidFill>
              </a:rPr>
              <a:t>Myung</a:t>
            </a:r>
            <a:r>
              <a:rPr lang="en-US" altLang="ko-KR" sz="1200" dirty="0" smtClean="0">
                <a:solidFill>
                  <a:schemeClr val="tx2"/>
                </a:solidFill>
              </a:rPr>
              <a:t> P, </a:t>
            </a:r>
            <a:r>
              <a:rPr lang="en-US" altLang="ko-KR" sz="1200" dirty="0" err="1" smtClean="0">
                <a:solidFill>
                  <a:schemeClr val="tx2"/>
                </a:solidFill>
              </a:rPr>
              <a:t>Rompolas</a:t>
            </a:r>
            <a:r>
              <a:rPr lang="en-US" altLang="ko-KR" sz="1200" dirty="0" smtClean="0">
                <a:solidFill>
                  <a:schemeClr val="tx2"/>
                </a:solidFill>
              </a:rPr>
              <a:t> P, </a:t>
            </a:r>
            <a:r>
              <a:rPr lang="en-US" altLang="ko-KR" sz="1200" dirty="0" err="1" smtClean="0">
                <a:solidFill>
                  <a:schemeClr val="tx2"/>
                </a:solidFill>
              </a:rPr>
              <a:t>Zito</a:t>
            </a:r>
            <a:r>
              <a:rPr lang="en-US" altLang="ko-KR" sz="1200" dirty="0" smtClean="0">
                <a:solidFill>
                  <a:schemeClr val="tx2"/>
                </a:solidFill>
              </a:rPr>
              <a:t> G, Sun TY, Taketo MM, </a:t>
            </a:r>
            <a:r>
              <a:rPr lang="en-US" altLang="ko-KR" sz="1200" dirty="0" err="1" smtClean="0">
                <a:solidFill>
                  <a:schemeClr val="tx2"/>
                </a:solidFill>
              </a:rPr>
              <a:t>Saotome</a:t>
            </a:r>
            <a:r>
              <a:rPr lang="en-US" altLang="ko-KR" sz="1200" dirty="0" smtClean="0">
                <a:solidFill>
                  <a:schemeClr val="tx2"/>
                </a:solidFill>
              </a:rPr>
              <a:t> I, Greco V.</a:t>
            </a:r>
          </a:p>
          <a:p>
            <a:r>
              <a:rPr lang="en-US" altLang="ko-KR" sz="1200" baseline="30000" dirty="0" smtClean="0">
                <a:solidFill>
                  <a:schemeClr val="tx2"/>
                </a:solidFill>
              </a:rPr>
              <a:t>1</a:t>
            </a:r>
            <a:r>
              <a:rPr lang="en-US" altLang="ko-KR" sz="1200" dirty="0" smtClean="0">
                <a:solidFill>
                  <a:schemeClr val="tx2"/>
                </a:solidFill>
              </a:rPr>
              <a:t>Department of Genetics, Yale Stem Cell Center, Yale Cancer Center, Yale University School of Medicine, New Haven, CT 06510, USA.</a:t>
            </a:r>
          </a:p>
          <a:p>
            <a:endParaRPr lang="en-US" altLang="ko-KR" sz="1000" b="1" dirty="0" smtClean="0"/>
          </a:p>
          <a:p>
            <a:r>
              <a:rPr lang="en-US" altLang="ko-KR" sz="1200" b="1" dirty="0" smtClean="0"/>
              <a:t>Abstract</a:t>
            </a:r>
            <a:endParaRPr lang="en-US" altLang="ko-KR" sz="1000" b="1" dirty="0" smtClean="0"/>
          </a:p>
          <a:p>
            <a:r>
              <a:rPr lang="en-US" altLang="ko-KR" sz="1400" dirty="0" err="1" smtClean="0"/>
              <a:t>Wnt</a:t>
            </a:r>
            <a:r>
              <a:rPr lang="en-US" altLang="ko-KR" sz="1400" dirty="0" smtClean="0"/>
              <a:t>/β-</a:t>
            </a:r>
            <a:r>
              <a:rPr lang="en-US" altLang="ko-KR" sz="1400" dirty="0" err="1" smtClean="0"/>
              <a:t>catenin</a:t>
            </a:r>
            <a:r>
              <a:rPr lang="en-US" altLang="ko-KR" sz="1400" dirty="0" smtClean="0"/>
              <a:t> signaling is critical for tissue regeneration. However, it is unclear how β-</a:t>
            </a:r>
            <a:r>
              <a:rPr lang="en-US" altLang="ko-KR" sz="1400" dirty="0" err="1" smtClean="0"/>
              <a:t>catenin</a:t>
            </a:r>
            <a:r>
              <a:rPr lang="en-US" altLang="ko-KR" sz="1400" dirty="0" smtClean="0"/>
              <a:t> controls stem cell behaviors to coordinate organized growth. Using live imaging, we show that activation of β-</a:t>
            </a:r>
            <a:r>
              <a:rPr lang="en-US" altLang="ko-KR" sz="1400" dirty="0" err="1" smtClean="0"/>
              <a:t>catenin</a:t>
            </a:r>
            <a:r>
              <a:rPr lang="en-US" altLang="ko-KR" sz="1400" dirty="0" smtClean="0"/>
              <a:t> specifically within mouse hair follicle stem cells generates new </a:t>
            </a:r>
            <a:r>
              <a:rPr lang="en-US" altLang="ko-KR" sz="1400" dirty="0" err="1" smtClean="0"/>
              <a:t>hairgrowth</a:t>
            </a:r>
            <a:r>
              <a:rPr lang="en-US" altLang="ko-KR" sz="1400" dirty="0" smtClean="0"/>
              <a:t> through oriented cell divisions and cellular displacement. β-</a:t>
            </a:r>
            <a:r>
              <a:rPr lang="en-US" altLang="ko-KR" sz="1400" dirty="0" err="1" smtClean="0"/>
              <a:t>Catenin</a:t>
            </a:r>
            <a:r>
              <a:rPr lang="en-US" altLang="ko-KR" sz="1400" dirty="0" smtClean="0"/>
              <a:t> activation is sufficient to induce hair growth independently of </a:t>
            </a:r>
            <a:r>
              <a:rPr lang="en-US" altLang="ko-KR" sz="1400" dirty="0" err="1" smtClean="0"/>
              <a:t>mesenchymal</a:t>
            </a:r>
            <a:r>
              <a:rPr lang="en-US" altLang="ko-KR" sz="1400" dirty="0" smtClean="0"/>
              <a:t> dermal papilla niche signals normally required for hair regeneration. Wild-type cells are co-opted into new hair growths by β-</a:t>
            </a:r>
            <a:r>
              <a:rPr lang="en-US" altLang="ko-KR" sz="1400" dirty="0" err="1" smtClean="0"/>
              <a:t>catenin</a:t>
            </a:r>
            <a:r>
              <a:rPr lang="en-US" altLang="ko-KR" sz="1400" dirty="0" smtClean="0"/>
              <a:t> mutant cells, which non-cell autonomously activate </a:t>
            </a:r>
            <a:r>
              <a:rPr lang="en-US" altLang="ko-KR" sz="1400" dirty="0" err="1" smtClean="0"/>
              <a:t>Wnt</a:t>
            </a:r>
            <a:r>
              <a:rPr lang="en-US" altLang="ko-KR" sz="1400" dirty="0" smtClean="0"/>
              <a:t> signaling within the neighboring wild-type cells via </a:t>
            </a:r>
            <a:r>
              <a:rPr lang="en-US" altLang="ko-KR" sz="1400" dirty="0" err="1" smtClean="0"/>
              <a:t>Wnt</a:t>
            </a:r>
            <a:r>
              <a:rPr lang="en-US" altLang="ko-KR" sz="1400" dirty="0" smtClean="0"/>
              <a:t> </a:t>
            </a:r>
            <a:r>
              <a:rPr lang="en-US" altLang="ko-KR" sz="1400" dirty="0" err="1" smtClean="0"/>
              <a:t>ligands</a:t>
            </a:r>
            <a:r>
              <a:rPr lang="en-US" altLang="ko-KR" sz="1400" dirty="0" smtClean="0"/>
              <a:t>. This study demonstrates a mechanism by which </a:t>
            </a:r>
            <a:r>
              <a:rPr lang="en-US" altLang="ko-KR" sz="1400" dirty="0" err="1" smtClean="0"/>
              <a:t>Wnt</a:t>
            </a:r>
            <a:r>
              <a:rPr lang="en-US" altLang="ko-KR" sz="1400" dirty="0" smtClean="0"/>
              <a:t>/β-</a:t>
            </a:r>
            <a:r>
              <a:rPr lang="en-US" altLang="ko-KR" sz="1400" dirty="0" err="1" smtClean="0"/>
              <a:t>catenin</a:t>
            </a:r>
            <a:r>
              <a:rPr lang="en-US" altLang="ko-KR" sz="1400" dirty="0" smtClean="0"/>
              <a:t> signaling controls stem cell-dependent tissue growth non-cell autonomously and advances our understanding of the mechanisms that drive coordinated regeneration.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21 MARCH 2014 VOL 343, ISSUE 6177</a:t>
            </a:r>
          </a:p>
        </p:txBody>
      </p:sp>
      <p:sp>
        <p:nvSpPr>
          <p:cNvPr id="8" name="직사각형 7"/>
          <p:cNvSpPr/>
          <p:nvPr/>
        </p:nvSpPr>
        <p:spPr>
          <a:xfrm>
            <a:off x="103540" y="404664"/>
            <a:ext cx="9040460" cy="5447645"/>
          </a:xfrm>
          <a:prstGeom prst="rect">
            <a:avLst/>
          </a:prstGeom>
          <a:ln w="19050">
            <a:solidFill>
              <a:schemeClr val="tx2"/>
            </a:solidFill>
          </a:ln>
        </p:spPr>
        <p:txBody>
          <a:bodyPr wrap="square">
            <a:spAutoFit/>
          </a:bodyPr>
          <a:lstStyle/>
          <a:p>
            <a:pPr fontAlgn="base"/>
            <a:r>
              <a:rPr lang="en-US" altLang="ko-KR" sz="1000" b="1" dirty="0" smtClean="0"/>
              <a:t>Review</a:t>
            </a:r>
          </a:p>
          <a:p>
            <a:pPr fontAlgn="base"/>
            <a:r>
              <a:rPr lang="en-US" altLang="ko-KR" sz="1400" b="1" dirty="0" smtClean="0"/>
              <a:t>Virulence and Pathogenesis of HIV-1 Infection: An Evolutionary Perspective</a:t>
            </a:r>
          </a:p>
          <a:p>
            <a:pPr fontAlgn="base"/>
            <a:r>
              <a:rPr lang="en-US" altLang="ko-KR" sz="1000" dirty="0" smtClean="0">
                <a:solidFill>
                  <a:schemeClr val="tx2"/>
                </a:solidFill>
              </a:rPr>
              <a:t>Christophe Fraser, Katrina </a:t>
            </a:r>
            <a:r>
              <a:rPr lang="en-US" altLang="ko-KR" sz="1000" dirty="0" err="1" smtClean="0">
                <a:solidFill>
                  <a:schemeClr val="tx2"/>
                </a:solidFill>
              </a:rPr>
              <a:t>Lythgoe</a:t>
            </a:r>
            <a:r>
              <a:rPr lang="en-US" altLang="ko-KR" sz="1000" dirty="0" smtClean="0">
                <a:solidFill>
                  <a:schemeClr val="tx2"/>
                </a:solidFill>
              </a:rPr>
              <a:t>, Gabriel E. </a:t>
            </a:r>
            <a:r>
              <a:rPr lang="en-US" altLang="ko-KR" sz="1000" dirty="0" err="1" smtClean="0">
                <a:solidFill>
                  <a:schemeClr val="tx2"/>
                </a:solidFill>
              </a:rPr>
              <a:t>Leventhal</a:t>
            </a:r>
            <a:r>
              <a:rPr lang="en-US" altLang="ko-KR" sz="1000" dirty="0" smtClean="0">
                <a:solidFill>
                  <a:schemeClr val="tx2"/>
                </a:solidFill>
              </a:rPr>
              <a:t>, George </a:t>
            </a:r>
            <a:r>
              <a:rPr lang="en-US" altLang="ko-KR" sz="1000" dirty="0" err="1" smtClean="0">
                <a:solidFill>
                  <a:schemeClr val="tx2"/>
                </a:solidFill>
              </a:rPr>
              <a:t>Shirreff</a:t>
            </a:r>
            <a:r>
              <a:rPr lang="en-US" altLang="ko-KR" sz="1000" dirty="0" smtClean="0">
                <a:solidFill>
                  <a:schemeClr val="tx2"/>
                </a:solidFill>
              </a:rPr>
              <a:t>, T. </a:t>
            </a:r>
            <a:r>
              <a:rPr lang="en-US" altLang="ko-KR" sz="1000" dirty="0" err="1" smtClean="0">
                <a:solidFill>
                  <a:schemeClr val="tx2"/>
                </a:solidFill>
              </a:rPr>
              <a:t>Déirdre</a:t>
            </a:r>
            <a:r>
              <a:rPr lang="en-US" altLang="ko-KR" sz="1000" dirty="0" smtClean="0">
                <a:solidFill>
                  <a:schemeClr val="tx2"/>
                </a:solidFill>
              </a:rPr>
              <a:t> Hollingsworth, Samuel </a:t>
            </a:r>
            <a:r>
              <a:rPr lang="en-US" altLang="ko-KR" sz="1000" dirty="0" err="1" smtClean="0">
                <a:solidFill>
                  <a:schemeClr val="tx2"/>
                </a:solidFill>
              </a:rPr>
              <a:t>Alizon,and</a:t>
            </a:r>
            <a:r>
              <a:rPr lang="en-US" altLang="ko-KR" sz="1000" dirty="0" smtClean="0">
                <a:solidFill>
                  <a:schemeClr val="tx2"/>
                </a:solidFill>
              </a:rPr>
              <a:t> Sebastian </a:t>
            </a:r>
            <a:r>
              <a:rPr lang="en-US" altLang="ko-KR" sz="1000" dirty="0" err="1" smtClean="0">
                <a:solidFill>
                  <a:schemeClr val="tx2"/>
                </a:solidFill>
              </a:rPr>
              <a:t>Bonhoeffer</a:t>
            </a:r>
            <a:endParaRPr lang="en-US" altLang="ko-KR" sz="1000" dirty="0" smtClean="0">
              <a:solidFill>
                <a:schemeClr val="tx2"/>
              </a:solidFill>
            </a:endParaRPr>
          </a:p>
          <a:p>
            <a:endParaRPr lang="en-US" altLang="ko-KR" sz="1000" dirty="0" smtClean="0"/>
          </a:p>
          <a:p>
            <a:r>
              <a:rPr lang="en-US" altLang="ko-KR" sz="1000" b="1" dirty="0" smtClean="0"/>
              <a:t>Reports</a:t>
            </a:r>
          </a:p>
          <a:p>
            <a:pPr fontAlgn="base"/>
            <a:r>
              <a:rPr lang="en-US" altLang="ko-KR" sz="1400" b="1" dirty="0" smtClean="0"/>
              <a:t>Highly Multiplexed </a:t>
            </a:r>
            <a:r>
              <a:rPr lang="en-US" altLang="ko-KR" sz="1400" b="1" dirty="0" err="1" smtClean="0"/>
              <a:t>Subcellular</a:t>
            </a:r>
            <a:r>
              <a:rPr lang="en-US" altLang="ko-KR" sz="1400" b="1" dirty="0" smtClean="0"/>
              <a:t> RNA Sequencing in Situ</a:t>
            </a:r>
          </a:p>
          <a:p>
            <a:pPr fontAlgn="base"/>
            <a:r>
              <a:rPr lang="en-US" altLang="ko-KR" sz="1000" dirty="0" smtClean="0">
                <a:solidFill>
                  <a:schemeClr val="tx2"/>
                </a:solidFill>
              </a:rPr>
              <a:t>Je </a:t>
            </a:r>
            <a:r>
              <a:rPr lang="en-US" altLang="ko-KR" sz="1000" dirty="0" err="1" smtClean="0">
                <a:solidFill>
                  <a:schemeClr val="tx2"/>
                </a:solidFill>
              </a:rPr>
              <a:t>Hyuk</a:t>
            </a:r>
            <a:r>
              <a:rPr lang="en-US" altLang="ko-KR" sz="1000" dirty="0" smtClean="0">
                <a:solidFill>
                  <a:schemeClr val="tx2"/>
                </a:solidFill>
              </a:rPr>
              <a:t> Lee, Evan R. </a:t>
            </a:r>
            <a:r>
              <a:rPr lang="en-US" altLang="ko-KR" sz="1000" dirty="0" err="1" smtClean="0">
                <a:solidFill>
                  <a:schemeClr val="tx2"/>
                </a:solidFill>
              </a:rPr>
              <a:t>Daugharthy</a:t>
            </a:r>
            <a:r>
              <a:rPr lang="en-US" altLang="ko-KR" sz="1000" dirty="0" smtClean="0">
                <a:solidFill>
                  <a:schemeClr val="tx2"/>
                </a:solidFill>
              </a:rPr>
              <a:t>, Jonathan </a:t>
            </a:r>
            <a:r>
              <a:rPr lang="en-US" altLang="ko-KR" sz="1000" dirty="0" err="1" smtClean="0">
                <a:solidFill>
                  <a:schemeClr val="tx2"/>
                </a:solidFill>
              </a:rPr>
              <a:t>Scheiman</a:t>
            </a:r>
            <a:r>
              <a:rPr lang="en-US" altLang="ko-KR" sz="1000" dirty="0" smtClean="0">
                <a:solidFill>
                  <a:schemeClr val="tx2"/>
                </a:solidFill>
              </a:rPr>
              <a:t>, Reza </a:t>
            </a:r>
            <a:r>
              <a:rPr lang="en-US" altLang="ko-KR" sz="1000" dirty="0" err="1" smtClean="0">
                <a:solidFill>
                  <a:schemeClr val="tx2"/>
                </a:solidFill>
              </a:rPr>
              <a:t>Kalhor</a:t>
            </a:r>
            <a:r>
              <a:rPr lang="en-US" altLang="ko-KR" sz="1000" dirty="0" smtClean="0">
                <a:solidFill>
                  <a:schemeClr val="tx2"/>
                </a:solidFill>
              </a:rPr>
              <a:t>, Joyce L. Yang, Thomas C. </a:t>
            </a:r>
            <a:r>
              <a:rPr lang="en-US" altLang="ko-KR" sz="1000" dirty="0" err="1" smtClean="0">
                <a:solidFill>
                  <a:schemeClr val="tx2"/>
                </a:solidFill>
              </a:rPr>
              <a:t>Ferrante</a:t>
            </a:r>
            <a:r>
              <a:rPr lang="en-US" altLang="ko-KR" sz="1000" dirty="0" smtClean="0">
                <a:solidFill>
                  <a:schemeClr val="tx2"/>
                </a:solidFill>
              </a:rPr>
              <a:t>, Richard </a:t>
            </a:r>
            <a:r>
              <a:rPr lang="en-US" altLang="ko-KR" sz="1000" dirty="0" err="1" smtClean="0">
                <a:solidFill>
                  <a:schemeClr val="tx2"/>
                </a:solidFill>
              </a:rPr>
              <a:t>Terry,Sauveur</a:t>
            </a:r>
            <a:r>
              <a:rPr lang="en-US" altLang="ko-KR" sz="1000" dirty="0" smtClean="0">
                <a:solidFill>
                  <a:schemeClr val="tx2"/>
                </a:solidFill>
              </a:rPr>
              <a:t> S. F. </a:t>
            </a:r>
            <a:r>
              <a:rPr lang="en-US" altLang="ko-KR" sz="1000" dirty="0" err="1" smtClean="0">
                <a:solidFill>
                  <a:schemeClr val="tx2"/>
                </a:solidFill>
              </a:rPr>
              <a:t>Jeanty</a:t>
            </a:r>
            <a:r>
              <a:rPr lang="en-US" altLang="ko-KR" sz="1000" dirty="0" smtClean="0">
                <a:solidFill>
                  <a:schemeClr val="tx2"/>
                </a:solidFill>
              </a:rPr>
              <a:t>, Chao Li, </a:t>
            </a:r>
          </a:p>
          <a:p>
            <a:pPr fontAlgn="base"/>
            <a:r>
              <a:rPr lang="en-US" altLang="ko-KR" sz="1000" dirty="0" err="1" smtClean="0">
                <a:solidFill>
                  <a:schemeClr val="tx2"/>
                </a:solidFill>
              </a:rPr>
              <a:t>Ryoji</a:t>
            </a:r>
            <a:r>
              <a:rPr lang="en-US" altLang="ko-KR" sz="1000" dirty="0" smtClean="0">
                <a:solidFill>
                  <a:schemeClr val="tx2"/>
                </a:solidFill>
              </a:rPr>
              <a:t> </a:t>
            </a:r>
            <a:r>
              <a:rPr lang="en-US" altLang="ko-KR" sz="1000" dirty="0" err="1" smtClean="0">
                <a:solidFill>
                  <a:schemeClr val="tx2"/>
                </a:solidFill>
              </a:rPr>
              <a:t>Amamoto</a:t>
            </a:r>
            <a:r>
              <a:rPr lang="en-US" altLang="ko-KR" sz="1000" dirty="0" smtClean="0">
                <a:solidFill>
                  <a:schemeClr val="tx2"/>
                </a:solidFill>
              </a:rPr>
              <a:t>, Derek T. Peters, Brian M. </a:t>
            </a:r>
            <a:r>
              <a:rPr lang="en-US" altLang="ko-KR" sz="1000" dirty="0" err="1" smtClean="0">
                <a:solidFill>
                  <a:schemeClr val="tx2"/>
                </a:solidFill>
              </a:rPr>
              <a:t>Turczyk</a:t>
            </a:r>
            <a:r>
              <a:rPr lang="en-US" altLang="ko-KR" sz="1000" dirty="0" smtClean="0">
                <a:solidFill>
                  <a:schemeClr val="tx2"/>
                </a:solidFill>
              </a:rPr>
              <a:t>, Adam H. </a:t>
            </a:r>
            <a:r>
              <a:rPr lang="en-US" altLang="ko-KR" sz="1000" dirty="0" err="1" smtClean="0">
                <a:solidFill>
                  <a:schemeClr val="tx2"/>
                </a:solidFill>
              </a:rPr>
              <a:t>Marblestone</a:t>
            </a:r>
            <a:r>
              <a:rPr lang="en-US" altLang="ko-KR" sz="1000" dirty="0" smtClean="0">
                <a:solidFill>
                  <a:schemeClr val="tx2"/>
                </a:solidFill>
              </a:rPr>
              <a:t>, Samuel A. </a:t>
            </a:r>
            <a:r>
              <a:rPr lang="en-US" altLang="ko-KR" sz="1000" dirty="0" err="1" smtClean="0">
                <a:solidFill>
                  <a:schemeClr val="tx2"/>
                </a:solidFill>
              </a:rPr>
              <a:t>Inverso,Amy</a:t>
            </a:r>
            <a:r>
              <a:rPr lang="en-US" altLang="ko-KR" sz="1000" dirty="0" smtClean="0">
                <a:solidFill>
                  <a:schemeClr val="tx2"/>
                </a:solidFill>
              </a:rPr>
              <a:t> Bernard, </a:t>
            </a:r>
            <a:r>
              <a:rPr lang="en-US" altLang="ko-KR" sz="1000" dirty="0" err="1" smtClean="0">
                <a:solidFill>
                  <a:schemeClr val="tx2"/>
                </a:solidFill>
              </a:rPr>
              <a:t>Prashant</a:t>
            </a:r>
            <a:r>
              <a:rPr lang="en-US" altLang="ko-KR" sz="1000" dirty="0" smtClean="0">
                <a:solidFill>
                  <a:schemeClr val="tx2"/>
                </a:solidFill>
              </a:rPr>
              <a:t> Mali, Xavier Rios, </a:t>
            </a:r>
          </a:p>
          <a:p>
            <a:pPr fontAlgn="base"/>
            <a:r>
              <a:rPr lang="en-US" altLang="ko-KR" sz="1000" dirty="0" smtClean="0">
                <a:solidFill>
                  <a:schemeClr val="tx2"/>
                </a:solidFill>
              </a:rPr>
              <a:t>John </a:t>
            </a:r>
            <a:r>
              <a:rPr lang="en-US" altLang="ko-KR" sz="1000" dirty="0" err="1" smtClean="0">
                <a:solidFill>
                  <a:schemeClr val="tx2"/>
                </a:solidFill>
              </a:rPr>
              <a:t>Aach</a:t>
            </a:r>
            <a:r>
              <a:rPr lang="en-US" altLang="ko-KR" sz="1000" dirty="0" smtClean="0">
                <a:solidFill>
                  <a:schemeClr val="tx2"/>
                </a:solidFill>
              </a:rPr>
              <a:t>, and George M. Church</a:t>
            </a:r>
          </a:p>
          <a:p>
            <a:pPr fontAlgn="base"/>
            <a:r>
              <a:rPr lang="en-US" altLang="ko-KR" sz="1200" dirty="0" smtClean="0"/>
              <a:t>Reads of cellular RNA transcripts demonstrate spatial expression differences during simulated wound healing.</a:t>
            </a:r>
          </a:p>
          <a:p>
            <a:pPr fontAlgn="base"/>
            <a:endParaRPr lang="en-US" altLang="ko-KR" sz="1000" b="1" dirty="0" smtClean="0"/>
          </a:p>
          <a:p>
            <a:pPr fontAlgn="base"/>
            <a:r>
              <a:rPr lang="en-US" altLang="ko-KR" sz="1400" b="1" dirty="0" smtClean="0"/>
              <a:t>Structure of the Mitochondrial </a:t>
            </a:r>
            <a:r>
              <a:rPr lang="en-US" altLang="ko-KR" sz="1400" b="1" dirty="0" err="1" smtClean="0"/>
              <a:t>Translocator</a:t>
            </a:r>
            <a:r>
              <a:rPr lang="en-US" altLang="ko-KR" sz="1400" b="1" dirty="0" smtClean="0"/>
              <a:t> Protein in Complex with a Diagnostic </a:t>
            </a:r>
            <a:r>
              <a:rPr lang="en-US" altLang="ko-KR" sz="1400" b="1" dirty="0" err="1" smtClean="0"/>
              <a:t>Ligand</a:t>
            </a:r>
            <a:endParaRPr lang="en-US" altLang="ko-KR" sz="1400" b="1" dirty="0" smtClean="0"/>
          </a:p>
          <a:p>
            <a:pPr fontAlgn="base"/>
            <a:r>
              <a:rPr lang="en-US" altLang="ko-KR" sz="1000" dirty="0" err="1" smtClean="0">
                <a:solidFill>
                  <a:schemeClr val="tx2"/>
                </a:solidFill>
              </a:rPr>
              <a:t>Łukasz</a:t>
            </a:r>
            <a:r>
              <a:rPr lang="en-US" altLang="ko-KR" sz="1000" dirty="0" smtClean="0">
                <a:solidFill>
                  <a:schemeClr val="tx2"/>
                </a:solidFill>
              </a:rPr>
              <a:t> </a:t>
            </a:r>
            <a:r>
              <a:rPr lang="en-US" altLang="ko-KR" sz="1000" dirty="0" err="1" smtClean="0">
                <a:solidFill>
                  <a:schemeClr val="tx2"/>
                </a:solidFill>
              </a:rPr>
              <a:t>Jaremko</a:t>
            </a:r>
            <a:r>
              <a:rPr lang="en-US" altLang="ko-KR" sz="1000" dirty="0" smtClean="0">
                <a:solidFill>
                  <a:schemeClr val="tx2"/>
                </a:solidFill>
              </a:rPr>
              <a:t>, </a:t>
            </a:r>
            <a:r>
              <a:rPr lang="en-US" altLang="ko-KR" sz="1000" dirty="0" err="1" smtClean="0">
                <a:solidFill>
                  <a:schemeClr val="tx2"/>
                </a:solidFill>
              </a:rPr>
              <a:t>Mariusz</a:t>
            </a:r>
            <a:r>
              <a:rPr lang="en-US" altLang="ko-KR" sz="1000" dirty="0" smtClean="0">
                <a:solidFill>
                  <a:schemeClr val="tx2"/>
                </a:solidFill>
              </a:rPr>
              <a:t> </a:t>
            </a:r>
            <a:r>
              <a:rPr lang="en-US" altLang="ko-KR" sz="1000" dirty="0" err="1" smtClean="0">
                <a:solidFill>
                  <a:schemeClr val="tx2"/>
                </a:solidFill>
              </a:rPr>
              <a:t>Jaremko</a:t>
            </a:r>
            <a:r>
              <a:rPr lang="en-US" altLang="ko-KR" sz="1000" dirty="0" smtClean="0">
                <a:solidFill>
                  <a:schemeClr val="tx2"/>
                </a:solidFill>
              </a:rPr>
              <a:t>, Karin </a:t>
            </a:r>
            <a:r>
              <a:rPr lang="en-US" altLang="ko-KR" sz="1000" dirty="0" err="1" smtClean="0">
                <a:solidFill>
                  <a:schemeClr val="tx2"/>
                </a:solidFill>
              </a:rPr>
              <a:t>Giller</a:t>
            </a:r>
            <a:r>
              <a:rPr lang="en-US" altLang="ko-KR" sz="1000" dirty="0" smtClean="0">
                <a:solidFill>
                  <a:schemeClr val="tx2"/>
                </a:solidFill>
              </a:rPr>
              <a:t>, Stefan Becker, and Markus </a:t>
            </a:r>
            <a:r>
              <a:rPr lang="en-US" altLang="ko-KR" sz="1000" dirty="0" err="1" smtClean="0">
                <a:solidFill>
                  <a:schemeClr val="tx2"/>
                </a:solidFill>
              </a:rPr>
              <a:t>Zweckstetter</a:t>
            </a:r>
            <a:endParaRPr lang="en-US" altLang="ko-KR" sz="1000" dirty="0" smtClean="0">
              <a:solidFill>
                <a:schemeClr val="tx2"/>
              </a:solidFill>
            </a:endParaRPr>
          </a:p>
          <a:p>
            <a:pPr fontAlgn="base"/>
            <a:r>
              <a:rPr lang="en-US" altLang="ko-KR" sz="1200" dirty="0" smtClean="0"/>
              <a:t>A </a:t>
            </a:r>
            <a:r>
              <a:rPr lang="en-US" altLang="ko-KR" sz="1200" dirty="0" err="1" smtClean="0"/>
              <a:t>ligand</a:t>
            </a:r>
            <a:r>
              <a:rPr lang="en-US" altLang="ko-KR" sz="1200" dirty="0" smtClean="0"/>
              <a:t> stabilizes a mammalian mitochondrial cholesterol transporter, allowing high-resolution structural analysis.</a:t>
            </a:r>
          </a:p>
          <a:p>
            <a:pPr fontAlgn="base"/>
            <a:endParaRPr lang="en-US" altLang="ko-KR" sz="1000" b="1" dirty="0" smtClean="0"/>
          </a:p>
          <a:p>
            <a:pPr fontAlgn="base"/>
            <a:r>
              <a:rPr lang="en-US" altLang="ko-KR" sz="1400" b="1" dirty="0" err="1" smtClean="0"/>
              <a:t>Epistasis</a:t>
            </a:r>
            <a:r>
              <a:rPr lang="en-US" altLang="ko-KR" sz="1400" b="1" dirty="0" smtClean="0"/>
              <a:t> and Allele Specificity in the Emergence of a Stable Polymorphism in </a:t>
            </a:r>
            <a:r>
              <a:rPr lang="en-US" altLang="ko-KR" sz="1400" b="1" i="1" dirty="0" smtClean="0"/>
              <a:t>Escherichia coli</a:t>
            </a:r>
            <a:endParaRPr lang="en-US" altLang="ko-KR" sz="1400" b="1" dirty="0" smtClean="0"/>
          </a:p>
          <a:p>
            <a:pPr fontAlgn="base"/>
            <a:r>
              <a:rPr lang="en-US" altLang="ko-KR" sz="1000" dirty="0" smtClean="0"/>
              <a:t>Jessica </a:t>
            </a:r>
            <a:r>
              <a:rPr lang="en-US" altLang="ko-KR" sz="1000" dirty="0" err="1" smtClean="0"/>
              <a:t>Plucain</a:t>
            </a:r>
            <a:r>
              <a:rPr lang="en-US" altLang="ko-KR" sz="1000" dirty="0" smtClean="0"/>
              <a:t>, Thomas </a:t>
            </a:r>
            <a:r>
              <a:rPr lang="en-US" altLang="ko-KR" sz="1000" dirty="0" err="1" smtClean="0"/>
              <a:t>Hindré</a:t>
            </a:r>
            <a:r>
              <a:rPr lang="en-US" altLang="ko-KR" sz="1000" dirty="0" smtClean="0"/>
              <a:t>, </a:t>
            </a:r>
            <a:r>
              <a:rPr lang="en-US" altLang="ko-KR" sz="1000" dirty="0" err="1" smtClean="0"/>
              <a:t>Mickaël</a:t>
            </a:r>
            <a:r>
              <a:rPr lang="en-US" altLang="ko-KR" sz="1000" dirty="0" smtClean="0"/>
              <a:t> Le </a:t>
            </a:r>
            <a:r>
              <a:rPr lang="en-US" altLang="ko-KR" sz="1000" dirty="0" err="1" smtClean="0"/>
              <a:t>Gac</a:t>
            </a:r>
            <a:r>
              <a:rPr lang="en-US" altLang="ko-KR" sz="1000" dirty="0" smtClean="0"/>
              <a:t>, Olivier </a:t>
            </a:r>
            <a:r>
              <a:rPr lang="en-US" altLang="ko-KR" sz="1000" dirty="0" err="1" smtClean="0"/>
              <a:t>Tenaillon</a:t>
            </a:r>
            <a:r>
              <a:rPr lang="en-US" altLang="ko-KR" sz="1000" dirty="0" smtClean="0"/>
              <a:t>, </a:t>
            </a:r>
            <a:r>
              <a:rPr lang="en-US" altLang="ko-KR" sz="1000" dirty="0" err="1" smtClean="0"/>
              <a:t>Stéphane</a:t>
            </a:r>
            <a:r>
              <a:rPr lang="en-US" altLang="ko-KR" sz="1000" dirty="0" smtClean="0"/>
              <a:t> </a:t>
            </a:r>
            <a:r>
              <a:rPr lang="en-US" altLang="ko-KR" sz="1000" dirty="0" err="1" smtClean="0"/>
              <a:t>Cruveiller</a:t>
            </a:r>
            <a:r>
              <a:rPr lang="en-US" altLang="ko-KR" sz="1000" dirty="0" smtClean="0"/>
              <a:t>, Claudine </a:t>
            </a:r>
            <a:r>
              <a:rPr lang="en-US" altLang="ko-KR" sz="1000" dirty="0" err="1" smtClean="0"/>
              <a:t>Médigue</a:t>
            </a:r>
            <a:r>
              <a:rPr lang="en-US" altLang="ko-KR" sz="1000" dirty="0" smtClean="0"/>
              <a:t>, Nicholas </a:t>
            </a:r>
            <a:r>
              <a:rPr lang="en-US" altLang="ko-KR" sz="1000" dirty="0" err="1" smtClean="0"/>
              <a:t>Leiby,William</a:t>
            </a:r>
            <a:r>
              <a:rPr lang="en-US" altLang="ko-KR" sz="1000" dirty="0" smtClean="0"/>
              <a:t> R. </a:t>
            </a:r>
            <a:r>
              <a:rPr lang="en-US" altLang="ko-KR" sz="1000" dirty="0" err="1" smtClean="0"/>
              <a:t>Harcombe</a:t>
            </a:r>
            <a:r>
              <a:rPr lang="en-US" altLang="ko-KR" sz="1000" dirty="0" smtClean="0"/>
              <a:t>, </a:t>
            </a:r>
          </a:p>
          <a:p>
            <a:pPr fontAlgn="base"/>
            <a:r>
              <a:rPr lang="en-US" altLang="ko-KR" sz="1000" dirty="0" smtClean="0"/>
              <a:t>Christopher J. Marx, Richard E. </a:t>
            </a:r>
            <a:r>
              <a:rPr lang="en-US" altLang="ko-KR" sz="1000" dirty="0" err="1" smtClean="0"/>
              <a:t>Lenski</a:t>
            </a:r>
            <a:r>
              <a:rPr lang="en-US" altLang="ko-KR" sz="1000" dirty="0" smtClean="0"/>
              <a:t>, and Dominique Schneider</a:t>
            </a:r>
          </a:p>
          <a:p>
            <a:pPr fontAlgn="base"/>
            <a:r>
              <a:rPr lang="en-US" altLang="ko-KR" sz="1200" dirty="0" smtClean="0"/>
              <a:t>The emergence of a stable polymorphism in bacteria involved a multistep process including three specific mutations.</a:t>
            </a:r>
          </a:p>
          <a:p>
            <a:pPr fontAlgn="base"/>
            <a:endParaRPr lang="en-US" altLang="ko-KR" sz="1000" b="1" dirty="0" smtClean="0"/>
          </a:p>
          <a:p>
            <a:pPr fontAlgn="base"/>
            <a:r>
              <a:rPr lang="en-US" altLang="ko-KR" sz="1400" b="1" dirty="0" smtClean="0"/>
              <a:t>Humans Can Discriminate More than 1 Trillion Olfactory Stimuli</a:t>
            </a:r>
          </a:p>
          <a:p>
            <a:pPr fontAlgn="base"/>
            <a:r>
              <a:rPr lang="en-US" altLang="ko-KR" sz="1000" dirty="0" smtClean="0">
                <a:solidFill>
                  <a:schemeClr val="tx2"/>
                </a:solidFill>
              </a:rPr>
              <a:t>C. </a:t>
            </a:r>
            <a:r>
              <a:rPr lang="en-US" altLang="ko-KR" sz="1000" dirty="0" err="1" smtClean="0">
                <a:solidFill>
                  <a:schemeClr val="tx2"/>
                </a:solidFill>
              </a:rPr>
              <a:t>Bushdid</a:t>
            </a:r>
            <a:r>
              <a:rPr lang="en-US" altLang="ko-KR" sz="1000" dirty="0" smtClean="0">
                <a:solidFill>
                  <a:schemeClr val="tx2"/>
                </a:solidFill>
              </a:rPr>
              <a:t>, M. O. </a:t>
            </a:r>
            <a:r>
              <a:rPr lang="en-US" altLang="ko-KR" sz="1000" dirty="0" err="1" smtClean="0">
                <a:solidFill>
                  <a:schemeClr val="tx2"/>
                </a:solidFill>
              </a:rPr>
              <a:t>Magnasco</a:t>
            </a:r>
            <a:r>
              <a:rPr lang="en-US" altLang="ko-KR" sz="1000" dirty="0" smtClean="0">
                <a:solidFill>
                  <a:schemeClr val="tx2"/>
                </a:solidFill>
              </a:rPr>
              <a:t>, L. B. </a:t>
            </a:r>
            <a:r>
              <a:rPr lang="en-US" altLang="ko-KR" sz="1000" dirty="0" err="1" smtClean="0">
                <a:solidFill>
                  <a:schemeClr val="tx2"/>
                </a:solidFill>
              </a:rPr>
              <a:t>Vosshall</a:t>
            </a:r>
            <a:r>
              <a:rPr lang="en-US" altLang="ko-KR" sz="1000" dirty="0" smtClean="0">
                <a:solidFill>
                  <a:schemeClr val="tx2"/>
                </a:solidFill>
              </a:rPr>
              <a:t>, and A. Keller</a:t>
            </a:r>
          </a:p>
          <a:p>
            <a:pPr fontAlgn="base"/>
            <a:r>
              <a:rPr lang="en-US" altLang="ko-KR" sz="1200" dirty="0" smtClean="0"/>
              <a:t>The number of different odor mixtures people can distinguish is several orders of magnitude larger than anticipated.</a:t>
            </a:r>
          </a:p>
          <a:p>
            <a:pPr fontAlgn="base"/>
            <a:endParaRPr lang="en-US" altLang="ko-KR" sz="1000" b="1" dirty="0" smtClean="0"/>
          </a:p>
          <a:p>
            <a:pPr fontAlgn="base"/>
            <a:r>
              <a:rPr lang="en-US" altLang="ko-KR" sz="1400" b="1" dirty="0" smtClean="0"/>
              <a:t>Control Profiles of Complex Networks</a:t>
            </a:r>
          </a:p>
          <a:p>
            <a:pPr fontAlgn="base"/>
            <a:r>
              <a:rPr lang="en-US" altLang="ko-KR" sz="1000" dirty="0" smtClean="0">
                <a:solidFill>
                  <a:schemeClr val="tx2"/>
                </a:solidFill>
              </a:rPr>
              <a:t>Justin </a:t>
            </a:r>
            <a:r>
              <a:rPr lang="en-US" altLang="ko-KR" sz="1000" dirty="0" err="1" smtClean="0">
                <a:solidFill>
                  <a:schemeClr val="tx2"/>
                </a:solidFill>
              </a:rPr>
              <a:t>Ruths</a:t>
            </a:r>
            <a:r>
              <a:rPr lang="en-US" altLang="ko-KR" sz="1000" dirty="0" smtClean="0">
                <a:solidFill>
                  <a:schemeClr val="tx2"/>
                </a:solidFill>
              </a:rPr>
              <a:t> and Derek </a:t>
            </a:r>
            <a:r>
              <a:rPr lang="en-US" altLang="ko-KR" sz="1000" dirty="0" err="1" smtClean="0">
                <a:solidFill>
                  <a:schemeClr val="tx2"/>
                </a:solidFill>
              </a:rPr>
              <a:t>Ruths</a:t>
            </a:r>
            <a:endParaRPr lang="en-US" altLang="ko-KR" sz="1000" dirty="0" smtClean="0">
              <a:solidFill>
                <a:schemeClr val="tx2"/>
              </a:solidFill>
            </a:endParaRPr>
          </a:p>
          <a:p>
            <a:pPr fontAlgn="base"/>
            <a:r>
              <a:rPr lang="en-US" altLang="ko-KR" sz="1200" dirty="0" smtClean="0"/>
              <a:t>The control profile is a network statistic that may prove useful in approaching the control of complex networks.</a:t>
            </a:r>
          </a:p>
          <a:p>
            <a:pPr fontAlgn="base"/>
            <a:endParaRPr lang="en-US" altLang="ko-KR" sz="1000" b="1" dirty="0" smtClean="0"/>
          </a:p>
          <a:p>
            <a:pPr fontAlgn="base"/>
            <a:r>
              <a:rPr lang="en-US" altLang="ko-KR" sz="1400" b="1" dirty="0" smtClean="0"/>
              <a:t>Fossilized Nuclei and Chromosomes Reveal 180 Million Years of Genomic Stasis in Royal Ferns</a:t>
            </a:r>
          </a:p>
          <a:p>
            <a:pPr fontAlgn="base"/>
            <a:r>
              <a:rPr lang="en-US" altLang="ko-KR" sz="1000" dirty="0" smtClean="0">
                <a:solidFill>
                  <a:schemeClr val="tx2"/>
                </a:solidFill>
              </a:rPr>
              <a:t>Benjamin </a:t>
            </a:r>
            <a:r>
              <a:rPr lang="en-US" altLang="ko-KR" sz="1000" dirty="0" err="1" smtClean="0">
                <a:solidFill>
                  <a:schemeClr val="tx2"/>
                </a:solidFill>
              </a:rPr>
              <a:t>Bomfleur</a:t>
            </a:r>
            <a:r>
              <a:rPr lang="en-US" altLang="ko-KR" sz="1000" dirty="0" smtClean="0">
                <a:solidFill>
                  <a:schemeClr val="tx2"/>
                </a:solidFill>
              </a:rPr>
              <a:t>, Stephen </a:t>
            </a:r>
            <a:r>
              <a:rPr lang="en-US" altLang="ko-KR" sz="1000" dirty="0" err="1" smtClean="0">
                <a:solidFill>
                  <a:schemeClr val="tx2"/>
                </a:solidFill>
              </a:rPr>
              <a:t>McLoughlin</a:t>
            </a:r>
            <a:r>
              <a:rPr lang="en-US" altLang="ko-KR" sz="1000" dirty="0" smtClean="0">
                <a:solidFill>
                  <a:schemeClr val="tx2"/>
                </a:solidFill>
              </a:rPr>
              <a:t>, and </a:t>
            </a:r>
            <a:r>
              <a:rPr lang="en-US" altLang="ko-KR" sz="1000" dirty="0" err="1" smtClean="0">
                <a:solidFill>
                  <a:schemeClr val="tx2"/>
                </a:solidFill>
              </a:rPr>
              <a:t>Vivi</a:t>
            </a:r>
            <a:r>
              <a:rPr lang="en-US" altLang="ko-KR" sz="1000" dirty="0" smtClean="0">
                <a:solidFill>
                  <a:schemeClr val="tx2"/>
                </a:solidFill>
              </a:rPr>
              <a:t> </a:t>
            </a:r>
            <a:r>
              <a:rPr lang="en-US" altLang="ko-KR" sz="1000" dirty="0" err="1" smtClean="0">
                <a:solidFill>
                  <a:schemeClr val="tx2"/>
                </a:solidFill>
              </a:rPr>
              <a:t>Vajda</a:t>
            </a:r>
            <a:endParaRPr lang="en-US" altLang="ko-KR" sz="1000" dirty="0" smtClean="0">
              <a:solidFill>
                <a:schemeClr val="tx2"/>
              </a:solidFill>
            </a:endParaRPr>
          </a:p>
          <a:p>
            <a:pPr fontAlgn="base"/>
            <a:r>
              <a:rPr lang="en-US" altLang="ko-KR" sz="1200" dirty="0" smtClean="0"/>
              <a:t>Fern fossils provide evidence that nuclear shape, size, and chromosomal content have changed little since the Jurassic.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21 MARCH 2014 VOL 343, ISSUE 6177</a:t>
            </a:r>
          </a:p>
        </p:txBody>
      </p:sp>
      <p:pic>
        <p:nvPicPr>
          <p:cNvPr id="2050" name="Picture 2"/>
          <p:cNvPicPr>
            <a:picLocks noChangeAspect="1" noChangeArrowheads="1"/>
          </p:cNvPicPr>
          <p:nvPr/>
        </p:nvPicPr>
        <p:blipFill>
          <a:blip r:embed="rId2" cstate="print"/>
          <a:srcRect l="2063" t="25219" r="33555" b="15719"/>
          <a:stretch>
            <a:fillRect/>
          </a:stretch>
        </p:blipFill>
        <p:spPr bwMode="auto">
          <a:xfrm>
            <a:off x="251520" y="476672"/>
            <a:ext cx="8765267" cy="4824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8" name="TextBox 7"/>
          <p:cNvSpPr txBox="1"/>
          <p:nvPr/>
        </p:nvSpPr>
        <p:spPr>
          <a:xfrm>
            <a:off x="0" y="1014983"/>
            <a:ext cx="9144000" cy="5909310"/>
          </a:xfrm>
          <a:prstGeom prst="rect">
            <a:avLst/>
          </a:prstGeom>
          <a:noFill/>
        </p:spPr>
        <p:txBody>
          <a:bodyPr wrap="square" rtlCol="0">
            <a:spAutoFit/>
          </a:bodyPr>
          <a:lstStyle/>
          <a:p>
            <a:pPr algn="just"/>
            <a:r>
              <a:rPr lang="en-US" altLang="ko-KR" b="1" dirty="0" smtClean="0"/>
              <a:t>miR-100 Induces Epithelial-</a:t>
            </a:r>
            <a:r>
              <a:rPr lang="en-US" altLang="ko-KR" b="1" dirty="0" err="1" smtClean="0"/>
              <a:t>Mesenchymal</a:t>
            </a:r>
            <a:r>
              <a:rPr lang="en-US" altLang="ko-KR" b="1" dirty="0" smtClean="0"/>
              <a:t> Transition but Suppresses </a:t>
            </a:r>
            <a:r>
              <a:rPr lang="en-US" altLang="ko-KR" b="1" dirty="0" err="1" smtClean="0"/>
              <a:t>Tumorigenesis</a:t>
            </a:r>
            <a:r>
              <a:rPr lang="en-US" altLang="ko-KR" b="1" dirty="0" smtClean="0"/>
              <a:t>, Migration and Invasion </a:t>
            </a:r>
          </a:p>
          <a:p>
            <a:pPr algn="just"/>
            <a:endParaRPr lang="en-US" altLang="ko-KR" sz="1400" dirty="0" smtClean="0"/>
          </a:p>
          <a:p>
            <a:pPr algn="just"/>
            <a:r>
              <a:rPr lang="en-US" altLang="ko-KR" sz="1400" dirty="0" err="1" smtClean="0"/>
              <a:t>Dahu</a:t>
            </a:r>
            <a:r>
              <a:rPr lang="en-US" altLang="ko-KR" sz="1400" dirty="0" smtClean="0"/>
              <a:t> Chen, </a:t>
            </a:r>
            <a:r>
              <a:rPr lang="en-US" altLang="ko-KR" sz="1400" dirty="0" err="1" smtClean="0"/>
              <a:t>Yutong</a:t>
            </a:r>
            <a:r>
              <a:rPr lang="en-US" altLang="ko-KR" sz="1400" dirty="0" smtClean="0"/>
              <a:t> Sun, Yuan </a:t>
            </a:r>
            <a:r>
              <a:rPr lang="en-US" altLang="ko-KR" sz="1400" dirty="0" err="1" smtClean="0"/>
              <a:t>Yuan</a:t>
            </a:r>
            <a:r>
              <a:rPr lang="en-US" altLang="ko-KR" sz="1400" dirty="0" smtClean="0"/>
              <a:t>, </a:t>
            </a:r>
            <a:r>
              <a:rPr lang="en-US" altLang="ko-KR" sz="1400" dirty="0" err="1" smtClean="0"/>
              <a:t>Zhenbo</a:t>
            </a:r>
            <a:r>
              <a:rPr lang="en-US" altLang="ko-KR" sz="1400" dirty="0" smtClean="0"/>
              <a:t> Han, </a:t>
            </a:r>
            <a:r>
              <a:rPr lang="en-US" altLang="ko-KR" sz="1400" dirty="0" err="1" smtClean="0"/>
              <a:t>Peijing</a:t>
            </a:r>
            <a:r>
              <a:rPr lang="en-US" altLang="ko-KR" sz="1400" dirty="0" smtClean="0"/>
              <a:t> Zhang, </a:t>
            </a:r>
            <a:r>
              <a:rPr lang="en-US" altLang="ko-KR" sz="1400" dirty="0" err="1" smtClean="0"/>
              <a:t>Jinsong</a:t>
            </a:r>
            <a:r>
              <a:rPr lang="en-US" altLang="ko-KR" sz="1400" dirty="0" smtClean="0"/>
              <a:t> Zhang, M. James You, Julie </a:t>
            </a:r>
            <a:r>
              <a:rPr lang="en-US" altLang="ko-KR" sz="1400" dirty="0" err="1" smtClean="0"/>
              <a:t>Teruya</a:t>
            </a:r>
            <a:r>
              <a:rPr lang="en-US" altLang="ko-KR" sz="1400" dirty="0" smtClean="0"/>
              <a:t>-Feldstein, Min Wang, </a:t>
            </a:r>
            <a:r>
              <a:rPr lang="en-US" altLang="ko-KR" sz="1400" dirty="0" err="1" smtClean="0"/>
              <a:t>Sumeet</a:t>
            </a:r>
            <a:r>
              <a:rPr lang="en-US" altLang="ko-KR" sz="1400" dirty="0" smtClean="0"/>
              <a:t> Gupta, Mien-Chie Hung, Han Liang, Li Ma</a:t>
            </a:r>
          </a:p>
          <a:p>
            <a:pPr algn="just"/>
            <a:endParaRPr lang="en-US" altLang="ko-KR" sz="1400" dirty="0" smtClean="0"/>
          </a:p>
          <a:p>
            <a:pPr algn="just"/>
            <a:r>
              <a:rPr lang="en-US" altLang="ko-KR" sz="1300" dirty="0" smtClean="0"/>
              <a:t>Affiliation: 1. Department of Experimental Radiation Oncology, The University of Texas MD Anderson Cancer Center, Houston, Texas, United States of America, 2. Department of Pathology, Memorial Sloan-Kettering Cancer Center, New York, New York, United States of America </a:t>
            </a:r>
          </a:p>
          <a:p>
            <a:pPr algn="just"/>
            <a:endParaRPr lang="en-US" altLang="ko-KR" sz="1300" b="1" dirty="0" smtClean="0"/>
          </a:p>
          <a:p>
            <a:pPr algn="just"/>
            <a:r>
              <a:rPr lang="en-US" altLang="ko-KR" sz="1300" b="1" dirty="0" smtClean="0"/>
              <a:t>Abstract</a:t>
            </a:r>
          </a:p>
          <a:p>
            <a:pPr algn="just"/>
            <a:r>
              <a:rPr lang="en-US" altLang="ko-KR" sz="1600" dirty="0" smtClean="0"/>
              <a:t>Whether epithelial-</a:t>
            </a:r>
            <a:r>
              <a:rPr lang="en-US" altLang="ko-KR" sz="1600" dirty="0" err="1" smtClean="0"/>
              <a:t>mesenchymal</a:t>
            </a:r>
            <a:r>
              <a:rPr lang="en-US" altLang="ko-KR" sz="1600" dirty="0" smtClean="0"/>
              <a:t> transition (EMT) is always linked to increased </a:t>
            </a:r>
            <a:r>
              <a:rPr lang="en-US" altLang="ko-KR" sz="1600" dirty="0" err="1" smtClean="0"/>
              <a:t>tumorigenicity</a:t>
            </a:r>
            <a:r>
              <a:rPr lang="en-US" altLang="ko-KR" sz="1600" dirty="0" smtClean="0"/>
              <a:t> is controversial. Through </a:t>
            </a:r>
            <a:r>
              <a:rPr lang="en-US" altLang="ko-KR" sz="1600" dirty="0" err="1" smtClean="0"/>
              <a:t>microRNA</a:t>
            </a:r>
            <a:r>
              <a:rPr lang="en-US" altLang="ko-KR" sz="1600" dirty="0" smtClean="0"/>
              <a:t> (</a:t>
            </a:r>
            <a:r>
              <a:rPr lang="en-US" altLang="ko-KR" sz="1600" dirty="0" err="1" smtClean="0"/>
              <a:t>miRNA</a:t>
            </a:r>
            <a:r>
              <a:rPr lang="en-US" altLang="ko-KR" sz="1600" dirty="0" smtClean="0"/>
              <a:t>) expression profiling of mammary epithelial cells </a:t>
            </a:r>
            <a:r>
              <a:rPr lang="en-US" altLang="ko-KR" sz="1600" dirty="0" err="1" smtClean="0"/>
              <a:t>overexpressing</a:t>
            </a:r>
            <a:r>
              <a:rPr lang="en-US" altLang="ko-KR" sz="1600" dirty="0" smtClean="0"/>
              <a:t> Twist, Snail or ZEB1, we identified miR-100 as a novel EMT inducer. Surprisingly, miR-100 inhibits the </a:t>
            </a:r>
            <a:r>
              <a:rPr lang="en-US" altLang="ko-KR" sz="1600" dirty="0" err="1" smtClean="0"/>
              <a:t>tumorigenicity</a:t>
            </a:r>
            <a:r>
              <a:rPr lang="en-US" altLang="ko-KR" sz="1600" dirty="0" smtClean="0"/>
              <a:t>, motility and invasiveness of mammary tumor cells, and is commonly </a:t>
            </a:r>
            <a:r>
              <a:rPr lang="en-US" altLang="ko-KR" sz="1600" dirty="0" err="1" smtClean="0"/>
              <a:t>downregulated</a:t>
            </a:r>
            <a:r>
              <a:rPr lang="en-US" altLang="ko-KR" sz="1600" dirty="0" smtClean="0"/>
              <a:t> in human breast cancer due to </a:t>
            </a:r>
            <a:r>
              <a:rPr lang="en-US" altLang="ko-KR" sz="1600" dirty="0" err="1" smtClean="0"/>
              <a:t>hypermethylation</a:t>
            </a:r>
            <a:r>
              <a:rPr lang="en-US" altLang="ko-KR" sz="1600" dirty="0" smtClean="0"/>
              <a:t> of its host gene MIR100HG. The EMT-inducing and tumor-suppressing effects of miR-100 are mediated by distinct targets. While miR-100 </a:t>
            </a:r>
            <a:r>
              <a:rPr lang="en-US" altLang="ko-KR" sz="1600" dirty="0" err="1" smtClean="0"/>
              <a:t>downregulates</a:t>
            </a:r>
            <a:r>
              <a:rPr lang="en-US" altLang="ko-KR" sz="1600" dirty="0" smtClean="0"/>
              <a:t> E-</a:t>
            </a:r>
            <a:r>
              <a:rPr lang="en-US" altLang="ko-KR" sz="1600" dirty="0" err="1" smtClean="0"/>
              <a:t>cadherin</a:t>
            </a:r>
            <a:r>
              <a:rPr lang="en-US" altLang="ko-KR" sz="1600" dirty="0" smtClean="0"/>
              <a:t> by targeting SMARCA5, a regulator of CDH1 promoter </a:t>
            </a:r>
            <a:r>
              <a:rPr lang="en-US" altLang="ko-KR" sz="1600" dirty="0" err="1" smtClean="0"/>
              <a:t>methylation</a:t>
            </a:r>
            <a:r>
              <a:rPr lang="en-US" altLang="ko-KR" sz="1600" dirty="0" smtClean="0"/>
              <a:t>, this </a:t>
            </a:r>
            <a:r>
              <a:rPr lang="en-US" altLang="ko-KR" sz="1600" dirty="0" err="1" smtClean="0"/>
              <a:t>miRNA</a:t>
            </a:r>
            <a:r>
              <a:rPr lang="en-US" altLang="ko-KR" sz="1600" dirty="0" smtClean="0"/>
              <a:t> suppresses </a:t>
            </a:r>
            <a:r>
              <a:rPr lang="en-US" altLang="ko-KR" sz="1600" dirty="0" err="1" smtClean="0"/>
              <a:t>tumorigenesis</a:t>
            </a:r>
            <a:r>
              <a:rPr lang="en-US" altLang="ko-KR" sz="1600" dirty="0" smtClean="0"/>
              <a:t>, cell movement and invasion in vitro and in vivo through direct targeting of HOXA1, a gene that is both </a:t>
            </a:r>
            <a:r>
              <a:rPr lang="en-US" altLang="ko-KR" sz="1600" dirty="0" err="1" smtClean="0"/>
              <a:t>oncogenic</a:t>
            </a:r>
            <a:r>
              <a:rPr lang="en-US" altLang="ko-KR" sz="1600" dirty="0" smtClean="0"/>
              <a:t> and pro-invasive, leading to repression of multiple HOXA1 downstream targets involved in </a:t>
            </a:r>
            <a:r>
              <a:rPr lang="en-US" altLang="ko-KR" sz="1600" dirty="0" err="1" smtClean="0"/>
              <a:t>oncogenesis</a:t>
            </a:r>
            <a:r>
              <a:rPr lang="en-US" altLang="ko-KR" sz="1600" dirty="0" smtClean="0"/>
              <a:t> and invasiveness. These findings provide a proof-of-principle that EMT and </a:t>
            </a:r>
            <a:r>
              <a:rPr lang="en-US" altLang="ko-KR" sz="1600" dirty="0" err="1" smtClean="0"/>
              <a:t>tumorigenicity</a:t>
            </a:r>
            <a:r>
              <a:rPr lang="en-US" altLang="ko-KR" sz="1600" dirty="0" smtClean="0"/>
              <a:t> are not always associated and that certain EMT inducers can inhibit </a:t>
            </a:r>
            <a:r>
              <a:rPr lang="en-US" altLang="ko-KR" sz="1600" dirty="0" err="1" smtClean="0"/>
              <a:t>tumorigenesis</a:t>
            </a:r>
            <a:r>
              <a:rPr lang="en-US" altLang="ko-KR" sz="1600" dirty="0" smtClean="0"/>
              <a:t>, migration and invasion.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0" name="TextBox 9"/>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2" name="Picture 2"/>
          <p:cNvPicPr>
            <a:picLocks noChangeAspect="1" noChangeArrowheads="1"/>
          </p:cNvPicPr>
          <p:nvPr/>
        </p:nvPicPr>
        <p:blipFill>
          <a:blip r:embed="rId3" cstate="print"/>
          <a:srcRect l="31758" t="18160" r="19942" b="13801"/>
          <a:stretch>
            <a:fillRect/>
          </a:stretch>
        </p:blipFill>
        <p:spPr bwMode="auto">
          <a:xfrm>
            <a:off x="1259632" y="710112"/>
            <a:ext cx="6624736" cy="58326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2" name="Picture 2"/>
          <p:cNvPicPr>
            <a:picLocks noChangeAspect="1" noChangeArrowheads="1"/>
          </p:cNvPicPr>
          <p:nvPr/>
        </p:nvPicPr>
        <p:blipFill>
          <a:blip r:embed="rId3" cstate="print"/>
          <a:srcRect l="31758" t="19000" r="20992" b="8761"/>
          <a:stretch>
            <a:fillRect/>
          </a:stretch>
        </p:blipFill>
        <p:spPr bwMode="auto">
          <a:xfrm>
            <a:off x="1317992" y="692696"/>
            <a:ext cx="6480720" cy="61653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2" name="Picture 2"/>
          <p:cNvPicPr>
            <a:picLocks noChangeAspect="1" noChangeArrowheads="1"/>
          </p:cNvPicPr>
          <p:nvPr/>
        </p:nvPicPr>
        <p:blipFill>
          <a:blip r:embed="rId3" cstate="print"/>
          <a:srcRect l="31758" t="21520" r="19942" b="12961"/>
          <a:stretch>
            <a:fillRect/>
          </a:stretch>
        </p:blipFill>
        <p:spPr bwMode="auto">
          <a:xfrm>
            <a:off x="1259632" y="751056"/>
            <a:ext cx="6624736" cy="56166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2" name="Picture 2"/>
          <p:cNvPicPr>
            <a:picLocks noChangeAspect="1" noChangeArrowheads="1"/>
          </p:cNvPicPr>
          <p:nvPr/>
        </p:nvPicPr>
        <p:blipFill>
          <a:blip r:embed="rId3" cstate="print"/>
          <a:srcRect l="31758" t="20680" r="19942" b="12121"/>
          <a:stretch>
            <a:fillRect/>
          </a:stretch>
        </p:blipFill>
        <p:spPr bwMode="auto">
          <a:xfrm>
            <a:off x="1259632" y="723760"/>
            <a:ext cx="6624736" cy="5760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cstate="print"/>
          <a:srcRect l="21429" t="23571" r="42857" b="65000"/>
          <a:stretch>
            <a:fillRect/>
          </a:stretch>
        </p:blipFill>
        <p:spPr bwMode="auto">
          <a:xfrm>
            <a:off x="0" y="1"/>
            <a:ext cx="3357554" cy="671515"/>
          </a:xfrm>
          <a:prstGeom prst="rect">
            <a:avLst/>
          </a:prstGeom>
          <a:noFill/>
          <a:ln w="9525">
            <a:noFill/>
            <a:miter lim="800000"/>
            <a:headEnd/>
            <a:tailEnd/>
          </a:ln>
          <a:effectLst/>
        </p:spPr>
      </p:pic>
      <p:sp>
        <p:nvSpPr>
          <p:cNvPr id="11" name="TextBox 10"/>
          <p:cNvSpPr txBox="1"/>
          <p:nvPr/>
        </p:nvSpPr>
        <p:spPr>
          <a:xfrm>
            <a:off x="8415969" y="116632"/>
            <a:ext cx="548519" cy="369332"/>
          </a:xfrm>
          <a:prstGeom prst="rect">
            <a:avLst/>
          </a:prstGeom>
          <a:noFill/>
        </p:spPr>
        <p:txBody>
          <a:bodyPr wrap="square" rtlCol="0">
            <a:spAutoFit/>
          </a:bodyPr>
          <a:lstStyle/>
          <a:p>
            <a:pPr algn="ctr"/>
            <a:r>
              <a:rPr lang="en-US" altLang="ko-KR" b="1" dirty="0" smtClean="0"/>
              <a:t>KJ</a:t>
            </a:r>
            <a:endParaRPr lang="ko-KR" altLang="en-US" b="1" dirty="0"/>
          </a:p>
        </p:txBody>
      </p:sp>
      <p:pic>
        <p:nvPicPr>
          <p:cNvPr id="5122" name="Picture 2"/>
          <p:cNvPicPr>
            <a:picLocks noChangeAspect="1" noChangeArrowheads="1"/>
          </p:cNvPicPr>
          <p:nvPr/>
        </p:nvPicPr>
        <p:blipFill>
          <a:blip r:embed="rId3" cstate="print"/>
          <a:srcRect l="31758" t="20680" r="20992" b="11281"/>
          <a:stretch>
            <a:fillRect/>
          </a:stretch>
        </p:blipFill>
        <p:spPr bwMode="auto">
          <a:xfrm>
            <a:off x="1331640" y="706344"/>
            <a:ext cx="6480720" cy="58326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2066925" cy="876300"/>
          </a:xfrm>
          <a:prstGeom prst="rect">
            <a:avLst/>
          </a:prstGeom>
          <a:noFill/>
          <a:ln w="9525">
            <a:noFill/>
            <a:miter lim="800000"/>
            <a:headEnd/>
            <a:tailEnd/>
          </a:ln>
          <a:effectLst/>
        </p:spPr>
      </p:pic>
      <p:pic>
        <p:nvPicPr>
          <p:cNvPr id="2049" name="Picture 1"/>
          <p:cNvPicPr>
            <a:picLocks noChangeAspect="1" noChangeArrowheads="1"/>
          </p:cNvPicPr>
          <p:nvPr/>
        </p:nvPicPr>
        <p:blipFill>
          <a:blip r:embed="rId3"/>
          <a:srcRect/>
          <a:stretch>
            <a:fillRect/>
          </a:stretch>
        </p:blipFill>
        <p:spPr bwMode="auto">
          <a:xfrm>
            <a:off x="0" y="857232"/>
            <a:ext cx="8601075" cy="1704975"/>
          </a:xfrm>
          <a:prstGeom prst="rect">
            <a:avLst/>
          </a:prstGeom>
          <a:noFill/>
          <a:ln w="9525">
            <a:noFill/>
            <a:miter lim="800000"/>
            <a:headEnd/>
            <a:tailEnd/>
          </a:ln>
          <a:effectLst/>
        </p:spPr>
      </p:pic>
      <p:sp>
        <p:nvSpPr>
          <p:cNvPr id="6" name="직사각형 5"/>
          <p:cNvSpPr/>
          <p:nvPr/>
        </p:nvSpPr>
        <p:spPr>
          <a:xfrm>
            <a:off x="0" y="3071810"/>
            <a:ext cx="9144000" cy="3493264"/>
          </a:xfrm>
          <a:prstGeom prst="rect">
            <a:avLst/>
          </a:prstGeom>
        </p:spPr>
        <p:txBody>
          <a:bodyPr wrap="square">
            <a:spAutoFit/>
          </a:bodyPr>
          <a:lstStyle/>
          <a:p>
            <a:r>
              <a:rPr lang="en-US" sz="1300" b="1" dirty="0" smtClean="0"/>
              <a:t>Abstract</a:t>
            </a:r>
          </a:p>
          <a:p>
            <a:r>
              <a:rPr lang="en-US" sz="1300" dirty="0" smtClean="0"/>
              <a:t>BACE1 (β-</a:t>
            </a:r>
            <a:r>
              <a:rPr lang="en-US" sz="1300" dirty="0" err="1" smtClean="0"/>
              <a:t>secretase</a:t>
            </a:r>
            <a:r>
              <a:rPr lang="en-US" sz="1300" dirty="0" smtClean="0"/>
              <a:t>) and α-</a:t>
            </a:r>
            <a:r>
              <a:rPr lang="en-US" sz="1300" dirty="0" err="1" smtClean="0"/>
              <a:t>secretase</a:t>
            </a:r>
            <a:r>
              <a:rPr lang="en-US" sz="1300" dirty="0" smtClean="0"/>
              <a:t> cleave the Alzheimer's </a:t>
            </a:r>
            <a:r>
              <a:rPr lang="en-US" sz="1300" dirty="0" err="1" smtClean="0"/>
              <a:t>amyloid</a:t>
            </a:r>
            <a:r>
              <a:rPr lang="en-US" sz="1300" dirty="0" smtClean="0"/>
              <a:t> β protein (</a:t>
            </a:r>
            <a:r>
              <a:rPr lang="en-US" sz="1300" dirty="0" err="1" smtClean="0"/>
              <a:t>Aβ</a:t>
            </a:r>
            <a:r>
              <a:rPr lang="en-US" sz="1300" dirty="0" smtClean="0"/>
              <a:t>) precursor (APP) to C-terminal fragments of 99 </a:t>
            </a:r>
            <a:r>
              <a:rPr lang="en-US" sz="1300" dirty="0" err="1" smtClean="0"/>
              <a:t>aa</a:t>
            </a:r>
            <a:r>
              <a:rPr lang="en-US" sz="1300" dirty="0" smtClean="0"/>
              <a:t> (</a:t>
            </a:r>
            <a:r>
              <a:rPr lang="en-US" sz="1300" dirty="0" err="1" smtClean="0"/>
              <a:t>CTFβ</a:t>
            </a:r>
            <a:r>
              <a:rPr lang="en-US" sz="1300" dirty="0" smtClean="0"/>
              <a:t>) and 83 </a:t>
            </a:r>
            <a:r>
              <a:rPr lang="en-US" sz="1300" dirty="0" err="1" smtClean="0"/>
              <a:t>aa</a:t>
            </a:r>
            <a:r>
              <a:rPr lang="en-US" sz="1300" dirty="0" smtClean="0"/>
              <a:t> (</a:t>
            </a:r>
            <a:r>
              <a:rPr lang="en-US" sz="1300" dirty="0" err="1" smtClean="0"/>
              <a:t>CTFα</a:t>
            </a:r>
            <a:r>
              <a:rPr lang="en-US" sz="1300" dirty="0" smtClean="0"/>
              <a:t>), respectively, which are further cleaved by γ-</a:t>
            </a:r>
            <a:r>
              <a:rPr lang="en-US" sz="1300" dirty="0" err="1" smtClean="0"/>
              <a:t>secretase</a:t>
            </a:r>
            <a:r>
              <a:rPr lang="en-US" sz="1300" dirty="0" smtClean="0"/>
              <a:t> to eventually secrete </a:t>
            </a:r>
            <a:r>
              <a:rPr lang="en-US" sz="1300" dirty="0" err="1" smtClean="0"/>
              <a:t>Aβ</a:t>
            </a:r>
            <a:r>
              <a:rPr lang="en-US" sz="1300" dirty="0" smtClean="0"/>
              <a:t> and </a:t>
            </a:r>
            <a:r>
              <a:rPr lang="en-US" sz="1300" dirty="0" err="1" smtClean="0"/>
              <a:t>Aα</a:t>
            </a:r>
            <a:r>
              <a:rPr lang="en-US" sz="1300" dirty="0" smtClean="0"/>
              <a:t> (a.k.a. P3) that terminate predominantly at residues 40 and 42. A number of γ-</a:t>
            </a:r>
            <a:r>
              <a:rPr lang="en-US" sz="1300" dirty="0" err="1" smtClean="0"/>
              <a:t>secretase</a:t>
            </a:r>
            <a:r>
              <a:rPr lang="en-US" sz="1300" dirty="0" smtClean="0"/>
              <a:t> inhibitors (GSIs), such as N-[N-(3,5-Difluorophenacetyl-L-alanyl)]-​S-</a:t>
            </a:r>
            <a:r>
              <a:rPr lang="en-US" sz="1300" dirty="0" err="1" smtClean="0"/>
              <a:t>phenylglycine</a:t>
            </a:r>
            <a:r>
              <a:rPr lang="en-US" sz="1300" i="1" dirty="0" err="1" smtClean="0"/>
              <a:t>t</a:t>
            </a:r>
            <a:r>
              <a:rPr lang="en-US" sz="1300" dirty="0" smtClean="0"/>
              <a:t>-butyl ester (DAPT), have been developed with the goal of reducing </a:t>
            </a:r>
            <a:r>
              <a:rPr lang="en-US" sz="1300" dirty="0" err="1" smtClean="0"/>
              <a:t>Aβ</a:t>
            </a:r>
            <a:r>
              <a:rPr lang="en-US" sz="1300" dirty="0" smtClean="0"/>
              <a:t> to treat Alzheimer's disease (AD). Although most studies show that DAPT inhibits </a:t>
            </a:r>
            <a:r>
              <a:rPr lang="en-US" sz="1300" dirty="0" err="1" smtClean="0"/>
              <a:t>Aβ</a:t>
            </a:r>
            <a:r>
              <a:rPr lang="en-US" sz="1300" dirty="0" smtClean="0"/>
              <a:t> in a dose-dependent manner several studies have also detected a biphasic effect with an unexpected increase at low doses of DAPT in cell cultures, animal models and clinical trials. In this article, we confirm the increase in Aβ40 and Aβ42 in SH-SY5Y human </a:t>
            </a:r>
            <a:r>
              <a:rPr lang="en-US" sz="1300" dirty="0" err="1" smtClean="0"/>
              <a:t>neuroblastoma</a:t>
            </a:r>
            <a:r>
              <a:rPr lang="en-US" sz="1300" dirty="0" smtClean="0"/>
              <a:t> cells treated with low doses of DAPT and identify one of the mechanisms for this paradox. We studied the pathway by first demonstrating that stimulation of </a:t>
            </a:r>
            <a:r>
              <a:rPr lang="en-US" sz="1300" dirty="0" err="1" smtClean="0"/>
              <a:t>Aβ</a:t>
            </a:r>
            <a:r>
              <a:rPr lang="en-US" sz="1300" dirty="0" smtClean="0"/>
              <a:t>, a product of γ-</a:t>
            </a:r>
            <a:r>
              <a:rPr lang="en-US" sz="1300" dirty="0" err="1" smtClean="0"/>
              <a:t>secretase</a:t>
            </a:r>
            <a:r>
              <a:rPr lang="en-US" sz="1300" dirty="0" smtClean="0"/>
              <a:t>, was accompanied by a parallel increase of its substrate </a:t>
            </a:r>
            <a:r>
              <a:rPr lang="en-US" sz="1300" dirty="0" err="1" smtClean="0"/>
              <a:t>CTFβ</a:t>
            </a:r>
            <a:r>
              <a:rPr lang="en-US" sz="1300" dirty="0" smtClean="0"/>
              <a:t>, thereby demonstrating that the inhibitor was not anomalously stimulating enzyme activity at low levels. Secondly, we have demonstrated that inhibition of an </a:t>
            </a:r>
            <a:r>
              <a:rPr lang="en-US" sz="1300" dirty="0" err="1" smtClean="0"/>
              <a:t>Aβ</a:t>
            </a:r>
            <a:r>
              <a:rPr lang="en-US" sz="1300" dirty="0" smtClean="0"/>
              <a:t> degrading activity, </a:t>
            </a:r>
            <a:r>
              <a:rPr lang="en-US" sz="1300" dirty="0" err="1" smtClean="0"/>
              <a:t>endothelin</a:t>
            </a:r>
            <a:r>
              <a:rPr lang="en-US" sz="1300" dirty="0" smtClean="0"/>
              <a:t> converting enzyme (ECE), yielded more </a:t>
            </a:r>
            <a:r>
              <a:rPr lang="en-US" sz="1300" dirty="0" err="1" smtClean="0"/>
              <a:t>Aβ</a:t>
            </a:r>
            <a:r>
              <a:rPr lang="en-US" sz="1300" dirty="0" smtClean="0"/>
              <a:t>, but abolished the DAPT-induced stimulation. Finally, we have demonstrated that </a:t>
            </a:r>
            <a:r>
              <a:rPr lang="en-US" sz="1300" dirty="0" err="1" smtClean="0"/>
              <a:t>Aα</a:t>
            </a:r>
            <a:r>
              <a:rPr lang="en-US" sz="1300" dirty="0" smtClean="0"/>
              <a:t>, which is generated in the </a:t>
            </a:r>
            <a:r>
              <a:rPr lang="en-US" sz="1300" dirty="0" err="1" smtClean="0"/>
              <a:t>secretory</a:t>
            </a:r>
            <a:r>
              <a:rPr lang="en-US" sz="1300" dirty="0" smtClean="0"/>
              <a:t> pathway before </a:t>
            </a:r>
            <a:r>
              <a:rPr lang="en-US" sz="1300" dirty="0" err="1" smtClean="0"/>
              <a:t>endocytosis</a:t>
            </a:r>
            <a:r>
              <a:rPr lang="en-US" sz="1300" dirty="0" smtClean="0"/>
              <a:t>, is not subject to the DAPT-mediated stimulation. We therefore conclude that impairment of γ-</a:t>
            </a:r>
            <a:r>
              <a:rPr lang="en-US" sz="1300" dirty="0" err="1" smtClean="0"/>
              <a:t>secretase</a:t>
            </a:r>
            <a:r>
              <a:rPr lang="en-US" sz="1300" dirty="0" smtClean="0"/>
              <a:t> can paradoxically increase </a:t>
            </a:r>
            <a:r>
              <a:rPr lang="en-US" sz="1300" dirty="0" err="1" smtClean="0"/>
              <a:t>Aβ</a:t>
            </a:r>
            <a:r>
              <a:rPr lang="en-US" sz="1300" dirty="0" smtClean="0"/>
              <a:t> by transiently skirting </a:t>
            </a:r>
            <a:r>
              <a:rPr lang="en-US" sz="1300" dirty="0" err="1" smtClean="0"/>
              <a:t>Aβ</a:t>
            </a:r>
            <a:r>
              <a:rPr lang="en-US" sz="1300" dirty="0" smtClean="0"/>
              <a:t> degradation in the </a:t>
            </a:r>
            <a:r>
              <a:rPr lang="en-US" sz="1300" dirty="0" err="1" smtClean="0"/>
              <a:t>endosome</a:t>
            </a:r>
            <a:r>
              <a:rPr lang="en-US" sz="1300" dirty="0" smtClean="0"/>
              <a:t>. This study adds to the growing body of literature suggesting that preserving γ-</a:t>
            </a:r>
            <a:r>
              <a:rPr lang="en-US" sz="1300" dirty="0" err="1" smtClean="0"/>
              <a:t>secretase</a:t>
            </a:r>
            <a:r>
              <a:rPr lang="en-US" sz="1300" dirty="0" smtClean="0"/>
              <a:t> activity, rather than inhibiting it, is important for prevention of </a:t>
            </a:r>
            <a:r>
              <a:rPr lang="en-US" sz="1300" dirty="0" err="1" smtClean="0"/>
              <a:t>neurodegeneration</a:t>
            </a:r>
            <a:r>
              <a:rPr lang="en-US" sz="1300" dirty="0" smtClean="0"/>
              <a:t>.</a:t>
            </a:r>
            <a:endParaRPr lang="en-US" sz="13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2066925" cy="876300"/>
          </a:xfrm>
          <a:prstGeom prst="rect">
            <a:avLst/>
          </a:prstGeom>
          <a:noFill/>
          <a:ln w="9525">
            <a:noFill/>
            <a:miter lim="800000"/>
            <a:headEnd/>
            <a:tailEnd/>
          </a:ln>
          <a:effectLst/>
        </p:spPr>
      </p:pic>
      <p:sp>
        <p:nvSpPr>
          <p:cNvPr id="25" name="직사각형 24"/>
          <p:cNvSpPr/>
          <p:nvPr/>
        </p:nvSpPr>
        <p:spPr>
          <a:xfrm>
            <a:off x="0" y="857232"/>
            <a:ext cx="4572000" cy="600164"/>
          </a:xfrm>
          <a:prstGeom prst="rect">
            <a:avLst/>
          </a:prstGeom>
        </p:spPr>
        <p:txBody>
          <a:bodyPr>
            <a:spAutoFit/>
          </a:bodyPr>
          <a:lstStyle/>
          <a:p>
            <a:r>
              <a:rPr lang="en-US" sz="1100" b="1" dirty="0" smtClean="0">
                <a:hlinkClick r:id="rId3" action="ppaction://hlinkfile" tooltip="Protein Catabolism and High Lipid Metabolism Associated with Long-Distance Exercise Are Revealed by Plasma NMR Metabolomics in Endurance Horses"/>
              </a:rPr>
              <a:t>Protein Catabolism and High Lipid Metabolism Associated with Long-Distance Exercise Are Revealed by Plasma NMR...</a:t>
            </a:r>
            <a:r>
              <a:rPr lang="en-US" sz="1100" b="1" dirty="0" smtClean="0"/>
              <a:t> </a:t>
            </a:r>
          </a:p>
          <a:p>
            <a:r>
              <a:rPr lang="en-US" sz="1100" dirty="0" smtClean="0"/>
              <a:t>Laurence Le </a:t>
            </a:r>
            <a:r>
              <a:rPr lang="en-US" sz="1100" dirty="0" err="1" smtClean="0"/>
              <a:t>Moyec</a:t>
            </a:r>
            <a:r>
              <a:rPr lang="en-US" sz="1100" dirty="0" smtClean="0"/>
              <a:t>, </a:t>
            </a:r>
            <a:r>
              <a:rPr lang="en-US" sz="1100" dirty="0" err="1" smtClean="0"/>
              <a:t>Céline</a:t>
            </a:r>
            <a:r>
              <a:rPr lang="en-US" sz="1100" dirty="0" smtClean="0"/>
              <a:t> Robert, [...], Eric </a:t>
            </a:r>
            <a:r>
              <a:rPr lang="en-US" sz="1100" dirty="0" err="1" smtClean="0"/>
              <a:t>Barrey</a:t>
            </a:r>
            <a:endParaRPr lang="en-US" sz="1100" dirty="0"/>
          </a:p>
        </p:txBody>
      </p:sp>
      <p:sp>
        <p:nvSpPr>
          <p:cNvPr id="26" name="직사각형 25"/>
          <p:cNvSpPr/>
          <p:nvPr/>
        </p:nvSpPr>
        <p:spPr>
          <a:xfrm>
            <a:off x="0" y="1428736"/>
            <a:ext cx="4572000" cy="600164"/>
          </a:xfrm>
          <a:prstGeom prst="rect">
            <a:avLst/>
          </a:prstGeom>
        </p:spPr>
        <p:txBody>
          <a:bodyPr>
            <a:spAutoFit/>
          </a:bodyPr>
          <a:lstStyle/>
          <a:p>
            <a:r>
              <a:rPr lang="en-US" sz="1100" b="1" dirty="0" smtClean="0">
                <a:hlinkClick r:id="rId4" action="ppaction://hlinkfile" tooltip="Widespread FRA1-Dependent Control of Mesenchymal Transdifferentiation Programs in Colorectal Cancer Cells"/>
              </a:rPr>
              <a:t>Widespread FRA1-Dependent Control of </a:t>
            </a:r>
            <a:r>
              <a:rPr lang="en-US" sz="1100" b="1" dirty="0" err="1" smtClean="0">
                <a:hlinkClick r:id="rId4" action="ppaction://hlinkfile" tooltip="Widespread FRA1-Dependent Control of Mesenchymal Transdifferentiation Programs in Colorectal Cancer Cells"/>
              </a:rPr>
              <a:t>Mesenchymal</a:t>
            </a:r>
            <a:r>
              <a:rPr lang="en-US" sz="1100" b="1" dirty="0" smtClean="0">
                <a:hlinkClick r:id="rId4" action="ppaction://hlinkfile" tooltip="Widespread FRA1-Dependent Control of Mesenchymal Transdifferentiation Programs in Colorectal Cancer Cells"/>
              </a:rPr>
              <a:t> </a:t>
            </a:r>
            <a:r>
              <a:rPr lang="en-US" sz="1100" b="1" dirty="0" err="1" smtClean="0">
                <a:hlinkClick r:id="rId4" action="ppaction://hlinkfile" tooltip="Widespread FRA1-Dependent Control of Mesenchymal Transdifferentiation Programs in Colorectal Cancer Cells"/>
              </a:rPr>
              <a:t>Transdifferentiation</a:t>
            </a:r>
            <a:r>
              <a:rPr lang="en-US" sz="1100" b="1" dirty="0" smtClean="0">
                <a:hlinkClick r:id="rId4" action="ppaction://hlinkfile" tooltip="Widespread FRA1-Dependent Control of Mesenchymal Transdifferentiation Programs in Colorectal Cancer Cells"/>
              </a:rPr>
              <a:t> Programs in Colorectal Cancer Cells</a:t>
            </a:r>
            <a:r>
              <a:rPr lang="en-US" sz="1100" b="1" dirty="0" smtClean="0"/>
              <a:t> </a:t>
            </a:r>
          </a:p>
          <a:p>
            <a:r>
              <a:rPr lang="en-US" sz="1100" dirty="0" smtClean="0"/>
              <a:t>Jeannine </a:t>
            </a:r>
            <a:r>
              <a:rPr lang="en-US" sz="1100" dirty="0" err="1" smtClean="0"/>
              <a:t>Diesch</a:t>
            </a:r>
            <a:r>
              <a:rPr lang="en-US" sz="1100" dirty="0" smtClean="0"/>
              <a:t>, Elaine </a:t>
            </a:r>
            <a:r>
              <a:rPr lang="en-US" sz="1100" dirty="0" err="1" smtClean="0"/>
              <a:t>Sanij</a:t>
            </a:r>
            <a:r>
              <a:rPr lang="en-US" sz="1100" dirty="0" smtClean="0"/>
              <a:t>, [...], </a:t>
            </a:r>
            <a:r>
              <a:rPr lang="en-US" sz="1100" dirty="0" err="1" smtClean="0"/>
              <a:t>Amardeep</a:t>
            </a:r>
            <a:r>
              <a:rPr lang="en-US" sz="1100" dirty="0" smtClean="0"/>
              <a:t> S. </a:t>
            </a:r>
            <a:r>
              <a:rPr lang="en-US" sz="1100" dirty="0" err="1" smtClean="0"/>
              <a:t>Dhillon</a:t>
            </a:r>
            <a:endParaRPr lang="en-US" sz="1100" dirty="0"/>
          </a:p>
        </p:txBody>
      </p:sp>
      <p:sp>
        <p:nvSpPr>
          <p:cNvPr id="27" name="직사각형 26"/>
          <p:cNvSpPr/>
          <p:nvPr/>
        </p:nvSpPr>
        <p:spPr>
          <a:xfrm>
            <a:off x="0" y="2000240"/>
            <a:ext cx="4572000" cy="600164"/>
          </a:xfrm>
          <a:prstGeom prst="rect">
            <a:avLst/>
          </a:prstGeom>
        </p:spPr>
        <p:txBody>
          <a:bodyPr>
            <a:spAutoFit/>
          </a:bodyPr>
          <a:lstStyle/>
          <a:p>
            <a:r>
              <a:rPr lang="en-US" sz="1100" b="1" dirty="0" smtClean="0">
                <a:hlinkClick r:id="rId5" action="ppaction://hlinkfile" tooltip="Wnt5a through Noncanonical Wnt/JNK or Wnt/PKC Signaling Contributes to the Differentiation of Mesenchymal Stem Cells into Type II Alveolar Epithelial Cells &lt;i&gt;In Vitro&lt;/i&gt;"/>
              </a:rPr>
              <a:t>Wnt5a through </a:t>
            </a:r>
            <a:r>
              <a:rPr lang="en-US" sz="1100" b="1" dirty="0" err="1" smtClean="0">
                <a:hlinkClick r:id="rId5" action="ppaction://hlinkfile" tooltip="Wnt5a through Noncanonical Wnt/JNK or Wnt/PKC Signaling Contributes to the Differentiation of Mesenchymal Stem Cells into Type II Alveolar Epithelial Cells &lt;i&gt;In Vitro&lt;/i&gt;"/>
              </a:rPr>
              <a:t>Noncanonical</a:t>
            </a:r>
            <a:r>
              <a:rPr lang="en-US" sz="1100" b="1" dirty="0" smtClean="0">
                <a:hlinkClick r:id="rId5" action="ppaction://hlinkfile" tooltip="Wnt5a through Noncanonical Wnt/JNK or Wnt/PKC Signaling Contributes to the Differentiation of Mesenchymal Stem Cells into Type II Alveolar Epithelial Cells &lt;i&gt;In Vitro&lt;/i&gt;"/>
              </a:rPr>
              <a:t> </a:t>
            </a:r>
            <a:r>
              <a:rPr lang="en-US" sz="1100" b="1" dirty="0" err="1" smtClean="0">
                <a:hlinkClick r:id="rId5" action="ppaction://hlinkfile" tooltip="Wnt5a through Noncanonical Wnt/JNK or Wnt/PKC Signaling Contributes to the Differentiation of Mesenchymal Stem Cells into Type II Alveolar Epithelial Cells &lt;i&gt;In Vitro&lt;/i&gt;"/>
              </a:rPr>
              <a:t>Wnt</a:t>
            </a:r>
            <a:r>
              <a:rPr lang="en-US" sz="1100" b="1" dirty="0" smtClean="0">
                <a:hlinkClick r:id="rId5" action="ppaction://hlinkfile" tooltip="Wnt5a through Noncanonical Wnt/JNK or Wnt/PKC Signaling Contributes to the Differentiation of Mesenchymal Stem Cells into Type II Alveolar Epithelial Cells &lt;i&gt;In Vitro&lt;/i&gt;"/>
              </a:rPr>
              <a:t>/JNK or </a:t>
            </a:r>
            <a:r>
              <a:rPr lang="en-US" sz="1100" b="1" dirty="0" err="1" smtClean="0">
                <a:hlinkClick r:id="rId5" action="ppaction://hlinkfile" tooltip="Wnt5a through Noncanonical Wnt/JNK or Wnt/PKC Signaling Contributes to the Differentiation of Mesenchymal Stem Cells into Type II Alveolar Epithelial Cells &lt;i&gt;In Vitro&lt;/i&gt;"/>
              </a:rPr>
              <a:t>Wnt</a:t>
            </a:r>
            <a:r>
              <a:rPr lang="en-US" sz="1100" b="1" dirty="0" smtClean="0">
                <a:hlinkClick r:id="rId5" action="ppaction://hlinkfile" tooltip="Wnt5a through Noncanonical Wnt/JNK or Wnt/PKC Signaling Contributes to the Differentiation of Mesenchymal Stem Cells into Type II Alveolar Epithelial Cells &lt;i&gt;In Vitro&lt;/i&gt;"/>
              </a:rPr>
              <a:t>/PKC Signaling Contributes to the Differentiation of </a:t>
            </a:r>
            <a:r>
              <a:rPr lang="en-US" sz="1100" b="1" dirty="0" err="1" smtClean="0">
                <a:hlinkClick r:id="rId5" action="ppaction://hlinkfile" tooltip="Wnt5a through Noncanonical Wnt/JNK or Wnt/PKC Signaling Contributes to the Differentiation of Mesenchymal Stem Cells into Type II Alveolar Epithelial Cells &lt;i&gt;In Vitro&lt;/i&gt;"/>
              </a:rPr>
              <a:t>Mesenchymal</a:t>
            </a:r>
            <a:r>
              <a:rPr lang="en-US" sz="1100" b="1" dirty="0" smtClean="0">
                <a:hlinkClick r:id="rId5" action="ppaction://hlinkfile" tooltip="Wnt5a through Noncanonical Wnt/JNK or Wnt/PKC Signaling Contributes to the Differentiation of Mesenchymal Stem Cells into Type II Alveolar Epithelial Cells &lt;i&gt;In Vitro&lt;/i&gt;"/>
              </a:rPr>
              <a:t> Stem Cells...</a:t>
            </a:r>
            <a:r>
              <a:rPr lang="en-US" sz="1100" b="1" dirty="0" smtClean="0"/>
              <a:t> </a:t>
            </a:r>
          </a:p>
          <a:p>
            <a:r>
              <a:rPr lang="en-US" sz="1100" dirty="0" err="1" smtClean="0"/>
              <a:t>Airan</a:t>
            </a:r>
            <a:r>
              <a:rPr lang="en-US" sz="1100" dirty="0" smtClean="0"/>
              <a:t> Liu, Song Chen, [...], </a:t>
            </a:r>
            <a:r>
              <a:rPr lang="en-US" sz="1100" dirty="0" err="1" smtClean="0"/>
              <a:t>Haibo</a:t>
            </a:r>
            <a:r>
              <a:rPr lang="en-US" sz="1100" dirty="0" smtClean="0"/>
              <a:t> </a:t>
            </a:r>
            <a:r>
              <a:rPr lang="en-US" sz="1100" dirty="0" err="1" smtClean="0"/>
              <a:t>Qiu</a:t>
            </a:r>
            <a:endParaRPr lang="en-US" sz="1100" dirty="0"/>
          </a:p>
        </p:txBody>
      </p:sp>
      <p:sp>
        <p:nvSpPr>
          <p:cNvPr id="28" name="직사각형 27"/>
          <p:cNvSpPr/>
          <p:nvPr/>
        </p:nvSpPr>
        <p:spPr>
          <a:xfrm>
            <a:off x="0" y="2571744"/>
            <a:ext cx="4572000" cy="600164"/>
          </a:xfrm>
          <a:prstGeom prst="rect">
            <a:avLst/>
          </a:prstGeom>
        </p:spPr>
        <p:txBody>
          <a:bodyPr>
            <a:spAutoFit/>
          </a:bodyPr>
          <a:lstStyle/>
          <a:p>
            <a:r>
              <a:rPr lang="en-US" sz="1100" b="1" dirty="0" smtClean="0">
                <a:hlinkClick r:id="rId6" action="ppaction://hlinkfile" tooltip="Tendon Repair Is Compromised in a High Fat Diet-Induced Mouse Model of Obesity and Type 2 Diabetes"/>
              </a:rPr>
              <a:t>Tendon Repair Is Compromised in a High Fat Diet-Induced Mouse Model of Obesity and Type 2 Diabetes</a:t>
            </a:r>
            <a:r>
              <a:rPr lang="en-US" sz="1100" b="1" dirty="0" smtClean="0"/>
              <a:t> </a:t>
            </a:r>
          </a:p>
          <a:p>
            <a:r>
              <a:rPr lang="en-US" sz="1100" dirty="0" smtClean="0"/>
              <a:t>Michael A. David, </a:t>
            </a:r>
            <a:r>
              <a:rPr lang="en-US" sz="1100" dirty="0" err="1" smtClean="0"/>
              <a:t>Khyrie</a:t>
            </a:r>
            <a:r>
              <a:rPr lang="en-US" sz="1100" dirty="0" smtClean="0"/>
              <a:t> H. Jones, [...], Robert A. Mooney</a:t>
            </a:r>
            <a:endParaRPr lang="en-US" sz="1100" dirty="0"/>
          </a:p>
        </p:txBody>
      </p:sp>
      <p:sp>
        <p:nvSpPr>
          <p:cNvPr id="29" name="직사각형 28"/>
          <p:cNvSpPr/>
          <p:nvPr/>
        </p:nvSpPr>
        <p:spPr>
          <a:xfrm>
            <a:off x="0" y="3128918"/>
            <a:ext cx="4572000" cy="600164"/>
          </a:xfrm>
          <a:prstGeom prst="rect">
            <a:avLst/>
          </a:prstGeom>
        </p:spPr>
        <p:txBody>
          <a:bodyPr>
            <a:spAutoFit/>
          </a:bodyPr>
          <a:lstStyle/>
          <a:p>
            <a:r>
              <a:rPr lang="en-US" sz="1100" b="1" dirty="0" smtClean="0">
                <a:hlinkClick r:id="rId7" action="ppaction://hlinkfile" tooltip="Immune Activation Markers in Peripartum Women in Botswana: Association with Feeding Strategy and Maternal Morbidity"/>
              </a:rPr>
              <a:t>Immune Activation Markers in </a:t>
            </a:r>
            <a:r>
              <a:rPr lang="en-US" sz="1100" b="1" dirty="0" err="1" smtClean="0">
                <a:hlinkClick r:id="rId7" action="ppaction://hlinkfile" tooltip="Immune Activation Markers in Peripartum Women in Botswana: Association with Feeding Strategy and Maternal Morbidity"/>
              </a:rPr>
              <a:t>Peripartum</a:t>
            </a:r>
            <a:r>
              <a:rPr lang="en-US" sz="1100" b="1" dirty="0" smtClean="0">
                <a:hlinkClick r:id="rId7" action="ppaction://hlinkfile" tooltip="Immune Activation Markers in Peripartum Women in Botswana: Association with Feeding Strategy and Maternal Morbidity"/>
              </a:rPr>
              <a:t> Women in Botswana: Association with Feeding Strategy and Maternal Morbidity</a:t>
            </a:r>
            <a:r>
              <a:rPr lang="en-US" sz="1100" b="1" dirty="0" smtClean="0"/>
              <a:t> </a:t>
            </a:r>
          </a:p>
          <a:p>
            <a:r>
              <a:rPr lang="en-US" sz="1100" dirty="0" smtClean="0"/>
              <a:t>Elizabeth S. Russell, Terence Mohammed, [...], </a:t>
            </a:r>
            <a:r>
              <a:rPr lang="en-US" sz="1100" dirty="0" err="1" smtClean="0"/>
              <a:t>Shahin</a:t>
            </a:r>
            <a:r>
              <a:rPr lang="en-US" sz="1100" dirty="0" smtClean="0"/>
              <a:t> </a:t>
            </a:r>
            <a:r>
              <a:rPr lang="en-US" sz="1100" dirty="0" err="1" smtClean="0"/>
              <a:t>Lockman</a:t>
            </a:r>
            <a:endParaRPr lang="en-US" sz="1100" dirty="0"/>
          </a:p>
        </p:txBody>
      </p:sp>
      <p:sp>
        <p:nvSpPr>
          <p:cNvPr id="114" name="직사각형 113"/>
          <p:cNvSpPr/>
          <p:nvPr/>
        </p:nvSpPr>
        <p:spPr>
          <a:xfrm>
            <a:off x="0" y="3714752"/>
            <a:ext cx="4572000" cy="600164"/>
          </a:xfrm>
          <a:prstGeom prst="rect">
            <a:avLst/>
          </a:prstGeom>
        </p:spPr>
        <p:txBody>
          <a:bodyPr>
            <a:spAutoFit/>
          </a:bodyPr>
          <a:lstStyle/>
          <a:p>
            <a:r>
              <a:rPr lang="en-US" sz="1100" b="1" dirty="0" smtClean="0">
                <a:hlinkClick r:id="rId8" action="ppaction://hlinkfile" tooltip="An Evaluation of Comparability between NEISS and ICD-9-CM Injury Coding"/>
              </a:rPr>
              <a:t>An Evaluation of Comparability between NEISS and ICD-9-CM Injury Coding</a:t>
            </a:r>
            <a:r>
              <a:rPr lang="en-US" sz="1100" b="1" dirty="0" smtClean="0"/>
              <a:t> </a:t>
            </a:r>
          </a:p>
          <a:p>
            <a:r>
              <a:rPr lang="en-US" sz="1100" dirty="0" smtClean="0"/>
              <a:t>Meghan C. Thompson, Krista K. Wheeler, [...], </a:t>
            </a:r>
            <a:r>
              <a:rPr lang="en-US" sz="1100" dirty="0" err="1" smtClean="0"/>
              <a:t>Huiyun</a:t>
            </a:r>
            <a:r>
              <a:rPr lang="en-US" sz="1100" dirty="0" smtClean="0"/>
              <a:t> Xiang</a:t>
            </a:r>
            <a:endParaRPr lang="en-US" sz="1100" dirty="0"/>
          </a:p>
        </p:txBody>
      </p:sp>
      <p:sp>
        <p:nvSpPr>
          <p:cNvPr id="115" name="직사각형 114"/>
          <p:cNvSpPr/>
          <p:nvPr/>
        </p:nvSpPr>
        <p:spPr>
          <a:xfrm>
            <a:off x="0" y="4286256"/>
            <a:ext cx="4572000" cy="600164"/>
          </a:xfrm>
          <a:prstGeom prst="rect">
            <a:avLst/>
          </a:prstGeom>
        </p:spPr>
        <p:txBody>
          <a:bodyPr>
            <a:spAutoFit/>
          </a:bodyPr>
          <a:lstStyle/>
          <a:p>
            <a:r>
              <a:rPr lang="en-US" sz="1100" b="1" dirty="0" smtClean="0">
                <a:hlinkClick r:id="rId9" action="ppaction://hlinkfile" tooltip="Extensive Microbial and Functional Diversity within the Chicken Cecal Microbiome"/>
              </a:rPr>
              <a:t>Extensive Microbial and Functional Diversity within the Chicken </a:t>
            </a:r>
            <a:r>
              <a:rPr lang="en-US" sz="1100" b="1" dirty="0" err="1" smtClean="0">
                <a:hlinkClick r:id="rId9" action="ppaction://hlinkfile" tooltip="Extensive Microbial and Functional Diversity within the Chicken Cecal Microbiome"/>
              </a:rPr>
              <a:t>Cecal</a:t>
            </a:r>
            <a:r>
              <a:rPr lang="en-US" sz="1100" b="1" dirty="0" smtClean="0">
                <a:hlinkClick r:id="rId9" action="ppaction://hlinkfile" tooltip="Extensive Microbial and Functional Diversity within the Chicken Cecal Microbiome"/>
              </a:rPr>
              <a:t> </a:t>
            </a:r>
            <a:r>
              <a:rPr lang="en-US" sz="1100" b="1" dirty="0" err="1" smtClean="0">
                <a:hlinkClick r:id="rId9" action="ppaction://hlinkfile" tooltip="Extensive Microbial and Functional Diversity within the Chicken Cecal Microbiome"/>
              </a:rPr>
              <a:t>Microbiome</a:t>
            </a:r>
            <a:r>
              <a:rPr lang="en-US" sz="1100" b="1" dirty="0" smtClean="0"/>
              <a:t> </a:t>
            </a:r>
          </a:p>
          <a:p>
            <a:r>
              <a:rPr lang="en-US" sz="1100" dirty="0" smtClean="0"/>
              <a:t>Martin J. Sergeant, </a:t>
            </a:r>
            <a:r>
              <a:rPr lang="en-US" sz="1100" dirty="0" err="1" smtClean="0"/>
              <a:t>Chrystala</a:t>
            </a:r>
            <a:r>
              <a:rPr lang="en-US" sz="1100" dirty="0" smtClean="0"/>
              <a:t> </a:t>
            </a:r>
            <a:r>
              <a:rPr lang="en-US" sz="1100" dirty="0" err="1" smtClean="0"/>
              <a:t>Constantinidou</a:t>
            </a:r>
            <a:r>
              <a:rPr lang="en-US" sz="1100" dirty="0" smtClean="0"/>
              <a:t>, [...], Mark J. </a:t>
            </a:r>
            <a:r>
              <a:rPr lang="en-US" sz="1100" dirty="0" err="1" smtClean="0"/>
              <a:t>Pallen</a:t>
            </a:r>
            <a:endParaRPr lang="en-US" sz="1100" dirty="0"/>
          </a:p>
        </p:txBody>
      </p:sp>
      <p:sp>
        <p:nvSpPr>
          <p:cNvPr id="116" name="직사각형 115"/>
          <p:cNvSpPr/>
          <p:nvPr/>
        </p:nvSpPr>
        <p:spPr>
          <a:xfrm>
            <a:off x="0" y="4786322"/>
            <a:ext cx="4572000" cy="600164"/>
          </a:xfrm>
          <a:prstGeom prst="rect">
            <a:avLst/>
          </a:prstGeom>
        </p:spPr>
        <p:txBody>
          <a:bodyPr>
            <a:spAutoFit/>
          </a:bodyPr>
          <a:lstStyle/>
          <a:p>
            <a:r>
              <a:rPr lang="en-US" sz="1100" b="1" dirty="0" err="1" smtClean="0">
                <a:hlinkClick r:id="rId10" action="ppaction://hlinkfile" tooltip="Quantification and Kinetic Analysis of Grb2-EGFR Interaction on Micro-Patterned Surfaces for the Characterization of EGFR-Modulating Substances"/>
              </a:rPr>
              <a:t>ntification</a:t>
            </a:r>
            <a:r>
              <a:rPr lang="en-US" sz="1100" b="1" dirty="0" smtClean="0">
                <a:hlinkClick r:id="rId10" action="ppaction://hlinkfile" tooltip="Quantification and Kinetic Analysis of Grb2-EGFR Interaction on Micro-Patterned Surfaces for the Characterization of EGFR-Modulating Substances"/>
              </a:rPr>
              <a:t> and Kinetic Analysis of Grb2-EGFR Interaction on Micro-Patterned Surfaces for the Characterization of...</a:t>
            </a:r>
            <a:r>
              <a:rPr lang="en-US" sz="1100" b="1" dirty="0" smtClean="0"/>
              <a:t> </a:t>
            </a:r>
          </a:p>
          <a:p>
            <a:r>
              <a:rPr lang="en-US" sz="1100" dirty="0" smtClean="0"/>
              <a:t>Peter </a:t>
            </a:r>
            <a:r>
              <a:rPr lang="en-US" sz="1100" dirty="0" err="1" smtClean="0"/>
              <a:t>Lanzerstorfer</a:t>
            </a:r>
            <a:r>
              <a:rPr lang="en-US" sz="1100" dirty="0" smtClean="0"/>
              <a:t>, Daniela </a:t>
            </a:r>
            <a:r>
              <a:rPr lang="en-US" sz="1100" dirty="0" err="1" smtClean="0"/>
              <a:t>Borgmann</a:t>
            </a:r>
            <a:r>
              <a:rPr lang="en-US" sz="1100" dirty="0" smtClean="0"/>
              <a:t>, [...], Julian </a:t>
            </a:r>
            <a:r>
              <a:rPr lang="en-US" sz="1100" dirty="0" err="1" smtClean="0"/>
              <a:t>Weghuber</a:t>
            </a:r>
            <a:endParaRPr lang="en-US" sz="1100" dirty="0"/>
          </a:p>
        </p:txBody>
      </p:sp>
      <p:sp>
        <p:nvSpPr>
          <p:cNvPr id="117" name="직사각형 116"/>
          <p:cNvSpPr/>
          <p:nvPr/>
        </p:nvSpPr>
        <p:spPr>
          <a:xfrm>
            <a:off x="0" y="5429264"/>
            <a:ext cx="4572000" cy="600164"/>
          </a:xfrm>
          <a:prstGeom prst="rect">
            <a:avLst/>
          </a:prstGeom>
        </p:spPr>
        <p:txBody>
          <a:bodyPr>
            <a:spAutoFit/>
          </a:bodyPr>
          <a:lstStyle/>
          <a:p>
            <a:r>
              <a:rPr lang="en-US" sz="1100" b="1" dirty="0" smtClean="0">
                <a:hlinkClick r:id="rId11" action="ppaction://hlinkfile" tooltip="Larval Zebrafish Model for FDA-Approved Drug Repositioning for Tobacco Dependence Treatment"/>
              </a:rPr>
              <a:t>Larval </a:t>
            </a:r>
            <a:r>
              <a:rPr lang="en-US" sz="1100" b="1" dirty="0" err="1" smtClean="0">
                <a:hlinkClick r:id="rId11" action="ppaction://hlinkfile" tooltip="Larval Zebrafish Model for FDA-Approved Drug Repositioning for Tobacco Dependence Treatment"/>
              </a:rPr>
              <a:t>Zebrafish</a:t>
            </a:r>
            <a:r>
              <a:rPr lang="en-US" sz="1100" b="1" dirty="0" smtClean="0">
                <a:hlinkClick r:id="rId11" action="ppaction://hlinkfile" tooltip="Larval Zebrafish Model for FDA-Approved Drug Repositioning for Tobacco Dependence Treatment"/>
              </a:rPr>
              <a:t> Model for FDA-Approved Drug Repositioning for Tobacco Dependence Treatment</a:t>
            </a:r>
            <a:r>
              <a:rPr lang="en-US" sz="1100" b="1" dirty="0" smtClean="0"/>
              <a:t> </a:t>
            </a:r>
          </a:p>
          <a:p>
            <a:r>
              <a:rPr lang="en-US" sz="1100" dirty="0" smtClean="0"/>
              <a:t>Margot A. Cousin, Jon O. </a:t>
            </a:r>
            <a:r>
              <a:rPr lang="en-US" sz="1100" dirty="0" err="1" smtClean="0"/>
              <a:t>Ebbert</a:t>
            </a:r>
            <a:r>
              <a:rPr lang="en-US" sz="1100" dirty="0" smtClean="0"/>
              <a:t>, [...], Eric W. Klee</a:t>
            </a:r>
            <a:endParaRPr lang="en-US" sz="1100" dirty="0"/>
          </a:p>
        </p:txBody>
      </p:sp>
      <p:sp>
        <p:nvSpPr>
          <p:cNvPr id="118" name="직사각형 117"/>
          <p:cNvSpPr/>
          <p:nvPr/>
        </p:nvSpPr>
        <p:spPr>
          <a:xfrm>
            <a:off x="0" y="6072206"/>
            <a:ext cx="4572000" cy="600164"/>
          </a:xfrm>
          <a:prstGeom prst="rect">
            <a:avLst/>
          </a:prstGeom>
        </p:spPr>
        <p:txBody>
          <a:bodyPr>
            <a:spAutoFit/>
          </a:bodyPr>
          <a:lstStyle/>
          <a:p>
            <a:r>
              <a:rPr lang="en-US" sz="1100" b="1" dirty="0" smtClean="0">
                <a:hlinkClick r:id="rId12" action="ppaction://hlinkfile" tooltip="Kif4 Interacts with EB1 and Stabilizes Microtubules Downstream of Rho-mDia in Migrating Fibroblasts"/>
              </a:rPr>
              <a:t>Kif4 Interacts with EB1 and Stabilizes Microtubules Downstream of Rho-</a:t>
            </a:r>
            <a:r>
              <a:rPr lang="en-US" sz="1100" b="1" dirty="0" err="1" smtClean="0">
                <a:hlinkClick r:id="rId12" action="ppaction://hlinkfile" tooltip="Kif4 Interacts with EB1 and Stabilizes Microtubules Downstream of Rho-mDia in Migrating Fibroblasts"/>
              </a:rPr>
              <a:t>mDia</a:t>
            </a:r>
            <a:r>
              <a:rPr lang="en-US" sz="1100" b="1" dirty="0" smtClean="0">
                <a:hlinkClick r:id="rId12" action="ppaction://hlinkfile" tooltip="Kif4 Interacts with EB1 and Stabilizes Microtubules Downstream of Rho-mDia in Migrating Fibroblasts"/>
              </a:rPr>
              <a:t> in Migrating Fibroblasts</a:t>
            </a:r>
            <a:r>
              <a:rPr lang="en-US" sz="1100" b="1" dirty="0" smtClean="0"/>
              <a:t> </a:t>
            </a:r>
          </a:p>
          <a:p>
            <a:r>
              <a:rPr lang="en-US" sz="1100" dirty="0" smtClean="0"/>
              <a:t>Edward J. Morris, </a:t>
            </a:r>
            <a:r>
              <a:rPr lang="en-US" sz="1100" dirty="0" err="1" smtClean="0"/>
              <a:t>Guilherme</a:t>
            </a:r>
            <a:r>
              <a:rPr lang="en-US" sz="1100" dirty="0" smtClean="0"/>
              <a:t> P. F. Nader, [...], Gregg G. </a:t>
            </a:r>
            <a:r>
              <a:rPr lang="en-US" sz="1100" dirty="0" err="1" smtClean="0"/>
              <a:t>Gundersen</a:t>
            </a:r>
            <a:endParaRPr lang="en-US" sz="1100" dirty="0"/>
          </a:p>
        </p:txBody>
      </p:sp>
      <p:sp>
        <p:nvSpPr>
          <p:cNvPr id="119" name="직사각형 118"/>
          <p:cNvSpPr/>
          <p:nvPr/>
        </p:nvSpPr>
        <p:spPr>
          <a:xfrm>
            <a:off x="4572000" y="785794"/>
            <a:ext cx="4572000" cy="600164"/>
          </a:xfrm>
          <a:prstGeom prst="rect">
            <a:avLst/>
          </a:prstGeom>
        </p:spPr>
        <p:txBody>
          <a:bodyPr>
            <a:spAutoFit/>
          </a:bodyPr>
          <a:lstStyle/>
          <a:p>
            <a:r>
              <a:rPr lang="en-US" sz="1100" b="1" dirty="0" smtClean="0">
                <a:hlinkClick r:id="rId13" action="ppaction://hlinkfile" tooltip="Prognosis in IgA Nephropathy: 30-Year Analysis of 1,012 Patients at a Single Center in Japan"/>
              </a:rPr>
              <a:t>Prognosis in </a:t>
            </a:r>
            <a:r>
              <a:rPr lang="en-US" sz="1100" b="1" dirty="0" err="1" smtClean="0">
                <a:hlinkClick r:id="rId13" action="ppaction://hlinkfile" tooltip="Prognosis in IgA Nephropathy: 30-Year Analysis of 1,012 Patients at a Single Center in Japan"/>
              </a:rPr>
              <a:t>IgA</a:t>
            </a:r>
            <a:r>
              <a:rPr lang="en-US" sz="1100" b="1" dirty="0" smtClean="0">
                <a:hlinkClick r:id="rId13" action="ppaction://hlinkfile" tooltip="Prognosis in IgA Nephropathy: 30-Year Analysis of 1,012 Patients at a Single Center in Japan"/>
              </a:rPr>
              <a:t> Nephropathy: 30-Year Analysis of 1,012 Patients at a Single Center in Japan</a:t>
            </a:r>
            <a:r>
              <a:rPr lang="en-US" sz="1100" b="1" dirty="0" smtClean="0"/>
              <a:t> </a:t>
            </a:r>
          </a:p>
          <a:p>
            <a:r>
              <a:rPr lang="en-US" sz="1100" dirty="0" err="1" smtClean="0"/>
              <a:t>Takahito</a:t>
            </a:r>
            <a:r>
              <a:rPr lang="en-US" sz="1100" dirty="0" smtClean="0"/>
              <a:t> Moriyama, </a:t>
            </a:r>
            <a:r>
              <a:rPr lang="en-US" sz="1100" dirty="0" err="1" smtClean="0"/>
              <a:t>Kayu</a:t>
            </a:r>
            <a:r>
              <a:rPr lang="en-US" sz="1100" dirty="0" smtClean="0"/>
              <a:t> Tanaka, [...], </a:t>
            </a:r>
            <a:r>
              <a:rPr lang="en-US" sz="1100" dirty="0" err="1" smtClean="0"/>
              <a:t>Kosaku</a:t>
            </a:r>
            <a:r>
              <a:rPr lang="en-US" sz="1100" dirty="0" smtClean="0"/>
              <a:t> Nitta</a:t>
            </a:r>
            <a:endParaRPr lang="en-US" sz="1100" dirty="0"/>
          </a:p>
        </p:txBody>
      </p:sp>
      <p:sp>
        <p:nvSpPr>
          <p:cNvPr id="120" name="직사각형 119"/>
          <p:cNvSpPr/>
          <p:nvPr/>
        </p:nvSpPr>
        <p:spPr>
          <a:xfrm>
            <a:off x="4572000" y="1357298"/>
            <a:ext cx="4572000" cy="600164"/>
          </a:xfrm>
          <a:prstGeom prst="rect">
            <a:avLst/>
          </a:prstGeom>
        </p:spPr>
        <p:txBody>
          <a:bodyPr>
            <a:spAutoFit/>
          </a:bodyPr>
          <a:lstStyle/>
          <a:p>
            <a:r>
              <a:rPr lang="en-US" sz="1100" b="1" dirty="0" smtClean="0">
                <a:hlinkClick r:id="rId14" action="ppaction://hlinkfile" tooltip="Evidence of a Novel Mechanism for Partial γ-Secretase Inhibition Induced Paradoxical Increase in Secreted Amyloid β Protein"/>
              </a:rPr>
              <a:t>Evidence of a Novel Mechanism for Partial </a:t>
            </a:r>
            <a:r>
              <a:rPr lang="el-GR" sz="1100" b="1" dirty="0" smtClean="0">
                <a:hlinkClick r:id="rId14" action="ppaction://hlinkfile" tooltip="Evidence of a Novel Mechanism for Partial γ-Secretase Inhibition Induced Paradoxical Increase in Secreted Amyloid β Protein"/>
              </a:rPr>
              <a:t>γ-</a:t>
            </a:r>
            <a:r>
              <a:rPr lang="en-US" sz="1100" b="1" dirty="0" err="1" smtClean="0">
                <a:hlinkClick r:id="rId14" action="ppaction://hlinkfile" tooltip="Evidence of a Novel Mechanism for Partial γ-Secretase Inhibition Induced Paradoxical Increase in Secreted Amyloid β Protein"/>
              </a:rPr>
              <a:t>Secretase</a:t>
            </a:r>
            <a:r>
              <a:rPr lang="en-US" sz="1100" b="1" dirty="0" smtClean="0">
                <a:hlinkClick r:id="rId14" action="ppaction://hlinkfile" tooltip="Evidence of a Novel Mechanism for Partial γ-Secretase Inhibition Induced Paradoxical Increase in Secreted Amyloid β Protein"/>
              </a:rPr>
              <a:t> Inhibition Induced Paradoxical Increase in Secreted </a:t>
            </a:r>
            <a:r>
              <a:rPr lang="en-US" sz="1100" b="1" dirty="0" err="1" smtClean="0">
                <a:hlinkClick r:id="rId14" action="ppaction://hlinkfile" tooltip="Evidence of a Novel Mechanism for Partial γ-Secretase Inhibition Induced Paradoxical Increase in Secreted Amyloid β Protein"/>
              </a:rPr>
              <a:t>Amyloid</a:t>
            </a:r>
            <a:r>
              <a:rPr lang="en-US" sz="1100" b="1" dirty="0" smtClean="0">
                <a:hlinkClick r:id="rId14" action="ppaction://hlinkfile" tooltip="Evidence of a Novel Mechanism for Partial γ-Secretase Inhibition Induced Paradoxical Increase in Secreted Amyloid β Protein"/>
              </a:rPr>
              <a:t> </a:t>
            </a:r>
            <a:r>
              <a:rPr lang="el-GR" sz="1100" b="1" dirty="0" smtClean="0">
                <a:hlinkClick r:id="rId14" action="ppaction://hlinkfile" tooltip="Evidence of a Novel Mechanism for Partial γ-Secretase Inhibition Induced Paradoxical Increase in Secreted Amyloid β Protein"/>
              </a:rPr>
              <a:t>β...</a:t>
            </a:r>
            <a:r>
              <a:rPr lang="el-GR" sz="1100" b="1" dirty="0" smtClean="0"/>
              <a:t> </a:t>
            </a:r>
          </a:p>
          <a:p>
            <a:r>
              <a:rPr lang="en-US" sz="1100" dirty="0" smtClean="0"/>
              <a:t>Eliza Barnwell, </a:t>
            </a:r>
            <a:r>
              <a:rPr lang="en-US" sz="1100" dirty="0" err="1" smtClean="0"/>
              <a:t>Vasudevaraju</a:t>
            </a:r>
            <a:r>
              <a:rPr lang="en-US" sz="1100" dirty="0" smtClean="0"/>
              <a:t> </a:t>
            </a:r>
            <a:r>
              <a:rPr lang="en-US" sz="1100" dirty="0" err="1" smtClean="0"/>
              <a:t>Padmaraju</a:t>
            </a:r>
            <a:r>
              <a:rPr lang="en-US" sz="1100" dirty="0" smtClean="0"/>
              <a:t>, [...], Kumar </a:t>
            </a:r>
            <a:r>
              <a:rPr lang="en-US" sz="1100" dirty="0" err="1" smtClean="0"/>
              <a:t>Sambamurti</a:t>
            </a:r>
            <a:endParaRPr lang="en-US" sz="1100" dirty="0"/>
          </a:p>
        </p:txBody>
      </p:sp>
      <p:sp>
        <p:nvSpPr>
          <p:cNvPr id="122" name="직사각형 121"/>
          <p:cNvSpPr/>
          <p:nvPr/>
        </p:nvSpPr>
        <p:spPr>
          <a:xfrm>
            <a:off x="4572000" y="2000240"/>
            <a:ext cx="4572000" cy="600164"/>
          </a:xfrm>
          <a:prstGeom prst="rect">
            <a:avLst/>
          </a:prstGeom>
        </p:spPr>
        <p:txBody>
          <a:bodyPr>
            <a:spAutoFit/>
          </a:bodyPr>
          <a:lstStyle/>
          <a:p>
            <a:r>
              <a:rPr lang="en-US" sz="1100" b="1" dirty="0" err="1" smtClean="0">
                <a:hlinkClick r:id="rId15" action="ppaction://hlinkfile" tooltip="AltitudeOmics: The Integrative Physiology of Human Acclimatization to Hypobaric Hypoxia and Its Retention upon Reascent"/>
              </a:rPr>
              <a:t>AltitudeOmics</a:t>
            </a:r>
            <a:r>
              <a:rPr lang="en-US" sz="1100" b="1" dirty="0" smtClean="0">
                <a:hlinkClick r:id="rId15" action="ppaction://hlinkfile" tooltip="AltitudeOmics: The Integrative Physiology of Human Acclimatization to Hypobaric Hypoxia and Its Retention upon Reascent"/>
              </a:rPr>
              <a:t>: The Integrative Physiology of Human Acclimatization to Hypobaric Hypoxia and Its Retention upon </a:t>
            </a:r>
            <a:r>
              <a:rPr lang="en-US" sz="1100" b="1" dirty="0" err="1" smtClean="0">
                <a:hlinkClick r:id="rId15" action="ppaction://hlinkfile" tooltip="AltitudeOmics: The Integrative Physiology of Human Acclimatization to Hypobaric Hypoxia and Its Retention upon Reascent"/>
              </a:rPr>
              <a:t>Reascent</a:t>
            </a:r>
            <a:r>
              <a:rPr lang="en-US" sz="1100" b="1" dirty="0" smtClean="0"/>
              <a:t> </a:t>
            </a:r>
          </a:p>
          <a:p>
            <a:r>
              <a:rPr lang="en-US" sz="1100" dirty="0" smtClean="0"/>
              <a:t>Andrew W. </a:t>
            </a:r>
            <a:r>
              <a:rPr lang="en-US" sz="1100" dirty="0" err="1" smtClean="0"/>
              <a:t>Subudhi</a:t>
            </a:r>
            <a:r>
              <a:rPr lang="en-US" sz="1100" dirty="0" smtClean="0"/>
              <a:t>, Nicolas </a:t>
            </a:r>
            <a:r>
              <a:rPr lang="en-US" sz="1100" dirty="0" err="1" smtClean="0"/>
              <a:t>Bourdillon</a:t>
            </a:r>
            <a:r>
              <a:rPr lang="en-US" sz="1100" dirty="0" smtClean="0"/>
              <a:t>, [...], Robert C. Roach</a:t>
            </a:r>
            <a:endParaRPr lang="en-US" sz="1100" dirty="0"/>
          </a:p>
        </p:txBody>
      </p:sp>
      <p:sp>
        <p:nvSpPr>
          <p:cNvPr id="123" name="직사각형 122"/>
          <p:cNvSpPr/>
          <p:nvPr/>
        </p:nvSpPr>
        <p:spPr>
          <a:xfrm>
            <a:off x="4572000" y="2571744"/>
            <a:ext cx="4572000" cy="600164"/>
          </a:xfrm>
          <a:prstGeom prst="rect">
            <a:avLst/>
          </a:prstGeom>
        </p:spPr>
        <p:txBody>
          <a:bodyPr>
            <a:spAutoFit/>
          </a:bodyPr>
          <a:lstStyle/>
          <a:p>
            <a:r>
              <a:rPr lang="en-US" sz="1100" b="1" dirty="0" smtClean="0">
                <a:hlinkClick r:id="rId16" action="ppaction://hlinkfile" tooltip="Brown Fat Determination and Development from Muscle Precursor Cells by Novel Action of Bone Morphogenetic Protein 6"/>
              </a:rPr>
              <a:t>Brown Fat Determination and Development from Muscle Precursor Cells by Novel Action of Bone Morphogenetic Protein 6</a:t>
            </a:r>
            <a:r>
              <a:rPr lang="en-US" sz="1100" b="1" dirty="0" smtClean="0"/>
              <a:t> </a:t>
            </a:r>
          </a:p>
          <a:p>
            <a:r>
              <a:rPr lang="en-US" sz="1100" dirty="0" err="1" smtClean="0"/>
              <a:t>Ankur</a:t>
            </a:r>
            <a:r>
              <a:rPr lang="en-US" sz="1100" dirty="0" smtClean="0"/>
              <a:t> Sharma, Christine Huard, [...], Robert V. Martinez</a:t>
            </a:r>
            <a:endParaRPr lang="en-US" sz="1100" dirty="0"/>
          </a:p>
        </p:txBody>
      </p:sp>
      <p:sp>
        <p:nvSpPr>
          <p:cNvPr id="130" name="직사각형 129"/>
          <p:cNvSpPr/>
          <p:nvPr/>
        </p:nvSpPr>
        <p:spPr>
          <a:xfrm>
            <a:off x="4572000" y="3128918"/>
            <a:ext cx="4572000" cy="600164"/>
          </a:xfrm>
          <a:prstGeom prst="rect">
            <a:avLst/>
          </a:prstGeom>
        </p:spPr>
        <p:txBody>
          <a:bodyPr>
            <a:spAutoFit/>
          </a:bodyPr>
          <a:lstStyle/>
          <a:p>
            <a:r>
              <a:rPr lang="en-US" sz="1100" b="1" dirty="0" smtClean="0">
                <a:hlinkClick r:id="rId17" action="ppaction://hlinkfile" tooltip="The Prognostic Value of CXCR4 in Ovarian Cancer: A Meta-Analysis"/>
              </a:rPr>
              <a:t>The Prognostic Value of CXCR4 in Ovarian Cancer: A Meta-Analysis</a:t>
            </a:r>
            <a:r>
              <a:rPr lang="en-US" sz="1100" b="1" dirty="0" smtClean="0"/>
              <a:t> </a:t>
            </a:r>
          </a:p>
          <a:p>
            <a:r>
              <a:rPr lang="en-US" sz="1100" dirty="0" smtClean="0"/>
              <a:t>Cheng-</a:t>
            </a:r>
            <a:r>
              <a:rPr lang="en-US" sz="1100" dirty="0" err="1" smtClean="0"/>
              <a:t>Fei</a:t>
            </a:r>
            <a:r>
              <a:rPr lang="en-US" sz="1100" dirty="0" smtClean="0"/>
              <a:t> Liu, </a:t>
            </a:r>
            <a:r>
              <a:rPr lang="en-US" sz="1100" dirty="0" err="1" smtClean="0"/>
              <a:t>Shu</a:t>
            </a:r>
            <a:r>
              <a:rPr lang="en-US" sz="1100" dirty="0" smtClean="0"/>
              <a:t>-Yan Liu, [...], </a:t>
            </a:r>
            <a:r>
              <a:rPr lang="en-US" sz="1100" dirty="0" err="1" smtClean="0"/>
              <a:t>Ke</a:t>
            </a:r>
            <a:r>
              <a:rPr lang="en-US" sz="1100" dirty="0" smtClean="0"/>
              <a:t> Li</a:t>
            </a:r>
            <a:endParaRPr lang="en-US" sz="1100" dirty="0"/>
          </a:p>
        </p:txBody>
      </p:sp>
      <p:sp>
        <p:nvSpPr>
          <p:cNvPr id="131" name="직사각형 130"/>
          <p:cNvSpPr/>
          <p:nvPr/>
        </p:nvSpPr>
        <p:spPr>
          <a:xfrm>
            <a:off x="4572000" y="3786190"/>
            <a:ext cx="4572000" cy="769441"/>
          </a:xfrm>
          <a:prstGeom prst="rect">
            <a:avLst/>
          </a:prstGeom>
        </p:spPr>
        <p:txBody>
          <a:bodyPr>
            <a:spAutoFit/>
          </a:bodyPr>
          <a:lstStyle/>
          <a:p>
            <a:r>
              <a:rPr lang="en-US" sz="1100" b="1" dirty="0" smtClean="0">
                <a:hlinkClick r:id="rId18" action="ppaction://hlinkfile" tooltip="The Role of HuR in the Post-Transcriptional Regulation of Interleukin-3 in T Cells"/>
              </a:rPr>
              <a:t>The Role of </a:t>
            </a:r>
            <a:r>
              <a:rPr lang="en-US" sz="1100" b="1" dirty="0" err="1" smtClean="0">
                <a:hlinkClick r:id="rId18" action="ppaction://hlinkfile" tooltip="The Role of HuR in the Post-Transcriptional Regulation of Interleukin-3 in T Cells"/>
              </a:rPr>
              <a:t>HuR</a:t>
            </a:r>
            <a:r>
              <a:rPr lang="en-US" sz="1100" b="1" dirty="0" smtClean="0">
                <a:hlinkClick r:id="rId18" action="ppaction://hlinkfile" tooltip="The Role of HuR in the Post-Transcriptional Regulation of Interleukin-3 in T Cells"/>
              </a:rPr>
              <a:t> in the Post-Transcriptional Regulation of Interleukin-3 in T Cells</a:t>
            </a:r>
            <a:r>
              <a:rPr lang="en-US" sz="1100" b="1" dirty="0" smtClean="0"/>
              <a:t> </a:t>
            </a:r>
          </a:p>
          <a:p>
            <a:r>
              <a:rPr lang="en-US" sz="1100" dirty="0" smtClean="0"/>
              <a:t>José A. </a:t>
            </a:r>
            <a:r>
              <a:rPr lang="en-US" sz="1100" dirty="0" err="1" smtClean="0"/>
              <a:t>González</a:t>
            </a:r>
            <a:r>
              <a:rPr lang="en-US" sz="1100" dirty="0" smtClean="0"/>
              <a:t>-Feliciano, </a:t>
            </a:r>
            <a:r>
              <a:rPr lang="en-US" sz="1100" dirty="0" err="1" smtClean="0"/>
              <a:t>Marimar</a:t>
            </a:r>
            <a:r>
              <a:rPr lang="en-US" sz="1100" dirty="0" smtClean="0"/>
              <a:t> </a:t>
            </a:r>
            <a:r>
              <a:rPr lang="en-US" sz="1100" dirty="0" err="1" smtClean="0"/>
              <a:t>Hernández-Pérez</a:t>
            </a:r>
            <a:r>
              <a:rPr lang="en-US" sz="1100" dirty="0" smtClean="0"/>
              <a:t>, [...], Carlos I. </a:t>
            </a:r>
            <a:r>
              <a:rPr lang="en-US" sz="1100" dirty="0" err="1" smtClean="0"/>
              <a:t>González</a:t>
            </a:r>
            <a:endParaRPr lang="en-US" sz="1100" dirty="0"/>
          </a:p>
        </p:txBody>
      </p:sp>
      <p:sp>
        <p:nvSpPr>
          <p:cNvPr id="132" name="직사각형 131"/>
          <p:cNvSpPr/>
          <p:nvPr/>
        </p:nvSpPr>
        <p:spPr>
          <a:xfrm>
            <a:off x="4572000" y="4572008"/>
            <a:ext cx="4572000" cy="600164"/>
          </a:xfrm>
          <a:prstGeom prst="rect">
            <a:avLst/>
          </a:prstGeom>
        </p:spPr>
        <p:txBody>
          <a:bodyPr>
            <a:spAutoFit/>
          </a:bodyPr>
          <a:lstStyle/>
          <a:p>
            <a:r>
              <a:rPr lang="en-US" sz="1100" b="1" dirty="0" err="1" smtClean="0">
                <a:hlinkClick r:id="rId19" action="ppaction://hlinkfile" tooltip="Raf Kinase Inhibitor Protein (RKIP) Blocks Signal Transducer and Activator of Transcription 3 (STAT3) Activation in Breast and Prostate Cancer"/>
              </a:rPr>
              <a:t>Raf</a:t>
            </a:r>
            <a:r>
              <a:rPr lang="en-US" sz="1100" b="1" dirty="0" smtClean="0">
                <a:hlinkClick r:id="rId19" action="ppaction://hlinkfile" tooltip="Raf Kinase Inhibitor Protein (RKIP) Blocks Signal Transducer and Activator of Transcription 3 (STAT3) Activation in Breast and Prostate Cancer"/>
              </a:rPr>
              <a:t> </a:t>
            </a:r>
            <a:r>
              <a:rPr lang="en-US" sz="1100" b="1" dirty="0" err="1" smtClean="0">
                <a:hlinkClick r:id="rId19" action="ppaction://hlinkfile" tooltip="Raf Kinase Inhibitor Protein (RKIP) Blocks Signal Transducer and Activator of Transcription 3 (STAT3) Activation in Breast and Prostate Cancer"/>
              </a:rPr>
              <a:t>Kinase</a:t>
            </a:r>
            <a:r>
              <a:rPr lang="en-US" sz="1100" b="1" dirty="0" smtClean="0">
                <a:hlinkClick r:id="rId19" action="ppaction://hlinkfile" tooltip="Raf Kinase Inhibitor Protein (RKIP) Blocks Signal Transducer and Activator of Transcription 3 (STAT3) Activation in Breast and Prostate Cancer"/>
              </a:rPr>
              <a:t> Inhibitor Protein (RKIP) Blocks Signal Transducer and Activator of Transcription 3 (STAT3) Activation in...</a:t>
            </a:r>
            <a:r>
              <a:rPr lang="en-US" sz="1100" b="1" dirty="0" smtClean="0"/>
              <a:t> </a:t>
            </a:r>
          </a:p>
          <a:p>
            <a:r>
              <a:rPr lang="en-US" sz="1100" dirty="0" err="1" smtClean="0"/>
              <a:t>Saad</a:t>
            </a:r>
            <a:r>
              <a:rPr lang="en-US" sz="1100" dirty="0" smtClean="0"/>
              <a:t> </a:t>
            </a:r>
            <a:r>
              <a:rPr lang="en-US" sz="1100" dirty="0" err="1" smtClean="0"/>
              <a:t>Yousuf</a:t>
            </a:r>
            <a:r>
              <a:rPr lang="en-US" sz="1100" dirty="0" smtClean="0"/>
              <a:t>, </a:t>
            </a:r>
            <a:r>
              <a:rPr lang="en-US" sz="1100" dirty="0" err="1" smtClean="0"/>
              <a:t>MeiLi</a:t>
            </a:r>
            <a:r>
              <a:rPr lang="en-US" sz="1100" dirty="0" smtClean="0"/>
              <a:t> </a:t>
            </a:r>
            <a:r>
              <a:rPr lang="en-US" sz="1100" dirty="0" err="1" smtClean="0"/>
              <a:t>Duan</a:t>
            </a:r>
            <a:r>
              <a:rPr lang="en-US" sz="1100" dirty="0" smtClean="0"/>
              <a:t>, [...], </a:t>
            </a:r>
            <a:r>
              <a:rPr lang="en-US" sz="1100" dirty="0" err="1" smtClean="0"/>
              <a:t>Devasis</a:t>
            </a:r>
            <a:r>
              <a:rPr lang="en-US" sz="1100" dirty="0" smtClean="0"/>
              <a:t> </a:t>
            </a:r>
            <a:r>
              <a:rPr lang="en-US" sz="1100" dirty="0" err="1" smtClean="0"/>
              <a:t>Chatterjee</a:t>
            </a:r>
            <a:endParaRPr lang="en-US" sz="1100" dirty="0"/>
          </a:p>
        </p:txBody>
      </p:sp>
      <p:sp>
        <p:nvSpPr>
          <p:cNvPr id="133" name="직사각형 132"/>
          <p:cNvSpPr/>
          <p:nvPr/>
        </p:nvSpPr>
        <p:spPr>
          <a:xfrm>
            <a:off x="4572000" y="5214950"/>
            <a:ext cx="4572000" cy="600164"/>
          </a:xfrm>
          <a:prstGeom prst="rect">
            <a:avLst/>
          </a:prstGeom>
        </p:spPr>
        <p:txBody>
          <a:bodyPr>
            <a:spAutoFit/>
          </a:bodyPr>
          <a:lstStyle/>
          <a:p>
            <a:r>
              <a:rPr lang="en-US" sz="1100" b="1" dirty="0" smtClean="0">
                <a:hlinkClick r:id="rId20" action="ppaction://hlinkfile" tooltip="Inhibition of Calcineurin Abrogates While Inhibition of mTOR Promotes Regulatory T Cell Expansion and Graft-Versus-Host Disease Protection by IL-2 in Allogeneic Bone Marrow Transplantation"/>
              </a:rPr>
              <a:t>Inhibition of </a:t>
            </a:r>
            <a:r>
              <a:rPr lang="en-US" sz="1100" b="1" dirty="0" err="1" smtClean="0">
                <a:hlinkClick r:id="rId20" action="ppaction://hlinkfile" tooltip="Inhibition of Calcineurin Abrogates While Inhibition of mTOR Promotes Regulatory T Cell Expansion and Graft-Versus-Host Disease Protection by IL-2 in Allogeneic Bone Marrow Transplantation"/>
              </a:rPr>
              <a:t>Calcineurin</a:t>
            </a:r>
            <a:r>
              <a:rPr lang="en-US" sz="1100" b="1" dirty="0" smtClean="0">
                <a:hlinkClick r:id="rId20" action="ppaction://hlinkfile" tooltip="Inhibition of Calcineurin Abrogates While Inhibition of mTOR Promotes Regulatory T Cell Expansion and Graft-Versus-Host Disease Protection by IL-2 in Allogeneic Bone Marrow Transplantation"/>
              </a:rPr>
              <a:t> Abrogates While Inhibition of </a:t>
            </a:r>
            <a:r>
              <a:rPr lang="en-US" sz="1100" b="1" dirty="0" err="1" smtClean="0">
                <a:hlinkClick r:id="rId20" action="ppaction://hlinkfile" tooltip="Inhibition of Calcineurin Abrogates While Inhibition of mTOR Promotes Regulatory T Cell Expansion and Graft-Versus-Host Disease Protection by IL-2 in Allogeneic Bone Marrow Transplantation"/>
              </a:rPr>
              <a:t>mTOR</a:t>
            </a:r>
            <a:r>
              <a:rPr lang="en-US" sz="1100" b="1" dirty="0" smtClean="0">
                <a:hlinkClick r:id="rId20" action="ppaction://hlinkfile" tooltip="Inhibition of Calcineurin Abrogates While Inhibition of mTOR Promotes Regulatory T Cell Expansion and Graft-Versus-Host Disease Protection by IL-2 in Allogeneic Bone Marrow Transplantation"/>
              </a:rPr>
              <a:t> Promotes Regulatory T Cell Expansion and...</a:t>
            </a:r>
            <a:r>
              <a:rPr lang="en-US" sz="1100" b="1" dirty="0" smtClean="0"/>
              <a:t> </a:t>
            </a:r>
          </a:p>
          <a:p>
            <a:r>
              <a:rPr lang="en-US" sz="1100" dirty="0" smtClean="0"/>
              <a:t>Atsushi </a:t>
            </a:r>
            <a:r>
              <a:rPr lang="en-US" sz="1100" dirty="0" err="1" smtClean="0"/>
              <a:t>Satake</a:t>
            </a:r>
            <a:r>
              <a:rPr lang="en-US" sz="1100" dirty="0" smtClean="0"/>
              <a:t>, Amanda M. Schmidt, [...], </a:t>
            </a:r>
            <a:r>
              <a:rPr lang="en-US" sz="1100" dirty="0" err="1" smtClean="0"/>
              <a:t>Taku</a:t>
            </a:r>
            <a:r>
              <a:rPr lang="en-US" sz="1100" dirty="0" smtClean="0"/>
              <a:t> </a:t>
            </a:r>
            <a:r>
              <a:rPr lang="en-US" sz="1100" dirty="0" err="1" smtClean="0"/>
              <a:t>Kambayashi</a:t>
            </a:r>
            <a:endParaRPr lang="en-US" sz="1100" dirty="0"/>
          </a:p>
        </p:txBody>
      </p:sp>
      <p:sp>
        <p:nvSpPr>
          <p:cNvPr id="135" name="직사각형 134"/>
          <p:cNvSpPr/>
          <p:nvPr/>
        </p:nvSpPr>
        <p:spPr>
          <a:xfrm>
            <a:off x="4572000" y="5786454"/>
            <a:ext cx="4572000" cy="600164"/>
          </a:xfrm>
          <a:prstGeom prst="rect">
            <a:avLst/>
          </a:prstGeom>
        </p:spPr>
        <p:txBody>
          <a:bodyPr>
            <a:spAutoFit/>
          </a:bodyPr>
          <a:lstStyle/>
          <a:p>
            <a:r>
              <a:rPr lang="en-US" sz="1100" b="1" dirty="0" smtClean="0">
                <a:hlinkClick r:id="rId21" action="ppaction://hlinkfile" tooltip="SYBR Green Real-Time PCR for the Detection of All Enterovirus-A71 Genogroups"/>
              </a:rPr>
              <a:t>SYBR Green Real-Time PCR for the Detection of All Enterovirus-A71 </a:t>
            </a:r>
            <a:r>
              <a:rPr lang="en-US" sz="1100" b="1" dirty="0" err="1" smtClean="0">
                <a:hlinkClick r:id="rId21" action="ppaction://hlinkfile" tooltip="SYBR Green Real-Time PCR for the Detection of All Enterovirus-A71 Genogroups"/>
              </a:rPr>
              <a:t>Genogroups</a:t>
            </a:r>
            <a:r>
              <a:rPr lang="en-US" sz="1100" b="1" dirty="0" smtClean="0"/>
              <a:t> </a:t>
            </a:r>
          </a:p>
          <a:p>
            <a:r>
              <a:rPr lang="en-US" sz="1100" dirty="0" smtClean="0"/>
              <a:t>Audrey </a:t>
            </a:r>
            <a:r>
              <a:rPr lang="en-US" sz="1100" dirty="0" err="1" smtClean="0"/>
              <a:t>Dubot-Pérès</a:t>
            </a:r>
            <a:r>
              <a:rPr lang="en-US" sz="1100" dirty="0" smtClean="0"/>
              <a:t>, Charlene Y. Q. Tan, [...], Xavier de </a:t>
            </a:r>
            <a:r>
              <a:rPr lang="en-US" sz="1100" dirty="0" err="1" smtClean="0"/>
              <a:t>Lamballerie</a:t>
            </a:r>
            <a:endParaRPr 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4436</TotalTime>
  <Words>1163</Words>
  <Application>Microsoft Office PowerPoint</Application>
  <PresentationFormat>화면 슬라이드 쇼(4:3)</PresentationFormat>
  <Paragraphs>108</Paragraphs>
  <Slides>12</Slides>
  <Notes>0</Notes>
  <HiddenSlides>0</HiddenSlides>
  <MMClips>0</MMClips>
  <ScaleCrop>false</ScaleCrop>
  <HeadingPairs>
    <vt:vector size="4" baseType="variant">
      <vt:variant>
        <vt:lpstr>테마</vt:lpstr>
      </vt:variant>
      <vt:variant>
        <vt:i4>1</vt:i4>
      </vt:variant>
      <vt:variant>
        <vt:lpstr>슬라이드 제목</vt:lpstr>
      </vt:variant>
      <vt:variant>
        <vt:i4>12</vt:i4>
      </vt:variant>
    </vt:vector>
  </HeadingPairs>
  <TitlesOfParts>
    <vt:vector size="13"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492</cp:revision>
  <dcterms:created xsi:type="dcterms:W3CDTF">2006-10-05T04:04:58Z</dcterms:created>
  <dcterms:modified xsi:type="dcterms:W3CDTF">2014-03-23T22:56:46Z</dcterms:modified>
</cp:coreProperties>
</file>