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64" r:id="rId2"/>
    <p:sldId id="265" r:id="rId3"/>
    <p:sldId id="266" r:id="rId4"/>
    <p:sldId id="267" r:id="rId5"/>
    <p:sldId id="268" r:id="rId6"/>
    <p:sldId id="269" r:id="rId7"/>
    <p:sldId id="270" r:id="rId8"/>
    <p:sldId id="271" r:id="rId9"/>
    <p:sldId id="261" r:id="rId10"/>
    <p:sldId id="262" r:id="rId11"/>
    <p:sldId id="263" r:id="rId12"/>
    <p:sldId id="259" r:id="rId13"/>
    <p:sldId id="260" r:id="rId14"/>
    <p:sldId id="257" r:id="rId15"/>
    <p:sldId id="258" r:id="rId16"/>
  </p:sldIdLst>
  <p:sldSz cx="9144000" cy="6858000" type="screen4x3"/>
  <p:notesSz cx="6797675" cy="992822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00" autoAdjust="0"/>
    <p:restoredTop sz="76152" autoAdjust="0"/>
  </p:normalViewPr>
  <p:slideViewPr>
    <p:cSldViewPr>
      <p:cViewPr varScale="1">
        <p:scale>
          <a:sx n="83" d="100"/>
          <a:sy n="83" d="100"/>
        </p:scale>
        <p:origin x="564" y="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1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1"/>
            <a:ext cx="2945659" cy="498135"/>
          </a:xfrm>
          <a:prstGeom prst="rect">
            <a:avLst/>
          </a:prstGeom>
        </p:spPr>
        <p:txBody>
          <a:bodyPr vert="horz" lIns="91440" tIns="45720" rIns="91440" bIns="45720" rtlCol="0"/>
          <a:lstStyle>
            <a:lvl1pPr algn="r">
              <a:defRPr sz="1200"/>
            </a:lvl1pPr>
          </a:lstStyle>
          <a:p>
            <a:fld id="{F89D345D-87E7-4E18-9AB2-3CF75E836DFE}" type="datetimeFigureOut">
              <a:rPr lang="en-US" smtClean="0"/>
              <a:t>8/10/2015</a:t>
            </a:fld>
            <a:endParaRPr lang="en-US"/>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F8531BBC-73B8-40C5-8E81-47763B0FCACE}" type="slidenum">
              <a:rPr lang="en-US" smtClean="0"/>
              <a:t>‹#›</a:t>
            </a:fld>
            <a:endParaRPr lang="en-US"/>
          </a:p>
        </p:txBody>
      </p:sp>
    </p:spTree>
    <p:extLst>
      <p:ext uri="{BB962C8B-B14F-4D97-AF65-F5344CB8AC3E}">
        <p14:creationId xmlns:p14="http://schemas.microsoft.com/office/powerpoint/2010/main" val="8472493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BFA29A44-1843-4036-9944-21C75294A435}" type="datetimeFigureOut">
              <a:rPr lang="ko-KR" altLang="en-US" smtClean="0"/>
              <a:t>2015-08-10</a:t>
            </a:fld>
            <a:endParaRPr lang="ko-KR" altLang="en-US"/>
          </a:p>
        </p:txBody>
      </p:sp>
      <p:sp>
        <p:nvSpPr>
          <p:cNvPr id="4" name="슬라이드 이미지 개체 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C34ABC47-F3CC-4EF4-B571-FED369076C5A}" type="slidenum">
              <a:rPr lang="ko-KR" altLang="en-US" smtClean="0"/>
              <a:t>‹#›</a:t>
            </a:fld>
            <a:endParaRPr lang="ko-KR" altLang="en-US"/>
          </a:p>
        </p:txBody>
      </p:sp>
    </p:spTree>
    <p:extLst>
      <p:ext uri="{BB962C8B-B14F-4D97-AF65-F5344CB8AC3E}">
        <p14:creationId xmlns:p14="http://schemas.microsoft.com/office/powerpoint/2010/main" val="1333266272"/>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C34ABC47-F3CC-4EF4-B571-FED369076C5A}" type="slidenum">
              <a:rPr lang="ko-KR" altLang="en-US" smtClean="0"/>
              <a:t>14</a:t>
            </a:fld>
            <a:endParaRPr lang="ko-KR" altLang="en-US"/>
          </a:p>
        </p:txBody>
      </p:sp>
    </p:spTree>
    <p:extLst>
      <p:ext uri="{BB962C8B-B14F-4D97-AF65-F5344CB8AC3E}">
        <p14:creationId xmlns:p14="http://schemas.microsoft.com/office/powerpoint/2010/main" val="1190730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sz="1200" kern="1200" dirty="0" smtClean="0">
              <a:solidFill>
                <a:schemeClr val="tx1"/>
              </a:solidFill>
              <a:latin typeface="+mn-lt"/>
              <a:ea typeface="+mn-ea"/>
              <a:cs typeface="+mn-cs"/>
            </a:endParaRPr>
          </a:p>
        </p:txBody>
      </p:sp>
      <p:sp>
        <p:nvSpPr>
          <p:cNvPr id="4" name="슬라이드 번호 개체 틀 3"/>
          <p:cNvSpPr>
            <a:spLocks noGrp="1"/>
          </p:cNvSpPr>
          <p:nvPr>
            <p:ph type="sldNum" sz="quarter" idx="10"/>
          </p:nvPr>
        </p:nvSpPr>
        <p:spPr/>
        <p:txBody>
          <a:bodyPr/>
          <a:lstStyle/>
          <a:p>
            <a:fld id="{C34ABC47-F3CC-4EF4-B571-FED369076C5A}" type="slidenum">
              <a:rPr lang="ko-KR" altLang="en-US" smtClean="0"/>
              <a:t>15</a:t>
            </a:fld>
            <a:endParaRPr lang="ko-KR" altLang="en-US"/>
          </a:p>
        </p:txBody>
      </p:sp>
    </p:spTree>
    <p:extLst>
      <p:ext uri="{BB962C8B-B14F-4D97-AF65-F5344CB8AC3E}">
        <p14:creationId xmlns:p14="http://schemas.microsoft.com/office/powerpoint/2010/main" val="28128823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3952079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3119096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2340106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2083137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35840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2174996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15404157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1963502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3068326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4294357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7941E7D3-40F2-4E0E-A609-BEB234063100}" type="datetimeFigureOut">
              <a:rPr lang="ko-KR" altLang="en-US" smtClean="0"/>
              <a:t>2015-08-10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2966584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41E7D3-40F2-4E0E-A609-BEB234063100}" type="datetimeFigureOut">
              <a:rPr lang="ko-KR" altLang="en-US" smtClean="0"/>
              <a:t>2015-08-10</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880949-5626-4563-AF79-323F3F90CFB6}" type="slidenum">
              <a:rPr lang="ko-KR" altLang="en-US" smtClean="0"/>
              <a:t>‹#›</a:t>
            </a:fld>
            <a:endParaRPr lang="ko-KR" altLang="en-US"/>
          </a:p>
        </p:txBody>
      </p:sp>
    </p:spTree>
    <p:extLst>
      <p:ext uri="{BB962C8B-B14F-4D97-AF65-F5344CB8AC3E}">
        <p14:creationId xmlns:p14="http://schemas.microsoft.com/office/powerpoint/2010/main" val="23057365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www.ncbi.nlm.nih.gov/pubmed/?term=Lee%20CK%5bAuthor%5d&amp;cauthor=true&amp;cauthor_uid=26212014" TargetMode="External"/><Relationship Id="rId7" Type="http://schemas.openxmlformats.org/officeDocument/2006/relationships/hyperlink" Target="http://www.ncbi.nlm.nih.gov/pubmed" TargetMode="External"/><Relationship Id="rId2" Type="http://schemas.openxmlformats.org/officeDocument/2006/relationships/hyperlink" Target="http://www.ncbi.nlm.nih.gov/pubmed/26212014" TargetMode="External"/><Relationship Id="rId1" Type="http://schemas.openxmlformats.org/officeDocument/2006/relationships/slideLayout" Target="../slideLayouts/slideLayout1.xml"/><Relationship Id="rId6" Type="http://schemas.openxmlformats.org/officeDocument/2006/relationships/hyperlink" Target="http://www.ncbi.nlm.nih.gov/pubmed/?term=Liu%20J%5bAuthor%5d&amp;cauthor=true&amp;cauthor_uid=26212014" TargetMode="External"/><Relationship Id="rId5" Type="http://schemas.openxmlformats.org/officeDocument/2006/relationships/hyperlink" Target="http://www.ncbi.nlm.nih.gov/pubmed/?term=Chen%20C%5bAuthor%5d&amp;cauthor=true&amp;cauthor_uid=26212014" TargetMode="External"/><Relationship Id="rId4" Type="http://schemas.openxmlformats.org/officeDocument/2006/relationships/hyperlink" Target="http://www.ncbi.nlm.nih.gov/pubmed/?term=Yang%20Y%5bAuthor%5d&amp;cauthor=true&amp;cauthor_uid=26212014" TargetMode="External"/></Relationships>
</file>

<file path=ppt/slides/_rels/slide6.xml.rels><?xml version="1.0" encoding="UTF-8" standalone="yes"?>
<Relationships xmlns="http://schemas.openxmlformats.org/package/2006/relationships"><Relationship Id="rId26" Type="http://schemas.openxmlformats.org/officeDocument/2006/relationships/hyperlink" Target="http://www.ncbi.nlm.nih.gov/pubmed/26212012" TargetMode="External"/><Relationship Id="rId21" Type="http://schemas.openxmlformats.org/officeDocument/2006/relationships/hyperlink" Target="http://www.ncbi.nlm.nih.gov/pubmed/?term=Axelsen%20TV%5bAuthor%5d&amp;cauthor=true&amp;cauthor_uid=26212013" TargetMode="External"/><Relationship Id="rId42" Type="http://schemas.openxmlformats.org/officeDocument/2006/relationships/hyperlink" Target="http://www.ncbi.nlm.nih.gov/pubmed/?term=Zhou%20Y%5bAuthor%5d&amp;cauthor=true&amp;cauthor_uid=26212011" TargetMode="External"/><Relationship Id="rId47" Type="http://schemas.openxmlformats.org/officeDocument/2006/relationships/hyperlink" Target="http://www.ncbi.nlm.nih.gov/pubmed/?term=Lu%20Y%5bAuthor%5d&amp;cauthor=true&amp;cauthor_uid=26212011" TargetMode="External"/><Relationship Id="rId63" Type="http://schemas.openxmlformats.org/officeDocument/2006/relationships/hyperlink" Target="http://www.ncbi.nlm.nih.gov/pubmed/?term=Mercogliano%20MF%5bAuthor%5d&amp;cauthor=true&amp;cauthor_uid=26212010" TargetMode="External"/><Relationship Id="rId68" Type="http://schemas.openxmlformats.org/officeDocument/2006/relationships/hyperlink" Target="http://www.ncbi.nlm.nih.gov/pubmed/?term=D%C3%ADaz%20Flaqu%C3%A9%20MC%5bAuthor%5d&amp;cauthor=true&amp;cauthor_uid=26212010" TargetMode="External"/><Relationship Id="rId16" Type="http://schemas.openxmlformats.org/officeDocument/2006/relationships/hyperlink" Target="http://www.ncbi.nlm.nih.gov/pubmed/?term=Sung%20JJ%5bAuthor%5d&amp;cauthor=true&amp;cauthor_uid=26212015" TargetMode="External"/><Relationship Id="rId11" Type="http://schemas.openxmlformats.org/officeDocument/2006/relationships/hyperlink" Target="http://www.ncbi.nlm.nih.gov/pubmed/?term=Ng%20EK%5bAuthor%5d&amp;cauthor=true&amp;cauthor_uid=26212015" TargetMode="External"/><Relationship Id="rId32" Type="http://schemas.openxmlformats.org/officeDocument/2006/relationships/hyperlink" Target="http://www.ncbi.nlm.nih.gov/pubmed/?term=Satiaputra%20J%5bAuthor%5d&amp;cauthor=true&amp;cauthor_uid=26212012" TargetMode="External"/><Relationship Id="rId37" Type="http://schemas.openxmlformats.org/officeDocument/2006/relationships/hyperlink" Target="http://www.ncbi.nlm.nih.gov/pubmed/?term=Timsah%20Z%5bAuthor%5d&amp;cauthor=true&amp;cauthor_uid=26212011" TargetMode="External"/><Relationship Id="rId53" Type="http://schemas.openxmlformats.org/officeDocument/2006/relationships/hyperlink" Target="http://www.ncbi.nlm.nih.gov/pubmed/?term=Hung%20MC%5bAuthor%5d&amp;cauthor=true&amp;cauthor_uid=26212011" TargetMode="External"/><Relationship Id="rId58" Type="http://schemas.openxmlformats.org/officeDocument/2006/relationships/hyperlink" Target="http://www.ncbi.nlm.nih.gov/pubmed/?term=Venturutti%20L%5bAuthor%5d&amp;cauthor=true&amp;cauthor_uid=26212010" TargetMode="External"/><Relationship Id="rId74" Type="http://schemas.openxmlformats.org/officeDocument/2006/relationships/hyperlink" Target="http://www.ncbi.nlm.nih.gov/pubmed/?term=Schillaci%20R%5bAuthor%5d&amp;cauthor=true&amp;cauthor_uid=26212010" TargetMode="External"/><Relationship Id="rId79" Type="http://schemas.openxmlformats.org/officeDocument/2006/relationships/hyperlink" Target="http://www.ncbi.nlm.nih.gov/pubmed/?term=Guo%20B%5bAuthor%5d&amp;cauthor=true&amp;cauthor_uid=26212009" TargetMode="External"/><Relationship Id="rId5" Type="http://schemas.openxmlformats.org/officeDocument/2006/relationships/hyperlink" Target="http://www.ncbi.nlm.nih.gov/pubmed/?term=Li%20MS%5bAuthor%5d&amp;cauthor=true&amp;cauthor_uid=26212015" TargetMode="External"/><Relationship Id="rId61" Type="http://schemas.openxmlformats.org/officeDocument/2006/relationships/hyperlink" Target="http://www.ncbi.nlm.nih.gov/pubmed/?term=Chervo%20MF%5bAuthor%5d&amp;cauthor=true&amp;cauthor_uid=26212010" TargetMode="External"/><Relationship Id="rId82" Type="http://schemas.openxmlformats.org/officeDocument/2006/relationships/hyperlink" Target="http://www.ncbi.nlm.nih.gov/pubmed/?term=Li%20F%5bAuthor%5d&amp;cauthor=true&amp;cauthor_uid=26212009" TargetMode="External"/><Relationship Id="rId19" Type="http://schemas.openxmlformats.org/officeDocument/2006/relationships/hyperlink" Target="http://www.ncbi.nlm.nih.gov/pubmed/26212013" TargetMode="External"/><Relationship Id="rId14" Type="http://schemas.openxmlformats.org/officeDocument/2006/relationships/hyperlink" Target="http://www.ncbi.nlm.nih.gov/pubmed/?term=Chan%20MW%5bAuthor%5d&amp;cauthor=true&amp;cauthor_uid=26212015" TargetMode="External"/><Relationship Id="rId22" Type="http://schemas.openxmlformats.org/officeDocument/2006/relationships/hyperlink" Target="http://www.ncbi.nlm.nih.gov/pubmed/?term=Andersen%20AP%5bAuthor%5d&amp;cauthor=true&amp;cauthor_uid=26212013" TargetMode="External"/><Relationship Id="rId27" Type="http://schemas.openxmlformats.org/officeDocument/2006/relationships/hyperlink" Target="http://www.ncbi.nlm.nih.gov/pubmed/?term=Tie%20SR%5bAuthor%5d&amp;cauthor=true&amp;cauthor_uid=26212012" TargetMode="External"/><Relationship Id="rId30" Type="http://schemas.openxmlformats.org/officeDocument/2006/relationships/hyperlink" Target="http://www.ncbi.nlm.nih.gov/pubmed/?term=Louw%20A%5bAuthor%5d&amp;cauthor=true&amp;cauthor_uid=26212012" TargetMode="External"/><Relationship Id="rId35" Type="http://schemas.openxmlformats.org/officeDocument/2006/relationships/hyperlink" Target="http://www.ncbi.nlm.nih.gov/pubmed/?term=Ingley%20E%5bAuthor%5d&amp;cauthor=true&amp;cauthor_uid=26212012" TargetMode="External"/><Relationship Id="rId43" Type="http://schemas.openxmlformats.org/officeDocument/2006/relationships/hyperlink" Target="http://www.ncbi.nlm.nih.gov/pubmed/?term=Pena%20GN%5bAuthor%5d&amp;cauthor=true&amp;cauthor_uid=26212011" TargetMode="External"/><Relationship Id="rId48" Type="http://schemas.openxmlformats.org/officeDocument/2006/relationships/hyperlink" Target="http://www.ncbi.nlm.nih.gov/pubmed/?term=Hancock%20JF%5bAuthor%5d&amp;cauthor=true&amp;cauthor_uid=26212011" TargetMode="External"/><Relationship Id="rId56" Type="http://schemas.openxmlformats.org/officeDocument/2006/relationships/hyperlink" Target="http://www.ncbi.nlm.nih.gov/pubmed/?term=Ladbury%20JE%5bAuthor%5d&amp;cauthor=true&amp;cauthor_uid=26212011" TargetMode="External"/><Relationship Id="rId64" Type="http://schemas.openxmlformats.org/officeDocument/2006/relationships/hyperlink" Target="http://www.ncbi.nlm.nih.gov/pubmed/?term=Inurrigarro%20G%5bAuthor%5d&amp;cauthor=true&amp;cauthor_uid=26212010" TargetMode="External"/><Relationship Id="rId69" Type="http://schemas.openxmlformats.org/officeDocument/2006/relationships/hyperlink" Target="http://www.ncbi.nlm.nih.gov/pubmed/?term=Sundblad%20V%5bAuthor%5d&amp;cauthor=true&amp;cauthor_uid=26212010" TargetMode="External"/><Relationship Id="rId77" Type="http://schemas.openxmlformats.org/officeDocument/2006/relationships/hyperlink" Target="http://www.ncbi.nlm.nih.gov/pubmed/?term=Zhu%20G%5bAuthor%5d&amp;cauthor=true&amp;cauthor_uid=26212009" TargetMode="External"/><Relationship Id="rId8" Type="http://schemas.openxmlformats.org/officeDocument/2006/relationships/hyperlink" Target="http://www.ncbi.nlm.nih.gov/pubmed/?term=Chan%20AW%5bAuthor%5d&amp;cauthor=true&amp;cauthor_uid=26212015" TargetMode="External"/><Relationship Id="rId51" Type="http://schemas.openxmlformats.org/officeDocument/2006/relationships/hyperlink" Target="http://www.ncbi.nlm.nih.gov/pubmed/?term=Mills%20GB%5bAuthor%5d&amp;cauthor=true&amp;cauthor_uid=26212011" TargetMode="External"/><Relationship Id="rId72" Type="http://schemas.openxmlformats.org/officeDocument/2006/relationships/hyperlink" Target="http://www.ncbi.nlm.nih.gov/pubmed/?term=Bal%20de%20Kier%20Joff%C3%A9%20ED%5bAuthor%5d&amp;cauthor=true&amp;cauthor_uid=26212010" TargetMode="External"/><Relationship Id="rId80" Type="http://schemas.openxmlformats.org/officeDocument/2006/relationships/hyperlink" Target="http://www.ncbi.nlm.nih.gov/pubmed/?term=Ke%20Q%5bAuthor%5d&amp;cauthor=true&amp;cauthor_uid=26212009" TargetMode="External"/><Relationship Id="rId3" Type="http://schemas.openxmlformats.org/officeDocument/2006/relationships/hyperlink" Target="http://www.ncbi.nlm.nih.gov/pubmed/?term=Yang%20W%5bAuthor%5d&amp;cauthor=true&amp;cauthor_uid=26212015" TargetMode="External"/><Relationship Id="rId12" Type="http://schemas.openxmlformats.org/officeDocument/2006/relationships/hyperlink" Target="http://www.ncbi.nlm.nih.gov/pubmed/?term=To%20KF%5bAuthor%5d&amp;cauthor=true&amp;cauthor_uid=26212015" TargetMode="External"/><Relationship Id="rId17" Type="http://schemas.openxmlformats.org/officeDocument/2006/relationships/hyperlink" Target="http://www.ncbi.nlm.nih.gov/pubmed/?term=Cheng%20AS%5bAuthor%5d&amp;cauthor=true&amp;cauthor_uid=26212015" TargetMode="External"/><Relationship Id="rId25" Type="http://schemas.openxmlformats.org/officeDocument/2006/relationships/hyperlink" Target="http://www.ncbi.nlm.nih.gov/pubmed/?term=Boedtkjer%20E%5bAuthor%5d&amp;cauthor=true&amp;cauthor_uid=26212013" TargetMode="External"/><Relationship Id="rId33" Type="http://schemas.openxmlformats.org/officeDocument/2006/relationships/hyperlink" Target="http://www.ncbi.nlm.nih.gov/pubmed/?term=Kucera%20N%5bAuthor%5d&amp;cauthor=true&amp;cauthor_uid=26212012" TargetMode="External"/><Relationship Id="rId38" Type="http://schemas.openxmlformats.org/officeDocument/2006/relationships/hyperlink" Target="http://www.ncbi.nlm.nih.gov/pubmed/?term=Ahmed%20Z%5bAuthor%5d&amp;cauthor=true&amp;cauthor_uid=26212011" TargetMode="External"/><Relationship Id="rId46" Type="http://schemas.openxmlformats.org/officeDocument/2006/relationships/hyperlink" Target="http://www.ncbi.nlm.nih.gov/pubmed/?term=Kingsley%20CV%5bAuthor%5d&amp;cauthor=true&amp;cauthor_uid=26212011" TargetMode="External"/><Relationship Id="rId59" Type="http://schemas.openxmlformats.org/officeDocument/2006/relationships/hyperlink" Target="http://www.ncbi.nlm.nih.gov/pubmed/?term=Romero%20LV%5bAuthor%5d&amp;cauthor=true&amp;cauthor_uid=26212010" TargetMode="External"/><Relationship Id="rId67" Type="http://schemas.openxmlformats.org/officeDocument/2006/relationships/hyperlink" Target="http://www.ncbi.nlm.nih.gov/pubmed/?term=Izzo%20F%5bAuthor%5d&amp;cauthor=true&amp;cauthor_uid=26212010" TargetMode="External"/><Relationship Id="rId20" Type="http://schemas.openxmlformats.org/officeDocument/2006/relationships/hyperlink" Target="http://www.ncbi.nlm.nih.gov/pubmed/?term=Lee%20S%5bAuthor%5d&amp;cauthor=true&amp;cauthor_uid=26212013" TargetMode="External"/><Relationship Id="rId41" Type="http://schemas.openxmlformats.org/officeDocument/2006/relationships/hyperlink" Target="http://www.ncbi.nlm.nih.gov/pubmed/?term=Gagea%20M%5bAuthor%5d&amp;cauthor=true&amp;cauthor_uid=26212011" TargetMode="External"/><Relationship Id="rId54" Type="http://schemas.openxmlformats.org/officeDocument/2006/relationships/hyperlink" Target="http://www.ncbi.nlm.nih.gov/pubmed/?term=Sood%20AK%5bAuthor%5d&amp;cauthor=true&amp;cauthor_uid=26212011" TargetMode="External"/><Relationship Id="rId62" Type="http://schemas.openxmlformats.org/officeDocument/2006/relationships/hyperlink" Target="http://www.ncbi.nlm.nih.gov/pubmed/?term=Cordo%20Russo%20RI%5bAuthor%5d&amp;cauthor=true&amp;cauthor_uid=26212010" TargetMode="External"/><Relationship Id="rId70" Type="http://schemas.openxmlformats.org/officeDocument/2006/relationships/hyperlink" Target="http://www.ncbi.nlm.nih.gov/pubmed/?term=Roa%20JC%5bAuthor%5d&amp;cauthor=true&amp;cauthor_uid=26212010" TargetMode="External"/><Relationship Id="rId75" Type="http://schemas.openxmlformats.org/officeDocument/2006/relationships/hyperlink" Target="http://www.ncbi.nlm.nih.gov/pubmed/?term=Elizalde%20PV%5bAuthor%5d&amp;cauthor=true&amp;cauthor_uid=26212010" TargetMode="External"/><Relationship Id="rId1" Type="http://schemas.openxmlformats.org/officeDocument/2006/relationships/slideLayout" Target="../slideLayouts/slideLayout7.xml"/><Relationship Id="rId6" Type="http://schemas.openxmlformats.org/officeDocument/2006/relationships/hyperlink" Target="http://www.ncbi.nlm.nih.gov/pubmed/?term=Kang%20W%5bAuthor%5d&amp;cauthor=true&amp;cauthor_uid=26212015" TargetMode="External"/><Relationship Id="rId15" Type="http://schemas.openxmlformats.org/officeDocument/2006/relationships/hyperlink" Target="http://www.ncbi.nlm.nih.gov/pubmed/?term=Chan%20FK%5bAuthor%5d&amp;cauthor=true&amp;cauthor_uid=26212015" TargetMode="External"/><Relationship Id="rId23" Type="http://schemas.openxmlformats.org/officeDocument/2006/relationships/hyperlink" Target="http://www.ncbi.nlm.nih.gov/pubmed/?term=Vahl%20P%5bAuthor%5d&amp;cauthor=true&amp;cauthor_uid=26212013" TargetMode="External"/><Relationship Id="rId28" Type="http://schemas.openxmlformats.org/officeDocument/2006/relationships/hyperlink" Target="http://www.ncbi.nlm.nih.gov/pubmed/?term=McCarthy%20DJ%5bAuthor%5d&amp;cauthor=true&amp;cauthor_uid=26212012" TargetMode="External"/><Relationship Id="rId36" Type="http://schemas.openxmlformats.org/officeDocument/2006/relationships/hyperlink" Target="http://www.ncbi.nlm.nih.gov/pubmed/26212011" TargetMode="External"/><Relationship Id="rId49" Type="http://schemas.openxmlformats.org/officeDocument/2006/relationships/hyperlink" Target="http://www.ncbi.nlm.nih.gov/pubmed/?term=Liu%20J%5bAuthor%5d&amp;cauthor=true&amp;cauthor_uid=26212011" TargetMode="External"/><Relationship Id="rId57" Type="http://schemas.openxmlformats.org/officeDocument/2006/relationships/hyperlink" Target="http://www.ncbi.nlm.nih.gov/pubmed/26212010" TargetMode="External"/><Relationship Id="rId10" Type="http://schemas.openxmlformats.org/officeDocument/2006/relationships/hyperlink" Target="http://www.ncbi.nlm.nih.gov/pubmed/?term=Chen%20J%5bAuthor%5d&amp;cauthor=true&amp;cauthor_uid=26212015" TargetMode="External"/><Relationship Id="rId31" Type="http://schemas.openxmlformats.org/officeDocument/2006/relationships/hyperlink" Target="http://www.ncbi.nlm.nih.gov/pubmed/?term=Le%20C%5bAuthor%5d&amp;cauthor=true&amp;cauthor_uid=26212012" TargetMode="External"/><Relationship Id="rId44" Type="http://schemas.openxmlformats.org/officeDocument/2006/relationships/hyperlink" Target="http://www.ncbi.nlm.nih.gov/pubmed/?term=Hu%20X%5bAuthor%5d&amp;cauthor=true&amp;cauthor_uid=26212011" TargetMode="External"/><Relationship Id="rId52" Type="http://schemas.openxmlformats.org/officeDocument/2006/relationships/hyperlink" Target="http://www.ncbi.nlm.nih.gov/pubmed/?term=Lopez-Berestein%20G%5bAuthor%5d&amp;cauthor=true&amp;cauthor_uid=26212011" TargetMode="External"/><Relationship Id="rId60" Type="http://schemas.openxmlformats.org/officeDocument/2006/relationships/hyperlink" Target="http://www.ncbi.nlm.nih.gov/pubmed/?term=Urtreger%20AJ%5bAuthor%5d&amp;cauthor=true&amp;cauthor_uid=26212010" TargetMode="External"/><Relationship Id="rId65" Type="http://schemas.openxmlformats.org/officeDocument/2006/relationships/hyperlink" Target="http://www.ncbi.nlm.nih.gov/pubmed/?term=Pereyra%20MG%5bAuthor%5d&amp;cauthor=true&amp;cauthor_uid=26212010" TargetMode="External"/><Relationship Id="rId73" Type="http://schemas.openxmlformats.org/officeDocument/2006/relationships/hyperlink" Target="http://www.ncbi.nlm.nih.gov/pubmed/?term=Charreau%20EH%5bAuthor%5d&amp;cauthor=true&amp;cauthor_uid=26212010" TargetMode="External"/><Relationship Id="rId78" Type="http://schemas.openxmlformats.org/officeDocument/2006/relationships/hyperlink" Target="http://www.ncbi.nlm.nih.gov/pubmed/?term=Li%20X%5bAuthor%5d&amp;cauthor=true&amp;cauthor_uid=26212009" TargetMode="External"/><Relationship Id="rId81" Type="http://schemas.openxmlformats.org/officeDocument/2006/relationships/hyperlink" Target="http://www.ncbi.nlm.nih.gov/pubmed/?term=Dong%20M%5bAuthor%5d&amp;cauthor=true&amp;cauthor_uid=26212009" TargetMode="External"/><Relationship Id="rId4" Type="http://schemas.openxmlformats.org/officeDocument/2006/relationships/hyperlink" Target="http://www.ncbi.nlm.nih.gov/pubmed/?term=Mok%20MT%5bAuthor%5d&amp;cauthor=true&amp;cauthor_uid=26212015" TargetMode="External"/><Relationship Id="rId9" Type="http://schemas.openxmlformats.org/officeDocument/2006/relationships/hyperlink" Target="http://www.ncbi.nlm.nih.gov/pubmed/?term=Chou%20JL%5bAuthor%5d&amp;cauthor=true&amp;cauthor_uid=26212015" TargetMode="External"/><Relationship Id="rId13" Type="http://schemas.openxmlformats.org/officeDocument/2006/relationships/hyperlink" Target="http://www.ncbi.nlm.nih.gov/pubmed/?term=Yu%20J%5bAuthor%5d&amp;cauthor=true&amp;cauthor_uid=26212015" TargetMode="External"/><Relationship Id="rId18" Type="http://schemas.openxmlformats.org/officeDocument/2006/relationships/hyperlink" Target="http://www.ncbi.nlm.nih.gov/pubmed" TargetMode="External"/><Relationship Id="rId39" Type="http://schemas.openxmlformats.org/officeDocument/2006/relationships/hyperlink" Target="http://www.ncbi.nlm.nih.gov/pubmed/?term=Ivan%20C%5bAuthor%5d&amp;cauthor=true&amp;cauthor_uid=26212011" TargetMode="External"/><Relationship Id="rId34" Type="http://schemas.openxmlformats.org/officeDocument/2006/relationships/hyperlink" Target="http://www.ncbi.nlm.nih.gov/pubmed/?term=Phillips%20M%5bAuthor%5d&amp;cauthor=true&amp;cauthor_uid=26212012" TargetMode="External"/><Relationship Id="rId50" Type="http://schemas.openxmlformats.org/officeDocument/2006/relationships/hyperlink" Target="http://www.ncbi.nlm.nih.gov/pubmed/?term=Gladden%20AB%5bAuthor%5d&amp;cauthor=true&amp;cauthor_uid=26212011" TargetMode="External"/><Relationship Id="rId55" Type="http://schemas.openxmlformats.org/officeDocument/2006/relationships/hyperlink" Target="http://www.ncbi.nlm.nih.gov/pubmed/?term=Bogdanov%20M%5bAuthor%5d&amp;cauthor=true&amp;cauthor_uid=26212011" TargetMode="External"/><Relationship Id="rId76" Type="http://schemas.openxmlformats.org/officeDocument/2006/relationships/hyperlink" Target="http://www.ncbi.nlm.nih.gov/pubmed/26212009" TargetMode="External"/><Relationship Id="rId7" Type="http://schemas.openxmlformats.org/officeDocument/2006/relationships/hyperlink" Target="http://www.ncbi.nlm.nih.gov/pubmed/?term=Wang%20H%5bAuthor%5d&amp;cauthor=true&amp;cauthor_uid=26212015" TargetMode="External"/><Relationship Id="rId71" Type="http://schemas.openxmlformats.org/officeDocument/2006/relationships/hyperlink" Target="http://www.ncbi.nlm.nih.gov/pubmed/?term=Guzm%C3%A1n%20P%5bAuthor%5d&amp;cauthor=true&amp;cauthor_uid=26212010" TargetMode="External"/><Relationship Id="rId2" Type="http://schemas.openxmlformats.org/officeDocument/2006/relationships/hyperlink" Target="http://www.ncbi.nlm.nih.gov/pubmed/26212015" TargetMode="External"/><Relationship Id="rId29" Type="http://schemas.openxmlformats.org/officeDocument/2006/relationships/hyperlink" Target="http://www.ncbi.nlm.nih.gov/pubmed/?term=Kendrick%20TS%5bAuthor%5d&amp;cauthor=true&amp;cauthor_uid=26212012" TargetMode="External"/><Relationship Id="rId24" Type="http://schemas.openxmlformats.org/officeDocument/2006/relationships/hyperlink" Target="http://www.ncbi.nlm.nih.gov/pubmed/?term=Pedersen%20SF%5bAuthor%5d&amp;cauthor=true&amp;cauthor_uid=26212013" TargetMode="External"/><Relationship Id="rId40" Type="http://schemas.openxmlformats.org/officeDocument/2006/relationships/hyperlink" Target="http://www.ncbi.nlm.nih.gov/pubmed/?term=Berrout%20J%5bAuthor%5d&amp;cauthor=true&amp;cauthor_uid=26212011" TargetMode="External"/><Relationship Id="rId45" Type="http://schemas.openxmlformats.org/officeDocument/2006/relationships/hyperlink" Target="http://www.ncbi.nlm.nih.gov/pubmed/?term=Vallien%20C%5bAuthor%5d&amp;cauthor=true&amp;cauthor_uid=26212011" TargetMode="External"/><Relationship Id="rId66" Type="http://schemas.openxmlformats.org/officeDocument/2006/relationships/hyperlink" Target="http://www.ncbi.nlm.nih.gov/pubmed/?term=Proietti%20CJ%5bAuthor%5d&amp;cauthor=true&amp;cauthor_uid=2621201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www.jbc.org/content/290/31/18934.abstract#fn-4"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2"/>
          <p:cNvSpPr txBox="1">
            <a:spLocks noChangeArrowheads="1"/>
          </p:cNvSpPr>
          <p:nvPr/>
        </p:nvSpPr>
        <p:spPr bwMode="auto">
          <a:xfrm>
            <a:off x="6934200" y="0"/>
            <a:ext cx="20574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i="1">
                <a:solidFill>
                  <a:schemeClr val="tx1"/>
                </a:solidFill>
                <a:latin typeface="Arial" pitchFamily="34" charset="0"/>
                <a:ea typeface="ＭＳ Ｐゴシック" pitchFamily="34" charset="-128"/>
              </a:defRPr>
            </a:lvl1pPr>
            <a:lvl2pPr marL="742950" indent="-285750" eaLnBrk="0" hangingPunct="0">
              <a:defRPr sz="2400" i="1">
                <a:solidFill>
                  <a:schemeClr val="tx1"/>
                </a:solidFill>
                <a:latin typeface="Arial" pitchFamily="34" charset="0"/>
                <a:ea typeface="ＭＳ Ｐゴシック" pitchFamily="34" charset="-128"/>
              </a:defRPr>
            </a:lvl2pPr>
            <a:lvl3pPr marL="1143000" indent="-228600" eaLnBrk="0" hangingPunct="0">
              <a:defRPr sz="2400" i="1">
                <a:solidFill>
                  <a:schemeClr val="tx1"/>
                </a:solidFill>
                <a:latin typeface="Arial" pitchFamily="34" charset="0"/>
                <a:ea typeface="ＭＳ Ｐゴシック" pitchFamily="34" charset="-128"/>
              </a:defRPr>
            </a:lvl3pPr>
            <a:lvl4pPr marL="1600200" indent="-228600" eaLnBrk="0" hangingPunct="0">
              <a:defRPr sz="2400" i="1">
                <a:solidFill>
                  <a:schemeClr val="tx1"/>
                </a:solidFill>
                <a:latin typeface="Arial" pitchFamily="34" charset="0"/>
                <a:ea typeface="ＭＳ Ｐゴシック" pitchFamily="34" charset="-128"/>
              </a:defRPr>
            </a:lvl4pPr>
            <a:lvl5pPr marL="2057400" indent="-228600" eaLnBrk="0" hangingPunct="0">
              <a:defRPr sz="2400" i="1">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i="1">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i="1">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i="1">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i="1">
                <a:solidFill>
                  <a:schemeClr val="tx1"/>
                </a:solidFill>
                <a:latin typeface="Arial" pitchFamily="34" charset="0"/>
                <a:ea typeface="ＭＳ Ｐゴシック" pitchFamily="34" charset="-128"/>
              </a:defRPr>
            </a:lvl9pPr>
          </a:lstStyle>
          <a:p>
            <a:pPr eaLnBrk="1" hangingPunct="1"/>
            <a:r>
              <a:rPr lang="en-US" altLang="ko-KR" sz="1800" i="0"/>
              <a:t>Scientific Reports</a:t>
            </a:r>
          </a:p>
        </p:txBody>
      </p:sp>
      <p:pic>
        <p:nvPicPr>
          <p:cNvPr id="1945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 y="457200"/>
            <a:ext cx="7391400"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3848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 y="0"/>
            <a:ext cx="7543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5583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27000"/>
            <a:ext cx="7924800" cy="659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9837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0"/>
            <a:ext cx="8001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871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49017"/>
            <a:ext cx="9144000" cy="5632311"/>
          </a:xfrm>
          <a:prstGeom prst="rect">
            <a:avLst/>
          </a:prstGeom>
          <a:noFill/>
        </p:spPr>
        <p:txBody>
          <a:bodyPr wrap="square" rtlCol="0">
            <a:spAutoFit/>
          </a:bodyPr>
          <a:lstStyle/>
          <a:p>
            <a:r>
              <a:rPr lang="en-US" altLang="ko-KR" b="1" dirty="0" err="1" smtClean="0">
                <a:hlinkClick r:id="rId2"/>
              </a:rPr>
              <a:t>Syk</a:t>
            </a:r>
            <a:r>
              <a:rPr lang="en-US" altLang="ko-KR" b="1" dirty="0" smtClean="0">
                <a:hlinkClick r:id="rId2"/>
              </a:rPr>
              <a:t>-mediated tyrosine phosphorylation of mule promotes TNF-induced JNK activation and cell death.</a:t>
            </a:r>
            <a:endParaRPr lang="en-US" altLang="ko-KR" b="1" dirty="0" smtClean="0"/>
          </a:p>
          <a:p>
            <a:r>
              <a:rPr lang="en-US" altLang="ko-KR" dirty="0" smtClean="0">
                <a:hlinkClick r:id="rId3"/>
              </a:rPr>
              <a:t>Lee CK</a:t>
            </a:r>
            <a:r>
              <a:rPr lang="en-US" altLang="ko-KR" baseline="30000" dirty="0" smtClean="0"/>
              <a:t>1</a:t>
            </a:r>
            <a:r>
              <a:rPr lang="en-US" altLang="ko-KR" dirty="0" smtClean="0"/>
              <a:t>, </a:t>
            </a:r>
            <a:r>
              <a:rPr lang="en-US" altLang="ko-KR" dirty="0" smtClean="0">
                <a:hlinkClick r:id="rId4"/>
              </a:rPr>
              <a:t>Yang Y</a:t>
            </a:r>
            <a:r>
              <a:rPr lang="en-US" altLang="ko-KR" baseline="30000" dirty="0" smtClean="0"/>
              <a:t>2</a:t>
            </a:r>
            <a:r>
              <a:rPr lang="en-US" altLang="ko-KR" dirty="0" smtClean="0"/>
              <a:t>, </a:t>
            </a:r>
            <a:r>
              <a:rPr lang="en-US" altLang="ko-KR" dirty="0" smtClean="0">
                <a:hlinkClick r:id="rId5"/>
              </a:rPr>
              <a:t>Chen C</a:t>
            </a:r>
            <a:r>
              <a:rPr lang="en-US" altLang="ko-KR" baseline="30000" dirty="0" smtClean="0"/>
              <a:t>1</a:t>
            </a:r>
            <a:r>
              <a:rPr lang="en-US" altLang="ko-KR" dirty="0" smtClean="0"/>
              <a:t>, </a:t>
            </a:r>
            <a:r>
              <a:rPr lang="en-US" altLang="ko-KR" dirty="0" smtClean="0">
                <a:hlinkClick r:id="rId6"/>
              </a:rPr>
              <a:t>Liu J</a:t>
            </a:r>
            <a:r>
              <a:rPr lang="en-US" altLang="ko-KR" baseline="30000" dirty="0" smtClean="0"/>
              <a:t>1</a:t>
            </a:r>
            <a:r>
              <a:rPr lang="en-US" altLang="ko-KR" dirty="0" smtClean="0"/>
              <a:t>.</a:t>
            </a:r>
          </a:p>
          <a:p>
            <a:r>
              <a:rPr lang="en-US" altLang="ko-KR" b="1" dirty="0" smtClean="0">
                <a:effectLst/>
                <a:hlinkClick r:id="rId7" tooltip="Open/close author information list"/>
              </a:rPr>
              <a:t>Author information</a:t>
            </a:r>
            <a:endParaRPr lang="en-US" altLang="ko-KR" b="1" dirty="0" smtClean="0">
              <a:effectLst/>
            </a:endParaRPr>
          </a:p>
          <a:p>
            <a:r>
              <a:rPr lang="en-US" altLang="ko-KR" baseline="30000" dirty="0" smtClean="0">
                <a:effectLst/>
              </a:rPr>
              <a:t>1</a:t>
            </a:r>
            <a:r>
              <a:rPr lang="en-US" altLang="ko-KR" dirty="0" smtClean="0">
                <a:effectLst/>
              </a:rPr>
              <a:t>Division of Pulmonary and Critical Care Medicine, Feinberg School of Medicine, Northwestern University, Chicago, IL, USA.</a:t>
            </a:r>
          </a:p>
          <a:p>
            <a:r>
              <a:rPr lang="en-US" altLang="ko-KR" baseline="30000" dirty="0" smtClean="0">
                <a:effectLst/>
              </a:rPr>
              <a:t>2</a:t>
            </a:r>
            <a:r>
              <a:rPr lang="en-US" altLang="ko-KR" dirty="0" smtClean="0">
                <a:effectLst/>
              </a:rPr>
              <a:t>Institute of Biomedical Sciences, </a:t>
            </a:r>
            <a:r>
              <a:rPr lang="en-US" altLang="ko-KR" dirty="0" err="1" smtClean="0">
                <a:effectLst/>
              </a:rPr>
              <a:t>Fudan</a:t>
            </a:r>
            <a:r>
              <a:rPr lang="en-US" altLang="ko-KR" dirty="0" smtClean="0">
                <a:effectLst/>
              </a:rPr>
              <a:t> University, Shanghai, China.</a:t>
            </a:r>
          </a:p>
          <a:p>
            <a:r>
              <a:rPr lang="en-US" altLang="ko-KR" b="1" dirty="0" smtClean="0"/>
              <a:t>Abstract</a:t>
            </a:r>
          </a:p>
          <a:p>
            <a:r>
              <a:rPr lang="en-US" altLang="ko-KR" dirty="0" smtClean="0"/>
              <a:t>The transcription factor Miz1 negatively regulates TNF-induced JNK activation and cell death by suppressing TRAF2 K63-polyubiquitination; upon TNF stimulation, the suppression is relieved by Mule/ARF-BP1-mediated Miz1 ubiquitination and subsequent degradation. It is not known how Mule is activated by TNF. Here we report that TNF activates Mule by inducing the dissociation of Mule from its inhibitor ARF. ARF binds to and thereby inhibits the E3 ligase activity of Mule in the steady state. TNF induces tyrosine phosphorylation of Mule, which subsequently dissociates from ARF and becomes activated. Inhibition of Mule phosphorylation by silencing of the Spleen Tyrosine Kinase (</a:t>
            </a:r>
            <a:r>
              <a:rPr lang="en-US" altLang="ko-KR" dirty="0" err="1" smtClean="0"/>
              <a:t>Syk</a:t>
            </a:r>
            <a:r>
              <a:rPr lang="en-US" altLang="ko-KR" dirty="0" smtClean="0"/>
              <a:t>) prevents its dissociation from ARF, thereby inhibiting Mule E3 ligase activity and TNF-induced JNK activation and cell death. Our data provides a missing link in TNF signaling pathway that leads to JNK activation and cell death.</a:t>
            </a:r>
          </a:p>
        </p:txBody>
      </p:sp>
      <p:sp>
        <p:nvSpPr>
          <p:cNvPr id="5" name="TextBox 4"/>
          <p:cNvSpPr txBox="1"/>
          <p:nvPr/>
        </p:nvSpPr>
        <p:spPr>
          <a:xfrm>
            <a:off x="7884368" y="44624"/>
            <a:ext cx="1221809"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4131742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1569660"/>
          </a:xfrm>
          <a:prstGeom prst="rect">
            <a:avLst/>
          </a:prstGeom>
        </p:spPr>
        <p:txBody>
          <a:bodyPr>
            <a:spAutoFit/>
          </a:bodyPr>
          <a:lstStyle/>
          <a:p>
            <a:r>
              <a:rPr lang="en-US" altLang="ko-KR" sz="1200" b="1" dirty="0" smtClean="0">
                <a:hlinkClick r:id="rId2"/>
              </a:rPr>
              <a:t>Epigenetic silencing of GDF1 disrupts SMAD signaling to reinforce gastric cancer development.</a:t>
            </a:r>
            <a:endParaRPr lang="en-US" altLang="ko-KR" sz="1200" b="1" dirty="0" smtClean="0"/>
          </a:p>
          <a:p>
            <a:r>
              <a:rPr lang="en-US" altLang="ko-KR" sz="1200" dirty="0" smtClean="0">
                <a:hlinkClick r:id="rId3"/>
              </a:rPr>
              <a:t>Yang W</a:t>
            </a:r>
            <a:r>
              <a:rPr lang="en-US" altLang="ko-KR" sz="1200" baseline="30000" dirty="0" smtClean="0"/>
              <a:t>1</a:t>
            </a:r>
            <a:r>
              <a:rPr lang="en-US" altLang="ko-KR" sz="1200" dirty="0" smtClean="0"/>
              <a:t>, </a:t>
            </a:r>
            <a:r>
              <a:rPr lang="en-US" altLang="ko-KR" sz="1200" dirty="0" err="1" smtClean="0">
                <a:hlinkClick r:id="rId4"/>
              </a:rPr>
              <a:t>Mok</a:t>
            </a:r>
            <a:r>
              <a:rPr lang="en-US" altLang="ko-KR" sz="1200" dirty="0" smtClean="0">
                <a:hlinkClick r:id="rId4"/>
              </a:rPr>
              <a:t> MT</a:t>
            </a:r>
            <a:r>
              <a:rPr lang="en-US" altLang="ko-KR" sz="1200" baseline="30000" dirty="0" smtClean="0"/>
              <a:t>2</a:t>
            </a:r>
            <a:r>
              <a:rPr lang="en-US" altLang="ko-KR" sz="1200" dirty="0" smtClean="0"/>
              <a:t>, </a:t>
            </a:r>
            <a:r>
              <a:rPr lang="en-US" altLang="ko-KR" sz="1200" dirty="0" smtClean="0">
                <a:hlinkClick r:id="rId5"/>
              </a:rPr>
              <a:t>Li MS</a:t>
            </a:r>
            <a:r>
              <a:rPr lang="en-US" altLang="ko-KR" sz="1200" baseline="30000" dirty="0" smtClean="0"/>
              <a:t>3</a:t>
            </a:r>
            <a:r>
              <a:rPr lang="en-US" altLang="ko-KR" sz="1200" dirty="0" smtClean="0"/>
              <a:t>, </a:t>
            </a:r>
            <a:r>
              <a:rPr lang="en-US" altLang="ko-KR" sz="1200" dirty="0" smtClean="0">
                <a:hlinkClick r:id="rId6"/>
              </a:rPr>
              <a:t>Kang W</a:t>
            </a:r>
            <a:r>
              <a:rPr lang="en-US" altLang="ko-KR" sz="1200" baseline="30000" dirty="0" smtClean="0"/>
              <a:t>4</a:t>
            </a:r>
            <a:r>
              <a:rPr lang="en-US" altLang="ko-KR" sz="1200" dirty="0" smtClean="0"/>
              <a:t>, </a:t>
            </a:r>
            <a:r>
              <a:rPr lang="en-US" altLang="ko-KR" sz="1200" dirty="0" smtClean="0">
                <a:hlinkClick r:id="rId7"/>
              </a:rPr>
              <a:t>Wang H</a:t>
            </a:r>
            <a:r>
              <a:rPr lang="en-US" altLang="ko-KR" sz="1200" baseline="30000" dirty="0" smtClean="0"/>
              <a:t>5</a:t>
            </a:r>
            <a:r>
              <a:rPr lang="en-US" altLang="ko-KR" sz="1200" dirty="0" smtClean="0"/>
              <a:t>, </a:t>
            </a:r>
            <a:r>
              <a:rPr lang="en-US" altLang="ko-KR" sz="1200" dirty="0" smtClean="0">
                <a:hlinkClick r:id="rId8"/>
              </a:rPr>
              <a:t>Chan AW</a:t>
            </a:r>
            <a:r>
              <a:rPr lang="en-US" altLang="ko-KR" sz="1200" baseline="30000" dirty="0" smtClean="0"/>
              <a:t>4</a:t>
            </a:r>
            <a:r>
              <a:rPr lang="en-US" altLang="ko-KR" sz="1200" dirty="0" smtClean="0"/>
              <a:t>, </a:t>
            </a:r>
            <a:r>
              <a:rPr lang="en-US" altLang="ko-KR" sz="1200" dirty="0" smtClean="0">
                <a:hlinkClick r:id="rId9"/>
              </a:rPr>
              <a:t>Chou JL</a:t>
            </a:r>
            <a:r>
              <a:rPr lang="en-US" altLang="ko-KR" sz="1200" baseline="30000" dirty="0" smtClean="0"/>
              <a:t>6</a:t>
            </a:r>
            <a:r>
              <a:rPr lang="en-US" altLang="ko-KR" sz="1200" dirty="0" smtClean="0"/>
              <a:t>, </a:t>
            </a:r>
            <a:r>
              <a:rPr lang="en-US" altLang="ko-KR" sz="1200" dirty="0" smtClean="0">
                <a:hlinkClick r:id="rId10"/>
              </a:rPr>
              <a:t>Chen J</a:t>
            </a:r>
            <a:r>
              <a:rPr lang="en-US" altLang="ko-KR" sz="1200" baseline="30000" dirty="0" smtClean="0"/>
              <a:t>7</a:t>
            </a:r>
            <a:r>
              <a:rPr lang="en-US" altLang="ko-KR" sz="1200" dirty="0" smtClean="0"/>
              <a:t>, </a:t>
            </a:r>
            <a:r>
              <a:rPr lang="en-US" altLang="ko-KR" sz="1200" dirty="0" smtClean="0">
                <a:hlinkClick r:id="rId11"/>
              </a:rPr>
              <a:t>Ng EK</a:t>
            </a:r>
            <a:r>
              <a:rPr lang="en-US" altLang="ko-KR" sz="1200" baseline="30000" dirty="0" smtClean="0"/>
              <a:t>8</a:t>
            </a:r>
            <a:r>
              <a:rPr lang="en-US" altLang="ko-KR" sz="1200" dirty="0" smtClean="0"/>
              <a:t>, </a:t>
            </a:r>
            <a:r>
              <a:rPr lang="en-US" altLang="ko-KR" sz="1200" dirty="0" smtClean="0">
                <a:hlinkClick r:id="rId12"/>
              </a:rPr>
              <a:t>To KF</a:t>
            </a:r>
            <a:r>
              <a:rPr lang="en-US" altLang="ko-KR" sz="1200" baseline="30000" dirty="0" smtClean="0"/>
              <a:t>4</a:t>
            </a:r>
            <a:r>
              <a:rPr lang="en-US" altLang="ko-KR" sz="1200" dirty="0" smtClean="0"/>
              <a:t>, </a:t>
            </a:r>
            <a:r>
              <a:rPr lang="en-US" altLang="ko-KR" sz="1200" dirty="0" smtClean="0">
                <a:hlinkClick r:id="rId13"/>
              </a:rPr>
              <a:t>Yu J</a:t>
            </a:r>
            <a:r>
              <a:rPr lang="en-US" altLang="ko-KR" sz="1200" baseline="30000" dirty="0" smtClean="0"/>
              <a:t>1</a:t>
            </a:r>
            <a:r>
              <a:rPr lang="en-US" altLang="ko-KR" sz="1200" dirty="0" smtClean="0"/>
              <a:t>, </a:t>
            </a:r>
            <a:r>
              <a:rPr lang="en-US" altLang="ko-KR" sz="1200" dirty="0" smtClean="0">
                <a:hlinkClick r:id="rId14"/>
              </a:rPr>
              <a:t>Chan MW</a:t>
            </a:r>
            <a:r>
              <a:rPr lang="en-US" altLang="ko-KR" sz="1200" baseline="30000" dirty="0" smtClean="0"/>
              <a:t>6</a:t>
            </a:r>
            <a:r>
              <a:rPr lang="en-US" altLang="ko-KR" sz="1200" dirty="0" smtClean="0"/>
              <a:t>, </a:t>
            </a:r>
            <a:r>
              <a:rPr lang="en-US" altLang="ko-KR" sz="1200" dirty="0" smtClean="0">
                <a:hlinkClick r:id="rId15"/>
              </a:rPr>
              <a:t>Chan FK</a:t>
            </a:r>
            <a:r>
              <a:rPr lang="en-US" altLang="ko-KR" sz="1200" baseline="30000" dirty="0" smtClean="0"/>
              <a:t>1</a:t>
            </a:r>
            <a:r>
              <a:rPr lang="en-US" altLang="ko-KR" sz="1200" dirty="0" smtClean="0"/>
              <a:t>, </a:t>
            </a:r>
            <a:r>
              <a:rPr lang="en-US" altLang="ko-KR" sz="1200" dirty="0" smtClean="0">
                <a:hlinkClick r:id="rId16"/>
              </a:rPr>
              <a:t>Sung JJ</a:t>
            </a:r>
            <a:r>
              <a:rPr lang="en-US" altLang="ko-KR" sz="1200" baseline="30000" dirty="0" smtClean="0"/>
              <a:t>1</a:t>
            </a:r>
            <a:r>
              <a:rPr lang="en-US" altLang="ko-KR" sz="1200" dirty="0" smtClean="0"/>
              <a:t>, </a:t>
            </a:r>
            <a:r>
              <a:rPr lang="en-US" altLang="ko-KR" sz="1200" dirty="0" smtClean="0">
                <a:hlinkClick r:id="rId17"/>
              </a:rPr>
              <a:t>Cheng AS</a:t>
            </a:r>
            <a:r>
              <a:rPr lang="en-US" altLang="ko-KR" sz="1200" baseline="30000" dirty="0" smtClean="0"/>
              <a:t>9</a:t>
            </a:r>
            <a:r>
              <a:rPr lang="en-US" altLang="ko-KR" sz="1200" dirty="0" smtClean="0"/>
              <a:t>.</a:t>
            </a:r>
          </a:p>
          <a:p>
            <a:r>
              <a:rPr lang="en-US" altLang="ko-KR" sz="1200" b="1" dirty="0" smtClean="0">
                <a:effectLst/>
                <a:hlinkClick r:id="rId18" tooltip="Open/close author information list"/>
              </a:rPr>
              <a:t>Author information</a:t>
            </a:r>
            <a:endParaRPr lang="en-US" altLang="ko-KR" sz="1200" b="1" dirty="0" smtClean="0">
              <a:effectLst/>
            </a:endParaRPr>
          </a:p>
          <a:p>
            <a:r>
              <a:rPr lang="en-US" altLang="ko-KR" sz="1200" baseline="30000" dirty="0" smtClean="0">
                <a:effectLst/>
              </a:rPr>
              <a:t>1</a:t>
            </a:r>
            <a:r>
              <a:rPr lang="en-US" altLang="ko-KR" sz="1200" dirty="0" smtClean="0">
                <a:effectLst/>
              </a:rPr>
              <a:t>1] State Key Laboratory of Digestive Disease, The Chinese University of Hong Kong, Hong Kong SAR, China</a:t>
            </a:r>
            <a:endParaRPr lang="en-US" altLang="ko-KR" sz="1200" dirty="0">
              <a:effectLst/>
            </a:endParaRPr>
          </a:p>
        </p:txBody>
      </p:sp>
      <p:sp>
        <p:nvSpPr>
          <p:cNvPr id="3" name="직사각형 2"/>
          <p:cNvSpPr/>
          <p:nvPr/>
        </p:nvSpPr>
        <p:spPr>
          <a:xfrm>
            <a:off x="0" y="1484784"/>
            <a:ext cx="4572000" cy="1384995"/>
          </a:xfrm>
          <a:prstGeom prst="rect">
            <a:avLst/>
          </a:prstGeom>
        </p:spPr>
        <p:txBody>
          <a:bodyPr>
            <a:spAutoFit/>
          </a:bodyPr>
          <a:lstStyle/>
          <a:p>
            <a:r>
              <a:rPr lang="en-US" altLang="ko-KR" sz="1200" b="1" dirty="0" smtClean="0">
                <a:hlinkClick r:id="rId19"/>
              </a:rPr>
              <a:t>Disrupting Na+,HCO3--cotransporter NBCn1 (Slc4a7) delays murine breast cancer development.</a:t>
            </a:r>
            <a:endParaRPr lang="en-US" altLang="ko-KR" sz="1200" b="1" dirty="0" smtClean="0"/>
          </a:p>
          <a:p>
            <a:r>
              <a:rPr lang="en-US" altLang="ko-KR" sz="1200" dirty="0" smtClean="0">
                <a:hlinkClick r:id="rId20"/>
              </a:rPr>
              <a:t>Lee S</a:t>
            </a:r>
            <a:r>
              <a:rPr lang="en-US" altLang="ko-KR" sz="1200" baseline="30000" dirty="0" smtClean="0"/>
              <a:t>1</a:t>
            </a:r>
            <a:r>
              <a:rPr lang="en-US" altLang="ko-KR" sz="1200" dirty="0" smtClean="0"/>
              <a:t>, </a:t>
            </a:r>
            <a:r>
              <a:rPr lang="en-US" altLang="ko-KR" sz="1200" dirty="0" err="1" smtClean="0">
                <a:hlinkClick r:id="rId21"/>
              </a:rPr>
              <a:t>Axelsen</a:t>
            </a:r>
            <a:r>
              <a:rPr lang="en-US" altLang="ko-KR" sz="1200" dirty="0" smtClean="0">
                <a:hlinkClick r:id="rId21"/>
              </a:rPr>
              <a:t> TV</a:t>
            </a:r>
            <a:r>
              <a:rPr lang="en-US" altLang="ko-KR" sz="1200" baseline="30000" dirty="0" smtClean="0"/>
              <a:t>1</a:t>
            </a:r>
            <a:r>
              <a:rPr lang="en-US" altLang="ko-KR" sz="1200" dirty="0" smtClean="0"/>
              <a:t>, </a:t>
            </a:r>
            <a:r>
              <a:rPr lang="en-US" altLang="ko-KR" sz="1200" dirty="0" smtClean="0">
                <a:hlinkClick r:id="rId22"/>
              </a:rPr>
              <a:t>Andersen AP</a:t>
            </a:r>
            <a:r>
              <a:rPr lang="en-US" altLang="ko-KR" sz="1200" baseline="30000" dirty="0" smtClean="0"/>
              <a:t>2</a:t>
            </a:r>
            <a:r>
              <a:rPr lang="en-US" altLang="ko-KR" sz="1200" dirty="0" smtClean="0"/>
              <a:t>, </a:t>
            </a:r>
            <a:r>
              <a:rPr lang="en-US" altLang="ko-KR" sz="1200" dirty="0" err="1" smtClean="0">
                <a:hlinkClick r:id="rId23"/>
              </a:rPr>
              <a:t>Vahl</a:t>
            </a:r>
            <a:r>
              <a:rPr lang="en-US" altLang="ko-KR" sz="1200" dirty="0" smtClean="0">
                <a:hlinkClick r:id="rId23"/>
              </a:rPr>
              <a:t> P</a:t>
            </a:r>
            <a:r>
              <a:rPr lang="en-US" altLang="ko-KR" sz="1200" baseline="30000" dirty="0" smtClean="0"/>
              <a:t>3</a:t>
            </a:r>
            <a:r>
              <a:rPr lang="en-US" altLang="ko-KR" sz="1200" dirty="0" smtClean="0"/>
              <a:t>, </a:t>
            </a:r>
            <a:r>
              <a:rPr lang="en-US" altLang="ko-KR" sz="1200" dirty="0" smtClean="0">
                <a:hlinkClick r:id="rId24"/>
              </a:rPr>
              <a:t>Pedersen SF</a:t>
            </a:r>
            <a:r>
              <a:rPr lang="en-US" altLang="ko-KR" sz="1200" baseline="30000" dirty="0" smtClean="0"/>
              <a:t>2</a:t>
            </a:r>
            <a:r>
              <a:rPr lang="en-US" altLang="ko-KR" sz="1200" dirty="0" smtClean="0"/>
              <a:t>, </a:t>
            </a:r>
            <a:r>
              <a:rPr lang="en-US" altLang="ko-KR" sz="1200" dirty="0" err="1" smtClean="0">
                <a:hlinkClick r:id="rId25"/>
              </a:rPr>
              <a:t>Boedtkjer</a:t>
            </a:r>
            <a:r>
              <a:rPr lang="en-US" altLang="ko-KR" sz="1200" dirty="0" smtClean="0">
                <a:hlinkClick r:id="rId25"/>
              </a:rPr>
              <a:t> E</a:t>
            </a:r>
            <a:r>
              <a:rPr lang="en-US" altLang="ko-KR" sz="1200" baseline="30000" dirty="0" smtClean="0"/>
              <a:t>1</a:t>
            </a:r>
            <a:r>
              <a:rPr lang="en-US" altLang="ko-KR" sz="1200" dirty="0" smtClean="0"/>
              <a:t>.</a:t>
            </a:r>
          </a:p>
          <a:p>
            <a:r>
              <a:rPr lang="en-US" altLang="ko-KR" sz="1200" b="1" dirty="0" smtClean="0">
                <a:effectLst/>
                <a:hlinkClick r:id="rId18" tooltip="Open/close author information list"/>
              </a:rPr>
              <a:t>Author information</a:t>
            </a:r>
            <a:endParaRPr lang="en-US" altLang="ko-KR" sz="1200" b="1" dirty="0" smtClean="0">
              <a:effectLst/>
            </a:endParaRPr>
          </a:p>
          <a:p>
            <a:r>
              <a:rPr lang="en-US" altLang="ko-KR" sz="1200" baseline="30000" dirty="0" smtClean="0">
                <a:effectLst/>
              </a:rPr>
              <a:t>1</a:t>
            </a:r>
            <a:r>
              <a:rPr lang="en-US" altLang="ko-KR" sz="1200" dirty="0" smtClean="0">
                <a:effectLst/>
              </a:rPr>
              <a:t>Department of Biomedicine, Aarhus University, Aarhus, Denmark</a:t>
            </a:r>
            <a:endParaRPr lang="en-US" altLang="ko-KR" sz="1200" dirty="0">
              <a:effectLst/>
            </a:endParaRPr>
          </a:p>
        </p:txBody>
      </p:sp>
      <p:sp>
        <p:nvSpPr>
          <p:cNvPr id="4" name="직사각형 3"/>
          <p:cNvSpPr/>
          <p:nvPr/>
        </p:nvSpPr>
        <p:spPr>
          <a:xfrm>
            <a:off x="0" y="2852936"/>
            <a:ext cx="4572000" cy="1754326"/>
          </a:xfrm>
          <a:prstGeom prst="rect">
            <a:avLst/>
          </a:prstGeom>
        </p:spPr>
        <p:txBody>
          <a:bodyPr>
            <a:spAutoFit/>
          </a:bodyPr>
          <a:lstStyle/>
          <a:p>
            <a:r>
              <a:rPr lang="en-US" altLang="ko-KR" sz="1200" b="1" dirty="0" smtClean="0">
                <a:hlinkClick r:id="rId26"/>
              </a:rPr>
              <a:t>Regulation of sarcoma cell migration, invasion and </a:t>
            </a:r>
            <a:r>
              <a:rPr lang="en-US" altLang="ko-KR" sz="1200" b="1" dirty="0" err="1" smtClean="0">
                <a:hlinkClick r:id="rId26"/>
              </a:rPr>
              <a:t>invadopodia</a:t>
            </a:r>
            <a:r>
              <a:rPr lang="en-US" altLang="ko-KR" sz="1200" b="1" dirty="0" smtClean="0">
                <a:hlinkClick r:id="rId26"/>
              </a:rPr>
              <a:t> formation by AFAP1L1 through a </a:t>
            </a:r>
            <a:r>
              <a:rPr lang="en-US" altLang="ko-KR" sz="1200" b="1" dirty="0" err="1" smtClean="0">
                <a:hlinkClick r:id="rId26"/>
              </a:rPr>
              <a:t>phosphotyrosine</a:t>
            </a:r>
            <a:r>
              <a:rPr lang="en-US" altLang="ko-KR" sz="1200" b="1" dirty="0" smtClean="0">
                <a:hlinkClick r:id="rId26"/>
              </a:rPr>
              <a:t>-dependent pathway.</a:t>
            </a:r>
            <a:endParaRPr lang="en-US" altLang="ko-KR" sz="1200" b="1" dirty="0" smtClean="0"/>
          </a:p>
          <a:p>
            <a:r>
              <a:rPr lang="en-US" altLang="ko-KR" sz="1200" dirty="0" smtClean="0">
                <a:hlinkClick r:id="rId27"/>
              </a:rPr>
              <a:t>Tie SR</a:t>
            </a:r>
            <a:r>
              <a:rPr lang="en-US" altLang="ko-KR" sz="1200" baseline="30000" dirty="0" smtClean="0"/>
              <a:t>1</a:t>
            </a:r>
            <a:r>
              <a:rPr lang="en-US" altLang="ko-KR" sz="1200" dirty="0" smtClean="0"/>
              <a:t>, </a:t>
            </a:r>
            <a:r>
              <a:rPr lang="en-US" altLang="ko-KR" sz="1200" dirty="0" smtClean="0">
                <a:hlinkClick r:id="rId28"/>
              </a:rPr>
              <a:t>McCarthy DJ</a:t>
            </a:r>
            <a:r>
              <a:rPr lang="en-US" altLang="ko-KR" sz="1200" baseline="30000" dirty="0" smtClean="0"/>
              <a:t>1</a:t>
            </a:r>
            <a:r>
              <a:rPr lang="en-US" altLang="ko-KR" sz="1200" dirty="0" smtClean="0"/>
              <a:t>, </a:t>
            </a:r>
            <a:r>
              <a:rPr lang="en-US" altLang="ko-KR" sz="1200" dirty="0" smtClean="0">
                <a:hlinkClick r:id="rId29"/>
              </a:rPr>
              <a:t>Kendrick TS</a:t>
            </a:r>
            <a:r>
              <a:rPr lang="en-US" altLang="ko-KR" sz="1200" baseline="30000" dirty="0" smtClean="0"/>
              <a:t>1</a:t>
            </a:r>
            <a:r>
              <a:rPr lang="en-US" altLang="ko-KR" sz="1200" dirty="0" smtClean="0"/>
              <a:t>, </a:t>
            </a:r>
            <a:r>
              <a:rPr lang="en-US" altLang="ko-KR" sz="1200" dirty="0" err="1" smtClean="0">
                <a:hlinkClick r:id="rId30"/>
              </a:rPr>
              <a:t>Louw</a:t>
            </a:r>
            <a:r>
              <a:rPr lang="en-US" altLang="ko-KR" sz="1200" dirty="0" smtClean="0">
                <a:hlinkClick r:id="rId30"/>
              </a:rPr>
              <a:t> A</a:t>
            </a:r>
            <a:r>
              <a:rPr lang="en-US" altLang="ko-KR" sz="1200" baseline="30000" dirty="0" smtClean="0"/>
              <a:t>2</a:t>
            </a:r>
            <a:r>
              <a:rPr lang="en-US" altLang="ko-KR" sz="1200" dirty="0" smtClean="0"/>
              <a:t>, </a:t>
            </a:r>
            <a:r>
              <a:rPr lang="en-US" altLang="ko-KR" sz="1200" dirty="0" smtClean="0">
                <a:hlinkClick r:id="rId31"/>
              </a:rPr>
              <a:t>Le C</a:t>
            </a:r>
            <a:r>
              <a:rPr lang="en-US" altLang="ko-KR" sz="1200" baseline="30000" dirty="0" smtClean="0"/>
              <a:t>1</a:t>
            </a:r>
            <a:r>
              <a:rPr lang="en-US" altLang="ko-KR" sz="1200" dirty="0" smtClean="0"/>
              <a:t>, </a:t>
            </a:r>
            <a:r>
              <a:rPr lang="en-US" altLang="ko-KR" sz="1200" dirty="0" err="1" smtClean="0">
                <a:hlinkClick r:id="rId32"/>
              </a:rPr>
              <a:t>Satiaputra</a:t>
            </a:r>
            <a:r>
              <a:rPr lang="en-US" altLang="ko-KR" sz="1200" dirty="0" smtClean="0">
                <a:hlinkClick r:id="rId32"/>
              </a:rPr>
              <a:t> J</a:t>
            </a:r>
            <a:r>
              <a:rPr lang="en-US" altLang="ko-KR" sz="1200" baseline="30000" dirty="0" smtClean="0"/>
              <a:t>1</a:t>
            </a:r>
            <a:r>
              <a:rPr lang="en-US" altLang="ko-KR" sz="1200" dirty="0" smtClean="0"/>
              <a:t>, </a:t>
            </a:r>
            <a:r>
              <a:rPr lang="en-US" altLang="ko-KR" sz="1200" dirty="0" err="1" smtClean="0">
                <a:hlinkClick r:id="rId33"/>
              </a:rPr>
              <a:t>Kucera</a:t>
            </a:r>
            <a:r>
              <a:rPr lang="en-US" altLang="ko-KR" sz="1200" dirty="0" smtClean="0">
                <a:hlinkClick r:id="rId33"/>
              </a:rPr>
              <a:t> N</a:t>
            </a:r>
            <a:r>
              <a:rPr lang="en-US" altLang="ko-KR" sz="1200" baseline="30000" dirty="0" smtClean="0"/>
              <a:t>1</a:t>
            </a:r>
            <a:r>
              <a:rPr lang="en-US" altLang="ko-KR" sz="1200" dirty="0" smtClean="0"/>
              <a:t>, </a:t>
            </a:r>
            <a:r>
              <a:rPr lang="en-US" altLang="ko-KR" sz="1200" dirty="0" smtClean="0">
                <a:hlinkClick r:id="rId34"/>
              </a:rPr>
              <a:t>Phillips M</a:t>
            </a:r>
            <a:r>
              <a:rPr lang="en-US" altLang="ko-KR" sz="1200" baseline="30000" dirty="0" smtClean="0"/>
              <a:t>3</a:t>
            </a:r>
            <a:r>
              <a:rPr lang="en-US" altLang="ko-KR" sz="1200" dirty="0" smtClean="0"/>
              <a:t>, </a:t>
            </a:r>
            <a:r>
              <a:rPr lang="en-US" altLang="ko-KR" sz="1200" dirty="0" err="1" smtClean="0">
                <a:hlinkClick r:id="rId35"/>
              </a:rPr>
              <a:t>Ingley</a:t>
            </a:r>
            <a:r>
              <a:rPr lang="en-US" altLang="ko-KR" sz="1200" dirty="0" smtClean="0">
                <a:hlinkClick r:id="rId35"/>
              </a:rPr>
              <a:t> E</a:t>
            </a:r>
            <a:r>
              <a:rPr lang="en-US" altLang="ko-KR" sz="1200" baseline="30000" dirty="0" smtClean="0"/>
              <a:t>1</a:t>
            </a:r>
            <a:r>
              <a:rPr lang="en-US" altLang="ko-KR" sz="1200" dirty="0" smtClean="0"/>
              <a:t>.</a:t>
            </a:r>
          </a:p>
          <a:p>
            <a:r>
              <a:rPr lang="en-US" altLang="ko-KR" sz="1200" b="1" dirty="0" smtClean="0">
                <a:effectLst/>
                <a:hlinkClick r:id="rId18" tooltip="Open/close author information list"/>
              </a:rPr>
              <a:t>Author information</a:t>
            </a:r>
            <a:endParaRPr lang="en-US" altLang="ko-KR" sz="1200" b="1" dirty="0" smtClean="0">
              <a:effectLst/>
            </a:endParaRPr>
          </a:p>
          <a:p>
            <a:r>
              <a:rPr lang="en-US" altLang="ko-KR" sz="1200" baseline="30000" dirty="0" smtClean="0">
                <a:effectLst/>
              </a:rPr>
              <a:t>1</a:t>
            </a:r>
            <a:r>
              <a:rPr lang="en-US" altLang="ko-KR" sz="1200" dirty="0" smtClean="0">
                <a:effectLst/>
              </a:rPr>
              <a:t>Cell </a:t>
            </a:r>
            <a:r>
              <a:rPr lang="en-US" altLang="ko-KR" sz="1200" dirty="0" err="1" smtClean="0">
                <a:effectLst/>
              </a:rPr>
              <a:t>Signalling</a:t>
            </a:r>
            <a:r>
              <a:rPr lang="en-US" altLang="ko-KR" sz="1200" dirty="0" smtClean="0">
                <a:effectLst/>
              </a:rPr>
              <a:t> Group, Harry Perkins Institute of Medical Research and Centre for Medical Research, University of Western Australia, </a:t>
            </a:r>
            <a:r>
              <a:rPr lang="en-US" altLang="ko-KR" sz="1200" dirty="0" err="1" smtClean="0">
                <a:effectLst/>
              </a:rPr>
              <a:t>Nedlands</a:t>
            </a:r>
            <a:r>
              <a:rPr lang="en-US" altLang="ko-KR" sz="1200" dirty="0" smtClean="0">
                <a:effectLst/>
              </a:rPr>
              <a:t>, Western Australia, Australia</a:t>
            </a:r>
            <a:endParaRPr lang="en-US" altLang="ko-KR" sz="1200" dirty="0">
              <a:effectLst/>
            </a:endParaRPr>
          </a:p>
        </p:txBody>
      </p:sp>
      <p:sp>
        <p:nvSpPr>
          <p:cNvPr id="5" name="직사각형 4"/>
          <p:cNvSpPr/>
          <p:nvPr/>
        </p:nvSpPr>
        <p:spPr>
          <a:xfrm>
            <a:off x="-8350" y="4550999"/>
            <a:ext cx="4572000" cy="2308324"/>
          </a:xfrm>
          <a:prstGeom prst="rect">
            <a:avLst/>
          </a:prstGeom>
        </p:spPr>
        <p:txBody>
          <a:bodyPr>
            <a:spAutoFit/>
          </a:bodyPr>
          <a:lstStyle/>
          <a:p>
            <a:r>
              <a:rPr lang="en-US" altLang="ko-KR" sz="1200" b="1" dirty="0" smtClean="0">
                <a:hlinkClick r:id="rId36"/>
              </a:rPr>
              <a:t>Grb2 depletion under non-stimulated conditions inhibits PTEN, promotes </a:t>
            </a:r>
            <a:r>
              <a:rPr lang="en-US" altLang="ko-KR" sz="1200" b="1" dirty="0" err="1" smtClean="0">
                <a:hlinkClick r:id="rId36"/>
              </a:rPr>
              <a:t>Akt</a:t>
            </a:r>
            <a:r>
              <a:rPr lang="en-US" altLang="ko-KR" sz="1200" b="1" dirty="0" smtClean="0">
                <a:hlinkClick r:id="rId36"/>
              </a:rPr>
              <a:t>-induced tumor formation and contributes to poor prognosis in ovarian cancer.</a:t>
            </a:r>
            <a:endParaRPr lang="en-US" altLang="ko-KR" sz="1200" b="1" dirty="0" smtClean="0"/>
          </a:p>
          <a:p>
            <a:r>
              <a:rPr lang="en-US" altLang="ko-KR" sz="1200" dirty="0" err="1" smtClean="0">
                <a:hlinkClick r:id="rId37"/>
              </a:rPr>
              <a:t>Timsah</a:t>
            </a:r>
            <a:r>
              <a:rPr lang="en-US" altLang="ko-KR" sz="1200" dirty="0" smtClean="0">
                <a:hlinkClick r:id="rId37"/>
              </a:rPr>
              <a:t> Z</a:t>
            </a:r>
            <a:r>
              <a:rPr lang="en-US" altLang="ko-KR" sz="1200" baseline="30000" dirty="0" smtClean="0"/>
              <a:t>1</a:t>
            </a:r>
            <a:r>
              <a:rPr lang="en-US" altLang="ko-KR" sz="1200" dirty="0" smtClean="0"/>
              <a:t>, </a:t>
            </a:r>
            <a:r>
              <a:rPr lang="en-US" altLang="ko-KR" sz="1200" dirty="0" smtClean="0">
                <a:hlinkClick r:id="rId38"/>
              </a:rPr>
              <a:t>Ahmed Z</a:t>
            </a:r>
            <a:r>
              <a:rPr lang="en-US" altLang="ko-KR" sz="1200" baseline="30000" dirty="0" smtClean="0"/>
              <a:t>2</a:t>
            </a:r>
            <a:r>
              <a:rPr lang="en-US" altLang="ko-KR" sz="1200" dirty="0" smtClean="0"/>
              <a:t>, </a:t>
            </a:r>
            <a:r>
              <a:rPr lang="en-US" altLang="ko-KR" sz="1200" dirty="0" smtClean="0">
                <a:hlinkClick r:id="rId39"/>
              </a:rPr>
              <a:t>Ivan C</a:t>
            </a:r>
            <a:r>
              <a:rPr lang="en-US" altLang="ko-KR" sz="1200" baseline="30000" dirty="0" smtClean="0"/>
              <a:t>3</a:t>
            </a:r>
            <a:r>
              <a:rPr lang="en-US" altLang="ko-KR" sz="1200" dirty="0" smtClean="0"/>
              <a:t>, </a:t>
            </a:r>
            <a:r>
              <a:rPr lang="en-US" altLang="ko-KR" sz="1200" dirty="0" err="1" smtClean="0">
                <a:hlinkClick r:id="rId40"/>
              </a:rPr>
              <a:t>Berrout</a:t>
            </a:r>
            <a:r>
              <a:rPr lang="en-US" altLang="ko-KR" sz="1200" dirty="0" smtClean="0">
                <a:hlinkClick r:id="rId40"/>
              </a:rPr>
              <a:t> J</a:t>
            </a:r>
            <a:r>
              <a:rPr lang="en-US" altLang="ko-KR" sz="1200" baseline="30000" dirty="0" smtClean="0"/>
              <a:t>4</a:t>
            </a:r>
            <a:r>
              <a:rPr lang="en-US" altLang="ko-KR" sz="1200" dirty="0" smtClean="0"/>
              <a:t>, </a:t>
            </a:r>
            <a:r>
              <a:rPr lang="en-US" altLang="ko-KR" sz="1200" dirty="0" err="1" smtClean="0">
                <a:hlinkClick r:id="rId41"/>
              </a:rPr>
              <a:t>Gagea</a:t>
            </a:r>
            <a:r>
              <a:rPr lang="en-US" altLang="ko-KR" sz="1200" dirty="0" smtClean="0">
                <a:hlinkClick r:id="rId41"/>
              </a:rPr>
              <a:t> M</a:t>
            </a:r>
            <a:r>
              <a:rPr lang="en-US" altLang="ko-KR" sz="1200" baseline="30000" dirty="0" smtClean="0"/>
              <a:t>5</a:t>
            </a:r>
            <a:r>
              <a:rPr lang="en-US" altLang="ko-KR" sz="1200" dirty="0" smtClean="0"/>
              <a:t>, </a:t>
            </a:r>
            <a:r>
              <a:rPr lang="en-US" altLang="ko-KR" sz="1200" dirty="0" smtClean="0">
                <a:hlinkClick r:id="rId42"/>
              </a:rPr>
              <a:t>Zhou Y</a:t>
            </a:r>
            <a:r>
              <a:rPr lang="en-US" altLang="ko-KR" sz="1200" baseline="30000" dirty="0" smtClean="0"/>
              <a:t>6</a:t>
            </a:r>
            <a:r>
              <a:rPr lang="en-US" altLang="ko-KR" sz="1200" dirty="0" smtClean="0"/>
              <a:t>, </a:t>
            </a:r>
            <a:r>
              <a:rPr lang="en-US" altLang="ko-KR" sz="1200" dirty="0" smtClean="0">
                <a:hlinkClick r:id="rId43"/>
              </a:rPr>
              <a:t>Pena GN</a:t>
            </a:r>
            <a:r>
              <a:rPr lang="en-US" altLang="ko-KR" sz="1200" baseline="30000" dirty="0" smtClean="0"/>
              <a:t>7</a:t>
            </a:r>
            <a:r>
              <a:rPr lang="en-US" altLang="ko-KR" sz="1200" dirty="0" smtClean="0"/>
              <a:t>, </a:t>
            </a:r>
            <a:r>
              <a:rPr lang="en-US" altLang="ko-KR" sz="1200" dirty="0" smtClean="0">
                <a:hlinkClick r:id="rId44"/>
              </a:rPr>
              <a:t>Hu X</a:t>
            </a:r>
            <a:r>
              <a:rPr lang="en-US" altLang="ko-KR" sz="1200" baseline="30000" dirty="0" smtClean="0"/>
              <a:t>8</a:t>
            </a:r>
            <a:r>
              <a:rPr lang="en-US" altLang="ko-KR" sz="1200" dirty="0" smtClean="0"/>
              <a:t>, </a:t>
            </a:r>
            <a:r>
              <a:rPr lang="en-US" altLang="ko-KR" sz="1200" dirty="0" err="1" smtClean="0">
                <a:hlinkClick r:id="rId45"/>
              </a:rPr>
              <a:t>Vallien</a:t>
            </a:r>
            <a:r>
              <a:rPr lang="en-US" altLang="ko-KR" sz="1200" dirty="0" smtClean="0">
                <a:hlinkClick r:id="rId45"/>
              </a:rPr>
              <a:t> C</a:t>
            </a:r>
            <a:r>
              <a:rPr lang="en-US" altLang="ko-KR" sz="1200" baseline="30000" dirty="0" smtClean="0"/>
              <a:t>5</a:t>
            </a:r>
            <a:r>
              <a:rPr lang="en-US" altLang="ko-KR" sz="1200" dirty="0" smtClean="0"/>
              <a:t>, </a:t>
            </a:r>
            <a:r>
              <a:rPr lang="en-US" altLang="ko-KR" sz="1200" dirty="0" smtClean="0">
                <a:hlinkClick r:id="rId46"/>
              </a:rPr>
              <a:t>Kingsley CV</a:t>
            </a:r>
            <a:r>
              <a:rPr lang="en-US" altLang="ko-KR" sz="1200" baseline="30000" dirty="0" smtClean="0"/>
              <a:t>9</a:t>
            </a:r>
            <a:r>
              <a:rPr lang="en-US" altLang="ko-KR" sz="1200" dirty="0" smtClean="0"/>
              <a:t>, </a:t>
            </a:r>
            <a:r>
              <a:rPr lang="en-US" altLang="ko-KR" sz="1200" dirty="0" smtClean="0">
                <a:hlinkClick r:id="rId47"/>
              </a:rPr>
              <a:t>Lu Y</a:t>
            </a:r>
            <a:r>
              <a:rPr lang="en-US" altLang="ko-KR" sz="1200" baseline="30000" dirty="0" smtClean="0"/>
              <a:t>10</a:t>
            </a:r>
            <a:r>
              <a:rPr lang="en-US" altLang="ko-KR" sz="1200" dirty="0" smtClean="0"/>
              <a:t>, </a:t>
            </a:r>
            <a:r>
              <a:rPr lang="en-US" altLang="ko-KR" sz="1200" dirty="0" smtClean="0">
                <a:hlinkClick r:id="rId48"/>
              </a:rPr>
              <a:t>Hancock JF</a:t>
            </a:r>
            <a:r>
              <a:rPr lang="en-US" altLang="ko-KR" sz="1200" baseline="30000" dirty="0" smtClean="0"/>
              <a:t>6</a:t>
            </a:r>
            <a:r>
              <a:rPr lang="en-US" altLang="ko-KR" sz="1200" dirty="0" smtClean="0"/>
              <a:t>, </a:t>
            </a:r>
            <a:r>
              <a:rPr lang="en-US" altLang="ko-KR" sz="1200" dirty="0" smtClean="0">
                <a:hlinkClick r:id="rId49"/>
              </a:rPr>
              <a:t>Liu J</a:t>
            </a:r>
            <a:r>
              <a:rPr lang="en-US" altLang="ko-KR" sz="1200" baseline="30000" dirty="0" smtClean="0"/>
              <a:t>11</a:t>
            </a:r>
            <a:r>
              <a:rPr lang="en-US" altLang="ko-KR" sz="1200" dirty="0" smtClean="0"/>
              <a:t>, </a:t>
            </a:r>
            <a:r>
              <a:rPr lang="en-US" altLang="ko-KR" sz="1200" dirty="0" smtClean="0">
                <a:hlinkClick r:id="rId50"/>
              </a:rPr>
              <a:t>Gladden AB</a:t>
            </a:r>
            <a:r>
              <a:rPr lang="en-US" altLang="ko-KR" sz="1200" baseline="30000" dirty="0" smtClean="0"/>
              <a:t>12</a:t>
            </a:r>
            <a:r>
              <a:rPr lang="en-US" altLang="ko-KR" sz="1200" dirty="0" smtClean="0"/>
              <a:t>, </a:t>
            </a:r>
            <a:r>
              <a:rPr lang="en-US" altLang="ko-KR" sz="1200" dirty="0" smtClean="0">
                <a:hlinkClick r:id="rId51"/>
              </a:rPr>
              <a:t>Mills GB</a:t>
            </a:r>
            <a:r>
              <a:rPr lang="en-US" altLang="ko-KR" sz="1200" baseline="30000" dirty="0" smtClean="0"/>
              <a:t>10</a:t>
            </a:r>
            <a:r>
              <a:rPr lang="en-US" altLang="ko-KR" sz="1200" dirty="0" smtClean="0"/>
              <a:t>, </a:t>
            </a:r>
            <a:r>
              <a:rPr lang="en-US" altLang="ko-KR" sz="1200" dirty="0" smtClean="0">
                <a:hlinkClick r:id="rId52"/>
              </a:rPr>
              <a:t>Lopez-</a:t>
            </a:r>
            <a:r>
              <a:rPr lang="en-US" altLang="ko-KR" sz="1200" dirty="0" err="1" smtClean="0">
                <a:hlinkClick r:id="rId52"/>
              </a:rPr>
              <a:t>Berestein</a:t>
            </a:r>
            <a:r>
              <a:rPr lang="en-US" altLang="ko-KR" sz="1200" dirty="0" smtClean="0">
                <a:hlinkClick r:id="rId52"/>
              </a:rPr>
              <a:t> G</a:t>
            </a:r>
            <a:r>
              <a:rPr lang="en-US" altLang="ko-KR" sz="1200" baseline="30000" dirty="0" smtClean="0"/>
              <a:t>13</a:t>
            </a:r>
            <a:r>
              <a:rPr lang="en-US" altLang="ko-KR" sz="1200" dirty="0" smtClean="0"/>
              <a:t>, </a:t>
            </a:r>
            <a:r>
              <a:rPr lang="en-US" altLang="ko-KR" sz="1200" dirty="0" smtClean="0">
                <a:hlinkClick r:id="rId53"/>
              </a:rPr>
              <a:t>Hung MC</a:t>
            </a:r>
            <a:r>
              <a:rPr lang="en-US" altLang="ko-KR" sz="1200" baseline="30000" dirty="0" smtClean="0"/>
              <a:t>14</a:t>
            </a:r>
            <a:r>
              <a:rPr lang="en-US" altLang="ko-KR" sz="1200" dirty="0" smtClean="0"/>
              <a:t>, </a:t>
            </a:r>
            <a:r>
              <a:rPr lang="en-US" altLang="ko-KR" sz="1200" dirty="0" err="1" smtClean="0">
                <a:hlinkClick r:id="rId54"/>
              </a:rPr>
              <a:t>Sood</a:t>
            </a:r>
            <a:r>
              <a:rPr lang="en-US" altLang="ko-KR" sz="1200" dirty="0" smtClean="0">
                <a:hlinkClick r:id="rId54"/>
              </a:rPr>
              <a:t> AK</a:t>
            </a:r>
            <a:r>
              <a:rPr lang="en-US" altLang="ko-KR" sz="1200" baseline="30000" dirty="0" smtClean="0"/>
              <a:t>15</a:t>
            </a:r>
            <a:r>
              <a:rPr lang="en-US" altLang="ko-KR" sz="1200" dirty="0" smtClean="0"/>
              <a:t>, </a:t>
            </a:r>
            <a:r>
              <a:rPr lang="en-US" altLang="ko-KR" sz="1200" dirty="0" err="1" smtClean="0">
                <a:hlinkClick r:id="rId55"/>
              </a:rPr>
              <a:t>Bogdanov</a:t>
            </a:r>
            <a:r>
              <a:rPr lang="en-US" altLang="ko-KR" sz="1200" dirty="0" smtClean="0">
                <a:hlinkClick r:id="rId55"/>
              </a:rPr>
              <a:t> M</a:t>
            </a:r>
            <a:r>
              <a:rPr lang="en-US" altLang="ko-KR" sz="1200" baseline="30000" dirty="0" smtClean="0"/>
              <a:t>16</a:t>
            </a:r>
            <a:r>
              <a:rPr lang="en-US" altLang="ko-KR" sz="1200" dirty="0" smtClean="0"/>
              <a:t>, </a:t>
            </a:r>
            <a:r>
              <a:rPr lang="en-US" altLang="ko-KR" sz="1200" dirty="0" err="1" smtClean="0">
                <a:hlinkClick r:id="rId56"/>
              </a:rPr>
              <a:t>Ladbury</a:t>
            </a:r>
            <a:r>
              <a:rPr lang="en-US" altLang="ko-KR" sz="1200" dirty="0" smtClean="0">
                <a:hlinkClick r:id="rId56"/>
              </a:rPr>
              <a:t> JE</a:t>
            </a:r>
            <a:r>
              <a:rPr lang="en-US" altLang="ko-KR" sz="1200" baseline="30000" dirty="0" smtClean="0"/>
              <a:t>17</a:t>
            </a:r>
            <a:r>
              <a:rPr lang="en-US" altLang="ko-KR" sz="1200" dirty="0" smtClean="0"/>
              <a:t>.</a:t>
            </a:r>
          </a:p>
          <a:p>
            <a:r>
              <a:rPr lang="en-US" altLang="ko-KR" sz="1200" b="1" dirty="0" smtClean="0">
                <a:effectLst/>
                <a:hlinkClick r:id="rId18" tooltip="Open/close author information list"/>
              </a:rPr>
              <a:t>Author information</a:t>
            </a:r>
            <a:endParaRPr lang="en-US" altLang="ko-KR" sz="1200" b="1" dirty="0" smtClean="0">
              <a:effectLst/>
            </a:endParaRPr>
          </a:p>
          <a:p>
            <a:r>
              <a:rPr lang="en-US" altLang="ko-KR" sz="1200" baseline="30000" dirty="0" smtClean="0">
                <a:effectLst/>
              </a:rPr>
              <a:t>1</a:t>
            </a:r>
            <a:r>
              <a:rPr lang="en-US" altLang="ko-KR" sz="1200" dirty="0" smtClean="0">
                <a:effectLst/>
              </a:rPr>
              <a:t>1] Department of Biochemistry and Molecular Biology, The University of Texas MD Anderson Cancer Center, Unit 1000, Houston, TX, USA [2] School of Molecular and Cellular Biology, University of Leeds, Leeds, UK</a:t>
            </a:r>
            <a:endParaRPr lang="en-US" altLang="ko-KR" sz="1200" dirty="0">
              <a:effectLst/>
            </a:endParaRPr>
          </a:p>
        </p:txBody>
      </p:sp>
      <p:sp>
        <p:nvSpPr>
          <p:cNvPr id="6" name="직사각형 5"/>
          <p:cNvSpPr/>
          <p:nvPr/>
        </p:nvSpPr>
        <p:spPr>
          <a:xfrm>
            <a:off x="4563650" y="415498"/>
            <a:ext cx="4572000" cy="2308324"/>
          </a:xfrm>
          <a:prstGeom prst="rect">
            <a:avLst/>
          </a:prstGeom>
        </p:spPr>
        <p:txBody>
          <a:bodyPr>
            <a:spAutoFit/>
          </a:bodyPr>
          <a:lstStyle/>
          <a:p>
            <a:r>
              <a:rPr lang="en-US" altLang="ko-KR" sz="1200" b="1" dirty="0" smtClean="0">
                <a:hlinkClick r:id="rId57"/>
              </a:rPr>
              <a:t>Stat3 regulates ErbB-2 expression and co-opts ErbB-2 nuclear function to induce miR-21 expression, PDCD4 downregulation and breast cancer metastasis.</a:t>
            </a:r>
            <a:endParaRPr lang="en-US" altLang="ko-KR" sz="1200" b="1" dirty="0" smtClean="0"/>
          </a:p>
          <a:p>
            <a:r>
              <a:rPr lang="en-US" altLang="ko-KR" sz="1200" dirty="0" err="1" smtClean="0">
                <a:hlinkClick r:id="rId58"/>
              </a:rPr>
              <a:t>Venturutti</a:t>
            </a:r>
            <a:r>
              <a:rPr lang="en-US" altLang="ko-KR" sz="1200" dirty="0" smtClean="0">
                <a:hlinkClick r:id="rId58"/>
              </a:rPr>
              <a:t> L</a:t>
            </a:r>
            <a:r>
              <a:rPr lang="en-US" altLang="ko-KR" sz="1200" baseline="30000" dirty="0" smtClean="0"/>
              <a:t>1</a:t>
            </a:r>
            <a:r>
              <a:rPr lang="en-US" altLang="ko-KR" sz="1200" dirty="0" smtClean="0"/>
              <a:t>, </a:t>
            </a:r>
            <a:r>
              <a:rPr lang="en-US" altLang="ko-KR" sz="1200" dirty="0" smtClean="0">
                <a:hlinkClick r:id="rId59"/>
              </a:rPr>
              <a:t>Romero LV</a:t>
            </a:r>
            <a:r>
              <a:rPr lang="en-US" altLang="ko-KR" sz="1200" baseline="30000" dirty="0" smtClean="0"/>
              <a:t>1</a:t>
            </a:r>
            <a:r>
              <a:rPr lang="en-US" altLang="ko-KR" sz="1200" dirty="0" smtClean="0"/>
              <a:t>, </a:t>
            </a:r>
            <a:r>
              <a:rPr lang="en-US" altLang="ko-KR" sz="1200" dirty="0" err="1" smtClean="0">
                <a:hlinkClick r:id="rId60"/>
              </a:rPr>
              <a:t>Urtreger</a:t>
            </a:r>
            <a:r>
              <a:rPr lang="en-US" altLang="ko-KR" sz="1200" dirty="0" smtClean="0">
                <a:hlinkClick r:id="rId60"/>
              </a:rPr>
              <a:t> AJ</a:t>
            </a:r>
            <a:r>
              <a:rPr lang="en-US" altLang="ko-KR" sz="1200" baseline="30000" dirty="0" smtClean="0"/>
              <a:t>2</a:t>
            </a:r>
            <a:r>
              <a:rPr lang="en-US" altLang="ko-KR" sz="1200" dirty="0" smtClean="0"/>
              <a:t>, </a:t>
            </a:r>
            <a:r>
              <a:rPr lang="en-US" altLang="ko-KR" sz="1200" dirty="0" err="1" smtClean="0">
                <a:hlinkClick r:id="rId61"/>
              </a:rPr>
              <a:t>Chervo</a:t>
            </a:r>
            <a:r>
              <a:rPr lang="en-US" altLang="ko-KR" sz="1200" dirty="0" smtClean="0">
                <a:hlinkClick r:id="rId61"/>
              </a:rPr>
              <a:t> MF</a:t>
            </a:r>
            <a:r>
              <a:rPr lang="en-US" altLang="ko-KR" sz="1200" baseline="30000" dirty="0" smtClean="0"/>
              <a:t>1</a:t>
            </a:r>
            <a:r>
              <a:rPr lang="en-US" altLang="ko-KR" sz="1200" dirty="0" smtClean="0"/>
              <a:t>, </a:t>
            </a:r>
            <a:r>
              <a:rPr lang="en-US" altLang="ko-KR" sz="1200" dirty="0" err="1" smtClean="0">
                <a:hlinkClick r:id="rId62"/>
              </a:rPr>
              <a:t>Cordo</a:t>
            </a:r>
            <a:r>
              <a:rPr lang="en-US" altLang="ko-KR" sz="1200" dirty="0" smtClean="0">
                <a:hlinkClick r:id="rId62"/>
              </a:rPr>
              <a:t> Russo RI</a:t>
            </a:r>
            <a:r>
              <a:rPr lang="en-US" altLang="ko-KR" sz="1200" baseline="30000" dirty="0" smtClean="0"/>
              <a:t>1</a:t>
            </a:r>
            <a:r>
              <a:rPr lang="en-US" altLang="ko-KR" sz="1200" dirty="0" smtClean="0"/>
              <a:t>, </a:t>
            </a:r>
            <a:r>
              <a:rPr lang="en-US" altLang="ko-KR" sz="1200" dirty="0" err="1" smtClean="0">
                <a:hlinkClick r:id="rId63"/>
              </a:rPr>
              <a:t>Mercogliano</a:t>
            </a:r>
            <a:r>
              <a:rPr lang="en-US" altLang="ko-KR" sz="1200" dirty="0" smtClean="0">
                <a:hlinkClick r:id="rId63"/>
              </a:rPr>
              <a:t> MF</a:t>
            </a:r>
            <a:r>
              <a:rPr lang="en-US" altLang="ko-KR" sz="1200" baseline="30000" dirty="0" smtClean="0"/>
              <a:t>1</a:t>
            </a:r>
            <a:r>
              <a:rPr lang="en-US" altLang="ko-KR" sz="1200" dirty="0" smtClean="0"/>
              <a:t>, </a:t>
            </a:r>
            <a:r>
              <a:rPr lang="en-US" altLang="ko-KR" sz="1200" dirty="0" err="1" smtClean="0">
                <a:hlinkClick r:id="rId64"/>
              </a:rPr>
              <a:t>Inurrigarro</a:t>
            </a:r>
            <a:r>
              <a:rPr lang="en-US" altLang="ko-KR" sz="1200" dirty="0" smtClean="0">
                <a:hlinkClick r:id="rId64"/>
              </a:rPr>
              <a:t> G</a:t>
            </a:r>
            <a:r>
              <a:rPr lang="en-US" altLang="ko-KR" sz="1200" baseline="30000" dirty="0" smtClean="0"/>
              <a:t>3</a:t>
            </a:r>
            <a:r>
              <a:rPr lang="en-US" altLang="ko-KR" sz="1200" dirty="0" smtClean="0"/>
              <a:t>, </a:t>
            </a:r>
            <a:r>
              <a:rPr lang="en-US" altLang="ko-KR" sz="1200" dirty="0" err="1" smtClean="0">
                <a:hlinkClick r:id="rId65"/>
              </a:rPr>
              <a:t>Pereyra</a:t>
            </a:r>
            <a:r>
              <a:rPr lang="en-US" altLang="ko-KR" sz="1200" dirty="0" smtClean="0">
                <a:hlinkClick r:id="rId65"/>
              </a:rPr>
              <a:t> MG</a:t>
            </a:r>
            <a:r>
              <a:rPr lang="en-US" altLang="ko-KR" sz="1200" baseline="30000" dirty="0" smtClean="0"/>
              <a:t>1</a:t>
            </a:r>
            <a:r>
              <a:rPr lang="en-US" altLang="ko-KR" sz="1200" dirty="0" smtClean="0"/>
              <a:t>, </a:t>
            </a:r>
            <a:r>
              <a:rPr lang="en-US" altLang="ko-KR" sz="1200" dirty="0" err="1" smtClean="0">
                <a:hlinkClick r:id="rId66"/>
              </a:rPr>
              <a:t>Proietti</a:t>
            </a:r>
            <a:r>
              <a:rPr lang="en-US" altLang="ko-KR" sz="1200" dirty="0" smtClean="0">
                <a:hlinkClick r:id="rId66"/>
              </a:rPr>
              <a:t> CJ</a:t>
            </a:r>
            <a:r>
              <a:rPr lang="en-US" altLang="ko-KR" sz="1200" baseline="30000" dirty="0" smtClean="0"/>
              <a:t>1</a:t>
            </a:r>
            <a:r>
              <a:rPr lang="en-US" altLang="ko-KR" sz="1200" dirty="0" smtClean="0"/>
              <a:t>, </a:t>
            </a:r>
            <a:r>
              <a:rPr lang="en-US" altLang="ko-KR" sz="1200" dirty="0" err="1" smtClean="0">
                <a:hlinkClick r:id="rId67"/>
              </a:rPr>
              <a:t>Izzo</a:t>
            </a:r>
            <a:r>
              <a:rPr lang="en-US" altLang="ko-KR" sz="1200" dirty="0" smtClean="0">
                <a:hlinkClick r:id="rId67"/>
              </a:rPr>
              <a:t> F</a:t>
            </a:r>
            <a:r>
              <a:rPr lang="en-US" altLang="ko-KR" sz="1200" baseline="30000" dirty="0" smtClean="0"/>
              <a:t>1</a:t>
            </a:r>
            <a:r>
              <a:rPr lang="en-US" altLang="ko-KR" sz="1200" dirty="0" smtClean="0"/>
              <a:t>, </a:t>
            </a:r>
            <a:r>
              <a:rPr lang="en-US" altLang="ko-KR" sz="1200" dirty="0" err="1" smtClean="0">
                <a:hlinkClick r:id="rId68"/>
              </a:rPr>
              <a:t>Díaz</a:t>
            </a:r>
            <a:r>
              <a:rPr lang="en-US" altLang="ko-KR" sz="1200" dirty="0" smtClean="0">
                <a:hlinkClick r:id="rId68"/>
              </a:rPr>
              <a:t> </a:t>
            </a:r>
            <a:r>
              <a:rPr lang="en-US" altLang="ko-KR" sz="1200" dirty="0" err="1" smtClean="0">
                <a:hlinkClick r:id="rId68"/>
              </a:rPr>
              <a:t>Flaqué</a:t>
            </a:r>
            <a:r>
              <a:rPr lang="en-US" altLang="ko-KR" sz="1200" dirty="0" smtClean="0">
                <a:hlinkClick r:id="rId68"/>
              </a:rPr>
              <a:t> MC</a:t>
            </a:r>
            <a:r>
              <a:rPr lang="en-US" altLang="ko-KR" sz="1200" baseline="30000" dirty="0" smtClean="0"/>
              <a:t>1</a:t>
            </a:r>
            <a:r>
              <a:rPr lang="en-US" altLang="ko-KR" sz="1200" dirty="0" smtClean="0"/>
              <a:t>, </a:t>
            </a:r>
            <a:r>
              <a:rPr lang="en-US" altLang="ko-KR" sz="1200" dirty="0" err="1" smtClean="0">
                <a:hlinkClick r:id="rId69"/>
              </a:rPr>
              <a:t>Sundblad</a:t>
            </a:r>
            <a:r>
              <a:rPr lang="en-US" altLang="ko-KR" sz="1200" dirty="0" smtClean="0">
                <a:hlinkClick r:id="rId69"/>
              </a:rPr>
              <a:t> V</a:t>
            </a:r>
            <a:r>
              <a:rPr lang="en-US" altLang="ko-KR" sz="1200" baseline="30000" dirty="0" smtClean="0"/>
              <a:t>1</a:t>
            </a:r>
            <a:r>
              <a:rPr lang="en-US" altLang="ko-KR" sz="1200" dirty="0" smtClean="0"/>
              <a:t>, </a:t>
            </a:r>
            <a:r>
              <a:rPr lang="en-US" altLang="ko-KR" sz="1200" dirty="0" err="1" smtClean="0">
                <a:hlinkClick r:id="rId70"/>
              </a:rPr>
              <a:t>Roa</a:t>
            </a:r>
            <a:r>
              <a:rPr lang="en-US" altLang="ko-KR" sz="1200" dirty="0" smtClean="0">
                <a:hlinkClick r:id="rId70"/>
              </a:rPr>
              <a:t> JC</a:t>
            </a:r>
            <a:r>
              <a:rPr lang="en-US" altLang="ko-KR" sz="1200" baseline="30000" dirty="0" smtClean="0"/>
              <a:t>4</a:t>
            </a:r>
            <a:r>
              <a:rPr lang="en-US" altLang="ko-KR" sz="1200" dirty="0" smtClean="0"/>
              <a:t>, </a:t>
            </a:r>
            <a:r>
              <a:rPr lang="en-US" altLang="ko-KR" sz="1200" dirty="0" err="1" smtClean="0">
                <a:hlinkClick r:id="rId71"/>
              </a:rPr>
              <a:t>Guzmán</a:t>
            </a:r>
            <a:r>
              <a:rPr lang="en-US" altLang="ko-KR" sz="1200" dirty="0" smtClean="0">
                <a:hlinkClick r:id="rId71"/>
              </a:rPr>
              <a:t> P</a:t>
            </a:r>
            <a:r>
              <a:rPr lang="en-US" altLang="ko-KR" sz="1200" baseline="30000" dirty="0" smtClean="0"/>
              <a:t>5</a:t>
            </a:r>
            <a:r>
              <a:rPr lang="en-US" altLang="ko-KR" sz="1200" dirty="0" smtClean="0"/>
              <a:t>, </a:t>
            </a:r>
            <a:r>
              <a:rPr lang="en-US" altLang="ko-KR" sz="1200" dirty="0" smtClean="0">
                <a:hlinkClick r:id="rId72"/>
              </a:rPr>
              <a:t>Bal de Kier </a:t>
            </a:r>
            <a:r>
              <a:rPr lang="en-US" altLang="ko-KR" sz="1200" dirty="0" err="1" smtClean="0">
                <a:hlinkClick r:id="rId72"/>
              </a:rPr>
              <a:t>Joffé</a:t>
            </a:r>
            <a:r>
              <a:rPr lang="en-US" altLang="ko-KR" sz="1200" dirty="0" smtClean="0">
                <a:hlinkClick r:id="rId72"/>
              </a:rPr>
              <a:t> ED</a:t>
            </a:r>
            <a:r>
              <a:rPr lang="en-US" altLang="ko-KR" sz="1200" baseline="30000" dirty="0" smtClean="0"/>
              <a:t>2</a:t>
            </a:r>
            <a:r>
              <a:rPr lang="en-US" altLang="ko-KR" sz="1200" dirty="0" smtClean="0"/>
              <a:t>, </a:t>
            </a:r>
            <a:r>
              <a:rPr lang="en-US" altLang="ko-KR" sz="1200" dirty="0" err="1" smtClean="0">
                <a:hlinkClick r:id="rId73"/>
              </a:rPr>
              <a:t>Charreau</a:t>
            </a:r>
            <a:r>
              <a:rPr lang="en-US" altLang="ko-KR" sz="1200" dirty="0" smtClean="0">
                <a:hlinkClick r:id="rId73"/>
              </a:rPr>
              <a:t> EH</a:t>
            </a:r>
            <a:r>
              <a:rPr lang="en-US" altLang="ko-KR" sz="1200" baseline="30000" dirty="0" smtClean="0"/>
              <a:t>1</a:t>
            </a:r>
            <a:r>
              <a:rPr lang="en-US" altLang="ko-KR" sz="1200" dirty="0" smtClean="0"/>
              <a:t>, </a:t>
            </a:r>
            <a:r>
              <a:rPr lang="en-US" altLang="ko-KR" sz="1200" dirty="0" err="1" smtClean="0">
                <a:hlinkClick r:id="rId74"/>
              </a:rPr>
              <a:t>Schillaci</a:t>
            </a:r>
            <a:r>
              <a:rPr lang="en-US" altLang="ko-KR" sz="1200" dirty="0" smtClean="0">
                <a:hlinkClick r:id="rId74"/>
              </a:rPr>
              <a:t> R</a:t>
            </a:r>
            <a:r>
              <a:rPr lang="en-US" altLang="ko-KR" sz="1200" baseline="30000" dirty="0" smtClean="0"/>
              <a:t>1</a:t>
            </a:r>
            <a:r>
              <a:rPr lang="en-US" altLang="ko-KR" sz="1200" dirty="0" smtClean="0"/>
              <a:t>, </a:t>
            </a:r>
            <a:r>
              <a:rPr lang="en-US" altLang="ko-KR" sz="1200" dirty="0" err="1" smtClean="0">
                <a:hlinkClick r:id="rId75"/>
              </a:rPr>
              <a:t>Elizalde</a:t>
            </a:r>
            <a:r>
              <a:rPr lang="en-US" altLang="ko-KR" sz="1200" dirty="0" smtClean="0">
                <a:hlinkClick r:id="rId75"/>
              </a:rPr>
              <a:t> PV</a:t>
            </a:r>
            <a:r>
              <a:rPr lang="en-US" altLang="ko-KR" sz="1200" baseline="30000" dirty="0" smtClean="0"/>
              <a:t>1</a:t>
            </a:r>
            <a:r>
              <a:rPr lang="en-US" altLang="ko-KR" sz="1200" dirty="0" smtClean="0"/>
              <a:t>.</a:t>
            </a:r>
          </a:p>
          <a:p>
            <a:r>
              <a:rPr lang="en-US" altLang="ko-KR" sz="1200" b="1" dirty="0" smtClean="0">
                <a:effectLst/>
                <a:hlinkClick r:id="rId18" tooltip="Open/close author information list"/>
              </a:rPr>
              <a:t>Author information</a:t>
            </a:r>
            <a:endParaRPr lang="en-US" altLang="ko-KR" sz="1200" b="1" dirty="0" smtClean="0">
              <a:effectLst/>
            </a:endParaRPr>
          </a:p>
          <a:p>
            <a:r>
              <a:rPr lang="en-US" altLang="ko-KR" sz="1200" baseline="30000" dirty="0" smtClean="0">
                <a:effectLst/>
              </a:rPr>
              <a:t>1</a:t>
            </a:r>
            <a:r>
              <a:rPr lang="en-US" altLang="ko-KR" sz="1200" dirty="0" smtClean="0">
                <a:effectLst/>
              </a:rPr>
              <a:t>Laboratory of Molecular Mechanisms of Carcinogenesis, </a:t>
            </a:r>
            <a:r>
              <a:rPr lang="en-US" altLang="ko-KR" sz="1200" dirty="0" err="1" smtClean="0">
                <a:effectLst/>
              </a:rPr>
              <a:t>Instituto</a:t>
            </a:r>
            <a:r>
              <a:rPr lang="en-US" altLang="ko-KR" sz="1200" dirty="0" smtClean="0">
                <a:effectLst/>
              </a:rPr>
              <a:t> de </a:t>
            </a:r>
            <a:r>
              <a:rPr lang="en-US" altLang="ko-KR" sz="1200" dirty="0" err="1" smtClean="0">
                <a:effectLst/>
              </a:rPr>
              <a:t>Biología</a:t>
            </a:r>
            <a:r>
              <a:rPr lang="en-US" altLang="ko-KR" sz="1200" dirty="0" smtClean="0">
                <a:effectLst/>
              </a:rPr>
              <a:t> y </a:t>
            </a:r>
            <a:r>
              <a:rPr lang="en-US" altLang="ko-KR" sz="1200" dirty="0" err="1" smtClean="0">
                <a:effectLst/>
              </a:rPr>
              <a:t>Medicina</a:t>
            </a:r>
            <a:r>
              <a:rPr lang="en-US" altLang="ko-KR" sz="1200" dirty="0" smtClean="0">
                <a:effectLst/>
              </a:rPr>
              <a:t> Experimental, CONICET, Buenos Aires, Argentina</a:t>
            </a:r>
            <a:endParaRPr lang="en-US" altLang="ko-KR" sz="1200" dirty="0">
              <a:effectLst/>
            </a:endParaRPr>
          </a:p>
        </p:txBody>
      </p:sp>
      <p:sp>
        <p:nvSpPr>
          <p:cNvPr id="7" name="직사각형 6"/>
          <p:cNvSpPr/>
          <p:nvPr/>
        </p:nvSpPr>
        <p:spPr>
          <a:xfrm>
            <a:off x="4563286" y="2752212"/>
            <a:ext cx="4572000" cy="1569660"/>
          </a:xfrm>
          <a:prstGeom prst="rect">
            <a:avLst/>
          </a:prstGeom>
        </p:spPr>
        <p:txBody>
          <a:bodyPr>
            <a:spAutoFit/>
          </a:bodyPr>
          <a:lstStyle/>
          <a:p>
            <a:r>
              <a:rPr lang="en-US" altLang="ko-KR" sz="1200" b="1" dirty="0" smtClean="0">
                <a:hlinkClick r:id="rId76"/>
              </a:rPr>
              <a:t>PAK5-mediated E47 phosphorylation promotes epithelial-mesenchymal transition and metastasis of colon cancer.</a:t>
            </a:r>
            <a:endParaRPr lang="en-US" altLang="ko-KR" sz="1200" b="1" dirty="0" smtClean="0"/>
          </a:p>
          <a:p>
            <a:r>
              <a:rPr lang="en-US" altLang="ko-KR" sz="1200" dirty="0" smtClean="0">
                <a:hlinkClick r:id="rId77"/>
              </a:rPr>
              <a:t>Zhu G</a:t>
            </a:r>
            <a:r>
              <a:rPr lang="en-US" altLang="ko-KR" sz="1200" baseline="30000" dirty="0" smtClean="0"/>
              <a:t>1</a:t>
            </a:r>
            <a:r>
              <a:rPr lang="en-US" altLang="ko-KR" sz="1200" dirty="0" smtClean="0"/>
              <a:t>, </a:t>
            </a:r>
            <a:r>
              <a:rPr lang="en-US" altLang="ko-KR" sz="1200" dirty="0" smtClean="0">
                <a:hlinkClick r:id="rId78"/>
              </a:rPr>
              <a:t>Li X</a:t>
            </a:r>
            <a:r>
              <a:rPr lang="en-US" altLang="ko-KR" sz="1200" baseline="30000" dirty="0" smtClean="0"/>
              <a:t>1</a:t>
            </a:r>
            <a:r>
              <a:rPr lang="en-US" altLang="ko-KR" sz="1200" dirty="0" smtClean="0"/>
              <a:t>, </a:t>
            </a:r>
            <a:r>
              <a:rPr lang="en-US" altLang="ko-KR" sz="1200" dirty="0" err="1" smtClean="0">
                <a:hlinkClick r:id="rId79"/>
              </a:rPr>
              <a:t>Guo</a:t>
            </a:r>
            <a:r>
              <a:rPr lang="en-US" altLang="ko-KR" sz="1200" dirty="0" smtClean="0">
                <a:hlinkClick r:id="rId79"/>
              </a:rPr>
              <a:t> B</a:t>
            </a:r>
            <a:r>
              <a:rPr lang="en-US" altLang="ko-KR" sz="1200" baseline="30000" dirty="0" smtClean="0"/>
              <a:t>1</a:t>
            </a:r>
            <a:r>
              <a:rPr lang="en-US" altLang="ko-KR" sz="1200" dirty="0" smtClean="0"/>
              <a:t>, </a:t>
            </a:r>
            <a:r>
              <a:rPr lang="en-US" altLang="ko-KR" sz="1200" dirty="0" err="1" smtClean="0">
                <a:hlinkClick r:id="rId80"/>
              </a:rPr>
              <a:t>Ke</a:t>
            </a:r>
            <a:r>
              <a:rPr lang="en-US" altLang="ko-KR" sz="1200" dirty="0" smtClean="0">
                <a:hlinkClick r:id="rId80"/>
              </a:rPr>
              <a:t> Q</a:t>
            </a:r>
            <a:r>
              <a:rPr lang="en-US" altLang="ko-KR" sz="1200" baseline="30000" dirty="0" smtClean="0"/>
              <a:t>2</a:t>
            </a:r>
            <a:r>
              <a:rPr lang="en-US" altLang="ko-KR" sz="1200" dirty="0" smtClean="0"/>
              <a:t>, </a:t>
            </a:r>
            <a:r>
              <a:rPr lang="en-US" altLang="ko-KR" sz="1200" dirty="0" smtClean="0">
                <a:hlinkClick r:id="rId81"/>
              </a:rPr>
              <a:t>Dong M</a:t>
            </a:r>
            <a:r>
              <a:rPr lang="en-US" altLang="ko-KR" sz="1200" baseline="30000" dirty="0" smtClean="0"/>
              <a:t>3</a:t>
            </a:r>
            <a:r>
              <a:rPr lang="en-US" altLang="ko-KR" sz="1200" dirty="0" smtClean="0"/>
              <a:t>, </a:t>
            </a:r>
            <a:r>
              <a:rPr lang="en-US" altLang="ko-KR" sz="1200" dirty="0" smtClean="0">
                <a:hlinkClick r:id="rId82"/>
              </a:rPr>
              <a:t>Li F</a:t>
            </a:r>
            <a:r>
              <a:rPr lang="en-US" altLang="ko-KR" sz="1200" baseline="30000" dirty="0" smtClean="0"/>
              <a:t>1</a:t>
            </a:r>
            <a:r>
              <a:rPr lang="en-US" altLang="ko-KR" sz="1200" dirty="0" smtClean="0"/>
              <a:t>.</a:t>
            </a:r>
          </a:p>
          <a:p>
            <a:r>
              <a:rPr lang="en-US" altLang="ko-KR" sz="1200" b="1" dirty="0" smtClean="0">
                <a:effectLst/>
                <a:hlinkClick r:id="rId18" tooltip="Open/close author information list"/>
              </a:rPr>
              <a:t>Author information</a:t>
            </a:r>
            <a:endParaRPr lang="en-US" altLang="ko-KR" sz="1200" b="1" dirty="0" smtClean="0">
              <a:effectLst/>
            </a:endParaRPr>
          </a:p>
          <a:p>
            <a:r>
              <a:rPr lang="en-US" altLang="ko-KR" sz="1200" baseline="30000" dirty="0" smtClean="0">
                <a:effectLst/>
              </a:rPr>
              <a:t>1</a:t>
            </a:r>
            <a:r>
              <a:rPr lang="en-US" altLang="ko-KR" sz="1200" dirty="0" smtClean="0">
                <a:effectLst/>
              </a:rPr>
              <a:t>Department of Cell Biology, Key Laboratory of Cell Biology, Ministry of Public Health, and Key Laboratory of Medical Cell Biology, Ministry of Education, China Medical University, Shenyang, China</a:t>
            </a:r>
            <a:endParaRPr lang="en-US" altLang="ko-KR" sz="1200" dirty="0">
              <a:effectLst/>
            </a:endParaRPr>
          </a:p>
        </p:txBody>
      </p:sp>
      <p:sp>
        <p:nvSpPr>
          <p:cNvPr id="8" name="TextBox 7"/>
          <p:cNvSpPr txBox="1"/>
          <p:nvPr/>
        </p:nvSpPr>
        <p:spPr>
          <a:xfrm>
            <a:off x="7884368" y="44624"/>
            <a:ext cx="1221809"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3578965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endParaRPr lang="en-US" altLang="ko-KR" dirty="0" smtClean="0"/>
          </a:p>
          <a:p>
            <a:fld id="{9A67A8C0-5CF1-45F6-AEFB-CCB70B2CDDB9}" type="slidenum">
              <a:rPr lang="ko-KR" altLang="en-US" smtClean="0"/>
              <a:t>7</a:t>
            </a:fld>
            <a:endParaRPr lang="ko-KR" altLang="en-US" dirty="0"/>
          </a:p>
        </p:txBody>
      </p:sp>
      <p:pic>
        <p:nvPicPr>
          <p:cNvPr id="7" name="Picture 6"/>
          <p:cNvPicPr>
            <a:picLocks noChangeAspect="1"/>
          </p:cNvPicPr>
          <p:nvPr/>
        </p:nvPicPr>
        <p:blipFill>
          <a:blip r:embed="rId2"/>
          <a:stretch>
            <a:fillRect/>
          </a:stretch>
        </p:blipFill>
        <p:spPr>
          <a:xfrm>
            <a:off x="545211" y="2194228"/>
            <a:ext cx="6658708" cy="4400003"/>
          </a:xfrm>
          <a:prstGeom prst="rect">
            <a:avLst/>
          </a:prstGeom>
        </p:spPr>
      </p:pic>
      <p:pic>
        <p:nvPicPr>
          <p:cNvPr id="8" name="Picture 7"/>
          <p:cNvPicPr>
            <a:picLocks noChangeAspect="1"/>
          </p:cNvPicPr>
          <p:nvPr/>
        </p:nvPicPr>
        <p:blipFill>
          <a:blip r:embed="rId3"/>
          <a:stretch>
            <a:fillRect/>
          </a:stretch>
        </p:blipFill>
        <p:spPr>
          <a:xfrm>
            <a:off x="545210" y="499993"/>
            <a:ext cx="6277620" cy="1802423"/>
          </a:xfrm>
          <a:prstGeom prst="rect">
            <a:avLst/>
          </a:prstGeom>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0572" y="291399"/>
            <a:ext cx="2535656" cy="4150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31476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endParaRPr lang="en-US" altLang="ko-KR" dirty="0" smtClean="0"/>
          </a:p>
          <a:p>
            <a:fld id="{9A67A8C0-5CF1-45F6-AEFB-CCB70B2CDDB9}" type="slidenum">
              <a:rPr lang="ko-KR" altLang="en-US" smtClean="0"/>
              <a:t>8</a:t>
            </a:fld>
            <a:endParaRPr lang="ko-KR" alt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0572" y="291399"/>
            <a:ext cx="2535656" cy="4150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367790" y="971661"/>
            <a:ext cx="6893169" cy="1115434"/>
          </a:xfrm>
          <a:prstGeom prst="rect">
            <a:avLst/>
          </a:prstGeom>
        </p:spPr>
        <p:txBody>
          <a:bodyPr wrap="square">
            <a:spAutoFit/>
          </a:bodyPr>
          <a:lstStyle/>
          <a:p>
            <a:pPr fontAlgn="base"/>
            <a:r>
              <a:rPr lang="en-US" sz="1662" b="1" dirty="0">
                <a:solidFill>
                  <a:srgbClr val="403838"/>
                </a:solidFill>
                <a:latin typeface="Georgia" panose="02040502050405020303" pitchFamily="18" charset="0"/>
              </a:rPr>
              <a:t>Inhibition of Osteocyte Apoptosis Prevents the Increase in </a:t>
            </a:r>
            <a:r>
              <a:rPr lang="en-US" sz="1662" b="1" dirty="0" err="1">
                <a:solidFill>
                  <a:srgbClr val="403838"/>
                </a:solidFill>
                <a:latin typeface="Georgia" panose="02040502050405020303" pitchFamily="18" charset="0"/>
              </a:rPr>
              <a:t>Osteocytic</a:t>
            </a:r>
            <a:r>
              <a:rPr lang="en-US" sz="1662" b="1" dirty="0">
                <a:solidFill>
                  <a:srgbClr val="403838"/>
                </a:solidFill>
                <a:latin typeface="Georgia" panose="02040502050405020303" pitchFamily="18" charset="0"/>
              </a:rPr>
              <a:t> Receptor Activator of Nuclear Factor </a:t>
            </a:r>
            <a:r>
              <a:rPr lang="en-US" sz="1662" b="1" dirty="0" err="1">
                <a:solidFill>
                  <a:srgbClr val="403838"/>
                </a:solidFill>
                <a:latin typeface="Georgia" panose="02040502050405020303" pitchFamily="18" charset="0"/>
              </a:rPr>
              <a:t>κB</a:t>
            </a:r>
            <a:r>
              <a:rPr lang="en-US" sz="1662" b="1" dirty="0">
                <a:solidFill>
                  <a:srgbClr val="403838"/>
                </a:solidFill>
                <a:latin typeface="Georgia" panose="02040502050405020303" pitchFamily="18" charset="0"/>
              </a:rPr>
              <a:t> Ligand (RANKL) but Does Not Stop Bone Resorption or the Loss of Bone Induced by Unloading</a:t>
            </a:r>
            <a:r>
              <a:rPr lang="en-US" sz="1662" b="1" baseline="30000" dirty="0">
                <a:solidFill>
                  <a:srgbClr val="36739F"/>
                </a:solidFill>
                <a:latin typeface="inherit"/>
                <a:hlinkClick r:id="rId3"/>
              </a:rPr>
              <a:t>*</a:t>
            </a:r>
            <a:endParaRPr lang="en-US" sz="1662" b="1" dirty="0">
              <a:solidFill>
                <a:srgbClr val="403838"/>
              </a:solidFill>
              <a:latin typeface="Georgia" panose="02040502050405020303" pitchFamily="18" charset="0"/>
            </a:endParaRPr>
          </a:p>
        </p:txBody>
      </p:sp>
      <p:pic>
        <p:nvPicPr>
          <p:cNvPr id="6" name="Picture 5"/>
          <p:cNvPicPr>
            <a:picLocks noChangeAspect="1"/>
          </p:cNvPicPr>
          <p:nvPr/>
        </p:nvPicPr>
        <p:blipFill>
          <a:blip r:embed="rId4"/>
          <a:stretch>
            <a:fillRect/>
          </a:stretch>
        </p:blipFill>
        <p:spPr>
          <a:xfrm>
            <a:off x="380388" y="2079657"/>
            <a:ext cx="7244862" cy="4203234"/>
          </a:xfrm>
          <a:prstGeom prst="rect">
            <a:avLst/>
          </a:prstGeom>
        </p:spPr>
      </p:pic>
    </p:spTree>
    <p:extLst>
      <p:ext uri="{BB962C8B-B14F-4D97-AF65-F5344CB8AC3E}">
        <p14:creationId xmlns:p14="http://schemas.microsoft.com/office/powerpoint/2010/main" val="39837938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457028" y="144016"/>
            <a:ext cx="6651476" cy="6525344"/>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0" y="0"/>
            <a:ext cx="2447989" cy="476671"/>
          </a:xfrm>
          <a:prstGeom prst="rect">
            <a:avLst/>
          </a:prstGeom>
          <a:noFill/>
          <a:ln w="9525">
            <a:noFill/>
            <a:miter lim="800000"/>
            <a:headEnd/>
            <a:tailEnd/>
          </a:ln>
        </p:spPr>
      </p:pic>
    </p:spTree>
    <p:extLst>
      <p:ext uri="{BB962C8B-B14F-4D97-AF65-F5344CB8AC3E}">
        <p14:creationId xmlns:p14="http://schemas.microsoft.com/office/powerpoint/2010/main" val="346848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699792" y="121121"/>
            <a:ext cx="6336705" cy="6736879"/>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0" y="0"/>
            <a:ext cx="2447989" cy="476671"/>
          </a:xfrm>
          <a:prstGeom prst="rect">
            <a:avLst/>
          </a:prstGeom>
          <a:noFill/>
          <a:ln w="9525">
            <a:noFill/>
            <a:miter lim="800000"/>
            <a:headEnd/>
            <a:tailEnd/>
          </a:ln>
        </p:spPr>
      </p:pic>
    </p:spTree>
    <p:extLst>
      <p:ext uri="{BB962C8B-B14F-4D97-AF65-F5344CB8AC3E}">
        <p14:creationId xmlns:p14="http://schemas.microsoft.com/office/powerpoint/2010/main" val="26383796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2699793" y="116632"/>
            <a:ext cx="6264696" cy="6552728"/>
          </a:xfrm>
          <a:prstGeom prst="rect">
            <a:avLst/>
          </a:prstGeom>
          <a:noFill/>
          <a:ln w="9525">
            <a:noFill/>
            <a:miter lim="800000"/>
            <a:headEnd/>
            <a:tailEnd/>
          </a:ln>
        </p:spPr>
      </p:pic>
      <p:pic>
        <p:nvPicPr>
          <p:cNvPr id="3" name="Picture 3"/>
          <p:cNvPicPr>
            <a:picLocks noChangeAspect="1" noChangeArrowheads="1"/>
          </p:cNvPicPr>
          <p:nvPr/>
        </p:nvPicPr>
        <p:blipFill>
          <a:blip r:embed="rId3" cstate="print"/>
          <a:srcRect/>
          <a:stretch>
            <a:fillRect/>
          </a:stretch>
        </p:blipFill>
        <p:spPr bwMode="auto">
          <a:xfrm>
            <a:off x="0" y="0"/>
            <a:ext cx="2447989" cy="476671"/>
          </a:xfrm>
          <a:prstGeom prst="rect">
            <a:avLst/>
          </a:prstGeom>
          <a:noFill/>
          <a:ln w="9525">
            <a:noFill/>
            <a:miter lim="800000"/>
            <a:headEnd/>
            <a:tailEnd/>
          </a:ln>
        </p:spPr>
      </p:pic>
    </p:spTree>
    <p:extLst>
      <p:ext uri="{BB962C8B-B14F-4D97-AF65-F5344CB8AC3E}">
        <p14:creationId xmlns:p14="http://schemas.microsoft.com/office/powerpoint/2010/main" val="1919676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980728"/>
            <a:ext cx="4608512" cy="25484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3581177"/>
            <a:ext cx="4338004" cy="3088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3545" y="980728"/>
            <a:ext cx="4222951" cy="24897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96" y="86040"/>
            <a:ext cx="1656184" cy="822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91767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052736"/>
            <a:ext cx="7737670" cy="936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2163663"/>
            <a:ext cx="7503127" cy="41456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96" y="86040"/>
            <a:ext cx="1656184" cy="822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85262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 y="0"/>
            <a:ext cx="5654918" cy="692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5" y="955956"/>
            <a:ext cx="3816424" cy="13751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96" y="2544770"/>
            <a:ext cx="3816424" cy="1075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504" y="3836276"/>
            <a:ext cx="3744417" cy="936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505" y="4988404"/>
            <a:ext cx="3744417" cy="1464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55976" y="978684"/>
            <a:ext cx="4334451" cy="15646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976" y="2572502"/>
            <a:ext cx="4392488" cy="16718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55976" y="4244385"/>
            <a:ext cx="4479545" cy="10320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55976" y="5320590"/>
            <a:ext cx="4479545" cy="8826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3651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그룹 1"/>
          <p:cNvGrpSpPr/>
          <p:nvPr/>
        </p:nvGrpSpPr>
        <p:grpSpPr>
          <a:xfrm>
            <a:off x="796818" y="44624"/>
            <a:ext cx="7565868" cy="2959213"/>
            <a:chOff x="592246" y="325771"/>
            <a:chExt cx="7565868" cy="3247245"/>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81506"/>
            <a:stretch/>
          </p:blipFill>
          <p:spPr bwMode="auto">
            <a:xfrm>
              <a:off x="611560" y="325771"/>
              <a:ext cx="7546554" cy="6720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3647"/>
            <a:stretch/>
          </p:blipFill>
          <p:spPr bwMode="auto">
            <a:xfrm>
              <a:off x="592246" y="997800"/>
              <a:ext cx="7546554" cy="2575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136463"/>
            <a:ext cx="8656464" cy="36049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9828806"/>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TotalTime>
  <Words>747</Words>
  <Application>Microsoft Office PowerPoint</Application>
  <PresentationFormat>On-screen Show (4:3)</PresentationFormat>
  <Paragraphs>41</Paragraphs>
  <Slides>15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inherit</vt:lpstr>
      <vt:lpstr>ＭＳ Ｐゴシック</vt:lpstr>
      <vt:lpstr>맑은 고딕</vt:lpstr>
      <vt:lpstr>Arial</vt:lpstr>
      <vt:lpstr>Calibri</vt:lpstr>
      <vt:lpstr>Georgia</vt:lpstr>
      <vt:lpstr>Office 테마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LG</dc:creator>
  <cp:lastModifiedBy>MMGL</cp:lastModifiedBy>
  <cp:revision>9</cp:revision>
  <cp:lastPrinted>2015-08-09T15:39:06Z</cp:lastPrinted>
  <dcterms:created xsi:type="dcterms:W3CDTF">2015-08-07T14:51:46Z</dcterms:created>
  <dcterms:modified xsi:type="dcterms:W3CDTF">2015-08-09T15:42:42Z</dcterms:modified>
</cp:coreProperties>
</file>