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64" r:id="rId6"/>
    <p:sldId id="265" r:id="rId7"/>
    <p:sldId id="266" r:id="rId8"/>
    <p:sldId id="267" r:id="rId9"/>
    <p:sldId id="259" r:id="rId10"/>
    <p:sldId id="260" r:id="rId11"/>
    <p:sldId id="261" r:id="rId12"/>
    <p:sldId id="262" r:id="rId13"/>
    <p:sldId id="263" r:id="rId14"/>
    <p:sldId id="256" r:id="rId15"/>
    <p:sldId id="258" r:id="rId1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-1326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CADB9-7425-47E9-8FD8-B31B359C43A4}" type="datetimeFigureOut">
              <a:rPr lang="ko-KR" altLang="en-US" smtClean="0"/>
              <a:pPr/>
              <a:t>2014-02-10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DA504-DAA4-4B96-AFD4-6040C5CD4B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pubmed?term=Orange%20JS%5bAuthor%5d&amp;cauthor=true&amp;cauthor_uid=24497610" TargetMode="External"/><Relationship Id="rId3" Type="http://schemas.openxmlformats.org/officeDocument/2006/relationships/hyperlink" Target="http://www.ncbi.nlm.nih.gov/pubmed?term=Gray%20CM%5bAuthor%5d&amp;cauthor=true&amp;cauthor_uid=24497610" TargetMode="External"/><Relationship Id="rId7" Type="http://schemas.openxmlformats.org/officeDocument/2006/relationships/hyperlink" Target="http://www.ncbi.nlm.nih.gov/pubmed?term=Dejardin%20E%5bAuthor%5d&amp;cauthor=true&amp;cauthor_uid=24497610" TargetMode="External"/><Relationship Id="rId2" Type="http://schemas.openxmlformats.org/officeDocument/2006/relationships/hyperlink" Target="http://www.ncbi.nlm.nih.gov/pubmed/?term=Noncanonical+NF-%7bkappa%7dB+Signaling+Is+Limited+by+Classical+NF-%7bkappa%7dB+Activi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pubmed?term=Solt%20LA%5bAuthor%5d&amp;cauthor=true&amp;cauthor_uid=24497610" TargetMode="External"/><Relationship Id="rId5" Type="http://schemas.openxmlformats.org/officeDocument/2006/relationships/hyperlink" Target="http://www.ncbi.nlm.nih.gov/pubmed?term=McCorkell%20KA%5bAuthor%5d&amp;cauthor=true&amp;cauthor_uid=24497610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://www.ncbi.nlm.nih.gov/pubmed?term=Remouchamps%20C%5bAuthor%5d&amp;cauthor=true&amp;cauthor_uid=24497610" TargetMode="External"/><Relationship Id="rId9" Type="http://schemas.openxmlformats.org/officeDocument/2006/relationships/hyperlink" Target="http://www.ncbi.nlm.nih.gov/pubmed?term=May%20MJ%5bAuthor%5d&amp;cauthor=true&amp;cauthor_uid=24497610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osone.org/article/info:doi/10.1371/journal.pone.0088406" TargetMode="External"/><Relationship Id="rId13" Type="http://schemas.openxmlformats.org/officeDocument/2006/relationships/hyperlink" Target="http://www.plosone.org/article/info:doi/10.1371/journal.pone.0088229" TargetMode="External"/><Relationship Id="rId18" Type="http://schemas.openxmlformats.org/officeDocument/2006/relationships/hyperlink" Target="http://www.plosone.org/article/info:doi/10.1371/journal.pone.0086964" TargetMode="External"/><Relationship Id="rId3" Type="http://schemas.openxmlformats.org/officeDocument/2006/relationships/hyperlink" Target="http://www.plosone.org/article/info:doi/10.1371/journal.pone.0088271;jsessionid=D764957E7FF723564BEB1722DF0A2363" TargetMode="External"/><Relationship Id="rId7" Type="http://schemas.openxmlformats.org/officeDocument/2006/relationships/hyperlink" Target="http://www.plosone.org/article/info:doi/10.1371/journal.pone.0088236" TargetMode="External"/><Relationship Id="rId12" Type="http://schemas.openxmlformats.org/officeDocument/2006/relationships/hyperlink" Target="http://www.plosone.org/article/info:doi/10.1371/journal.pone.0088080" TargetMode="External"/><Relationship Id="rId17" Type="http://schemas.openxmlformats.org/officeDocument/2006/relationships/hyperlink" Target="http://www.plosone.org/article/info:doi/10.1371/journal.pone.0086628" TargetMode="External"/><Relationship Id="rId2" Type="http://schemas.openxmlformats.org/officeDocument/2006/relationships/image" Target="../media/image16.png"/><Relationship Id="rId16" Type="http://schemas.openxmlformats.org/officeDocument/2006/relationships/hyperlink" Target="http://www.plosone.org/article/info:doi/10.1371/journal.pone.008626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losone.org/article/info:doi/10.1371/journal.pone.0088578" TargetMode="External"/><Relationship Id="rId11" Type="http://schemas.openxmlformats.org/officeDocument/2006/relationships/hyperlink" Target="http://www.plosone.org/article/info:doi/10.1371/journal.pone.0088420" TargetMode="External"/><Relationship Id="rId5" Type="http://schemas.openxmlformats.org/officeDocument/2006/relationships/hyperlink" Target="http://www.plosone.org/article/info:doi/10.1371/journal.pone.0088717" TargetMode="External"/><Relationship Id="rId15" Type="http://schemas.openxmlformats.org/officeDocument/2006/relationships/hyperlink" Target="http://www.plosone.org/article/info:doi/10.1371/journal.pone.0087761" TargetMode="External"/><Relationship Id="rId10" Type="http://schemas.openxmlformats.org/officeDocument/2006/relationships/hyperlink" Target="http://www.plosone.org/article/info:doi/10.1371/journal.pone.0088417" TargetMode="External"/><Relationship Id="rId4" Type="http://schemas.openxmlformats.org/officeDocument/2006/relationships/hyperlink" Target="http://www.plosone.org/article/info:doi/10.1371/journal.pone.0088506" TargetMode="External"/><Relationship Id="rId9" Type="http://schemas.openxmlformats.org/officeDocument/2006/relationships/hyperlink" Target="http://www.plosone.org/article/info:doi/10.1371/journal.pone.0088423" TargetMode="External"/><Relationship Id="rId14" Type="http://schemas.openxmlformats.org/officeDocument/2006/relationships/hyperlink" Target="http://www.plosone.org/article/info:doi/10.1371/journal.pone.008836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</a:rPr>
              <a:t>[Science] 7 FEBRUARY 2014 VOL 343, ISSUE 6171,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93856" y="404664"/>
            <a:ext cx="8999984" cy="2246769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000" b="1" dirty="0" smtClean="0"/>
              <a:t>Perspectives – </a:t>
            </a:r>
            <a:r>
              <a:rPr lang="en-US" altLang="ko-KR" sz="1000" cap="all" dirty="0" smtClean="0"/>
              <a:t>NEUROSCIENCE</a:t>
            </a:r>
          </a:p>
          <a:p>
            <a:pPr fontAlgn="base"/>
            <a:r>
              <a:rPr lang="en-US" altLang="ko-KR" sz="1400" b="1" dirty="0" smtClean="0"/>
              <a:t>Could Autism Be Treated Prenatally?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Andrew W. Zimmerman and  Susan L. Connors</a:t>
            </a:r>
          </a:p>
          <a:p>
            <a:pPr fontAlgn="base"/>
            <a:r>
              <a:rPr lang="en-US" altLang="ko-KR" sz="1200" dirty="0" smtClean="0"/>
              <a:t>Treatment of rodent models of autism spectrum disorder with a drug that alters the function of a neurotransmitter ameliorates autistic-like behavior in offspring.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400" b="1" dirty="0" err="1" smtClean="0"/>
              <a:t>Oxytocin</a:t>
            </a:r>
            <a:r>
              <a:rPr lang="en-US" altLang="ko-KR" sz="1400" b="1" dirty="0" smtClean="0"/>
              <a:t>-Mediated GABA Inhibition During Delivery Attenuates Autism Pathogenesis in Rodent Offspring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Roman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Tyzio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Romain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Nardou</a:t>
            </a:r>
            <a:r>
              <a:rPr lang="en-US" altLang="ko-KR" sz="1000" dirty="0" smtClean="0">
                <a:solidFill>
                  <a:schemeClr val="tx2"/>
                </a:solidFill>
              </a:rPr>
              <a:t>, Diana C. Ferrari,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Timur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Tsintsadze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Amene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Shahrokhi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Sanaz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Eftekhari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Ilgam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Khalilov</a:t>
            </a:r>
            <a:r>
              <a:rPr lang="en-US" altLang="ko-KR" sz="1000" dirty="0" smtClean="0">
                <a:solidFill>
                  <a:schemeClr val="tx2"/>
                </a:solidFill>
              </a:rPr>
              <a:t>,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Vera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Tsintsadze</a:t>
            </a:r>
            <a:r>
              <a:rPr lang="en-US" altLang="ko-KR" sz="1000" dirty="0" smtClean="0">
                <a:solidFill>
                  <a:schemeClr val="tx2"/>
                </a:solidFill>
              </a:rPr>
              <a:t>, Corinne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Brouchoud</a:t>
            </a:r>
            <a:r>
              <a:rPr lang="en-US" altLang="ko-KR" sz="1000" dirty="0" smtClean="0">
                <a:solidFill>
                  <a:schemeClr val="tx2"/>
                </a:solidFill>
              </a:rPr>
              <a:t>, Genevieve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Chazal</a:t>
            </a:r>
            <a:r>
              <a:rPr lang="en-US" altLang="ko-KR" sz="1000" dirty="0" smtClean="0">
                <a:solidFill>
                  <a:schemeClr val="tx2"/>
                </a:solidFill>
              </a:rPr>
              <a:t>, Eric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Lemonnier</a:t>
            </a:r>
            <a:r>
              <a:rPr lang="en-US" altLang="ko-KR" sz="1000" dirty="0" smtClean="0">
                <a:solidFill>
                  <a:schemeClr val="tx2"/>
                </a:solidFill>
              </a:rPr>
              <a:t>, Natalia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Lozovaya</a:t>
            </a:r>
            <a:r>
              <a:rPr lang="en-US" altLang="ko-KR" sz="1000" dirty="0" smtClean="0">
                <a:solidFill>
                  <a:schemeClr val="tx2"/>
                </a:solidFill>
              </a:rPr>
              <a:t>, Nail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Burnashev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and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Yehezkel</a:t>
            </a:r>
            <a:r>
              <a:rPr lang="en-US" altLang="ko-KR" sz="1000" dirty="0" smtClean="0">
                <a:solidFill>
                  <a:schemeClr val="tx2"/>
                </a:solidFill>
              </a:rPr>
              <a:t> Ben-Ari</a:t>
            </a:r>
          </a:p>
          <a:p>
            <a:pPr fontAlgn="base"/>
            <a:r>
              <a:rPr lang="en-US" altLang="ko-KR" sz="1200" dirty="0" smtClean="0"/>
              <a:t>Maternal administration of </a:t>
            </a:r>
            <a:r>
              <a:rPr lang="en-US" altLang="ko-KR" sz="1200" dirty="0" err="1" smtClean="0"/>
              <a:t>bumetanide</a:t>
            </a:r>
            <a:r>
              <a:rPr lang="en-US" altLang="ko-KR" sz="1200" dirty="0" smtClean="0"/>
              <a:t> before delivery reduces the autistic phenotype in rodent models of autism.</a:t>
            </a:r>
            <a:endParaRPr lang="en-US" altLang="ko-KR" sz="1200" dirty="0"/>
          </a:p>
        </p:txBody>
      </p:sp>
      <p:sp>
        <p:nvSpPr>
          <p:cNvPr id="8" name="직사각형 7"/>
          <p:cNvSpPr/>
          <p:nvPr/>
        </p:nvSpPr>
        <p:spPr>
          <a:xfrm>
            <a:off x="93856" y="2708920"/>
            <a:ext cx="8999984" cy="1846659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000" b="1" dirty="0" smtClean="0"/>
              <a:t>Perspectives – </a:t>
            </a:r>
            <a:r>
              <a:rPr lang="en-US" altLang="ko-KR" sz="1000" cap="all" dirty="0" smtClean="0"/>
              <a:t>EVOLUTION</a:t>
            </a:r>
          </a:p>
          <a:p>
            <a:pPr fontAlgn="base"/>
            <a:r>
              <a:rPr lang="en-US" altLang="ko-KR" sz="1400" b="1" dirty="0" smtClean="0"/>
              <a:t>There Can Be Only One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Jeffery D. Kovach and Rebecca S. Lamb</a:t>
            </a:r>
          </a:p>
          <a:p>
            <a:pPr fontAlgn="base"/>
            <a:r>
              <a:rPr lang="en-US" altLang="ko-KR" sz="1200" dirty="0" smtClean="0"/>
              <a:t>How can a single-copy transcription factor evolve new DNA binding specificities without loss of function?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400" b="1" dirty="0" smtClean="0"/>
              <a:t>A Promiscuous Intermediate Underlies the Evolution of LEAFY DNA Binding Specificity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Camille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Sayou</a:t>
            </a:r>
            <a:r>
              <a:rPr lang="en-US" altLang="ko-KR" sz="1000" dirty="0" smtClean="0">
                <a:solidFill>
                  <a:schemeClr val="tx2"/>
                </a:solidFill>
              </a:rPr>
              <a:t>, Marie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Monniaux</a:t>
            </a:r>
            <a:r>
              <a:rPr lang="en-US" altLang="ko-KR" sz="1000" dirty="0" smtClean="0">
                <a:solidFill>
                  <a:schemeClr val="tx2"/>
                </a:solidFill>
              </a:rPr>
              <a:t>, Max H.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Nanao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Edwige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Moyroud</a:t>
            </a:r>
            <a:r>
              <a:rPr lang="en-US" altLang="ko-KR" sz="1000" dirty="0" smtClean="0">
                <a:solidFill>
                  <a:schemeClr val="tx2"/>
                </a:solidFill>
              </a:rPr>
              <a:t>, Samuel F.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Brockington</a:t>
            </a:r>
            <a:r>
              <a:rPr lang="en-US" altLang="ko-KR" sz="1000" dirty="0" smtClean="0">
                <a:solidFill>
                  <a:schemeClr val="tx2"/>
                </a:solidFill>
              </a:rPr>
              <a:t>, Emmanuel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Thévenon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Hicham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Chahtane</a:t>
            </a:r>
            <a:r>
              <a:rPr lang="en-US" altLang="ko-KR" sz="1000" dirty="0" smtClean="0">
                <a:solidFill>
                  <a:schemeClr val="tx2"/>
                </a:solidFill>
              </a:rPr>
              <a:t>, Norman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Warthmann</a:t>
            </a:r>
            <a:r>
              <a:rPr lang="en-US" altLang="ko-KR" sz="1000" dirty="0" smtClean="0">
                <a:solidFill>
                  <a:schemeClr val="tx2"/>
                </a:solidFill>
              </a:rPr>
              <a:t>, Michael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Melkonian</a:t>
            </a:r>
            <a:r>
              <a:rPr lang="en-US" altLang="ko-KR" sz="1000" dirty="0" smtClean="0">
                <a:solidFill>
                  <a:schemeClr val="tx2"/>
                </a:solidFill>
              </a:rPr>
              <a:t>, Yong Zhang,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Gane</a:t>
            </a:r>
            <a:r>
              <a:rPr lang="en-US" altLang="ko-KR" sz="1000" dirty="0" smtClean="0">
                <a:solidFill>
                  <a:schemeClr val="tx2"/>
                </a:solidFill>
              </a:rPr>
              <a:t> Ka-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Shu</a:t>
            </a:r>
            <a:r>
              <a:rPr lang="en-US" altLang="ko-KR" sz="1000" dirty="0" smtClean="0">
                <a:solidFill>
                  <a:schemeClr val="tx2"/>
                </a:solidFill>
              </a:rPr>
              <a:t> Wong,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Detlef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Weigel</a:t>
            </a:r>
            <a:r>
              <a:rPr lang="en-US" altLang="ko-KR" sz="1000" dirty="0" smtClean="0">
                <a:solidFill>
                  <a:schemeClr val="tx2"/>
                </a:solidFill>
              </a:rPr>
              <a:t>, François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Parcy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and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Renaud</a:t>
            </a:r>
            <a:r>
              <a:rPr lang="en-US" altLang="ko-KR" sz="1000" dirty="0" smtClean="0">
                <a:solidFill>
                  <a:schemeClr val="tx2"/>
                </a:solidFill>
              </a:rPr>
              <a:t> Dumas</a:t>
            </a:r>
          </a:p>
          <a:p>
            <a:pPr fontAlgn="base"/>
            <a:r>
              <a:rPr lang="en-US" altLang="ko-KR" sz="1200" dirty="0" smtClean="0"/>
              <a:t>Comparative and structural studies reveal how an essential plant transcription factor evolved different specificities.</a:t>
            </a:r>
            <a:endParaRPr lang="en-US" altLang="ko-KR" sz="1200" dirty="0"/>
          </a:p>
        </p:txBody>
      </p:sp>
      <p:sp>
        <p:nvSpPr>
          <p:cNvPr id="10" name="직사각형 9"/>
          <p:cNvSpPr/>
          <p:nvPr/>
        </p:nvSpPr>
        <p:spPr>
          <a:xfrm>
            <a:off x="93856" y="4653136"/>
            <a:ext cx="8999984" cy="1754326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000" b="1" dirty="0" smtClean="0"/>
              <a:t>Perspectives – </a:t>
            </a:r>
            <a:r>
              <a:rPr lang="en-US" altLang="ko-KR" sz="1000" cap="all" dirty="0" smtClean="0"/>
              <a:t>CELL BIOLOGY</a:t>
            </a:r>
          </a:p>
          <a:p>
            <a:pPr fontAlgn="base"/>
            <a:r>
              <a:rPr lang="en-US" altLang="ko-KR" sz="1400" b="1" dirty="0" smtClean="0"/>
              <a:t>Cells Listen to Their Inner Voice</a:t>
            </a:r>
          </a:p>
          <a:p>
            <a:pPr fontAlgn="base"/>
            <a:r>
              <a:rPr lang="en-US" altLang="ko-KR" sz="1200" dirty="0" smtClean="0">
                <a:solidFill>
                  <a:schemeClr val="tx2"/>
                </a:solidFill>
              </a:rPr>
              <a:t>Anna </a:t>
            </a:r>
            <a:r>
              <a:rPr lang="en-US" altLang="ko-KR" sz="1200" dirty="0" err="1" smtClean="0">
                <a:solidFill>
                  <a:schemeClr val="tx2"/>
                </a:solidFill>
              </a:rPr>
              <a:t>Jisu</a:t>
            </a:r>
            <a:r>
              <a:rPr lang="en-US" altLang="ko-KR" sz="1200" dirty="0" smtClean="0">
                <a:solidFill>
                  <a:schemeClr val="tx2"/>
                </a:solidFill>
              </a:rPr>
              <a:t> Lee and  </a:t>
            </a:r>
            <a:r>
              <a:rPr lang="en-US" altLang="ko-KR" sz="1200" dirty="0" err="1" smtClean="0">
                <a:solidFill>
                  <a:schemeClr val="tx2"/>
                </a:solidFill>
              </a:rPr>
              <a:t>Lingchong</a:t>
            </a:r>
            <a:r>
              <a:rPr lang="en-US" altLang="ko-KR" sz="1200" dirty="0" smtClean="0">
                <a:solidFill>
                  <a:schemeClr val="tx2"/>
                </a:solidFill>
              </a:rPr>
              <a:t> You</a:t>
            </a:r>
          </a:p>
          <a:p>
            <a:pPr fontAlgn="base"/>
            <a:r>
              <a:rPr lang="en-US" altLang="ko-KR" sz="1200" dirty="0" smtClean="0"/>
              <a:t>A signaling circuit that controls the release and detection of the same signaling molecule can trigger diverse behaviors in a cell population.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400" b="1" dirty="0" smtClean="0"/>
              <a:t>Secreting and Sensing the Same Molecule Allows Cells to Achieve Versatile Social Behaviors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Hyun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Youk</a:t>
            </a:r>
            <a:r>
              <a:rPr lang="en-US" altLang="ko-KR" sz="1000" dirty="0" smtClean="0">
                <a:solidFill>
                  <a:schemeClr val="tx2"/>
                </a:solidFill>
              </a:rPr>
              <a:t> and Wendell A. Lim</a:t>
            </a:r>
          </a:p>
          <a:p>
            <a:pPr fontAlgn="base"/>
            <a:r>
              <a:rPr lang="en-US" altLang="ko-KR" sz="1200" dirty="0" smtClean="0"/>
              <a:t>The etiquette of yeast cells that secrete signals that influence themselves and their neighbors is explored.</a:t>
            </a:r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37391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</a:rPr>
              <a:t>[Science] 7 FEBRUARY 2014 VOL 343, ISSUE 6171,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93856" y="404664"/>
            <a:ext cx="8999984" cy="5904656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400" b="1" dirty="0" smtClean="0"/>
              <a:t>PCP and </a:t>
            </a:r>
            <a:r>
              <a:rPr lang="en-US" altLang="ko-KR" sz="1400" b="1" dirty="0" err="1" smtClean="0"/>
              <a:t>Septins</a:t>
            </a:r>
            <a:r>
              <a:rPr lang="en-US" altLang="ko-KR" sz="1400" b="1" dirty="0" smtClean="0"/>
              <a:t> Compartmentalize Cortical </a:t>
            </a:r>
            <a:r>
              <a:rPr lang="en-US" altLang="ko-KR" sz="1400" b="1" dirty="0" err="1" smtClean="0"/>
              <a:t>Actomyosin</a:t>
            </a:r>
            <a:r>
              <a:rPr lang="en-US" altLang="ko-KR" sz="1400" b="1" dirty="0" smtClean="0"/>
              <a:t> to Direct Collective Cell Movement</a:t>
            </a:r>
          </a:p>
          <a:p>
            <a:pPr fontAlgn="base"/>
            <a:r>
              <a:rPr lang="en-US" altLang="ko-KR" sz="1000" dirty="0" err="1" smtClean="0">
                <a:solidFill>
                  <a:schemeClr val="tx2"/>
                </a:solidFill>
              </a:rPr>
              <a:t>Asako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Shindo</a:t>
            </a:r>
            <a:r>
              <a:rPr lang="en-US" altLang="ko-KR" sz="1000" dirty="0" smtClean="0">
                <a:solidFill>
                  <a:schemeClr val="tx2"/>
                </a:solidFill>
              </a:rPr>
              <a:t> and John B. Wallingford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649-652.</a:t>
            </a:r>
          </a:p>
          <a:p>
            <a:pPr fontAlgn="base"/>
            <a:r>
              <a:rPr lang="en-US" altLang="ko-KR" sz="1200" dirty="0" smtClean="0"/>
              <a:t>A mechanism is revealed for orchestrated cell movement during </a:t>
            </a:r>
            <a:r>
              <a:rPr lang="en-US" altLang="ko-KR" sz="1200" dirty="0" err="1" smtClean="0"/>
              <a:t>gastrulation</a:t>
            </a:r>
            <a:r>
              <a:rPr lang="en-US" altLang="ko-KR" sz="1200" dirty="0" smtClean="0"/>
              <a:t> in </a:t>
            </a:r>
            <a:r>
              <a:rPr lang="en-US" altLang="ko-KR" sz="1200" i="1" dirty="0" err="1" smtClean="0"/>
              <a:t>Xenopus</a:t>
            </a:r>
            <a:r>
              <a:rPr lang="en-US" altLang="ko-KR" sz="1200" dirty="0" smtClean="0"/>
              <a:t>.</a:t>
            </a: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400" b="1" dirty="0" smtClean="0"/>
              <a:t>Distribution of ESCRT Machinery at HIV Assembly Sites Reveals Virus Scaffolding of ESCRT Subunits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Schuyler B. Van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Engelenburg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Gleb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Shtengel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Prabuddha</a:t>
            </a:r>
            <a:r>
              <a:rPr lang="en-US" altLang="ko-KR" sz="1000" dirty="0" smtClean="0">
                <a:solidFill>
                  <a:schemeClr val="tx2"/>
                </a:solidFill>
              </a:rPr>
              <a:t>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Sengupta</a:t>
            </a:r>
            <a:r>
              <a:rPr lang="en-US" altLang="ko-KR" sz="1000" dirty="0" smtClean="0">
                <a:solidFill>
                  <a:schemeClr val="tx2"/>
                </a:solidFill>
              </a:rPr>
              <a:t>, Kayoko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Waki</a:t>
            </a:r>
            <a:r>
              <a:rPr lang="en-US" altLang="ko-KR" sz="1000" dirty="0" smtClean="0">
                <a:solidFill>
                  <a:schemeClr val="tx2"/>
                </a:solidFill>
              </a:rPr>
              <a:t>, Michal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Jarnik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Sherimay</a:t>
            </a:r>
            <a:r>
              <a:rPr lang="en-US" altLang="ko-KR" sz="1000" dirty="0" smtClean="0">
                <a:solidFill>
                  <a:schemeClr val="tx2"/>
                </a:solidFill>
              </a:rPr>
              <a:t> D.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Ablan</a:t>
            </a:r>
            <a:r>
              <a:rPr lang="en-US" altLang="ko-KR" sz="1000" dirty="0" smtClean="0">
                <a:solidFill>
                  <a:schemeClr val="tx2"/>
                </a:solidFill>
              </a:rPr>
              <a:t>, 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Eric O.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Freed,Harald</a:t>
            </a:r>
            <a:r>
              <a:rPr lang="en-US" altLang="ko-KR" sz="1000" dirty="0" smtClean="0">
                <a:solidFill>
                  <a:schemeClr val="tx2"/>
                </a:solidFill>
              </a:rPr>
              <a:t> F. Hess, and Jennifer Lippincott-Schwartz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653-656.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ESCRT-III proteins scaffold within assembling HIV particles to mediate viral membrane abscission.</a:t>
            </a: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400" b="1" dirty="0" smtClean="0"/>
              <a:t>A Structurally Distinct Human </a:t>
            </a:r>
            <a:r>
              <a:rPr lang="en-US" altLang="ko-KR" sz="1400" b="1" dirty="0" err="1" smtClean="0"/>
              <a:t>Mycoplasma</a:t>
            </a:r>
            <a:r>
              <a:rPr lang="en-US" altLang="ko-KR" sz="1400" b="1" dirty="0" smtClean="0"/>
              <a:t> Protein that Generically Blocks Antigen-Antibody Union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Rajesh K. Grover,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Xueyong</a:t>
            </a:r>
            <a:r>
              <a:rPr lang="en-US" altLang="ko-KR" sz="1000" dirty="0" smtClean="0">
                <a:solidFill>
                  <a:schemeClr val="tx2"/>
                </a:solidFill>
              </a:rPr>
              <a:t> Zhu, Travis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Nieusma</a:t>
            </a:r>
            <a:r>
              <a:rPr lang="en-US" altLang="ko-KR" sz="1000" dirty="0" smtClean="0">
                <a:solidFill>
                  <a:schemeClr val="tx2"/>
                </a:solidFill>
              </a:rPr>
              <a:t>, Teresa Jones, Isabel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Boero</a:t>
            </a:r>
            <a:r>
              <a:rPr lang="en-US" altLang="ko-KR" sz="1000" dirty="0" smtClean="0">
                <a:solidFill>
                  <a:schemeClr val="tx2"/>
                </a:solidFill>
              </a:rPr>
              <a:t>, Amanda S. MacLeod, Adam Mark, Sherry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Niessen</a:t>
            </a:r>
            <a:r>
              <a:rPr lang="en-US" altLang="ko-KR" sz="1000" dirty="0" smtClean="0">
                <a:solidFill>
                  <a:schemeClr val="tx2"/>
                </a:solidFill>
              </a:rPr>
              <a:t>,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Helen J. Kim, Leopold Kong,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Nacyra</a:t>
            </a:r>
            <a:r>
              <a:rPr lang="en-US" altLang="ko-KR" sz="1000" dirty="0" smtClean="0">
                <a:solidFill>
                  <a:schemeClr val="tx2"/>
                </a:solidFill>
              </a:rPr>
              <a:t> Assad-Garcia, 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Keehwan</a:t>
            </a:r>
            <a:r>
              <a:rPr lang="en-US" altLang="ko-KR" sz="1000" dirty="0" smtClean="0">
                <a:solidFill>
                  <a:schemeClr val="tx2"/>
                </a:solidFill>
              </a:rPr>
              <a:t> Kwon, Marta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Chesi</a:t>
            </a:r>
            <a:r>
              <a:rPr lang="en-US" altLang="ko-KR" sz="1000" dirty="0" smtClean="0">
                <a:solidFill>
                  <a:schemeClr val="tx2"/>
                </a:solidFill>
              </a:rPr>
              <a:t>, Vaughn V.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Smider</a:t>
            </a:r>
            <a:r>
              <a:rPr lang="en-US" altLang="ko-KR" sz="1000" dirty="0" smtClean="0">
                <a:solidFill>
                  <a:schemeClr val="tx2"/>
                </a:solidFill>
              </a:rPr>
              <a:t>, Daniel R. Salomon, Diane F.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Jelinek</a:t>
            </a:r>
            <a:r>
              <a:rPr lang="en-US" altLang="ko-KR" sz="1000" dirty="0" smtClean="0">
                <a:solidFill>
                  <a:schemeClr val="tx2"/>
                </a:solidFill>
              </a:rPr>
              <a:t>, Robert A. Kyle, Richard B.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Pyles</a:t>
            </a:r>
            <a:r>
              <a:rPr lang="en-US" altLang="ko-KR" sz="1000" dirty="0" smtClean="0">
                <a:solidFill>
                  <a:schemeClr val="tx2"/>
                </a:solidFill>
              </a:rPr>
              <a:t>, John I. Glass, Andrew B. Ward, Ian A. Wilson, and Richard A. Lerner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656-661.</a:t>
            </a:r>
          </a:p>
          <a:p>
            <a:pPr fontAlgn="base"/>
            <a:r>
              <a:rPr lang="en-US" altLang="ko-KR" sz="1200" dirty="0" smtClean="0"/>
              <a:t>High-affinity binding of Protein M to a very broad range of human antibodies may find widespread immunochemical applications.</a:t>
            </a: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400" b="1" dirty="0" err="1" smtClean="0"/>
              <a:t>Interchromosomal</a:t>
            </a:r>
            <a:r>
              <a:rPr lang="en-US" altLang="ko-KR" sz="1400" b="1" dirty="0" smtClean="0"/>
              <a:t> Communication Coordinates Intrinsically Stochastic Expression Between Alleles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Robert J. Johnston Jr. and  Claude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Desplan</a:t>
            </a:r>
            <a:endParaRPr lang="en-US" altLang="ko-KR" sz="1000" dirty="0" smtClean="0">
              <a:solidFill>
                <a:schemeClr val="tx2"/>
              </a:solidFill>
            </a:endParaRP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661-665.</a:t>
            </a:r>
          </a:p>
          <a:p>
            <a:pPr fontAlgn="base"/>
            <a:r>
              <a:rPr lang="en-US" altLang="ko-KR" sz="1200" dirty="0" smtClean="0"/>
              <a:t>A stochastic, cell-autonomous decision to express a particular transcription factor is nevertheless coordinated.</a:t>
            </a: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400" b="1" dirty="0" smtClean="0"/>
              <a:t>Loose Coupling Between Ca</a:t>
            </a:r>
            <a:r>
              <a:rPr lang="en-US" altLang="ko-KR" sz="1400" b="1" baseline="30000" dirty="0" smtClean="0"/>
              <a:t>2+</a:t>
            </a:r>
            <a:r>
              <a:rPr lang="en-US" altLang="ko-KR" sz="1400" b="1" dirty="0" smtClean="0"/>
              <a:t> Channels and Release Sensors at a Plastic </a:t>
            </a:r>
            <a:r>
              <a:rPr lang="en-US" altLang="ko-KR" sz="1400" b="1" dirty="0" err="1" smtClean="0"/>
              <a:t>Hippocampal</a:t>
            </a:r>
            <a:r>
              <a:rPr lang="en-US" altLang="ko-KR" sz="1400" b="1" dirty="0" smtClean="0"/>
              <a:t> Synapse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Nicholas P.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Vyleta</a:t>
            </a:r>
            <a:r>
              <a:rPr lang="en-US" altLang="ko-KR" sz="1000" dirty="0" smtClean="0">
                <a:solidFill>
                  <a:schemeClr val="tx2"/>
                </a:solidFill>
              </a:rPr>
              <a:t> and Peter Jonas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665-670.</a:t>
            </a:r>
          </a:p>
          <a:p>
            <a:pPr fontAlgn="base"/>
            <a:r>
              <a:rPr lang="en-US" altLang="ko-KR" sz="1200" dirty="0" smtClean="0"/>
              <a:t>The mossy fiber to the CA3 synapse operates via loose calcium </a:t>
            </a:r>
            <a:r>
              <a:rPr lang="en-US" altLang="ko-KR" sz="1200" dirty="0" err="1" smtClean="0"/>
              <a:t>microdomains</a:t>
            </a:r>
            <a:r>
              <a:rPr lang="en-US" altLang="ko-KR" sz="1200" dirty="0" smtClean="0"/>
              <a:t> established by local calcium buffering.</a:t>
            </a:r>
          </a:p>
          <a:p>
            <a:pPr fontAlgn="base"/>
            <a:endParaRPr lang="en-US" altLang="ko-KR" sz="1200" b="1" dirty="0" smtClean="0"/>
          </a:p>
          <a:p>
            <a:pPr fontAlgn="base"/>
            <a:r>
              <a:rPr lang="en-US" altLang="ko-KR" sz="1400" b="1" dirty="0" smtClean="0"/>
              <a:t>Local </a:t>
            </a:r>
            <a:r>
              <a:rPr lang="en-US" altLang="ko-KR" sz="1400" b="1" dirty="0" err="1" smtClean="0"/>
              <a:t>Impermeant</a:t>
            </a:r>
            <a:r>
              <a:rPr lang="en-US" altLang="ko-KR" sz="1400" b="1" dirty="0" smtClean="0"/>
              <a:t> Anions Establish the Neuronal Chloride Concentration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J.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Glykys</a:t>
            </a:r>
            <a:r>
              <a:rPr lang="en-US" altLang="ko-KR" sz="1000" dirty="0" smtClean="0">
                <a:solidFill>
                  <a:schemeClr val="tx2"/>
                </a:solidFill>
              </a:rPr>
              <a:t>, V.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Dzhala</a:t>
            </a:r>
            <a:r>
              <a:rPr lang="en-US" altLang="ko-KR" sz="1000" dirty="0" smtClean="0">
                <a:solidFill>
                  <a:schemeClr val="tx2"/>
                </a:solidFill>
              </a:rPr>
              <a:t>, K.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Egawa</a:t>
            </a:r>
            <a:r>
              <a:rPr lang="en-US" altLang="ko-KR" sz="1000" dirty="0" smtClean="0">
                <a:solidFill>
                  <a:schemeClr val="tx2"/>
                </a:solidFill>
              </a:rPr>
              <a:t>, T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Balena</a:t>
            </a:r>
            <a:r>
              <a:rPr lang="en-US" altLang="ko-KR" sz="1000" dirty="0" smtClean="0">
                <a:solidFill>
                  <a:schemeClr val="tx2"/>
                </a:solidFill>
              </a:rPr>
              <a:t>, Y.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Saponjian</a:t>
            </a:r>
            <a:r>
              <a:rPr lang="en-US" altLang="ko-KR" sz="1000" dirty="0" smtClean="0">
                <a:solidFill>
                  <a:schemeClr val="tx2"/>
                </a:solidFill>
              </a:rPr>
              <a:t>, K. V.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Kuchibhotla</a:t>
            </a:r>
            <a:r>
              <a:rPr lang="en-US" altLang="ko-KR" sz="1000" dirty="0" smtClean="0">
                <a:solidFill>
                  <a:schemeClr val="tx2"/>
                </a:solidFill>
              </a:rPr>
              <a:t>, B. J.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Bacskai</a:t>
            </a:r>
            <a:r>
              <a:rPr lang="en-US" altLang="ko-KR" sz="1000" dirty="0" smtClean="0">
                <a:solidFill>
                  <a:schemeClr val="tx2"/>
                </a:solidFill>
              </a:rPr>
              <a:t>, K. T.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Kahle</a:t>
            </a:r>
            <a:r>
              <a:rPr lang="en-US" altLang="ko-KR" sz="1000" dirty="0" smtClean="0">
                <a:solidFill>
                  <a:schemeClr val="tx2"/>
                </a:solidFill>
              </a:rPr>
              <a:t>, T. </a:t>
            </a:r>
            <a:r>
              <a:rPr lang="en-US" altLang="ko-KR" sz="1000" dirty="0" err="1" smtClean="0">
                <a:solidFill>
                  <a:schemeClr val="tx2"/>
                </a:solidFill>
              </a:rPr>
              <a:t>Zeuthen</a:t>
            </a:r>
            <a:r>
              <a:rPr lang="en-US" altLang="ko-KR" sz="1000" dirty="0" smtClean="0">
                <a:solidFill>
                  <a:schemeClr val="tx2"/>
                </a:solidFill>
              </a:rPr>
              <a:t>, and K. J. Staley</a:t>
            </a:r>
          </a:p>
          <a:p>
            <a:pPr fontAlgn="base"/>
            <a:r>
              <a:rPr lang="en-US" altLang="ko-KR" sz="1000" dirty="0" smtClean="0">
                <a:solidFill>
                  <a:schemeClr val="tx2"/>
                </a:solidFill>
              </a:rPr>
              <a:t>Science 7 February 2014: 670-675.</a:t>
            </a:r>
          </a:p>
          <a:p>
            <a:pPr fontAlgn="base"/>
            <a:r>
              <a:rPr lang="en-US" altLang="ko-KR" sz="1200" dirty="0" smtClean="0"/>
              <a:t>Imaging of a fluorescent chloride indicator reveals a role for </a:t>
            </a:r>
            <a:r>
              <a:rPr lang="en-US" altLang="ko-KR" sz="1200" dirty="0" err="1" smtClean="0"/>
              <a:t>impermeant</a:t>
            </a:r>
            <a:r>
              <a:rPr lang="en-US" altLang="ko-KR" sz="1200" dirty="0" smtClean="0"/>
              <a:t> anions in setting </a:t>
            </a:r>
            <a:r>
              <a:rPr lang="en-US" altLang="ko-KR" sz="1200" dirty="0" err="1" smtClean="0"/>
              <a:t>intraneuronal</a:t>
            </a:r>
            <a:r>
              <a:rPr lang="en-US" altLang="ko-KR" sz="1200" dirty="0" smtClean="0"/>
              <a:t> chloride levels.</a:t>
            </a:r>
          </a:p>
        </p:txBody>
      </p:sp>
    </p:spTree>
    <p:extLst>
      <p:ext uri="{BB962C8B-B14F-4D97-AF65-F5344CB8AC3E}">
        <p14:creationId xmlns:p14="http://schemas.microsoft.com/office/powerpoint/2010/main" val="246858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</a:rPr>
              <a:t>[Science Signaling] 4 FEBRUARY 2014 VOL 7, ISSUE 311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2912" y="391016"/>
            <a:ext cx="8999984" cy="3600986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200" u="sng" dirty="0" err="1" smtClean="0">
                <a:hlinkClick r:id="rId2" tooltip="Science signaling."/>
              </a:rPr>
              <a:t>Sci</a:t>
            </a:r>
            <a:r>
              <a:rPr lang="en-US" altLang="ko-KR" sz="1200" u="sng" dirty="0" smtClean="0">
                <a:hlinkClick r:id="rId2" tooltip="Science signaling."/>
              </a:rPr>
              <a:t> Signal.</a:t>
            </a:r>
            <a:r>
              <a:rPr lang="en-US" altLang="ko-KR" sz="1200" dirty="0" smtClean="0"/>
              <a:t> 2014 Feb 4;7(311):ra13. </a:t>
            </a:r>
            <a:r>
              <a:rPr lang="en-US" altLang="ko-KR" sz="1200" dirty="0" err="1" smtClean="0"/>
              <a:t>doi</a:t>
            </a:r>
            <a:r>
              <a:rPr lang="en-US" altLang="ko-KR" sz="1200" dirty="0" smtClean="0"/>
              <a:t>: 10.1126/scisignal.2004557.</a:t>
            </a:r>
          </a:p>
          <a:p>
            <a:r>
              <a:rPr lang="en-US" altLang="ko-KR" sz="1200" b="1" dirty="0" err="1" smtClean="0"/>
              <a:t>Noncanonical</a:t>
            </a:r>
            <a:r>
              <a:rPr lang="en-US" altLang="ko-KR" sz="1200" b="1" dirty="0" smtClean="0"/>
              <a:t> NF-</a:t>
            </a:r>
            <a:r>
              <a:rPr lang="el-GR" altLang="ko-KR" sz="1200" b="1" dirty="0" smtClean="0"/>
              <a:t>κ</a:t>
            </a:r>
            <a:r>
              <a:rPr lang="en-US" altLang="ko-KR" sz="1200" b="1" dirty="0" smtClean="0"/>
              <a:t>B Signaling Is Limited by Classical NF-</a:t>
            </a:r>
            <a:r>
              <a:rPr lang="el-GR" altLang="ko-KR" sz="1200" b="1" dirty="0" smtClean="0"/>
              <a:t>κ</a:t>
            </a:r>
            <a:r>
              <a:rPr lang="en-US" altLang="ko-KR" sz="1200" b="1" dirty="0" smtClean="0"/>
              <a:t>B Activity.</a:t>
            </a:r>
          </a:p>
          <a:p>
            <a:r>
              <a:rPr lang="en-US" altLang="ko-KR" sz="1200" u="sng" dirty="0" smtClean="0">
                <a:hlinkClick r:id="rId3"/>
              </a:rPr>
              <a:t>Gray CM</a:t>
            </a:r>
            <a:r>
              <a:rPr lang="en-US" altLang="ko-KR" sz="1200" dirty="0" smtClean="0"/>
              <a:t>, </a:t>
            </a:r>
            <a:r>
              <a:rPr lang="en-US" altLang="ko-KR" sz="1200" u="sng" dirty="0" err="1" smtClean="0">
                <a:hlinkClick r:id="rId4"/>
              </a:rPr>
              <a:t>Remouchamps</a:t>
            </a:r>
            <a:r>
              <a:rPr lang="en-US" altLang="ko-KR" sz="1200" u="sng" dirty="0" smtClean="0">
                <a:hlinkClick r:id="rId4"/>
              </a:rPr>
              <a:t> C</a:t>
            </a:r>
            <a:r>
              <a:rPr lang="en-US" altLang="ko-KR" sz="1200" dirty="0" smtClean="0"/>
              <a:t>, </a:t>
            </a:r>
            <a:r>
              <a:rPr lang="en-US" altLang="ko-KR" sz="1200" u="sng" dirty="0" err="1" smtClean="0">
                <a:hlinkClick r:id="rId5"/>
              </a:rPr>
              <a:t>McCorkell</a:t>
            </a:r>
            <a:r>
              <a:rPr lang="en-US" altLang="ko-KR" sz="1200" u="sng" dirty="0" smtClean="0">
                <a:hlinkClick r:id="rId5"/>
              </a:rPr>
              <a:t> KA</a:t>
            </a:r>
            <a:r>
              <a:rPr lang="en-US" altLang="ko-KR" sz="1200" dirty="0" smtClean="0"/>
              <a:t>, </a:t>
            </a:r>
            <a:r>
              <a:rPr lang="en-US" altLang="ko-KR" sz="1200" u="sng" dirty="0" err="1" smtClean="0">
                <a:hlinkClick r:id="rId6"/>
              </a:rPr>
              <a:t>Solt</a:t>
            </a:r>
            <a:r>
              <a:rPr lang="en-US" altLang="ko-KR" sz="1200" u="sng" dirty="0" smtClean="0">
                <a:hlinkClick r:id="rId6"/>
              </a:rPr>
              <a:t> LA</a:t>
            </a:r>
            <a:r>
              <a:rPr lang="en-US" altLang="ko-KR" sz="1200" dirty="0" smtClean="0"/>
              <a:t>, </a:t>
            </a:r>
            <a:r>
              <a:rPr lang="en-US" altLang="ko-KR" sz="1200" u="sng" dirty="0" err="1" smtClean="0">
                <a:hlinkClick r:id="rId7"/>
              </a:rPr>
              <a:t>Dejardin</a:t>
            </a:r>
            <a:r>
              <a:rPr lang="en-US" altLang="ko-KR" sz="1200" u="sng" dirty="0" smtClean="0">
                <a:hlinkClick r:id="rId7"/>
              </a:rPr>
              <a:t> E</a:t>
            </a:r>
            <a:r>
              <a:rPr lang="en-US" altLang="ko-KR" sz="1200" dirty="0" smtClean="0"/>
              <a:t>, </a:t>
            </a:r>
            <a:r>
              <a:rPr lang="en-US" altLang="ko-KR" sz="1200" u="sng" dirty="0" smtClean="0">
                <a:hlinkClick r:id="rId8"/>
              </a:rPr>
              <a:t>Orange JS</a:t>
            </a:r>
            <a:r>
              <a:rPr lang="en-US" altLang="ko-KR" sz="1200" dirty="0" smtClean="0"/>
              <a:t>, </a:t>
            </a:r>
            <a:r>
              <a:rPr lang="en-US" altLang="ko-KR" sz="1200" u="sng" dirty="0" smtClean="0">
                <a:hlinkClick r:id="rId9"/>
              </a:rPr>
              <a:t>May MJ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b="1" dirty="0" smtClean="0">
                <a:hlinkClick r:id="rId2" tooltip="Open/close author information list"/>
              </a:rPr>
              <a:t>Author information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Abstract</a:t>
            </a:r>
          </a:p>
          <a:p>
            <a:r>
              <a:rPr lang="en-US" altLang="ko-KR" sz="1200" dirty="0" smtClean="0"/>
              <a:t>Precise regulation of nuclear factor 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(NF-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B) signaling is crucial for normal immune responses, and defective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activity underlies a range of </a:t>
            </a:r>
            <a:r>
              <a:rPr lang="en-US" altLang="ko-KR" sz="1200" dirty="0" err="1" smtClean="0"/>
              <a:t>immunodeficiencies</a:t>
            </a:r>
            <a:r>
              <a:rPr lang="en-US" altLang="ko-KR" sz="1200" dirty="0" smtClean="0"/>
              <a:t>.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is activated through two signaling cascades: the classical and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pathways. The classical pathway requires inhibitor of 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</a:t>
            </a:r>
            <a:r>
              <a:rPr lang="en-US" altLang="ko-KR" sz="1200" dirty="0" err="1" smtClean="0"/>
              <a:t>kinase</a:t>
            </a:r>
            <a:r>
              <a:rPr lang="en-US" altLang="ko-KR" sz="1200" dirty="0" smtClean="0"/>
              <a:t> </a:t>
            </a:r>
            <a:r>
              <a:rPr lang="el-GR" altLang="ko-KR" sz="1200" dirty="0" smtClean="0"/>
              <a:t>β (</a:t>
            </a:r>
            <a:r>
              <a:rPr lang="en-US" altLang="ko-KR" sz="1200" dirty="0" smtClean="0"/>
              <a:t>IKK</a:t>
            </a:r>
            <a:r>
              <a:rPr lang="el-GR" altLang="ko-KR" sz="1200" dirty="0" smtClean="0"/>
              <a:t>β) </a:t>
            </a:r>
            <a:r>
              <a:rPr lang="en-US" altLang="ko-KR" sz="1200" dirty="0" smtClean="0"/>
              <a:t>and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essential modulator (NEMO), and </a:t>
            </a:r>
            <a:r>
              <a:rPr lang="en-US" altLang="ko-KR" sz="1200" dirty="0" err="1" smtClean="0"/>
              <a:t>hypomorphic</a:t>
            </a:r>
            <a:r>
              <a:rPr lang="en-US" altLang="ko-KR" sz="1200" dirty="0" smtClean="0"/>
              <a:t> mutations in the gene encoding NEMO (</a:t>
            </a:r>
            <a:r>
              <a:rPr lang="en-US" altLang="ko-KR" sz="1200" dirty="0" err="1" smtClean="0"/>
              <a:t>ikbkg</a:t>
            </a:r>
            <a:r>
              <a:rPr lang="en-US" altLang="ko-KR" sz="1200" dirty="0" smtClean="0"/>
              <a:t>) lead to inherited </a:t>
            </a:r>
            <a:r>
              <a:rPr lang="en-US" altLang="ko-KR" sz="1200" dirty="0" err="1" smtClean="0"/>
              <a:t>immunodeficiencies</a:t>
            </a:r>
            <a:r>
              <a:rPr lang="en-US" altLang="ko-KR" sz="1200" dirty="0" smtClean="0"/>
              <a:t>, collectively termed NEMO-ID.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activation requires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B-inducing </a:t>
            </a:r>
            <a:r>
              <a:rPr lang="en-US" altLang="ko-KR" sz="1200" dirty="0" err="1" smtClean="0"/>
              <a:t>kinase</a:t>
            </a:r>
            <a:r>
              <a:rPr lang="en-US" altLang="ko-KR" sz="1200" dirty="0" smtClean="0"/>
              <a:t> (NIK) and IKK</a:t>
            </a:r>
            <a:r>
              <a:rPr lang="el-GR" altLang="ko-KR" sz="1200" dirty="0" smtClean="0"/>
              <a:t>α, </a:t>
            </a:r>
            <a:r>
              <a:rPr lang="en-US" altLang="ko-KR" sz="1200" dirty="0" smtClean="0"/>
              <a:t>but not NEMO. We found that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was basally active in peripheral blood mononuclear cells from NEMO-ID patients and that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signaling was similarly enhanced in cell lines lacking functional NEMO. NIK, which normally undergoes constitutive degradation, was aberrantly present in resting NEMO-deficient cells, and regulation of its abundance was rescued by reconstitution with full-length NEMO, but not a mutant NEMO protein unable to physically associate with IKK</a:t>
            </a:r>
            <a:r>
              <a:rPr lang="el-GR" altLang="ko-KR" sz="1200" dirty="0" smtClean="0"/>
              <a:t>α </a:t>
            </a:r>
            <a:r>
              <a:rPr lang="en-US" altLang="ko-KR" sz="1200" dirty="0" smtClean="0"/>
              <a:t>or IKK</a:t>
            </a:r>
            <a:r>
              <a:rPr lang="el-GR" altLang="ko-KR" sz="1200" dirty="0" smtClean="0"/>
              <a:t>β. </a:t>
            </a:r>
            <a:r>
              <a:rPr lang="en-US" altLang="ko-KR" sz="1200" dirty="0" smtClean="0"/>
              <a:t>Binding of NEMO to IKK</a:t>
            </a:r>
            <a:r>
              <a:rPr lang="el-GR" altLang="ko-KR" sz="1200" dirty="0" smtClean="0"/>
              <a:t>α </a:t>
            </a:r>
            <a:r>
              <a:rPr lang="en-US" altLang="ko-KR" sz="1200" dirty="0" smtClean="0"/>
              <a:t>was not required for </a:t>
            </a:r>
            <a:r>
              <a:rPr lang="en-US" altLang="ko-KR" sz="1200" dirty="0" err="1" smtClean="0"/>
              <a:t>ligand</a:t>
            </a:r>
            <a:r>
              <a:rPr lang="en-US" altLang="ko-KR" sz="1200" dirty="0" smtClean="0"/>
              <a:t>-dependent stabilization of NIK or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signaling. Rather, an intact and functional IKK complex was essential to suppress basal NIK activity in </a:t>
            </a:r>
            <a:r>
              <a:rPr lang="en-US" altLang="ko-KR" sz="1200" dirty="0" err="1" smtClean="0"/>
              <a:t>unstimulated</a:t>
            </a:r>
            <a:r>
              <a:rPr lang="en-US" altLang="ko-KR" sz="1200" dirty="0" smtClean="0"/>
              <a:t> cells. Despite interacting with IKK</a:t>
            </a:r>
            <a:r>
              <a:rPr lang="el-GR" altLang="ko-KR" sz="1200" dirty="0" smtClean="0"/>
              <a:t>α </a:t>
            </a:r>
            <a:r>
              <a:rPr lang="en-US" altLang="ko-KR" sz="1200" dirty="0" smtClean="0"/>
              <a:t>and IKK</a:t>
            </a:r>
            <a:r>
              <a:rPr lang="el-GR" altLang="ko-KR" sz="1200" dirty="0" smtClean="0"/>
              <a:t>β </a:t>
            </a:r>
            <a:r>
              <a:rPr lang="en-US" altLang="ko-KR" sz="1200" dirty="0" smtClean="0"/>
              <a:t>to form an IKK complex, NEMO mutants associated with immunodeficiency failed to rescue classical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signaling or reverse the accumulation of NIK. Together, these findings identify a crucial role for classical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activity in the suppression of basal </a:t>
            </a:r>
            <a:r>
              <a:rPr lang="en-US" altLang="ko-KR" sz="1200" dirty="0" err="1" smtClean="0"/>
              <a:t>noncanonical</a:t>
            </a:r>
            <a:r>
              <a:rPr lang="en-US" altLang="ko-KR" sz="1200" dirty="0" smtClean="0"/>
              <a:t> NF-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signaling.</a:t>
            </a:r>
            <a:endParaRPr lang="en-US" altLang="ko-KR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 l="1780" t="55382" r="31775" b="23946"/>
          <a:stretch>
            <a:fillRect/>
          </a:stretch>
        </p:blipFill>
        <p:spPr bwMode="auto">
          <a:xfrm>
            <a:off x="71387" y="4077072"/>
            <a:ext cx="8872538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23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2912" y="391016"/>
            <a:ext cx="8999984" cy="5816977"/>
          </a:xfrm>
          <a:prstGeom prst="rect">
            <a:avLst/>
          </a:prstGeom>
          <a:ln w="1905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200" b="1" dirty="0" smtClean="0"/>
              <a:t>Research Articles</a:t>
            </a:r>
          </a:p>
          <a:p>
            <a:pPr fontAlgn="base"/>
            <a:r>
              <a:rPr lang="en-US" altLang="ko-KR" sz="1200" cap="all" dirty="0" smtClean="0"/>
              <a:t>ENDOMETRIOSIS</a:t>
            </a:r>
          </a:p>
          <a:p>
            <a:pPr fontAlgn="base"/>
            <a:r>
              <a:rPr lang="en-US" altLang="ko-KR" sz="1200" b="1" dirty="0" smtClean="0"/>
              <a:t>Molecular Network Analysis of Endometriosis Reveals a Role for c-Jun–Regulated Macrophage Activation</a:t>
            </a:r>
          </a:p>
          <a:p>
            <a:pPr fontAlgn="base"/>
            <a:r>
              <a:rPr lang="en-US" altLang="ko-KR" sz="1200" dirty="0" smtClean="0"/>
              <a:t>Michael T. </a:t>
            </a:r>
            <a:r>
              <a:rPr lang="en-US" altLang="ko-KR" sz="1200" dirty="0" err="1" smtClean="0"/>
              <a:t>Beste</a:t>
            </a:r>
            <a:r>
              <a:rPr lang="en-US" altLang="ko-KR" sz="1200" dirty="0" smtClean="0"/>
              <a:t>, Nicole </a:t>
            </a:r>
            <a:r>
              <a:rPr lang="en-US" altLang="ko-KR" sz="1200" dirty="0" err="1" smtClean="0"/>
              <a:t>Pfäffle</a:t>
            </a:r>
            <a:r>
              <a:rPr lang="en-US" altLang="ko-KR" sz="1200" dirty="0" smtClean="0"/>
              <a:t>-Doyle,  Emily A. Prentice, Stephanie N. Morris, Douglas A. </a:t>
            </a:r>
            <a:r>
              <a:rPr lang="en-US" altLang="ko-KR" sz="1200" dirty="0" err="1" smtClean="0"/>
              <a:t>Lauffenburger</a:t>
            </a:r>
            <a:r>
              <a:rPr lang="en-US" altLang="ko-KR" sz="1200" dirty="0" smtClean="0"/>
              <a:t>, </a:t>
            </a:r>
          </a:p>
          <a:p>
            <a:pPr fontAlgn="base"/>
            <a:r>
              <a:rPr lang="en-US" altLang="ko-KR" sz="1200" dirty="0" smtClean="0"/>
              <a:t>Keith B. Isaacson, and Linda G. Griffith</a:t>
            </a:r>
          </a:p>
          <a:p>
            <a:pPr fontAlgn="base"/>
            <a:r>
              <a:rPr lang="en-US" altLang="ko-KR" sz="1200" dirty="0" smtClean="0"/>
              <a:t>The molecular correlates of heterogeneous endometriosis symptoms support a role for innate inflammatory responses converging upon c-Jun and NF</a:t>
            </a:r>
            <a:r>
              <a:rPr lang="el-GR" altLang="ko-KR" sz="1200" dirty="0" smtClean="0"/>
              <a:t>κ</a:t>
            </a:r>
            <a:r>
              <a:rPr lang="en-US" altLang="ko-KR" sz="1200" dirty="0" smtClean="0"/>
              <a:t>B signaling cascades.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200" cap="all" dirty="0" smtClean="0"/>
              <a:t>CARDIOVASCULAR DISEASE</a:t>
            </a:r>
          </a:p>
          <a:p>
            <a:pPr fontAlgn="base"/>
            <a:r>
              <a:rPr lang="en-US" altLang="ko-KR" sz="1200" b="1" dirty="0" smtClean="0"/>
              <a:t>A Factor </a:t>
            </a:r>
            <a:r>
              <a:rPr lang="en-US" altLang="ko-KR" sz="1200" b="1" dirty="0" err="1" smtClean="0"/>
              <a:t>XIIa</a:t>
            </a:r>
            <a:r>
              <a:rPr lang="en-US" altLang="ko-KR" sz="1200" b="1" dirty="0" smtClean="0"/>
              <a:t> Inhibitory Antibody Provides </a:t>
            </a:r>
            <a:r>
              <a:rPr lang="en-US" altLang="ko-KR" sz="1200" b="1" dirty="0" err="1" smtClean="0"/>
              <a:t>Thromboprotection</a:t>
            </a:r>
            <a:r>
              <a:rPr lang="en-US" altLang="ko-KR" sz="1200" b="1" dirty="0" smtClean="0"/>
              <a:t> in Extracorporeal Circulation Without Increasing Bleeding Risk</a:t>
            </a:r>
          </a:p>
          <a:p>
            <a:pPr fontAlgn="base"/>
            <a:r>
              <a:rPr lang="en-US" altLang="ko-KR" sz="1200" dirty="0" smtClean="0"/>
              <a:t>Magnus Larsson, </a:t>
            </a:r>
            <a:r>
              <a:rPr lang="en-US" altLang="ko-KR" sz="1200" dirty="0" err="1" smtClean="0"/>
              <a:t>Veronika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Rayzman</a:t>
            </a:r>
            <a:r>
              <a:rPr lang="en-US" altLang="ko-KR" sz="1200" dirty="0" smtClean="0"/>
              <a:t>, Marc W. Nolte, </a:t>
            </a:r>
            <a:r>
              <a:rPr lang="en-US" altLang="ko-KR" sz="1200" dirty="0" err="1" smtClean="0"/>
              <a:t>Katrin</a:t>
            </a:r>
            <a:r>
              <a:rPr lang="en-US" altLang="ko-KR" sz="1200" dirty="0" smtClean="0"/>
              <a:t> F. Nickel, Jenny </a:t>
            </a:r>
            <a:r>
              <a:rPr lang="en-US" altLang="ko-KR" sz="1200" dirty="0" err="1" smtClean="0"/>
              <a:t>Björkqvist</a:t>
            </a:r>
            <a:r>
              <a:rPr lang="en-US" altLang="ko-KR" sz="1200" dirty="0" smtClean="0"/>
              <a:t>, Anne </a:t>
            </a:r>
            <a:r>
              <a:rPr lang="en-US" altLang="ko-KR" sz="1200" dirty="0" err="1" smtClean="0"/>
              <a:t>Jämsä</a:t>
            </a:r>
            <a:r>
              <a:rPr lang="en-US" altLang="ko-KR" sz="1200" dirty="0" smtClean="0"/>
              <a:t>, Matthew P. </a:t>
            </a:r>
            <a:r>
              <a:rPr lang="en-US" altLang="ko-KR" sz="1200" dirty="0" err="1" smtClean="0"/>
              <a:t>Hardy,Marion</a:t>
            </a:r>
            <a:r>
              <a:rPr lang="en-US" altLang="ko-KR" sz="1200" dirty="0" smtClean="0"/>
              <a:t> Fries, Stefan </a:t>
            </a:r>
            <a:r>
              <a:rPr lang="en-US" altLang="ko-KR" sz="1200" dirty="0" err="1" smtClean="0"/>
              <a:t>Schmidbauer</a:t>
            </a:r>
            <a:r>
              <a:rPr lang="en-US" altLang="ko-KR" sz="1200" dirty="0" smtClean="0"/>
              <a:t>, Patricia </a:t>
            </a:r>
            <a:r>
              <a:rPr lang="en-US" altLang="ko-KR" sz="1200" dirty="0" err="1" smtClean="0"/>
              <a:t>Hedenqvist</a:t>
            </a:r>
            <a:r>
              <a:rPr lang="en-US" altLang="ko-KR" sz="1200" dirty="0" smtClean="0"/>
              <a:t>, Michael </a:t>
            </a:r>
            <a:r>
              <a:rPr lang="en-US" altLang="ko-KR" sz="1200" dirty="0" err="1" smtClean="0"/>
              <a:t>Broomé</a:t>
            </a:r>
            <a:r>
              <a:rPr lang="en-US" altLang="ko-KR" sz="1200" dirty="0" smtClean="0"/>
              <a:t>, Ingo </a:t>
            </a:r>
            <a:r>
              <a:rPr lang="en-US" altLang="ko-KR" sz="1200" dirty="0" err="1" smtClean="0"/>
              <a:t>Pragst</a:t>
            </a:r>
            <a:r>
              <a:rPr lang="en-US" altLang="ko-KR" sz="1200" dirty="0" smtClean="0"/>
              <a:t>, Gerhard </a:t>
            </a:r>
            <a:r>
              <a:rPr lang="en-US" altLang="ko-KR" sz="1200" dirty="0" err="1" smtClean="0"/>
              <a:t>Dickneite</a:t>
            </a:r>
            <a:r>
              <a:rPr lang="en-US" altLang="ko-KR" sz="1200" dirty="0" smtClean="0"/>
              <a:t>, Michael J. </a:t>
            </a:r>
            <a:r>
              <a:rPr lang="en-US" altLang="ko-KR" sz="1200" dirty="0" err="1" smtClean="0"/>
              <a:t>Wilson,Andrew</a:t>
            </a:r>
            <a:r>
              <a:rPr lang="en-US" altLang="ko-KR" sz="1200" dirty="0" smtClean="0"/>
              <a:t> D. Nash, Con </a:t>
            </a:r>
            <a:r>
              <a:rPr lang="en-US" altLang="ko-KR" sz="1200" dirty="0" err="1" smtClean="0"/>
              <a:t>Panousis</a:t>
            </a:r>
            <a:r>
              <a:rPr lang="en-US" altLang="ko-KR" sz="1200" dirty="0" smtClean="0"/>
              <a:t>, and Thomas </a:t>
            </a:r>
            <a:r>
              <a:rPr lang="en-US" altLang="ko-KR" sz="1200" dirty="0" err="1" smtClean="0"/>
              <a:t>Renné</a:t>
            </a:r>
            <a:endParaRPr lang="en-US" altLang="ko-KR" sz="1200" dirty="0" smtClean="0"/>
          </a:p>
          <a:p>
            <a:pPr fontAlgn="base"/>
            <a:r>
              <a:rPr lang="en-US" altLang="ko-KR" sz="1200" dirty="0" smtClean="0"/>
              <a:t>Blocking the enzyme that initiates the intrinsic coagulation pathway protects against thrombosis in bypass systems and does not cause excess bleeding in vivo.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200" cap="all" dirty="0" smtClean="0"/>
              <a:t>CANCER</a:t>
            </a:r>
          </a:p>
          <a:p>
            <a:pPr fontAlgn="base"/>
            <a:r>
              <a:rPr lang="en-US" altLang="ko-KR" sz="1200" b="1" dirty="0" smtClean="0"/>
              <a:t>High-Dose </a:t>
            </a:r>
            <a:r>
              <a:rPr lang="en-US" altLang="ko-KR" sz="1200" b="1" dirty="0" err="1" smtClean="0"/>
              <a:t>Parenteral</a:t>
            </a:r>
            <a:r>
              <a:rPr lang="en-US" altLang="ko-KR" sz="1200" b="1" dirty="0" smtClean="0"/>
              <a:t> </a:t>
            </a:r>
            <a:r>
              <a:rPr lang="en-US" altLang="ko-KR" sz="1200" b="1" dirty="0" err="1" smtClean="0"/>
              <a:t>Ascorbate</a:t>
            </a:r>
            <a:r>
              <a:rPr lang="en-US" altLang="ko-KR" sz="1200" b="1" dirty="0" smtClean="0"/>
              <a:t> Enhanced </a:t>
            </a:r>
            <a:r>
              <a:rPr lang="en-US" altLang="ko-KR" sz="1200" b="1" dirty="0" err="1" smtClean="0"/>
              <a:t>Chemosensitivity</a:t>
            </a:r>
            <a:r>
              <a:rPr lang="en-US" altLang="ko-KR" sz="1200" b="1" dirty="0" smtClean="0"/>
              <a:t> of Ovarian Cancer and Reduced Toxicity of Chemotherapy</a:t>
            </a:r>
          </a:p>
          <a:p>
            <a:pPr fontAlgn="base"/>
            <a:r>
              <a:rPr lang="en-US" altLang="ko-KR" sz="1200" dirty="0" smtClean="0"/>
              <a:t>Yan Ma, Julia Chapman, Mark Levine, </a:t>
            </a:r>
            <a:r>
              <a:rPr lang="en-US" altLang="ko-KR" sz="1200" dirty="0" err="1" smtClean="0"/>
              <a:t>Kishore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Polireddy</a:t>
            </a:r>
            <a:r>
              <a:rPr lang="en-US" altLang="ko-KR" sz="1200" dirty="0" smtClean="0"/>
              <a:t>, Jeanne </a:t>
            </a:r>
            <a:r>
              <a:rPr lang="en-US" altLang="ko-KR" sz="1200" dirty="0" err="1" smtClean="0"/>
              <a:t>Drisko</a:t>
            </a:r>
            <a:r>
              <a:rPr lang="en-US" altLang="ko-KR" sz="1200" dirty="0" smtClean="0"/>
              <a:t>, and </a:t>
            </a:r>
            <a:r>
              <a:rPr lang="en-US" altLang="ko-KR" sz="1200" dirty="0" err="1" smtClean="0"/>
              <a:t>Qi</a:t>
            </a:r>
            <a:r>
              <a:rPr lang="en-US" altLang="ko-KR" sz="1200" dirty="0" smtClean="0"/>
              <a:t> Chen5</a:t>
            </a:r>
          </a:p>
          <a:p>
            <a:pPr fontAlgn="base"/>
            <a:r>
              <a:rPr lang="en-US" altLang="ko-KR" sz="1200" dirty="0" smtClean="0"/>
              <a:t>Pharmacological use of </a:t>
            </a:r>
            <a:r>
              <a:rPr lang="en-US" altLang="ko-KR" sz="1200" dirty="0" err="1" smtClean="0"/>
              <a:t>ascorbate</a:t>
            </a:r>
            <a:r>
              <a:rPr lang="en-US" altLang="ko-KR" sz="1200" dirty="0" smtClean="0"/>
              <a:t> (vitamin C) enhanced </a:t>
            </a:r>
            <a:r>
              <a:rPr lang="en-US" altLang="ko-KR" sz="1200" dirty="0" err="1" smtClean="0"/>
              <a:t>chemosensitivity</a:t>
            </a:r>
            <a:r>
              <a:rPr lang="en-US" altLang="ko-KR" sz="1200" dirty="0" smtClean="0"/>
              <a:t> of ovarian cancer in preclinical models and reduced chemotherapy-associated toxicity in patients.</a:t>
            </a:r>
          </a:p>
          <a:p>
            <a:pPr fontAlgn="base"/>
            <a:endParaRPr lang="en-US" altLang="ko-KR" sz="1200" dirty="0" smtClean="0"/>
          </a:p>
          <a:p>
            <a:pPr fontAlgn="base"/>
            <a:r>
              <a:rPr lang="en-US" altLang="ko-KR" sz="1200" cap="all" dirty="0" smtClean="0"/>
              <a:t>BIOENGINEERING</a:t>
            </a:r>
          </a:p>
          <a:p>
            <a:pPr fontAlgn="base"/>
            <a:r>
              <a:rPr lang="en-US" altLang="ko-KR" sz="1200" b="1" dirty="0" smtClean="0"/>
              <a:t>Restoring Natural Sensory Feedback in Real-Time Bidirectional Hand Prostheses</a:t>
            </a:r>
          </a:p>
          <a:p>
            <a:pPr fontAlgn="base"/>
            <a:r>
              <a:rPr lang="en-US" altLang="ko-KR" sz="1200" dirty="0" err="1" smtClean="0"/>
              <a:t>Stanisa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Raspopovic</a:t>
            </a:r>
            <a:r>
              <a:rPr lang="en-US" altLang="ko-KR" sz="1200" dirty="0" smtClean="0"/>
              <a:t>, Marco </a:t>
            </a:r>
            <a:r>
              <a:rPr lang="en-US" altLang="ko-KR" sz="1200" dirty="0" err="1" smtClean="0"/>
              <a:t>Capogrosso</a:t>
            </a:r>
            <a:r>
              <a:rPr lang="en-US" altLang="ko-KR" sz="1200" dirty="0" smtClean="0"/>
              <a:t>, Francesco Maria </a:t>
            </a:r>
            <a:r>
              <a:rPr lang="en-US" altLang="ko-KR" sz="1200" dirty="0" err="1" smtClean="0"/>
              <a:t>Petrini</a:t>
            </a:r>
            <a:r>
              <a:rPr lang="en-US" altLang="ko-KR" sz="1200" dirty="0" smtClean="0"/>
              <a:t>, Marco </a:t>
            </a:r>
            <a:r>
              <a:rPr lang="en-US" altLang="ko-KR" sz="1200" dirty="0" err="1" smtClean="0"/>
              <a:t>Bonizzato</a:t>
            </a:r>
            <a:r>
              <a:rPr lang="en-US" altLang="ko-KR" sz="1200" dirty="0" smtClean="0"/>
              <a:t>, Jacopo </a:t>
            </a:r>
            <a:r>
              <a:rPr lang="en-US" altLang="ko-KR" sz="1200" dirty="0" err="1" smtClean="0"/>
              <a:t>Rigosa</a:t>
            </a:r>
            <a:r>
              <a:rPr lang="en-US" altLang="ko-KR" sz="1200" dirty="0" smtClean="0"/>
              <a:t>, Giovanni Di </a:t>
            </a:r>
            <a:r>
              <a:rPr lang="en-US" altLang="ko-KR" sz="1200" dirty="0" err="1" smtClean="0"/>
              <a:t>Pino,Jacopo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arpaneto</a:t>
            </a:r>
            <a:r>
              <a:rPr lang="en-US" altLang="ko-KR" sz="1200" dirty="0" smtClean="0"/>
              <a:t>, Marco </a:t>
            </a:r>
            <a:r>
              <a:rPr lang="en-US" altLang="ko-KR" sz="1200" dirty="0" err="1" smtClean="0"/>
              <a:t>Controzzi</a:t>
            </a:r>
            <a:r>
              <a:rPr lang="en-US" altLang="ko-KR" sz="1200" dirty="0" smtClean="0"/>
              <a:t>, Tim </a:t>
            </a:r>
            <a:r>
              <a:rPr lang="en-US" altLang="ko-KR" sz="1200" dirty="0" err="1" smtClean="0"/>
              <a:t>Boretius</a:t>
            </a:r>
            <a:r>
              <a:rPr lang="en-US" altLang="ko-KR" sz="1200" dirty="0" smtClean="0"/>
              <a:t>, Eduardo Fernandez, Giuseppe </a:t>
            </a:r>
            <a:r>
              <a:rPr lang="en-US" altLang="ko-KR" sz="1200" dirty="0" err="1" smtClean="0"/>
              <a:t>Granata</a:t>
            </a:r>
            <a:r>
              <a:rPr lang="en-US" altLang="ko-KR" sz="1200" dirty="0" smtClean="0"/>
              <a:t>, </a:t>
            </a:r>
            <a:r>
              <a:rPr lang="en-US" altLang="ko-KR" sz="1200" dirty="0" err="1" smtClean="0"/>
              <a:t>Calogero</a:t>
            </a:r>
            <a:r>
              <a:rPr lang="en-US" altLang="ko-KR" sz="1200" dirty="0" smtClean="0"/>
              <a:t> Maria </a:t>
            </a:r>
            <a:r>
              <a:rPr lang="en-US" altLang="ko-KR" sz="1200" dirty="0" err="1" smtClean="0"/>
              <a:t>Oddo</a:t>
            </a:r>
            <a:r>
              <a:rPr lang="en-US" altLang="ko-KR" sz="1200" dirty="0" smtClean="0"/>
              <a:t>, Luca </a:t>
            </a:r>
            <a:r>
              <a:rPr lang="en-US" altLang="ko-KR" sz="1200" dirty="0" err="1" smtClean="0"/>
              <a:t>Citi</a:t>
            </a:r>
            <a:r>
              <a:rPr lang="en-US" altLang="ko-KR" sz="1200" dirty="0" smtClean="0"/>
              <a:t>,</a:t>
            </a:r>
          </a:p>
          <a:p>
            <a:pPr fontAlgn="base"/>
            <a:r>
              <a:rPr lang="en-US" altLang="ko-KR" sz="1200" dirty="0" smtClean="0"/>
              <a:t>Anna Lisa </a:t>
            </a:r>
            <a:r>
              <a:rPr lang="en-US" altLang="ko-KR" sz="1200" dirty="0" err="1" smtClean="0"/>
              <a:t>Ciancio</a:t>
            </a:r>
            <a:r>
              <a:rPr lang="en-US" altLang="ko-KR" sz="1200" dirty="0" smtClean="0"/>
              <a:t>, Christian </a:t>
            </a:r>
            <a:r>
              <a:rPr lang="en-US" altLang="ko-KR" sz="1200" dirty="0" err="1" smtClean="0"/>
              <a:t>Cipriani</a:t>
            </a:r>
            <a:r>
              <a:rPr lang="en-US" altLang="ko-KR" sz="1200" dirty="0" smtClean="0"/>
              <a:t>, Maria </a:t>
            </a:r>
            <a:r>
              <a:rPr lang="en-US" altLang="ko-KR" sz="1200" dirty="0" err="1" smtClean="0"/>
              <a:t>Chiara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Carrozza</a:t>
            </a:r>
            <a:r>
              <a:rPr lang="en-US" altLang="ko-KR" sz="1200" dirty="0" smtClean="0"/>
              <a:t>, Winnie Jensen, Eugenio </a:t>
            </a:r>
            <a:r>
              <a:rPr lang="en-US" altLang="ko-KR" sz="1200" dirty="0" err="1" smtClean="0"/>
              <a:t>Guglielmelli</a:t>
            </a:r>
            <a:r>
              <a:rPr lang="en-US" altLang="ko-KR" sz="1200" dirty="0" smtClean="0"/>
              <a:t>, Thomas Stieglitz,</a:t>
            </a:r>
          </a:p>
          <a:p>
            <a:pPr fontAlgn="base"/>
            <a:r>
              <a:rPr lang="en-US" altLang="ko-KR" sz="1200" dirty="0" smtClean="0"/>
              <a:t>Paolo Maria Rossini, and </a:t>
            </a:r>
            <a:r>
              <a:rPr lang="en-US" altLang="ko-KR" sz="1200" dirty="0" err="1" smtClean="0"/>
              <a:t>Silvestro</a:t>
            </a:r>
            <a:r>
              <a:rPr lang="en-US" altLang="ko-KR" sz="1200" dirty="0" smtClean="0"/>
              <a:t> </a:t>
            </a:r>
            <a:r>
              <a:rPr lang="en-US" altLang="ko-KR" sz="1200" dirty="0" err="1" smtClean="0"/>
              <a:t>Micera</a:t>
            </a:r>
            <a:endParaRPr lang="en-US" altLang="ko-KR" sz="1200" dirty="0" smtClean="0"/>
          </a:p>
          <a:p>
            <a:pPr fontAlgn="base"/>
            <a:r>
              <a:rPr lang="en-US" altLang="ko-KR" sz="1200" dirty="0" smtClean="0"/>
              <a:t>A </a:t>
            </a:r>
            <a:r>
              <a:rPr lang="en-US" altLang="ko-KR" sz="1200" dirty="0" err="1" smtClean="0"/>
              <a:t>multigrasp</a:t>
            </a:r>
            <a:r>
              <a:rPr lang="en-US" altLang="ko-KR" sz="1200" dirty="0" smtClean="0"/>
              <a:t>, bidirectional hand prosthesis delivers dynamic sensory feedback, allowing a user with a hand amputation to achieve fine grasping force control and realistic object sensing.</a:t>
            </a:r>
            <a:endParaRPr lang="en-US" altLang="ko-KR" sz="1200" dirty="0"/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30777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</a:rPr>
              <a:t>[Science Translational Medicine] 5 FEBRUARY 2014 VOL 6, ISSUE 222</a:t>
            </a:r>
          </a:p>
        </p:txBody>
      </p:sp>
    </p:spTree>
    <p:extLst>
      <p:ext uri="{BB962C8B-B14F-4D97-AF65-F5344CB8AC3E}">
        <p14:creationId xmlns:p14="http://schemas.microsoft.com/office/powerpoint/2010/main" val="3155277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71"/>
          <a:stretch>
            <a:fillRect/>
          </a:stretch>
        </p:blipFill>
        <p:spPr bwMode="auto">
          <a:xfrm>
            <a:off x="814388" y="1404938"/>
            <a:ext cx="2305050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0350"/>
            <a:ext cx="4464050" cy="655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71" t="14151" r="11621" b="72945"/>
          <a:stretch>
            <a:fillRect/>
          </a:stretch>
        </p:blipFill>
        <p:spPr bwMode="auto">
          <a:xfrm>
            <a:off x="234950" y="4500563"/>
            <a:ext cx="30241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76250"/>
            <a:ext cx="211613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734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877"/>
          <a:stretch>
            <a:fillRect/>
          </a:stretch>
        </p:blipFill>
        <p:spPr bwMode="auto">
          <a:xfrm>
            <a:off x="1270000" y="260350"/>
            <a:ext cx="5967413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98"/>
          <a:stretch>
            <a:fillRect/>
          </a:stretch>
        </p:blipFill>
        <p:spPr bwMode="auto">
          <a:xfrm>
            <a:off x="1268413" y="2786063"/>
            <a:ext cx="6962775" cy="402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28813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510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8521700" cy="485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AutoShape 4" descr="data:image/jpeg;base64,/9j/4AAQSkZJRgABAQAAAQABAAD/2wCEAAkGBxQTEhQUExQWFRUXFBcaFhcYGRUaFhgXFxUXFxgUFxgYHCggGBolHBUUITEhJSkrLi4uFx8zODMsNygtLisBCgoKDg0OGhAQGywdHB8sLCwtLCwsLCwsLC0sLCwsLywsLCwsLCwsLCwsLCwsLCwsLCwsLCwsLCwsLCwsLC4sLP/AABEIAJMAyAMBIgACEQEDEQH/xAAcAAABBQEBAQAAAAAAAAAAAAAEAAIDBQYHAQj/xAA9EAABAwIEAwYCCAUEAwEAAAABAAIRAyEEBRIxQVFhBhMicYGRFLEHMnKhwdHh8CMzQlJiFlOCkiRD8RX/xAAZAQADAQEBAAAAAAAAAAAAAAAAAQIDBAX/xAApEQACAgICAQMCBwEAAAAAAAAAAQIRAyESMQQyQVETsSJhgZGh4fBx/9oADAMBAAIRAxEAPwDmnwiXwq2zsoBUL8k5LdNGXFmR+FThhlpnZSRwUZy/orVEuzPfDp4w6vPgUvglSiiXIpPh158Mro4RefCquKJ5FKcMmnCzwV6MKiMPggZ58LT7hS0kik7dGXqZRIkDf8FW18K5vBdCbgoExF9uVkBUwMiI/ZWLUWdCUkjCBxak6oStRi8gDgdNjw5FZmtRcwkOEFQ4tApWRgppKTk2UhsLwVS8FGveOCpgU41CmmS0WJrBJ77WQVCnJuYVtQwxi+/zPTmfyTsFABNWA0n+qY8hx9/kmvxSnz2k2k4UhdzWAE7ATcgDndVMpNg40WIxYXhxCrwnwjkLigt+ISQZaki2PijsmExUhXGHgrnOXZmW8Vq8uzMHitJY/gUMvszS/CApjssaeCZhcWrOlWBWTtHQlGRTVcl5IOrlBHBa2m0FS9ymsjQpYEzBvwBHBROwa3dTBA8FXYzLm/ncfeFoszMX4+zJfCr2nTIKtG+E6KlnfcW8HBFjLtQBC0jkjLRnkwzx7M9iwWeIeo4JU2tcJHqOIV1Uy4qlqUO7dYyOnLr+a55x4uj0/HlHNGn6keGj+iErZGyrZw9eIV1TYOkI2nhk4TtHJnxcJHHM5y1+HfoePsu4OH5qvldoznJGYmkabx9k8Wu4FcgxmDdSe6m8Q5pg/n5JMhAjl7TpFxjbqkWozBADcls9QEgC8GyBcS0b3n3HDzWhyvCim11Z/wBVklg/fWAgMuw2uo2PFwDuImZDhy67K27T1gyk1oIAc6B9lv6kKl8nTCFK2Y7MXkkyZcTJ8yZJVaQrGo+TeP31KHqtUnO3sG0p9MwpRTlSMwZKKEMcknVmAGBsOJ3J6dEkAWOEqyArPD4ktKy9KsWmyOfVtMrRZDNwN1ludEWK1WAx4dsVx/LMSdW602CzBzTKulJWCk4nVMNXVjRqysNlOdg2K1GFrysZQOmGWy6DVDjcLInURHWB6iQF5QrIioA5t49dh1UF2Y7O8MKohp1abh7WwA77XHyBKm7GZiKgc2puBt/lIEeqtMa1zgRLg2bvcQ1v/W7j6wsa+qcPiBUZcGZG0jY28lKezrjBZMbgdFxeCAG09AS379ll+0GEgAhpDZNiQR6H8FtaeZMqUw+m4wQDvpuRtMEk+Sy3aASCbAi8AuMg8TqElKeS3Rz+Jjan0UOU09QE3i3oDxV6yl+kiFUZaYeftE+/NanBUZ3J9rD3ujlxkdHmQvZX9ysT9I2Qh9P4lg8VMRU/yYePm1dOrYcHayDxeWB7H0zdr2lpP2hCvkjzaPnE0wisM4C8N9dvK5urHtB2arYGoKdUamn+XUAhr7bdHDkq6HWgU7Wk29uqq/gIrZrOzVAQ90BsACANid44EEckD2sqeMNgkNYJiYuZ/AK57Mt/gu3+sN55cJG11TdqmzV4nwt8vRP2O2S/AZoNCirthOxB0lWGU5e6u6IEf1HkI3Pug4qbdEeXYJ1QtAFyCT5TA8uJV5iMMykLgPceHAfmrN7WYenDdzYcyRtbkOSzGNr7kkmTvMEH98FXRtKKgq9wXGV5JmAZmIj2SQ+/ElJSc7K5TUTO6eGAXO/BMcVIyZj4IIWhy+prbIWYa2UZhcaae2yuMqJlGzV0HkbLSZTnRbYrCYfO5IkWVvRxTHbFa2pGdNHVMvxwcBdXNCouXZdmJZxWtyvOw603WU40axnZc4sXE+LkLEAfJo/d1nM/wBLdRIkXAHPoTGo+QV3iMwYIDnAef5c1BueBEEkf0gHbU78OK5W6Z6eBtKwDsZnZo6qJOljyCx1vA7YiTaNlY51hy3Vqc/jeWkHzcT8lm8Vhwxx4tJ4c1dZLQFQAPOsDYHh0VShz/FFnRJxg3P8Ac9yrLXODnTAMRzlXOAwJG4k9JhWVCmAitQ4BVKKbPPl5M5WD0sKeJRHwo5p7HL0uRxMLsrsyyllVhp1Gtex27SJH6Fci7S/RfUpEvwx7+mL907+YwchH8z7jZdrTXNngpVrod/JyDsvlj/hbsePE4wWuaQLDZ1xss32xpAVWzv3Y5czzXca9OOJHXh6rn/a3sU7EVe8p1Gt8MFjgSLGZaR57LVSvRr9S1T6OYsyx1RzWNu5xhvlxPkFucHhGYalpFwBLncXEcfyCIy7KaeGaWtJc8/WeRfyaOAVD2mzOT3TTt9blPBv6rT0oeOHFNsBxuY63SRYbRwH4qrxNYk35e/nzTXVIMfv97oI1CeimzCcrYx1WTZJS0aYlJIzA5TnNUVImenFTtE8fXgkMv8tdgGkBwqvO5mAPZbjI6+ExLS1tDwbS5vh9DxXLHCI4yp/i6oApl7wwGzQSAD6K+RPE6xW+jvCVLtBYf8TZPwv0bYdu7nH1KouyfaI4bDB+JrapPgbMvjkea1GF7cYc0hVcdDXExqsTHIJr8x0iywfYvDt4E+ZRr8iw1Jt9QHPVEHpzPQArG476UKLbM1P8hZVtb6TnHajMbAkIlQR07RbZpSIDgKhLCbNe1s+dj4SosqzFwGhx1MmYmJVfhO0VPEeN7e7i73PIFNvRuo+I+QPon4fEU62p1IktaYDos53EN2sLSeq5Gq7Wj28GfHKHF9l/XqB48N5MkREcA0DgOqvOztAMZcySZP5LI4bGDjHr+a2ORu1staXfgrjFR6I8pv6dexoKQBE8E6tWaxrnOIDWgkkmGgDck8AmsZFuSo+2eVuxWEqUGP0F+m/MAg6T0MLVnkoLyrtFRxALqNRtRoNyJHzVkaqzPZTI24ag2mYBA8RaBLjzKvmnzRJRXQ43QR3iaaoUIvzTKkdZUFUePxoLgDF/KfZCY/D2JGyyvbnKqznYevhjNajUBHVpIBaenzC17bgxte24j9/JEl8ErXZyXtJnha91MCKnE3AAPEHqslSOsw0Fzv7QJd12+a6JnGW0n1nsqtDi2C03B0u6jqChqoo4dp0hrOYAufxPqtFtWzqe9exkXdnqroLxp6SJPKeSjq5P3YvHMmR9wmUdjM9c82sP7ePuqfEV2kyL+e485RoymoJaBaoG4B+5JD4gyUkjAJwTNbL6QB72U9HLwTpe4RO7eE8ZVRTdGx8x+KNwWZGmI0g73kg34GN0gPcXgiyZ3aBa3HYjmgy4lFHHAnVpBPAXj3UFKSHOAEAiTynZADAYUnxBdAdcMEN5CVFUA/VTVcGWBptDhIgg2QA7D40Nd4mh3LojaWLEfywefBVNRgJht0tJbzCLAOxQaSNIJBuWuN/KVa4fOamhwJDAAWta2wY2w8PW5ueSztKuQQTdI1ikXGTT0banmt9I2Dmt0/ac2m2PZ59luewecNBdSn+ouZfePC4DyIH3rAdkex2OxTg8UjTp6mk1KoLW+EEgtBu65m3JdNynsI3C0xLjUqhv1zYTJMgcIJPnZQ4NbR1ryFOLhI1mJcd+BQ6rMr7RtH8GvDXiwnZw6deiK+Ipk+GoAeRIhZvIvYy+nJaaCqdrkH0E/cFL/wDp0RY1GjzmfYhMo4nTyPUFEnMmH6wB8wCnyYkl7r+f6Ixm2HH/ALqfuoKub4fbvqX/AGA+aMdjKBbBbTI5aWoI4yi2dFNjeoa2VLlL5Q4qHw/9+gJiXgCQZ6zO6gdjC0XKjx2Nm7W362Cx+e9oNDXON4mGt3ceX6qJ5q0uzSOHlt9FB2yz0/GHQ6AGMD43kkkRyIlZari3OPicTcg+cwq+viXOe5zrlziXdSV53pM9brqgqSTMZ5L0ugipiYBH76LxtQblBuddPZzTbMeyWu8Qkh3XsEkANBunOPBPr4fSGu1A6gbcWwY8Q4dDxUUTdADn8AN+KkpUjPGPu6KA2KJZWMEcDf25IAc889v3dLE03aQYhvD9FE/EmC20He17J7q5c0N5JgNoy0ggwefJON+qfhqOowTAtJ5DmnYhrQ4tYS4cHERPogRBTpS5rWgkkwANyTsF27sF9HlLD6a2IirXiwI/h0z/AIj+p3U8lzv6O8v7zHNcRIpt1f8AI+EfMrv1EgN5CLrWCVWzObb0gp+LbTaXOLWtaJc5xAAA6nZc07WfS/SpkswjBWd/uOkUx9kC7vuXNe2nbKvj3+M6KIP8Ok2zQODnf3O2us2xslRKVvRcVSot807T4ivU11HyZmAIA8oRuX9satOzwHj2PveUHiMMwCGupvgtuJvIkx0HEoHMcC+kQHtLZaHDq12zhzCxljjLtHRDPkh6WdLyX6Q8NtUaW/aEj7pWiZ26whFn0wPtBcGSULCl6XRT8hy9Ss7nW7cYUX7yn7gqlzPt3hoMOk8NIMrkySTw32/sNeQo9R+5q8d2xc8w0FreZMn22TMNjg8yXavmssn0qhaQRuFUcMI+lCfkzlqXRfZxl9tbdxv1VGHLd5Fh++bzBHzWV7Q5O7DViw/VN2HmOXotUnVmWSlLRXFyaXpOYn0cOXeSCD3DVNJleKfQ0cF6mIlGL8czYACwB228J2E8EJVHiPPpsvRXNpi0QTwg8ef6L1xkydztEAb8uCAIXhLXCl0GNrKI7pDECOSkw5AInZMa0ck/TqPkJ8gEAGVC0tHhDSAAXAm+8mNhwHomUXNb9cEi0QliKZp+F29j6GCP31RnZvNKVCqX1qPeiPDBhzXTZwn2VCOlfRplOgPqOBBeZAd9ZrBOhp6wSfVbnNsV3eHrP/tpPPs0rL5DnjzQNWtSbhmbtDiZLeBcSBB3T+3OOcMBWLROqmfQHc/etU11+Rm06/6cRwbQ5waSBIsTYDzXroiI/NMwjeIMckTTw/VZGhHRDXi9rRpBubGSCfLZLM6zy6Kji4gD0EfVHTyUVQS6JiNrbqKk0Tf/AOpDGd2eR9k0tVnhgXEtBaJDj4nQCAJIvx+aFxlUHSG7AexO4SAFSUz8OR18lHpPJADUl7CJo0bSgDov0UEVGOad2O+43H4+y2HabsozFU9JsR9U8j58Fz/6O3CjUq4hztFJjPET/dNh87Lo+E7UUq1F1Zh1MbJfvaN55Lpi1xRhJO2cyzfsJiqbfDT1gbkRdZ97TSHdua5j/wCoO+4hdF7XCpUojE4Ku80xJe1hmRxMdFzbE4l9V2tz3OdAuemyzyRSeioNtbGOw5eXFpBDQCeFj5rxG5W8sJe1+hxa4SWgtM7gz0KSz2aFNF0VhKQJlxOmRMb3TQG6omRF4+SlpYwss23puEAEPc4tgaiwEmHbNmQCI6XPCZ81Wv3NgLmArzC4pmmS9pMCQTH/ABLeKq8QwGTIFzG/7KAIu96N8o/d1EHQU8bCL8fyupKr9RG+2x3+SAIXuUuEeWknTu0hpI2J4jr14Lx7f1U7XwACZA2HmgZ6cXUc3Q+o9zGyQ0ucWz5fgtfg+3FM4enQrMcYaadRwgjuy3SHC/1ha3QrGVm7RxT67A4xIGkATpPiEG7otP5hOxE1agym8sD2vaILXtsHA7eTvPZOdXAlvlMf4zB5Hcqsc5zokkxAHpsEQGkCPdFhR47xTtb3jop24N5FgAepuvcvEu223XQcmxNFuF0tqYVjjHejEFsm/ihmtrnzws8RAABSGYR2XO06QGEzJMmdo0xsBxlR4fJHzctjz/RdEY1rMAw1G034d9dhAHdCpQoCt4n1SXd6+q5hIIAsBdXWNc3WY+F+L0Yz4XSaPdmn3lL4fVfRq0d7p1XiUgOW1MmfbSQfMx7c03/T1Uknwf8Ab9F1ijUwv/mjTSbRa+preO4LKrjQbFNku7xumoXadAIOrdZbJ8IatShSdcvfTDo3jU3WY5RKLAzH+mKkW0kwP6oA31Da/C9kv9J4ifCaZHPUR+C6bWwGFqgulrRXeHNeKzR46leO4FEGAxtO5JHHdSY34Vz3V2tAGjEPNMVi1r3Cs2nRIj6k3JAEQfVOwOc1ezWLdSZS/hNY0kka3eNxP1nW9IUuB7L46mHCm9jWvEOaHnS4dRpXQGdyzFPhw7qkarhMPB0U4gaj4/G6QJ4JmJxeo1HMZpJYQwfw9TnUmhpe5jD4XFzhaL+hRyYqRjsv7P5jR1ihUpUw8Q4B/wB4ltihKH0e4y38oif9w8/srpTqQLqbG/D/AA7nUQDNFxeDpL3kk6+8nVJNgEdQoUnMpOD2tNSs1zg2oGhtN5c4gt1WAAiwF0WwpHL630d45zy5ppAEnd5/BsJLp9DE03UW1G6w572wBUB0eNrQ1zXO1HU0ybHe0JIsdHzfKlaV4kkAimk2CSSYBVMwKcf1TPWNpXlB5LT0FkkkAENYC15PBshNcf4I8x8l6kgAamYMhKg86hc3N+sm69SQIhdupO+cJIMHf1SSQM9wtZ0uM3Nz5q6y+oXNBJkpJJAGMpiZgTzhEU6YiIHsEkkAE06Y5D2CNo13M+o5zdQLXaXFstMeEwbhJJAE9Ki3+0cthtyRdKg3+1vsF4kgA6lSbYQIGwgW8uSNosEkwJO54nzKSSACmYdhmWtvvYX8+aKp4Smd6bD/AMW/kkkgA+lRbIOls84E+6SSSAP/2Q==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endParaRPr kumimoji="0" lang="ko-KR" altLang="en-US"/>
          </a:p>
        </p:txBody>
      </p:sp>
      <p:pic>
        <p:nvPicPr>
          <p:cNvPr id="4100" name="Picture 6" descr="http://www.axolotl.org/images/animals/axolot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259388"/>
            <a:ext cx="2171700" cy="159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28813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988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6" b="3954"/>
          <a:stretch>
            <a:fillRect/>
          </a:stretch>
        </p:blipFill>
        <p:spPr bwMode="auto">
          <a:xfrm>
            <a:off x="1042988" y="4743450"/>
            <a:ext cx="6697662" cy="209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440738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28813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667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0" y="984205"/>
            <a:ext cx="9144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In vivo Activation of </a:t>
            </a:r>
            <a:r>
              <a:rPr lang="en-US" altLang="ko-KR" b="1" dirty="0" err="1" smtClean="0"/>
              <a:t>Wnt</a:t>
            </a:r>
            <a:r>
              <a:rPr lang="en-US" altLang="ko-KR" b="1" dirty="0" smtClean="0"/>
              <a:t> Signaling Pathway Enhances Cognitive Function of Adult Mice and Reverses Cognitive Deficits in an Alzheimer's Disease Model </a:t>
            </a:r>
          </a:p>
          <a:p>
            <a:pPr algn="just"/>
            <a:endParaRPr lang="en-US" altLang="ko-KR" sz="1100" dirty="0" smtClean="0"/>
          </a:p>
          <a:p>
            <a:pPr algn="just"/>
            <a:endParaRPr lang="en-US" altLang="ko-KR" sz="1200" b="1" dirty="0" smtClean="0"/>
          </a:p>
          <a:p>
            <a:pPr algn="just"/>
            <a:r>
              <a:rPr lang="en-US" altLang="ko-KR" sz="1200" b="1" dirty="0" smtClean="0"/>
              <a:t>Jessica Y. Vargas1, Marco Fuenzalida2, and </a:t>
            </a:r>
            <a:r>
              <a:rPr lang="en-US" altLang="ko-KR" sz="1200" b="1" dirty="0" err="1" smtClean="0"/>
              <a:t>Nibaldo</a:t>
            </a:r>
            <a:r>
              <a:rPr lang="en-US" altLang="ko-KR" sz="1200" b="1" dirty="0" smtClean="0"/>
              <a:t> C. Inestrosa1 </a:t>
            </a:r>
          </a:p>
          <a:p>
            <a:pPr algn="just"/>
            <a:endParaRPr lang="es-ES" altLang="ko-KR" sz="1100" dirty="0" smtClean="0"/>
          </a:p>
          <a:p>
            <a:pPr algn="just"/>
            <a:r>
              <a:rPr lang="es-ES" altLang="ko-KR" sz="1100" dirty="0" smtClean="0"/>
              <a:t>1Centro de Envejecimiento y Regeneración, Departamento de Biología Celular y Molecular, Facultad de Ciencias Biológicas, Pontificia Universidad Católica de Chile, Santiago 8331150, Chile, and </a:t>
            </a:r>
          </a:p>
          <a:p>
            <a:pPr algn="just"/>
            <a:r>
              <a:rPr lang="es-ES" altLang="ko-KR" sz="1100" dirty="0" smtClean="0"/>
              <a:t>2Centro de Neurobiología y Plasticidad Cerebral, Departamento de Fisiología, Facultad de Ciencias, Universidad de Valparaíso, Valparaíso 2360102, Chile </a:t>
            </a:r>
          </a:p>
          <a:p>
            <a:pPr algn="just"/>
            <a:endParaRPr lang="en-US" altLang="ko-KR" sz="1200" dirty="0" smtClean="0"/>
          </a:p>
          <a:p>
            <a:pPr algn="just"/>
            <a:endParaRPr lang="en-US" altLang="ko-KR" sz="1300" b="1" dirty="0" smtClean="0"/>
          </a:p>
          <a:p>
            <a:pPr algn="just"/>
            <a:r>
              <a:rPr lang="en-US" altLang="ko-KR" sz="1300" b="1" dirty="0" smtClean="0"/>
              <a:t>Abstract</a:t>
            </a:r>
          </a:p>
          <a:p>
            <a:pPr algn="just"/>
            <a:r>
              <a:rPr lang="en-US" altLang="ko-KR" sz="1400" dirty="0" smtClean="0"/>
              <a:t> The role of the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pathway during synaptic development has been well established. In the adult brain, different components of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are expressed, but little is known about its role in mature synapses. Emerging in vitro studies have implicated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in synaptic plasticity. Furthermore, activation of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has shown to protect against </a:t>
            </a:r>
            <a:r>
              <a:rPr lang="en-US" altLang="ko-KR" sz="1400" dirty="0" err="1" smtClean="0"/>
              <a:t>amyloid</a:t>
            </a:r>
            <a:r>
              <a:rPr lang="en-US" altLang="ko-KR" sz="1400" dirty="0" smtClean="0"/>
              <a:t>-β-induced synaptic impairment. The present study provides the first evidence that in vivo activation of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improves episodic memory, increases excitatory synaptic transmission, and enhances long-term </a:t>
            </a:r>
            <a:r>
              <a:rPr lang="en-US" altLang="ko-KR" sz="1400" dirty="0" err="1" smtClean="0"/>
              <a:t>potentiation</a:t>
            </a:r>
            <a:r>
              <a:rPr lang="en-US" altLang="ko-KR" sz="1400" dirty="0" smtClean="0"/>
              <a:t> in adult wild-type mice. Moreover, the activation of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also rescues memory loss and improves synaptic dysfunction in APP/PS1-transgenic mice that model the </a:t>
            </a:r>
            <a:r>
              <a:rPr lang="en-US" altLang="ko-KR" sz="1400" dirty="0" err="1" smtClean="0"/>
              <a:t>amyloid</a:t>
            </a:r>
            <a:r>
              <a:rPr lang="en-US" altLang="ko-KR" sz="1400" dirty="0" smtClean="0"/>
              <a:t> pathology of Alzheimer's diseases. These findings indicate that </a:t>
            </a:r>
            <a:r>
              <a:rPr lang="en-US" altLang="ko-KR" sz="1400" dirty="0" err="1" smtClean="0"/>
              <a:t>Wnt</a:t>
            </a:r>
            <a:r>
              <a:rPr lang="en-US" altLang="ko-KR" sz="1400" dirty="0" smtClean="0"/>
              <a:t> signaling modulates cognitive function in the adult brain and could be a novel promising target for Alzheimer's disease therapy. </a:t>
            </a:r>
          </a:p>
          <a:p>
            <a:pPr algn="just"/>
            <a:endParaRPr lang="en-US" altLang="ko-KR" sz="1400" dirty="0" smtClean="0"/>
          </a:p>
          <a:p>
            <a:pPr algn="just"/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124377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4959" t="16480" r="37267" b="12121"/>
          <a:stretch>
            <a:fillRect/>
          </a:stretch>
        </p:blipFill>
        <p:spPr bwMode="auto">
          <a:xfrm>
            <a:off x="1295636" y="764704"/>
            <a:ext cx="6523411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01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4959" t="17320" r="37267" b="13801"/>
          <a:stretch>
            <a:fillRect/>
          </a:stretch>
        </p:blipFill>
        <p:spPr bwMode="auto">
          <a:xfrm>
            <a:off x="1295636" y="819296"/>
            <a:ext cx="65527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237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14959" t="16480" r="37267" b="7081"/>
          <a:stretch>
            <a:fillRect/>
          </a:stretch>
        </p:blipFill>
        <p:spPr bwMode="auto">
          <a:xfrm>
            <a:off x="1538663" y="791326"/>
            <a:ext cx="6066674" cy="6066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18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72400" y="4046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1372" t="32846" r="35429" b="59234"/>
          <a:stretch>
            <a:fillRect/>
          </a:stretch>
        </p:blipFill>
        <p:spPr bwMode="auto">
          <a:xfrm>
            <a:off x="0" y="0"/>
            <a:ext cx="6912768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14959" t="21520" r="37267" b="7921"/>
          <a:stretch>
            <a:fillRect/>
          </a:stretch>
        </p:blipFill>
        <p:spPr bwMode="auto">
          <a:xfrm>
            <a:off x="1295636" y="809328"/>
            <a:ext cx="6552728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692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907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80486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0" y="2150739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dirty="0" smtClean="0"/>
              <a:t>Affiliation: Department of Pediatric Hematology/Oncology, University of California San Diego, San Diego, California, United States of America </a:t>
            </a:r>
            <a:endParaRPr lang="en-US" sz="1300" dirty="0"/>
          </a:p>
        </p:txBody>
      </p:sp>
      <p:sp>
        <p:nvSpPr>
          <p:cNvPr id="10" name="직사각형 9"/>
          <p:cNvSpPr/>
          <p:nvPr/>
        </p:nvSpPr>
        <p:spPr>
          <a:xfrm>
            <a:off x="0" y="2643182"/>
            <a:ext cx="91440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 smtClean="0"/>
              <a:t>Abstract</a:t>
            </a:r>
          </a:p>
          <a:p>
            <a:r>
              <a:rPr lang="en-US" sz="1300" dirty="0" smtClean="0"/>
              <a:t>The </a:t>
            </a:r>
            <a:r>
              <a:rPr lang="en-US" sz="1300" i="1" dirty="0" smtClean="0"/>
              <a:t>INK4A</a:t>
            </a:r>
            <a:r>
              <a:rPr lang="en-US" sz="1300" dirty="0" smtClean="0"/>
              <a:t> locus codes for two independent tumor suppressors, p14ARF and p16/CDKN2A, and is frequently mutated in many cancers. Here we report a novel deletion/substitution from CC to T in the shared </a:t>
            </a:r>
            <a:r>
              <a:rPr lang="en-US" sz="1300" dirty="0" err="1" smtClean="0"/>
              <a:t>exon</a:t>
            </a:r>
            <a:r>
              <a:rPr lang="en-US" sz="1300" dirty="0" smtClean="0"/>
              <a:t> 2 of </a:t>
            </a:r>
            <a:r>
              <a:rPr lang="en-US" sz="1300" i="1" dirty="0" smtClean="0"/>
              <a:t>p14ARF/p16</a:t>
            </a:r>
            <a:r>
              <a:rPr lang="en-US" sz="1300" dirty="0" smtClean="0"/>
              <a:t> in a melanoma cell line. This mutation aligns the reading frames of </a:t>
            </a:r>
            <a:r>
              <a:rPr lang="en-US" sz="1300" i="1" dirty="0" smtClean="0"/>
              <a:t>p14ARF</a:t>
            </a:r>
            <a:r>
              <a:rPr lang="en-US" sz="1300" dirty="0" smtClean="0"/>
              <a:t> and </a:t>
            </a:r>
            <a:r>
              <a:rPr lang="en-US" sz="1300" i="1" dirty="0" smtClean="0"/>
              <a:t>p16</a:t>
            </a:r>
            <a:r>
              <a:rPr lang="en-US" sz="1300" dirty="0" smtClean="0"/>
              <a:t> mid-transcript, producing one protein which is half p14ARF and half p16, chimera ARF (</a:t>
            </a:r>
            <a:r>
              <a:rPr lang="en-US" sz="1300" dirty="0" err="1" smtClean="0"/>
              <a:t>chARF</a:t>
            </a:r>
            <a:r>
              <a:rPr lang="en-US" sz="1300" dirty="0" smtClean="0"/>
              <a:t>), and another which is half p16 and half non-p14ARF/non-p16 amino acids, p16-Alternate Carboxyl Terminal (p16-ACT). In an effort to understand the cellular impact of this novel mutation and others like it, we expressed the two protein products in a tumor cell line and analyzed common p14ARF and p16 pathways, including the p53/p21 and CDK4/</a:t>
            </a:r>
            <a:r>
              <a:rPr lang="en-US" sz="1300" dirty="0" err="1" smtClean="0"/>
              <a:t>cyclin</a:t>
            </a:r>
            <a:r>
              <a:rPr lang="en-US" sz="1300" dirty="0" smtClean="0"/>
              <a:t> D1 pathways, as well as the influence of the two proteins on growth and the cell cycle. We report that </a:t>
            </a:r>
            <a:r>
              <a:rPr lang="en-US" sz="1300" dirty="0" err="1" smtClean="0"/>
              <a:t>chARF</a:t>
            </a:r>
            <a:r>
              <a:rPr lang="en-US" sz="1300" dirty="0" smtClean="0"/>
              <a:t> mimicked wild-type p14ARF by inducing the p53/p21 pathway, inhibiting cell growth through G2/M arrest and maintaining a certain percentage of cells in G1 during </a:t>
            </a:r>
            <a:r>
              <a:rPr lang="en-US" sz="1300" dirty="0" err="1" smtClean="0"/>
              <a:t>nocodazole</a:t>
            </a:r>
            <a:r>
              <a:rPr lang="en-US" sz="1300" dirty="0" smtClean="0"/>
              <a:t>-induced G2 arrest. </a:t>
            </a:r>
            <a:r>
              <a:rPr lang="en-US" sz="1300" dirty="0" err="1" smtClean="0"/>
              <a:t>chARF</a:t>
            </a:r>
            <a:r>
              <a:rPr lang="en-US" sz="1300" dirty="0" smtClean="0"/>
              <a:t> also demonstrated p16 activity by binding CDK4. However, rather than preventing </a:t>
            </a:r>
            <a:r>
              <a:rPr lang="en-US" sz="1300" dirty="0" err="1" smtClean="0"/>
              <a:t>cyclin</a:t>
            </a:r>
            <a:r>
              <a:rPr lang="en-US" sz="1300" dirty="0" smtClean="0"/>
              <a:t> D1 from binding CDK4, </a:t>
            </a:r>
            <a:r>
              <a:rPr lang="en-US" sz="1300" dirty="0" err="1" smtClean="0"/>
              <a:t>chARF</a:t>
            </a:r>
            <a:r>
              <a:rPr lang="en-US" sz="1300" dirty="0" smtClean="0"/>
              <a:t> stabilized this interaction through p21 which bound CDK4. p16-ACT had no p16-related function as it was unable to inhibit </a:t>
            </a:r>
            <a:r>
              <a:rPr lang="en-US" sz="1300" dirty="0" err="1" smtClean="0"/>
              <a:t>cyclin</a:t>
            </a:r>
            <a:r>
              <a:rPr lang="en-US" sz="1300" dirty="0" smtClean="0"/>
              <a:t> D1/CDK4 complex formation and was unable to arrest the cell cycle, though it did inhibit colony formation. We conclude that these novel </a:t>
            </a:r>
            <a:r>
              <a:rPr lang="en-US" sz="1300" dirty="0" err="1" smtClean="0"/>
              <a:t>chimeric</a:t>
            </a:r>
            <a:r>
              <a:rPr lang="en-US" sz="1300" dirty="0" smtClean="0"/>
              <a:t> proteins, which are very similar to predicted p16/p14ARF </a:t>
            </a:r>
            <a:r>
              <a:rPr lang="en-US" sz="1300" dirty="0" err="1" smtClean="0"/>
              <a:t>chimeric</a:t>
            </a:r>
            <a:r>
              <a:rPr lang="en-US" sz="1300" dirty="0" smtClean="0"/>
              <a:t> proteins found in other primary cancers, result in maintained p14ARF-p53-p21 signaling while p16-dependent CDK4 inhibition is lost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907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직사각형 26"/>
          <p:cNvSpPr/>
          <p:nvPr/>
        </p:nvSpPr>
        <p:spPr>
          <a:xfrm>
            <a:off x="0" y="64291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3" action="ppaction://hlinkfile" tooltip="Disease and Predation: Sorting out Causes of a Bighorn Sheep (&lt;i&gt;Ovis canadensis&lt;/i&gt;) Decline"/>
              </a:rPr>
              <a:t>Disease and Predation: Sorting out Causes of a Bighorn Sheep (</a:t>
            </a:r>
            <a:r>
              <a:rPr lang="en-US" sz="1100" b="1" i="1" dirty="0" err="1" smtClean="0">
                <a:hlinkClick r:id="rId3" action="ppaction://hlinkfile" tooltip="Disease and Predation: Sorting out Causes of a Bighorn Sheep (&lt;i&gt;Ovis canadensis&lt;/i&gt;) Decline"/>
              </a:rPr>
              <a:t>Ovis</a:t>
            </a:r>
            <a:r>
              <a:rPr lang="en-US" sz="1100" b="1" i="1" dirty="0" smtClean="0">
                <a:hlinkClick r:id="rId3" action="ppaction://hlinkfile" tooltip="Disease and Predation: Sorting out Causes of a Bighorn Sheep (&lt;i&gt;Ovis canadensis&lt;/i&gt;) Decline"/>
              </a:rPr>
              <a:t> </a:t>
            </a:r>
            <a:r>
              <a:rPr lang="en-US" sz="1100" b="1" i="1" dirty="0" err="1" smtClean="0">
                <a:hlinkClick r:id="rId3" action="ppaction://hlinkfile" tooltip="Disease and Predation: Sorting out Causes of a Bighorn Sheep (&lt;i&gt;Ovis canadensis&lt;/i&gt;) Decline"/>
              </a:rPr>
              <a:t>canadensis</a:t>
            </a:r>
            <a:r>
              <a:rPr lang="en-US" sz="1100" b="1" dirty="0" smtClean="0">
                <a:hlinkClick r:id="rId3" action="ppaction://hlinkfile" tooltip="Disease and Predation: Sorting out Causes of a Bighorn Sheep (&lt;i&gt;Ovis canadensis&lt;/i&gt;) Decline"/>
              </a:rPr>
              <a:t>) Decline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Joshua B. Smith, Jonathan A. Jenks, [...], Robert W. </a:t>
            </a:r>
            <a:r>
              <a:rPr lang="en-US" sz="1100" dirty="0" err="1" smtClean="0"/>
              <a:t>Klaver</a:t>
            </a:r>
            <a:endParaRPr lang="en-US" sz="1100" dirty="0"/>
          </a:p>
        </p:txBody>
      </p:sp>
      <p:sp>
        <p:nvSpPr>
          <p:cNvPr id="28" name="직사각형 27"/>
          <p:cNvSpPr/>
          <p:nvPr/>
        </p:nvSpPr>
        <p:spPr>
          <a:xfrm>
            <a:off x="0" y="1177709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4" action="ppaction://hlinkfile" tooltip="DISC1 (Disrupted-in-Schizophrenia-1) Regulates Differentiation of Oligodendrocytes"/>
              </a:rPr>
              <a:t>DISC1 (Disrupted-in-Schizophrenia-1) Regulates Differentiation of </a:t>
            </a:r>
            <a:r>
              <a:rPr lang="en-US" sz="1100" b="1" dirty="0" err="1" smtClean="0">
                <a:hlinkClick r:id="rId4" action="ppaction://hlinkfile" tooltip="DISC1 (Disrupted-in-Schizophrenia-1) Regulates Differentiation of Oligodendrocytes"/>
              </a:rPr>
              <a:t>Oligodendrocytes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Tsuyoshi Hattori, Shoko Shimizu, [...], Akira Ito</a:t>
            </a:r>
            <a:endParaRPr lang="en-US" sz="1100" dirty="0"/>
          </a:p>
        </p:txBody>
      </p:sp>
      <p:sp>
        <p:nvSpPr>
          <p:cNvPr id="29" name="직사각형 28"/>
          <p:cNvSpPr/>
          <p:nvPr/>
        </p:nvSpPr>
        <p:spPr>
          <a:xfrm>
            <a:off x="0" y="171448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5" action="ppaction://hlinkfile" tooltip="Structural Properties of Prokaryotic Promoter Regions Correlate with Functional Features"/>
              </a:rPr>
              <a:t>Structural Properties of Prokaryotic Promoter Regions Correlate with Functional Features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Pieter </a:t>
            </a:r>
            <a:r>
              <a:rPr lang="en-US" sz="1100" dirty="0" err="1" smtClean="0"/>
              <a:t>Meysman</a:t>
            </a:r>
            <a:r>
              <a:rPr lang="en-US" sz="1100" dirty="0" smtClean="0"/>
              <a:t>, Julio </a:t>
            </a:r>
            <a:r>
              <a:rPr lang="en-US" sz="1100" dirty="0" err="1" smtClean="0"/>
              <a:t>Collado</a:t>
            </a:r>
            <a:r>
              <a:rPr lang="en-US" sz="1100" dirty="0" smtClean="0"/>
              <a:t>-Vides, [...], Kris </a:t>
            </a:r>
            <a:r>
              <a:rPr lang="en-US" sz="1100" dirty="0" err="1" smtClean="0"/>
              <a:t>Laukens</a:t>
            </a:r>
            <a:endParaRPr lang="en-US" sz="1100" dirty="0"/>
          </a:p>
        </p:txBody>
      </p:sp>
      <p:sp>
        <p:nvSpPr>
          <p:cNvPr id="35" name="직사각형 34"/>
          <p:cNvSpPr/>
          <p:nvPr/>
        </p:nvSpPr>
        <p:spPr>
          <a:xfrm>
            <a:off x="0" y="2214554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6" action="ppaction://hlinkfile" tooltip="Short Term Effects of Particle Exposure on Hospital Admissions in the Mid-Atlantic States: A Population Estimate"/>
              </a:rPr>
              <a:t>Short Term Effects of Particle Exposure on Hospital Admissions in the Mid-Atlantic States: A Population Estimate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Itai</a:t>
            </a:r>
            <a:r>
              <a:rPr lang="en-US" sz="1100" dirty="0" smtClean="0"/>
              <a:t> </a:t>
            </a:r>
            <a:r>
              <a:rPr lang="en-US" sz="1100" dirty="0" err="1" smtClean="0"/>
              <a:t>Kloog</a:t>
            </a:r>
            <a:r>
              <a:rPr lang="en-US" sz="1100" dirty="0" smtClean="0"/>
              <a:t>, Francesco </a:t>
            </a:r>
            <a:r>
              <a:rPr lang="en-US" sz="1100" dirty="0" err="1" smtClean="0"/>
              <a:t>Nordio</a:t>
            </a:r>
            <a:r>
              <a:rPr lang="en-US" sz="1100" dirty="0" smtClean="0"/>
              <a:t>, [...], Joel D. Schwartz</a:t>
            </a:r>
            <a:endParaRPr lang="en-US" sz="1100" dirty="0"/>
          </a:p>
        </p:txBody>
      </p:sp>
      <p:sp>
        <p:nvSpPr>
          <p:cNvPr id="36" name="직사각형 35"/>
          <p:cNvSpPr/>
          <p:nvPr/>
        </p:nvSpPr>
        <p:spPr>
          <a:xfrm>
            <a:off x="0" y="282883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Significant Improvement of Thermal Stability for </a:t>
            </a:r>
            <a:r>
              <a:rPr lang="en-US" sz="1100" b="1" dirty="0" err="1" smtClean="0">
                <a:hlinkClick r:id="rId7" action="ppaction://hlinkfile" tooltip="Significant Improvement of Thermal Stability for CeZrPrNd Oxides Simply by Supercritical CO&lt;sub&gt;2&lt;/sub&gt; Drying"/>
              </a:rPr>
              <a:t>CeZrPrNd</a:t>
            </a:r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 Oxides Simply by Supercritical CO</a:t>
            </a:r>
            <a:r>
              <a:rPr lang="en-US" sz="1100" b="1" baseline="-25000" dirty="0" smtClean="0">
                <a:hlinkClick r:id="rId7" action="ppaction://hlinkfile" tooltip="Significant Improvement of Thermal Stability for CeZrPrNd Oxides Simply by Supercritical CO&lt;sub&gt;2&lt;/sub&gt; Drying"/>
              </a:rPr>
              <a:t>2</a:t>
            </a:r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 Drying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Yunzhao</a:t>
            </a:r>
            <a:r>
              <a:rPr lang="en-US" sz="1100" dirty="0" smtClean="0"/>
              <a:t> Fan, </a:t>
            </a:r>
            <a:r>
              <a:rPr lang="en-US" sz="1100" dirty="0" err="1" smtClean="0"/>
              <a:t>Zizi</a:t>
            </a:r>
            <a:r>
              <a:rPr lang="en-US" sz="1100" dirty="0" smtClean="0"/>
              <a:t> Wang, [...], </a:t>
            </a:r>
            <a:r>
              <a:rPr lang="en-US" sz="1100" dirty="0" err="1" smtClean="0"/>
              <a:t>Yingxia</a:t>
            </a:r>
            <a:r>
              <a:rPr lang="en-US" sz="1100" dirty="0" smtClean="0"/>
              <a:t> Wang</a:t>
            </a:r>
            <a:endParaRPr lang="en-US" sz="1100" dirty="0"/>
          </a:p>
        </p:txBody>
      </p:sp>
      <p:sp>
        <p:nvSpPr>
          <p:cNvPr id="37" name="직사각형 36"/>
          <p:cNvSpPr/>
          <p:nvPr/>
        </p:nvSpPr>
        <p:spPr>
          <a:xfrm>
            <a:off x="0" y="3429000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8" action="ppaction://hlinkfile" tooltip="Initial Effects of the National PCV7 Childhood Immunization Program on Adult Invasive Pneumococcal Disease in Israel"/>
              </a:rPr>
              <a:t>Initial Effects of the National PCV7 Childhood Immunization Program on Adult Invasive Pneumococcal Disease in Israel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Gili</a:t>
            </a:r>
            <a:r>
              <a:rPr lang="en-US" sz="1100" dirty="0" smtClean="0"/>
              <a:t> </a:t>
            </a:r>
            <a:r>
              <a:rPr lang="en-US" sz="1100" dirty="0" err="1" smtClean="0"/>
              <a:t>Regev-Yochay</a:t>
            </a:r>
            <a:r>
              <a:rPr lang="en-US" sz="1100" dirty="0" smtClean="0"/>
              <a:t>, </a:t>
            </a:r>
            <a:r>
              <a:rPr lang="en-US" sz="1100" dirty="0" err="1" smtClean="0"/>
              <a:t>Galia</a:t>
            </a:r>
            <a:r>
              <a:rPr lang="en-US" sz="1100" dirty="0" smtClean="0"/>
              <a:t> </a:t>
            </a:r>
            <a:r>
              <a:rPr lang="en-US" sz="1100" dirty="0" err="1" smtClean="0"/>
              <a:t>Rahav</a:t>
            </a:r>
            <a:r>
              <a:rPr lang="en-US" sz="1100" dirty="0" smtClean="0"/>
              <a:t>, [...], for the IAIPD study group</a:t>
            </a:r>
            <a:endParaRPr lang="en-US" sz="1100" dirty="0"/>
          </a:p>
        </p:txBody>
      </p:sp>
      <p:sp>
        <p:nvSpPr>
          <p:cNvPr id="38" name="직사각형 37"/>
          <p:cNvSpPr/>
          <p:nvPr/>
        </p:nvSpPr>
        <p:spPr>
          <a:xfrm>
            <a:off x="0" y="4000504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err="1" smtClean="0">
                <a:hlinkClick r:id="rId9" action="ppaction://hlinkfile" tooltip="Immunohistochemical Localization of Key Arachidonic Acid Metabolism Enzymes during Fracture Healing in Mice"/>
              </a:rPr>
              <a:t>Immunohistochemical</a:t>
            </a:r>
            <a:r>
              <a:rPr lang="en-US" sz="1100" b="1" dirty="0" smtClean="0">
                <a:hlinkClick r:id="rId9" action="ppaction://hlinkfile" tooltip="Immunohistochemical Localization of Key Arachidonic Acid Metabolism Enzymes during Fracture Healing in Mice"/>
              </a:rPr>
              <a:t> Localization of Key </a:t>
            </a:r>
            <a:r>
              <a:rPr lang="en-US" sz="1100" b="1" dirty="0" err="1" smtClean="0">
                <a:hlinkClick r:id="rId9" action="ppaction://hlinkfile" tooltip="Immunohistochemical Localization of Key Arachidonic Acid Metabolism Enzymes during Fracture Healing in Mice"/>
              </a:rPr>
              <a:t>Arachidonic</a:t>
            </a:r>
            <a:r>
              <a:rPr lang="en-US" sz="1100" b="1" dirty="0" smtClean="0">
                <a:hlinkClick r:id="rId9" action="ppaction://hlinkfile" tooltip="Immunohistochemical Localization of Key Arachidonic Acid Metabolism Enzymes during Fracture Healing in Mice"/>
              </a:rPr>
              <a:t> Acid Metabolism Enzymes during Fracture Healing in Mice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Hsuan</a:t>
            </a:r>
            <a:r>
              <a:rPr lang="en-US" sz="1100" dirty="0" smtClean="0"/>
              <a:t>-Ni Lin, J. Patrick O’Connor</a:t>
            </a:r>
            <a:endParaRPr lang="en-US" sz="1100" dirty="0"/>
          </a:p>
        </p:txBody>
      </p:sp>
      <p:sp>
        <p:nvSpPr>
          <p:cNvPr id="39" name="직사각형 38"/>
          <p:cNvSpPr/>
          <p:nvPr/>
        </p:nvSpPr>
        <p:spPr>
          <a:xfrm>
            <a:off x="0" y="457200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0" action="ppaction://hlinkfile" tooltip="Id Proteins Regulate Capillary Repair and Perivascular Cell Proliferation following Ischemia-Reperfusion Injury"/>
              </a:rPr>
              <a:t>Id Proteins Regulate Capillary Repair and </a:t>
            </a:r>
            <a:r>
              <a:rPr lang="en-US" sz="1100" b="1" dirty="0" err="1" smtClean="0">
                <a:hlinkClick r:id="rId10" action="ppaction://hlinkfile" tooltip="Id Proteins Regulate Capillary Repair and Perivascular Cell Proliferation following Ischemia-Reperfusion Injury"/>
              </a:rPr>
              <a:t>Perivascular</a:t>
            </a:r>
            <a:r>
              <a:rPr lang="en-US" sz="1100" b="1" dirty="0" smtClean="0">
                <a:hlinkClick r:id="rId10" action="ppaction://hlinkfile" tooltip="Id Proteins Regulate Capillary Repair and Perivascular Cell Proliferation following Ischemia-Reperfusion Injury"/>
              </a:rPr>
              <a:t> Cell Proliferation following Ischemia-Reperfusion Injury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David Lee, </a:t>
            </a:r>
            <a:r>
              <a:rPr lang="en-US" sz="1100" dirty="0" err="1" smtClean="0"/>
              <a:t>Shantheri</a:t>
            </a:r>
            <a:r>
              <a:rPr lang="en-US" sz="1100" dirty="0" smtClean="0"/>
              <a:t> </a:t>
            </a:r>
            <a:r>
              <a:rPr lang="en-US" sz="1100" dirty="0" err="1" smtClean="0"/>
              <a:t>Shenoy</a:t>
            </a:r>
            <a:r>
              <a:rPr lang="en-US" sz="1100" dirty="0" smtClean="0"/>
              <a:t>, [...], Matt </a:t>
            </a:r>
            <a:r>
              <a:rPr lang="en-US" sz="1100" dirty="0" err="1" smtClean="0"/>
              <a:t>Plotkin</a:t>
            </a:r>
            <a:endParaRPr lang="en-US" sz="1100" dirty="0"/>
          </a:p>
        </p:txBody>
      </p:sp>
      <p:sp>
        <p:nvSpPr>
          <p:cNvPr id="40" name="직사각형 39"/>
          <p:cNvSpPr/>
          <p:nvPr/>
        </p:nvSpPr>
        <p:spPr>
          <a:xfrm>
            <a:off x="0" y="5143512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1" action="ppaction://hlinkfile" tooltip="Using the &lt;i&gt;Pf&lt;/i&gt;EMP1 Head Structure Binding Motif to Deal a Blow at Severe Malaria"/>
              </a:rPr>
              <a:t>Using the </a:t>
            </a:r>
            <a:r>
              <a:rPr lang="en-US" sz="1100" b="1" i="1" dirty="0" smtClean="0">
                <a:hlinkClick r:id="rId11" action="ppaction://hlinkfile" tooltip="Using the &lt;i&gt;Pf&lt;/i&gt;EMP1 Head Structure Binding Motif to Deal a Blow at Severe Malaria"/>
              </a:rPr>
              <a:t>Pf</a:t>
            </a:r>
            <a:r>
              <a:rPr lang="en-US" sz="1100" b="1" dirty="0" smtClean="0">
                <a:hlinkClick r:id="rId11" action="ppaction://hlinkfile" tooltip="Using the &lt;i&gt;Pf&lt;/i&gt;EMP1 Head Structure Binding Motif to Deal a Blow at Severe Malaria"/>
              </a:rPr>
              <a:t>EMP1 Head Structure Binding Motif to Deal a Blow at Severe Malaria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Manuel E. </a:t>
            </a:r>
            <a:r>
              <a:rPr lang="en-US" sz="1100" dirty="0" err="1" smtClean="0"/>
              <a:t>Patarroyo</a:t>
            </a:r>
            <a:r>
              <a:rPr lang="en-US" sz="1100" dirty="0" smtClean="0"/>
              <a:t>, Martha Patricia Alba, [...], Manuel A. </a:t>
            </a:r>
            <a:r>
              <a:rPr lang="en-US" sz="1100" dirty="0" err="1" smtClean="0"/>
              <a:t>Patarroyo</a:t>
            </a:r>
            <a:endParaRPr lang="en-US" sz="1100" dirty="0"/>
          </a:p>
        </p:txBody>
      </p:sp>
      <p:sp>
        <p:nvSpPr>
          <p:cNvPr id="42" name="직사각형 41"/>
          <p:cNvSpPr/>
          <p:nvPr/>
        </p:nvSpPr>
        <p:spPr>
          <a:xfrm>
            <a:off x="0" y="5786454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5" action="ppaction://hlinkfile" tooltip="Structural Properties of Prokaryotic Promoter Regions Correlate with Functional Features"/>
              </a:rPr>
              <a:t>Structural Properties of Prokaryotic Promoter Regions Correlate with Functional Features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Pieter </a:t>
            </a:r>
            <a:r>
              <a:rPr lang="en-US" sz="1100" dirty="0" err="1" smtClean="0"/>
              <a:t>Meysman</a:t>
            </a:r>
            <a:r>
              <a:rPr lang="en-US" sz="1100" dirty="0" smtClean="0"/>
              <a:t>, Julio </a:t>
            </a:r>
            <a:r>
              <a:rPr lang="en-US" sz="1100" dirty="0" err="1" smtClean="0"/>
              <a:t>Collado</a:t>
            </a:r>
            <a:r>
              <a:rPr lang="en-US" sz="1100" dirty="0" smtClean="0"/>
              <a:t>-Vides, [...], Kris </a:t>
            </a:r>
            <a:r>
              <a:rPr lang="en-US" sz="1100" dirty="0" err="1" smtClean="0"/>
              <a:t>Laukens</a:t>
            </a:r>
            <a:endParaRPr lang="en-US" sz="1100" dirty="0"/>
          </a:p>
        </p:txBody>
      </p:sp>
      <p:sp>
        <p:nvSpPr>
          <p:cNvPr id="43" name="직사각형 42"/>
          <p:cNvSpPr/>
          <p:nvPr/>
        </p:nvSpPr>
        <p:spPr>
          <a:xfrm>
            <a:off x="4572000" y="64291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2" action="ppaction://hlinkfile" tooltip="Exploring the Use of Sensors to Measure Behavioral Interactions: An Experimental Evaluation of Using Hand Trajectories"/>
              </a:rPr>
              <a:t>Exploring the Use of Sensors to Measure Behavioral Interactions: An Experimental Evaluation of Using Hand Trajectories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Jeroen</a:t>
            </a:r>
            <a:r>
              <a:rPr lang="en-US" sz="1100" dirty="0" smtClean="0"/>
              <a:t> H. M. Bergmann, Patrick M. Langdon, [...], Newton Howard</a:t>
            </a:r>
            <a:endParaRPr lang="en-US" sz="1100" dirty="0"/>
          </a:p>
        </p:txBody>
      </p:sp>
      <p:sp>
        <p:nvSpPr>
          <p:cNvPr id="44" name="직사각형 43"/>
          <p:cNvSpPr/>
          <p:nvPr/>
        </p:nvSpPr>
        <p:spPr>
          <a:xfrm>
            <a:off x="4572000" y="1214422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3" action="ppaction://hlinkfile" tooltip="Comparative Variation within the Genome of &lt;i&gt;Campylobacter jejuni&lt;/i&gt; NCTC 11168 in Human and Murine Hosts"/>
              </a:rPr>
              <a:t>Comparative Variation within the Genome of </a:t>
            </a:r>
            <a:r>
              <a:rPr lang="en-US" sz="1100" b="1" i="1" dirty="0" smtClean="0">
                <a:hlinkClick r:id="rId13" action="ppaction://hlinkfile" tooltip="Comparative Variation within the Genome of &lt;i&gt;Campylobacter jejuni&lt;/i&gt; NCTC 11168 in Human and Murine Hosts"/>
              </a:rPr>
              <a:t>Campylobacter </a:t>
            </a:r>
            <a:r>
              <a:rPr lang="en-US" sz="1100" b="1" i="1" dirty="0" err="1" smtClean="0">
                <a:hlinkClick r:id="rId13" action="ppaction://hlinkfile" tooltip="Comparative Variation within the Genome of &lt;i&gt;Campylobacter jejuni&lt;/i&gt; NCTC 11168 in Human and Murine Hosts"/>
              </a:rPr>
              <a:t>jejuni</a:t>
            </a:r>
            <a:r>
              <a:rPr lang="en-US" sz="1100" b="1" dirty="0" smtClean="0">
                <a:hlinkClick r:id="rId13" action="ppaction://hlinkfile" tooltip="Comparative Variation within the Genome of &lt;i&gt;Campylobacter jejuni&lt;/i&gt; NCTC 11168 in Human and Murine Hosts"/>
              </a:rPr>
              <a:t> NCTC 11168 in Human and </a:t>
            </a:r>
            <a:r>
              <a:rPr lang="en-US" sz="1100" b="1" dirty="0" err="1" smtClean="0">
                <a:hlinkClick r:id="rId13" action="ppaction://hlinkfile" tooltip="Comparative Variation within the Genome of &lt;i&gt;Campylobacter jejuni&lt;/i&gt; NCTC 11168 in Human and Murine Hosts"/>
              </a:rPr>
              <a:t>Murine</a:t>
            </a:r>
            <a:r>
              <a:rPr lang="en-US" sz="1100" b="1" dirty="0" smtClean="0">
                <a:hlinkClick r:id="rId13" action="ppaction://hlinkfile" tooltip="Comparative Variation within the Genome of &lt;i&gt;Campylobacter jejuni&lt;/i&gt; NCTC 11168 in Human and Murine Hosts"/>
              </a:rPr>
              <a:t> Hosts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Dallas K. Thomas, Abdul G. Lone, [...], G. Douglas </a:t>
            </a:r>
            <a:r>
              <a:rPr lang="en-US" sz="1100" dirty="0" err="1" smtClean="0"/>
              <a:t>Inglis</a:t>
            </a:r>
            <a:endParaRPr lang="en-US" sz="1100" dirty="0"/>
          </a:p>
        </p:txBody>
      </p:sp>
      <p:sp>
        <p:nvSpPr>
          <p:cNvPr id="45" name="직사각형 44"/>
          <p:cNvSpPr/>
          <p:nvPr/>
        </p:nvSpPr>
        <p:spPr>
          <a:xfrm>
            <a:off x="4572000" y="178592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Significant Improvement of Thermal Stability for </a:t>
            </a:r>
            <a:r>
              <a:rPr lang="en-US" sz="1100" b="1" dirty="0" err="1" smtClean="0">
                <a:hlinkClick r:id="rId7" action="ppaction://hlinkfile" tooltip="Significant Improvement of Thermal Stability for CeZrPrNd Oxides Simply by Supercritical CO&lt;sub&gt;2&lt;/sub&gt; Drying"/>
              </a:rPr>
              <a:t>CeZrPrNd</a:t>
            </a:r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 Oxides Simply by Supercritical CO</a:t>
            </a:r>
            <a:r>
              <a:rPr lang="en-US" sz="1100" b="1" baseline="-25000" dirty="0" smtClean="0">
                <a:hlinkClick r:id="rId7" action="ppaction://hlinkfile" tooltip="Significant Improvement of Thermal Stability for CeZrPrNd Oxides Simply by Supercritical CO&lt;sub&gt;2&lt;/sub&gt; Drying"/>
              </a:rPr>
              <a:t>2</a:t>
            </a:r>
            <a:r>
              <a:rPr lang="en-US" sz="1100" b="1" dirty="0" smtClean="0">
                <a:hlinkClick r:id="rId7" action="ppaction://hlinkfile" tooltip="Significant Improvement of Thermal Stability for CeZrPrNd Oxides Simply by Supercritical CO&lt;sub&gt;2&lt;/sub&gt; Drying"/>
              </a:rPr>
              <a:t> Drying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Yunzhao</a:t>
            </a:r>
            <a:r>
              <a:rPr lang="en-US" sz="1100" dirty="0" smtClean="0"/>
              <a:t> Fan, </a:t>
            </a:r>
            <a:r>
              <a:rPr lang="en-US" sz="1100" dirty="0" err="1" smtClean="0"/>
              <a:t>Zizi</a:t>
            </a:r>
            <a:r>
              <a:rPr lang="en-US" sz="1100" dirty="0" smtClean="0"/>
              <a:t> Wang, [...], </a:t>
            </a:r>
            <a:r>
              <a:rPr lang="en-US" sz="1100" dirty="0" err="1" smtClean="0"/>
              <a:t>Yingxia</a:t>
            </a:r>
            <a:r>
              <a:rPr lang="en-US" sz="1100" dirty="0" smtClean="0"/>
              <a:t> Wang</a:t>
            </a:r>
            <a:endParaRPr lang="en-US" sz="1100" dirty="0"/>
          </a:p>
        </p:txBody>
      </p:sp>
      <p:sp>
        <p:nvSpPr>
          <p:cNvPr id="46" name="직사각형 45"/>
          <p:cNvSpPr/>
          <p:nvPr/>
        </p:nvSpPr>
        <p:spPr>
          <a:xfrm>
            <a:off x="4572000" y="242886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8" action="ppaction://hlinkfile" tooltip="Initial Effects of the National PCV7 Childhood Immunization Program on Adult Invasive Pneumococcal Disease in Israel"/>
              </a:rPr>
              <a:t>Initial Effects of the National PCV7 Childhood Immunization Program on Adult Invasive Pneumococcal Disease in Israel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Gili</a:t>
            </a:r>
            <a:r>
              <a:rPr lang="en-US" sz="1100" dirty="0" smtClean="0"/>
              <a:t> </a:t>
            </a:r>
            <a:r>
              <a:rPr lang="en-US" sz="1100" dirty="0" err="1" smtClean="0"/>
              <a:t>Regev-Yochay</a:t>
            </a:r>
            <a:r>
              <a:rPr lang="en-US" sz="1100" dirty="0" smtClean="0"/>
              <a:t>, </a:t>
            </a:r>
            <a:r>
              <a:rPr lang="en-US" sz="1100" dirty="0" err="1" smtClean="0"/>
              <a:t>Galia</a:t>
            </a:r>
            <a:r>
              <a:rPr lang="en-US" sz="1100" dirty="0" smtClean="0"/>
              <a:t> </a:t>
            </a:r>
            <a:r>
              <a:rPr lang="en-US" sz="1100" dirty="0" err="1" smtClean="0"/>
              <a:t>Rahav</a:t>
            </a:r>
            <a:r>
              <a:rPr lang="en-US" sz="1100" dirty="0" smtClean="0"/>
              <a:t>, [...], for the IAIPD study group</a:t>
            </a:r>
            <a:endParaRPr lang="en-US" sz="1100" dirty="0"/>
          </a:p>
        </p:txBody>
      </p:sp>
      <p:sp>
        <p:nvSpPr>
          <p:cNvPr id="47" name="직사각형 46"/>
          <p:cNvSpPr/>
          <p:nvPr/>
        </p:nvSpPr>
        <p:spPr>
          <a:xfrm>
            <a:off x="4572000" y="3000372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err="1" smtClean="0">
                <a:hlinkClick r:id="rId9" action="ppaction://hlinkfile" tooltip="Immunohistochemical Localization of Key Arachidonic Acid Metabolism Enzymes during Fracture Healing in Mice"/>
              </a:rPr>
              <a:t>Immunohistochemical</a:t>
            </a:r>
            <a:r>
              <a:rPr lang="en-US" sz="1100" b="1" dirty="0" smtClean="0">
                <a:hlinkClick r:id="rId9" action="ppaction://hlinkfile" tooltip="Immunohistochemical Localization of Key Arachidonic Acid Metabolism Enzymes during Fracture Healing in Mice"/>
              </a:rPr>
              <a:t> Localization of Key </a:t>
            </a:r>
            <a:r>
              <a:rPr lang="en-US" sz="1100" b="1" dirty="0" err="1" smtClean="0">
                <a:hlinkClick r:id="rId9" action="ppaction://hlinkfile" tooltip="Immunohistochemical Localization of Key Arachidonic Acid Metabolism Enzymes during Fracture Healing in Mice"/>
              </a:rPr>
              <a:t>Arachidonic</a:t>
            </a:r>
            <a:r>
              <a:rPr lang="en-US" sz="1100" b="1" dirty="0" smtClean="0">
                <a:hlinkClick r:id="rId9" action="ppaction://hlinkfile" tooltip="Immunohistochemical Localization of Key Arachidonic Acid Metabolism Enzymes during Fracture Healing in Mice"/>
              </a:rPr>
              <a:t> Acid Metabolism Enzymes during Fracture Healing in Mice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Hsuan</a:t>
            </a:r>
            <a:r>
              <a:rPr lang="en-US" sz="1100" dirty="0" smtClean="0"/>
              <a:t>-Ni Lin, J. Patrick O’Connor</a:t>
            </a:r>
            <a:endParaRPr lang="en-US" sz="1100" dirty="0"/>
          </a:p>
        </p:txBody>
      </p:sp>
      <p:sp>
        <p:nvSpPr>
          <p:cNvPr id="48" name="직사각형 47"/>
          <p:cNvSpPr/>
          <p:nvPr/>
        </p:nvSpPr>
        <p:spPr>
          <a:xfrm>
            <a:off x="4572000" y="357187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4" action="ppaction://hlinkfile" tooltip="No Major Role for Insulin-Degrading Enzyme in Antigen Presentation by MHC Molecules"/>
              </a:rPr>
              <a:t>No Major Role for Insulin-Degrading Enzyme in Antigen Presentation by MHC Molecules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Slobodan </a:t>
            </a:r>
            <a:r>
              <a:rPr lang="en-US" sz="1100" dirty="0" err="1" smtClean="0"/>
              <a:t>Culina</a:t>
            </a:r>
            <a:r>
              <a:rPr lang="en-US" sz="1100" dirty="0" smtClean="0"/>
              <a:t>, François-Xavier </a:t>
            </a:r>
            <a:r>
              <a:rPr lang="en-US" sz="1100" dirty="0" err="1" smtClean="0"/>
              <a:t>Mauvais</a:t>
            </a:r>
            <a:r>
              <a:rPr lang="en-US" sz="1100" dirty="0" smtClean="0"/>
              <a:t>, [...], Peter van </a:t>
            </a:r>
            <a:r>
              <a:rPr lang="en-US" sz="1100" dirty="0" err="1" smtClean="0"/>
              <a:t>Endert</a:t>
            </a:r>
            <a:endParaRPr lang="en-US" sz="1100" dirty="0"/>
          </a:p>
        </p:txBody>
      </p:sp>
      <p:sp>
        <p:nvSpPr>
          <p:cNvPr id="49" name="직사각형 48"/>
          <p:cNvSpPr/>
          <p:nvPr/>
        </p:nvSpPr>
        <p:spPr>
          <a:xfrm>
            <a:off x="4572000" y="4143380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5" action="ppaction://hlinkfile" tooltip="A Gene Expression and Pre-mRNA Splicing Signature That Marks the Adenoma-Adenocarcinoma Progression in Colorectal Cancer"/>
              </a:rPr>
              <a:t>A Gene Expression and Pre-mRNA Splicing Signature That Marks the Adenoma-</a:t>
            </a:r>
            <a:r>
              <a:rPr lang="en-US" sz="1100" b="1" dirty="0" err="1" smtClean="0">
                <a:hlinkClick r:id="rId15" action="ppaction://hlinkfile" tooltip="A Gene Expression and Pre-mRNA Splicing Signature That Marks the Adenoma-Adenocarcinoma Progression in Colorectal Cancer"/>
              </a:rPr>
              <a:t>Adenocarcinoma</a:t>
            </a:r>
            <a:r>
              <a:rPr lang="en-US" sz="1100" b="1" dirty="0" smtClean="0">
                <a:hlinkClick r:id="rId15" action="ppaction://hlinkfile" tooltip="A Gene Expression and Pre-mRNA Splicing Signature That Marks the Adenoma-Adenocarcinoma Progression in Colorectal Cancer"/>
              </a:rPr>
              <a:t> Progression in Colorectal Cancer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Marine </a:t>
            </a:r>
            <a:r>
              <a:rPr lang="en-US" sz="1100" dirty="0" err="1" smtClean="0"/>
              <a:t>Pesson</a:t>
            </a:r>
            <a:r>
              <a:rPr lang="en-US" sz="1100" dirty="0" smtClean="0"/>
              <a:t>, Alain Volant, [...], Laurent </a:t>
            </a:r>
            <a:r>
              <a:rPr lang="en-US" sz="1100" dirty="0" err="1" smtClean="0"/>
              <a:t>Corcos</a:t>
            </a:r>
            <a:endParaRPr lang="en-US" sz="1100" dirty="0"/>
          </a:p>
        </p:txBody>
      </p:sp>
      <p:sp>
        <p:nvSpPr>
          <p:cNvPr id="50" name="직사각형 49"/>
          <p:cNvSpPr/>
          <p:nvPr/>
        </p:nvSpPr>
        <p:spPr>
          <a:xfrm>
            <a:off x="4572000" y="4714884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err="1" smtClean="0">
                <a:hlinkClick r:id="rId16" action="ppaction://hlinkfile" tooltip="Discriminant Features and Temporal Structure of Nonmanuals in American Sign Language"/>
              </a:rPr>
              <a:t>Discriminant</a:t>
            </a:r>
            <a:r>
              <a:rPr lang="en-US" sz="1100" b="1" dirty="0" smtClean="0">
                <a:hlinkClick r:id="rId16" action="ppaction://hlinkfile" tooltip="Discriminant Features and Temporal Structure of Nonmanuals in American Sign Language"/>
              </a:rPr>
              <a:t> Features and Temporal Structure of </a:t>
            </a:r>
            <a:r>
              <a:rPr lang="en-US" sz="1100" b="1" dirty="0" err="1" smtClean="0">
                <a:hlinkClick r:id="rId16" action="ppaction://hlinkfile" tooltip="Discriminant Features and Temporal Structure of Nonmanuals in American Sign Language"/>
              </a:rPr>
              <a:t>Nonmanuals</a:t>
            </a:r>
            <a:r>
              <a:rPr lang="en-US" sz="1100" b="1" dirty="0" smtClean="0">
                <a:hlinkClick r:id="rId16" action="ppaction://hlinkfile" tooltip="Discriminant Features and Temporal Structure of Nonmanuals in American Sign Language"/>
              </a:rPr>
              <a:t> in American Sign Language</a:t>
            </a:r>
            <a:r>
              <a:rPr lang="en-US" sz="1100" b="1" dirty="0" smtClean="0"/>
              <a:t> </a:t>
            </a:r>
          </a:p>
          <a:p>
            <a:r>
              <a:rPr lang="en-US" sz="1100" dirty="0" smtClean="0"/>
              <a:t>C. Fabian Benitez-Quiroz, </a:t>
            </a:r>
            <a:r>
              <a:rPr lang="en-US" sz="1100" dirty="0" err="1" smtClean="0"/>
              <a:t>Kadir</a:t>
            </a:r>
            <a:r>
              <a:rPr lang="en-US" sz="1100" dirty="0" smtClean="0"/>
              <a:t> </a:t>
            </a:r>
            <a:r>
              <a:rPr lang="en-US" sz="1100" dirty="0" err="1" smtClean="0"/>
              <a:t>Gökgöz</a:t>
            </a:r>
            <a:r>
              <a:rPr lang="en-US" sz="1100" dirty="0" smtClean="0"/>
              <a:t>, [...], </a:t>
            </a:r>
            <a:r>
              <a:rPr lang="en-US" sz="1100" dirty="0" err="1" smtClean="0"/>
              <a:t>Aleix</a:t>
            </a:r>
            <a:r>
              <a:rPr lang="en-US" sz="1100" dirty="0" smtClean="0"/>
              <a:t> M. Martinez</a:t>
            </a:r>
            <a:endParaRPr lang="en-US" sz="1100" dirty="0"/>
          </a:p>
        </p:txBody>
      </p:sp>
      <p:sp>
        <p:nvSpPr>
          <p:cNvPr id="51" name="직사각형 50"/>
          <p:cNvSpPr/>
          <p:nvPr/>
        </p:nvSpPr>
        <p:spPr>
          <a:xfrm>
            <a:off x="4572000" y="528638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Genomic Plasticity Enables Phenotypic Variation of </a:t>
            </a:r>
            <a:r>
              <a:rPr lang="en-US" sz="1100" b="1" i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Pseudomonas </a:t>
            </a:r>
            <a:r>
              <a:rPr lang="en-US" sz="1100" b="1" i="1" dirty="0" err="1" smtClean="0">
                <a:hlinkClick r:id="rId17" action="ppaction://hlinkfile" tooltip="Genomic Plasticity Enables Phenotypic Variation of &lt;i&gt;Pseudomonas syringae&lt;/i&gt; pv. &lt;i&gt;tomato&lt;/i&gt; DC3000"/>
              </a:rPr>
              <a:t>syringae</a:t>
            </a:r>
            <a:r>
              <a:rPr lang="en-US" sz="1100" b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 </a:t>
            </a:r>
            <a:r>
              <a:rPr lang="en-US" sz="1100" b="1" dirty="0" err="1" smtClean="0">
                <a:hlinkClick r:id="rId17" action="ppaction://hlinkfile" tooltip="Genomic Plasticity Enables Phenotypic Variation of &lt;i&gt;Pseudomonas syringae&lt;/i&gt; pv. &lt;i&gt;tomato&lt;/i&gt; DC3000"/>
              </a:rPr>
              <a:t>pv</a:t>
            </a:r>
            <a:r>
              <a:rPr lang="en-US" sz="1100" b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. </a:t>
            </a:r>
            <a:r>
              <a:rPr lang="en-US" sz="1100" b="1" i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tomato</a:t>
            </a:r>
            <a:r>
              <a:rPr lang="en-US" sz="1100" b="1" dirty="0" smtClean="0">
                <a:hlinkClick r:id="rId17" action="ppaction://hlinkfile" tooltip="Genomic Plasticity Enables Phenotypic Variation of &lt;i&gt;Pseudomonas syringae&lt;/i&gt; pv. &lt;i&gt;tomato&lt;/i&gt; DC3000"/>
              </a:rPr>
              <a:t> DC3000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Zhongmeng</a:t>
            </a:r>
            <a:r>
              <a:rPr lang="en-US" sz="1100" dirty="0" smtClean="0"/>
              <a:t> </a:t>
            </a:r>
            <a:r>
              <a:rPr lang="en-US" sz="1100" dirty="0" err="1" smtClean="0"/>
              <a:t>Bao</a:t>
            </a:r>
            <a:r>
              <a:rPr lang="en-US" sz="1100" dirty="0" smtClean="0"/>
              <a:t>, Paul V. </a:t>
            </a:r>
            <a:r>
              <a:rPr lang="en-US" sz="1100" dirty="0" err="1" smtClean="0"/>
              <a:t>Stodghill</a:t>
            </a:r>
            <a:r>
              <a:rPr lang="en-US" sz="1100" dirty="0" smtClean="0"/>
              <a:t>, [...], Bryan </a:t>
            </a:r>
            <a:r>
              <a:rPr lang="en-US" sz="1100" dirty="0" err="1" smtClean="0"/>
              <a:t>Swingle</a:t>
            </a:r>
            <a:endParaRPr lang="en-US" sz="1100" dirty="0"/>
          </a:p>
        </p:txBody>
      </p:sp>
      <p:sp>
        <p:nvSpPr>
          <p:cNvPr id="52" name="직사각형 51"/>
          <p:cNvSpPr/>
          <p:nvPr/>
        </p:nvSpPr>
        <p:spPr>
          <a:xfrm>
            <a:off x="4572000" y="5929330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 smtClean="0">
                <a:hlinkClick r:id="rId18" action="ppaction://hlinkfile" tooltip="HIV-1 Coinfection Profoundly Alters Intrahepatic Chemokine but Not Inflammatory Cytokine Profiles in HCV-Infected Subjects"/>
              </a:rPr>
              <a:t>HIV-1 </a:t>
            </a:r>
            <a:r>
              <a:rPr lang="en-US" sz="1100" b="1" dirty="0" err="1" smtClean="0">
                <a:hlinkClick r:id="rId18" action="ppaction://hlinkfile" tooltip="HIV-1 Coinfection Profoundly Alters Intrahepatic Chemokine but Not Inflammatory Cytokine Profiles in HCV-Infected Subjects"/>
              </a:rPr>
              <a:t>Coinfection</a:t>
            </a:r>
            <a:r>
              <a:rPr lang="en-US" sz="1100" b="1" dirty="0" smtClean="0">
                <a:hlinkClick r:id="rId18" action="ppaction://hlinkfile" tooltip="HIV-1 Coinfection Profoundly Alters Intrahepatic Chemokine but Not Inflammatory Cytokine Profiles in HCV-Infected Subjects"/>
              </a:rPr>
              <a:t> Profoundly Alters </a:t>
            </a:r>
            <a:r>
              <a:rPr lang="en-US" sz="1100" b="1" dirty="0" err="1" smtClean="0">
                <a:hlinkClick r:id="rId18" action="ppaction://hlinkfile" tooltip="HIV-1 Coinfection Profoundly Alters Intrahepatic Chemokine but Not Inflammatory Cytokine Profiles in HCV-Infected Subjects"/>
              </a:rPr>
              <a:t>Intrahepatic</a:t>
            </a:r>
            <a:r>
              <a:rPr lang="en-US" sz="1100" b="1" dirty="0" smtClean="0">
                <a:hlinkClick r:id="rId18" action="ppaction://hlinkfile" tooltip="HIV-1 Coinfection Profoundly Alters Intrahepatic Chemokine but Not Inflammatory Cytokine Profiles in HCV-Infected Subjects"/>
              </a:rPr>
              <a:t> </a:t>
            </a:r>
            <a:r>
              <a:rPr lang="en-US" sz="1100" b="1" dirty="0" err="1" smtClean="0">
                <a:hlinkClick r:id="rId18" action="ppaction://hlinkfile" tooltip="HIV-1 Coinfection Profoundly Alters Intrahepatic Chemokine but Not Inflammatory Cytokine Profiles in HCV-Infected Subjects"/>
              </a:rPr>
              <a:t>Chemokine</a:t>
            </a:r>
            <a:r>
              <a:rPr lang="en-US" sz="1100" b="1" dirty="0" smtClean="0">
                <a:hlinkClick r:id="rId18" action="ppaction://hlinkfile" tooltip="HIV-1 Coinfection Profoundly Alters Intrahepatic Chemokine but Not Inflammatory Cytokine Profiles in HCV-Infected Subjects"/>
              </a:rPr>
              <a:t> but Not Inflammatory Cytokine Profiles in HCV-Infected...</a:t>
            </a:r>
            <a:r>
              <a:rPr lang="en-US" sz="1100" b="1" dirty="0" smtClean="0"/>
              <a:t> </a:t>
            </a:r>
          </a:p>
          <a:p>
            <a:r>
              <a:rPr lang="en-US" sz="1100" dirty="0" err="1" smtClean="0"/>
              <a:t>Sishun</a:t>
            </a:r>
            <a:r>
              <a:rPr lang="en-US" sz="1100" dirty="0" smtClean="0"/>
              <a:t> </a:t>
            </a:r>
            <a:r>
              <a:rPr lang="en-US" sz="1100" dirty="0" err="1" smtClean="0"/>
              <a:t>Hu</a:t>
            </a:r>
            <a:r>
              <a:rPr lang="en-US" sz="1100" dirty="0" smtClean="0"/>
              <a:t>, </a:t>
            </a:r>
            <a:r>
              <a:rPr lang="en-US" sz="1100" dirty="0" err="1" smtClean="0"/>
              <a:t>Marwan</a:t>
            </a:r>
            <a:r>
              <a:rPr lang="en-US" sz="1100" dirty="0" smtClean="0"/>
              <a:t> </a:t>
            </a:r>
            <a:r>
              <a:rPr lang="en-US" sz="1100" dirty="0" err="1" smtClean="0"/>
              <a:t>Ghabril</a:t>
            </a:r>
            <a:r>
              <a:rPr lang="en-US" sz="1100" dirty="0" smtClean="0"/>
              <a:t>, [...], </a:t>
            </a:r>
            <a:r>
              <a:rPr lang="en-US" sz="1100" dirty="0" err="1" smtClean="0"/>
              <a:t>Qigui</a:t>
            </a:r>
            <a:r>
              <a:rPr lang="en-US" sz="1100" dirty="0" smtClean="0"/>
              <a:t> Yu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1151</Words>
  <Application>Microsoft Office PowerPoint</Application>
  <PresentationFormat>화면 슬라이드 쇼(4:3)</PresentationFormat>
  <Paragraphs>149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Manhyung</dc:creator>
  <cp:lastModifiedBy>Name</cp:lastModifiedBy>
  <cp:revision>17</cp:revision>
  <cp:lastPrinted>2014-02-09T22:49:26Z</cp:lastPrinted>
  <dcterms:created xsi:type="dcterms:W3CDTF">2014-01-26T08:05:44Z</dcterms:created>
  <dcterms:modified xsi:type="dcterms:W3CDTF">2014-02-09T22:49:33Z</dcterms:modified>
</cp:coreProperties>
</file>