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Lst>
  <p:sldSz cx="9144000" cy="6858000" type="screen4x3"/>
  <p:notesSz cx="6797675" cy="9926638"/>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97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50444" y="0"/>
            <a:ext cx="2945659" cy="496332"/>
          </a:xfrm>
          <a:prstGeom prst="rect">
            <a:avLst/>
          </a:prstGeom>
        </p:spPr>
        <p:txBody>
          <a:bodyPr vert="horz" lIns="91440" tIns="45720" rIns="91440" bIns="45720" rtlCol="0"/>
          <a:lstStyle>
            <a:lvl1pPr algn="r">
              <a:defRPr sz="1200"/>
            </a:lvl1pPr>
          </a:lstStyle>
          <a:p>
            <a:fld id="{61999B71-816A-4295-ABE2-9EEC55AC55E9}" type="datetimeFigureOut">
              <a:rPr lang="ko-KR" altLang="en-US" smtClean="0"/>
              <a:t>2013-07-22</a:t>
            </a:fld>
            <a:endParaRPr lang="ko-KR" altLang="en-US"/>
          </a:p>
        </p:txBody>
      </p:sp>
      <p:sp>
        <p:nvSpPr>
          <p:cNvPr id="4" name="슬라이드 이미지 개체 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79768" y="4715154"/>
            <a:ext cx="5438140" cy="4466987"/>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1" y="9428584"/>
            <a:ext cx="2945659" cy="496332"/>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50444" y="9428584"/>
            <a:ext cx="2945659" cy="496332"/>
          </a:xfrm>
          <a:prstGeom prst="rect">
            <a:avLst/>
          </a:prstGeom>
        </p:spPr>
        <p:txBody>
          <a:bodyPr vert="horz" lIns="91440" tIns="45720" rIns="91440" bIns="45720" rtlCol="0" anchor="b"/>
          <a:lstStyle>
            <a:lvl1pPr algn="r">
              <a:defRPr sz="1200"/>
            </a:lvl1pPr>
          </a:lstStyle>
          <a:p>
            <a:fld id="{E6EF3C64-869D-4342-947C-C94E177DD6A3}" type="slidenum">
              <a:rPr lang="ko-KR" altLang="en-US" smtClean="0"/>
              <a:t>‹#›</a:t>
            </a:fld>
            <a:endParaRPr lang="ko-KR" altLang="en-US"/>
          </a:p>
        </p:txBody>
      </p:sp>
    </p:spTree>
    <p:extLst>
      <p:ext uri="{BB962C8B-B14F-4D97-AF65-F5344CB8AC3E}">
        <p14:creationId xmlns:p14="http://schemas.microsoft.com/office/powerpoint/2010/main" val="1569112975"/>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BDC7430-74D5-4A10-B065-1705ED4F654C}" type="slidenum">
              <a:rPr lang="en-US" smtClean="0"/>
              <a:t>7</a:t>
            </a:fld>
            <a:endParaRPr lang="en-US"/>
          </a:p>
        </p:txBody>
      </p:sp>
    </p:spTree>
    <p:extLst>
      <p:ext uri="{BB962C8B-B14F-4D97-AF65-F5344CB8AC3E}">
        <p14:creationId xmlns:p14="http://schemas.microsoft.com/office/powerpoint/2010/main" val="40693574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BDC7430-74D5-4A10-B065-1705ED4F654C}" type="slidenum">
              <a:rPr lang="en-US" smtClean="0"/>
              <a:t>8</a:t>
            </a:fld>
            <a:endParaRPr lang="en-US"/>
          </a:p>
        </p:txBody>
      </p:sp>
    </p:spTree>
    <p:extLst>
      <p:ext uri="{BB962C8B-B14F-4D97-AF65-F5344CB8AC3E}">
        <p14:creationId xmlns:p14="http://schemas.microsoft.com/office/powerpoint/2010/main" val="2700770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BDC7430-74D5-4A10-B065-1705ED4F654C}" type="slidenum">
              <a:rPr lang="en-US" smtClean="0"/>
              <a:t>9</a:t>
            </a:fld>
            <a:endParaRPr lang="en-US"/>
          </a:p>
        </p:txBody>
      </p:sp>
    </p:spTree>
    <p:extLst>
      <p:ext uri="{BB962C8B-B14F-4D97-AF65-F5344CB8AC3E}">
        <p14:creationId xmlns:p14="http://schemas.microsoft.com/office/powerpoint/2010/main" val="3154047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BDC7430-74D5-4A10-B065-1705ED4F654C}" type="slidenum">
              <a:rPr lang="en-US" smtClean="0"/>
              <a:t>10</a:t>
            </a:fld>
            <a:endParaRPr lang="en-US"/>
          </a:p>
        </p:txBody>
      </p:sp>
    </p:spTree>
    <p:extLst>
      <p:ext uri="{BB962C8B-B14F-4D97-AF65-F5344CB8AC3E}">
        <p14:creationId xmlns:p14="http://schemas.microsoft.com/office/powerpoint/2010/main" val="1816759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BDC7430-74D5-4A10-B065-1705ED4F654C}" type="slidenum">
              <a:rPr lang="en-US" smtClean="0"/>
              <a:t>11</a:t>
            </a:fld>
            <a:endParaRPr lang="en-US"/>
          </a:p>
        </p:txBody>
      </p:sp>
    </p:spTree>
    <p:extLst>
      <p:ext uri="{BB962C8B-B14F-4D97-AF65-F5344CB8AC3E}">
        <p14:creationId xmlns:p14="http://schemas.microsoft.com/office/powerpoint/2010/main" val="1442093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DFA3AE1-C904-45B7-8140-0E02A398775B}" type="slidenum">
              <a:rPr lang="en-US" altLang="ko-KR" smtClean="0"/>
              <a:pPr fontAlgn="base">
                <a:spcBef>
                  <a:spcPct val="0"/>
                </a:spcBef>
                <a:spcAft>
                  <a:spcPct val="0"/>
                </a:spcAft>
                <a:defRPr/>
              </a:pPr>
              <a:t>17</a:t>
            </a:fld>
            <a:endParaRPr lang="en-US" altLang="ko-K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0125F6C-B898-44C3-8B5B-EAA359B7FD4E}" type="slidenum">
              <a:rPr lang="en-US" altLang="ko-KR" smtClean="0"/>
              <a:pPr fontAlgn="base">
                <a:spcBef>
                  <a:spcPct val="0"/>
                </a:spcBef>
                <a:spcAft>
                  <a:spcPct val="0"/>
                </a:spcAft>
                <a:defRPr/>
              </a:pPr>
              <a:t>18</a:t>
            </a:fld>
            <a:endParaRPr lang="en-US" altLang="ko-K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2AB515E-F81E-49A9-AD82-03D9FE776BE2}" type="slidenum">
              <a:rPr lang="en-US" altLang="ko-KR" smtClean="0"/>
              <a:pPr fontAlgn="base">
                <a:spcBef>
                  <a:spcPct val="0"/>
                </a:spcBef>
                <a:spcAft>
                  <a:spcPct val="0"/>
                </a:spcAft>
                <a:defRPr/>
              </a:pPr>
              <a:t>19</a:t>
            </a:fld>
            <a:endParaRPr lang="en-US" altLang="ko-K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12292"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115AB25-6C0E-4036-B0BE-CAD056E238F6}" type="slidenum">
              <a:rPr lang="en-US" altLang="ko-KR" smtClean="0"/>
              <a:pPr fontAlgn="base">
                <a:spcBef>
                  <a:spcPct val="0"/>
                </a:spcBef>
                <a:spcAft>
                  <a:spcPct val="0"/>
                </a:spcAft>
                <a:defRPr/>
              </a:pPr>
              <a:t>20</a:t>
            </a:fld>
            <a:endParaRPr lang="en-US" altLang="ko-K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12292"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6A8E383-BCFC-4079-8376-B2539D52168A}" type="slidenum">
              <a:rPr lang="en-US" altLang="ko-KR" smtClean="0"/>
              <a:pPr fontAlgn="base">
                <a:spcBef>
                  <a:spcPct val="0"/>
                </a:spcBef>
                <a:spcAft>
                  <a:spcPct val="0"/>
                </a:spcAft>
                <a:defRPr/>
              </a:pPr>
              <a:t>21</a:t>
            </a:fld>
            <a:endParaRPr lang="en-US" altLang="ko-K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53045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3479037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1398892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1000077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1181371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832150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2738280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1588532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1350815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2922192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15FAEF04-8841-4CE0-97A2-342051526FF8}" type="datetimeFigureOut">
              <a:rPr lang="ko-KR" altLang="en-US" smtClean="0"/>
              <a:t>2013-07-22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1373382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EF04-8841-4CE0-97A2-342051526FF8}" type="datetimeFigureOut">
              <a:rPr lang="ko-KR" altLang="en-US" smtClean="0"/>
              <a:t>2013-07-22</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3F09BF-F056-418B-8850-50A72E4C992C}" type="slidenum">
              <a:rPr lang="ko-KR" altLang="en-US" smtClean="0"/>
              <a:t>‹#›</a:t>
            </a:fld>
            <a:endParaRPr lang="ko-KR" altLang="en-US"/>
          </a:p>
        </p:txBody>
      </p:sp>
    </p:spTree>
    <p:extLst>
      <p:ext uri="{BB962C8B-B14F-4D97-AF65-F5344CB8AC3E}">
        <p14:creationId xmlns:p14="http://schemas.microsoft.com/office/powerpoint/2010/main" val="3505644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www.nature.com/nature/journal/vaop/ncurrent/full/nature12396.html#ref3" TargetMode="External"/><Relationship Id="rId3" Type="http://schemas.openxmlformats.org/officeDocument/2006/relationships/image" Target="../media/image5.png"/><Relationship Id="rId7" Type="http://schemas.openxmlformats.org/officeDocument/2006/relationships/hyperlink" Target="http://www.nature.com/nature/journal/vaop/ncurrent/full/nature12396.html#ref2"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www.nature.com/nature/journal/vaop/ncurrent/full/nature12396.html#ref1" TargetMode="External"/><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hyperlink" Target="http://www.nature.com/nature/journal/vaop/ncurrent/full/nature12396.html#ref4"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8" Type="http://schemas.openxmlformats.org/officeDocument/2006/relationships/hyperlink" Target="http://www.ncbi.nlm.nih.gov/pubmed?term=Ohira%20M%5bAuthor%5d&amp;cauthor=true&amp;cauthor_uid=23851510" TargetMode="External"/><Relationship Id="rId3" Type="http://schemas.openxmlformats.org/officeDocument/2006/relationships/hyperlink" Target="http://www.ncbi.nlm.nih.gov/pubmed?term=Yu%20F%5bAuthor%5d&amp;cauthor=true&amp;cauthor_uid=23851510" TargetMode="External"/><Relationship Id="rId7" Type="http://schemas.openxmlformats.org/officeDocument/2006/relationships/hyperlink" Target="http://www.ncbi.nlm.nih.gov/pubmed?term=Ando%20K%5bAuthor%5d&amp;cauthor=true&amp;cauthor_uid=23851510" TargetMode="External"/><Relationship Id="rId2" Type="http://schemas.openxmlformats.org/officeDocument/2006/relationships/hyperlink" Target="http://www.ncbi.nlm.nih.gov/pubmed/23851507" TargetMode="External"/><Relationship Id="rId1" Type="http://schemas.openxmlformats.org/officeDocument/2006/relationships/slideLayout" Target="../slideLayouts/slideLayout7.xml"/><Relationship Id="rId6" Type="http://schemas.openxmlformats.org/officeDocument/2006/relationships/hyperlink" Target="http://www.ncbi.nlm.nih.gov/pubmed?term=Suenaga%20Y%5bAuthor%5d&amp;cauthor=true&amp;cauthor_uid=23851510" TargetMode="External"/><Relationship Id="rId5" Type="http://schemas.openxmlformats.org/officeDocument/2006/relationships/hyperlink" Target="http://www.ncbi.nlm.nih.gov/pubmed?term=Yokochi%20T%5bAuthor%5d&amp;cauthor=true&amp;cauthor_uid=23851510" TargetMode="External"/><Relationship Id="rId10" Type="http://schemas.openxmlformats.org/officeDocument/2006/relationships/hyperlink" Target="http://www.ncbi.nlm.nih.gov/pubmed?term=Nakagawara%20A%5bAuthor%5d&amp;cauthor=true&amp;cauthor_uid=23851510" TargetMode="External"/><Relationship Id="rId4" Type="http://schemas.openxmlformats.org/officeDocument/2006/relationships/hyperlink" Target="http://www.ncbi.nlm.nih.gov/pubmed?term=Gao%20W%5bAuthor%5d&amp;cauthor=true&amp;cauthor_uid=23851510" TargetMode="External"/><Relationship Id="rId9" Type="http://schemas.openxmlformats.org/officeDocument/2006/relationships/hyperlink" Target="http://www.ncbi.nlm.nih.gov/pubmed?term=Nakamura%20Y%5bAuthor%5d&amp;cauthor=true&amp;cauthor_uid=2385151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www.ncbi.nlm.nih.gov/pubmed?term=Wang%20YT%5bAuthor%5d&amp;cauthor=true&amp;cauthor_uid=23851510" TargetMode="External"/><Relationship Id="rId13" Type="http://schemas.openxmlformats.org/officeDocument/2006/relationships/hyperlink" Target="http://www.ncbi.nlm.nih.gov/pubmed?term=Yang%20PC%5bAuthor%5d&amp;cauthor=true&amp;cauthor_uid=23851510" TargetMode="External"/><Relationship Id="rId3" Type="http://schemas.openxmlformats.org/officeDocument/2006/relationships/hyperlink" Target="http://www.ncbi.nlm.nih.gov/pubmed?term=Kao%20SH%5bAuthor%5d&amp;cauthor=true&amp;cauthor_uid=23851510" TargetMode="External"/><Relationship Id="rId7" Type="http://schemas.openxmlformats.org/officeDocument/2006/relationships/hyperlink" Target="http://www.ncbi.nlm.nih.gov/pubmed?term=Wu%20YY%5bAuthor%5d&amp;cauthor=true&amp;cauthor_uid=23851510" TargetMode="External"/><Relationship Id="rId12" Type="http://schemas.openxmlformats.org/officeDocument/2006/relationships/hyperlink" Target="http://www.ncbi.nlm.nih.gov/pubmed?term=Hong%20TM%5bAuthor%5d&amp;cauthor=true&amp;cauthor_uid=23851510" TargetMode="External"/><Relationship Id="rId2" Type="http://schemas.openxmlformats.org/officeDocument/2006/relationships/hyperlink" Target="http://www.ncbi.nlm.nih.gov/pubmed/23851495" TargetMode="External"/><Relationship Id="rId1" Type="http://schemas.openxmlformats.org/officeDocument/2006/relationships/slideLayout" Target="../slideLayouts/slideLayout7.xml"/><Relationship Id="rId6" Type="http://schemas.openxmlformats.org/officeDocument/2006/relationships/hyperlink" Target="http://www.ncbi.nlm.nih.gov/pubmed?term=Chang%20YL%5bAuthor%5d&amp;cauthor=true&amp;cauthor_uid=23851510" TargetMode="External"/><Relationship Id="rId11" Type="http://schemas.openxmlformats.org/officeDocument/2006/relationships/hyperlink" Target="http://www.ncbi.nlm.nih.gov/pubmed?term=Chen%20YJ%5bAuthor%5d&amp;cauthor=true&amp;cauthor_uid=23851510" TargetMode="External"/><Relationship Id="rId5" Type="http://schemas.openxmlformats.org/officeDocument/2006/relationships/hyperlink" Target="http://www.ncbi.nlm.nih.gov/pubmed?term=Chen%20CY%5bAuthor%5d&amp;cauthor=true&amp;cauthor_uid=23851510" TargetMode="External"/><Relationship Id="rId10" Type="http://schemas.openxmlformats.org/officeDocument/2006/relationships/hyperlink" Target="http://www.ncbi.nlm.nih.gov/pubmed?term=Nesvizhskii%20AI%5bAuthor%5d&amp;cauthor=true&amp;cauthor_uid=23851510" TargetMode="External"/><Relationship Id="rId4" Type="http://schemas.openxmlformats.org/officeDocument/2006/relationships/hyperlink" Target="http://www.ncbi.nlm.nih.gov/pubmed?term=Wang%20WL%5bAuthor%5d&amp;cauthor=true&amp;cauthor_uid=23851510" TargetMode="External"/><Relationship Id="rId9" Type="http://schemas.openxmlformats.org/officeDocument/2006/relationships/hyperlink" Target="http://www.ncbi.nlm.nih.gov/pubmed?term=Wang%20SP%5bAuthor%5d&amp;cauthor=true&amp;cauthor_uid=23851510"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www.ncbi.nlm.nih.gov/pubmed?term=Cremona%20CA%5bAuthor%5d&amp;cauthor=true&amp;cauthor_uid=23851510" TargetMode="External"/><Relationship Id="rId2" Type="http://schemas.openxmlformats.org/officeDocument/2006/relationships/hyperlink" Target="http://www.ncbi.nlm.nih.gov/pubmed/23851492" TargetMode="External"/><Relationship Id="rId1" Type="http://schemas.openxmlformats.org/officeDocument/2006/relationships/slideLayout" Target="../slideLayouts/slideLayout7.xml"/><Relationship Id="rId4" Type="http://schemas.openxmlformats.org/officeDocument/2006/relationships/hyperlink" Target="http://www.ncbi.nlm.nih.gov/pubmed?term=Behrens%20A%5bAuthor%5d&amp;cauthor=true&amp;cauthor_uid=23851510" TargetMode="External"/></Relationships>
</file>

<file path=ppt/slides/_rels/slide15.xml.rels><?xml version="1.0" encoding="UTF-8" standalone="yes"?>
<Relationships xmlns="http://schemas.openxmlformats.org/package/2006/relationships"><Relationship Id="rId13" Type="http://schemas.openxmlformats.org/officeDocument/2006/relationships/hyperlink" Target="http://www.ncbi.nlm.nih.gov/pubmed?term=Sun%20M%5bAuthor%5d&amp;cauthor=true&amp;cauthor_uid=23851510" TargetMode="External"/><Relationship Id="rId18" Type="http://schemas.openxmlformats.org/officeDocument/2006/relationships/hyperlink" Target="http://www.ncbi.nlm.nih.gov/pubmed/23851508" TargetMode="External"/><Relationship Id="rId26" Type="http://schemas.openxmlformats.org/officeDocument/2006/relationships/hyperlink" Target="http://www.ncbi.nlm.nih.gov/pubmed/23851506" TargetMode="External"/><Relationship Id="rId39" Type="http://schemas.openxmlformats.org/officeDocument/2006/relationships/hyperlink" Target="http://www.ncbi.nlm.nih.gov/pubmed?term=Duan%20Y%5bAuthor%5d&amp;cauthor=true&amp;cauthor_uid=23851510" TargetMode="External"/><Relationship Id="rId21" Type="http://schemas.openxmlformats.org/officeDocument/2006/relationships/hyperlink" Target="http://www.ncbi.nlm.nih.gov/pubmed?term=Guiu%20M%5bAuthor%5d&amp;cauthor=true&amp;cauthor_uid=23851510" TargetMode="External"/><Relationship Id="rId34" Type="http://schemas.openxmlformats.org/officeDocument/2006/relationships/hyperlink" Target="http://www.ncbi.nlm.nih.gov/pubmed?term=Li%20X%5bAuthor%5d&amp;cauthor=true&amp;cauthor_uid=23851510" TargetMode="External"/><Relationship Id="rId42" Type="http://schemas.openxmlformats.org/officeDocument/2006/relationships/hyperlink" Target="http://www.ncbi.nlm.nih.gov/pubmed?term=Yang%20F%5bAuthor%5d&amp;cauthor=true&amp;cauthor_uid=23851510" TargetMode="External"/><Relationship Id="rId47" Type="http://schemas.openxmlformats.org/officeDocument/2006/relationships/hyperlink" Target="http://www.ncbi.nlm.nih.gov/pubmed?term=Tassi%20E%5bAuthor%5d&amp;cauthor=true&amp;cauthor_uid=23851510" TargetMode="External"/><Relationship Id="rId50" Type="http://schemas.openxmlformats.org/officeDocument/2006/relationships/hyperlink" Target="http://www.ncbi.nlm.nih.gov/pubmed?term=Saenz%20F%5bAuthor%5d&amp;cauthor=true&amp;cauthor_uid=23851510" TargetMode="External"/><Relationship Id="rId55" Type="http://schemas.openxmlformats.org/officeDocument/2006/relationships/hyperlink" Target="http://www.ncbi.nlm.nih.gov/pubmed?term=Wellstein%20A%5bAuthor%5d&amp;cauthor=true&amp;cauthor_uid=23851510" TargetMode="External"/><Relationship Id="rId63" Type="http://schemas.openxmlformats.org/officeDocument/2006/relationships/hyperlink" Target="http://www.ncbi.nlm.nih.gov/pubmed?term=Chang%20YC%5bAuthor%5d&amp;cauthor=true&amp;cauthor_uid=23851510" TargetMode="External"/><Relationship Id="rId68" Type="http://schemas.openxmlformats.org/officeDocument/2006/relationships/hyperlink" Target="http://www.ncbi.nlm.nih.gov/pubmed?term=Lee%20WH%5bAuthor%5d&amp;cauthor=true&amp;cauthor_uid=23851510" TargetMode="External"/><Relationship Id="rId76" Type="http://schemas.openxmlformats.org/officeDocument/2006/relationships/hyperlink" Target="http://www.ncbi.nlm.nih.gov/pubmed?term=Kwiatkowski%20DJ%5bAuthor%5d&amp;cauthor=true&amp;cauthor_uid=23851510" TargetMode="External"/><Relationship Id="rId7" Type="http://schemas.openxmlformats.org/officeDocument/2006/relationships/hyperlink" Target="http://www.ncbi.nlm.nih.gov/pubmed?term=Mostaghel%20E%5bAuthor%5d&amp;cauthor=true&amp;cauthor_uid=23851510" TargetMode="External"/><Relationship Id="rId71" Type="http://schemas.openxmlformats.org/officeDocument/2006/relationships/hyperlink" Target="http://www.ncbi.nlm.nih.gov/pubmed?term=Chirieac%20LR%5bAuthor%5d&amp;cauthor=true&amp;cauthor_uid=23851510" TargetMode="External"/><Relationship Id="rId2" Type="http://schemas.openxmlformats.org/officeDocument/2006/relationships/hyperlink" Target="http://www.ncbi.nlm.nih.gov/pubmed/23851510" TargetMode="External"/><Relationship Id="rId16" Type="http://schemas.openxmlformats.org/officeDocument/2006/relationships/hyperlink" Target="http://www.ncbi.nlm.nih.gov/pubmed?term=Hu%20G%5bAuthor%5d&amp;cauthor=true&amp;cauthor_uid=23851510" TargetMode="External"/><Relationship Id="rId29" Type="http://schemas.openxmlformats.org/officeDocument/2006/relationships/hyperlink" Target="http://www.ncbi.nlm.nih.gov/pubmed?term=Roblek%20M%5bAuthor%5d&amp;cauthor=true&amp;cauthor_uid=23851510" TargetMode="External"/><Relationship Id="rId11" Type="http://schemas.openxmlformats.org/officeDocument/2006/relationships/hyperlink" Target="http://www.ncbi.nlm.nih.gov/pubmed?term=Wang%20X%5bAuthor%5d&amp;cauthor=true&amp;cauthor_uid=23851510" TargetMode="External"/><Relationship Id="rId24" Type="http://schemas.openxmlformats.org/officeDocument/2006/relationships/hyperlink" Target="http://www.ncbi.nlm.nih.gov/pubmed?term=Gomis%20RR%5bAuthor%5d&amp;cauthor=true&amp;cauthor_uid=23851510" TargetMode="External"/><Relationship Id="rId32" Type="http://schemas.openxmlformats.org/officeDocument/2006/relationships/hyperlink" Target="http://www.ncbi.nlm.nih.gov/pubmed/23851505" TargetMode="External"/><Relationship Id="rId37" Type="http://schemas.openxmlformats.org/officeDocument/2006/relationships/hyperlink" Target="http://www.ncbi.nlm.nih.gov/pubmed?term=Wang%20Q%5bAuthor%5d&amp;cauthor=true&amp;cauthor_uid=23851510" TargetMode="External"/><Relationship Id="rId40" Type="http://schemas.openxmlformats.org/officeDocument/2006/relationships/hyperlink" Target="http://www.ncbi.nlm.nih.gov/pubmed?term=Xuan%20C%5bAuthor%5d&amp;cauthor=true&amp;cauthor_uid=23851510" TargetMode="External"/><Relationship Id="rId45" Type="http://schemas.openxmlformats.org/officeDocument/2006/relationships/hyperlink" Target="http://www.ncbi.nlm.nih.gov/pubmed/23851504" TargetMode="External"/><Relationship Id="rId53" Type="http://schemas.openxmlformats.org/officeDocument/2006/relationships/hyperlink" Target="http://www.ncbi.nlm.nih.gov/pubmed?term=Mueller%20SC%5bAuthor%5d&amp;cauthor=true&amp;cauthor_uid=23851510" TargetMode="External"/><Relationship Id="rId58" Type="http://schemas.openxmlformats.org/officeDocument/2006/relationships/hyperlink" Target="http://www.ncbi.nlm.nih.gov/pubmed?term=Huang%20CK%5bAuthor%5d&amp;cauthor=true&amp;cauthor_uid=23851510" TargetMode="External"/><Relationship Id="rId66" Type="http://schemas.openxmlformats.org/officeDocument/2006/relationships/hyperlink" Target="http://www.ncbi.nlm.nih.gov/pubmed?term=Chang%20KJ%5bAuthor%5d&amp;cauthor=true&amp;cauthor_uid=23851510" TargetMode="External"/><Relationship Id="rId74" Type="http://schemas.openxmlformats.org/officeDocument/2006/relationships/hyperlink" Target="http://www.ncbi.nlm.nih.gov/pubmed?term=Wu%20W%5bAuthor%5d&amp;cauthor=true&amp;cauthor_uid=23851510" TargetMode="External"/><Relationship Id="rId5" Type="http://schemas.openxmlformats.org/officeDocument/2006/relationships/hyperlink" Target="http://www.ncbi.nlm.nih.gov/pubmed?term=Sun%20S%5bAuthor%5d&amp;cauthor=true&amp;cauthor_uid=23851510" TargetMode="External"/><Relationship Id="rId15" Type="http://schemas.openxmlformats.org/officeDocument/2006/relationships/hyperlink" Target="http://www.ncbi.nlm.nih.gov/pubmed?term=Liu%20Z%5bAuthor%5d&amp;cauthor=true&amp;cauthor_uid=23851510" TargetMode="External"/><Relationship Id="rId23" Type="http://schemas.openxmlformats.org/officeDocument/2006/relationships/hyperlink" Target="http://www.ncbi.nlm.nih.gov/pubmed?term=Fueyo%20A%5bAuthor%5d&amp;cauthor=true&amp;cauthor_uid=23851510" TargetMode="External"/><Relationship Id="rId28" Type="http://schemas.openxmlformats.org/officeDocument/2006/relationships/hyperlink" Target="http://www.ncbi.nlm.nih.gov/pubmed?term=Wolf%20MJ%5bAuthor%5d&amp;cauthor=true&amp;cauthor_uid=23851510" TargetMode="External"/><Relationship Id="rId36" Type="http://schemas.openxmlformats.org/officeDocument/2006/relationships/hyperlink" Target="http://www.ncbi.nlm.nih.gov/pubmed?term=Ding%20X%5bAuthor%5d&amp;cauthor=true&amp;cauthor_uid=23851510" TargetMode="External"/><Relationship Id="rId49" Type="http://schemas.openxmlformats.org/officeDocument/2006/relationships/hyperlink" Target="http://www.ncbi.nlm.nih.gov/pubmed?term=Sharif%20GM%5bAuthor%5d&amp;cauthor=true&amp;cauthor_uid=23851510" TargetMode="External"/><Relationship Id="rId57" Type="http://schemas.openxmlformats.org/officeDocument/2006/relationships/hyperlink" Target="http://www.ncbi.nlm.nih.gov/pubmed/23851503" TargetMode="External"/><Relationship Id="rId61" Type="http://schemas.openxmlformats.org/officeDocument/2006/relationships/hyperlink" Target="http://www.ncbi.nlm.nih.gov/pubmed?term=Chen%20CL%5bAuthor%5d&amp;cauthor=true&amp;cauthor_uid=23851510" TargetMode="External"/><Relationship Id="rId10" Type="http://schemas.openxmlformats.org/officeDocument/2006/relationships/hyperlink" Target="http://www.ncbi.nlm.nih.gov/pubmed?term=Zhang%20N%5bAuthor%5d&amp;cauthor=true&amp;cauthor_uid=23851510" TargetMode="External"/><Relationship Id="rId19" Type="http://schemas.openxmlformats.org/officeDocument/2006/relationships/hyperlink" Target="http://www.ncbi.nlm.nih.gov/pubmed?term=Soria-Valles%20C%5bAuthor%5d&amp;cauthor=true&amp;cauthor_uid=23851510" TargetMode="External"/><Relationship Id="rId31" Type="http://schemas.openxmlformats.org/officeDocument/2006/relationships/hyperlink" Target="http://www.ncbi.nlm.nih.gov/pubmed?term=Heikenwalder%20M%5bAuthor%5d&amp;cauthor=true&amp;cauthor_uid=23851510" TargetMode="External"/><Relationship Id="rId44" Type="http://schemas.openxmlformats.org/officeDocument/2006/relationships/hyperlink" Target="http://www.ncbi.nlm.nih.gov/pubmed?term=Shi%20L%5bAuthor%5d&amp;cauthor=true&amp;cauthor_uid=23851510" TargetMode="External"/><Relationship Id="rId52" Type="http://schemas.openxmlformats.org/officeDocument/2006/relationships/hyperlink" Target="http://www.ncbi.nlm.nih.gov/pubmed?term=Schmidt%20MO%5bAuthor%5d&amp;cauthor=true&amp;cauthor_uid=23851510" TargetMode="External"/><Relationship Id="rId60" Type="http://schemas.openxmlformats.org/officeDocument/2006/relationships/hyperlink" Target="http://www.ncbi.nlm.nih.gov/pubmed?term=Jeng%20YM%5bAuthor%5d&amp;cauthor=true&amp;cauthor_uid=23851510" TargetMode="External"/><Relationship Id="rId65" Type="http://schemas.openxmlformats.org/officeDocument/2006/relationships/hyperlink" Target="http://www.ncbi.nlm.nih.gov/pubmed?term=Kuo%20WH%5bAuthor%5d&amp;cauthor=true&amp;cauthor_uid=23851510" TargetMode="External"/><Relationship Id="rId73" Type="http://schemas.openxmlformats.org/officeDocument/2006/relationships/hyperlink" Target="http://www.ncbi.nlm.nih.gov/pubmed?term=Pass%20H%5bAuthor%5d&amp;cauthor=true&amp;cauthor_uid=23851510" TargetMode="External"/><Relationship Id="rId4" Type="http://schemas.openxmlformats.org/officeDocument/2006/relationships/hyperlink" Target="http://www.ncbi.nlm.nih.gov/pubmed?term=Xie%20N%5bAuthor%5d&amp;cauthor=true&amp;cauthor_uid=23851510" TargetMode="External"/><Relationship Id="rId9" Type="http://schemas.openxmlformats.org/officeDocument/2006/relationships/hyperlink" Target="http://www.ncbi.nlm.nih.gov/pubmed/23851509" TargetMode="External"/><Relationship Id="rId14" Type="http://schemas.openxmlformats.org/officeDocument/2006/relationships/hyperlink" Target="http://www.ncbi.nlm.nih.gov/pubmed?term=Cai%20C%5bAuthor%5d&amp;cauthor=true&amp;cauthor_uid=23851510" TargetMode="External"/><Relationship Id="rId22" Type="http://schemas.openxmlformats.org/officeDocument/2006/relationships/hyperlink" Target="http://www.ncbi.nlm.nih.gov/pubmed?term=Mari%20B%5bAuthor%5d&amp;cauthor=true&amp;cauthor_uid=23851510" TargetMode="External"/><Relationship Id="rId27" Type="http://schemas.openxmlformats.org/officeDocument/2006/relationships/hyperlink" Target="http://www.ncbi.nlm.nih.gov/pubmed?term=Borsig%20L%5bAuthor%5d&amp;cauthor=true&amp;cauthor_uid=23851510" TargetMode="External"/><Relationship Id="rId30" Type="http://schemas.openxmlformats.org/officeDocument/2006/relationships/hyperlink" Target="http://www.ncbi.nlm.nih.gov/pubmed?term=Lorentzen%20A%5bAuthor%5d&amp;cauthor=true&amp;cauthor_uid=23851510" TargetMode="External"/><Relationship Id="rId35" Type="http://schemas.openxmlformats.org/officeDocument/2006/relationships/hyperlink" Target="http://www.ncbi.nlm.nih.gov/pubmed?term=Liu%20L%5bAuthor%5d&amp;cauthor=true&amp;cauthor_uid=23851510" TargetMode="External"/><Relationship Id="rId43" Type="http://schemas.openxmlformats.org/officeDocument/2006/relationships/hyperlink" Target="http://www.ncbi.nlm.nih.gov/pubmed?term=Shang%20Y%5bAuthor%5d&amp;cauthor=true&amp;cauthor_uid=23851510" TargetMode="External"/><Relationship Id="rId48" Type="http://schemas.openxmlformats.org/officeDocument/2006/relationships/hyperlink" Target="http://www.ncbi.nlm.nih.gov/pubmed?term=Cavalli%20LR%5bAuthor%5d&amp;cauthor=true&amp;cauthor_uid=23851510" TargetMode="External"/><Relationship Id="rId56" Type="http://schemas.openxmlformats.org/officeDocument/2006/relationships/hyperlink" Target="http://www.ncbi.nlm.nih.gov/pubmed?term=Riegel%20AT%5bAuthor%5d&amp;cauthor=true&amp;cauthor_uid=23851510" TargetMode="External"/><Relationship Id="rId64" Type="http://schemas.openxmlformats.org/officeDocument/2006/relationships/hyperlink" Target="http://www.ncbi.nlm.nih.gov/pubmed?term=Ma%20C%5bAuthor%5d&amp;cauthor=true&amp;cauthor_uid=23851510" TargetMode="External"/><Relationship Id="rId69" Type="http://schemas.openxmlformats.org/officeDocument/2006/relationships/hyperlink" Target="http://www.ncbi.nlm.nih.gov/pubmed/23851502" TargetMode="External"/><Relationship Id="rId8" Type="http://schemas.openxmlformats.org/officeDocument/2006/relationships/hyperlink" Target="http://www.ncbi.nlm.nih.gov/pubmed?term=Dong%20X%5bAuthor%5d&amp;cauthor=true&amp;cauthor_uid=23851510" TargetMode="External"/><Relationship Id="rId51" Type="http://schemas.openxmlformats.org/officeDocument/2006/relationships/hyperlink" Target="http://www.ncbi.nlm.nih.gov/pubmed?term=Baker%20T%5bAuthor%5d&amp;cauthor=true&amp;cauthor_uid=23851510" TargetMode="External"/><Relationship Id="rId72" Type="http://schemas.openxmlformats.org/officeDocument/2006/relationships/hyperlink" Target="http://www.ncbi.nlm.nih.gov/pubmed?term=Bueno%20R%5bAuthor%5d&amp;cauthor=true&amp;cauthor_uid=23851510" TargetMode="External"/><Relationship Id="rId3" Type="http://schemas.openxmlformats.org/officeDocument/2006/relationships/hyperlink" Target="http://www.ncbi.nlm.nih.gov/pubmed?term=Liu%20LL%5bAuthor%5d&amp;cauthor=true&amp;cauthor_uid=23851510" TargetMode="External"/><Relationship Id="rId12" Type="http://schemas.openxmlformats.org/officeDocument/2006/relationships/hyperlink" Target="http://www.ncbi.nlm.nih.gov/pubmed?term=Huo%20Q%5bAuthor%5d&amp;cauthor=true&amp;cauthor_uid=23851510" TargetMode="External"/><Relationship Id="rId17" Type="http://schemas.openxmlformats.org/officeDocument/2006/relationships/hyperlink" Target="http://www.ncbi.nlm.nih.gov/pubmed?term=Yang%20Q%5bAuthor%5d&amp;cauthor=true&amp;cauthor_uid=23851510" TargetMode="External"/><Relationship Id="rId25" Type="http://schemas.openxmlformats.org/officeDocument/2006/relationships/hyperlink" Target="http://www.ncbi.nlm.nih.gov/pubmed?term=L%C3%B3pez-Ot%C3%ADn%20C%5bAuthor%5d&amp;cauthor=true&amp;cauthor_uid=23851510" TargetMode="External"/><Relationship Id="rId33" Type="http://schemas.openxmlformats.org/officeDocument/2006/relationships/hyperlink" Target="http://www.ncbi.nlm.nih.gov/pubmed?term=Shan%20L%5bAuthor%5d&amp;cauthor=true&amp;cauthor_uid=23851510" TargetMode="External"/><Relationship Id="rId38" Type="http://schemas.openxmlformats.org/officeDocument/2006/relationships/hyperlink" Target="http://www.ncbi.nlm.nih.gov/pubmed?term=Zheng%20Y%5bAuthor%5d&amp;cauthor=true&amp;cauthor_uid=23851510" TargetMode="External"/><Relationship Id="rId46" Type="http://schemas.openxmlformats.org/officeDocument/2006/relationships/hyperlink" Target="http://www.ncbi.nlm.nih.gov/pubmed?term=Ory%20V%5bAuthor%5d&amp;cauthor=true&amp;cauthor_uid=23851510" TargetMode="External"/><Relationship Id="rId59" Type="http://schemas.openxmlformats.org/officeDocument/2006/relationships/hyperlink" Target="http://www.ncbi.nlm.nih.gov/pubmed?term=Yang%20CY%5bAuthor%5d&amp;cauthor=true&amp;cauthor_uid=23851510" TargetMode="External"/><Relationship Id="rId67" Type="http://schemas.openxmlformats.org/officeDocument/2006/relationships/hyperlink" Target="http://www.ncbi.nlm.nih.gov/pubmed?term=Shew%20JY%5bAuthor%5d&amp;cauthor=true&amp;cauthor_uid=23851510" TargetMode="External"/><Relationship Id="rId20" Type="http://schemas.openxmlformats.org/officeDocument/2006/relationships/hyperlink" Target="http://www.ncbi.nlm.nih.gov/pubmed?term=Guti%C3%A9rrez-Fern%C3%A1ndez%20A%5bAuthor%5d&amp;cauthor=true&amp;cauthor_uid=23851510" TargetMode="External"/><Relationship Id="rId41" Type="http://schemas.openxmlformats.org/officeDocument/2006/relationships/hyperlink" Target="http://www.ncbi.nlm.nih.gov/pubmed?term=Wang%20Y%5bAuthor%5d&amp;cauthor=true&amp;cauthor_uid=23851510" TargetMode="External"/><Relationship Id="rId54" Type="http://schemas.openxmlformats.org/officeDocument/2006/relationships/hyperlink" Target="http://www.ncbi.nlm.nih.gov/pubmed?term=Furth%20PA%5bAuthor%5d&amp;cauthor=true&amp;cauthor_uid=23851510" TargetMode="External"/><Relationship Id="rId62" Type="http://schemas.openxmlformats.org/officeDocument/2006/relationships/hyperlink" Target="http://www.ncbi.nlm.nih.gov/pubmed?term=Wu%20HH%5bAuthor%5d&amp;cauthor=true&amp;cauthor_uid=23851510" TargetMode="External"/><Relationship Id="rId70" Type="http://schemas.openxmlformats.org/officeDocument/2006/relationships/hyperlink" Target="http://www.ncbi.nlm.nih.gov/pubmed?term=Guo%20Y%5bAuthor%5d&amp;cauthor=true&amp;cauthor_uid=23851510" TargetMode="External"/><Relationship Id="rId75" Type="http://schemas.openxmlformats.org/officeDocument/2006/relationships/hyperlink" Target="http://www.ncbi.nlm.nih.gov/pubmed?term=Malinowska%20IA%5bAuthor%5d&amp;cauthor=true&amp;cauthor_uid=23851510" TargetMode="External"/><Relationship Id="rId1" Type="http://schemas.openxmlformats.org/officeDocument/2006/relationships/slideLayout" Target="../slideLayouts/slideLayout1.xml"/><Relationship Id="rId6" Type="http://schemas.openxmlformats.org/officeDocument/2006/relationships/hyperlink" Target="http://www.ncbi.nlm.nih.gov/pubmed?term=Plymate%20S%5bAuthor%5d&amp;cauthor=true&amp;cauthor_uid=23851510" TargetMode="External"/></Relationships>
</file>

<file path=ppt/slides/_rels/slide16.xml.rels><?xml version="1.0" encoding="UTF-8" standalone="yes"?>
<Relationships xmlns="http://schemas.openxmlformats.org/package/2006/relationships"><Relationship Id="rId13" Type="http://schemas.openxmlformats.org/officeDocument/2006/relationships/hyperlink" Target="http://www.ncbi.nlm.nih.gov/pubmed?term=Lamarre%20E%5bAuthor%5d&amp;cauthor=true&amp;cauthor_uid=23851510" TargetMode="External"/><Relationship Id="rId18" Type="http://schemas.openxmlformats.org/officeDocument/2006/relationships/hyperlink" Target="http://www.ncbi.nlm.nih.gov/pubmed?term=Chen%20H%5bAuthor%5d&amp;cauthor=true&amp;cauthor_uid=23851510" TargetMode="External"/><Relationship Id="rId26" Type="http://schemas.openxmlformats.org/officeDocument/2006/relationships/hyperlink" Target="http://www.ncbi.nlm.nih.gov/pubmed/23851497" TargetMode="External"/><Relationship Id="rId39" Type="http://schemas.openxmlformats.org/officeDocument/2006/relationships/hyperlink" Target="http://www.ncbi.nlm.nih.gov/pubmed?term=Gan%20B%5bAuthor%5d&amp;cauthor=true&amp;cauthor_uid=23851510" TargetMode="External"/><Relationship Id="rId3" Type="http://schemas.openxmlformats.org/officeDocument/2006/relationships/hyperlink" Target="http://www.ncbi.nlm.nih.gov/pubmed?term=Darr%20J%5bAuthor%5d&amp;cauthor=true&amp;cauthor_uid=23851510" TargetMode="External"/><Relationship Id="rId21" Type="http://schemas.openxmlformats.org/officeDocument/2006/relationships/hyperlink" Target="http://www.ncbi.nlm.nih.gov/pubmed?term=Zhang%20Y%5bAuthor%5d&amp;cauthor=true&amp;cauthor_uid=23851510" TargetMode="External"/><Relationship Id="rId34" Type="http://schemas.openxmlformats.org/officeDocument/2006/relationships/hyperlink" Target="http://www.ncbi.nlm.nih.gov/pubmed?term=Zhuang%20L%5bAuthor%5d&amp;cauthor=true&amp;cauthor_uid=23851510" TargetMode="External"/><Relationship Id="rId42" Type="http://schemas.openxmlformats.org/officeDocument/2006/relationships/hyperlink" Target="http://www.ncbi.nlm.nih.gov/pubmed?term=Wang%20H%5bAuthor%5d&amp;cauthor=true&amp;cauthor_uid=23851510" TargetMode="External"/><Relationship Id="rId47" Type="http://schemas.openxmlformats.org/officeDocument/2006/relationships/hyperlink" Target="http://www.ncbi.nlm.nih.gov/pubmed?term=Xu%20H%5bAuthor%5d&amp;cauthor=true&amp;cauthor_uid=23851510" TargetMode="External"/><Relationship Id="rId50" Type="http://schemas.openxmlformats.org/officeDocument/2006/relationships/hyperlink" Target="http://www.ncbi.nlm.nih.gov/pubmed/23851493" TargetMode="External"/><Relationship Id="rId7" Type="http://schemas.openxmlformats.org/officeDocument/2006/relationships/hyperlink" Target="http://www.ncbi.nlm.nih.gov/pubmed/23851499" TargetMode="External"/><Relationship Id="rId12" Type="http://schemas.openxmlformats.org/officeDocument/2006/relationships/hyperlink" Target="http://www.ncbi.nlm.nih.gov/pubmed?term=Lorenz%20RR%5bAuthor%5d&amp;cauthor=true&amp;cauthor_uid=23851510" TargetMode="External"/><Relationship Id="rId17" Type="http://schemas.openxmlformats.org/officeDocument/2006/relationships/hyperlink" Target="http://www.ncbi.nlm.nih.gov/pubmed?term=Zhang%20B%5bAuthor%5d&amp;cauthor=true&amp;cauthor_uid=23851510" TargetMode="External"/><Relationship Id="rId25" Type="http://schemas.openxmlformats.org/officeDocument/2006/relationships/hyperlink" Target="http://www.ncbi.nlm.nih.gov/pubmed?term=Xin%20L%5bAuthor%5d&amp;cauthor=true&amp;cauthor_uid=23851510" TargetMode="External"/><Relationship Id="rId33" Type="http://schemas.openxmlformats.org/officeDocument/2006/relationships/hyperlink" Target="http://www.ncbi.nlm.nih.gov/pubmed?term=Yao%20J%5bAuthor%5d&amp;cauthor=true&amp;cauthor_uid=23851510" TargetMode="External"/><Relationship Id="rId38" Type="http://schemas.openxmlformats.org/officeDocument/2006/relationships/hyperlink" Target="http://www.ncbi.nlm.nih.gov/pubmed?term=TCGA%20Research%20Network%5bCorporate%20Author%5d" TargetMode="External"/><Relationship Id="rId46" Type="http://schemas.openxmlformats.org/officeDocument/2006/relationships/hyperlink" Target="http://www.ncbi.nlm.nih.gov/pubmed?term=Wan%20B%5bAuthor%5d&amp;cauthor=true&amp;cauthor_uid=23851510" TargetMode="External"/><Relationship Id="rId2" Type="http://schemas.openxmlformats.org/officeDocument/2006/relationships/hyperlink" Target="http://www.ncbi.nlm.nih.gov/pubmed/23851500" TargetMode="External"/><Relationship Id="rId16" Type="http://schemas.openxmlformats.org/officeDocument/2006/relationships/hyperlink" Target="http://www.ncbi.nlm.nih.gov/pubmed/23851498" TargetMode="External"/><Relationship Id="rId20" Type="http://schemas.openxmlformats.org/officeDocument/2006/relationships/hyperlink" Target="http://www.ncbi.nlm.nih.gov/pubmed?term=Dakhova%20O%5bAuthor%5d&amp;cauthor=true&amp;cauthor_uid=23851510" TargetMode="External"/><Relationship Id="rId29" Type="http://schemas.openxmlformats.org/officeDocument/2006/relationships/hyperlink" Target="http://www.ncbi.nlm.nih.gov/pubmed?term=Garc%C3%ADa-Dom%C3%ADnguez%20M%5bAuthor%5d&amp;cauthor=true&amp;cauthor_uid=23851510" TargetMode="External"/><Relationship Id="rId41" Type="http://schemas.openxmlformats.org/officeDocument/2006/relationships/hyperlink" Target="http://www.ncbi.nlm.nih.gov/pubmed?term=Wu%20Q%5bAuthor%5d&amp;cauthor=true&amp;cauthor_uid=23851510" TargetMode="External"/><Relationship Id="rId54" Type="http://schemas.openxmlformats.org/officeDocument/2006/relationships/hyperlink" Target="http://www.ncbi.nlm.nih.gov/pubmed?term=Alg%C3%BCl%20H%5bAuthor%5d&amp;cauthor=true&amp;cauthor_uid=23851510" TargetMode="External"/><Relationship Id="rId1" Type="http://schemas.openxmlformats.org/officeDocument/2006/relationships/slideLayout" Target="../slideLayouts/slideLayout7.xml"/><Relationship Id="rId6" Type="http://schemas.openxmlformats.org/officeDocument/2006/relationships/hyperlink" Target="http://www.ncbi.nlm.nih.gov/pubmed?term=Eden%20A%5bAuthor%5d&amp;cauthor=true&amp;cauthor_uid=23851510" TargetMode="External"/><Relationship Id="rId11" Type="http://schemas.openxmlformats.org/officeDocument/2006/relationships/hyperlink" Target="http://www.ncbi.nlm.nih.gov/pubmed?term=Sun%20P%5bAuthor%5d&amp;cauthor=true&amp;cauthor_uid=23851510" TargetMode="External"/><Relationship Id="rId24" Type="http://schemas.openxmlformats.org/officeDocument/2006/relationships/hyperlink" Target="http://www.ncbi.nlm.nih.gov/pubmed?term=Ittmann%20MM%5bAuthor%5d&amp;cauthor=true&amp;cauthor_uid=23851510" TargetMode="External"/><Relationship Id="rId32" Type="http://schemas.openxmlformats.org/officeDocument/2006/relationships/hyperlink" Target="http://www.ncbi.nlm.nih.gov/pubmed?term=Lin%20A%5bAuthor%5d&amp;cauthor=true&amp;cauthor_uid=23851510" TargetMode="External"/><Relationship Id="rId37" Type="http://schemas.openxmlformats.org/officeDocument/2006/relationships/hyperlink" Target="http://www.ncbi.nlm.nih.gov/pubmed?term=Lam%20EW%5bAuthor%5d&amp;cauthor=true&amp;cauthor_uid=23851510" TargetMode="External"/><Relationship Id="rId40" Type="http://schemas.openxmlformats.org/officeDocument/2006/relationships/hyperlink" Target="http://www.ncbi.nlm.nih.gov/pubmed/23851494" TargetMode="External"/><Relationship Id="rId45" Type="http://schemas.openxmlformats.org/officeDocument/2006/relationships/hyperlink" Target="http://www.ncbi.nlm.nih.gov/pubmed?term=Jin%20M%5bAuthor%5d&amp;cauthor=true&amp;cauthor_uid=23851510" TargetMode="External"/><Relationship Id="rId53" Type="http://schemas.openxmlformats.org/officeDocument/2006/relationships/hyperlink" Target="http://www.ncbi.nlm.nih.gov/pubmed?term=Lesina%20M%5bAuthor%5d&amp;cauthor=true&amp;cauthor_uid=23851510" TargetMode="External"/><Relationship Id="rId5" Type="http://schemas.openxmlformats.org/officeDocument/2006/relationships/hyperlink" Target="http://www.ncbi.nlm.nih.gov/pubmed?term=Isaac%20S%5bAuthor%5d&amp;cauthor=true&amp;cauthor_uid=23851510" TargetMode="External"/><Relationship Id="rId15" Type="http://schemas.openxmlformats.org/officeDocument/2006/relationships/hyperlink" Target="http://www.ncbi.nlm.nih.gov/pubmed?term=Kalvakolanu%20DV%5bAuthor%5d&amp;cauthor=true&amp;cauthor_uid=23851510" TargetMode="External"/><Relationship Id="rId23" Type="http://schemas.openxmlformats.org/officeDocument/2006/relationships/hyperlink" Target="http://www.ncbi.nlm.nih.gov/pubmed?term=Creighton%20CJ%5bAuthor%5d&amp;cauthor=true&amp;cauthor_uid=23851510" TargetMode="External"/><Relationship Id="rId28" Type="http://schemas.openxmlformats.org/officeDocument/2006/relationships/hyperlink" Target="http://www.ncbi.nlm.nih.gov/pubmed?term=Dom%C3%ADnguez-S%C3%A1nchez%20MS%5bAuthor%5d&amp;cauthor=true&amp;cauthor_uid=23851510" TargetMode="External"/><Relationship Id="rId36" Type="http://schemas.openxmlformats.org/officeDocument/2006/relationships/hyperlink" Target="http://www.ncbi.nlm.nih.gov/pubmed?term=Han%20J%5bAuthor%5d&amp;cauthor=true&amp;cauthor_uid=23851510" TargetMode="External"/><Relationship Id="rId49" Type="http://schemas.openxmlformats.org/officeDocument/2006/relationships/hyperlink" Target="http://www.ncbi.nlm.nih.gov/pubmed?term=Ge%20H%5bAuthor%5d&amp;cauthor=true&amp;cauthor_uid=23851510" TargetMode="External"/><Relationship Id="rId10" Type="http://schemas.openxmlformats.org/officeDocument/2006/relationships/hyperlink" Target="http://www.ncbi.nlm.nih.gov/pubmed?term=Lindner%20DJ%5bAuthor%5d&amp;cauthor=true&amp;cauthor_uid=23851510" TargetMode="External"/><Relationship Id="rId19" Type="http://schemas.openxmlformats.org/officeDocument/2006/relationships/hyperlink" Target="http://www.ncbi.nlm.nih.gov/pubmed?term=Zhang%20L%5bAuthor%5d&amp;cauthor=true&amp;cauthor_uid=23851510" TargetMode="External"/><Relationship Id="rId31" Type="http://schemas.openxmlformats.org/officeDocument/2006/relationships/hyperlink" Target="http://www.ncbi.nlm.nih.gov/pubmed/23851496" TargetMode="External"/><Relationship Id="rId44" Type="http://schemas.openxmlformats.org/officeDocument/2006/relationships/hyperlink" Target="http://www.ncbi.nlm.nih.gov/pubmed?term=Shi%20Y%5bAuthor%5d&amp;cauthor=true&amp;cauthor_uid=23851510" TargetMode="External"/><Relationship Id="rId52" Type="http://schemas.openxmlformats.org/officeDocument/2006/relationships/hyperlink" Target="http://www.ncbi.nlm.nih.gov/pubmed?term=Diakopoulos%20KN%5bAuthor%5d&amp;cauthor=true&amp;cauthor_uid=23851510" TargetMode="External"/><Relationship Id="rId4" Type="http://schemas.openxmlformats.org/officeDocument/2006/relationships/hyperlink" Target="http://www.ncbi.nlm.nih.gov/pubmed?term=Klochendler%20A%5bAuthor%5d&amp;cauthor=true&amp;cauthor_uid=23851510" TargetMode="External"/><Relationship Id="rId9" Type="http://schemas.openxmlformats.org/officeDocument/2006/relationships/hyperlink" Target="http://www.ncbi.nlm.nih.gov/pubmed?term=Nallar%20SC%5bAuthor%5d&amp;cauthor=true&amp;cauthor_uid=23851510" TargetMode="External"/><Relationship Id="rId14" Type="http://schemas.openxmlformats.org/officeDocument/2006/relationships/hyperlink" Target="http://www.ncbi.nlm.nih.gov/pubmed?term=Reddy%20SP%5bAuthor%5d&amp;cauthor=true&amp;cauthor_uid=23851510" TargetMode="External"/><Relationship Id="rId22" Type="http://schemas.openxmlformats.org/officeDocument/2006/relationships/hyperlink" Target="http://www.ncbi.nlm.nih.gov/pubmed?term=Lewis%20MT%5bAuthor%5d&amp;cauthor=true&amp;cauthor_uid=23851510" TargetMode="External"/><Relationship Id="rId27" Type="http://schemas.openxmlformats.org/officeDocument/2006/relationships/hyperlink" Target="http://www.ncbi.nlm.nih.gov/pubmed?term=Alfonso-P%C3%A9rez%20T%5bAuthor%5d&amp;cauthor=true&amp;cauthor_uid=23851510" TargetMode="External"/><Relationship Id="rId30" Type="http://schemas.openxmlformats.org/officeDocument/2006/relationships/hyperlink" Target="http://www.ncbi.nlm.nih.gov/pubmed?term=Reyes%20JC%5bAuthor%5d&amp;cauthor=true&amp;cauthor_uid=23851510" TargetMode="External"/><Relationship Id="rId35" Type="http://schemas.openxmlformats.org/officeDocument/2006/relationships/hyperlink" Target="http://www.ncbi.nlm.nih.gov/pubmed?term=Wang%20D%5bAuthor%5d&amp;cauthor=true&amp;cauthor_uid=23851510" TargetMode="External"/><Relationship Id="rId43" Type="http://schemas.openxmlformats.org/officeDocument/2006/relationships/hyperlink" Target="http://www.ncbi.nlm.nih.gov/pubmed?term=Zhao%20X%5bAuthor%5d&amp;cauthor=true&amp;cauthor_uid=23851510" TargetMode="External"/><Relationship Id="rId48" Type="http://schemas.openxmlformats.org/officeDocument/2006/relationships/hyperlink" Target="http://www.ncbi.nlm.nih.gov/pubmed?term=Cheng%20Y%5bAuthor%5d&amp;cauthor=true&amp;cauthor_uid=23851510" TargetMode="External"/><Relationship Id="rId8" Type="http://schemas.openxmlformats.org/officeDocument/2006/relationships/hyperlink" Target="http://www.ncbi.nlm.nih.gov/pubmed?term=Kalakonda%20S%5bAuthor%5d&amp;cauthor=true&amp;cauthor_uid=23851510" TargetMode="External"/><Relationship Id="rId51" Type="http://schemas.openxmlformats.org/officeDocument/2006/relationships/hyperlink" Target="http://www.ncbi.nlm.nih.gov/pubmed?term=W%C3%B6rmann%20SM%5bAuthor%5d&amp;cauthor=true&amp;cauthor_uid=23851510"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hyperlink" Target="http://www.plospathogens.org/article/info:doi/10.1371/journal.ppat.1003409" TargetMode="External"/><Relationship Id="rId4" Type="http://schemas.openxmlformats.org/officeDocument/2006/relationships/hyperlink" Target="http://www.plospathogens.org/article/info:doi/10.1371/journal.ppat.1003455"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onlinelibrary.wiley.com/doi/10.3322/caac.21184/abstract"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hyperlink" Target="http://onlinelibrary.wiley.com/doi/10.3322/caac.21185/abstract" TargetMode="External"/><Relationship Id="rId5" Type="http://schemas.openxmlformats.org/officeDocument/2006/relationships/image" Target="../media/image23.jpeg"/><Relationship Id="rId4" Type="http://schemas.openxmlformats.org/officeDocument/2006/relationships/hyperlink" Target="http://onlinelibrary.wiley.com/doi/10.3322/caac.21191/abstract"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3762375" cy="523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746373"/>
            <a:ext cx="6076950" cy="311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3533775"/>
            <a:ext cx="6191250" cy="3324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0418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32656"/>
            <a:ext cx="5048250" cy="342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16632"/>
            <a:ext cx="1743075" cy="22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620688"/>
            <a:ext cx="5943600" cy="68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직사각형 1"/>
          <p:cNvSpPr/>
          <p:nvPr/>
        </p:nvSpPr>
        <p:spPr>
          <a:xfrm>
            <a:off x="1235253" y="1484784"/>
            <a:ext cx="6673494" cy="584775"/>
          </a:xfrm>
          <a:prstGeom prst="rect">
            <a:avLst/>
          </a:prstGeom>
        </p:spPr>
        <p:txBody>
          <a:bodyPr wrap="none">
            <a:spAutoFit/>
          </a:bodyPr>
          <a:lstStyle/>
          <a:p>
            <a:pPr algn="ctr"/>
            <a:r>
              <a:rPr lang="en-US" altLang="ko-KR" sz="1600" b="1" dirty="0" smtClean="0">
                <a:latin typeface="Arial" pitchFamily="34" charset="0"/>
                <a:cs typeface="Arial" pitchFamily="34" charset="0"/>
              </a:rPr>
              <a:t>Ptpn11 deletion in a novel progenitor causes </a:t>
            </a:r>
            <a:r>
              <a:rPr lang="en-US" altLang="ko-KR" sz="1600" b="1" dirty="0" err="1" smtClean="0">
                <a:latin typeface="Arial" pitchFamily="34" charset="0"/>
                <a:cs typeface="Arial" pitchFamily="34" charset="0"/>
              </a:rPr>
              <a:t>metachondromatosis</a:t>
            </a:r>
            <a:endParaRPr lang="en-US" altLang="ko-KR" sz="1600" b="1" dirty="0">
              <a:latin typeface="Arial" pitchFamily="34" charset="0"/>
              <a:cs typeface="Arial" pitchFamily="34" charset="0"/>
            </a:endParaRPr>
          </a:p>
          <a:p>
            <a:pPr algn="ctr"/>
            <a:r>
              <a:rPr lang="en-US" altLang="ko-KR" sz="1600" b="1" dirty="0" smtClean="0">
                <a:latin typeface="Arial" pitchFamily="34" charset="0"/>
                <a:cs typeface="Arial" pitchFamily="34" charset="0"/>
              </a:rPr>
              <a:t>by inducing hedgehog </a:t>
            </a:r>
            <a:r>
              <a:rPr lang="en-US" altLang="ko-KR" sz="1600" b="1" dirty="0" err="1" smtClean="0">
                <a:latin typeface="Arial" pitchFamily="34" charset="0"/>
                <a:cs typeface="Arial" pitchFamily="34" charset="0"/>
              </a:rPr>
              <a:t>signalling</a:t>
            </a:r>
            <a:endParaRPr lang="ko-KR" altLang="en-US" sz="1600" b="1" dirty="0">
              <a:latin typeface="Arial" pitchFamily="34" charset="0"/>
              <a:cs typeface="Arial" pitchFamily="34" charset="0"/>
            </a:endParaRPr>
          </a:p>
        </p:txBody>
      </p:sp>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28775" y="2088654"/>
            <a:ext cx="5886450" cy="476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직사각형 2"/>
          <p:cNvSpPr/>
          <p:nvPr/>
        </p:nvSpPr>
        <p:spPr>
          <a:xfrm>
            <a:off x="359532" y="2636912"/>
            <a:ext cx="8424936" cy="3970318"/>
          </a:xfrm>
          <a:prstGeom prst="rect">
            <a:avLst/>
          </a:prstGeom>
        </p:spPr>
        <p:txBody>
          <a:bodyPr wrap="square">
            <a:spAutoFit/>
          </a:bodyPr>
          <a:lstStyle/>
          <a:p>
            <a:pPr algn="just"/>
            <a:r>
              <a:rPr lang="en-US" altLang="ko-KR" sz="1200" b="1" dirty="0"/>
              <a:t>The tyrosine phosphatase SHP2, encoded by </a:t>
            </a:r>
            <a:r>
              <a:rPr lang="en-US" altLang="ko-KR" sz="1200" b="1" i="1" dirty="0"/>
              <a:t>PTPN11</a:t>
            </a:r>
            <a:r>
              <a:rPr lang="en-US" altLang="ko-KR" sz="1200" b="1" dirty="0"/>
              <a:t>, is required for the survival, proliferation and differentiation of various cell types</a:t>
            </a:r>
            <a:r>
              <a:rPr lang="en-US" altLang="ko-KR" sz="1200" b="1" baseline="30000" dirty="0">
                <a:hlinkClick r:id="rId6" tooltip="Neel, B. G., Chan, G. &amp; Dhanji, S. in Handbook of Cell Signaling Vol. 2 (eds Bradshaw, R. A. &amp; Dennis, E. A.) Ch. 98, 771-809 (2009)"/>
              </a:rPr>
              <a:t>1</a:t>
            </a:r>
            <a:r>
              <a:rPr lang="en-US" altLang="ko-KR" sz="1200" b="1" baseline="30000" dirty="0"/>
              <a:t>, </a:t>
            </a:r>
            <a:r>
              <a:rPr lang="en-US" altLang="ko-KR" sz="1200" b="1" baseline="30000" dirty="0">
                <a:hlinkClick r:id="rId7" tooltip="Grossmann, K. S., Rosario, M., Birchmeier, C. &amp; Birchmeier, W. The tyrosine phosphatase Shp2 in development and cancer. Adv. Cancer Res. 106, 53-89 (2010)"/>
              </a:rPr>
              <a:t>2</a:t>
            </a:r>
            <a:r>
              <a:rPr lang="en-US" altLang="ko-KR" sz="1200" b="1" dirty="0"/>
              <a:t>. </a:t>
            </a:r>
            <a:r>
              <a:rPr lang="en-US" altLang="ko-KR" sz="1200" b="1" dirty="0" err="1"/>
              <a:t>Germline</a:t>
            </a:r>
            <a:r>
              <a:rPr lang="en-US" altLang="ko-KR" sz="1200" b="1" dirty="0"/>
              <a:t> activating mutations in</a:t>
            </a:r>
            <a:r>
              <a:rPr lang="en-US" altLang="ko-KR" sz="1200" b="1" i="1" dirty="0"/>
              <a:t>PTPN11</a:t>
            </a:r>
            <a:r>
              <a:rPr lang="en-US" altLang="ko-KR" sz="1200" b="1" dirty="0"/>
              <a:t> cause Noonan syndrome, whereas somatic </a:t>
            </a:r>
            <a:r>
              <a:rPr lang="en-US" altLang="ko-KR" sz="1200" b="1" i="1" dirty="0"/>
              <a:t>PTPN11</a:t>
            </a:r>
            <a:r>
              <a:rPr lang="en-US" altLang="ko-KR" sz="1200" b="1" dirty="0"/>
              <a:t> mutations cause childhood </a:t>
            </a:r>
            <a:r>
              <a:rPr lang="en-US" altLang="ko-KR" sz="1200" b="1" dirty="0" err="1"/>
              <a:t>myeloproliferative</a:t>
            </a:r>
            <a:r>
              <a:rPr lang="en-US" altLang="ko-KR" sz="1200" b="1" dirty="0"/>
              <a:t> disease and contribute to some solid </a:t>
            </a:r>
            <a:r>
              <a:rPr lang="en-US" altLang="ko-KR" sz="1200" b="1" dirty="0" err="1"/>
              <a:t>tumours</a:t>
            </a:r>
            <a:r>
              <a:rPr lang="en-US" altLang="ko-KR" sz="1200" b="1" dirty="0"/>
              <a:t>. Recently, heterozygous inactivating mutations in </a:t>
            </a:r>
            <a:r>
              <a:rPr lang="en-US" altLang="ko-KR" sz="1200" b="1" i="1" dirty="0"/>
              <a:t>PTPN11</a:t>
            </a:r>
            <a:r>
              <a:rPr lang="en-US" altLang="ko-KR" sz="1200" b="1" dirty="0"/>
              <a:t> were found in </a:t>
            </a:r>
            <a:r>
              <a:rPr lang="en-US" altLang="ko-KR" sz="1200" b="1" dirty="0" err="1"/>
              <a:t>metachondromatosis</a:t>
            </a:r>
            <a:r>
              <a:rPr lang="en-US" altLang="ko-KR" sz="1200" b="1" dirty="0"/>
              <a:t>, a rare inherited disorder featuring multiple </a:t>
            </a:r>
            <a:r>
              <a:rPr lang="en-US" altLang="ko-KR" sz="1200" b="1" dirty="0" err="1"/>
              <a:t>exostoses</a:t>
            </a:r>
            <a:r>
              <a:rPr lang="en-US" altLang="ko-KR" sz="1200" b="1" dirty="0"/>
              <a:t>, </a:t>
            </a:r>
            <a:r>
              <a:rPr lang="en-US" altLang="ko-KR" sz="1200" b="1" dirty="0" err="1"/>
              <a:t>enchondromas</a:t>
            </a:r>
            <a:r>
              <a:rPr lang="en-US" altLang="ko-KR" sz="1200" b="1" dirty="0"/>
              <a:t>, joint destruction and bony deformities</a:t>
            </a:r>
            <a:r>
              <a:rPr lang="en-US" altLang="ko-KR" sz="1200" b="1" baseline="30000" dirty="0">
                <a:hlinkClick r:id="rId8" tooltip="Bowen, M. E. et al. Loss-of-function mutations in PTPN11 cause metachondromatosis, but not Ollier disease or Maffucci syndrome. PLoS Genet. 7, e1002050 (2011)"/>
              </a:rPr>
              <a:t>3</a:t>
            </a:r>
            <a:r>
              <a:rPr lang="en-US" altLang="ko-KR" sz="1200" b="1" baseline="30000" dirty="0"/>
              <a:t>, </a:t>
            </a:r>
            <a:r>
              <a:rPr lang="en-US" altLang="ko-KR" sz="1200" b="1" baseline="30000" dirty="0">
                <a:hlinkClick r:id="rId9" tooltip="Sobreira, N. L. et al. Whole-genome sequencing of a single proband together with linkage analysis identifies a Mendelian disease gene. PLoS Genet. 6, e1000991 (2010)"/>
              </a:rPr>
              <a:t>4</a:t>
            </a:r>
            <a:r>
              <a:rPr lang="en-US" altLang="ko-KR" sz="1200" b="1" dirty="0"/>
              <a:t>. The detailed pathogenesis of this disorder has remained unclear. Here we use a conditional knockout (</a:t>
            </a:r>
            <a:r>
              <a:rPr lang="en-US" altLang="ko-KR" sz="1200" b="1" dirty="0" err="1"/>
              <a:t>floxed</a:t>
            </a:r>
            <a:r>
              <a:rPr lang="en-US" altLang="ko-KR" sz="1200" b="1" dirty="0"/>
              <a:t>) </a:t>
            </a:r>
            <a:r>
              <a:rPr lang="en-US" altLang="ko-KR" sz="1200" b="1" i="1" dirty="0"/>
              <a:t>Ptpn11</a:t>
            </a:r>
            <a:r>
              <a:rPr lang="en-US" altLang="ko-KR" sz="1200" b="1" dirty="0"/>
              <a:t> allele (</a:t>
            </a:r>
            <a:r>
              <a:rPr lang="en-US" altLang="ko-KR" sz="1200" b="1" i="1" dirty="0"/>
              <a:t>Ptpn11</a:t>
            </a:r>
            <a:r>
              <a:rPr lang="en-US" altLang="ko-KR" sz="1200" b="1" i="1" baseline="30000" dirty="0"/>
              <a:t>fl</a:t>
            </a:r>
            <a:r>
              <a:rPr lang="en-US" altLang="ko-KR" sz="1200" b="1" dirty="0"/>
              <a:t>) and Cre recombinase transgenic mice to delete </a:t>
            </a:r>
            <a:r>
              <a:rPr lang="en-US" altLang="ko-KR" sz="1200" b="1" i="1" dirty="0"/>
              <a:t>Ptpn11</a:t>
            </a:r>
            <a:r>
              <a:rPr lang="en-US" altLang="ko-KR" sz="1200" b="1" dirty="0"/>
              <a:t> specifically in monocytes, macrophages and osteoclasts (lysozyme M-Cre; </a:t>
            </a:r>
            <a:r>
              <a:rPr lang="en-US" altLang="ko-KR" sz="1200" b="1" dirty="0" err="1"/>
              <a:t>LysMCre</a:t>
            </a:r>
            <a:r>
              <a:rPr lang="en-US" altLang="ko-KR" sz="1200" b="1" dirty="0"/>
              <a:t>) or in </a:t>
            </a:r>
            <a:r>
              <a:rPr lang="en-US" altLang="ko-KR" sz="1200" b="1" dirty="0" err="1"/>
              <a:t>cathepsin</a:t>
            </a:r>
            <a:r>
              <a:rPr lang="en-US" altLang="ko-KR" sz="1200" b="1" dirty="0"/>
              <a:t> K (</a:t>
            </a:r>
            <a:r>
              <a:rPr lang="en-US" altLang="ko-KR" sz="1200" b="1" dirty="0" err="1"/>
              <a:t>Ctsk</a:t>
            </a:r>
            <a:r>
              <a:rPr lang="en-US" altLang="ko-KR" sz="1200" b="1" dirty="0"/>
              <a:t>)-expressing cells, previously thought to be osteoclasts. </a:t>
            </a:r>
            <a:r>
              <a:rPr lang="en-US" altLang="ko-KR" sz="1200" b="1" i="1" dirty="0"/>
              <a:t>LysMCre;Ptpn11</a:t>
            </a:r>
            <a:r>
              <a:rPr lang="en-US" altLang="ko-KR" sz="1200" b="1" i="1" baseline="30000" dirty="0"/>
              <a:t>fl/</a:t>
            </a:r>
            <a:r>
              <a:rPr lang="en-US" altLang="ko-KR" sz="1200" b="1" i="1" baseline="30000" dirty="0" err="1"/>
              <a:t>fl</a:t>
            </a:r>
            <a:r>
              <a:rPr lang="en-US" altLang="ko-KR" sz="1200" b="1" dirty="0"/>
              <a:t> mice had mild </a:t>
            </a:r>
            <a:r>
              <a:rPr lang="en-US" altLang="ko-KR" sz="1200" b="1" dirty="0" err="1"/>
              <a:t>osteopetrosis</a:t>
            </a:r>
            <a:r>
              <a:rPr lang="en-US" altLang="ko-KR" sz="1200" b="1" dirty="0"/>
              <a:t>. Notably, however,</a:t>
            </a:r>
            <a:r>
              <a:rPr lang="en-US" altLang="ko-KR" sz="1200" b="1" i="1" dirty="0"/>
              <a:t>CtskCre;Ptpn11</a:t>
            </a:r>
            <a:r>
              <a:rPr lang="en-US" altLang="ko-KR" sz="1200" b="1" i="1" baseline="30000" dirty="0"/>
              <a:t>fl/</a:t>
            </a:r>
            <a:r>
              <a:rPr lang="en-US" altLang="ko-KR" sz="1200" b="1" i="1" baseline="30000" dirty="0" err="1"/>
              <a:t>fl</a:t>
            </a:r>
            <a:r>
              <a:rPr lang="en-US" altLang="ko-KR" sz="1200" b="1" dirty="0"/>
              <a:t> mice developed features very similar to </a:t>
            </a:r>
            <a:r>
              <a:rPr lang="en-US" altLang="ko-KR" sz="1200" b="1" dirty="0" err="1"/>
              <a:t>metachondromatosis</a:t>
            </a:r>
            <a:r>
              <a:rPr lang="en-US" altLang="ko-KR" sz="1200" b="1" dirty="0"/>
              <a:t>. Lineage tracing revealed a novel population of </a:t>
            </a:r>
            <a:r>
              <a:rPr lang="en-US" altLang="ko-KR" sz="1200" b="1" dirty="0" err="1"/>
              <a:t>CtskCre</a:t>
            </a:r>
            <a:r>
              <a:rPr lang="en-US" altLang="ko-KR" sz="1200" b="1" dirty="0"/>
              <a:t>-expressing cells in the </a:t>
            </a:r>
            <a:r>
              <a:rPr lang="en-US" altLang="ko-KR" sz="1200" b="1" dirty="0" err="1"/>
              <a:t>perichondrial</a:t>
            </a:r>
            <a:r>
              <a:rPr lang="en-US" altLang="ko-KR" sz="1200" b="1" dirty="0"/>
              <a:t> groove of Ranvier that display markers and functional properties consistent with </a:t>
            </a:r>
            <a:r>
              <a:rPr lang="en-US" altLang="ko-KR" sz="1200" b="1" dirty="0" err="1"/>
              <a:t>mesenchymal</a:t>
            </a:r>
            <a:r>
              <a:rPr lang="en-US" altLang="ko-KR" sz="1200" b="1" dirty="0"/>
              <a:t> progenitors. </a:t>
            </a:r>
            <a:r>
              <a:rPr lang="en-US" altLang="ko-KR" sz="1200" b="1" dirty="0" err="1"/>
              <a:t>Chondroid</a:t>
            </a:r>
            <a:r>
              <a:rPr lang="en-US" altLang="ko-KR" sz="1200" b="1" dirty="0"/>
              <a:t> neoplasms arise from these cells and show decreased extracellular signal-regulated kinase (ERK) pathway activation, increased Indian hedgehog (</a:t>
            </a:r>
            <a:r>
              <a:rPr lang="en-US" altLang="ko-KR" sz="1200" b="1" dirty="0" err="1"/>
              <a:t>Ihh</a:t>
            </a:r>
            <a:r>
              <a:rPr lang="en-US" altLang="ko-KR" sz="1200" b="1" dirty="0"/>
              <a:t>) and parathyroid hormone-related protein (</a:t>
            </a:r>
            <a:r>
              <a:rPr lang="en-US" altLang="ko-KR" sz="1200" b="1" dirty="0" err="1"/>
              <a:t>Pthrp</a:t>
            </a:r>
            <a:r>
              <a:rPr lang="en-US" altLang="ko-KR" sz="1200" b="1" dirty="0"/>
              <a:t>, also known as </a:t>
            </a:r>
            <a:r>
              <a:rPr lang="en-US" altLang="ko-KR" sz="1200" b="1" dirty="0" err="1"/>
              <a:t>Pthlh</a:t>
            </a:r>
            <a:r>
              <a:rPr lang="en-US" altLang="ko-KR" sz="1200" b="1" dirty="0"/>
              <a:t>) expression and excessive proliferation. Shp2-deficient </a:t>
            </a:r>
            <a:r>
              <a:rPr lang="en-US" altLang="ko-KR" sz="1200" b="1" dirty="0" err="1"/>
              <a:t>chondroprogenitors</a:t>
            </a:r>
            <a:r>
              <a:rPr lang="en-US" altLang="ko-KR" sz="1200" b="1" dirty="0"/>
              <a:t> had decreased fibroblast growth factor-evoked ERK activation and enhanced </a:t>
            </a:r>
            <a:r>
              <a:rPr lang="en-US" altLang="ko-KR" sz="1200" b="1" i="1" dirty="0" err="1"/>
              <a:t>Ihh</a:t>
            </a:r>
            <a:r>
              <a:rPr lang="en-US" altLang="ko-KR" sz="1200" b="1" dirty="0"/>
              <a:t> and </a:t>
            </a:r>
            <a:r>
              <a:rPr lang="en-US" altLang="ko-KR" sz="1200" b="1" i="1" dirty="0" err="1"/>
              <a:t>Pthrp</a:t>
            </a:r>
            <a:r>
              <a:rPr lang="en-US" altLang="ko-KR" sz="1200" b="1" dirty="0" err="1"/>
              <a:t>expression</a:t>
            </a:r>
            <a:r>
              <a:rPr lang="en-US" altLang="ko-KR" sz="1200" b="1" dirty="0"/>
              <a:t>, whereas fibroblast growth factor receptor (FGFR) or mitogen-activated protein kinase </a:t>
            </a:r>
            <a:r>
              <a:rPr lang="en-US" altLang="ko-KR" sz="1200" b="1" dirty="0" err="1"/>
              <a:t>kinase</a:t>
            </a:r>
            <a:r>
              <a:rPr lang="en-US" altLang="ko-KR" sz="1200" b="1" dirty="0"/>
              <a:t> (MEK) inhibitor treatment of </a:t>
            </a:r>
            <a:r>
              <a:rPr lang="en-US" altLang="ko-KR" sz="1200" b="1" dirty="0" err="1"/>
              <a:t>chondroid</a:t>
            </a:r>
            <a:r>
              <a:rPr lang="en-US" altLang="ko-KR" sz="1200" b="1" dirty="0"/>
              <a:t> cells increased </a:t>
            </a:r>
            <a:r>
              <a:rPr lang="en-US" altLang="ko-KR" sz="1200" b="1" i="1" dirty="0" err="1"/>
              <a:t>Ihh</a:t>
            </a:r>
            <a:r>
              <a:rPr lang="en-US" altLang="ko-KR" sz="1200" b="1" dirty="0"/>
              <a:t> </a:t>
            </a:r>
            <a:r>
              <a:rPr lang="en-US" altLang="ko-KR" sz="1200" b="1" dirty="0" err="1"/>
              <a:t>and</a:t>
            </a:r>
            <a:r>
              <a:rPr lang="en-US" altLang="ko-KR" sz="1200" b="1" i="1" dirty="0" err="1"/>
              <a:t>Pthrp</a:t>
            </a:r>
            <a:r>
              <a:rPr lang="en-US" altLang="ko-KR" sz="1200" b="1" dirty="0"/>
              <a:t> expression. Importantly, smoothened inhibitor treatment ameliorated </a:t>
            </a:r>
            <a:r>
              <a:rPr lang="en-US" altLang="ko-KR" sz="1200" b="1" dirty="0" err="1"/>
              <a:t>metachondromatosis</a:t>
            </a:r>
            <a:r>
              <a:rPr lang="en-US" altLang="ko-KR" sz="1200" b="1" dirty="0"/>
              <a:t> features in </a:t>
            </a:r>
            <a:r>
              <a:rPr lang="en-US" altLang="ko-KR" sz="1200" b="1" i="1" dirty="0"/>
              <a:t>CtskCre;Ptpn11</a:t>
            </a:r>
            <a:r>
              <a:rPr lang="en-US" altLang="ko-KR" sz="1200" b="1" i="1" baseline="30000" dirty="0"/>
              <a:t>fl/</a:t>
            </a:r>
            <a:r>
              <a:rPr lang="en-US" altLang="ko-KR" sz="1200" b="1" i="1" baseline="30000" dirty="0" err="1"/>
              <a:t>fl</a:t>
            </a:r>
            <a:r>
              <a:rPr lang="en-US" altLang="ko-KR" sz="1200" b="1" dirty="0"/>
              <a:t> mice. Thus, in contrast to its pro-oncogenic role in </a:t>
            </a:r>
            <a:r>
              <a:rPr lang="en-US" altLang="ko-KR" sz="1200" b="1" dirty="0" err="1"/>
              <a:t>haematopoietic</a:t>
            </a:r>
            <a:r>
              <a:rPr lang="en-US" altLang="ko-KR" sz="1200" b="1" dirty="0"/>
              <a:t> and epithelial cells, </a:t>
            </a:r>
            <a:r>
              <a:rPr lang="en-US" altLang="ko-KR" sz="1200" b="1" i="1" dirty="0"/>
              <a:t>Ptpn11</a:t>
            </a:r>
            <a:r>
              <a:rPr lang="en-US" altLang="ko-KR" sz="1200" b="1" dirty="0"/>
              <a:t> is a </a:t>
            </a:r>
            <a:r>
              <a:rPr lang="en-US" altLang="ko-KR" sz="1200" b="1" dirty="0" err="1"/>
              <a:t>tumour</a:t>
            </a:r>
            <a:r>
              <a:rPr lang="en-US" altLang="ko-KR" sz="1200" b="1" dirty="0"/>
              <a:t> suppressor in cartilage, acting through a FGFR/MEK/ERK-dependent pathway in a novel progenitor cell population to prevent excessive </a:t>
            </a:r>
            <a:r>
              <a:rPr lang="en-US" altLang="ko-KR" sz="1200" b="1" i="1" dirty="0" err="1"/>
              <a:t>Ihh</a:t>
            </a:r>
            <a:r>
              <a:rPr lang="en-US" altLang="ko-KR" sz="1200" b="1" dirty="0"/>
              <a:t> </a:t>
            </a:r>
            <a:r>
              <a:rPr lang="en-US" altLang="ko-KR" sz="1200" b="1" dirty="0" smtClean="0"/>
              <a:t>production</a:t>
            </a:r>
            <a:endParaRPr lang="ko-KR" altLang="en-US" sz="1200" dirty="0"/>
          </a:p>
        </p:txBody>
      </p:sp>
    </p:spTree>
    <p:extLst>
      <p:ext uri="{BB962C8B-B14F-4D97-AF65-F5344CB8AC3E}">
        <p14:creationId xmlns:p14="http://schemas.microsoft.com/office/powerpoint/2010/main" val="372568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635584"/>
            <a:ext cx="8032700" cy="6222416"/>
          </a:xfrm>
          <a:prstGeom prst="rect">
            <a:avLst/>
          </a:prstGeom>
        </p:spPr>
      </p:pic>
      <p:sp>
        <p:nvSpPr>
          <p:cNvPr id="5" name="TextBox 4"/>
          <p:cNvSpPr txBox="1"/>
          <p:nvPr/>
        </p:nvSpPr>
        <p:spPr>
          <a:xfrm>
            <a:off x="7117269" y="138395"/>
            <a:ext cx="1830861" cy="369332"/>
          </a:xfrm>
          <a:prstGeom prst="rect">
            <a:avLst/>
          </a:prstGeom>
          <a:noFill/>
        </p:spPr>
        <p:txBody>
          <a:bodyPr wrap="square" rtlCol="0">
            <a:spAutoFit/>
          </a:bodyPr>
          <a:lstStyle/>
          <a:p>
            <a:r>
              <a:rPr lang="en-US" b="1" dirty="0" smtClean="0"/>
              <a:t>Scientific Reports</a:t>
            </a:r>
            <a:endParaRPr lang="en-US" b="1" dirty="0"/>
          </a:p>
        </p:txBody>
      </p:sp>
    </p:spTree>
    <p:extLst>
      <p:ext uri="{BB962C8B-B14F-4D97-AF65-F5344CB8AC3E}">
        <p14:creationId xmlns:p14="http://schemas.microsoft.com/office/powerpoint/2010/main" val="21573119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7537872" cy="6675904"/>
          </a:xfrm>
          <a:prstGeom prst="rect">
            <a:avLst/>
          </a:prstGeom>
        </p:spPr>
      </p:pic>
      <p:sp>
        <p:nvSpPr>
          <p:cNvPr id="3" name="TextBox 2"/>
          <p:cNvSpPr txBox="1"/>
          <p:nvPr/>
        </p:nvSpPr>
        <p:spPr>
          <a:xfrm rot="5400000">
            <a:off x="7492628" y="3249443"/>
            <a:ext cx="2116395" cy="523220"/>
          </a:xfrm>
          <a:prstGeom prst="rect">
            <a:avLst/>
          </a:prstGeom>
          <a:noFill/>
        </p:spPr>
        <p:txBody>
          <a:bodyPr wrap="square" rtlCol="0">
            <a:spAutoFit/>
          </a:bodyPr>
          <a:lstStyle/>
          <a:p>
            <a:r>
              <a:rPr lang="en-US" sz="2800" b="1" dirty="0" smtClean="0"/>
              <a:t>Autophagy</a:t>
            </a:r>
            <a:endParaRPr lang="en-US" sz="2800" b="1" dirty="0"/>
          </a:p>
        </p:txBody>
      </p:sp>
    </p:spTree>
    <p:extLst>
      <p:ext uri="{BB962C8B-B14F-4D97-AF65-F5344CB8AC3E}">
        <p14:creationId xmlns:p14="http://schemas.microsoft.com/office/powerpoint/2010/main" val="1975308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 y="0"/>
            <a:ext cx="9005861" cy="6858000"/>
          </a:xfrm>
          <a:prstGeom prst="rect">
            <a:avLst/>
          </a:prstGeom>
        </p:spPr>
      </p:pic>
    </p:spTree>
    <p:extLst>
      <p:ext uri="{BB962C8B-B14F-4D97-AF65-F5344CB8AC3E}">
        <p14:creationId xmlns:p14="http://schemas.microsoft.com/office/powerpoint/2010/main" val="173466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
            <a:ext cx="8708964" cy="6870801"/>
          </a:xfrm>
          <a:prstGeom prst="rect">
            <a:avLst/>
          </a:prstGeom>
        </p:spPr>
      </p:pic>
    </p:spTree>
    <p:extLst>
      <p:ext uri="{BB962C8B-B14F-4D97-AF65-F5344CB8AC3E}">
        <p14:creationId xmlns:p14="http://schemas.microsoft.com/office/powerpoint/2010/main" val="2865669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73" y="44624"/>
            <a:ext cx="1548383" cy="4994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736" y="-123471"/>
            <a:ext cx="4776251" cy="69510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9831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88640"/>
            <a:ext cx="4487602" cy="3672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4620" y="3931027"/>
            <a:ext cx="4621606" cy="26286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92360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0713" y="728663"/>
            <a:ext cx="5362575" cy="540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627730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908720"/>
            <a:ext cx="5512527" cy="4752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5201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3557" y="3342954"/>
            <a:ext cx="6174763"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3688" y="908720"/>
            <a:ext cx="5974502" cy="21250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221535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50068"/>
            <a:ext cx="9144000" cy="6463308"/>
          </a:xfrm>
          <a:prstGeom prst="rect">
            <a:avLst/>
          </a:prstGeom>
          <a:noFill/>
        </p:spPr>
        <p:txBody>
          <a:bodyPr wrap="square" rtlCol="0">
            <a:spAutoFit/>
          </a:bodyPr>
          <a:lstStyle/>
          <a:p>
            <a:r>
              <a:rPr lang="en-US" altLang="ko-KR" b="1" u="sng" dirty="0">
                <a:hlinkClick r:id="rId2"/>
              </a:rPr>
              <a:t>RUNX3 interacts with MYCN and facilitates protein degradation in </a:t>
            </a:r>
            <a:r>
              <a:rPr lang="en-US" altLang="ko-KR" b="1" u="sng" dirty="0" err="1">
                <a:hlinkClick r:id="rId2"/>
              </a:rPr>
              <a:t>neuroblastoma</a:t>
            </a:r>
            <a:r>
              <a:rPr lang="en-US" altLang="ko-KR" b="1" u="sng" dirty="0">
                <a:hlinkClick r:id="rId2"/>
              </a:rPr>
              <a:t>.</a:t>
            </a:r>
            <a:endParaRPr lang="en-US" altLang="ko-KR" b="1" dirty="0"/>
          </a:p>
          <a:p>
            <a:r>
              <a:rPr lang="en-US" altLang="ko-KR" u="sng" dirty="0">
                <a:hlinkClick r:id="rId3"/>
              </a:rPr>
              <a:t>Yu F</a:t>
            </a:r>
            <a:r>
              <a:rPr lang="en-US" altLang="ko-KR" dirty="0"/>
              <a:t>, </a:t>
            </a:r>
            <a:r>
              <a:rPr lang="en-US" altLang="ko-KR" u="sng" dirty="0" err="1">
                <a:hlinkClick r:id="rId4"/>
              </a:rPr>
              <a:t>Gao</a:t>
            </a:r>
            <a:r>
              <a:rPr lang="en-US" altLang="ko-KR" u="sng" dirty="0">
                <a:hlinkClick r:id="rId4"/>
              </a:rPr>
              <a:t> W</a:t>
            </a:r>
            <a:r>
              <a:rPr lang="en-US" altLang="ko-KR" dirty="0"/>
              <a:t>, </a:t>
            </a:r>
            <a:r>
              <a:rPr lang="en-US" altLang="ko-KR" u="sng" dirty="0" err="1">
                <a:hlinkClick r:id="rId5"/>
              </a:rPr>
              <a:t>Yokochi</a:t>
            </a:r>
            <a:r>
              <a:rPr lang="en-US" altLang="ko-KR" u="sng" dirty="0">
                <a:hlinkClick r:id="rId5"/>
              </a:rPr>
              <a:t> T</a:t>
            </a:r>
            <a:r>
              <a:rPr lang="en-US" altLang="ko-KR" dirty="0"/>
              <a:t>, </a:t>
            </a:r>
            <a:r>
              <a:rPr lang="en-US" altLang="ko-KR" u="sng" dirty="0" err="1">
                <a:hlinkClick r:id="rId6"/>
              </a:rPr>
              <a:t>Suenaga</a:t>
            </a:r>
            <a:r>
              <a:rPr lang="en-US" altLang="ko-KR" u="sng" dirty="0">
                <a:hlinkClick r:id="rId6"/>
              </a:rPr>
              <a:t> Y</a:t>
            </a:r>
            <a:r>
              <a:rPr lang="en-US" altLang="ko-KR" dirty="0"/>
              <a:t>, </a:t>
            </a:r>
            <a:r>
              <a:rPr lang="en-US" altLang="ko-KR" u="sng" dirty="0">
                <a:hlinkClick r:id="rId7"/>
              </a:rPr>
              <a:t>Ando K</a:t>
            </a:r>
            <a:r>
              <a:rPr lang="en-US" altLang="ko-KR" dirty="0"/>
              <a:t>, </a:t>
            </a:r>
            <a:r>
              <a:rPr lang="en-US" altLang="ko-KR" u="sng" dirty="0" err="1">
                <a:hlinkClick r:id="rId8"/>
              </a:rPr>
              <a:t>Ohira</a:t>
            </a:r>
            <a:r>
              <a:rPr lang="en-US" altLang="ko-KR" u="sng" dirty="0">
                <a:hlinkClick r:id="rId8"/>
              </a:rPr>
              <a:t> M</a:t>
            </a:r>
            <a:r>
              <a:rPr lang="en-US" altLang="ko-KR" dirty="0"/>
              <a:t>, </a:t>
            </a:r>
            <a:r>
              <a:rPr lang="en-US" altLang="ko-KR" u="sng" dirty="0">
                <a:hlinkClick r:id="rId9"/>
              </a:rPr>
              <a:t>Nakamura Y</a:t>
            </a:r>
            <a:r>
              <a:rPr lang="en-US" altLang="ko-KR" dirty="0"/>
              <a:t>, </a:t>
            </a:r>
            <a:r>
              <a:rPr lang="en-US" altLang="ko-KR" u="sng" dirty="0" err="1">
                <a:hlinkClick r:id="rId10"/>
              </a:rPr>
              <a:t>Nakagawara</a:t>
            </a:r>
            <a:r>
              <a:rPr lang="en-US" altLang="ko-KR" u="sng" dirty="0">
                <a:hlinkClick r:id="rId10"/>
              </a:rPr>
              <a:t> A</a:t>
            </a:r>
            <a:r>
              <a:rPr lang="en-US" altLang="ko-KR" dirty="0"/>
              <a:t>.</a:t>
            </a:r>
          </a:p>
          <a:p>
            <a:r>
              <a:rPr lang="en-US" altLang="ko-KR" dirty="0" smtClean="0"/>
              <a:t>1</a:t>
            </a:r>
            <a:r>
              <a:rPr lang="en-US" altLang="ko-KR" dirty="0"/>
              <a:t>] Division of Biochemistry and Innovative Cancer Therapeutics, Chiba Cancer Center Research Institute, Chiba, Japan [2] Department of Molecular Biology and Oncology, Chiba University Graduate School of Medicine, Chiba, Japan [3] Department of Thoracic Surgery, Forth Hospital of </a:t>
            </a:r>
            <a:r>
              <a:rPr lang="en-US" altLang="ko-KR" dirty="0" err="1"/>
              <a:t>Hebei</a:t>
            </a:r>
            <a:r>
              <a:rPr lang="en-US" altLang="ko-KR" dirty="0"/>
              <a:t> Medical University, </a:t>
            </a:r>
            <a:r>
              <a:rPr lang="en-US" altLang="ko-KR" dirty="0" err="1"/>
              <a:t>Hebei</a:t>
            </a:r>
            <a:r>
              <a:rPr lang="en-US" altLang="ko-KR" dirty="0"/>
              <a:t>, PRC.</a:t>
            </a:r>
          </a:p>
          <a:p>
            <a:r>
              <a:rPr lang="en-US" altLang="ko-KR" dirty="0" smtClean="0"/>
              <a:t>RUNX3</a:t>
            </a:r>
            <a:r>
              <a:rPr lang="en-US" altLang="ko-KR" dirty="0"/>
              <a:t>, a runt-related transcription factor, has a crucial role in dorsal root ganglion neurogenesis. Recent studies have suggested that RUNX3 acts as a tumor suppressor in stomach, colon and breast cancer. However, the biological role of RUNX3 in </a:t>
            </a:r>
            <a:r>
              <a:rPr lang="en-US" altLang="ko-KR" dirty="0" err="1"/>
              <a:t>neuroblastoma</a:t>
            </a:r>
            <a:r>
              <a:rPr lang="en-US" altLang="ko-KR" dirty="0"/>
              <a:t> remains elusive. Here we report that high levels of RUNX3 expression contribute to the favorable outcome in patients with </a:t>
            </a:r>
            <a:r>
              <a:rPr lang="en-US" altLang="ko-KR" dirty="0" err="1"/>
              <a:t>neuroblastoma</a:t>
            </a:r>
            <a:r>
              <a:rPr lang="en-US" altLang="ko-KR" dirty="0"/>
              <a:t>, whereas low levels of RUNX3 expression result in poor outcome. Array-based analysis suggested that the allelic loss at chromosome 1p36 is one of the reasons why expression of RUNX3 is </a:t>
            </a:r>
            <a:r>
              <a:rPr lang="en-US" altLang="ko-KR" dirty="0" err="1"/>
              <a:t>downregulated</a:t>
            </a:r>
            <a:r>
              <a:rPr lang="en-US" altLang="ko-KR" dirty="0"/>
              <a:t> in advanced </a:t>
            </a:r>
            <a:r>
              <a:rPr lang="en-US" altLang="ko-KR" dirty="0" err="1"/>
              <a:t>neuroblastomas</a:t>
            </a:r>
            <a:r>
              <a:rPr lang="en-US" altLang="ko-KR" dirty="0"/>
              <a:t>. Interestingly, the several patients survived from </a:t>
            </a:r>
            <a:r>
              <a:rPr lang="en-US" altLang="ko-KR" dirty="0" err="1"/>
              <a:t>neuroblastoma</a:t>
            </a:r>
            <a:r>
              <a:rPr lang="en-US" altLang="ko-KR" dirty="0"/>
              <a:t> with both high mRNA expressions of MYCN and RUNX3, suggesting that RUNX3 high expression might overcome the aggressive behavior of MYCN. Exogenous expression of RUNX3 strongly inhibits cell proliferation and migration in </a:t>
            </a:r>
            <a:r>
              <a:rPr lang="en-US" altLang="ko-KR" dirty="0" err="1"/>
              <a:t>neuroblastoma</a:t>
            </a:r>
            <a:r>
              <a:rPr lang="en-US" altLang="ko-KR" dirty="0"/>
              <a:t> cell lines. Furthermore, RUNX3 reduces the stability of MYCN protein in MYCN-amplified </a:t>
            </a:r>
            <a:r>
              <a:rPr lang="en-US" altLang="ko-KR" dirty="0" err="1"/>
              <a:t>neuroblastoma</a:t>
            </a:r>
            <a:r>
              <a:rPr lang="en-US" altLang="ko-KR" dirty="0"/>
              <a:t> cell lines, and this RUNX3-mediated MYCN degradation may depend on the physical interaction between RUNX3 and MYCN. Thus, our findings provide a tumor-suppressing mechanism by which RUNX3 inhibits the MYCN activity in </a:t>
            </a:r>
            <a:r>
              <a:rPr lang="en-US" altLang="ko-KR" dirty="0" err="1"/>
              <a:t>neuroblastoma</a:t>
            </a:r>
            <a:r>
              <a:rPr lang="en-US" altLang="ko-KR" dirty="0" smtClean="0"/>
              <a:t>.</a:t>
            </a:r>
            <a:endParaRPr lang="en-US" altLang="ko-KR" dirty="0"/>
          </a:p>
        </p:txBody>
      </p:sp>
      <p:sp>
        <p:nvSpPr>
          <p:cNvPr id="3" name="TextBox 2"/>
          <p:cNvSpPr txBox="1"/>
          <p:nvPr/>
        </p:nvSpPr>
        <p:spPr>
          <a:xfrm>
            <a:off x="7812360" y="35332"/>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245580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44624"/>
            <a:ext cx="9144000" cy="5632311"/>
          </a:xfrm>
          <a:prstGeom prst="rect">
            <a:avLst/>
          </a:prstGeom>
          <a:noFill/>
        </p:spPr>
        <p:txBody>
          <a:bodyPr wrap="square" rtlCol="0">
            <a:spAutoFit/>
          </a:bodyPr>
          <a:lstStyle/>
          <a:p>
            <a:r>
              <a:rPr lang="en-US" altLang="ko-KR" b="1" u="sng" dirty="0">
                <a:hlinkClick r:id="rId2"/>
              </a:rPr>
              <a:t>GSK3</a:t>
            </a:r>
            <a:r>
              <a:rPr lang="el-GR" altLang="ko-KR" b="1" u="sng" dirty="0">
                <a:hlinkClick r:id="rId2"/>
              </a:rPr>
              <a:t>β </a:t>
            </a:r>
            <a:r>
              <a:rPr lang="en-US" altLang="ko-KR" b="1" u="sng" dirty="0">
                <a:hlinkClick r:id="rId2"/>
              </a:rPr>
              <a:t>controls epithelial-mesenchymal transition and tumor metastasis by CHIP-mediated degradation of Slug.</a:t>
            </a:r>
            <a:endParaRPr lang="en-US" altLang="ko-KR" b="1" dirty="0"/>
          </a:p>
          <a:p>
            <a:r>
              <a:rPr lang="en-US" altLang="ko-KR" u="sng" dirty="0">
                <a:hlinkClick r:id="rId3"/>
              </a:rPr>
              <a:t>Kao SH</a:t>
            </a:r>
            <a:r>
              <a:rPr lang="en-US" altLang="ko-KR" dirty="0"/>
              <a:t>, </a:t>
            </a:r>
            <a:r>
              <a:rPr lang="en-US" altLang="ko-KR" u="sng" dirty="0">
                <a:hlinkClick r:id="rId4"/>
              </a:rPr>
              <a:t>Wang WL</a:t>
            </a:r>
            <a:r>
              <a:rPr lang="en-US" altLang="ko-KR" dirty="0"/>
              <a:t>, </a:t>
            </a:r>
            <a:r>
              <a:rPr lang="en-US" altLang="ko-KR" u="sng" dirty="0">
                <a:hlinkClick r:id="rId5"/>
              </a:rPr>
              <a:t>Chen CY</a:t>
            </a:r>
            <a:r>
              <a:rPr lang="en-US" altLang="ko-KR" dirty="0"/>
              <a:t>, </a:t>
            </a:r>
            <a:r>
              <a:rPr lang="en-US" altLang="ko-KR" u="sng" dirty="0">
                <a:hlinkClick r:id="rId6"/>
              </a:rPr>
              <a:t>Chang YL</a:t>
            </a:r>
            <a:r>
              <a:rPr lang="en-US" altLang="ko-KR" dirty="0"/>
              <a:t>, </a:t>
            </a:r>
            <a:r>
              <a:rPr lang="en-US" altLang="ko-KR" u="sng" dirty="0">
                <a:hlinkClick r:id="rId7"/>
              </a:rPr>
              <a:t>Wu YY</a:t>
            </a:r>
            <a:r>
              <a:rPr lang="en-US" altLang="ko-KR" dirty="0"/>
              <a:t>, </a:t>
            </a:r>
            <a:r>
              <a:rPr lang="en-US" altLang="ko-KR" u="sng" dirty="0">
                <a:hlinkClick r:id="rId8"/>
              </a:rPr>
              <a:t>Wang YT</a:t>
            </a:r>
            <a:r>
              <a:rPr lang="en-US" altLang="ko-KR" dirty="0"/>
              <a:t>, </a:t>
            </a:r>
            <a:r>
              <a:rPr lang="en-US" altLang="ko-KR" u="sng" dirty="0">
                <a:hlinkClick r:id="rId9"/>
              </a:rPr>
              <a:t>Wang SP</a:t>
            </a:r>
            <a:r>
              <a:rPr lang="en-US" altLang="ko-KR" dirty="0"/>
              <a:t>, </a:t>
            </a:r>
            <a:r>
              <a:rPr lang="en-US" altLang="ko-KR" u="sng" dirty="0" err="1">
                <a:hlinkClick r:id="rId10"/>
              </a:rPr>
              <a:t>Nesvizhskii</a:t>
            </a:r>
            <a:r>
              <a:rPr lang="en-US" altLang="ko-KR" u="sng" dirty="0">
                <a:hlinkClick r:id="rId10"/>
              </a:rPr>
              <a:t> AI</a:t>
            </a:r>
            <a:r>
              <a:rPr lang="en-US" altLang="ko-KR" dirty="0"/>
              <a:t>, </a:t>
            </a:r>
            <a:r>
              <a:rPr lang="en-US" altLang="ko-KR" u="sng" dirty="0">
                <a:hlinkClick r:id="rId11"/>
              </a:rPr>
              <a:t>Chen YJ</a:t>
            </a:r>
            <a:r>
              <a:rPr lang="en-US" altLang="ko-KR" dirty="0"/>
              <a:t>, </a:t>
            </a:r>
            <a:r>
              <a:rPr lang="en-US" altLang="ko-KR" u="sng" dirty="0">
                <a:hlinkClick r:id="rId12"/>
              </a:rPr>
              <a:t>Hong TM</a:t>
            </a:r>
            <a:r>
              <a:rPr lang="en-US" altLang="ko-KR" dirty="0"/>
              <a:t>, </a:t>
            </a:r>
            <a:r>
              <a:rPr lang="en-US" altLang="ko-KR" u="sng" dirty="0">
                <a:hlinkClick r:id="rId13"/>
              </a:rPr>
              <a:t>Yang PC</a:t>
            </a:r>
            <a:r>
              <a:rPr lang="en-US" altLang="ko-KR" dirty="0"/>
              <a:t>.</a:t>
            </a:r>
          </a:p>
          <a:p>
            <a:r>
              <a:rPr lang="en-US" altLang="ko-KR" b="1" dirty="0"/>
              <a:t>Source</a:t>
            </a:r>
          </a:p>
          <a:p>
            <a:r>
              <a:rPr lang="en-US" altLang="ko-KR" dirty="0"/>
              <a:t>Institute of Molecular Medicine, National Taiwan University, Taipei, Taiwan.</a:t>
            </a:r>
          </a:p>
          <a:p>
            <a:r>
              <a:rPr lang="en-US" altLang="ko-KR" b="1" dirty="0"/>
              <a:t>Abstract</a:t>
            </a:r>
          </a:p>
          <a:p>
            <a:r>
              <a:rPr lang="en-US" altLang="ko-KR" dirty="0"/>
              <a:t>Glycogen synthase kinase 3 beta (GSK3</a:t>
            </a:r>
            <a:r>
              <a:rPr lang="el-GR" altLang="ko-KR" dirty="0"/>
              <a:t>β) </a:t>
            </a:r>
            <a:r>
              <a:rPr lang="en-US" altLang="ko-KR" dirty="0"/>
              <a:t>is highly inactivated in epithelial cancers and is known to inhibit tumor migration and invasion. The zinc-finger-containing transcriptional repressor, Slug, represses E-cadherin transcription and enhances epithelial-mesenchymal transition (EMT). In this study, we find that the GSK3</a:t>
            </a:r>
            <a:r>
              <a:rPr lang="el-GR" altLang="ko-KR" dirty="0"/>
              <a:t>β-</a:t>
            </a:r>
            <a:r>
              <a:rPr lang="en-US" altLang="ko-KR" dirty="0"/>
              <a:t>pSer9 level is associated with the expression of Slug in non-small cell lung cancer. GSK3</a:t>
            </a:r>
            <a:r>
              <a:rPr lang="el-GR" altLang="ko-KR" dirty="0"/>
              <a:t>β-</a:t>
            </a:r>
            <a:r>
              <a:rPr lang="en-US" altLang="ko-KR" dirty="0"/>
              <a:t>mediated phosphorylation of Slug facilitates Slug protein turnover. Proteomic analysis reveals that the carboxyl terminus of Hsc70-interacting protein (CHIP) interacts with wild-type Slug (</a:t>
            </a:r>
            <a:r>
              <a:rPr lang="en-US" altLang="ko-KR" dirty="0" err="1"/>
              <a:t>wtSlug</a:t>
            </a:r>
            <a:r>
              <a:rPr lang="en-US" altLang="ko-KR" dirty="0"/>
              <a:t>). Knockdown of CHIP stabilizes the </a:t>
            </a:r>
            <a:r>
              <a:rPr lang="en-US" altLang="ko-KR" dirty="0" err="1"/>
              <a:t>wtSlug</a:t>
            </a:r>
            <a:r>
              <a:rPr lang="en-US" altLang="ko-KR" dirty="0"/>
              <a:t> protein and reduces Slug </a:t>
            </a:r>
            <a:r>
              <a:rPr lang="en-US" altLang="ko-KR" dirty="0" err="1"/>
              <a:t>ubiquitylation</a:t>
            </a:r>
            <a:r>
              <a:rPr lang="en-US" altLang="ko-KR" dirty="0"/>
              <a:t> and degradation. In contrast, </a:t>
            </a:r>
            <a:r>
              <a:rPr lang="en-US" altLang="ko-KR" dirty="0" err="1"/>
              <a:t>nonphosphorylatable</a:t>
            </a:r>
            <a:r>
              <a:rPr lang="en-US" altLang="ko-KR" dirty="0"/>
              <a:t> Slug-4SA is not degraded by CHIP. The accumulation of </a:t>
            </a:r>
            <a:r>
              <a:rPr lang="en-US" altLang="ko-KR" dirty="0" err="1"/>
              <a:t>nondegradable</a:t>
            </a:r>
            <a:r>
              <a:rPr lang="en-US" altLang="ko-KR" dirty="0"/>
              <a:t> Slug may further lead to the repression of E-cadherin expression and promote cancer cell migration, invasion and metastasis. Our findings provide evidence of a de novo GSK3</a:t>
            </a:r>
            <a:r>
              <a:rPr lang="el-GR" altLang="ko-KR" dirty="0"/>
              <a:t>β-</a:t>
            </a:r>
            <a:r>
              <a:rPr lang="en-US" altLang="ko-KR" dirty="0"/>
              <a:t>CHIP-Slug pathway that may be involved in the progression of metastasis in lung cancer</a:t>
            </a:r>
            <a:r>
              <a:rPr lang="en-US" altLang="ko-KR" dirty="0" smtClean="0"/>
              <a:t>.</a:t>
            </a:r>
            <a:endParaRPr lang="en-US" altLang="ko-KR" dirty="0"/>
          </a:p>
        </p:txBody>
      </p:sp>
    </p:spTree>
    <p:extLst>
      <p:ext uri="{BB962C8B-B14F-4D97-AF65-F5344CB8AC3E}">
        <p14:creationId xmlns:p14="http://schemas.microsoft.com/office/powerpoint/2010/main" val="723006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16632"/>
            <a:ext cx="9144000" cy="4247317"/>
          </a:xfrm>
          <a:prstGeom prst="rect">
            <a:avLst/>
          </a:prstGeom>
          <a:noFill/>
        </p:spPr>
        <p:txBody>
          <a:bodyPr wrap="square" rtlCol="0">
            <a:spAutoFit/>
          </a:bodyPr>
          <a:lstStyle/>
          <a:p>
            <a:r>
              <a:rPr lang="en-US" altLang="ko-KR" b="1" u="sng" dirty="0">
                <a:hlinkClick r:id="rId2"/>
              </a:rPr>
              <a:t>ATM </a:t>
            </a:r>
            <a:r>
              <a:rPr lang="en-US" altLang="ko-KR" b="1" u="sng" dirty="0" err="1">
                <a:hlinkClick r:id="rId2"/>
              </a:rPr>
              <a:t>signalling</a:t>
            </a:r>
            <a:r>
              <a:rPr lang="en-US" altLang="ko-KR" b="1" u="sng" dirty="0">
                <a:hlinkClick r:id="rId2"/>
              </a:rPr>
              <a:t> and cancer.</a:t>
            </a:r>
            <a:endParaRPr lang="en-US" altLang="ko-KR" b="1" dirty="0"/>
          </a:p>
          <a:p>
            <a:r>
              <a:rPr lang="en-US" altLang="ko-KR" u="sng" dirty="0">
                <a:hlinkClick r:id="rId3"/>
              </a:rPr>
              <a:t>Cremona CA</a:t>
            </a:r>
            <a:r>
              <a:rPr lang="en-US" altLang="ko-KR" dirty="0"/>
              <a:t>, </a:t>
            </a:r>
            <a:r>
              <a:rPr lang="en-US" altLang="ko-KR" u="sng" dirty="0">
                <a:hlinkClick r:id="rId4"/>
              </a:rPr>
              <a:t>Behrens A</a:t>
            </a:r>
            <a:r>
              <a:rPr lang="en-US" altLang="ko-KR" dirty="0"/>
              <a:t>.</a:t>
            </a:r>
          </a:p>
          <a:p>
            <a:r>
              <a:rPr lang="en-US" altLang="ko-KR" b="1" dirty="0"/>
              <a:t>Source</a:t>
            </a:r>
          </a:p>
          <a:p>
            <a:r>
              <a:rPr lang="en-US" altLang="ko-KR" dirty="0"/>
              <a:t>Mammalian Genetics Lab, Cancer Research UK London Research Institute, London, UK.</a:t>
            </a:r>
          </a:p>
          <a:p>
            <a:r>
              <a:rPr lang="en-US" altLang="ko-KR" b="1" dirty="0"/>
              <a:t>Abstract</a:t>
            </a:r>
          </a:p>
          <a:p>
            <a:r>
              <a:rPr lang="en-US" altLang="ko-KR" dirty="0"/>
              <a:t>ATM, the protein kinase mutated in the rare human disease ataxia telangiectasia (A-T), has been the focus of intense scrutiny over the past two decades. Initially this was because of the unusual radiosensitive phenotype of cells from A-T patients, and latterly because investigating ATM </a:t>
            </a:r>
            <a:r>
              <a:rPr lang="en-US" altLang="ko-KR" dirty="0" err="1"/>
              <a:t>signalling</a:t>
            </a:r>
            <a:r>
              <a:rPr lang="en-US" altLang="ko-KR" dirty="0"/>
              <a:t> has yielded valuable insights into the DNA damage response, redox </a:t>
            </a:r>
            <a:r>
              <a:rPr lang="en-US" altLang="ko-KR" dirty="0" err="1"/>
              <a:t>signalling</a:t>
            </a:r>
            <a:r>
              <a:rPr lang="en-US" altLang="ko-KR" dirty="0"/>
              <a:t> and cancer. With the recent explosion in genomic data, ATM alterations have been revealed both in the </a:t>
            </a:r>
            <a:r>
              <a:rPr lang="en-US" altLang="ko-KR" dirty="0" err="1"/>
              <a:t>germline</a:t>
            </a:r>
            <a:r>
              <a:rPr lang="en-US" altLang="ko-KR" dirty="0"/>
              <a:t> as a predisposing factor for cancer and as somatic changes in </a:t>
            </a:r>
            <a:r>
              <a:rPr lang="en-US" altLang="ko-KR" dirty="0" err="1"/>
              <a:t>tumours</a:t>
            </a:r>
            <a:r>
              <a:rPr lang="en-US" altLang="ko-KR" dirty="0"/>
              <a:t> themselves. Here we review these findings, as well as advances in the understanding of ATM </a:t>
            </a:r>
            <a:r>
              <a:rPr lang="en-US" altLang="ko-KR" dirty="0" err="1"/>
              <a:t>signalling</a:t>
            </a:r>
            <a:r>
              <a:rPr lang="en-US" altLang="ko-KR" dirty="0"/>
              <a:t> mechanisms in cancer and ATM inhibition as a strategy for cancer treatment.</a:t>
            </a:r>
          </a:p>
          <a:p>
            <a:endParaRPr lang="ko-KR" altLang="en-US" dirty="0"/>
          </a:p>
        </p:txBody>
      </p:sp>
    </p:spTree>
    <p:extLst>
      <p:ext uri="{BB962C8B-B14F-4D97-AF65-F5344CB8AC3E}">
        <p14:creationId xmlns:p14="http://schemas.microsoft.com/office/powerpoint/2010/main" val="37792909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8436"/>
            <a:ext cx="4572000" cy="1384995"/>
          </a:xfrm>
          <a:prstGeom prst="rect">
            <a:avLst/>
          </a:prstGeom>
        </p:spPr>
        <p:txBody>
          <a:bodyPr>
            <a:spAutoFit/>
          </a:bodyPr>
          <a:lstStyle/>
          <a:p>
            <a:r>
              <a:rPr lang="en-US" altLang="ko-KR" sz="1200" b="1" u="sng" dirty="0">
                <a:hlinkClick r:id="rId2"/>
              </a:rPr>
              <a:t>Mechanisms of the androgen receptor splicing in prostate cancer cells.</a:t>
            </a:r>
            <a:endParaRPr lang="en-US" altLang="ko-KR" sz="1200" b="1" dirty="0"/>
          </a:p>
          <a:p>
            <a:r>
              <a:rPr lang="en-US" altLang="ko-KR" sz="1200" u="sng" dirty="0">
                <a:hlinkClick r:id="rId3"/>
              </a:rPr>
              <a:t>Liu LL</a:t>
            </a:r>
            <a:r>
              <a:rPr lang="en-US" altLang="ko-KR" sz="1200" dirty="0"/>
              <a:t>, </a:t>
            </a:r>
            <a:r>
              <a:rPr lang="en-US" altLang="ko-KR" sz="1200" u="sng" dirty="0" err="1">
                <a:hlinkClick r:id="rId4"/>
              </a:rPr>
              <a:t>Xie</a:t>
            </a:r>
            <a:r>
              <a:rPr lang="en-US" altLang="ko-KR" sz="1200" u="sng" dirty="0">
                <a:hlinkClick r:id="rId4"/>
              </a:rPr>
              <a:t> N</a:t>
            </a:r>
            <a:r>
              <a:rPr lang="en-US" altLang="ko-KR" sz="1200" dirty="0"/>
              <a:t>, </a:t>
            </a:r>
            <a:r>
              <a:rPr lang="en-US" altLang="ko-KR" sz="1200" u="sng" dirty="0">
                <a:hlinkClick r:id="rId5"/>
              </a:rPr>
              <a:t>Sun S</a:t>
            </a:r>
            <a:r>
              <a:rPr lang="en-US" altLang="ko-KR" sz="1200" dirty="0"/>
              <a:t>, </a:t>
            </a:r>
            <a:r>
              <a:rPr lang="en-US" altLang="ko-KR" sz="1200" u="sng" dirty="0" err="1">
                <a:hlinkClick r:id="rId6"/>
              </a:rPr>
              <a:t>Plymate</a:t>
            </a:r>
            <a:r>
              <a:rPr lang="en-US" altLang="ko-KR" sz="1200" u="sng" dirty="0">
                <a:hlinkClick r:id="rId6"/>
              </a:rPr>
              <a:t> S</a:t>
            </a:r>
            <a:r>
              <a:rPr lang="en-US" altLang="ko-KR" sz="1200" dirty="0"/>
              <a:t>, </a:t>
            </a:r>
            <a:r>
              <a:rPr lang="en-US" altLang="ko-KR" sz="1200" u="sng" dirty="0" err="1">
                <a:hlinkClick r:id="rId7"/>
              </a:rPr>
              <a:t>Mostaghel</a:t>
            </a:r>
            <a:r>
              <a:rPr lang="en-US" altLang="ko-KR" sz="1200" u="sng" dirty="0">
                <a:hlinkClick r:id="rId7"/>
              </a:rPr>
              <a:t> E</a:t>
            </a:r>
            <a:r>
              <a:rPr lang="en-US" altLang="ko-KR" sz="1200" dirty="0"/>
              <a:t>, </a:t>
            </a:r>
            <a:r>
              <a:rPr lang="en-US" altLang="ko-KR" sz="1200" u="sng" dirty="0">
                <a:hlinkClick r:id="rId8"/>
              </a:rPr>
              <a:t>Dong X</a:t>
            </a:r>
            <a:r>
              <a:rPr lang="en-US" altLang="ko-KR" sz="1200" dirty="0"/>
              <a:t>.</a:t>
            </a:r>
          </a:p>
          <a:p>
            <a:r>
              <a:rPr lang="en-US" altLang="ko-KR" sz="1200" b="1" dirty="0"/>
              <a:t>Source</a:t>
            </a:r>
          </a:p>
          <a:p>
            <a:r>
              <a:rPr lang="en-US" altLang="ko-KR" sz="1200" dirty="0"/>
              <a:t>Department of Urologic Sciences, Vancouver Prostate Centre, University of British Columbia, Vancouver, British Columbia, Canada</a:t>
            </a:r>
          </a:p>
        </p:txBody>
      </p:sp>
      <p:sp>
        <p:nvSpPr>
          <p:cNvPr id="5" name="직사각형 4"/>
          <p:cNvSpPr/>
          <p:nvPr/>
        </p:nvSpPr>
        <p:spPr>
          <a:xfrm>
            <a:off x="0" y="1393431"/>
            <a:ext cx="4572000" cy="1200329"/>
          </a:xfrm>
          <a:prstGeom prst="rect">
            <a:avLst/>
          </a:prstGeom>
        </p:spPr>
        <p:txBody>
          <a:bodyPr>
            <a:spAutoFit/>
          </a:bodyPr>
          <a:lstStyle/>
          <a:p>
            <a:r>
              <a:rPr lang="en-US" altLang="ko-KR" sz="1200" b="1" u="sng" dirty="0">
                <a:hlinkClick r:id="rId9"/>
              </a:rPr>
              <a:t>MicroRNA-30a suppresses breast tumor growth and metastasis by targeting </a:t>
            </a:r>
            <a:r>
              <a:rPr lang="en-US" altLang="ko-KR" sz="1200" b="1" u="sng" dirty="0" err="1">
                <a:hlinkClick r:id="rId9"/>
              </a:rPr>
              <a:t>metadherin</a:t>
            </a:r>
            <a:r>
              <a:rPr lang="en-US" altLang="ko-KR" sz="1200" b="1" u="sng" dirty="0">
                <a:hlinkClick r:id="rId9"/>
              </a:rPr>
              <a:t>.</a:t>
            </a:r>
            <a:endParaRPr lang="en-US" altLang="ko-KR" sz="1200" b="1" dirty="0"/>
          </a:p>
          <a:p>
            <a:r>
              <a:rPr lang="en-US" altLang="ko-KR" sz="1200" u="sng" dirty="0">
                <a:hlinkClick r:id="rId10"/>
              </a:rPr>
              <a:t>Zhang N</a:t>
            </a:r>
            <a:r>
              <a:rPr lang="en-US" altLang="ko-KR" sz="1200" dirty="0"/>
              <a:t>, </a:t>
            </a:r>
            <a:r>
              <a:rPr lang="en-US" altLang="ko-KR" sz="1200" u="sng" dirty="0">
                <a:hlinkClick r:id="rId11"/>
              </a:rPr>
              <a:t>Wang X</a:t>
            </a:r>
            <a:r>
              <a:rPr lang="en-US" altLang="ko-KR" sz="1200" dirty="0"/>
              <a:t>, </a:t>
            </a:r>
            <a:r>
              <a:rPr lang="en-US" altLang="ko-KR" sz="1200" u="sng" dirty="0" err="1">
                <a:hlinkClick r:id="rId12"/>
              </a:rPr>
              <a:t>Huo</a:t>
            </a:r>
            <a:r>
              <a:rPr lang="en-US" altLang="ko-KR" sz="1200" u="sng" dirty="0">
                <a:hlinkClick r:id="rId12"/>
              </a:rPr>
              <a:t> Q</a:t>
            </a:r>
            <a:r>
              <a:rPr lang="en-US" altLang="ko-KR" sz="1200" dirty="0"/>
              <a:t>, </a:t>
            </a:r>
            <a:r>
              <a:rPr lang="en-US" altLang="ko-KR" sz="1200" u="sng" dirty="0">
                <a:hlinkClick r:id="rId13"/>
              </a:rPr>
              <a:t>Sun M</a:t>
            </a:r>
            <a:r>
              <a:rPr lang="en-US" altLang="ko-KR" sz="1200" dirty="0"/>
              <a:t>, </a:t>
            </a:r>
            <a:r>
              <a:rPr lang="en-US" altLang="ko-KR" sz="1200" u="sng" dirty="0" err="1">
                <a:hlinkClick r:id="rId14"/>
              </a:rPr>
              <a:t>Cai</a:t>
            </a:r>
            <a:r>
              <a:rPr lang="en-US" altLang="ko-KR" sz="1200" u="sng" dirty="0">
                <a:hlinkClick r:id="rId14"/>
              </a:rPr>
              <a:t> C</a:t>
            </a:r>
            <a:r>
              <a:rPr lang="en-US" altLang="ko-KR" sz="1200" dirty="0"/>
              <a:t>, </a:t>
            </a:r>
            <a:r>
              <a:rPr lang="en-US" altLang="ko-KR" sz="1200" u="sng" dirty="0">
                <a:hlinkClick r:id="rId15"/>
              </a:rPr>
              <a:t>Liu Z</a:t>
            </a:r>
            <a:r>
              <a:rPr lang="en-US" altLang="ko-KR" sz="1200" dirty="0"/>
              <a:t>, </a:t>
            </a:r>
            <a:r>
              <a:rPr lang="en-US" altLang="ko-KR" sz="1200" u="sng" dirty="0">
                <a:hlinkClick r:id="rId16"/>
              </a:rPr>
              <a:t>Hu G</a:t>
            </a:r>
            <a:r>
              <a:rPr lang="en-US" altLang="ko-KR" sz="1200" dirty="0"/>
              <a:t>, </a:t>
            </a:r>
            <a:r>
              <a:rPr lang="en-US" altLang="ko-KR" sz="1200" u="sng" dirty="0">
                <a:hlinkClick r:id="rId17"/>
              </a:rPr>
              <a:t>Yang Q</a:t>
            </a:r>
            <a:r>
              <a:rPr lang="en-US" altLang="ko-KR" sz="1200" dirty="0"/>
              <a:t>.</a:t>
            </a:r>
          </a:p>
          <a:p>
            <a:r>
              <a:rPr lang="en-US" altLang="ko-KR" sz="1200" b="1" dirty="0"/>
              <a:t>Source</a:t>
            </a:r>
          </a:p>
          <a:p>
            <a:r>
              <a:rPr lang="en-US" altLang="ko-KR" sz="1200" dirty="0"/>
              <a:t>Department of Breast Surgery, </a:t>
            </a:r>
            <a:r>
              <a:rPr lang="en-US" altLang="ko-KR" sz="1200" dirty="0" err="1"/>
              <a:t>Qilu</a:t>
            </a:r>
            <a:r>
              <a:rPr lang="en-US" altLang="ko-KR" sz="1200" dirty="0"/>
              <a:t> Hospital, Shandong University, Jinan, China.</a:t>
            </a:r>
          </a:p>
        </p:txBody>
      </p:sp>
      <p:sp>
        <p:nvSpPr>
          <p:cNvPr id="6" name="직사각형 5"/>
          <p:cNvSpPr/>
          <p:nvPr/>
        </p:nvSpPr>
        <p:spPr>
          <a:xfrm>
            <a:off x="0" y="2598003"/>
            <a:ext cx="4572000" cy="1754326"/>
          </a:xfrm>
          <a:prstGeom prst="rect">
            <a:avLst/>
          </a:prstGeom>
        </p:spPr>
        <p:txBody>
          <a:bodyPr>
            <a:spAutoFit/>
          </a:bodyPr>
          <a:lstStyle/>
          <a:p>
            <a:r>
              <a:rPr lang="en-US" altLang="ko-KR" sz="1200" b="1" u="sng" dirty="0">
                <a:hlinkClick r:id="rId18"/>
              </a:rPr>
              <a:t>The anti-metastatic activity of collagenase-2 in breast cancer cells is mediated by a signaling pathway involving </a:t>
            </a:r>
            <a:r>
              <a:rPr lang="en-US" altLang="ko-KR" sz="1200" b="1" u="sng" dirty="0" err="1">
                <a:hlinkClick r:id="rId18"/>
              </a:rPr>
              <a:t>decorin</a:t>
            </a:r>
            <a:r>
              <a:rPr lang="en-US" altLang="ko-KR" sz="1200" b="1" u="sng" dirty="0">
                <a:hlinkClick r:id="rId18"/>
              </a:rPr>
              <a:t> and miR-21.</a:t>
            </a:r>
            <a:endParaRPr lang="en-US" altLang="ko-KR" sz="1200" b="1" dirty="0"/>
          </a:p>
          <a:p>
            <a:r>
              <a:rPr lang="en-US" altLang="ko-KR" sz="1200" u="sng" dirty="0" err="1">
                <a:hlinkClick r:id="rId19"/>
              </a:rPr>
              <a:t>Soria-Valles</a:t>
            </a:r>
            <a:r>
              <a:rPr lang="en-US" altLang="ko-KR" sz="1200" u="sng" dirty="0">
                <a:hlinkClick r:id="rId19"/>
              </a:rPr>
              <a:t> C</a:t>
            </a:r>
            <a:r>
              <a:rPr lang="en-US" altLang="ko-KR" sz="1200" dirty="0"/>
              <a:t>, </a:t>
            </a:r>
            <a:r>
              <a:rPr lang="en-US" altLang="ko-KR" sz="1200" u="sng" dirty="0">
                <a:hlinkClick r:id="rId20"/>
              </a:rPr>
              <a:t>Gutiérrez-</a:t>
            </a:r>
            <a:r>
              <a:rPr lang="en-US" altLang="ko-KR" sz="1200" u="sng" dirty="0" err="1">
                <a:hlinkClick r:id="rId20"/>
              </a:rPr>
              <a:t>Fernández</a:t>
            </a:r>
            <a:r>
              <a:rPr lang="en-US" altLang="ko-KR" sz="1200" u="sng" dirty="0">
                <a:hlinkClick r:id="rId20"/>
              </a:rPr>
              <a:t> A</a:t>
            </a:r>
            <a:r>
              <a:rPr lang="en-US" altLang="ko-KR" sz="1200" dirty="0"/>
              <a:t>, </a:t>
            </a:r>
            <a:r>
              <a:rPr lang="en-US" altLang="ko-KR" sz="1200" u="sng" dirty="0" err="1">
                <a:hlinkClick r:id="rId21"/>
              </a:rPr>
              <a:t>Guiu</a:t>
            </a:r>
            <a:r>
              <a:rPr lang="en-US" altLang="ko-KR" sz="1200" u="sng" dirty="0">
                <a:hlinkClick r:id="rId21"/>
              </a:rPr>
              <a:t> M</a:t>
            </a:r>
            <a:r>
              <a:rPr lang="en-US" altLang="ko-KR" sz="1200" dirty="0"/>
              <a:t>, </a:t>
            </a:r>
            <a:r>
              <a:rPr lang="en-US" altLang="ko-KR" sz="1200" u="sng" dirty="0">
                <a:hlinkClick r:id="rId22"/>
              </a:rPr>
              <a:t>Mari B</a:t>
            </a:r>
            <a:r>
              <a:rPr lang="en-US" altLang="ko-KR" sz="1200" dirty="0"/>
              <a:t>, </a:t>
            </a:r>
            <a:r>
              <a:rPr lang="en-US" altLang="ko-KR" sz="1200" u="sng" dirty="0" err="1">
                <a:hlinkClick r:id="rId23"/>
              </a:rPr>
              <a:t>Fueyo</a:t>
            </a:r>
            <a:r>
              <a:rPr lang="en-US" altLang="ko-KR" sz="1200" u="sng" dirty="0">
                <a:hlinkClick r:id="rId23"/>
              </a:rPr>
              <a:t> A</a:t>
            </a:r>
            <a:r>
              <a:rPr lang="en-US" altLang="ko-KR" sz="1200" dirty="0"/>
              <a:t>, </a:t>
            </a:r>
            <a:r>
              <a:rPr lang="en-US" altLang="ko-KR" sz="1200" u="sng" dirty="0" err="1">
                <a:hlinkClick r:id="rId24"/>
              </a:rPr>
              <a:t>Gomis</a:t>
            </a:r>
            <a:r>
              <a:rPr lang="en-US" altLang="ko-KR" sz="1200" u="sng" dirty="0">
                <a:hlinkClick r:id="rId24"/>
              </a:rPr>
              <a:t> RR</a:t>
            </a:r>
            <a:r>
              <a:rPr lang="en-US" altLang="ko-KR" sz="1200" dirty="0"/>
              <a:t>, </a:t>
            </a:r>
            <a:r>
              <a:rPr lang="en-US" altLang="ko-KR" sz="1200" u="sng" dirty="0" err="1">
                <a:hlinkClick r:id="rId25"/>
              </a:rPr>
              <a:t>López-Otín</a:t>
            </a:r>
            <a:r>
              <a:rPr lang="en-US" altLang="ko-KR" sz="1200" u="sng" dirty="0">
                <a:hlinkClick r:id="rId25"/>
              </a:rPr>
              <a:t> C</a:t>
            </a:r>
            <a:r>
              <a:rPr lang="en-US" altLang="ko-KR" sz="1200" dirty="0"/>
              <a:t>.</a:t>
            </a:r>
          </a:p>
          <a:p>
            <a:r>
              <a:rPr lang="en-US" altLang="ko-KR" sz="1200" b="1" dirty="0"/>
              <a:t>Source</a:t>
            </a:r>
          </a:p>
          <a:p>
            <a:r>
              <a:rPr lang="en-US" altLang="ko-KR" sz="1200" dirty="0" err="1"/>
              <a:t>Departamento</a:t>
            </a:r>
            <a:r>
              <a:rPr lang="en-US" altLang="ko-KR" sz="1200" dirty="0"/>
              <a:t> de </a:t>
            </a:r>
            <a:r>
              <a:rPr lang="en-US" altLang="ko-KR" sz="1200" dirty="0" err="1"/>
              <a:t>Bioquímica</a:t>
            </a:r>
            <a:r>
              <a:rPr lang="en-US" altLang="ko-KR" sz="1200" dirty="0"/>
              <a:t> y </a:t>
            </a:r>
            <a:r>
              <a:rPr lang="en-US" altLang="ko-KR" sz="1200" dirty="0" err="1"/>
              <a:t>Biología</a:t>
            </a:r>
            <a:r>
              <a:rPr lang="en-US" altLang="ko-KR" sz="1200" dirty="0"/>
              <a:t> Molecular, </a:t>
            </a:r>
            <a:r>
              <a:rPr lang="en-US" altLang="ko-KR" sz="1200" dirty="0" err="1"/>
              <a:t>Facultad</a:t>
            </a:r>
            <a:r>
              <a:rPr lang="en-US" altLang="ko-KR" sz="1200" dirty="0"/>
              <a:t> de </a:t>
            </a:r>
            <a:r>
              <a:rPr lang="en-US" altLang="ko-KR" sz="1200" dirty="0" err="1"/>
              <a:t>Medicina</a:t>
            </a:r>
            <a:r>
              <a:rPr lang="en-US" altLang="ko-KR" sz="1200" dirty="0"/>
              <a:t>, </a:t>
            </a:r>
            <a:r>
              <a:rPr lang="en-US" altLang="ko-KR" sz="1200" dirty="0" err="1"/>
              <a:t>Instituto</a:t>
            </a:r>
            <a:r>
              <a:rPr lang="en-US" altLang="ko-KR" sz="1200" dirty="0"/>
              <a:t> </a:t>
            </a:r>
            <a:r>
              <a:rPr lang="en-US" altLang="ko-KR" sz="1200" dirty="0" err="1"/>
              <a:t>Universitario</a:t>
            </a:r>
            <a:r>
              <a:rPr lang="en-US" altLang="ko-KR" sz="1200" dirty="0"/>
              <a:t> de </a:t>
            </a:r>
            <a:r>
              <a:rPr lang="en-US" altLang="ko-KR" sz="1200" dirty="0" err="1"/>
              <a:t>Oncología</a:t>
            </a:r>
            <a:r>
              <a:rPr lang="en-US" altLang="ko-KR" sz="1200" dirty="0"/>
              <a:t> (IUOPA), Universidad de Oviedo, Oviedo, Spain.</a:t>
            </a:r>
          </a:p>
        </p:txBody>
      </p:sp>
      <p:sp>
        <p:nvSpPr>
          <p:cNvPr id="7" name="직사각형 6"/>
          <p:cNvSpPr/>
          <p:nvPr/>
        </p:nvSpPr>
        <p:spPr>
          <a:xfrm>
            <a:off x="-19617" y="4352329"/>
            <a:ext cx="4572000" cy="1200329"/>
          </a:xfrm>
          <a:prstGeom prst="rect">
            <a:avLst/>
          </a:prstGeom>
        </p:spPr>
        <p:txBody>
          <a:bodyPr>
            <a:spAutoFit/>
          </a:bodyPr>
          <a:lstStyle/>
          <a:p>
            <a:r>
              <a:rPr lang="en-US" altLang="ko-KR" sz="1200" b="1" u="sng" dirty="0">
                <a:hlinkClick r:id="rId26"/>
              </a:rPr>
              <a:t>Inflammatory </a:t>
            </a:r>
            <a:r>
              <a:rPr lang="en-US" altLang="ko-KR" sz="1200" b="1" u="sng" dirty="0" err="1">
                <a:hlinkClick r:id="rId26"/>
              </a:rPr>
              <a:t>chemokines</a:t>
            </a:r>
            <a:r>
              <a:rPr lang="en-US" altLang="ko-KR" sz="1200" b="1" u="sng" dirty="0">
                <a:hlinkClick r:id="rId26"/>
              </a:rPr>
              <a:t> and metastasis-tracing the accessory.</a:t>
            </a:r>
            <a:endParaRPr lang="en-US" altLang="ko-KR" sz="1200" b="1" dirty="0"/>
          </a:p>
          <a:p>
            <a:r>
              <a:rPr lang="en-US" altLang="ko-KR" sz="1200" u="sng" dirty="0" err="1">
                <a:hlinkClick r:id="rId27"/>
              </a:rPr>
              <a:t>Borsig</a:t>
            </a:r>
            <a:r>
              <a:rPr lang="en-US" altLang="ko-KR" sz="1200" u="sng" dirty="0">
                <a:hlinkClick r:id="rId27"/>
              </a:rPr>
              <a:t> L</a:t>
            </a:r>
            <a:r>
              <a:rPr lang="en-US" altLang="ko-KR" sz="1200" dirty="0"/>
              <a:t>, </a:t>
            </a:r>
            <a:r>
              <a:rPr lang="en-US" altLang="ko-KR" sz="1200" u="sng" dirty="0">
                <a:hlinkClick r:id="rId28"/>
              </a:rPr>
              <a:t>Wolf MJ</a:t>
            </a:r>
            <a:r>
              <a:rPr lang="en-US" altLang="ko-KR" sz="1200" dirty="0"/>
              <a:t>, </a:t>
            </a:r>
            <a:r>
              <a:rPr lang="en-US" altLang="ko-KR" sz="1200" u="sng" dirty="0" err="1">
                <a:hlinkClick r:id="rId29"/>
              </a:rPr>
              <a:t>Roblek</a:t>
            </a:r>
            <a:r>
              <a:rPr lang="en-US" altLang="ko-KR" sz="1200" u="sng" dirty="0">
                <a:hlinkClick r:id="rId29"/>
              </a:rPr>
              <a:t> M</a:t>
            </a:r>
            <a:r>
              <a:rPr lang="en-US" altLang="ko-KR" sz="1200" dirty="0"/>
              <a:t>, </a:t>
            </a:r>
            <a:r>
              <a:rPr lang="en-US" altLang="ko-KR" sz="1200" u="sng" dirty="0" err="1">
                <a:hlinkClick r:id="rId30"/>
              </a:rPr>
              <a:t>Lorentzen</a:t>
            </a:r>
            <a:r>
              <a:rPr lang="en-US" altLang="ko-KR" sz="1200" u="sng" dirty="0">
                <a:hlinkClick r:id="rId30"/>
              </a:rPr>
              <a:t> A</a:t>
            </a:r>
            <a:r>
              <a:rPr lang="en-US" altLang="ko-KR" sz="1200" dirty="0"/>
              <a:t>, </a:t>
            </a:r>
            <a:r>
              <a:rPr lang="en-US" altLang="ko-KR" sz="1200" u="sng" dirty="0" err="1">
                <a:hlinkClick r:id="rId31"/>
              </a:rPr>
              <a:t>Heikenwalder</a:t>
            </a:r>
            <a:r>
              <a:rPr lang="en-US" altLang="ko-KR" sz="1200" u="sng" dirty="0">
                <a:hlinkClick r:id="rId31"/>
              </a:rPr>
              <a:t> M</a:t>
            </a:r>
            <a:r>
              <a:rPr lang="en-US" altLang="ko-KR" sz="1200" dirty="0"/>
              <a:t>.</a:t>
            </a:r>
          </a:p>
          <a:p>
            <a:r>
              <a:rPr lang="en-US" altLang="ko-KR" sz="1200" b="1" dirty="0"/>
              <a:t>Source</a:t>
            </a:r>
          </a:p>
          <a:p>
            <a:r>
              <a:rPr lang="en-US" altLang="ko-KR" sz="1200" dirty="0"/>
              <a:t>Institute of Physiology, University of Zurich and Zurich Center for Integrative Human Physiology, Zurich, Switzerland.</a:t>
            </a:r>
          </a:p>
        </p:txBody>
      </p:sp>
      <p:sp>
        <p:nvSpPr>
          <p:cNvPr id="8" name="직사각형 7"/>
          <p:cNvSpPr/>
          <p:nvPr/>
        </p:nvSpPr>
        <p:spPr>
          <a:xfrm>
            <a:off x="4572000" y="437383"/>
            <a:ext cx="4572000" cy="1569660"/>
          </a:xfrm>
          <a:prstGeom prst="rect">
            <a:avLst/>
          </a:prstGeom>
        </p:spPr>
        <p:txBody>
          <a:bodyPr>
            <a:spAutoFit/>
          </a:bodyPr>
          <a:lstStyle/>
          <a:p>
            <a:r>
              <a:rPr lang="en-US" altLang="ko-KR" sz="1200" b="1" u="sng" dirty="0">
                <a:hlinkClick r:id="rId32"/>
              </a:rPr>
              <a:t>GATA3 cooperates with PARP1 to regulate CCND1 transcription through modulating histone H1 incorporation.</a:t>
            </a:r>
            <a:endParaRPr lang="en-US" altLang="ko-KR" sz="1200" b="1" dirty="0"/>
          </a:p>
          <a:p>
            <a:r>
              <a:rPr lang="en-US" altLang="ko-KR" sz="1200" u="sng" dirty="0">
                <a:hlinkClick r:id="rId33"/>
              </a:rPr>
              <a:t>Shan L</a:t>
            </a:r>
            <a:r>
              <a:rPr lang="en-US" altLang="ko-KR" sz="1200" dirty="0"/>
              <a:t>, </a:t>
            </a:r>
            <a:r>
              <a:rPr lang="en-US" altLang="ko-KR" sz="1200" u="sng" dirty="0">
                <a:hlinkClick r:id="rId34"/>
              </a:rPr>
              <a:t>Li X</a:t>
            </a:r>
            <a:r>
              <a:rPr lang="en-US" altLang="ko-KR" sz="1200" dirty="0"/>
              <a:t>, </a:t>
            </a:r>
            <a:r>
              <a:rPr lang="en-US" altLang="ko-KR" sz="1200" u="sng" dirty="0">
                <a:hlinkClick r:id="rId35"/>
              </a:rPr>
              <a:t>Liu L</a:t>
            </a:r>
            <a:r>
              <a:rPr lang="en-US" altLang="ko-KR" sz="1200" dirty="0"/>
              <a:t>, </a:t>
            </a:r>
            <a:r>
              <a:rPr lang="en-US" altLang="ko-KR" sz="1200" u="sng" dirty="0">
                <a:hlinkClick r:id="rId36"/>
              </a:rPr>
              <a:t>Ding X</a:t>
            </a:r>
            <a:r>
              <a:rPr lang="en-US" altLang="ko-KR" sz="1200" dirty="0"/>
              <a:t>, </a:t>
            </a:r>
            <a:r>
              <a:rPr lang="en-US" altLang="ko-KR" sz="1200" u="sng" dirty="0">
                <a:hlinkClick r:id="rId37"/>
              </a:rPr>
              <a:t>Wang Q</a:t>
            </a:r>
            <a:r>
              <a:rPr lang="en-US" altLang="ko-KR" sz="1200" dirty="0"/>
              <a:t>, </a:t>
            </a:r>
            <a:r>
              <a:rPr lang="en-US" altLang="ko-KR" sz="1200" u="sng" dirty="0" err="1">
                <a:hlinkClick r:id="rId38"/>
              </a:rPr>
              <a:t>Zheng</a:t>
            </a:r>
            <a:r>
              <a:rPr lang="en-US" altLang="ko-KR" sz="1200" u="sng" dirty="0">
                <a:hlinkClick r:id="rId38"/>
              </a:rPr>
              <a:t> Y</a:t>
            </a:r>
            <a:r>
              <a:rPr lang="en-US" altLang="ko-KR" sz="1200" dirty="0"/>
              <a:t>, </a:t>
            </a:r>
            <a:r>
              <a:rPr lang="en-US" altLang="ko-KR" sz="1200" u="sng" dirty="0" err="1">
                <a:hlinkClick r:id="rId39"/>
              </a:rPr>
              <a:t>Duan</a:t>
            </a:r>
            <a:r>
              <a:rPr lang="en-US" altLang="ko-KR" sz="1200" u="sng" dirty="0">
                <a:hlinkClick r:id="rId39"/>
              </a:rPr>
              <a:t> Y</a:t>
            </a:r>
            <a:r>
              <a:rPr lang="en-US" altLang="ko-KR" sz="1200" dirty="0"/>
              <a:t>, </a:t>
            </a:r>
            <a:r>
              <a:rPr lang="en-US" altLang="ko-KR" sz="1200" u="sng" dirty="0" err="1">
                <a:hlinkClick r:id="rId40"/>
              </a:rPr>
              <a:t>Xuan</a:t>
            </a:r>
            <a:r>
              <a:rPr lang="en-US" altLang="ko-KR" sz="1200" u="sng" dirty="0">
                <a:hlinkClick r:id="rId40"/>
              </a:rPr>
              <a:t> C</a:t>
            </a:r>
            <a:r>
              <a:rPr lang="en-US" altLang="ko-KR" sz="1200" dirty="0"/>
              <a:t>, </a:t>
            </a:r>
            <a:r>
              <a:rPr lang="en-US" altLang="ko-KR" sz="1200" u="sng" dirty="0">
                <a:hlinkClick r:id="rId41"/>
              </a:rPr>
              <a:t>Wang Y</a:t>
            </a:r>
            <a:r>
              <a:rPr lang="en-US" altLang="ko-KR" sz="1200" dirty="0"/>
              <a:t>, </a:t>
            </a:r>
            <a:r>
              <a:rPr lang="en-US" altLang="ko-KR" sz="1200" u="sng" dirty="0">
                <a:hlinkClick r:id="rId42"/>
              </a:rPr>
              <a:t>Yang F</a:t>
            </a:r>
            <a:r>
              <a:rPr lang="en-US" altLang="ko-KR" sz="1200" dirty="0"/>
              <a:t>, </a:t>
            </a:r>
            <a:r>
              <a:rPr lang="en-US" altLang="ko-KR" sz="1200" u="sng" dirty="0">
                <a:hlinkClick r:id="rId43"/>
              </a:rPr>
              <a:t>Shang Y</a:t>
            </a:r>
            <a:r>
              <a:rPr lang="en-US" altLang="ko-KR" sz="1200" dirty="0"/>
              <a:t>, </a:t>
            </a:r>
            <a:r>
              <a:rPr lang="en-US" altLang="ko-KR" sz="1200" u="sng" dirty="0">
                <a:hlinkClick r:id="rId44"/>
              </a:rPr>
              <a:t>Shi L</a:t>
            </a:r>
            <a:r>
              <a:rPr lang="en-US" altLang="ko-KR" sz="1200" dirty="0"/>
              <a:t>.</a:t>
            </a:r>
          </a:p>
          <a:p>
            <a:r>
              <a:rPr lang="en-US" altLang="ko-KR" sz="1200" b="1" dirty="0"/>
              <a:t>Source</a:t>
            </a:r>
          </a:p>
          <a:p>
            <a:r>
              <a:rPr lang="en-US" altLang="ko-KR" sz="1200" dirty="0"/>
              <a:t>Tianjin Key Laboratory of Medical Epigenetics, Department of Biochemistry and Molecular Biology, Tianjin Medical University, Tianjin, China.</a:t>
            </a:r>
          </a:p>
        </p:txBody>
      </p:sp>
      <p:sp>
        <p:nvSpPr>
          <p:cNvPr id="9" name="직사각형 8"/>
          <p:cNvSpPr/>
          <p:nvPr/>
        </p:nvSpPr>
        <p:spPr>
          <a:xfrm>
            <a:off x="4572000" y="1993595"/>
            <a:ext cx="4572000" cy="1569660"/>
          </a:xfrm>
          <a:prstGeom prst="rect">
            <a:avLst/>
          </a:prstGeom>
        </p:spPr>
        <p:txBody>
          <a:bodyPr>
            <a:spAutoFit/>
          </a:bodyPr>
          <a:lstStyle/>
          <a:p>
            <a:r>
              <a:rPr lang="en-US" altLang="ko-KR" sz="1200" b="1" u="sng" dirty="0">
                <a:hlinkClick r:id="rId45"/>
              </a:rPr>
              <a:t>The nuclear coactivator amplified in breast cancer 1 maintains tumor-initiating cells during development of ductal carcinoma in situ.</a:t>
            </a:r>
            <a:endParaRPr lang="en-US" altLang="ko-KR" sz="1200" b="1" dirty="0"/>
          </a:p>
          <a:p>
            <a:r>
              <a:rPr lang="en-US" altLang="ko-KR" sz="1200" u="sng" dirty="0" err="1">
                <a:hlinkClick r:id="rId46"/>
              </a:rPr>
              <a:t>Ory</a:t>
            </a:r>
            <a:r>
              <a:rPr lang="en-US" altLang="ko-KR" sz="1200" u="sng" dirty="0">
                <a:hlinkClick r:id="rId46"/>
              </a:rPr>
              <a:t> V</a:t>
            </a:r>
            <a:r>
              <a:rPr lang="en-US" altLang="ko-KR" sz="1200" dirty="0"/>
              <a:t>, </a:t>
            </a:r>
            <a:r>
              <a:rPr lang="en-US" altLang="ko-KR" sz="1200" u="sng" dirty="0" err="1">
                <a:hlinkClick r:id="rId47"/>
              </a:rPr>
              <a:t>Tassi</a:t>
            </a:r>
            <a:r>
              <a:rPr lang="en-US" altLang="ko-KR" sz="1200" u="sng" dirty="0">
                <a:hlinkClick r:id="rId47"/>
              </a:rPr>
              <a:t> E</a:t>
            </a:r>
            <a:r>
              <a:rPr lang="en-US" altLang="ko-KR" sz="1200" dirty="0"/>
              <a:t>, </a:t>
            </a:r>
            <a:r>
              <a:rPr lang="en-US" altLang="ko-KR" sz="1200" u="sng" dirty="0" err="1">
                <a:hlinkClick r:id="rId48"/>
              </a:rPr>
              <a:t>Cavalli</a:t>
            </a:r>
            <a:r>
              <a:rPr lang="en-US" altLang="ko-KR" sz="1200" u="sng" dirty="0">
                <a:hlinkClick r:id="rId48"/>
              </a:rPr>
              <a:t> LR</a:t>
            </a:r>
            <a:r>
              <a:rPr lang="en-US" altLang="ko-KR" sz="1200" dirty="0"/>
              <a:t>, </a:t>
            </a:r>
            <a:r>
              <a:rPr lang="en-US" altLang="ko-KR" sz="1200" u="sng" dirty="0">
                <a:hlinkClick r:id="rId49"/>
              </a:rPr>
              <a:t>Sharif GM</a:t>
            </a:r>
            <a:r>
              <a:rPr lang="en-US" altLang="ko-KR" sz="1200" dirty="0"/>
              <a:t>, </a:t>
            </a:r>
            <a:r>
              <a:rPr lang="en-US" altLang="ko-KR" sz="1200" u="sng" dirty="0">
                <a:hlinkClick r:id="rId50"/>
              </a:rPr>
              <a:t>Saenz F</a:t>
            </a:r>
            <a:r>
              <a:rPr lang="en-US" altLang="ko-KR" sz="1200" dirty="0"/>
              <a:t>, </a:t>
            </a:r>
            <a:r>
              <a:rPr lang="en-US" altLang="ko-KR" sz="1200" u="sng" dirty="0">
                <a:hlinkClick r:id="rId51"/>
              </a:rPr>
              <a:t>Baker T</a:t>
            </a:r>
            <a:r>
              <a:rPr lang="en-US" altLang="ko-KR" sz="1200" dirty="0"/>
              <a:t>, </a:t>
            </a:r>
            <a:r>
              <a:rPr lang="en-US" altLang="ko-KR" sz="1200" u="sng" dirty="0">
                <a:hlinkClick r:id="rId52"/>
              </a:rPr>
              <a:t>Schmidt MO</a:t>
            </a:r>
            <a:r>
              <a:rPr lang="en-US" altLang="ko-KR" sz="1200" dirty="0"/>
              <a:t>, </a:t>
            </a:r>
            <a:r>
              <a:rPr lang="en-US" altLang="ko-KR" sz="1200" u="sng" dirty="0">
                <a:hlinkClick r:id="rId53"/>
              </a:rPr>
              <a:t>Mueller SC</a:t>
            </a:r>
            <a:r>
              <a:rPr lang="en-US" altLang="ko-KR" sz="1200" dirty="0"/>
              <a:t>, </a:t>
            </a:r>
            <a:r>
              <a:rPr lang="en-US" altLang="ko-KR" sz="1200" u="sng" dirty="0">
                <a:hlinkClick r:id="rId54"/>
              </a:rPr>
              <a:t>Furth PA</a:t>
            </a:r>
            <a:r>
              <a:rPr lang="en-US" altLang="ko-KR" sz="1200" dirty="0"/>
              <a:t>, </a:t>
            </a:r>
            <a:r>
              <a:rPr lang="en-US" altLang="ko-KR" sz="1200" u="sng" dirty="0" err="1">
                <a:hlinkClick r:id="rId55"/>
              </a:rPr>
              <a:t>Wellstein</a:t>
            </a:r>
            <a:r>
              <a:rPr lang="en-US" altLang="ko-KR" sz="1200" u="sng" dirty="0">
                <a:hlinkClick r:id="rId55"/>
              </a:rPr>
              <a:t> A</a:t>
            </a:r>
            <a:r>
              <a:rPr lang="en-US" altLang="ko-KR" sz="1200" dirty="0"/>
              <a:t>, </a:t>
            </a:r>
            <a:r>
              <a:rPr lang="en-US" altLang="ko-KR" sz="1200" u="sng" dirty="0" err="1">
                <a:hlinkClick r:id="rId56"/>
              </a:rPr>
              <a:t>Riegel</a:t>
            </a:r>
            <a:r>
              <a:rPr lang="en-US" altLang="ko-KR" sz="1200" u="sng" dirty="0">
                <a:hlinkClick r:id="rId56"/>
              </a:rPr>
              <a:t> AT</a:t>
            </a:r>
            <a:r>
              <a:rPr lang="en-US" altLang="ko-KR" sz="1200" dirty="0"/>
              <a:t>.</a:t>
            </a:r>
          </a:p>
          <a:p>
            <a:r>
              <a:rPr lang="en-US" altLang="ko-KR" sz="1200" b="1" dirty="0"/>
              <a:t>Source</a:t>
            </a:r>
          </a:p>
          <a:p>
            <a:r>
              <a:rPr lang="en-US" altLang="ko-KR" sz="1200" dirty="0"/>
              <a:t>Department of Oncology, Lombardi Comprehensive Cancer Center, Georgetown University, Washington, DC, USA.</a:t>
            </a:r>
          </a:p>
        </p:txBody>
      </p:sp>
      <p:sp>
        <p:nvSpPr>
          <p:cNvPr id="10" name="직사각형 9"/>
          <p:cNvSpPr/>
          <p:nvPr/>
        </p:nvSpPr>
        <p:spPr>
          <a:xfrm>
            <a:off x="4579283" y="3563255"/>
            <a:ext cx="4572000" cy="1754326"/>
          </a:xfrm>
          <a:prstGeom prst="rect">
            <a:avLst/>
          </a:prstGeom>
        </p:spPr>
        <p:txBody>
          <a:bodyPr>
            <a:spAutoFit/>
          </a:bodyPr>
          <a:lstStyle/>
          <a:p>
            <a:r>
              <a:rPr lang="en-US" altLang="ko-KR" sz="1200" b="1" u="sng" dirty="0" err="1">
                <a:hlinkClick r:id="rId57"/>
              </a:rPr>
              <a:t>Autocrine</a:t>
            </a:r>
            <a:r>
              <a:rPr lang="en-US" altLang="ko-KR" sz="1200" b="1" u="sng" dirty="0">
                <a:hlinkClick r:id="rId57"/>
              </a:rPr>
              <a:t>/paracrine mechanism of interleukin-17B receptor promotes breast tumorigenesis through NF-</a:t>
            </a:r>
            <a:r>
              <a:rPr lang="el-GR" altLang="ko-KR" sz="1200" b="1" u="sng" dirty="0">
                <a:hlinkClick r:id="rId57"/>
              </a:rPr>
              <a:t>κ</a:t>
            </a:r>
            <a:r>
              <a:rPr lang="en-US" altLang="ko-KR" sz="1200" b="1" u="sng" dirty="0">
                <a:hlinkClick r:id="rId57"/>
              </a:rPr>
              <a:t>B-mediated </a:t>
            </a:r>
            <a:r>
              <a:rPr lang="en-US" altLang="ko-KR" sz="1200" b="1" u="sng" dirty="0" err="1">
                <a:hlinkClick r:id="rId57"/>
              </a:rPr>
              <a:t>antiapoptotic</a:t>
            </a:r>
            <a:r>
              <a:rPr lang="en-US" altLang="ko-KR" sz="1200" b="1" u="sng" dirty="0">
                <a:hlinkClick r:id="rId57"/>
              </a:rPr>
              <a:t> pathway.</a:t>
            </a:r>
            <a:endParaRPr lang="en-US" altLang="ko-KR" sz="1200" b="1" dirty="0"/>
          </a:p>
          <a:p>
            <a:r>
              <a:rPr lang="en-US" altLang="ko-KR" sz="1200" u="sng" dirty="0">
                <a:hlinkClick r:id="rId58"/>
              </a:rPr>
              <a:t>Huang CK</a:t>
            </a:r>
            <a:r>
              <a:rPr lang="en-US" altLang="ko-KR" sz="1200" dirty="0"/>
              <a:t>, </a:t>
            </a:r>
            <a:r>
              <a:rPr lang="en-US" altLang="ko-KR" sz="1200" u="sng" dirty="0">
                <a:hlinkClick r:id="rId59"/>
              </a:rPr>
              <a:t>Yang CY</a:t>
            </a:r>
            <a:r>
              <a:rPr lang="en-US" altLang="ko-KR" sz="1200" dirty="0"/>
              <a:t>, </a:t>
            </a:r>
            <a:r>
              <a:rPr lang="en-US" altLang="ko-KR" sz="1200" u="sng" dirty="0" err="1">
                <a:hlinkClick r:id="rId60"/>
              </a:rPr>
              <a:t>Jeng</a:t>
            </a:r>
            <a:r>
              <a:rPr lang="en-US" altLang="ko-KR" sz="1200" u="sng" dirty="0">
                <a:hlinkClick r:id="rId60"/>
              </a:rPr>
              <a:t> YM</a:t>
            </a:r>
            <a:r>
              <a:rPr lang="en-US" altLang="ko-KR" sz="1200" dirty="0"/>
              <a:t>, </a:t>
            </a:r>
            <a:r>
              <a:rPr lang="en-US" altLang="ko-KR" sz="1200" u="sng" dirty="0">
                <a:hlinkClick r:id="rId61"/>
              </a:rPr>
              <a:t>Chen CL</a:t>
            </a:r>
            <a:r>
              <a:rPr lang="en-US" altLang="ko-KR" sz="1200" dirty="0"/>
              <a:t>, </a:t>
            </a:r>
            <a:r>
              <a:rPr lang="en-US" altLang="ko-KR" sz="1200" u="sng" dirty="0">
                <a:hlinkClick r:id="rId62"/>
              </a:rPr>
              <a:t>Wu HH</a:t>
            </a:r>
            <a:r>
              <a:rPr lang="en-US" altLang="ko-KR" sz="1200" dirty="0"/>
              <a:t>, </a:t>
            </a:r>
            <a:r>
              <a:rPr lang="en-US" altLang="ko-KR" sz="1200" u="sng" dirty="0">
                <a:hlinkClick r:id="rId63"/>
              </a:rPr>
              <a:t>Chang YC</a:t>
            </a:r>
            <a:r>
              <a:rPr lang="en-US" altLang="ko-KR" sz="1200" dirty="0"/>
              <a:t>, </a:t>
            </a:r>
            <a:r>
              <a:rPr lang="en-US" altLang="ko-KR" sz="1200" u="sng" dirty="0">
                <a:hlinkClick r:id="rId64"/>
              </a:rPr>
              <a:t>Ma C</a:t>
            </a:r>
            <a:r>
              <a:rPr lang="en-US" altLang="ko-KR" sz="1200" dirty="0"/>
              <a:t>, </a:t>
            </a:r>
            <a:r>
              <a:rPr lang="en-US" altLang="ko-KR" sz="1200" u="sng" dirty="0" err="1">
                <a:hlinkClick r:id="rId65"/>
              </a:rPr>
              <a:t>Kuo</a:t>
            </a:r>
            <a:r>
              <a:rPr lang="en-US" altLang="ko-KR" sz="1200" u="sng" dirty="0">
                <a:hlinkClick r:id="rId65"/>
              </a:rPr>
              <a:t> WH</a:t>
            </a:r>
            <a:r>
              <a:rPr lang="en-US" altLang="ko-KR" sz="1200" dirty="0"/>
              <a:t>, </a:t>
            </a:r>
            <a:r>
              <a:rPr lang="en-US" altLang="ko-KR" sz="1200" u="sng" dirty="0">
                <a:hlinkClick r:id="rId66"/>
              </a:rPr>
              <a:t>Chang KJ</a:t>
            </a:r>
            <a:r>
              <a:rPr lang="en-US" altLang="ko-KR" sz="1200" dirty="0"/>
              <a:t>, </a:t>
            </a:r>
            <a:r>
              <a:rPr lang="en-US" altLang="ko-KR" sz="1200" u="sng" dirty="0" err="1">
                <a:hlinkClick r:id="rId67"/>
              </a:rPr>
              <a:t>Shew</a:t>
            </a:r>
            <a:r>
              <a:rPr lang="en-US" altLang="ko-KR" sz="1200" u="sng" dirty="0">
                <a:hlinkClick r:id="rId67"/>
              </a:rPr>
              <a:t> JY</a:t>
            </a:r>
            <a:r>
              <a:rPr lang="en-US" altLang="ko-KR" sz="1200" dirty="0"/>
              <a:t>, </a:t>
            </a:r>
            <a:r>
              <a:rPr lang="en-US" altLang="ko-KR" sz="1200" u="sng" dirty="0">
                <a:hlinkClick r:id="rId68"/>
              </a:rPr>
              <a:t>Lee WH</a:t>
            </a:r>
            <a:r>
              <a:rPr lang="en-US" altLang="ko-KR" sz="1200" dirty="0"/>
              <a:t>.</a:t>
            </a:r>
          </a:p>
          <a:p>
            <a:r>
              <a:rPr lang="en-US" altLang="ko-KR" sz="1200" b="1" dirty="0"/>
              <a:t>Source</a:t>
            </a:r>
          </a:p>
          <a:p>
            <a:r>
              <a:rPr lang="en-US" altLang="ko-KR" sz="1200" dirty="0"/>
              <a:t>1] Institute of Biochemistry and Molecular Biology, College of Medicine, National Taiwan University, Taipei, Taiwan [2] Genomics Research Center, Academia </a:t>
            </a:r>
            <a:r>
              <a:rPr lang="en-US" altLang="ko-KR" sz="1200" dirty="0" err="1"/>
              <a:t>Sinica</a:t>
            </a:r>
            <a:r>
              <a:rPr lang="en-US" altLang="ko-KR" sz="1200" dirty="0"/>
              <a:t>, Taipei, Taiwan.</a:t>
            </a:r>
          </a:p>
        </p:txBody>
      </p:sp>
      <p:sp>
        <p:nvSpPr>
          <p:cNvPr id="11" name="직사각형 10"/>
          <p:cNvSpPr/>
          <p:nvPr/>
        </p:nvSpPr>
        <p:spPr>
          <a:xfrm>
            <a:off x="4579283" y="5287121"/>
            <a:ext cx="4572000" cy="1569660"/>
          </a:xfrm>
          <a:prstGeom prst="rect">
            <a:avLst/>
          </a:prstGeom>
        </p:spPr>
        <p:txBody>
          <a:bodyPr>
            <a:spAutoFit/>
          </a:bodyPr>
          <a:lstStyle/>
          <a:p>
            <a:r>
              <a:rPr lang="en-US" altLang="ko-KR" sz="1200" b="1" u="sng" dirty="0">
                <a:hlinkClick r:id="rId69"/>
              </a:rPr>
              <a:t>Tsc1-Tp53 loss induces mesothelioma in mice, and evidence for this mechanism in human mesothelioma.</a:t>
            </a:r>
            <a:endParaRPr lang="en-US" altLang="ko-KR" sz="1200" b="1" dirty="0"/>
          </a:p>
          <a:p>
            <a:r>
              <a:rPr lang="en-US" altLang="ko-KR" sz="1200" u="sng" dirty="0" err="1">
                <a:hlinkClick r:id="rId70"/>
              </a:rPr>
              <a:t>Guo</a:t>
            </a:r>
            <a:r>
              <a:rPr lang="en-US" altLang="ko-KR" sz="1200" u="sng" dirty="0">
                <a:hlinkClick r:id="rId70"/>
              </a:rPr>
              <a:t> Y</a:t>
            </a:r>
            <a:r>
              <a:rPr lang="en-US" altLang="ko-KR" sz="1200" dirty="0"/>
              <a:t>, </a:t>
            </a:r>
            <a:r>
              <a:rPr lang="en-US" altLang="ko-KR" sz="1200" u="sng" dirty="0" err="1">
                <a:hlinkClick r:id="rId71"/>
              </a:rPr>
              <a:t>Chirieac</a:t>
            </a:r>
            <a:r>
              <a:rPr lang="en-US" altLang="ko-KR" sz="1200" u="sng" dirty="0">
                <a:hlinkClick r:id="rId71"/>
              </a:rPr>
              <a:t> LR</a:t>
            </a:r>
            <a:r>
              <a:rPr lang="en-US" altLang="ko-KR" sz="1200" dirty="0"/>
              <a:t>, </a:t>
            </a:r>
            <a:r>
              <a:rPr lang="en-US" altLang="ko-KR" sz="1200" u="sng" dirty="0" err="1">
                <a:hlinkClick r:id="rId72"/>
              </a:rPr>
              <a:t>Bueno</a:t>
            </a:r>
            <a:r>
              <a:rPr lang="en-US" altLang="ko-KR" sz="1200" u="sng" dirty="0">
                <a:hlinkClick r:id="rId72"/>
              </a:rPr>
              <a:t> R</a:t>
            </a:r>
            <a:r>
              <a:rPr lang="en-US" altLang="ko-KR" sz="1200" dirty="0"/>
              <a:t>, </a:t>
            </a:r>
            <a:r>
              <a:rPr lang="en-US" altLang="ko-KR" sz="1200" u="sng" dirty="0">
                <a:hlinkClick r:id="rId73"/>
              </a:rPr>
              <a:t>Pass H</a:t>
            </a:r>
            <a:r>
              <a:rPr lang="en-US" altLang="ko-KR" sz="1200" dirty="0"/>
              <a:t>, </a:t>
            </a:r>
            <a:r>
              <a:rPr lang="en-US" altLang="ko-KR" sz="1200" u="sng" dirty="0">
                <a:hlinkClick r:id="rId74"/>
              </a:rPr>
              <a:t>Wu W</a:t>
            </a:r>
            <a:r>
              <a:rPr lang="en-US" altLang="ko-KR" sz="1200" dirty="0"/>
              <a:t>, </a:t>
            </a:r>
            <a:r>
              <a:rPr lang="en-US" altLang="ko-KR" sz="1200" u="sng" dirty="0" err="1">
                <a:hlinkClick r:id="rId75"/>
              </a:rPr>
              <a:t>Malinowska</a:t>
            </a:r>
            <a:r>
              <a:rPr lang="en-US" altLang="ko-KR" sz="1200" u="sng" dirty="0">
                <a:hlinkClick r:id="rId75"/>
              </a:rPr>
              <a:t> IA</a:t>
            </a:r>
            <a:r>
              <a:rPr lang="en-US" altLang="ko-KR" sz="1200" dirty="0"/>
              <a:t>, </a:t>
            </a:r>
            <a:r>
              <a:rPr lang="en-US" altLang="ko-KR" sz="1200" u="sng" dirty="0">
                <a:hlinkClick r:id="rId76"/>
              </a:rPr>
              <a:t>Kwiatkowski DJ</a:t>
            </a:r>
            <a:r>
              <a:rPr lang="en-US" altLang="ko-KR" sz="1200" dirty="0"/>
              <a:t>.</a:t>
            </a:r>
          </a:p>
          <a:p>
            <a:r>
              <a:rPr lang="en-US" altLang="ko-KR" sz="1200" b="1" dirty="0"/>
              <a:t>Source</a:t>
            </a:r>
          </a:p>
          <a:p>
            <a:r>
              <a:rPr lang="en-US" altLang="ko-KR" sz="1200" dirty="0"/>
              <a:t>Division of Translational Medicine, Department of Medicine, Brigham and Women's Hospital and Harvard Medical School, Boston, MA, USA.</a:t>
            </a:r>
          </a:p>
        </p:txBody>
      </p:sp>
    </p:spTree>
    <p:extLst>
      <p:ext uri="{BB962C8B-B14F-4D97-AF65-F5344CB8AC3E}">
        <p14:creationId xmlns:p14="http://schemas.microsoft.com/office/powerpoint/2010/main" val="12147748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1384995"/>
          </a:xfrm>
          <a:prstGeom prst="rect">
            <a:avLst/>
          </a:prstGeom>
        </p:spPr>
        <p:txBody>
          <a:bodyPr>
            <a:spAutoFit/>
          </a:bodyPr>
          <a:lstStyle/>
          <a:p>
            <a:r>
              <a:rPr lang="en-US" altLang="ko-KR" sz="1200" b="1" u="sng" dirty="0">
                <a:hlinkClick r:id="rId2"/>
              </a:rPr>
              <a:t>Loss of IGFBP7 expression and persistent AKT activation contribute to SMARCB1/Snf5-mediated tumorigenesis.</a:t>
            </a:r>
            <a:endParaRPr lang="en-US" altLang="ko-KR" sz="1200" b="1" dirty="0"/>
          </a:p>
          <a:p>
            <a:r>
              <a:rPr lang="en-US" altLang="ko-KR" sz="1200" u="sng" dirty="0" err="1">
                <a:hlinkClick r:id="rId3"/>
              </a:rPr>
              <a:t>Darr</a:t>
            </a:r>
            <a:r>
              <a:rPr lang="en-US" altLang="ko-KR" sz="1200" u="sng" dirty="0">
                <a:hlinkClick r:id="rId3"/>
              </a:rPr>
              <a:t> J</a:t>
            </a:r>
            <a:r>
              <a:rPr lang="en-US" altLang="ko-KR" sz="1200" dirty="0"/>
              <a:t>, </a:t>
            </a:r>
            <a:r>
              <a:rPr lang="en-US" altLang="ko-KR" sz="1200" u="sng" dirty="0" err="1">
                <a:hlinkClick r:id="rId4"/>
              </a:rPr>
              <a:t>Klochendler</a:t>
            </a:r>
            <a:r>
              <a:rPr lang="en-US" altLang="ko-KR" sz="1200" u="sng" dirty="0">
                <a:hlinkClick r:id="rId4"/>
              </a:rPr>
              <a:t> A</a:t>
            </a:r>
            <a:r>
              <a:rPr lang="en-US" altLang="ko-KR" sz="1200" dirty="0"/>
              <a:t>, </a:t>
            </a:r>
            <a:r>
              <a:rPr lang="en-US" altLang="ko-KR" sz="1200" u="sng" dirty="0">
                <a:hlinkClick r:id="rId5"/>
              </a:rPr>
              <a:t>Isaac S</a:t>
            </a:r>
            <a:r>
              <a:rPr lang="en-US" altLang="ko-KR" sz="1200" dirty="0"/>
              <a:t>, </a:t>
            </a:r>
            <a:r>
              <a:rPr lang="en-US" altLang="ko-KR" sz="1200" u="sng" dirty="0">
                <a:hlinkClick r:id="rId6"/>
              </a:rPr>
              <a:t>Eden A</a:t>
            </a:r>
            <a:r>
              <a:rPr lang="en-US" altLang="ko-KR" sz="1200" dirty="0"/>
              <a:t>.</a:t>
            </a:r>
          </a:p>
          <a:p>
            <a:r>
              <a:rPr lang="en-US" altLang="ko-KR" sz="1200" b="1" dirty="0"/>
              <a:t>Source</a:t>
            </a:r>
          </a:p>
          <a:p>
            <a:r>
              <a:rPr lang="en-US" altLang="ko-KR" sz="1200" dirty="0"/>
              <a:t>Department of Cell and Developmental Biology, The Alexander </a:t>
            </a:r>
            <a:r>
              <a:rPr lang="en-US" altLang="ko-KR" sz="1200" dirty="0" err="1"/>
              <a:t>Silberman</a:t>
            </a:r>
            <a:r>
              <a:rPr lang="en-US" altLang="ko-KR" sz="1200" dirty="0"/>
              <a:t> Institute of Life Sciences, The Hebrew University of Jerusalem, Jerusalem, Israel.</a:t>
            </a:r>
          </a:p>
        </p:txBody>
      </p:sp>
      <p:sp>
        <p:nvSpPr>
          <p:cNvPr id="3" name="직사각형 2"/>
          <p:cNvSpPr/>
          <p:nvPr/>
        </p:nvSpPr>
        <p:spPr>
          <a:xfrm>
            <a:off x="0" y="1340768"/>
            <a:ext cx="4572000" cy="1569660"/>
          </a:xfrm>
          <a:prstGeom prst="rect">
            <a:avLst/>
          </a:prstGeom>
        </p:spPr>
        <p:txBody>
          <a:bodyPr>
            <a:spAutoFit/>
          </a:bodyPr>
          <a:lstStyle/>
          <a:p>
            <a:r>
              <a:rPr lang="en-US" altLang="ko-KR" sz="1200" b="1" u="sng" dirty="0">
                <a:hlinkClick r:id="rId7"/>
              </a:rPr>
              <a:t>GRIM-19 mutations fail to inhibit v-</a:t>
            </a:r>
            <a:r>
              <a:rPr lang="en-US" altLang="ko-KR" sz="1200" b="1" u="sng" dirty="0" err="1">
                <a:hlinkClick r:id="rId7"/>
              </a:rPr>
              <a:t>Src</a:t>
            </a:r>
            <a:r>
              <a:rPr lang="en-US" altLang="ko-KR" sz="1200" b="1" u="sng" dirty="0">
                <a:hlinkClick r:id="rId7"/>
              </a:rPr>
              <a:t>-induced </a:t>
            </a:r>
            <a:r>
              <a:rPr lang="en-US" altLang="ko-KR" sz="1200" b="1" u="sng" dirty="0" err="1">
                <a:hlinkClick r:id="rId7"/>
              </a:rPr>
              <a:t>oncogenesis</a:t>
            </a:r>
            <a:r>
              <a:rPr lang="en-US" altLang="ko-KR" sz="1200" b="1" u="sng" dirty="0">
                <a:hlinkClick r:id="rId7"/>
              </a:rPr>
              <a:t>.</a:t>
            </a:r>
            <a:endParaRPr lang="en-US" altLang="ko-KR" sz="1200" b="1" dirty="0"/>
          </a:p>
          <a:p>
            <a:r>
              <a:rPr lang="en-US" altLang="ko-KR" sz="1200" u="sng" dirty="0" err="1">
                <a:hlinkClick r:id="rId8"/>
              </a:rPr>
              <a:t>Kalakonda</a:t>
            </a:r>
            <a:r>
              <a:rPr lang="en-US" altLang="ko-KR" sz="1200" u="sng" dirty="0">
                <a:hlinkClick r:id="rId8"/>
              </a:rPr>
              <a:t> S</a:t>
            </a:r>
            <a:r>
              <a:rPr lang="en-US" altLang="ko-KR" sz="1200" dirty="0"/>
              <a:t>, </a:t>
            </a:r>
            <a:r>
              <a:rPr lang="en-US" altLang="ko-KR" sz="1200" u="sng" dirty="0" err="1">
                <a:hlinkClick r:id="rId9"/>
              </a:rPr>
              <a:t>Nallar</a:t>
            </a:r>
            <a:r>
              <a:rPr lang="en-US" altLang="ko-KR" sz="1200" u="sng" dirty="0">
                <a:hlinkClick r:id="rId9"/>
              </a:rPr>
              <a:t> SC</a:t>
            </a:r>
            <a:r>
              <a:rPr lang="en-US" altLang="ko-KR" sz="1200" dirty="0"/>
              <a:t>, </a:t>
            </a:r>
            <a:r>
              <a:rPr lang="en-US" altLang="ko-KR" sz="1200" u="sng" dirty="0">
                <a:hlinkClick r:id="rId10"/>
              </a:rPr>
              <a:t>Lindner DJ</a:t>
            </a:r>
            <a:r>
              <a:rPr lang="en-US" altLang="ko-KR" sz="1200" dirty="0"/>
              <a:t>, </a:t>
            </a:r>
            <a:r>
              <a:rPr lang="en-US" altLang="ko-KR" sz="1200" u="sng" dirty="0">
                <a:hlinkClick r:id="rId11"/>
              </a:rPr>
              <a:t>Sun P</a:t>
            </a:r>
            <a:r>
              <a:rPr lang="en-US" altLang="ko-KR" sz="1200" dirty="0"/>
              <a:t>, </a:t>
            </a:r>
            <a:r>
              <a:rPr lang="en-US" altLang="ko-KR" sz="1200" u="sng" dirty="0">
                <a:hlinkClick r:id="rId12"/>
              </a:rPr>
              <a:t>Lorenz RR</a:t>
            </a:r>
            <a:r>
              <a:rPr lang="en-US" altLang="ko-KR" sz="1200" dirty="0"/>
              <a:t>, </a:t>
            </a:r>
            <a:r>
              <a:rPr lang="en-US" altLang="ko-KR" sz="1200" u="sng" dirty="0" err="1">
                <a:hlinkClick r:id="rId13"/>
              </a:rPr>
              <a:t>Lamarre</a:t>
            </a:r>
            <a:r>
              <a:rPr lang="en-US" altLang="ko-KR" sz="1200" u="sng" dirty="0">
                <a:hlinkClick r:id="rId13"/>
              </a:rPr>
              <a:t> E</a:t>
            </a:r>
            <a:r>
              <a:rPr lang="en-US" altLang="ko-KR" sz="1200" dirty="0"/>
              <a:t>, </a:t>
            </a:r>
            <a:r>
              <a:rPr lang="en-US" altLang="ko-KR" sz="1200" u="sng" dirty="0">
                <a:hlinkClick r:id="rId14"/>
              </a:rPr>
              <a:t>Reddy SP</a:t>
            </a:r>
            <a:r>
              <a:rPr lang="en-US" altLang="ko-KR" sz="1200" dirty="0"/>
              <a:t>, </a:t>
            </a:r>
            <a:r>
              <a:rPr lang="en-US" altLang="ko-KR" sz="1200" u="sng" dirty="0" err="1">
                <a:hlinkClick r:id="rId15"/>
              </a:rPr>
              <a:t>Kalvakolanu</a:t>
            </a:r>
            <a:r>
              <a:rPr lang="en-US" altLang="ko-KR" sz="1200" u="sng" dirty="0">
                <a:hlinkClick r:id="rId15"/>
              </a:rPr>
              <a:t> DV</a:t>
            </a:r>
            <a:r>
              <a:rPr lang="en-US" altLang="ko-KR" sz="1200" dirty="0"/>
              <a:t>.</a:t>
            </a:r>
          </a:p>
          <a:p>
            <a:r>
              <a:rPr lang="en-US" altLang="ko-KR" sz="1200" b="1" dirty="0"/>
              <a:t>Source</a:t>
            </a:r>
          </a:p>
          <a:p>
            <a:r>
              <a:rPr lang="en-US" altLang="ko-KR" sz="1200" dirty="0"/>
              <a:t>Department of Microbiology &amp; Immunology, Program in Oncology, </a:t>
            </a:r>
            <a:r>
              <a:rPr lang="en-US" altLang="ko-KR" sz="1200" dirty="0" err="1"/>
              <a:t>Greenebaum</a:t>
            </a:r>
            <a:r>
              <a:rPr lang="en-US" altLang="ko-KR" sz="1200" dirty="0"/>
              <a:t> Cancer Center, University of Maryland School of Medicine, Baltimore, MD, USA.</a:t>
            </a:r>
          </a:p>
        </p:txBody>
      </p:sp>
      <p:sp>
        <p:nvSpPr>
          <p:cNvPr id="4" name="직사각형 3"/>
          <p:cNvSpPr/>
          <p:nvPr/>
        </p:nvSpPr>
        <p:spPr>
          <a:xfrm>
            <a:off x="-3933" y="2910428"/>
            <a:ext cx="4572000" cy="1384995"/>
          </a:xfrm>
          <a:prstGeom prst="rect">
            <a:avLst/>
          </a:prstGeom>
        </p:spPr>
        <p:txBody>
          <a:bodyPr>
            <a:spAutoFit/>
          </a:bodyPr>
          <a:lstStyle/>
          <a:p>
            <a:r>
              <a:rPr lang="en-US" altLang="ko-KR" sz="1200" b="1" u="sng" dirty="0">
                <a:hlinkClick r:id="rId16"/>
              </a:rPr>
              <a:t>A dosage-dependent pleiotropic role of Dicer in prostate cancer growth and metastasis.</a:t>
            </a:r>
            <a:endParaRPr lang="en-US" altLang="ko-KR" sz="1200" b="1" dirty="0"/>
          </a:p>
          <a:p>
            <a:r>
              <a:rPr lang="en-US" altLang="ko-KR" sz="1200" u="sng" dirty="0">
                <a:hlinkClick r:id="rId17"/>
              </a:rPr>
              <a:t>Zhang B</a:t>
            </a:r>
            <a:r>
              <a:rPr lang="en-US" altLang="ko-KR" sz="1200" dirty="0"/>
              <a:t>, </a:t>
            </a:r>
            <a:r>
              <a:rPr lang="en-US" altLang="ko-KR" sz="1200" u="sng" dirty="0">
                <a:hlinkClick r:id="rId18"/>
              </a:rPr>
              <a:t>Chen H</a:t>
            </a:r>
            <a:r>
              <a:rPr lang="en-US" altLang="ko-KR" sz="1200" dirty="0"/>
              <a:t>, </a:t>
            </a:r>
            <a:r>
              <a:rPr lang="en-US" altLang="ko-KR" sz="1200" u="sng" dirty="0">
                <a:hlinkClick r:id="rId19"/>
              </a:rPr>
              <a:t>Zhang L</a:t>
            </a:r>
            <a:r>
              <a:rPr lang="en-US" altLang="ko-KR" sz="1200" dirty="0"/>
              <a:t>, </a:t>
            </a:r>
            <a:r>
              <a:rPr lang="en-US" altLang="ko-KR" sz="1200" u="sng" dirty="0" err="1">
                <a:hlinkClick r:id="rId20"/>
              </a:rPr>
              <a:t>Dakhova</a:t>
            </a:r>
            <a:r>
              <a:rPr lang="en-US" altLang="ko-KR" sz="1200" u="sng" dirty="0">
                <a:hlinkClick r:id="rId20"/>
              </a:rPr>
              <a:t> O</a:t>
            </a:r>
            <a:r>
              <a:rPr lang="en-US" altLang="ko-KR" sz="1200" dirty="0"/>
              <a:t>, </a:t>
            </a:r>
            <a:r>
              <a:rPr lang="en-US" altLang="ko-KR" sz="1200" u="sng" dirty="0">
                <a:hlinkClick r:id="rId21"/>
              </a:rPr>
              <a:t>Zhang Y</a:t>
            </a:r>
            <a:r>
              <a:rPr lang="en-US" altLang="ko-KR" sz="1200" dirty="0"/>
              <a:t>, </a:t>
            </a:r>
            <a:r>
              <a:rPr lang="en-US" altLang="ko-KR" sz="1200" u="sng" dirty="0">
                <a:hlinkClick r:id="rId22"/>
              </a:rPr>
              <a:t>Lewis MT</a:t>
            </a:r>
            <a:r>
              <a:rPr lang="en-US" altLang="ko-KR" sz="1200" dirty="0"/>
              <a:t>, </a:t>
            </a:r>
            <a:r>
              <a:rPr lang="en-US" altLang="ko-KR" sz="1200" u="sng" dirty="0">
                <a:hlinkClick r:id="rId23"/>
              </a:rPr>
              <a:t>Creighton CJ</a:t>
            </a:r>
            <a:r>
              <a:rPr lang="en-US" altLang="ko-KR" sz="1200" dirty="0"/>
              <a:t>, </a:t>
            </a:r>
            <a:r>
              <a:rPr lang="en-US" altLang="ko-KR" sz="1200" u="sng" dirty="0" err="1">
                <a:hlinkClick r:id="rId24"/>
              </a:rPr>
              <a:t>Ittmann</a:t>
            </a:r>
            <a:r>
              <a:rPr lang="en-US" altLang="ko-KR" sz="1200" u="sng" dirty="0">
                <a:hlinkClick r:id="rId24"/>
              </a:rPr>
              <a:t> MM</a:t>
            </a:r>
            <a:r>
              <a:rPr lang="en-US" altLang="ko-KR" sz="1200" dirty="0"/>
              <a:t>, </a:t>
            </a:r>
            <a:r>
              <a:rPr lang="en-US" altLang="ko-KR" sz="1200" u="sng" dirty="0" err="1">
                <a:hlinkClick r:id="rId25"/>
              </a:rPr>
              <a:t>Xin</a:t>
            </a:r>
            <a:r>
              <a:rPr lang="en-US" altLang="ko-KR" sz="1200" u="sng" dirty="0">
                <a:hlinkClick r:id="rId25"/>
              </a:rPr>
              <a:t> L</a:t>
            </a:r>
            <a:r>
              <a:rPr lang="en-US" altLang="ko-KR" sz="1200" dirty="0"/>
              <a:t>.</a:t>
            </a:r>
          </a:p>
          <a:p>
            <a:r>
              <a:rPr lang="en-US" altLang="ko-KR" sz="1200" b="1" dirty="0"/>
              <a:t>Source</a:t>
            </a:r>
          </a:p>
          <a:p>
            <a:r>
              <a:rPr lang="en-US" altLang="ko-KR" sz="1200" dirty="0"/>
              <a:t>Department of Molecular and Cellular Biology, Baylor College of Medicine, Houston, TX, USA.</a:t>
            </a:r>
          </a:p>
        </p:txBody>
      </p:sp>
      <p:sp>
        <p:nvSpPr>
          <p:cNvPr id="5" name="직사각형 4"/>
          <p:cNvSpPr/>
          <p:nvPr/>
        </p:nvSpPr>
        <p:spPr>
          <a:xfrm>
            <a:off x="0" y="4295423"/>
            <a:ext cx="4572000" cy="1569660"/>
          </a:xfrm>
          <a:prstGeom prst="rect">
            <a:avLst/>
          </a:prstGeom>
        </p:spPr>
        <p:txBody>
          <a:bodyPr>
            <a:spAutoFit/>
          </a:bodyPr>
          <a:lstStyle/>
          <a:p>
            <a:r>
              <a:rPr lang="en-US" altLang="ko-KR" sz="1200" b="1" u="sng" dirty="0">
                <a:hlinkClick r:id="rId26"/>
              </a:rPr>
              <a:t>Cytoplasmic interaction of the </a:t>
            </a:r>
            <a:r>
              <a:rPr lang="en-US" altLang="ko-KR" sz="1200" b="1" u="sng" dirty="0" err="1">
                <a:hlinkClick r:id="rId26"/>
              </a:rPr>
              <a:t>tumour</a:t>
            </a:r>
            <a:r>
              <a:rPr lang="en-US" altLang="ko-KR" sz="1200" b="1" u="sng" dirty="0">
                <a:hlinkClick r:id="rId26"/>
              </a:rPr>
              <a:t> suppressor protein hSNF5 with dynamin-2 controls endocytosis.</a:t>
            </a:r>
            <a:endParaRPr lang="en-US" altLang="ko-KR" sz="1200" b="1" dirty="0"/>
          </a:p>
          <a:p>
            <a:r>
              <a:rPr lang="en-US" altLang="ko-KR" sz="1200" u="sng" dirty="0">
                <a:hlinkClick r:id="rId27"/>
              </a:rPr>
              <a:t>Alfonso-Pérez T</a:t>
            </a:r>
            <a:r>
              <a:rPr lang="en-US" altLang="ko-KR" sz="1200" dirty="0"/>
              <a:t>, </a:t>
            </a:r>
            <a:r>
              <a:rPr lang="en-US" altLang="ko-KR" sz="1200" u="sng" dirty="0" err="1">
                <a:hlinkClick r:id="rId28"/>
              </a:rPr>
              <a:t>Domínguez</a:t>
            </a:r>
            <a:r>
              <a:rPr lang="en-US" altLang="ko-KR" sz="1200" u="sng" dirty="0">
                <a:hlinkClick r:id="rId28"/>
              </a:rPr>
              <a:t>-Sánchez MS</a:t>
            </a:r>
            <a:r>
              <a:rPr lang="en-US" altLang="ko-KR" sz="1200" dirty="0"/>
              <a:t>, </a:t>
            </a:r>
            <a:r>
              <a:rPr lang="en-US" altLang="ko-KR" sz="1200" u="sng" dirty="0" err="1">
                <a:hlinkClick r:id="rId29"/>
              </a:rPr>
              <a:t>García-Domínguez</a:t>
            </a:r>
            <a:r>
              <a:rPr lang="en-US" altLang="ko-KR" sz="1200" u="sng" dirty="0">
                <a:hlinkClick r:id="rId29"/>
              </a:rPr>
              <a:t> M</a:t>
            </a:r>
            <a:r>
              <a:rPr lang="en-US" altLang="ko-KR" sz="1200" dirty="0"/>
              <a:t>, </a:t>
            </a:r>
            <a:r>
              <a:rPr lang="en-US" altLang="ko-KR" sz="1200" u="sng" dirty="0">
                <a:hlinkClick r:id="rId30"/>
              </a:rPr>
              <a:t>Reyes JC</a:t>
            </a:r>
            <a:r>
              <a:rPr lang="en-US" altLang="ko-KR" sz="1200" dirty="0"/>
              <a:t>.</a:t>
            </a:r>
          </a:p>
          <a:p>
            <a:r>
              <a:rPr lang="en-US" altLang="ko-KR" sz="1200" b="1" dirty="0"/>
              <a:t>Source</a:t>
            </a:r>
          </a:p>
          <a:p>
            <a:r>
              <a:rPr lang="en-US" altLang="ko-KR" sz="1200" dirty="0"/>
              <a:t>Molecular Biology Department, Centro </a:t>
            </a:r>
            <a:r>
              <a:rPr lang="en-US" altLang="ko-KR" sz="1200" dirty="0" err="1"/>
              <a:t>Andaluz</a:t>
            </a:r>
            <a:r>
              <a:rPr lang="en-US" altLang="ko-KR" sz="1200" dirty="0"/>
              <a:t> de </a:t>
            </a:r>
            <a:r>
              <a:rPr lang="en-US" altLang="ko-KR" sz="1200" dirty="0" err="1"/>
              <a:t>Biología</a:t>
            </a:r>
            <a:r>
              <a:rPr lang="en-US" altLang="ko-KR" sz="1200" dirty="0"/>
              <a:t> Molecular y </a:t>
            </a:r>
            <a:r>
              <a:rPr lang="en-US" altLang="ko-KR" sz="1200" dirty="0" err="1"/>
              <a:t>Medicina</a:t>
            </a:r>
            <a:r>
              <a:rPr lang="en-US" altLang="ko-KR" sz="1200" dirty="0"/>
              <a:t> </a:t>
            </a:r>
            <a:r>
              <a:rPr lang="en-US" altLang="ko-KR" sz="1200" dirty="0" err="1"/>
              <a:t>Regenerativa</a:t>
            </a:r>
            <a:r>
              <a:rPr lang="en-US" altLang="ko-KR" sz="1200" dirty="0"/>
              <a:t> (CABIMER), </a:t>
            </a:r>
            <a:r>
              <a:rPr lang="en-US" altLang="ko-KR" sz="1200" dirty="0" err="1"/>
              <a:t>Consejo</a:t>
            </a:r>
            <a:r>
              <a:rPr lang="en-US" altLang="ko-KR" sz="1200" dirty="0"/>
              <a:t> Superior de </a:t>
            </a:r>
            <a:r>
              <a:rPr lang="en-US" altLang="ko-KR" sz="1200" dirty="0" err="1"/>
              <a:t>Investigaciones</a:t>
            </a:r>
            <a:r>
              <a:rPr lang="en-US" altLang="ko-KR" sz="1200" dirty="0"/>
              <a:t> </a:t>
            </a:r>
            <a:r>
              <a:rPr lang="en-US" altLang="ko-KR" sz="1200" dirty="0" err="1"/>
              <a:t>Científicas</a:t>
            </a:r>
            <a:r>
              <a:rPr lang="en-US" altLang="ko-KR" sz="1200" dirty="0"/>
              <a:t> (CSIC), Seville, Spain.</a:t>
            </a:r>
          </a:p>
        </p:txBody>
      </p:sp>
      <p:sp>
        <p:nvSpPr>
          <p:cNvPr id="6" name="직사각형 5"/>
          <p:cNvSpPr/>
          <p:nvPr/>
        </p:nvSpPr>
        <p:spPr>
          <a:xfrm>
            <a:off x="4568067" y="476672"/>
            <a:ext cx="4572000" cy="1569660"/>
          </a:xfrm>
          <a:prstGeom prst="rect">
            <a:avLst/>
          </a:prstGeom>
        </p:spPr>
        <p:txBody>
          <a:bodyPr>
            <a:spAutoFit/>
          </a:bodyPr>
          <a:lstStyle/>
          <a:p>
            <a:r>
              <a:rPr lang="en-US" altLang="ko-KR" sz="1200" b="1" u="sng" dirty="0">
                <a:hlinkClick r:id="rId31"/>
              </a:rPr>
              <a:t>The FoxO-BNIP3 axis exerts a unique regulation of mTORC1 and cell survival under energy stress.</a:t>
            </a:r>
            <a:endParaRPr lang="en-US" altLang="ko-KR" sz="1200" b="1" dirty="0"/>
          </a:p>
          <a:p>
            <a:r>
              <a:rPr lang="en-US" altLang="ko-KR" sz="1200" u="sng" dirty="0">
                <a:hlinkClick r:id="rId32"/>
              </a:rPr>
              <a:t>Lin A</a:t>
            </a:r>
            <a:r>
              <a:rPr lang="en-US" altLang="ko-KR" sz="1200" dirty="0"/>
              <a:t>, </a:t>
            </a:r>
            <a:r>
              <a:rPr lang="en-US" altLang="ko-KR" sz="1200" u="sng" dirty="0">
                <a:hlinkClick r:id="rId33"/>
              </a:rPr>
              <a:t>Yao J</a:t>
            </a:r>
            <a:r>
              <a:rPr lang="en-US" altLang="ko-KR" sz="1200" dirty="0"/>
              <a:t>, </a:t>
            </a:r>
            <a:r>
              <a:rPr lang="en-US" altLang="ko-KR" sz="1200" u="sng" dirty="0" err="1">
                <a:hlinkClick r:id="rId34"/>
              </a:rPr>
              <a:t>Zhuang</a:t>
            </a:r>
            <a:r>
              <a:rPr lang="en-US" altLang="ko-KR" sz="1200" u="sng" dirty="0">
                <a:hlinkClick r:id="rId34"/>
              </a:rPr>
              <a:t> L</a:t>
            </a:r>
            <a:r>
              <a:rPr lang="en-US" altLang="ko-KR" sz="1200" dirty="0"/>
              <a:t>, </a:t>
            </a:r>
            <a:r>
              <a:rPr lang="en-US" altLang="ko-KR" sz="1200" u="sng" dirty="0">
                <a:hlinkClick r:id="rId35"/>
              </a:rPr>
              <a:t>Wang D</a:t>
            </a:r>
            <a:r>
              <a:rPr lang="en-US" altLang="ko-KR" sz="1200" dirty="0"/>
              <a:t>, </a:t>
            </a:r>
            <a:r>
              <a:rPr lang="en-US" altLang="ko-KR" sz="1200" u="sng" dirty="0">
                <a:hlinkClick r:id="rId36"/>
              </a:rPr>
              <a:t>Han J</a:t>
            </a:r>
            <a:r>
              <a:rPr lang="en-US" altLang="ko-KR" sz="1200" dirty="0"/>
              <a:t>, </a:t>
            </a:r>
            <a:r>
              <a:rPr lang="en-US" altLang="ko-KR" sz="1200" u="sng" dirty="0">
                <a:hlinkClick r:id="rId37"/>
              </a:rPr>
              <a:t>Lam EW</a:t>
            </a:r>
            <a:r>
              <a:rPr lang="en-US" altLang="ko-KR" sz="1200" dirty="0"/>
              <a:t>; </a:t>
            </a:r>
            <a:r>
              <a:rPr lang="en-US" altLang="ko-KR" sz="1200" u="sng" dirty="0">
                <a:hlinkClick r:id="rId38"/>
              </a:rPr>
              <a:t>TCGA Research Network</a:t>
            </a:r>
            <a:r>
              <a:rPr lang="en-US" altLang="ko-KR" sz="1200" dirty="0"/>
              <a:t>, </a:t>
            </a:r>
            <a:r>
              <a:rPr lang="en-US" altLang="ko-KR" sz="1200" u="sng" dirty="0" err="1">
                <a:hlinkClick r:id="rId39"/>
              </a:rPr>
              <a:t>Gan</a:t>
            </a:r>
            <a:r>
              <a:rPr lang="en-US" altLang="ko-KR" sz="1200" u="sng" dirty="0">
                <a:hlinkClick r:id="rId39"/>
              </a:rPr>
              <a:t> B</a:t>
            </a:r>
            <a:r>
              <a:rPr lang="en-US" altLang="ko-KR" sz="1200" dirty="0"/>
              <a:t>.</a:t>
            </a:r>
          </a:p>
          <a:p>
            <a:r>
              <a:rPr lang="en-US" altLang="ko-KR" sz="1200" b="1" dirty="0"/>
              <a:t>Source</a:t>
            </a:r>
          </a:p>
          <a:p>
            <a:r>
              <a:rPr lang="en-US" altLang="ko-KR" sz="1200" dirty="0"/>
              <a:t>Department of Experimental Radiation Oncology, The University of Texas MD Anderson Cancer Center, Houston, TX, USA</a:t>
            </a:r>
          </a:p>
        </p:txBody>
      </p:sp>
      <p:sp>
        <p:nvSpPr>
          <p:cNvPr id="7" name="직사각형 6"/>
          <p:cNvSpPr/>
          <p:nvPr/>
        </p:nvSpPr>
        <p:spPr>
          <a:xfrm>
            <a:off x="4567192" y="2046332"/>
            <a:ext cx="4572000" cy="2123658"/>
          </a:xfrm>
          <a:prstGeom prst="rect">
            <a:avLst/>
          </a:prstGeom>
        </p:spPr>
        <p:txBody>
          <a:bodyPr>
            <a:spAutoFit/>
          </a:bodyPr>
          <a:lstStyle/>
          <a:p>
            <a:r>
              <a:rPr lang="en-US" altLang="ko-KR" sz="1200" b="1" u="sng" dirty="0">
                <a:hlinkClick r:id="rId40"/>
              </a:rPr>
              <a:t>Identification of G-protein-coupled receptor 120 as a tumor-promoting receptor that induces angiogenesis and migration in human colorectal carcinoma.</a:t>
            </a:r>
            <a:endParaRPr lang="en-US" altLang="ko-KR" sz="1200" b="1" dirty="0"/>
          </a:p>
          <a:p>
            <a:r>
              <a:rPr lang="en-US" altLang="ko-KR" sz="1200" u="sng" dirty="0">
                <a:hlinkClick r:id="rId41"/>
              </a:rPr>
              <a:t>Wu Q</a:t>
            </a:r>
            <a:r>
              <a:rPr lang="en-US" altLang="ko-KR" sz="1200" dirty="0"/>
              <a:t>, </a:t>
            </a:r>
            <a:r>
              <a:rPr lang="en-US" altLang="ko-KR" sz="1200" u="sng" dirty="0">
                <a:hlinkClick r:id="rId42"/>
              </a:rPr>
              <a:t>Wang H</a:t>
            </a:r>
            <a:r>
              <a:rPr lang="en-US" altLang="ko-KR" sz="1200" dirty="0"/>
              <a:t>, </a:t>
            </a:r>
            <a:r>
              <a:rPr lang="en-US" altLang="ko-KR" sz="1200" u="sng" dirty="0">
                <a:hlinkClick r:id="rId43"/>
              </a:rPr>
              <a:t>Zhao X</a:t>
            </a:r>
            <a:r>
              <a:rPr lang="en-US" altLang="ko-KR" sz="1200" dirty="0"/>
              <a:t>, </a:t>
            </a:r>
            <a:r>
              <a:rPr lang="en-US" altLang="ko-KR" sz="1200" u="sng" dirty="0">
                <a:hlinkClick r:id="rId44"/>
              </a:rPr>
              <a:t>Shi Y</a:t>
            </a:r>
            <a:r>
              <a:rPr lang="en-US" altLang="ko-KR" sz="1200" dirty="0"/>
              <a:t>, </a:t>
            </a:r>
            <a:r>
              <a:rPr lang="en-US" altLang="ko-KR" sz="1200" u="sng" dirty="0">
                <a:hlinkClick r:id="rId45"/>
              </a:rPr>
              <a:t>Jin M</a:t>
            </a:r>
            <a:r>
              <a:rPr lang="en-US" altLang="ko-KR" sz="1200" dirty="0"/>
              <a:t>, </a:t>
            </a:r>
            <a:r>
              <a:rPr lang="en-US" altLang="ko-KR" sz="1200" u="sng" dirty="0">
                <a:hlinkClick r:id="rId46"/>
              </a:rPr>
              <a:t>Wan B</a:t>
            </a:r>
            <a:r>
              <a:rPr lang="en-US" altLang="ko-KR" sz="1200" dirty="0"/>
              <a:t>, </a:t>
            </a:r>
            <a:r>
              <a:rPr lang="en-US" altLang="ko-KR" sz="1200" u="sng" dirty="0" err="1">
                <a:hlinkClick r:id="rId47"/>
              </a:rPr>
              <a:t>Xu</a:t>
            </a:r>
            <a:r>
              <a:rPr lang="en-US" altLang="ko-KR" sz="1200" u="sng" dirty="0">
                <a:hlinkClick r:id="rId47"/>
              </a:rPr>
              <a:t> H</a:t>
            </a:r>
            <a:r>
              <a:rPr lang="en-US" altLang="ko-KR" sz="1200" dirty="0"/>
              <a:t>, </a:t>
            </a:r>
            <a:r>
              <a:rPr lang="en-US" altLang="ko-KR" sz="1200" u="sng" dirty="0">
                <a:hlinkClick r:id="rId48"/>
              </a:rPr>
              <a:t>Cheng Y</a:t>
            </a:r>
            <a:r>
              <a:rPr lang="en-US" altLang="ko-KR" sz="1200" dirty="0"/>
              <a:t>, </a:t>
            </a:r>
            <a:r>
              <a:rPr lang="en-US" altLang="ko-KR" sz="1200" u="sng" dirty="0" err="1">
                <a:hlinkClick r:id="rId49"/>
              </a:rPr>
              <a:t>Ge</a:t>
            </a:r>
            <a:r>
              <a:rPr lang="en-US" altLang="ko-KR" sz="1200" u="sng" dirty="0">
                <a:hlinkClick r:id="rId49"/>
              </a:rPr>
              <a:t> H</a:t>
            </a:r>
            <a:r>
              <a:rPr lang="en-US" altLang="ko-KR" sz="1200" dirty="0"/>
              <a:t>, </a:t>
            </a:r>
            <a:r>
              <a:rPr lang="en-US" altLang="ko-KR" sz="1200" u="sng" dirty="0">
                <a:hlinkClick r:id="rId21"/>
              </a:rPr>
              <a:t>Zhang Y</a:t>
            </a:r>
            <a:r>
              <a:rPr lang="en-US" altLang="ko-KR" sz="1200" dirty="0"/>
              <a:t>.</a:t>
            </a:r>
          </a:p>
          <a:p>
            <a:r>
              <a:rPr lang="en-US" altLang="ko-KR" sz="1200" b="1" dirty="0"/>
              <a:t>Source</a:t>
            </a:r>
          </a:p>
          <a:p>
            <a:r>
              <a:rPr lang="en-US" altLang="ko-KR" sz="1200" dirty="0"/>
              <a:t>Key Laboratory of Stem Cell Biology, Institute of Health Sciences, Shanghai Institutes for Biological Sciences, Chinese Academy of Sciences &amp; Shanghai Jiao Tong University School of Medicine (SJTUSM) and Shanghai Institute of Immunology, Institutes of Medical Sciences, SJTUSM, Shanghai, China.</a:t>
            </a:r>
          </a:p>
        </p:txBody>
      </p:sp>
      <p:sp>
        <p:nvSpPr>
          <p:cNvPr id="8" name="직사각형 7"/>
          <p:cNvSpPr/>
          <p:nvPr/>
        </p:nvSpPr>
        <p:spPr>
          <a:xfrm>
            <a:off x="4572000" y="4163101"/>
            <a:ext cx="4572000" cy="1200329"/>
          </a:xfrm>
          <a:prstGeom prst="rect">
            <a:avLst/>
          </a:prstGeom>
        </p:spPr>
        <p:txBody>
          <a:bodyPr>
            <a:spAutoFit/>
          </a:bodyPr>
          <a:lstStyle/>
          <a:p>
            <a:r>
              <a:rPr lang="en-US" altLang="ko-KR" sz="1200" b="1" u="sng" dirty="0">
                <a:hlinkClick r:id="rId50"/>
              </a:rPr>
              <a:t>The immune network in pancreatic cancer development and progression.</a:t>
            </a:r>
            <a:endParaRPr lang="en-US" altLang="ko-KR" sz="1200" b="1" dirty="0"/>
          </a:p>
          <a:p>
            <a:r>
              <a:rPr lang="en-US" altLang="ko-KR" sz="1200" u="sng" dirty="0" err="1">
                <a:hlinkClick r:id="rId51"/>
              </a:rPr>
              <a:t>Wörmann</a:t>
            </a:r>
            <a:r>
              <a:rPr lang="en-US" altLang="ko-KR" sz="1200" u="sng" dirty="0">
                <a:hlinkClick r:id="rId51"/>
              </a:rPr>
              <a:t> SM</a:t>
            </a:r>
            <a:r>
              <a:rPr lang="en-US" altLang="ko-KR" sz="1200" dirty="0"/>
              <a:t>, </a:t>
            </a:r>
            <a:r>
              <a:rPr lang="en-US" altLang="ko-KR" sz="1200" u="sng" dirty="0" err="1">
                <a:hlinkClick r:id="rId52"/>
              </a:rPr>
              <a:t>Diakopoulos</a:t>
            </a:r>
            <a:r>
              <a:rPr lang="en-US" altLang="ko-KR" sz="1200" u="sng" dirty="0">
                <a:hlinkClick r:id="rId52"/>
              </a:rPr>
              <a:t> KN</a:t>
            </a:r>
            <a:r>
              <a:rPr lang="en-US" altLang="ko-KR" sz="1200" dirty="0"/>
              <a:t>, </a:t>
            </a:r>
            <a:r>
              <a:rPr lang="en-US" altLang="ko-KR" sz="1200" u="sng" dirty="0" err="1">
                <a:hlinkClick r:id="rId53"/>
              </a:rPr>
              <a:t>Lesina</a:t>
            </a:r>
            <a:r>
              <a:rPr lang="en-US" altLang="ko-KR" sz="1200" u="sng" dirty="0">
                <a:hlinkClick r:id="rId53"/>
              </a:rPr>
              <a:t> M</a:t>
            </a:r>
            <a:r>
              <a:rPr lang="en-US" altLang="ko-KR" sz="1200" dirty="0"/>
              <a:t>, </a:t>
            </a:r>
            <a:r>
              <a:rPr lang="en-US" altLang="ko-KR" sz="1200" u="sng" dirty="0" err="1">
                <a:hlinkClick r:id="rId54"/>
              </a:rPr>
              <a:t>Algül</a:t>
            </a:r>
            <a:r>
              <a:rPr lang="en-US" altLang="ko-KR" sz="1200" u="sng" dirty="0">
                <a:hlinkClick r:id="rId54"/>
              </a:rPr>
              <a:t> H</a:t>
            </a:r>
            <a:r>
              <a:rPr lang="en-US" altLang="ko-KR" sz="1200" dirty="0"/>
              <a:t>.</a:t>
            </a:r>
          </a:p>
          <a:p>
            <a:r>
              <a:rPr lang="en-US" altLang="ko-KR" sz="1200" b="1" dirty="0"/>
              <a:t>Source</a:t>
            </a:r>
          </a:p>
          <a:p>
            <a:r>
              <a:rPr lang="en-US" altLang="ko-KR" sz="1200" dirty="0" err="1"/>
              <a:t>Medizinische</a:t>
            </a:r>
            <a:r>
              <a:rPr lang="en-US" altLang="ko-KR" sz="1200" dirty="0"/>
              <a:t> </a:t>
            </a:r>
            <a:r>
              <a:rPr lang="en-US" altLang="ko-KR" sz="1200" dirty="0" err="1"/>
              <a:t>Klinik</a:t>
            </a:r>
            <a:r>
              <a:rPr lang="en-US" altLang="ko-KR" sz="1200" dirty="0"/>
              <a:t>, </a:t>
            </a:r>
            <a:r>
              <a:rPr lang="en-US" altLang="ko-KR" sz="1200" dirty="0" err="1"/>
              <a:t>Klinikum</a:t>
            </a:r>
            <a:r>
              <a:rPr lang="en-US" altLang="ko-KR" sz="1200" dirty="0"/>
              <a:t> </a:t>
            </a:r>
            <a:r>
              <a:rPr lang="en-US" altLang="ko-KR" sz="1200" dirty="0" err="1"/>
              <a:t>rechts</a:t>
            </a:r>
            <a:r>
              <a:rPr lang="en-US" altLang="ko-KR" sz="1200" dirty="0"/>
              <a:t> der </a:t>
            </a:r>
            <a:r>
              <a:rPr lang="en-US" altLang="ko-KR" sz="1200" dirty="0" err="1"/>
              <a:t>Isar</a:t>
            </a:r>
            <a:r>
              <a:rPr lang="en-US" altLang="ko-KR" sz="1200" dirty="0"/>
              <a:t>, </a:t>
            </a:r>
            <a:r>
              <a:rPr lang="en-US" altLang="ko-KR" sz="1200" dirty="0" err="1"/>
              <a:t>Technische</a:t>
            </a:r>
            <a:r>
              <a:rPr lang="en-US" altLang="ko-KR" sz="1200" dirty="0"/>
              <a:t> </a:t>
            </a:r>
            <a:r>
              <a:rPr lang="en-US" altLang="ko-KR" sz="1200" dirty="0" err="1"/>
              <a:t>Universität</a:t>
            </a:r>
            <a:r>
              <a:rPr lang="en-US" altLang="ko-KR" sz="1200" dirty="0"/>
              <a:t> </a:t>
            </a:r>
            <a:r>
              <a:rPr lang="en-US" altLang="ko-KR" sz="1200" dirty="0" err="1"/>
              <a:t>München</a:t>
            </a:r>
            <a:r>
              <a:rPr lang="en-US" altLang="ko-KR" sz="1200" dirty="0"/>
              <a:t>, Munich, Germany.</a:t>
            </a:r>
          </a:p>
        </p:txBody>
      </p:sp>
    </p:spTree>
    <p:extLst>
      <p:ext uri="{BB962C8B-B14F-4D97-AF65-F5344CB8AC3E}">
        <p14:creationId xmlns:p14="http://schemas.microsoft.com/office/powerpoint/2010/main" val="3406303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직사각형 1"/>
          <p:cNvSpPr>
            <a:spLocks noChangeArrowheads="1"/>
          </p:cNvSpPr>
          <p:nvPr/>
        </p:nvSpPr>
        <p:spPr bwMode="auto">
          <a:xfrm>
            <a:off x="-36513" y="644525"/>
            <a:ext cx="4572001"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Public accessibility of biomedical articles from PubMed Central reduces journal readership—retrospective cohort analysis </a:t>
            </a:r>
          </a:p>
          <a:p>
            <a:r>
              <a:rPr lang="en-US" altLang="ko-KR" sz="1100">
                <a:solidFill>
                  <a:srgbClr val="005696"/>
                </a:solidFill>
              </a:rPr>
              <a:t>Philip M. Davis</a:t>
            </a:r>
          </a:p>
          <a:p>
            <a:r>
              <a:rPr kumimoji="0" lang="en-US" altLang="ko-KR" sz="1100" b="1">
                <a:solidFill>
                  <a:srgbClr val="005696"/>
                </a:solidFill>
              </a:rPr>
              <a:t>Source</a:t>
            </a:r>
          </a:p>
          <a:p>
            <a:r>
              <a:rPr lang="en-US" altLang="ko-KR" sz="1100" i="1">
                <a:solidFill>
                  <a:srgbClr val="005696"/>
                </a:solidFill>
              </a:rPr>
              <a:t>FASEB J July 2013 27:2536-2541; published ahead of print April 3, 2013, doi:10.1096/fj.13-229922 </a:t>
            </a:r>
            <a:endParaRPr lang="en-US" altLang="ko-KR" sz="1100">
              <a:solidFill>
                <a:srgbClr val="005696"/>
              </a:solidFill>
            </a:endParaRPr>
          </a:p>
        </p:txBody>
      </p:sp>
      <p:sp>
        <p:nvSpPr>
          <p:cNvPr id="2051" name="직사각형 4"/>
          <p:cNvSpPr>
            <a:spLocks noChangeArrowheads="1"/>
          </p:cNvSpPr>
          <p:nvPr/>
        </p:nvSpPr>
        <p:spPr bwMode="auto">
          <a:xfrm>
            <a:off x="-30163" y="4435475"/>
            <a:ext cx="4572001"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SCF E3 ligase F-box protein complex SCF</a:t>
            </a:r>
            <a:r>
              <a:rPr lang="en-US" altLang="ko-KR" sz="1400" b="1" baseline="30000"/>
              <a:t>FBXL19</a:t>
            </a:r>
            <a:r>
              <a:rPr lang="en-US" altLang="ko-KR" sz="1400" b="1"/>
              <a:t> regulates cell migration by mediating Rac1 ubiquitination and degradation </a:t>
            </a:r>
          </a:p>
          <a:p>
            <a:r>
              <a:rPr lang="en-US" altLang="ko-KR" sz="1100">
                <a:solidFill>
                  <a:srgbClr val="005696"/>
                </a:solidFill>
              </a:rPr>
              <a:t>Jing Zhao, Rachel K. Mialki, Jianxin Wei, Tiffany A. Coon, Chunbin Zou, Bill B. Chen, Rama K. Mallampalli, and Yutong Zhao</a:t>
            </a:r>
          </a:p>
          <a:p>
            <a:r>
              <a:rPr kumimoji="0" lang="en-US" altLang="ko-KR" sz="1100" b="1">
                <a:solidFill>
                  <a:srgbClr val="005696"/>
                </a:solidFill>
              </a:rPr>
              <a:t>Source</a:t>
            </a:r>
          </a:p>
          <a:p>
            <a:r>
              <a:rPr lang="en-US" altLang="ko-KR" sz="1100" i="1">
                <a:solidFill>
                  <a:srgbClr val="005696"/>
                </a:solidFill>
              </a:rPr>
              <a:t>FASEB J July 2013 27:2611-2619; published ahead of print March 19, 2013, doi:10.1096/fj.12-223099 </a:t>
            </a:r>
            <a:endParaRPr lang="en-US" altLang="ko-KR" sz="1100">
              <a:solidFill>
                <a:srgbClr val="005696"/>
              </a:solidFill>
            </a:endParaRPr>
          </a:p>
        </p:txBody>
      </p:sp>
      <p:pic>
        <p:nvPicPr>
          <p:cNvPr id="2052" name="Picture 2" descr="C:\Documents and Settings\User\My Documents\My Pictures\fase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직사각형 1"/>
          <p:cNvSpPr>
            <a:spLocks noChangeArrowheads="1"/>
          </p:cNvSpPr>
          <p:nvPr/>
        </p:nvSpPr>
        <p:spPr bwMode="auto">
          <a:xfrm>
            <a:off x="4500563" y="620713"/>
            <a:ext cx="45497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Signaling mechanism of tumor cell-induced up-regulation of E3 ubiquitin ligase UBR2 </a:t>
            </a:r>
          </a:p>
          <a:p>
            <a:r>
              <a:rPr lang="en-US" altLang="ko-KR" sz="1100">
                <a:solidFill>
                  <a:srgbClr val="005696"/>
                </a:solidFill>
              </a:rPr>
              <a:t>hua Zhang, Ren-Kuo Lin, Yong Tae Kwon, and Yi-Ping Li</a:t>
            </a:r>
          </a:p>
          <a:p>
            <a:r>
              <a:rPr kumimoji="0" lang="en-US" altLang="ko-KR" sz="1100" b="1">
                <a:solidFill>
                  <a:srgbClr val="005696"/>
                </a:solidFill>
              </a:rPr>
              <a:t>Source</a:t>
            </a:r>
          </a:p>
          <a:p>
            <a:r>
              <a:rPr lang="en-US" altLang="ko-KR" sz="1100" i="1">
                <a:solidFill>
                  <a:srgbClr val="005696"/>
                </a:solidFill>
              </a:rPr>
              <a:t>FASEB J July 2013 27:2893-2901; published ahead of print April 8, 2013, doi:10.1096/fj.12-222711 </a:t>
            </a:r>
            <a:endParaRPr lang="en-US" altLang="ko-KR" sz="1100">
              <a:solidFill>
                <a:srgbClr val="005696"/>
              </a:solidFill>
            </a:endParaRPr>
          </a:p>
        </p:txBody>
      </p:sp>
      <p:sp>
        <p:nvSpPr>
          <p:cNvPr id="2054" name="직사각형 1"/>
          <p:cNvSpPr>
            <a:spLocks noChangeArrowheads="1"/>
          </p:cNvSpPr>
          <p:nvPr/>
        </p:nvSpPr>
        <p:spPr bwMode="auto">
          <a:xfrm>
            <a:off x="4497388" y="2565400"/>
            <a:ext cx="4552950"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Diaphragm and ventilatory dysfunction during cancer cachexia </a:t>
            </a:r>
          </a:p>
          <a:p>
            <a:r>
              <a:rPr lang="en-US" altLang="ko-KR" sz="1100">
                <a:solidFill>
                  <a:srgbClr val="005696"/>
                </a:solidFill>
              </a:rPr>
              <a:t>Brandon M. Roberts, Bumsoo Ahn, Ashley J. Smuder, Monsour Al-Rajhi, Luther C. Gill, Adam W. Beharry, Scott K. Powers, David D. Fuller, Leonardo F. Ferreira, and Andrew R. Judge</a:t>
            </a:r>
          </a:p>
          <a:p>
            <a:r>
              <a:rPr kumimoji="0" lang="en-US" altLang="ko-KR" sz="1100" b="1">
                <a:solidFill>
                  <a:srgbClr val="005696"/>
                </a:solidFill>
              </a:rPr>
              <a:t>Source</a:t>
            </a:r>
          </a:p>
          <a:p>
            <a:r>
              <a:rPr lang="en-US" altLang="ko-KR" sz="1100" i="1">
                <a:solidFill>
                  <a:srgbClr val="005696"/>
                </a:solidFill>
              </a:rPr>
              <a:t>FASEB J July 2013 27:2600-2610; published ahead of print March 20, 2013, doi:10.1096/fj.12-222844 </a:t>
            </a:r>
            <a:endParaRPr lang="en-US" altLang="ko-KR" sz="1100">
              <a:solidFill>
                <a:srgbClr val="005696"/>
              </a:solidFill>
            </a:endParaRPr>
          </a:p>
        </p:txBody>
      </p:sp>
      <p:sp>
        <p:nvSpPr>
          <p:cNvPr id="2055" name="직사각형 4"/>
          <p:cNvSpPr>
            <a:spLocks noChangeArrowheads="1"/>
          </p:cNvSpPr>
          <p:nvPr/>
        </p:nvSpPr>
        <p:spPr bwMode="auto">
          <a:xfrm>
            <a:off x="-36513" y="2530475"/>
            <a:ext cx="4572001"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Signal transducer and activator of transcription-3 (</a:t>
            </a:r>
            <a:r>
              <a:rPr lang="en-US" altLang="ko-KR" sz="1400" b="1" i="1"/>
              <a:t>Stat3</a:t>
            </a:r>
            <a:r>
              <a:rPr lang="en-US" altLang="ko-KR" sz="1400" b="1"/>
              <a:t>) plays a critical role in implantation </a:t>
            </a:r>
            <a:r>
              <a:rPr lang="en-US" altLang="ko-KR" sz="1400" b="1" i="1"/>
              <a:t>via</a:t>
            </a:r>
            <a:r>
              <a:rPr lang="en-US" altLang="ko-KR" sz="1400" b="1"/>
              <a:t> progesterone receptor in uterus </a:t>
            </a:r>
          </a:p>
          <a:p>
            <a:r>
              <a:rPr lang="en-US" altLang="ko-KR" sz="1100">
                <a:solidFill>
                  <a:srgbClr val="005696"/>
                </a:solidFill>
              </a:rPr>
              <a:t>Jae Hee Lee, Tae Hoon Kim, Seo Jin Oh, Jung-Yoon Yoo, </a:t>
            </a:r>
          </a:p>
          <a:p>
            <a:r>
              <a:rPr lang="en-US" altLang="ko-KR" sz="1100">
                <a:solidFill>
                  <a:srgbClr val="005696"/>
                </a:solidFill>
              </a:rPr>
              <a:t>Shizuo Akira, Bon Jeong Ku, John P. Lydon, and Jae-Wook Jeong</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FASEB J June 2013 27:2484-2495; published ahead of print March 4, 2013, doi:10.1096/fj.12-224170 </a:t>
            </a:r>
            <a:endParaRPr lang="en-US" altLang="ko-KR" sz="1100">
              <a:solidFill>
                <a:srgbClr val="005696"/>
              </a:solidFill>
            </a:endParaRPr>
          </a:p>
        </p:txBody>
      </p:sp>
      <p:sp>
        <p:nvSpPr>
          <p:cNvPr id="2056" name="직사각형 4"/>
          <p:cNvSpPr>
            <a:spLocks noChangeArrowheads="1"/>
          </p:cNvSpPr>
          <p:nvPr/>
        </p:nvSpPr>
        <p:spPr bwMode="auto">
          <a:xfrm>
            <a:off x="4489450" y="4437063"/>
            <a:ext cx="45720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Signal transducer and activator of transcription-3 (</a:t>
            </a:r>
            <a:r>
              <a:rPr lang="en-US" altLang="ko-KR" sz="1400" b="1" i="1"/>
              <a:t>Stat3</a:t>
            </a:r>
            <a:r>
              <a:rPr lang="en-US" altLang="ko-KR" sz="1400" b="1"/>
              <a:t>) plays a critical role in implantation </a:t>
            </a:r>
            <a:r>
              <a:rPr lang="en-US" altLang="ko-KR" sz="1400" b="1" i="1"/>
              <a:t>via</a:t>
            </a:r>
            <a:r>
              <a:rPr lang="en-US" altLang="ko-KR" sz="1400" b="1"/>
              <a:t> progesterone receptor in uterus</a:t>
            </a:r>
          </a:p>
          <a:p>
            <a:r>
              <a:rPr lang="en-US" altLang="ko-KR" sz="1100">
                <a:solidFill>
                  <a:srgbClr val="005696"/>
                </a:solidFill>
              </a:rPr>
              <a:t>Jae Hee Lee, Tae Hoon Kim, Seo Jin Oh, Jung-Yoon Yoo, </a:t>
            </a:r>
          </a:p>
          <a:p>
            <a:r>
              <a:rPr lang="en-US" altLang="ko-KR" sz="1100">
                <a:solidFill>
                  <a:srgbClr val="005696"/>
                </a:solidFill>
              </a:rPr>
              <a:t>Shizuo Akira, Bon Jeong Ku, John P. Lydon, and Jae-Wook Jeong</a:t>
            </a:r>
          </a:p>
          <a:p>
            <a:r>
              <a:rPr kumimoji="0" lang="en-US" altLang="ko-KR" sz="1100" b="1">
                <a:solidFill>
                  <a:srgbClr val="005696"/>
                </a:solidFill>
              </a:rPr>
              <a:t>Source</a:t>
            </a:r>
          </a:p>
          <a:p>
            <a:r>
              <a:rPr lang="en-US" altLang="ko-KR" sz="1100" i="1">
                <a:solidFill>
                  <a:srgbClr val="005696"/>
                </a:solidFill>
              </a:rPr>
              <a:t>FASEB J July 2013 27:2553-2563; published ahead of print March 26, 2013, doi:10.1096/fj.12-225664 </a:t>
            </a:r>
            <a:endParaRPr lang="en-US" altLang="ko-KR" sz="1100">
              <a:solidFill>
                <a:srgbClr val="005696"/>
              </a:solidFill>
            </a:endParaRPr>
          </a:p>
        </p:txBody>
      </p:sp>
    </p:spTree>
    <p:extLst>
      <p:ext uri="{BB962C8B-B14F-4D97-AF65-F5344CB8AC3E}">
        <p14:creationId xmlns:p14="http://schemas.microsoft.com/office/powerpoint/2010/main" val="2796346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직사각형 1"/>
          <p:cNvSpPr>
            <a:spLocks noChangeArrowheads="1"/>
          </p:cNvSpPr>
          <p:nvPr/>
        </p:nvSpPr>
        <p:spPr bwMode="auto">
          <a:xfrm>
            <a:off x="0" y="1700213"/>
            <a:ext cx="9144000"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altLang="ko-KR" b="1">
                <a:solidFill>
                  <a:srgbClr val="005696"/>
                </a:solidFill>
              </a:rPr>
              <a:t>Abstract</a:t>
            </a:r>
          </a:p>
          <a:p>
            <a:pPr algn="just"/>
            <a:r>
              <a:rPr lang="en-US" altLang="ko-KR" sz="1600"/>
              <a:t>Rac1, a member of the Rho family of GTPases, regulates diverse cellular functions, including cytoskeleton reorganization and cell migration. F-box proteins are major subunits within the Skp1-Cul1-F-box (SCF) E3 ubiquitin ligases that recognize specific substrates for ubiquitination. The role of F-box proteins in regulating Rac1 stability has not been studied. Mouse lung epithelial (MLE12) cells were used to investigate Rac1 stability and cell migration. Screening of an F-box protein library and </a:t>
            </a:r>
            <a:r>
              <a:rPr lang="en-US" altLang="ko-KR" sz="1600" i="1"/>
              <a:t>in vitro</a:t>
            </a:r>
            <a:r>
              <a:rPr lang="en-US" altLang="ko-KR" sz="1600"/>
              <a:t> ubiquitination assays identified FBXL19, a relatively new member of the F-box protein family that targets Rac1 for its polyubiquitination and proteasomal degradation. Overexpression of FBXL19 decreased both Rac1 active and inactive forms and significantly reduced cellular migration. Protein kinase AKT-mediated phosphorylation of Rac1 at serine</a:t>
            </a:r>
            <a:r>
              <a:rPr lang="en-US" altLang="ko-KR" sz="1600" baseline="30000"/>
              <a:t>71</a:t>
            </a:r>
            <a:r>
              <a:rPr lang="en-US" altLang="ko-KR" sz="1600"/>
              <a:t> was essential for FBXL19-mediated Rac1 ubiquitination and depletion. Lysine</a:t>
            </a:r>
            <a:r>
              <a:rPr lang="en-US" altLang="ko-KR" sz="1600" baseline="30000"/>
              <a:t>166</a:t>
            </a:r>
            <a:r>
              <a:rPr lang="en-US" altLang="ko-KR" sz="1600"/>
              <a:t> within Rac1 was identified as a polyubiquitination acceptor site. Rac1</a:t>
            </a:r>
            <a:r>
              <a:rPr lang="en-US" altLang="ko-KR" sz="1600" baseline="30000"/>
              <a:t>S71A</a:t>
            </a:r>
            <a:r>
              <a:rPr lang="en-US" altLang="ko-KR" sz="1600"/>
              <a:t> and Rac1</a:t>
            </a:r>
            <a:r>
              <a:rPr lang="en-US" altLang="ko-KR" sz="1600" baseline="30000"/>
              <a:t>K166R</a:t>
            </a:r>
            <a:r>
              <a:rPr lang="en-US" altLang="ko-KR" sz="1600"/>
              <a:t> mutant proteins were resistant to FBXL19-mediated ubiquitination and degradation. Further, ectopically expressed FBXL19 reduced cell migration in Rac1-overexpressing cells (</a:t>
            </a:r>
            <a:r>
              <a:rPr lang="en-US" altLang="ko-KR" sz="1600" i="1"/>
              <a:t>P</a:t>
            </a:r>
            <a:r>
              <a:rPr lang="en-US" altLang="ko-KR" sz="1600"/>
              <a:t>&lt;0.01, Rac1 cells </a:t>
            </a:r>
            <a:r>
              <a:rPr lang="en-US" altLang="ko-KR" sz="1600" i="1"/>
              <a:t>vs.</a:t>
            </a:r>
            <a:r>
              <a:rPr lang="en-US" altLang="ko-KR" sz="1600"/>
              <a:t> FBXL19+Rac1 cells), but not in Rac1 lysine</a:t>
            </a:r>
            <a:r>
              <a:rPr lang="en-US" altLang="ko-KR" sz="1600" baseline="30000"/>
              <a:t>166</a:t>
            </a:r>
            <a:r>
              <a:rPr lang="en-US" altLang="ko-KR" sz="1600"/>
              <a:t> mutant-overexpressing cells. FBXL19 diminished formation of the migratory leading edge. Thus, SCF</a:t>
            </a:r>
            <a:r>
              <a:rPr lang="en-US" altLang="ko-KR" sz="1600" baseline="30000"/>
              <a:t>FBXL19</a:t>
            </a:r>
            <a:r>
              <a:rPr lang="en-US" altLang="ko-KR" sz="1600"/>
              <a:t> targets Rac1 for its disposal, a process regulated by AKT. These findings provide the first evidence of an F-box protein targeting a small G protein for ubiquitination and degradation to modulate cell migration.</a:t>
            </a:r>
            <a:endParaRPr lang="en-US" altLang="ko-KR" sz="1600">
              <a:solidFill>
                <a:srgbClr val="005696"/>
              </a:solidFill>
            </a:endParaRPr>
          </a:p>
        </p:txBody>
      </p:sp>
      <p:sp>
        <p:nvSpPr>
          <p:cNvPr id="3075" name="직사각형 4"/>
          <p:cNvSpPr>
            <a:spLocks noChangeArrowheads="1"/>
          </p:cNvSpPr>
          <p:nvPr/>
        </p:nvSpPr>
        <p:spPr bwMode="auto">
          <a:xfrm>
            <a:off x="0" y="1177925"/>
            <a:ext cx="91440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a:t>Jing Zhao, Rachel K. Mialki, Jianxin Wei, Tiffany A. Coon, Chunbin Zou, Bill B. Chen, Rama K. Mallampalli, and Yutong Zhao</a:t>
            </a:r>
          </a:p>
        </p:txBody>
      </p:sp>
      <p:sp>
        <p:nvSpPr>
          <p:cNvPr id="3076" name="직사각형 4"/>
          <p:cNvSpPr>
            <a:spLocks noChangeArrowheads="1"/>
          </p:cNvSpPr>
          <p:nvPr/>
        </p:nvSpPr>
        <p:spPr bwMode="auto">
          <a:xfrm>
            <a:off x="0" y="222250"/>
            <a:ext cx="9144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2400" b="1"/>
              <a:t>SCF E3 ligase F-box protein complex SCF</a:t>
            </a:r>
            <a:r>
              <a:rPr lang="en-US" altLang="ko-KR" sz="2400" b="1" baseline="30000"/>
              <a:t>FBXL19</a:t>
            </a:r>
            <a:r>
              <a:rPr lang="en-US" altLang="ko-KR" sz="2400" b="1"/>
              <a:t> regulates cell migration by mediating Rac1 ubiquitination and degradation </a:t>
            </a:r>
          </a:p>
        </p:txBody>
      </p:sp>
      <p:pic>
        <p:nvPicPr>
          <p:cNvPr id="3077" name="Picture 2" descr="C:\Documents and Settings\User\My Documents\My Pictures\fase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49591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직사각형 1"/>
          <p:cNvSpPr>
            <a:spLocks noChangeArrowheads="1"/>
          </p:cNvSpPr>
          <p:nvPr/>
        </p:nvSpPr>
        <p:spPr bwMode="auto">
          <a:xfrm>
            <a:off x="0" y="620713"/>
            <a:ext cx="45720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Up-regulation of sarcoplasmic reticulum Ca</a:t>
            </a:r>
            <a:r>
              <a:rPr lang="en-US" altLang="ko-KR" sz="1400" b="1" baseline="30000"/>
              <a:t>2+</a:t>
            </a:r>
            <a:r>
              <a:rPr lang="en-US" altLang="ko-KR" sz="1400" b="1"/>
              <a:t> uptake leads to cardiac hypertrophy, contractile dysfunction and early mortality in mice deficient in CASQ2 </a:t>
            </a:r>
          </a:p>
          <a:p>
            <a:r>
              <a:rPr lang="en-US" altLang="ko-KR" sz="1100">
                <a:solidFill>
                  <a:srgbClr val="005696"/>
                </a:solidFill>
              </a:rPr>
              <a:t>Anuradha Kalyanasundaram, Véronique A. Lacombe, Andriy E. Belevych, Lucia Brunello, Cynthia A. Carnes, Paul M.L. Janssen, </a:t>
            </a:r>
          </a:p>
          <a:p>
            <a:r>
              <a:rPr lang="en-US" altLang="ko-KR" sz="1100">
                <a:solidFill>
                  <a:srgbClr val="005696"/>
                </a:solidFill>
              </a:rPr>
              <a:t>Bjørn C. Knollmann, Muthu Periasamy, and Sandor Gyørke</a:t>
            </a:r>
          </a:p>
          <a:p>
            <a:r>
              <a:rPr kumimoji="0" lang="en-US" altLang="ko-KR" sz="1100" b="1">
                <a:solidFill>
                  <a:srgbClr val="005696"/>
                </a:solidFill>
              </a:rPr>
              <a:t>Source</a:t>
            </a:r>
          </a:p>
          <a:p>
            <a:r>
              <a:rPr lang="en-US" altLang="ko-KR" sz="1100" i="1">
                <a:solidFill>
                  <a:srgbClr val="005696"/>
                </a:solidFill>
              </a:rPr>
              <a:t>Cardiovasc Res (2013) 98(2): 297-306 first published online November 6, 2012 doi:10.1093/cvr/cvs334 </a:t>
            </a:r>
            <a:endParaRPr lang="en-US" altLang="ko-KR" sz="1100">
              <a:solidFill>
                <a:srgbClr val="005696"/>
              </a:solidFill>
            </a:endParaRPr>
          </a:p>
        </p:txBody>
      </p:sp>
      <p:sp>
        <p:nvSpPr>
          <p:cNvPr id="4099" name="직사각형 4"/>
          <p:cNvSpPr>
            <a:spLocks noChangeArrowheads="1"/>
          </p:cNvSpPr>
          <p:nvPr/>
        </p:nvSpPr>
        <p:spPr bwMode="auto">
          <a:xfrm>
            <a:off x="34925" y="2349500"/>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Extracellular matrix protein CCN1 regulates cardiomyocyte apoptosis in mice with stress-induced cardiac injury </a:t>
            </a:r>
          </a:p>
          <a:p>
            <a:r>
              <a:rPr lang="en-US" altLang="ko-KR" sz="1100">
                <a:solidFill>
                  <a:srgbClr val="005696"/>
                </a:solidFill>
              </a:rPr>
              <a:t>Pei-Ling Hsu, Bor-Chyuan Su, Qian-Yu Kuok, and Fan-E Mo</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98(1): 64-72 first published online January 16, 2013 doi:10.1093/cvr/cvt001 </a:t>
            </a:r>
            <a:endParaRPr lang="en-US" altLang="ko-KR" sz="1100">
              <a:solidFill>
                <a:srgbClr val="005696"/>
              </a:solidFill>
            </a:endParaRPr>
          </a:p>
        </p:txBody>
      </p:sp>
      <p:sp>
        <p:nvSpPr>
          <p:cNvPr id="4100" name="직사각형 1"/>
          <p:cNvSpPr>
            <a:spLocks noChangeArrowheads="1"/>
          </p:cNvSpPr>
          <p:nvPr/>
        </p:nvSpPr>
        <p:spPr bwMode="auto">
          <a:xfrm>
            <a:off x="4572000" y="595313"/>
            <a:ext cx="4321175" cy="153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Over-expression of calpastatin aggravates cardiotoxicity induced by doxorubicin </a:t>
            </a:r>
          </a:p>
          <a:p>
            <a:r>
              <a:rPr lang="en-US" altLang="ko-KR" sz="1100">
                <a:solidFill>
                  <a:srgbClr val="005696"/>
                </a:solidFill>
              </a:rPr>
              <a:t>Yanpeng Wang, Dong Zheng, Meng Wei, Jian Ma, Yong Yu, </a:t>
            </a:r>
          </a:p>
          <a:p>
            <a:r>
              <a:rPr lang="en-US" altLang="ko-KR" sz="1100">
                <a:solidFill>
                  <a:srgbClr val="005696"/>
                </a:solidFill>
              </a:rPr>
              <a:t>Ruizhen Chen, James C. Lacefield, Huaxi Xu, and Tianqing Peng</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98(3): 381-390 first published online March 1, 2013 doi:10.1093/cvr/cvt048 </a:t>
            </a:r>
            <a:endParaRPr lang="en-US" altLang="ko-KR" sz="1100">
              <a:solidFill>
                <a:srgbClr val="005696"/>
              </a:solidFill>
            </a:endParaRPr>
          </a:p>
        </p:txBody>
      </p:sp>
      <p:pic>
        <p:nvPicPr>
          <p:cNvPr id="410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6308725"/>
            <a:ext cx="421163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직사각형 1"/>
          <p:cNvSpPr>
            <a:spLocks noChangeArrowheads="1"/>
          </p:cNvSpPr>
          <p:nvPr/>
        </p:nvSpPr>
        <p:spPr bwMode="auto">
          <a:xfrm>
            <a:off x="4572000" y="2276475"/>
            <a:ext cx="4500563"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Editor's choice: Protective role of vascular smooth muscle cell PPARγ in angiotensin II-induced vascular disease </a:t>
            </a:r>
          </a:p>
          <a:p>
            <a:r>
              <a:rPr lang="en-US" altLang="ko-KR" sz="1100">
                <a:solidFill>
                  <a:srgbClr val="005696"/>
                </a:solidFill>
              </a:rPr>
              <a:t>Chiara Marchesi, Asia Rehman, Yohann Rautureau, Daniel A. Kasal, Marie Briet, Avshalom Leibowitz, Stefania M.C. Simeone, </a:t>
            </a:r>
          </a:p>
          <a:p>
            <a:r>
              <a:rPr lang="en-US" altLang="ko-KR" sz="1100">
                <a:solidFill>
                  <a:srgbClr val="005696"/>
                </a:solidFill>
              </a:rPr>
              <a:t>Talin Ebrahimian, Mario F. Neves, Stefan Offermanns, Frank J. Gonzalez, Pierre Paradis, and Ernesto L. Schiffrin</a:t>
            </a:r>
          </a:p>
          <a:p>
            <a:r>
              <a:rPr kumimoji="0" lang="en-US" altLang="ko-KR" sz="1100" b="1">
                <a:solidFill>
                  <a:srgbClr val="005696"/>
                </a:solidFill>
              </a:rPr>
              <a:t>Source</a:t>
            </a:r>
          </a:p>
          <a:p>
            <a:r>
              <a:rPr lang="en-US" altLang="ko-KR" sz="1100" i="1">
                <a:solidFill>
                  <a:srgbClr val="005696"/>
                </a:solidFill>
              </a:rPr>
              <a:t>Cardiovasc Res (2013) 97(3): 562-570 first published online December 17, 2012 doi:10.1093/cvr/cvs362 </a:t>
            </a:r>
            <a:endParaRPr lang="en-US" altLang="ko-KR" sz="1100">
              <a:solidFill>
                <a:srgbClr val="005696"/>
              </a:solidFill>
            </a:endParaRPr>
          </a:p>
        </p:txBody>
      </p:sp>
      <p:sp>
        <p:nvSpPr>
          <p:cNvPr id="4103" name="직사각형 4"/>
          <p:cNvSpPr>
            <a:spLocks noChangeArrowheads="1"/>
          </p:cNvSpPr>
          <p:nvPr/>
        </p:nvSpPr>
        <p:spPr bwMode="auto">
          <a:xfrm>
            <a:off x="4643438" y="4365625"/>
            <a:ext cx="457200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Extracellular HSP60 induces inflammation through activating and up-regulating TLRs in cardiomyocytes </a:t>
            </a:r>
          </a:p>
          <a:p>
            <a:r>
              <a:rPr lang="en-US" altLang="ko-KR" sz="1100">
                <a:solidFill>
                  <a:srgbClr val="005696"/>
                </a:solidFill>
              </a:rPr>
              <a:t>Jing Tian, Xin Guo, Xue-Mei Liu, Li Liu, Qi-Fang Weng, Shu-Juan Dong, Anne A. Knowlton, Wen-Jun Yuan, and Li Lin</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98(3): 391-401 first published online February 27, 2013 doi:10.1093/cvr/cvt047 </a:t>
            </a:r>
            <a:endParaRPr lang="en-US" altLang="ko-KR" sz="1100">
              <a:solidFill>
                <a:srgbClr val="005696"/>
              </a:solidFill>
            </a:endParaRPr>
          </a:p>
        </p:txBody>
      </p:sp>
      <p:sp>
        <p:nvSpPr>
          <p:cNvPr id="4104" name="직사각형 4"/>
          <p:cNvSpPr>
            <a:spLocks noChangeArrowheads="1"/>
          </p:cNvSpPr>
          <p:nvPr/>
        </p:nvSpPr>
        <p:spPr bwMode="auto">
          <a:xfrm>
            <a:off x="52388" y="3933825"/>
            <a:ext cx="45720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AICAR inhibits PPAR</a:t>
            </a:r>
            <a:r>
              <a:rPr lang="el-GR" altLang="ko-KR" sz="1400" b="1"/>
              <a:t>γ </a:t>
            </a:r>
            <a:r>
              <a:rPr lang="en-US" altLang="ko-KR" sz="1400" b="1"/>
              <a:t>during monocyte differentiation to attenuate inflammatory responses to atherogenic lipids </a:t>
            </a:r>
          </a:p>
          <a:p>
            <a:r>
              <a:rPr lang="en-US" altLang="ko-KR" sz="1100">
                <a:solidFill>
                  <a:srgbClr val="005696"/>
                </a:solidFill>
              </a:rPr>
              <a:t>Dmitry Namgaladze, Marina Kemmerer, Andreas von Knethen, </a:t>
            </a:r>
          </a:p>
          <a:p>
            <a:r>
              <a:rPr lang="en-US" altLang="ko-KR" sz="1100">
                <a:solidFill>
                  <a:srgbClr val="005696"/>
                </a:solidFill>
              </a:rPr>
              <a:t>and Bernhard Brüne</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98(3): 479-487 first published online March 25, 2013 doi:10.1093/cvr/cvt073 </a:t>
            </a:r>
            <a:endParaRPr lang="en-US" altLang="ko-KR" sz="1100">
              <a:solidFill>
                <a:srgbClr val="005696"/>
              </a:solidFill>
            </a:endParaRPr>
          </a:p>
        </p:txBody>
      </p:sp>
    </p:spTree>
    <p:extLst>
      <p:ext uri="{BB962C8B-B14F-4D97-AF65-F5344CB8AC3E}">
        <p14:creationId xmlns:p14="http://schemas.microsoft.com/office/powerpoint/2010/main" val="20131360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그림 7" descr="K-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6165850"/>
            <a:ext cx="385127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직사각형 4"/>
          <p:cNvSpPr>
            <a:spLocks noChangeArrowheads="1"/>
          </p:cNvSpPr>
          <p:nvPr/>
        </p:nvSpPr>
        <p:spPr bwMode="auto">
          <a:xfrm>
            <a:off x="250825" y="763588"/>
            <a:ext cx="432117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hlinkClick r:id="rId4" action="ppaction://hlinkfile" tooltip="Read Open Access Article"/>
              </a:rPr>
              <a:t>CYLD Enhances Severe Listeriosis by Impairing IL-6/STAT3-Dependent Fibrin Production</a:t>
            </a:r>
            <a:r>
              <a:rPr lang="en-US" altLang="ko-KR" sz="1400" b="1"/>
              <a:t> </a:t>
            </a:r>
          </a:p>
          <a:p>
            <a:r>
              <a:rPr lang="en-US" altLang="ko-KR" sz="1100">
                <a:solidFill>
                  <a:srgbClr val="005696"/>
                </a:solidFill>
              </a:rPr>
              <a:t>Gopala Nishanth, Martina Deckert, Katharina Wex, Ramin Massoumi, Katrin Schweitzer, Michael Naumann, Dirk Schlüter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27 Jun 2013 | info:doi/10.1371/journal.ppat.1003455</a:t>
            </a:r>
          </a:p>
        </p:txBody>
      </p:sp>
      <p:sp>
        <p:nvSpPr>
          <p:cNvPr id="5124" name="직사각형 4"/>
          <p:cNvSpPr>
            <a:spLocks noChangeArrowheads="1"/>
          </p:cNvSpPr>
          <p:nvPr/>
        </p:nvSpPr>
        <p:spPr bwMode="auto">
          <a:xfrm>
            <a:off x="179388" y="2589213"/>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i="1">
                <a:hlinkClick r:id="rId5" action="ppaction://hlinkfile" tooltip="Read Open Access Article"/>
              </a:rPr>
              <a:t>Shigella</a:t>
            </a:r>
            <a:r>
              <a:rPr lang="en-US" altLang="ko-KR" sz="1400" b="1">
                <a:hlinkClick r:id="rId5" action="ppaction://hlinkfile" tooltip="Read Open Access Article"/>
              </a:rPr>
              <a:t> IpaH0722 E3 Ubiquitin Ligase Effector Targets TRAF2 to Inhibit PKC–NF-</a:t>
            </a:r>
            <a:r>
              <a:rPr lang="el-GR" altLang="ko-KR" sz="1400" b="1">
                <a:hlinkClick r:id="rId5" action="ppaction://hlinkfile" tooltip="Read Open Access Article"/>
              </a:rPr>
              <a:t>κ</a:t>
            </a:r>
            <a:r>
              <a:rPr lang="en-US" altLang="ko-KR" sz="1400" b="1">
                <a:hlinkClick r:id="rId5" action="ppaction://hlinkfile" tooltip="Read Open Access Article"/>
              </a:rPr>
              <a:t>B Activity in Invaded Epithelial Cells</a:t>
            </a:r>
            <a:r>
              <a:rPr lang="en-US" altLang="ko-KR" sz="1400" b="1"/>
              <a:t> </a:t>
            </a:r>
          </a:p>
          <a:p>
            <a:r>
              <a:rPr lang="en-US" altLang="ko-KR" sz="1100">
                <a:solidFill>
                  <a:srgbClr val="005696"/>
                </a:solidFill>
              </a:rPr>
              <a:t>Hiroshi Ashida, Hiroyasu Nakano, Chihiro Sasakawa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06 Jun 2013 | info:doi/10.1371/journal.ppat.1003409</a:t>
            </a:r>
          </a:p>
        </p:txBody>
      </p:sp>
      <p:sp>
        <p:nvSpPr>
          <p:cNvPr id="5125" name="직사각형 5"/>
          <p:cNvSpPr>
            <a:spLocks noChangeArrowheads="1"/>
          </p:cNvSpPr>
          <p:nvPr/>
        </p:nvSpPr>
        <p:spPr bwMode="auto">
          <a:xfrm>
            <a:off x="4759325" y="522288"/>
            <a:ext cx="4321175" cy="197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IL-1β Production through the NLRP3 Inflammasome by Hepatic Macrophages Links Hepatitis C Virus Infection with Liver Inflammation and Disease </a:t>
            </a:r>
          </a:p>
          <a:p>
            <a:r>
              <a:rPr lang="en-US" altLang="ko-KR" sz="1100">
                <a:solidFill>
                  <a:srgbClr val="005696"/>
                </a:solidFill>
              </a:rPr>
              <a:t>Amina A. Negash, Hilario J. Ramos, Nanette Crochet, Daryl T. Y. Lau, Brian Doehle, Neven Papic, Don A. Delker, Juandy Jo, Antonio Bertoletti, Curt H. Hagedorn, Michael Gale Jr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25 Apr 2013 | info:doi/10.1371/journal.ppat.1003330</a:t>
            </a:r>
          </a:p>
        </p:txBody>
      </p:sp>
      <p:sp>
        <p:nvSpPr>
          <p:cNvPr id="5126" name="직사각형 6"/>
          <p:cNvSpPr>
            <a:spLocks noChangeArrowheads="1"/>
          </p:cNvSpPr>
          <p:nvPr/>
        </p:nvSpPr>
        <p:spPr bwMode="auto">
          <a:xfrm>
            <a:off x="4665663" y="2635250"/>
            <a:ext cx="4321175"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The Serine Phosphatase SerB of </a:t>
            </a:r>
            <a:r>
              <a:rPr lang="en-US" altLang="ko-KR" sz="1400" b="1" i="1"/>
              <a:t>Porphyromonas gingivalis</a:t>
            </a:r>
            <a:r>
              <a:rPr lang="en-US" altLang="ko-KR" sz="1400" b="1"/>
              <a:t> Suppresses IL-8 Production by Dephosphorylation of NF-κB RelA/p65 </a:t>
            </a:r>
          </a:p>
          <a:p>
            <a:r>
              <a:rPr lang="en-US" altLang="ko-KR" sz="1100">
                <a:solidFill>
                  <a:srgbClr val="005696"/>
                </a:solidFill>
              </a:rPr>
              <a:t>Hiroki Takeuchi, Takanori Hirano, Sarah E. Whitmore, Ichijiro Morisaki, Atsuo Amano, Richard J. Lamont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18 Apr 2013 | info:doi/10.1371/journal.ppat.1003326</a:t>
            </a:r>
          </a:p>
        </p:txBody>
      </p:sp>
      <p:sp>
        <p:nvSpPr>
          <p:cNvPr id="5127" name="직사각형 7"/>
          <p:cNvSpPr>
            <a:spLocks noChangeArrowheads="1"/>
          </p:cNvSpPr>
          <p:nvPr/>
        </p:nvSpPr>
        <p:spPr bwMode="auto">
          <a:xfrm>
            <a:off x="4716463" y="4316413"/>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Cell Death Control: The Interplay of Apoptosis and Autophagy in the Pathogenicity of </a:t>
            </a:r>
            <a:r>
              <a:rPr lang="en-US" altLang="ko-KR" sz="1400" b="1" i="1"/>
              <a:t>Sclerotinia sclerotiorum</a:t>
            </a:r>
            <a:r>
              <a:rPr lang="en-US" altLang="ko-KR" sz="1400" b="1"/>
              <a:t> </a:t>
            </a:r>
          </a:p>
          <a:p>
            <a:r>
              <a:rPr lang="en-US" altLang="ko-KR" sz="1100">
                <a:solidFill>
                  <a:srgbClr val="005696"/>
                </a:solidFill>
              </a:rPr>
              <a:t>Mehdi Kabbage, Brett Williams, Martin B. Dickman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11 Apr 2013 | info:doi/10.1371/journal.ppat.1003287</a:t>
            </a:r>
          </a:p>
        </p:txBody>
      </p:sp>
      <p:sp>
        <p:nvSpPr>
          <p:cNvPr id="5128" name="직사각형 8"/>
          <p:cNvSpPr>
            <a:spLocks noChangeArrowheads="1"/>
          </p:cNvSpPr>
          <p:nvPr/>
        </p:nvSpPr>
        <p:spPr bwMode="auto">
          <a:xfrm>
            <a:off x="179388" y="4318000"/>
            <a:ext cx="432117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The JAK-STAT Transcriptional Regulator, STAT-5, Activates the ATM DNA Damage Pathway to Induce HPV 31 Genome Amplification upon Epithelial Differentiation </a:t>
            </a:r>
          </a:p>
          <a:p>
            <a:r>
              <a:rPr lang="en-US" altLang="ko-KR" sz="1100">
                <a:solidFill>
                  <a:srgbClr val="005696"/>
                </a:solidFill>
              </a:rPr>
              <a:t>Shiyuan Hong, Laimonis A. Laimins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04 Apr 2013 | info:doi/10.1371/journal.ppat.1003295</a:t>
            </a:r>
          </a:p>
        </p:txBody>
      </p:sp>
    </p:spTree>
    <p:extLst>
      <p:ext uri="{BB962C8B-B14F-4D97-AF65-F5344CB8AC3E}">
        <p14:creationId xmlns:p14="http://schemas.microsoft.com/office/powerpoint/2010/main" val="39081071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직사각형 4"/>
          <p:cNvSpPr>
            <a:spLocks noChangeArrowheads="1"/>
          </p:cNvSpPr>
          <p:nvPr/>
        </p:nvSpPr>
        <p:spPr bwMode="auto">
          <a:xfrm>
            <a:off x="180975" y="1179513"/>
            <a:ext cx="88550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700">
                <a:hlinkClick r:id="rId3" action="ppaction://hlinkfile"/>
              </a:rPr>
              <a:t>Understanding, recognizing, and managing toxicities of targeted anticancer therapies</a:t>
            </a:r>
            <a:endParaRPr lang="en-US" altLang="ko-KR" sz="1700"/>
          </a:p>
          <a:p>
            <a:r>
              <a:rPr lang="en-US" altLang="ko-KR" sz="1300"/>
              <a:t>Grace K. Dy and Alex A. Adjei</a:t>
            </a:r>
          </a:p>
          <a:p>
            <a:r>
              <a:rPr kumimoji="0" lang="en-US" altLang="ko-KR" sz="1300" b="1">
                <a:solidFill>
                  <a:srgbClr val="005696"/>
                </a:solidFill>
              </a:rPr>
              <a:t>Source</a:t>
            </a:r>
            <a:endParaRPr lang="en-US" altLang="ko-KR" sz="1300" b="1">
              <a:solidFill>
                <a:srgbClr val="005696"/>
              </a:solidFill>
            </a:endParaRPr>
          </a:p>
          <a:p>
            <a:r>
              <a:rPr lang="en-US" altLang="ko-KR" sz="1300"/>
              <a:t>Article first published online: 28 MAY 2013 | DOI: 10.3322/caac.21184</a:t>
            </a:r>
          </a:p>
        </p:txBody>
      </p:sp>
      <p:sp>
        <p:nvSpPr>
          <p:cNvPr id="6147" name="직사각형 8"/>
          <p:cNvSpPr>
            <a:spLocks noChangeArrowheads="1"/>
          </p:cNvSpPr>
          <p:nvPr/>
        </p:nvSpPr>
        <p:spPr bwMode="auto">
          <a:xfrm>
            <a:off x="179388" y="3690938"/>
            <a:ext cx="8820150"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700">
                <a:hlinkClick r:id="rId4" action="ppaction://hlinkfile"/>
              </a:rPr>
              <a:t>Strategies for expanding colorectal cancer screening at community health centers</a:t>
            </a:r>
            <a:endParaRPr lang="en-US" altLang="ko-KR" sz="1700"/>
          </a:p>
          <a:p>
            <a:r>
              <a:rPr lang="en-US" altLang="ko-KR" sz="1300"/>
              <a:t>Mona Sarfaty, Mary Doroshenk, James Hotz, Durado Brooks, Seiji Hayashi, Terry C. Davis, Djenaba Joseph, David Stevens, Donald L. Weaver, Michael B. Potter and Richard Wender</a:t>
            </a:r>
          </a:p>
          <a:p>
            <a:r>
              <a:rPr kumimoji="0" lang="en-US" altLang="ko-KR" sz="1300" b="1">
                <a:solidFill>
                  <a:srgbClr val="005696"/>
                </a:solidFill>
              </a:rPr>
              <a:t>Source</a:t>
            </a:r>
            <a:endParaRPr lang="en-US" altLang="ko-KR" sz="1300" b="1">
              <a:solidFill>
                <a:srgbClr val="005696"/>
              </a:solidFill>
            </a:endParaRPr>
          </a:p>
          <a:p>
            <a:r>
              <a:rPr lang="en-US" altLang="ko-KR" sz="1300"/>
              <a:t>Article first published online: 1 JUL 2013 | DOI: 10.3322/caac.21191</a:t>
            </a:r>
          </a:p>
        </p:txBody>
      </p:sp>
      <p:pic>
        <p:nvPicPr>
          <p:cNvPr id="6148" name="그림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92725" y="6142038"/>
            <a:ext cx="38512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직사각형 4"/>
          <p:cNvSpPr>
            <a:spLocks noChangeArrowheads="1"/>
          </p:cNvSpPr>
          <p:nvPr/>
        </p:nvSpPr>
        <p:spPr bwMode="auto">
          <a:xfrm>
            <a:off x="179388" y="2346325"/>
            <a:ext cx="5846762"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700">
                <a:hlinkClick r:id="rId6" action="ppaction://hlinkfile"/>
              </a:rPr>
              <a:t>Recent developments in esophageal adenocarcinoma </a:t>
            </a:r>
            <a:endParaRPr lang="en-US" altLang="ko-KR" sz="1700"/>
          </a:p>
          <a:p>
            <a:pPr marL="0" lvl="1"/>
            <a:r>
              <a:rPr lang="en-US" altLang="ko-KR" sz="1300"/>
              <a:t>Jesper Lagergren and Pernilla Lagergren</a:t>
            </a:r>
          </a:p>
          <a:p>
            <a:r>
              <a:rPr lang="en-US" altLang="ko-KR" sz="1300"/>
              <a:t>Grace K. Dy and Alex A. Adjei</a:t>
            </a:r>
          </a:p>
          <a:p>
            <a:r>
              <a:rPr kumimoji="0" lang="en-US" altLang="ko-KR" sz="1300" b="1">
                <a:solidFill>
                  <a:srgbClr val="005696"/>
                </a:solidFill>
              </a:rPr>
              <a:t>Source</a:t>
            </a:r>
            <a:endParaRPr lang="en-US" altLang="ko-KR" sz="1300" b="1">
              <a:solidFill>
                <a:srgbClr val="005696"/>
              </a:solidFill>
            </a:endParaRPr>
          </a:p>
          <a:p>
            <a:r>
              <a:rPr lang="en-US" altLang="ko-KR" sz="1300"/>
              <a:t>Article first published online: 1 JUL 2013 | DOI: 10.3322/caac.21185</a:t>
            </a:r>
          </a:p>
        </p:txBody>
      </p:sp>
    </p:spTree>
    <p:extLst>
      <p:ext uri="{BB962C8B-B14F-4D97-AF65-F5344CB8AC3E}">
        <p14:creationId xmlns:p14="http://schemas.microsoft.com/office/powerpoint/2010/main" val="29200800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89" y="0"/>
            <a:ext cx="9127111" cy="6813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1624" y="-11934"/>
            <a:ext cx="781447" cy="56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74762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741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1624" y="-11934"/>
            <a:ext cx="781447" cy="56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4872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1624" y="-11934"/>
            <a:ext cx="781447" cy="56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85970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4486275" cy="5991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6712" y="885627"/>
            <a:ext cx="4391025" cy="5114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333879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662930"/>
            <a:ext cx="4514850" cy="556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548680"/>
            <a:ext cx="4429125" cy="1771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4141" y="2636912"/>
            <a:ext cx="4181426" cy="29225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41311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247650"/>
            <a:ext cx="4572000" cy="6362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22411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3708" y="836713"/>
            <a:ext cx="4916586"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5993451"/>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1690</Words>
  <Application>Microsoft Office PowerPoint</Application>
  <PresentationFormat>화면 슬라이드 쇼(4:3)</PresentationFormat>
  <Paragraphs>187</Paragraphs>
  <Slides>28</Slides>
  <Notes>10</Notes>
  <HiddenSlides>0</HiddenSlides>
  <MMClips>0</MMClips>
  <ScaleCrop>false</ScaleCrop>
  <HeadingPairs>
    <vt:vector size="4" baseType="variant">
      <vt:variant>
        <vt:lpstr>테마</vt:lpstr>
      </vt:variant>
      <vt:variant>
        <vt:i4>1</vt:i4>
      </vt:variant>
      <vt:variant>
        <vt:lpstr>슬라이드 제목</vt:lpstr>
      </vt:variant>
      <vt:variant>
        <vt:i4>28</vt:i4>
      </vt:variant>
    </vt:vector>
  </HeadingPairs>
  <TitlesOfParts>
    <vt:vector size="29"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Baek</dc:creator>
  <cp:lastModifiedBy>roh</cp:lastModifiedBy>
  <cp:revision>3</cp:revision>
  <cp:lastPrinted>2013-07-21T22:59:40Z</cp:lastPrinted>
  <dcterms:created xsi:type="dcterms:W3CDTF">2013-07-21T22:46:32Z</dcterms:created>
  <dcterms:modified xsi:type="dcterms:W3CDTF">2013-07-21T23:02:53Z</dcterms:modified>
</cp:coreProperties>
</file>