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6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818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91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54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523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890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873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84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896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6773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47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062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9253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368C9-4967-4D99-A128-004341BF6952}" type="datetimeFigureOut">
              <a:rPr lang="ko-KR" altLang="en-US" smtClean="0"/>
              <a:t>2013-11-10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38F68-6BA1-495D-BBE6-7D67333BE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4484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cell.com/cell-metabolism/abstract/S1550-4131(13)00382-3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5" t="11778" r="75125" b="76222"/>
          <a:stretch/>
        </p:blipFill>
        <p:spPr bwMode="auto">
          <a:xfrm>
            <a:off x="0" y="116632"/>
            <a:ext cx="20193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0" t="11777" r="33375" b="14730"/>
          <a:stretch/>
        </p:blipFill>
        <p:spPr bwMode="auto">
          <a:xfrm>
            <a:off x="2411760" y="138956"/>
            <a:ext cx="6581595" cy="649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132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5" t="11778" r="75125" b="76222"/>
          <a:stretch/>
        </p:blipFill>
        <p:spPr bwMode="auto">
          <a:xfrm>
            <a:off x="0" y="116632"/>
            <a:ext cx="20193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7" t="13360" r="33083" b="25185"/>
          <a:stretch/>
        </p:blipFill>
        <p:spPr bwMode="auto">
          <a:xfrm>
            <a:off x="2411760" y="597198"/>
            <a:ext cx="6324600" cy="5268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83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5" t="11778" r="75125" b="76222"/>
          <a:stretch/>
        </p:blipFill>
        <p:spPr bwMode="auto">
          <a:xfrm>
            <a:off x="0" y="116632"/>
            <a:ext cx="20193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6" t="34732" r="33058" b="26601"/>
          <a:stretch/>
        </p:blipFill>
        <p:spPr bwMode="auto">
          <a:xfrm>
            <a:off x="2411760" y="250726"/>
            <a:ext cx="63055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818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38100"/>
            <a:ext cx="4000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6348" bIns="793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255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err="1"/>
              <a:t>mTOR</a:t>
            </a:r>
            <a:r>
              <a:rPr lang="en-US" altLang="ko-KR" b="1" dirty="0"/>
              <a:t> Complex 2 Controls Glycolytic Metabolism in </a:t>
            </a:r>
            <a:r>
              <a:rPr lang="en-US" altLang="ko-KR" b="1" dirty="0" err="1"/>
              <a:t>Glioblastoma</a:t>
            </a:r>
            <a:r>
              <a:rPr lang="en-US" altLang="ko-KR" b="1" dirty="0"/>
              <a:t> through </a:t>
            </a:r>
            <a:r>
              <a:rPr lang="en-US" altLang="ko-KR" b="1" dirty="0" err="1"/>
              <a:t>FoxO</a:t>
            </a:r>
            <a:r>
              <a:rPr lang="en-US" altLang="ko-KR" b="1" dirty="0"/>
              <a:t> Acetylation and </a:t>
            </a:r>
            <a:r>
              <a:rPr lang="en-US" altLang="ko-KR" b="1" dirty="0" err="1"/>
              <a:t>Upregulation</a:t>
            </a:r>
            <a:r>
              <a:rPr lang="en-US" altLang="ko-KR" b="1" dirty="0"/>
              <a:t> of c-</a:t>
            </a:r>
            <a:r>
              <a:rPr lang="en-US" altLang="ko-KR" b="1" dirty="0" err="1"/>
              <a:t>Myc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0" y="675273"/>
            <a:ext cx="9144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effectLst/>
              </a:rPr>
              <a:t>Authors</a:t>
            </a:r>
          </a:p>
          <a:p>
            <a:r>
              <a:rPr lang="en-US" altLang="ko-KR" sz="1400" dirty="0"/>
              <a:t>Kenta Masui, Kazuhiro Tanaka, David </a:t>
            </a:r>
            <a:r>
              <a:rPr lang="en-US" altLang="ko-KR" sz="1400" dirty="0" err="1"/>
              <a:t>Akhavan</a:t>
            </a:r>
            <a:r>
              <a:rPr lang="en-US" altLang="ko-KR" sz="1400" dirty="0"/>
              <a:t>, Ivan </a:t>
            </a:r>
            <a:r>
              <a:rPr lang="en-US" altLang="ko-KR" sz="1400" dirty="0" err="1"/>
              <a:t>Babic</a:t>
            </a:r>
            <a:r>
              <a:rPr lang="en-US" altLang="ko-KR" sz="1400" dirty="0"/>
              <a:t>, Beatrice </a:t>
            </a:r>
            <a:r>
              <a:rPr lang="en-US" altLang="ko-KR" sz="1400" dirty="0" err="1"/>
              <a:t>Gini</a:t>
            </a:r>
            <a:r>
              <a:rPr lang="en-US" altLang="ko-KR" sz="1400" dirty="0"/>
              <a:t>, </a:t>
            </a:r>
            <a:r>
              <a:rPr lang="en-US" altLang="ko-KR" sz="1400" dirty="0" err="1"/>
              <a:t>Tomoo</a:t>
            </a:r>
            <a:r>
              <a:rPr lang="en-US" altLang="ko-KR" sz="1400" dirty="0"/>
              <a:t> </a:t>
            </a:r>
            <a:r>
              <a:rPr lang="en-US" altLang="ko-KR" sz="1400" dirty="0" err="1"/>
              <a:t>Matsutani</a:t>
            </a:r>
            <a:r>
              <a:rPr lang="en-US" altLang="ko-KR" sz="1400" dirty="0"/>
              <a:t>, Akio Iwanami, </a:t>
            </a:r>
            <a:r>
              <a:rPr lang="en-US" altLang="ko-KR" sz="1400" dirty="0" err="1"/>
              <a:t>Feng</a:t>
            </a:r>
            <a:r>
              <a:rPr lang="en-US" altLang="ko-KR" sz="1400" dirty="0"/>
              <a:t> Liu, </a:t>
            </a:r>
            <a:r>
              <a:rPr lang="en-US" altLang="ko-KR" sz="1400" dirty="0" err="1"/>
              <a:t>Genaro</a:t>
            </a:r>
            <a:r>
              <a:rPr lang="en-US" altLang="ko-KR" sz="1400" dirty="0"/>
              <a:t> R. Villa, </a:t>
            </a:r>
            <a:r>
              <a:rPr lang="en-US" altLang="ko-KR" sz="1400" dirty="0" err="1"/>
              <a:t>Yuchao</a:t>
            </a:r>
            <a:r>
              <a:rPr lang="en-US" altLang="ko-KR" sz="1400" dirty="0"/>
              <a:t> </a:t>
            </a:r>
            <a:r>
              <a:rPr lang="en-US" altLang="ko-KR" sz="1400" dirty="0" err="1"/>
              <a:t>Gu</a:t>
            </a:r>
            <a:r>
              <a:rPr lang="en-US" altLang="ko-KR" sz="1400" dirty="0"/>
              <a:t>, Carl Campos, </a:t>
            </a:r>
            <a:r>
              <a:rPr lang="en-US" altLang="ko-KR" sz="1400" dirty="0" err="1"/>
              <a:t>Shaojun</a:t>
            </a:r>
            <a:r>
              <a:rPr lang="en-US" altLang="ko-KR" sz="1400" dirty="0"/>
              <a:t> Zhu, </a:t>
            </a:r>
            <a:r>
              <a:rPr lang="en-US" altLang="ko-KR" sz="1400" dirty="0" err="1"/>
              <a:t>Huijun</a:t>
            </a:r>
            <a:r>
              <a:rPr lang="en-US" altLang="ko-KR" sz="1400" dirty="0"/>
              <a:t> Yang, William H. Yong, Timothy F. </a:t>
            </a:r>
            <a:r>
              <a:rPr lang="en-US" altLang="ko-KR" sz="1400" dirty="0" err="1"/>
              <a:t>Cloughesy</a:t>
            </a:r>
            <a:r>
              <a:rPr lang="en-US" altLang="ko-KR" sz="1400" dirty="0"/>
              <a:t>, Ingo K. </a:t>
            </a:r>
            <a:r>
              <a:rPr lang="en-US" altLang="ko-KR" sz="1400" dirty="0" err="1"/>
              <a:t>Mellinghoff</a:t>
            </a:r>
            <a:r>
              <a:rPr lang="en-US" altLang="ko-KR" sz="1400" dirty="0"/>
              <a:t>, Webster K. </a:t>
            </a:r>
            <a:r>
              <a:rPr lang="en-US" altLang="ko-KR" sz="1400" dirty="0" err="1"/>
              <a:t>Cavenee</a:t>
            </a:r>
            <a:r>
              <a:rPr lang="en-US" altLang="ko-KR" sz="1400" dirty="0"/>
              <a:t>, Reuben J. Shaw, Paul S. </a:t>
            </a:r>
            <a:r>
              <a:rPr lang="en-US" altLang="ko-KR" sz="1400" dirty="0" err="1" smtClean="0"/>
              <a:t>Mischel</a:t>
            </a:r>
            <a:endParaRPr lang="en-US" altLang="ko-KR" sz="1400" dirty="0" smtClean="0"/>
          </a:p>
          <a:p>
            <a:r>
              <a:rPr lang="en-US" altLang="ko-KR" sz="1400" dirty="0">
                <a:hlinkClick r:id="rId2"/>
              </a:rPr>
              <a:t>Ludwig Institute for Cancer Research, University of California, San Diego, La Jolla, CA 92093, USA</a:t>
            </a:r>
            <a:endParaRPr lang="en-US" altLang="ko-KR" sz="1400" dirty="0">
              <a:effectLst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7217" y="1844824"/>
            <a:ext cx="578131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b="1" dirty="0" smtClean="0">
                <a:effectLst/>
              </a:rPr>
              <a:t>Summary</a:t>
            </a:r>
          </a:p>
          <a:p>
            <a:pPr algn="just"/>
            <a:r>
              <a:rPr lang="en-US" altLang="ko-KR" dirty="0"/>
              <a:t>Aerobic glycolysis (the Warburg effect) is a core hallmark of cancer, but the molecular mechanisms underlying it remain unclear. Here, </a:t>
            </a:r>
            <a:r>
              <a:rPr lang="en-US" altLang="ko-KR" dirty="0">
                <a:solidFill>
                  <a:srgbClr val="FF0000"/>
                </a:solidFill>
              </a:rPr>
              <a:t>we identify an unexpected central role for mTORC2 in cancer metabolic reprogramming</a:t>
            </a:r>
            <a:r>
              <a:rPr lang="en-US" altLang="ko-KR" dirty="0"/>
              <a:t> where it controls glycolytic metabolism by ultimately regulating the cellular level of c-Myc. We show that </a:t>
            </a:r>
            <a:r>
              <a:rPr lang="en-US" altLang="ko-KR" dirty="0">
                <a:solidFill>
                  <a:srgbClr val="FF0000"/>
                </a:solidFill>
              </a:rPr>
              <a:t>mTORC2 promotes inactivating phosphorylation of class </a:t>
            </a:r>
            <a:r>
              <a:rPr lang="en-US" altLang="ko-KR" dirty="0" err="1">
                <a:solidFill>
                  <a:srgbClr val="FF0000"/>
                </a:solidFill>
              </a:rPr>
              <a:t>IIa</a:t>
            </a:r>
            <a:r>
              <a:rPr lang="en-US" altLang="ko-KR" dirty="0">
                <a:solidFill>
                  <a:srgbClr val="FF0000"/>
                </a:solidFill>
              </a:rPr>
              <a:t> histone </a:t>
            </a:r>
            <a:r>
              <a:rPr lang="en-US" altLang="ko-KR" dirty="0" err="1">
                <a:solidFill>
                  <a:srgbClr val="FF0000"/>
                </a:solidFill>
              </a:rPr>
              <a:t>deacetylases</a:t>
            </a:r>
            <a:r>
              <a:rPr lang="en-US" altLang="ko-KR" dirty="0">
                <a:solidFill>
                  <a:srgbClr val="FF0000"/>
                </a:solidFill>
              </a:rPr>
              <a:t>, which leads to the acetylation of FoxO1 and FoxO3, and this in turn releases c-</a:t>
            </a:r>
            <a:r>
              <a:rPr lang="en-US" altLang="ko-KR" dirty="0" err="1">
                <a:solidFill>
                  <a:srgbClr val="FF0000"/>
                </a:solidFill>
              </a:rPr>
              <a:t>Myc</a:t>
            </a:r>
            <a:r>
              <a:rPr lang="en-US" altLang="ko-KR" dirty="0">
                <a:solidFill>
                  <a:srgbClr val="FF0000"/>
                </a:solidFill>
              </a:rPr>
              <a:t> from a suppressive miR-34c-dependent network.</a:t>
            </a:r>
            <a:r>
              <a:rPr lang="en-US" altLang="ko-KR" dirty="0"/>
              <a:t> These central features of activated mTORC2 signaling, acetylated </a:t>
            </a:r>
            <a:r>
              <a:rPr lang="en-US" altLang="ko-KR" dirty="0" err="1"/>
              <a:t>FoxO</a:t>
            </a:r>
            <a:r>
              <a:rPr lang="en-US" altLang="ko-KR" dirty="0"/>
              <a:t>, and c-</a:t>
            </a:r>
            <a:r>
              <a:rPr lang="en-US" altLang="ko-KR" dirty="0" err="1"/>
              <a:t>Myc</a:t>
            </a:r>
            <a:r>
              <a:rPr lang="en-US" altLang="ko-KR" dirty="0"/>
              <a:t> levels are </a:t>
            </a:r>
            <a:r>
              <a:rPr lang="en-US" altLang="ko-KR" dirty="0">
                <a:solidFill>
                  <a:srgbClr val="FF0000"/>
                </a:solidFill>
              </a:rPr>
              <a:t>highly </a:t>
            </a:r>
            <a:r>
              <a:rPr lang="en-US" altLang="ko-KR" dirty="0" err="1">
                <a:solidFill>
                  <a:srgbClr val="FF0000"/>
                </a:solidFill>
              </a:rPr>
              <a:t>intercorrelated</a:t>
            </a:r>
            <a:r>
              <a:rPr lang="en-US" altLang="ko-KR" dirty="0">
                <a:solidFill>
                  <a:srgbClr val="FF0000"/>
                </a:solidFill>
              </a:rPr>
              <a:t> in clinical samples and with shorter survival of GBM patients.</a:t>
            </a:r>
            <a:r>
              <a:rPr lang="en-US" altLang="ko-KR" dirty="0"/>
              <a:t> These results identify a specific, </a:t>
            </a:r>
            <a:r>
              <a:rPr lang="en-US" altLang="ko-KR" dirty="0" err="1"/>
              <a:t>Akt</a:t>
            </a:r>
            <a:r>
              <a:rPr lang="en-US" altLang="ko-KR" dirty="0"/>
              <a:t>-independent role for mTORC2 in regulating glycolytic metabolism in cancer.</a:t>
            </a:r>
            <a:br>
              <a:rPr lang="en-US" altLang="ko-KR" dirty="0"/>
            </a:br>
            <a:endParaRPr lang="en-US" altLang="ko-KR" dirty="0"/>
          </a:p>
          <a:p>
            <a:pPr algn="just"/>
            <a:r>
              <a:rPr lang="en-US" altLang="ko-KR" dirty="0"/>
              <a:t/>
            </a:r>
            <a:br>
              <a:rPr lang="en-US" altLang="ko-KR" dirty="0"/>
            </a:br>
            <a:endParaRPr lang="en-US" altLang="ko-KR" dirty="0">
              <a:effectLst/>
            </a:endParaRPr>
          </a:p>
        </p:txBody>
      </p:sp>
      <p:pic>
        <p:nvPicPr>
          <p:cNvPr id="1026" name="Picture 2" descr="http://download.cell.com/images/journalimages/1550-4131/PIIS1550413113003823.fx1.lr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097" y="2204864"/>
            <a:ext cx="336622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88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173</Words>
  <Application>Microsoft Office PowerPoint</Application>
  <PresentationFormat>화면 슬라이드 쇼(4:3)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Nyarong</dc:creator>
  <cp:lastModifiedBy>Nyarong</cp:lastModifiedBy>
  <cp:revision>7</cp:revision>
  <dcterms:created xsi:type="dcterms:W3CDTF">2013-04-28T06:38:29Z</dcterms:created>
  <dcterms:modified xsi:type="dcterms:W3CDTF">2013-11-10T11:18:05Z</dcterms:modified>
</cp:coreProperties>
</file>