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26" r:id="rId2"/>
    <p:sldId id="527" r:id="rId3"/>
    <p:sldId id="528"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8743" autoAdjust="0"/>
  </p:normalViewPr>
  <p:slideViewPr>
    <p:cSldViewPr>
      <p:cViewPr>
        <p:scale>
          <a:sx n="70" d="100"/>
          <a:sy n="70" d="100"/>
        </p:scale>
        <p:origin x="-378" y="210"/>
      </p:cViewPr>
      <p:guideLst>
        <p:guide orient="horz" pos="3657"/>
        <p:guide pos="510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2014-03-31</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cbi.nlm.nih.gov/pubmed/?term=Microbiota-Dependent+Crosstalk+Between+Macrophages+and+ILC3+Promotes+Intestinal+Homeostasi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NUL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cancerres.aacrjournals.org/search?author1=Boyi+Gan&amp;sortspec=date&amp;submit=Submit" TargetMode="External"/><Relationship Id="rId3" Type="http://schemas.openxmlformats.org/officeDocument/2006/relationships/hyperlink" Target="http://cancerres.aacrjournals.org/content/74/6/1682.abstract" TargetMode="External"/><Relationship Id="rId7" Type="http://schemas.openxmlformats.org/officeDocument/2006/relationships/hyperlink" Target="http://cancerres.aacrjournals.org/search?author1=Li+Ma&amp;sortspec=date&amp;submit=Submit" TargetMode="External"/><Relationship Id="rId2" Type="http://schemas.openxmlformats.org/officeDocument/2006/relationships/hyperlink" Target="http://cancerres.aacrjournals.org/search?author1=Aifu+Lin&amp;sortspec=date&amp;submit=Submit" TargetMode="External"/><Relationship Id="rId1" Type="http://schemas.openxmlformats.org/officeDocument/2006/relationships/slideLayout" Target="../slideLayouts/slideLayout1.xml"/><Relationship Id="rId6" Type="http://schemas.openxmlformats.org/officeDocument/2006/relationships/hyperlink" Target="http://cancerres.aacrjournals.org/search?author1=Dos+D.+Sarbassov&amp;sortspec=date&amp;submit=Submit" TargetMode="External"/><Relationship Id="rId5" Type="http://schemas.openxmlformats.org/officeDocument/2006/relationships/hyperlink" Target="http://cancerres.aacrjournals.org/search?author1=Li+Zhuang&amp;sortspec=date&amp;submit=Submit" TargetMode="External"/><Relationship Id="rId4" Type="http://schemas.openxmlformats.org/officeDocument/2006/relationships/hyperlink" Target="http://cancerres.aacrjournals.org/search?author1=Hai-long+Piao&amp;sortspec=date&amp;submit=Submit"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cancerres.aacrjournals.org/search?author1=Esther+Hauben&amp;sortspec=date&amp;submit=Submit" TargetMode="External"/><Relationship Id="rId3" Type="http://schemas.openxmlformats.org/officeDocument/2006/relationships/hyperlink" Target="http://cancerres.aacrjournals.org/content/74/6/1739.abstract" TargetMode="External"/><Relationship Id="rId7" Type="http://schemas.openxmlformats.org/officeDocument/2006/relationships/hyperlink" Target="http://cancerres.aacrjournals.org/search?author1=Iria+V%C3%A1zquez&amp;sortspec=date&amp;submit=Submit" TargetMode="External"/><Relationship Id="rId2" Type="http://schemas.openxmlformats.org/officeDocument/2006/relationships/hyperlink" Target="http://cancerres.aacrjournals.org/search?author1=R%C3%BCveyda+Dok&amp;sortspec=date&amp;submit=Submit" TargetMode="External"/><Relationship Id="rId1" Type="http://schemas.openxmlformats.org/officeDocument/2006/relationships/slideLayout" Target="../slideLayouts/slideLayout1.xml"/><Relationship Id="rId6" Type="http://schemas.openxmlformats.org/officeDocument/2006/relationships/hyperlink" Target="http://cancerres.aacrjournals.org/search?author1=Layka+Abbasi+Asbagh&amp;sortspec=date&amp;submit=Submit" TargetMode="External"/><Relationship Id="rId5" Type="http://schemas.openxmlformats.org/officeDocument/2006/relationships/hyperlink" Target="http://cancerres.aacrjournals.org/search?author1=Evert+Jan+Van+Limbergen&amp;sortspec=date&amp;submit=Submit" TargetMode="External"/><Relationship Id="rId10" Type="http://schemas.openxmlformats.org/officeDocument/2006/relationships/hyperlink" Target="http://cancerres.aacrjournals.org/search?author1=Sandra+Nuyts&amp;sortspec=date&amp;submit=Submit" TargetMode="External"/><Relationship Id="rId4" Type="http://schemas.openxmlformats.org/officeDocument/2006/relationships/hyperlink" Target="http://cancerres.aacrjournals.org/search?author1=Peter+Kalev&amp;sortspec=date&amp;submit=Submit" TargetMode="External"/><Relationship Id="rId9" Type="http://schemas.openxmlformats.org/officeDocument/2006/relationships/hyperlink" Target="http://cancerres.aacrjournals.org/search?author1=Anna+Sablina&amp;sortspec=date&amp;submit=Submit"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cancerres.aacrjournals.org/search?author1=Jun+Zhang&amp;sortspec=date&amp;submit=Submit" TargetMode="External"/><Relationship Id="rId13" Type="http://schemas.openxmlformats.org/officeDocument/2006/relationships/hyperlink" Target="http://cancerres.aacrjournals.org/search?author1=Haojie+Huang&amp;sortspec=date&amp;submit=Submit" TargetMode="External"/><Relationship Id="rId3" Type="http://schemas.openxmlformats.org/officeDocument/2006/relationships/hyperlink" Target="http://cancerres.aacrjournals.org/content/74/6/1870.abstract" TargetMode="External"/><Relationship Id="rId7" Type="http://schemas.openxmlformats.org/officeDocument/2006/relationships/hyperlink" Target="http://cancerres.aacrjournals.org/search?author1=Ping+Liu&amp;sortspec=date&amp;submit=Submit" TargetMode="External"/><Relationship Id="rId12" Type="http://schemas.openxmlformats.org/officeDocument/2006/relationships/hyperlink" Target="http://cancerres.aacrjournals.org/search?author1=Jan+van+Deursen&amp;sortspec=date&amp;submit=Submit" TargetMode="External"/><Relationship Id="rId2" Type="http://schemas.openxmlformats.org/officeDocument/2006/relationships/hyperlink" Target="http://cancerres.aacrjournals.org/search?author1=Jian+Zhong&amp;sortspec=date&amp;submit=Submit" TargetMode="External"/><Relationship Id="rId1" Type="http://schemas.openxmlformats.org/officeDocument/2006/relationships/slideLayout" Target="../slideLayouts/slideLayout1.xml"/><Relationship Id="rId6" Type="http://schemas.openxmlformats.org/officeDocument/2006/relationships/hyperlink" Target="http://cancerres.aacrjournals.org/search?author1=Yunqian+Pan&amp;sortspec=date&amp;submit=Submit" TargetMode="External"/><Relationship Id="rId11" Type="http://schemas.openxmlformats.org/officeDocument/2006/relationships/hyperlink" Target="http://cancerres.aacrjournals.org/search?author1=Donald+J.+Tindall&amp;sortspec=date&amp;submit=Submit" TargetMode="External"/><Relationship Id="rId5" Type="http://schemas.openxmlformats.org/officeDocument/2006/relationships/hyperlink" Target="http://cancerres.aacrjournals.org/search?author1=Laura+R.+Bohrer&amp;sortspec=date&amp;submit=Submit" TargetMode="External"/><Relationship Id="rId10" Type="http://schemas.openxmlformats.org/officeDocument/2006/relationships/hyperlink" Target="http://cancerres.aacrjournals.org/search?author1=R.+Jeffrey+Karnes&amp;sortspec=date&amp;submit=Submit" TargetMode="External"/><Relationship Id="rId4" Type="http://schemas.openxmlformats.org/officeDocument/2006/relationships/hyperlink" Target="http://cancerres.aacrjournals.org/search?author1=Liya+Ding&amp;sortspec=date&amp;submit=Submit" TargetMode="External"/><Relationship Id="rId9" Type="http://schemas.openxmlformats.org/officeDocument/2006/relationships/hyperlink" Target="http://cancerres.aacrjournals.org/search?author1=Thomas+J.+Sebo&amp;sortspec=date&amp;submit=Submit"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hyperlink" Target="http://www.jimmunol.org/search?author1=Kathleen+E.+Sullivan&amp;sortspec=date&amp;submit=Submit" TargetMode="External"/><Relationship Id="rId3" Type="http://schemas.openxmlformats.org/officeDocument/2006/relationships/hyperlink" Target="http://www.jimmunol.org/search?author1=Li+Song&amp;sortspec=date&amp;submit=Submit" TargetMode="External"/><Relationship Id="rId7" Type="http://schemas.openxmlformats.org/officeDocument/2006/relationships/hyperlink" Target="http://www.jimmunol.org/content/192/7/3057.abstract" TargetMode="External"/><Relationship Id="rId2" Type="http://schemas.openxmlformats.org/officeDocument/2006/relationships/hyperlink" Target="http://www.jimmunol.org/search?author1=Lihua+Shi&amp;sortspec=date&amp;submit=Submit" TargetMode="External"/><Relationship Id="rId1" Type="http://schemas.openxmlformats.org/officeDocument/2006/relationships/slideLayout" Target="../slideLayouts/slideLayout2.xml"/><Relationship Id="rId6" Type="http://schemas.openxmlformats.org/officeDocument/2006/relationships/hyperlink" Target="http://www.jimmunol.org/search?author1=Asen+Bagashev&amp;sortspec=date&amp;submit=Submit" TargetMode="External"/><Relationship Id="rId5" Type="http://schemas.openxmlformats.org/officeDocument/2006/relationships/hyperlink" Target="http://www.jimmunol.org/search?author1=Kelly+Maurer&amp;sortspec=date&amp;submit=Submit" TargetMode="External"/><Relationship Id="rId4" Type="http://schemas.openxmlformats.org/officeDocument/2006/relationships/hyperlink" Target="http://www.jimmunol.org/search?author1=Michael+Fitzgerald&amp;sortspec=date&amp;submit=Subm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[Science-Special Issues] 28 MARCH 2014 VOL 343, ISSUE 6178, PAGES 1389-1564</a:t>
            </a:r>
          </a:p>
        </p:txBody>
      </p:sp>
      <p:sp>
        <p:nvSpPr>
          <p:cNvPr id="8" name="직사각형 7"/>
          <p:cNvSpPr/>
          <p:nvPr/>
        </p:nvSpPr>
        <p:spPr>
          <a:xfrm>
            <a:off x="103540" y="404664"/>
            <a:ext cx="9040460" cy="6370975"/>
          </a:xfrm>
          <a:prstGeom prst="rect">
            <a:avLst/>
          </a:prstGeom>
          <a:ln w="19050">
            <a:solidFill>
              <a:schemeClr val="tx2"/>
            </a:solidFill>
          </a:ln>
        </p:spPr>
        <p:txBody>
          <a:bodyPr wrap="square">
            <a:spAutoFit/>
          </a:bodyPr>
          <a:lstStyle/>
          <a:p>
            <a:pPr fontAlgn="base"/>
            <a:r>
              <a:rPr lang="en-US" altLang="ko-KR" sz="1200" b="1" dirty="0" smtClean="0"/>
              <a:t>Breast Cancer-</a:t>
            </a:r>
            <a:r>
              <a:rPr lang="en-US" altLang="ko-KR" sz="1200" cap="all" dirty="0" smtClean="0"/>
              <a:t>INTRODUCTION</a:t>
            </a:r>
          </a:p>
          <a:p>
            <a:pPr fontAlgn="base"/>
            <a:r>
              <a:rPr lang="en-US" altLang="ko-KR" sz="1200" b="1" dirty="0" smtClean="0"/>
              <a:t>A Race Still Unfinished</a:t>
            </a:r>
          </a:p>
          <a:p>
            <a:pPr fontAlgn="base"/>
            <a:r>
              <a:rPr lang="en-US" altLang="ko-KR" sz="1200" dirty="0" smtClean="0"/>
              <a:t>Paula </a:t>
            </a:r>
            <a:r>
              <a:rPr lang="en-US" altLang="ko-KR" sz="1200" dirty="0" err="1" smtClean="0"/>
              <a:t>Kiberstis</a:t>
            </a:r>
            <a:r>
              <a:rPr lang="en-US" altLang="ko-KR" sz="1200" dirty="0" smtClean="0"/>
              <a:t> and  Leslie Roberts</a:t>
            </a:r>
          </a:p>
          <a:p>
            <a:pPr fontAlgn="base"/>
            <a:endParaRPr lang="en-US" altLang="ko-KR" sz="1200" b="1" dirty="0" smtClean="0"/>
          </a:p>
          <a:p>
            <a:pPr fontAlgn="base"/>
            <a:r>
              <a:rPr lang="en-US" altLang="ko-KR" sz="1200" b="1" dirty="0" smtClean="0"/>
              <a:t>&lt;News&gt;</a:t>
            </a:r>
          </a:p>
          <a:p>
            <a:pPr fontAlgn="base"/>
            <a:r>
              <a:rPr lang="en-US" altLang="ko-KR" sz="1200" b="1" dirty="0" smtClean="0"/>
              <a:t>Breast Cancer: A World of Differences</a:t>
            </a:r>
          </a:p>
          <a:p>
            <a:pPr fontAlgn="base"/>
            <a:r>
              <a:rPr lang="en-US" altLang="ko-KR" sz="1200" dirty="0" smtClean="0"/>
              <a:t>Kelly </a:t>
            </a:r>
            <a:r>
              <a:rPr lang="en-US" altLang="ko-KR" sz="1200" dirty="0" err="1" smtClean="0"/>
              <a:t>Servick</a:t>
            </a:r>
            <a:endParaRPr lang="en-US" altLang="ko-KR" sz="1200" dirty="0" smtClean="0"/>
          </a:p>
          <a:p>
            <a:pPr fontAlgn="base"/>
            <a:r>
              <a:rPr lang="en-US" altLang="ko-KR" sz="1200" dirty="0" smtClean="0"/>
              <a:t>Advances in detecting and treating breast cancer offer an ever brightening outlook for women diagnosed in wealthy countries, but the recent progress has been far from uniform, and in poor countries mortality remains disproportionately high.</a:t>
            </a:r>
          </a:p>
          <a:p>
            <a:pPr fontAlgn="base"/>
            <a:endParaRPr lang="en-US" altLang="ko-KR" sz="1200" b="1" dirty="0" smtClean="0"/>
          </a:p>
          <a:p>
            <a:pPr fontAlgn="base"/>
            <a:r>
              <a:rPr lang="en-US" altLang="ko-KR" sz="1200" b="1" dirty="0" smtClean="0"/>
              <a:t>Dare to Do Less</a:t>
            </a:r>
          </a:p>
          <a:p>
            <a:pPr fontAlgn="base"/>
            <a:r>
              <a:rPr lang="en-US" altLang="ko-KR" sz="1200" dirty="0" smtClean="0"/>
              <a:t>Eliot Marshall</a:t>
            </a:r>
          </a:p>
          <a:p>
            <a:pPr fontAlgn="base"/>
            <a:r>
              <a:rPr lang="en-US" altLang="ko-KR" sz="1200" dirty="0" smtClean="0"/>
              <a:t>Scientists are looking for ways to spare women from aggressive treatment of </a:t>
            </a:r>
            <a:r>
              <a:rPr lang="en-US" altLang="ko-KR" sz="1200" dirty="0" err="1" smtClean="0"/>
              <a:t>ductal</a:t>
            </a:r>
            <a:r>
              <a:rPr lang="en-US" altLang="ko-KR" sz="1200" dirty="0" smtClean="0"/>
              <a:t> carcinoma in situ, a diagnosis that only sometimes leads to invasive breast cancer.</a:t>
            </a:r>
          </a:p>
          <a:p>
            <a:pPr fontAlgn="base"/>
            <a:endParaRPr lang="en-US" altLang="ko-KR" sz="1200" b="1" dirty="0" smtClean="0"/>
          </a:p>
          <a:p>
            <a:pPr fontAlgn="base"/>
            <a:r>
              <a:rPr lang="en-US" altLang="ko-KR" sz="1200" b="1" dirty="0" smtClean="0"/>
              <a:t>The 'Other' Breast Cancer Genes</a:t>
            </a:r>
          </a:p>
          <a:p>
            <a:pPr fontAlgn="base"/>
            <a:r>
              <a:rPr lang="en-US" altLang="ko-KR" sz="1200" dirty="0" smtClean="0"/>
              <a:t>Sam Kean</a:t>
            </a:r>
          </a:p>
          <a:p>
            <a:pPr fontAlgn="base"/>
            <a:r>
              <a:rPr lang="en-US" altLang="ko-KR" sz="1200" dirty="0" smtClean="0"/>
              <a:t>Since the discovery of </a:t>
            </a:r>
            <a:r>
              <a:rPr lang="en-US" altLang="ko-KR" sz="1200" i="1" dirty="0" smtClean="0"/>
              <a:t>BRCA1</a:t>
            </a:r>
            <a:r>
              <a:rPr lang="en-US" altLang="ko-KR" sz="1200" dirty="0" smtClean="0"/>
              <a:t> and </a:t>
            </a:r>
            <a:r>
              <a:rPr lang="en-US" altLang="ko-KR" sz="1200" i="1" dirty="0" smtClean="0"/>
              <a:t>BRCA2</a:t>
            </a:r>
            <a:r>
              <a:rPr lang="en-US" altLang="ko-KR" sz="1200" dirty="0" smtClean="0"/>
              <a:t>, dozens more breast cancer genes have come to light. But what risk they pose—and what to tell women who carry them—remain quandaries.</a:t>
            </a:r>
          </a:p>
          <a:p>
            <a:pPr fontAlgn="base"/>
            <a:endParaRPr lang="en-US" altLang="ko-KR" sz="1200" b="1" dirty="0" smtClean="0"/>
          </a:p>
          <a:p>
            <a:pPr fontAlgn="base"/>
            <a:r>
              <a:rPr lang="en-US" altLang="ko-KR" sz="1200" b="1" dirty="0" smtClean="0"/>
              <a:t>The Advocate</a:t>
            </a:r>
          </a:p>
          <a:p>
            <a:pPr fontAlgn="base"/>
            <a:r>
              <a:rPr lang="en-US" altLang="ko-KR" sz="1200" dirty="0" smtClean="0"/>
              <a:t>Jocelyn Kaiser</a:t>
            </a:r>
          </a:p>
          <a:p>
            <a:pPr fontAlgn="base"/>
            <a:r>
              <a:rPr lang="en-US" altLang="ko-KR" sz="1200" dirty="0" smtClean="0"/>
              <a:t>For more than 2 decades, Fran </a:t>
            </a:r>
            <a:r>
              <a:rPr lang="en-US" altLang="ko-KR" sz="1200" dirty="0" err="1" smtClean="0"/>
              <a:t>Visco</a:t>
            </a:r>
            <a:r>
              <a:rPr lang="en-US" altLang="ko-KR" sz="1200" dirty="0" smtClean="0"/>
              <a:t>, president of the National Breast Cancer Coalition, has been a force behind the second biggest U.S. breast cancer research program.</a:t>
            </a:r>
          </a:p>
          <a:p>
            <a:pPr fontAlgn="base"/>
            <a:endParaRPr lang="en-US" altLang="ko-KR" sz="1200" b="1" dirty="0" smtClean="0"/>
          </a:p>
          <a:p>
            <a:pPr fontAlgn="base"/>
            <a:r>
              <a:rPr lang="en-US" altLang="ko-KR" sz="1200" b="1" dirty="0" smtClean="0"/>
              <a:t>&lt;Perspectives&gt;</a:t>
            </a:r>
          </a:p>
          <a:p>
            <a:pPr fontAlgn="base"/>
            <a:r>
              <a:rPr lang="en-US" altLang="ko-KR" sz="1200" b="1" dirty="0" smtClean="0"/>
              <a:t>“The Race” to Clone </a:t>
            </a:r>
            <a:r>
              <a:rPr lang="en-US" altLang="ko-KR" sz="1200" b="1" i="1" dirty="0" smtClean="0"/>
              <a:t>BRCA1</a:t>
            </a:r>
            <a:endParaRPr lang="en-US" altLang="ko-KR" sz="1200" b="1" dirty="0" smtClean="0"/>
          </a:p>
          <a:p>
            <a:pPr fontAlgn="base"/>
            <a:r>
              <a:rPr lang="en-US" altLang="ko-KR" sz="1200" dirty="0" smtClean="0"/>
              <a:t>Mary-Claire King</a:t>
            </a:r>
          </a:p>
          <a:p>
            <a:pPr fontAlgn="base"/>
            <a:endParaRPr lang="en-US" altLang="ko-KR" sz="1200" b="1" dirty="0" smtClean="0"/>
          </a:p>
          <a:p>
            <a:pPr fontAlgn="base"/>
            <a:r>
              <a:rPr lang="en-US" altLang="ko-KR" sz="1200" b="1" dirty="0" smtClean="0"/>
              <a:t>Two Decades After </a:t>
            </a:r>
            <a:r>
              <a:rPr lang="en-US" altLang="ko-KR" sz="1200" b="1" i="1" dirty="0" smtClean="0"/>
              <a:t>BRCA:</a:t>
            </a:r>
            <a:r>
              <a:rPr lang="en-US" altLang="ko-KR" sz="1200" b="1" dirty="0" smtClean="0"/>
              <a:t> Setting Paradigms in Personalized Cancer Care and Prevention</a:t>
            </a:r>
          </a:p>
          <a:p>
            <a:pPr fontAlgn="base"/>
            <a:r>
              <a:rPr lang="en-US" altLang="ko-KR" sz="1200" dirty="0" smtClean="0"/>
              <a:t>Fergus J. Couch, Katherine L. </a:t>
            </a:r>
            <a:r>
              <a:rPr lang="en-US" altLang="ko-KR" sz="1200" dirty="0" err="1" smtClean="0"/>
              <a:t>Nathanson</a:t>
            </a:r>
            <a:r>
              <a:rPr lang="en-US" altLang="ko-KR" sz="1200" dirty="0" smtClean="0"/>
              <a:t>, and Kenneth </a:t>
            </a:r>
            <a:r>
              <a:rPr lang="en-US" altLang="ko-KR" sz="1200" dirty="0" err="1" smtClean="0"/>
              <a:t>Offit</a:t>
            </a:r>
            <a:endParaRPr lang="en-US" altLang="ko-KR" sz="1200" dirty="0" smtClean="0"/>
          </a:p>
          <a:p>
            <a:pPr fontAlgn="base"/>
            <a:endParaRPr lang="en-US" altLang="ko-KR" sz="1200" dirty="0" smtClean="0"/>
          </a:p>
          <a:p>
            <a:pPr fontAlgn="base"/>
            <a:r>
              <a:rPr lang="en-US" altLang="ko-KR" sz="1200" b="1" dirty="0" smtClean="0"/>
              <a:t>Cancer Suppression by the Chromosome Custodians, BRCA1 and BRCA2</a:t>
            </a:r>
          </a:p>
          <a:p>
            <a:pPr fontAlgn="base"/>
            <a:r>
              <a:rPr lang="en-US" altLang="ko-KR" sz="1200" dirty="0" smtClean="0"/>
              <a:t>Ashok R. </a:t>
            </a:r>
            <a:r>
              <a:rPr lang="en-US" altLang="ko-KR" sz="1200" dirty="0" err="1" smtClean="0"/>
              <a:t>Venkitaraman</a:t>
            </a:r>
            <a:endParaRPr lang="en-US" altLang="ko-KR" sz="12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MARCH 2014 VOL 343, ISSUE 6178, PAGES 1389-1564</a:t>
            </a:r>
          </a:p>
        </p:txBody>
      </p:sp>
      <p:sp>
        <p:nvSpPr>
          <p:cNvPr id="8" name="직사각형 7"/>
          <p:cNvSpPr/>
          <p:nvPr/>
        </p:nvSpPr>
        <p:spPr>
          <a:xfrm>
            <a:off x="103540" y="404664"/>
            <a:ext cx="5620588" cy="3539430"/>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2014 Mar 28;343(6178):1249288.</a:t>
            </a:r>
          </a:p>
          <a:p>
            <a:r>
              <a:rPr lang="en-US" altLang="ko-KR" sz="1400" b="1" dirty="0" err="1" smtClean="0"/>
              <a:t>Microbiota</a:t>
            </a:r>
            <a:r>
              <a:rPr lang="en-US" altLang="ko-KR" sz="1400" b="1" dirty="0" smtClean="0"/>
              <a:t>-Dependent Crosstalk Between Macrophages</a:t>
            </a:r>
          </a:p>
          <a:p>
            <a:r>
              <a:rPr lang="en-US" altLang="ko-KR" sz="1400" b="1" dirty="0" smtClean="0"/>
              <a:t>and ILC3 Promotes Intestinal Homeostasis.</a:t>
            </a:r>
          </a:p>
          <a:p>
            <a:r>
              <a:rPr lang="en-US" altLang="ko-KR" sz="1000" u="sng" dirty="0" smtClean="0">
                <a:solidFill>
                  <a:schemeClr val="tx2"/>
                </a:solidFill>
              </a:rPr>
              <a:t>Mortha A</a:t>
            </a:r>
            <a:r>
              <a:rPr lang="en-US" altLang="ko-KR" sz="1000" baseline="30000" dirty="0" smtClean="0">
                <a:solidFill>
                  <a:schemeClr val="tx2"/>
                </a:solidFill>
              </a:rPr>
              <a:t>1</a:t>
            </a:r>
            <a:r>
              <a:rPr lang="en-US" altLang="ko-KR" sz="1000" dirty="0" smtClean="0">
                <a:solidFill>
                  <a:schemeClr val="tx2"/>
                </a:solidFill>
              </a:rPr>
              <a:t>, </a:t>
            </a:r>
            <a:r>
              <a:rPr lang="en-US" altLang="ko-KR" sz="1000" u="sng" dirty="0" err="1" smtClean="0">
                <a:solidFill>
                  <a:schemeClr val="tx2"/>
                </a:solidFill>
              </a:rPr>
              <a:t>Chudnovskiy</a:t>
            </a:r>
            <a:r>
              <a:rPr lang="en-US" altLang="ko-KR" sz="1000" u="sng" dirty="0" smtClean="0">
                <a:solidFill>
                  <a:schemeClr val="tx2"/>
                </a:solidFill>
              </a:rPr>
              <a:t> A</a:t>
            </a:r>
            <a:r>
              <a:rPr lang="en-US" altLang="ko-KR" sz="1000" dirty="0" smtClean="0">
                <a:solidFill>
                  <a:schemeClr val="tx2"/>
                </a:solidFill>
              </a:rPr>
              <a:t>, </a:t>
            </a:r>
            <a:r>
              <a:rPr lang="en-US" altLang="ko-KR" sz="1000" u="sng" dirty="0" smtClean="0">
                <a:solidFill>
                  <a:schemeClr val="tx2"/>
                </a:solidFill>
              </a:rPr>
              <a:t>Hashimoto D</a:t>
            </a:r>
            <a:r>
              <a:rPr lang="en-US" altLang="ko-KR" sz="1000" dirty="0" smtClean="0">
                <a:solidFill>
                  <a:schemeClr val="tx2"/>
                </a:solidFill>
              </a:rPr>
              <a:t>, </a:t>
            </a:r>
            <a:r>
              <a:rPr lang="en-US" altLang="ko-KR" sz="1000" u="sng" dirty="0" err="1" smtClean="0">
                <a:solidFill>
                  <a:schemeClr val="tx2"/>
                </a:solidFill>
              </a:rPr>
              <a:t>Bogunovic</a:t>
            </a:r>
            <a:r>
              <a:rPr lang="en-US" altLang="ko-KR" sz="1000" u="sng" dirty="0" smtClean="0">
                <a:solidFill>
                  <a:schemeClr val="tx2"/>
                </a:solidFill>
              </a:rPr>
              <a:t> M</a:t>
            </a:r>
            <a:r>
              <a:rPr lang="en-US" altLang="ko-KR" sz="1000" dirty="0" smtClean="0">
                <a:solidFill>
                  <a:schemeClr val="tx2"/>
                </a:solidFill>
              </a:rPr>
              <a:t>, </a:t>
            </a:r>
            <a:r>
              <a:rPr lang="en-US" altLang="ko-KR" sz="1000" u="sng" dirty="0" smtClean="0">
                <a:solidFill>
                  <a:schemeClr val="tx2"/>
                </a:solidFill>
              </a:rPr>
              <a:t>Spencer SP</a:t>
            </a:r>
            <a:r>
              <a:rPr lang="en-US" altLang="ko-KR" sz="1000" dirty="0" smtClean="0">
                <a:solidFill>
                  <a:schemeClr val="tx2"/>
                </a:solidFill>
              </a:rPr>
              <a:t>, </a:t>
            </a:r>
            <a:r>
              <a:rPr lang="en-US" altLang="ko-KR" sz="1000" u="sng" dirty="0" err="1" smtClean="0">
                <a:solidFill>
                  <a:schemeClr val="tx2"/>
                </a:solidFill>
              </a:rPr>
              <a:t>Belkaid</a:t>
            </a:r>
            <a:r>
              <a:rPr lang="en-US" altLang="ko-KR" sz="1000" u="sng" dirty="0" smtClean="0">
                <a:solidFill>
                  <a:schemeClr val="tx2"/>
                </a:solidFill>
              </a:rPr>
              <a:t> Y</a:t>
            </a:r>
            <a:r>
              <a:rPr lang="en-US" altLang="ko-KR" sz="1000" dirty="0" smtClean="0">
                <a:solidFill>
                  <a:schemeClr val="tx2"/>
                </a:solidFill>
              </a:rPr>
              <a:t>, </a:t>
            </a:r>
            <a:r>
              <a:rPr lang="en-US" altLang="ko-KR" sz="1000" u="sng" dirty="0" err="1" smtClean="0">
                <a:solidFill>
                  <a:schemeClr val="tx2"/>
                </a:solidFill>
              </a:rPr>
              <a:t>Merad</a:t>
            </a:r>
            <a:r>
              <a:rPr lang="en-US" altLang="ko-KR" sz="1000" u="sng" dirty="0" smtClean="0">
                <a:solidFill>
                  <a:schemeClr val="tx2"/>
                </a:solidFill>
              </a:rPr>
              <a:t> M</a:t>
            </a:r>
            <a:r>
              <a:rPr lang="en-US" altLang="ko-KR" sz="1000" dirty="0" smtClean="0">
                <a:solidFill>
                  <a:schemeClr val="tx2"/>
                </a:solidFill>
              </a:rPr>
              <a:t>.</a:t>
            </a:r>
          </a:p>
          <a:p>
            <a:r>
              <a:rPr lang="en-US" altLang="ko-KR" sz="1000" baseline="30000" dirty="0" smtClean="0">
                <a:solidFill>
                  <a:schemeClr val="tx2"/>
                </a:solidFill>
              </a:rPr>
              <a:t>1</a:t>
            </a:r>
            <a:r>
              <a:rPr lang="en-US" altLang="ko-KR" sz="1000" dirty="0" smtClean="0">
                <a:solidFill>
                  <a:schemeClr val="tx2"/>
                </a:solidFill>
              </a:rPr>
              <a:t>Department of </a:t>
            </a:r>
            <a:r>
              <a:rPr lang="en-US" altLang="ko-KR" sz="1000" dirty="0" err="1" smtClean="0">
                <a:solidFill>
                  <a:schemeClr val="tx2"/>
                </a:solidFill>
              </a:rPr>
              <a:t>Oncological</a:t>
            </a:r>
            <a:r>
              <a:rPr lang="en-US" altLang="ko-KR" sz="1000" dirty="0" smtClean="0">
                <a:solidFill>
                  <a:schemeClr val="tx2"/>
                </a:solidFill>
              </a:rPr>
              <a:t> Sciences, 1470 Madison Avenue, New York, NY 10029, USA.</a:t>
            </a:r>
          </a:p>
          <a:p>
            <a:endParaRPr lang="en-US" altLang="ko-KR" sz="1000" b="1" dirty="0" smtClean="0"/>
          </a:p>
          <a:p>
            <a:r>
              <a:rPr lang="en-US" altLang="ko-KR" sz="1200" b="1" dirty="0" smtClean="0"/>
              <a:t>Abstract</a:t>
            </a:r>
          </a:p>
          <a:p>
            <a:pPr algn="just"/>
            <a:r>
              <a:rPr lang="en-US" altLang="ko-KR" sz="1200" dirty="0" smtClean="0"/>
              <a:t>The intestinal </a:t>
            </a:r>
            <a:r>
              <a:rPr lang="en-US" altLang="ko-KR" sz="1200" dirty="0" err="1" smtClean="0"/>
              <a:t>microbiota</a:t>
            </a:r>
            <a:r>
              <a:rPr lang="en-US" altLang="ko-KR" sz="1200" dirty="0" smtClean="0"/>
              <a:t> and tissue-resident myeloid cells promote immune responses that maintain intestinal homeostasis in the host. However, the cellular cues that translate microbial signals into intestinal homeostasis</a:t>
            </a:r>
          </a:p>
          <a:p>
            <a:pPr algn="just"/>
            <a:r>
              <a:rPr lang="en-US" altLang="ko-KR" sz="1200" dirty="0" smtClean="0"/>
              <a:t>remain unclear. Here, we show that deficient granulocyte-macrophage colony-stimulating factor (GM-CSF) production altered mononuclear phagocyte </a:t>
            </a:r>
            <a:r>
              <a:rPr lang="en-US" altLang="ko-KR" sz="1200" dirty="0" err="1" smtClean="0"/>
              <a:t>effector</a:t>
            </a:r>
            <a:r>
              <a:rPr lang="en-US" altLang="ko-KR" sz="1200" dirty="0" smtClean="0"/>
              <a:t> functions and led to reduced regulatory T cell (</a:t>
            </a:r>
            <a:r>
              <a:rPr lang="en-US" altLang="ko-KR" sz="1200" dirty="0" err="1" smtClean="0"/>
              <a:t>Treg</a:t>
            </a:r>
            <a:r>
              <a:rPr lang="en-US" altLang="ko-KR" sz="1200" dirty="0" smtClean="0"/>
              <a:t>) numbers and impaired oral tolerance. We observed that ROR</a:t>
            </a:r>
            <a:r>
              <a:rPr lang="el-GR" altLang="ko-KR" sz="1200" dirty="0" smtClean="0"/>
              <a:t>γ</a:t>
            </a:r>
            <a:r>
              <a:rPr lang="en-US" altLang="ko-KR" sz="1200" dirty="0" smtClean="0"/>
              <a:t>t(+) innate lymphoid cells (ILCs) are the primary source of GM-CSF in the gut and that ILC-driven GM-CSF production was dependent on the ability of macrophages</a:t>
            </a:r>
          </a:p>
          <a:p>
            <a:pPr algn="just"/>
            <a:r>
              <a:rPr lang="en-US" altLang="ko-KR" sz="1200" dirty="0" smtClean="0"/>
              <a:t>to sense microbial signals and produce interleukin-1</a:t>
            </a:r>
            <a:r>
              <a:rPr lang="el-GR" altLang="ko-KR" sz="1200" dirty="0" smtClean="0"/>
              <a:t>β. </a:t>
            </a:r>
            <a:r>
              <a:rPr lang="en-US" altLang="ko-KR" sz="1200" dirty="0" smtClean="0"/>
              <a:t>Our findings reveal that </a:t>
            </a:r>
            <a:r>
              <a:rPr lang="en-US" altLang="ko-KR" sz="1200" dirty="0" err="1" smtClean="0"/>
              <a:t>commensal</a:t>
            </a:r>
            <a:r>
              <a:rPr lang="en-US" altLang="ko-KR" sz="1200" dirty="0" smtClean="0"/>
              <a:t> microbes promote a crosstalk between innate myeloid and lymphoid cells that leads to immune homeostasis in the intestine.</a:t>
            </a:r>
            <a:endParaRPr lang="en-US" altLang="ko-KR" sz="1200" dirty="0"/>
          </a:p>
        </p:txBody>
      </p:sp>
      <p:sp>
        <p:nvSpPr>
          <p:cNvPr id="4" name="직사각형 3"/>
          <p:cNvSpPr/>
          <p:nvPr/>
        </p:nvSpPr>
        <p:spPr>
          <a:xfrm>
            <a:off x="108390" y="4059649"/>
            <a:ext cx="5615737" cy="1169551"/>
          </a:xfrm>
          <a:prstGeom prst="rect">
            <a:avLst/>
          </a:prstGeom>
          <a:ln w="19050">
            <a:solidFill>
              <a:schemeClr val="tx2"/>
            </a:solidFill>
          </a:ln>
        </p:spPr>
        <p:txBody>
          <a:bodyPr wrap="square">
            <a:spAutoFit/>
          </a:bodyPr>
          <a:lstStyle/>
          <a:p>
            <a:pPr fontAlgn="base"/>
            <a:r>
              <a:rPr lang="en-US" altLang="ko-KR" sz="1200" b="1" dirty="0" smtClean="0"/>
              <a:t>Perspectives-</a:t>
            </a:r>
            <a:r>
              <a:rPr lang="en-US" altLang="ko-KR" sz="1200" cap="all" dirty="0" smtClean="0"/>
              <a:t>IMMUNOLOGY</a:t>
            </a:r>
          </a:p>
          <a:p>
            <a:pPr fontAlgn="base"/>
            <a:r>
              <a:rPr lang="en-US" altLang="ko-KR" sz="1400" b="1" dirty="0" smtClean="0"/>
              <a:t>The Axis of Tolerance</a:t>
            </a:r>
          </a:p>
          <a:p>
            <a:pPr fontAlgn="base"/>
            <a:r>
              <a:rPr lang="en-US" altLang="ko-KR" sz="1000" dirty="0" err="1" smtClean="0">
                <a:solidFill>
                  <a:schemeClr val="tx2"/>
                </a:solidFill>
              </a:rPr>
              <a:t>Tegest</a:t>
            </a:r>
            <a:r>
              <a:rPr lang="en-US" altLang="ko-KR" sz="1000" dirty="0" smtClean="0">
                <a:solidFill>
                  <a:schemeClr val="tx2"/>
                </a:solidFill>
              </a:rPr>
              <a:t> </a:t>
            </a:r>
            <a:r>
              <a:rPr lang="en-US" altLang="ko-KR" sz="1000" dirty="0" err="1" smtClean="0">
                <a:solidFill>
                  <a:schemeClr val="tx2"/>
                </a:solidFill>
              </a:rPr>
              <a:t>Aychek</a:t>
            </a:r>
            <a:r>
              <a:rPr lang="en-US" altLang="ko-KR" sz="1000" dirty="0" smtClean="0">
                <a:solidFill>
                  <a:schemeClr val="tx2"/>
                </a:solidFill>
              </a:rPr>
              <a:t> and  Steffen Jung</a:t>
            </a:r>
          </a:p>
          <a:p>
            <a:pPr fontAlgn="base"/>
            <a:r>
              <a:rPr lang="en-US" altLang="ko-KR" sz="1000" dirty="0" smtClean="0">
                <a:solidFill>
                  <a:schemeClr val="tx2"/>
                </a:solidFill>
              </a:rPr>
              <a:t>Science 28 March 2014: 1439-1440.</a:t>
            </a:r>
          </a:p>
          <a:p>
            <a:pPr fontAlgn="base"/>
            <a:r>
              <a:rPr lang="en-US" altLang="ko-KR" sz="1200" dirty="0" smtClean="0"/>
              <a:t>Communication between different immune cells of the intestinal mucosa acts as a rheostat that maintains tolerance to gut microbes.</a:t>
            </a:r>
            <a:endParaRPr lang="en-US" altLang="ko-KR" sz="1200" dirty="0"/>
          </a:p>
        </p:txBody>
      </p:sp>
      <p:pic>
        <p:nvPicPr>
          <p:cNvPr id="3074" name="Picture 2"/>
          <p:cNvPicPr>
            <a:picLocks noChangeAspect="1" noChangeArrowheads="1"/>
          </p:cNvPicPr>
          <p:nvPr/>
        </p:nvPicPr>
        <p:blipFill>
          <a:blip r:embed="rId3" cstate="print"/>
          <a:srcRect/>
          <a:stretch>
            <a:fillRect/>
          </a:stretch>
        </p:blipFill>
        <p:spPr bwMode="auto">
          <a:xfrm>
            <a:off x="5782488" y="391016"/>
            <a:ext cx="3347864" cy="59223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28 MARCH 2014 VOL 343, ISSUE 6178, PAGES 1389-1564</a:t>
            </a:r>
          </a:p>
        </p:txBody>
      </p:sp>
      <p:sp>
        <p:nvSpPr>
          <p:cNvPr id="8" name="직사각형 7"/>
          <p:cNvSpPr/>
          <p:nvPr/>
        </p:nvSpPr>
        <p:spPr>
          <a:xfrm>
            <a:off x="103540" y="404664"/>
            <a:ext cx="8788940" cy="5139869"/>
          </a:xfrm>
          <a:prstGeom prst="rect">
            <a:avLst/>
          </a:prstGeom>
          <a:ln w="19050">
            <a:solidFill>
              <a:schemeClr val="tx2"/>
            </a:solidFill>
          </a:ln>
        </p:spPr>
        <p:txBody>
          <a:bodyPr wrap="square">
            <a:spAutoFit/>
          </a:bodyPr>
          <a:lstStyle/>
          <a:p>
            <a:r>
              <a:rPr lang="en-US" altLang="ko-KR" sz="1400" b="1" dirty="0" smtClean="0"/>
              <a:t>Structure of the Yeast Mitochondrial Large Ribosomal Subunit</a:t>
            </a:r>
          </a:p>
          <a:p>
            <a:r>
              <a:rPr lang="en-US" altLang="ko-KR" sz="1000" dirty="0" err="1" smtClean="0">
                <a:solidFill>
                  <a:schemeClr val="tx2"/>
                </a:solidFill>
              </a:rPr>
              <a:t>Alexey</a:t>
            </a:r>
            <a:r>
              <a:rPr lang="en-US" altLang="ko-KR" sz="1000" dirty="0" smtClean="0">
                <a:solidFill>
                  <a:schemeClr val="tx2"/>
                </a:solidFill>
              </a:rPr>
              <a:t> </a:t>
            </a:r>
            <a:r>
              <a:rPr lang="en-US" altLang="ko-KR" sz="1000" dirty="0" err="1" smtClean="0">
                <a:solidFill>
                  <a:schemeClr val="tx2"/>
                </a:solidFill>
              </a:rPr>
              <a:t>Amunts</a:t>
            </a:r>
            <a:r>
              <a:rPr lang="en-US" altLang="ko-KR" sz="1000" dirty="0" smtClean="0">
                <a:solidFill>
                  <a:schemeClr val="tx2"/>
                </a:solidFill>
              </a:rPr>
              <a:t>, Alan Brown, Xiao-</a:t>
            </a:r>
            <a:r>
              <a:rPr lang="en-US" altLang="ko-KR" sz="1000" dirty="0" err="1" smtClean="0">
                <a:solidFill>
                  <a:schemeClr val="tx2"/>
                </a:solidFill>
              </a:rPr>
              <a:t>chen</a:t>
            </a:r>
            <a:r>
              <a:rPr lang="en-US" altLang="ko-KR" sz="1000" dirty="0" smtClean="0">
                <a:solidFill>
                  <a:schemeClr val="tx2"/>
                </a:solidFill>
              </a:rPr>
              <a:t> </a:t>
            </a:r>
            <a:r>
              <a:rPr lang="en-US" altLang="ko-KR" sz="1000" dirty="0" err="1" smtClean="0">
                <a:solidFill>
                  <a:schemeClr val="tx2"/>
                </a:solidFill>
              </a:rPr>
              <a:t>Bai</a:t>
            </a:r>
            <a:r>
              <a:rPr lang="en-US" altLang="ko-KR" sz="1000" dirty="0" smtClean="0">
                <a:solidFill>
                  <a:schemeClr val="tx2"/>
                </a:solidFill>
              </a:rPr>
              <a:t>, Jose L. </a:t>
            </a:r>
            <a:r>
              <a:rPr lang="en-US" altLang="ko-KR" sz="1000" dirty="0" err="1" smtClean="0">
                <a:solidFill>
                  <a:schemeClr val="tx2"/>
                </a:solidFill>
              </a:rPr>
              <a:t>Llácer</a:t>
            </a:r>
            <a:r>
              <a:rPr lang="en-US" altLang="ko-KR" sz="1000" dirty="0" smtClean="0">
                <a:solidFill>
                  <a:schemeClr val="tx2"/>
                </a:solidFill>
              </a:rPr>
              <a:t>, </a:t>
            </a:r>
            <a:r>
              <a:rPr lang="en-US" altLang="ko-KR" sz="1000" dirty="0" err="1" smtClean="0">
                <a:solidFill>
                  <a:schemeClr val="tx2"/>
                </a:solidFill>
              </a:rPr>
              <a:t>Tanweer</a:t>
            </a:r>
            <a:r>
              <a:rPr lang="en-US" altLang="ko-KR" sz="1000" dirty="0" smtClean="0">
                <a:solidFill>
                  <a:schemeClr val="tx2"/>
                </a:solidFill>
              </a:rPr>
              <a:t> </a:t>
            </a:r>
            <a:r>
              <a:rPr lang="en-US" altLang="ko-KR" sz="1000" dirty="0" err="1" smtClean="0">
                <a:solidFill>
                  <a:schemeClr val="tx2"/>
                </a:solidFill>
              </a:rPr>
              <a:t>Hussain</a:t>
            </a:r>
            <a:r>
              <a:rPr lang="en-US" altLang="ko-KR" sz="1000" dirty="0" smtClean="0">
                <a:solidFill>
                  <a:schemeClr val="tx2"/>
                </a:solidFill>
              </a:rPr>
              <a:t>, Paul </a:t>
            </a:r>
            <a:r>
              <a:rPr lang="en-US" altLang="ko-KR" sz="1000" dirty="0" err="1" smtClean="0">
                <a:solidFill>
                  <a:schemeClr val="tx2"/>
                </a:solidFill>
              </a:rPr>
              <a:t>Emsley</a:t>
            </a:r>
            <a:r>
              <a:rPr lang="en-US" altLang="ko-KR" sz="1000" dirty="0" smtClean="0">
                <a:solidFill>
                  <a:schemeClr val="tx2"/>
                </a:solidFill>
              </a:rPr>
              <a:t>, </a:t>
            </a:r>
            <a:r>
              <a:rPr lang="en-US" altLang="ko-KR" sz="1000" dirty="0" err="1" smtClean="0">
                <a:solidFill>
                  <a:schemeClr val="tx2"/>
                </a:solidFill>
              </a:rPr>
              <a:t>Fei</a:t>
            </a:r>
            <a:r>
              <a:rPr lang="en-US" altLang="ko-KR" sz="1000" dirty="0" smtClean="0">
                <a:solidFill>
                  <a:schemeClr val="tx2"/>
                </a:solidFill>
              </a:rPr>
              <a:t> Long, </a:t>
            </a:r>
            <a:r>
              <a:rPr lang="en-US" altLang="ko-KR" sz="1000" dirty="0" err="1" smtClean="0">
                <a:solidFill>
                  <a:schemeClr val="tx2"/>
                </a:solidFill>
              </a:rPr>
              <a:t>Garib</a:t>
            </a:r>
            <a:r>
              <a:rPr lang="en-US" altLang="ko-KR" sz="1000" dirty="0" smtClean="0">
                <a:solidFill>
                  <a:schemeClr val="tx2"/>
                </a:solidFill>
              </a:rPr>
              <a:t> </a:t>
            </a:r>
            <a:r>
              <a:rPr lang="en-US" altLang="ko-KR" sz="1000" dirty="0" err="1" smtClean="0">
                <a:solidFill>
                  <a:schemeClr val="tx2"/>
                </a:solidFill>
              </a:rPr>
              <a:t>Murshudov</a:t>
            </a:r>
            <a:r>
              <a:rPr lang="en-US" altLang="ko-KR" sz="1000" dirty="0" smtClean="0">
                <a:solidFill>
                  <a:schemeClr val="tx2"/>
                </a:solidFill>
              </a:rPr>
              <a:t>, </a:t>
            </a:r>
            <a:r>
              <a:rPr lang="en-US" altLang="ko-KR" sz="1000" dirty="0" err="1" smtClean="0">
                <a:solidFill>
                  <a:schemeClr val="tx2"/>
                </a:solidFill>
              </a:rPr>
              <a:t>Sjors</a:t>
            </a:r>
            <a:r>
              <a:rPr lang="en-US" altLang="ko-KR" sz="1000" dirty="0" smtClean="0">
                <a:solidFill>
                  <a:schemeClr val="tx2"/>
                </a:solidFill>
              </a:rPr>
              <a:t> H. W. </a:t>
            </a:r>
            <a:r>
              <a:rPr lang="en-US" altLang="ko-KR" sz="1000" dirty="0" err="1" smtClean="0">
                <a:solidFill>
                  <a:schemeClr val="tx2"/>
                </a:solidFill>
              </a:rPr>
              <a:t>Scheres</a:t>
            </a:r>
            <a:r>
              <a:rPr lang="en-US" altLang="ko-KR" sz="1000" dirty="0" smtClean="0">
                <a:solidFill>
                  <a:schemeClr val="tx2"/>
                </a:solidFill>
              </a:rPr>
              <a:t>, and V. </a:t>
            </a:r>
            <a:r>
              <a:rPr lang="en-US" altLang="ko-KR" sz="1000" dirty="0" err="1" smtClean="0">
                <a:solidFill>
                  <a:schemeClr val="tx2"/>
                </a:solidFill>
              </a:rPr>
              <a:t>Ramakrishnan</a:t>
            </a:r>
            <a:endParaRPr lang="en-US" altLang="ko-KR" sz="1000" dirty="0" smtClean="0">
              <a:solidFill>
                <a:schemeClr val="tx2"/>
              </a:solidFill>
            </a:endParaRPr>
          </a:p>
          <a:p>
            <a:r>
              <a:rPr lang="en-US" altLang="ko-KR" sz="1200" dirty="0" smtClean="0"/>
              <a:t>The mitochondrial ribosome structure has substantially diverged from that of bacterial and eukaryotic </a:t>
            </a:r>
            <a:r>
              <a:rPr lang="en-US" altLang="ko-KR" sz="1200" dirty="0" err="1" smtClean="0"/>
              <a:t>ribosomes</a:t>
            </a:r>
            <a:r>
              <a:rPr lang="en-US" altLang="ko-KR" sz="1200" dirty="0" smtClean="0"/>
              <a:t>.</a:t>
            </a:r>
          </a:p>
          <a:p>
            <a:endParaRPr lang="en-US" altLang="ko-KR" sz="1200" dirty="0" smtClean="0"/>
          </a:p>
          <a:p>
            <a:r>
              <a:rPr lang="en-US" altLang="ko-KR" sz="1400" b="1" dirty="0" smtClean="0"/>
              <a:t>Contribution of NAC Transcription Factors to Plant Adaptation to Land</a:t>
            </a:r>
          </a:p>
          <a:p>
            <a:r>
              <a:rPr lang="en-US" altLang="ko-KR" sz="1000" dirty="0" smtClean="0">
                <a:solidFill>
                  <a:schemeClr val="tx2"/>
                </a:solidFill>
              </a:rPr>
              <a:t>Bo </a:t>
            </a:r>
            <a:r>
              <a:rPr lang="en-US" altLang="ko-KR" sz="1000" dirty="0" err="1" smtClean="0">
                <a:solidFill>
                  <a:schemeClr val="tx2"/>
                </a:solidFill>
              </a:rPr>
              <a:t>Xu</a:t>
            </a:r>
            <a:r>
              <a:rPr lang="en-US" altLang="ko-KR" sz="1000" dirty="0" smtClean="0">
                <a:solidFill>
                  <a:schemeClr val="tx2"/>
                </a:solidFill>
              </a:rPr>
              <a:t>, Misato </a:t>
            </a:r>
            <a:r>
              <a:rPr lang="en-US" altLang="ko-KR" sz="1000" dirty="0" err="1" smtClean="0">
                <a:solidFill>
                  <a:schemeClr val="tx2"/>
                </a:solidFill>
              </a:rPr>
              <a:t>Ohtani</a:t>
            </a:r>
            <a:r>
              <a:rPr lang="en-US" altLang="ko-KR" sz="1000" dirty="0" smtClean="0">
                <a:solidFill>
                  <a:schemeClr val="tx2"/>
                </a:solidFill>
              </a:rPr>
              <a:t>, Masatoshi Yamaguchi, </a:t>
            </a:r>
            <a:r>
              <a:rPr lang="en-US" altLang="ko-KR" sz="1000" dirty="0" err="1" smtClean="0">
                <a:solidFill>
                  <a:schemeClr val="tx2"/>
                </a:solidFill>
              </a:rPr>
              <a:t>Kiminori</a:t>
            </a:r>
            <a:r>
              <a:rPr lang="en-US" altLang="ko-KR" sz="1000" dirty="0" smtClean="0">
                <a:solidFill>
                  <a:schemeClr val="tx2"/>
                </a:solidFill>
              </a:rPr>
              <a:t> </a:t>
            </a:r>
            <a:r>
              <a:rPr lang="en-US" altLang="ko-KR" sz="1000" dirty="0" err="1" smtClean="0">
                <a:solidFill>
                  <a:schemeClr val="tx2"/>
                </a:solidFill>
              </a:rPr>
              <a:t>Toyooka</a:t>
            </a:r>
            <a:r>
              <a:rPr lang="en-US" altLang="ko-KR" sz="1000" dirty="0" smtClean="0">
                <a:solidFill>
                  <a:schemeClr val="tx2"/>
                </a:solidFill>
              </a:rPr>
              <a:t>, Mayumi </a:t>
            </a:r>
            <a:r>
              <a:rPr lang="en-US" altLang="ko-KR" sz="1000" dirty="0" err="1" smtClean="0">
                <a:solidFill>
                  <a:schemeClr val="tx2"/>
                </a:solidFill>
              </a:rPr>
              <a:t>Wakazaki</a:t>
            </a:r>
            <a:r>
              <a:rPr lang="en-US" altLang="ko-KR" sz="1000" dirty="0" smtClean="0">
                <a:solidFill>
                  <a:schemeClr val="tx2"/>
                </a:solidFill>
              </a:rPr>
              <a:t>, </a:t>
            </a:r>
            <a:r>
              <a:rPr lang="en-US" altLang="ko-KR" sz="1000" dirty="0" err="1" smtClean="0">
                <a:solidFill>
                  <a:schemeClr val="tx2"/>
                </a:solidFill>
              </a:rPr>
              <a:t>Mayuko</a:t>
            </a:r>
            <a:r>
              <a:rPr lang="en-US" altLang="ko-KR" sz="1000" dirty="0" smtClean="0">
                <a:solidFill>
                  <a:schemeClr val="tx2"/>
                </a:solidFill>
              </a:rPr>
              <a:t> Sato, Minoru Kubo, Yoshimi Nakano, </a:t>
            </a:r>
            <a:r>
              <a:rPr lang="en-US" altLang="ko-KR" sz="1000" dirty="0" err="1" smtClean="0">
                <a:solidFill>
                  <a:schemeClr val="tx2"/>
                </a:solidFill>
              </a:rPr>
              <a:t>Ryosuke</a:t>
            </a:r>
            <a:r>
              <a:rPr lang="en-US" altLang="ko-KR" sz="1000" dirty="0" smtClean="0">
                <a:solidFill>
                  <a:schemeClr val="tx2"/>
                </a:solidFill>
              </a:rPr>
              <a:t> Sano, Yuji </a:t>
            </a:r>
            <a:r>
              <a:rPr lang="en-US" altLang="ko-KR" sz="1000" dirty="0" err="1" smtClean="0">
                <a:solidFill>
                  <a:schemeClr val="tx2"/>
                </a:solidFill>
              </a:rPr>
              <a:t>Hiwatashi</a:t>
            </a:r>
            <a:r>
              <a:rPr lang="en-US" altLang="ko-KR" sz="1000" dirty="0" smtClean="0">
                <a:solidFill>
                  <a:schemeClr val="tx2"/>
                </a:solidFill>
              </a:rPr>
              <a:t>, Takashi Murata, Tetsuya </a:t>
            </a:r>
            <a:r>
              <a:rPr lang="en-US" altLang="ko-KR" sz="1000" dirty="0" err="1" smtClean="0">
                <a:solidFill>
                  <a:schemeClr val="tx2"/>
                </a:solidFill>
              </a:rPr>
              <a:t>Kurata</a:t>
            </a:r>
            <a:r>
              <a:rPr lang="en-US" altLang="ko-KR" sz="1000" dirty="0" smtClean="0">
                <a:solidFill>
                  <a:schemeClr val="tx2"/>
                </a:solidFill>
              </a:rPr>
              <a:t>, </a:t>
            </a:r>
            <a:r>
              <a:rPr lang="en-US" altLang="ko-KR" sz="1000" dirty="0" err="1" smtClean="0">
                <a:solidFill>
                  <a:schemeClr val="tx2"/>
                </a:solidFill>
              </a:rPr>
              <a:t>Arata</a:t>
            </a:r>
            <a:r>
              <a:rPr lang="en-US" altLang="ko-KR" sz="1000" dirty="0" smtClean="0">
                <a:solidFill>
                  <a:schemeClr val="tx2"/>
                </a:solidFill>
              </a:rPr>
              <a:t> </a:t>
            </a:r>
            <a:r>
              <a:rPr lang="en-US" altLang="ko-KR" sz="1000" dirty="0" err="1" smtClean="0">
                <a:solidFill>
                  <a:schemeClr val="tx2"/>
                </a:solidFill>
              </a:rPr>
              <a:t>Yoneda</a:t>
            </a:r>
            <a:r>
              <a:rPr lang="en-US" altLang="ko-KR" sz="1000" dirty="0" smtClean="0">
                <a:solidFill>
                  <a:schemeClr val="tx2"/>
                </a:solidFill>
              </a:rPr>
              <a:t>, Ko Kato, </a:t>
            </a:r>
            <a:r>
              <a:rPr lang="en-US" altLang="ko-KR" sz="1000" dirty="0" err="1" smtClean="0">
                <a:solidFill>
                  <a:schemeClr val="tx2"/>
                </a:solidFill>
              </a:rPr>
              <a:t>Mitsuyasu</a:t>
            </a:r>
            <a:r>
              <a:rPr lang="en-US" altLang="ko-KR" sz="1000" dirty="0" smtClean="0">
                <a:solidFill>
                  <a:schemeClr val="tx2"/>
                </a:solidFill>
              </a:rPr>
              <a:t> </a:t>
            </a:r>
            <a:r>
              <a:rPr lang="en-US" altLang="ko-KR" sz="1000" dirty="0" err="1" smtClean="0">
                <a:solidFill>
                  <a:schemeClr val="tx2"/>
                </a:solidFill>
              </a:rPr>
              <a:t>Hasebe</a:t>
            </a:r>
            <a:r>
              <a:rPr lang="en-US" altLang="ko-KR" sz="1000" dirty="0" smtClean="0">
                <a:solidFill>
                  <a:schemeClr val="tx2"/>
                </a:solidFill>
              </a:rPr>
              <a:t>, and </a:t>
            </a:r>
            <a:r>
              <a:rPr lang="en-US" altLang="ko-KR" sz="1000" dirty="0" err="1" smtClean="0">
                <a:solidFill>
                  <a:schemeClr val="tx2"/>
                </a:solidFill>
              </a:rPr>
              <a:t>Taku</a:t>
            </a:r>
            <a:r>
              <a:rPr lang="en-US" altLang="ko-KR" sz="1000" dirty="0" smtClean="0">
                <a:solidFill>
                  <a:schemeClr val="tx2"/>
                </a:solidFill>
              </a:rPr>
              <a:t> </a:t>
            </a:r>
            <a:r>
              <a:rPr lang="en-US" altLang="ko-KR" sz="1000" dirty="0" err="1" smtClean="0">
                <a:solidFill>
                  <a:schemeClr val="tx2"/>
                </a:solidFill>
              </a:rPr>
              <a:t>Demura</a:t>
            </a:r>
            <a:endParaRPr lang="en-US" altLang="ko-KR" sz="1000" dirty="0" smtClean="0">
              <a:solidFill>
                <a:schemeClr val="tx2"/>
              </a:solidFill>
            </a:endParaRPr>
          </a:p>
          <a:p>
            <a:r>
              <a:rPr lang="en-US" altLang="ko-KR" sz="1200" dirty="0" smtClean="0"/>
              <a:t>Similarities are revealed in the generation of internal water transport systems in moss and Arabidopsis.</a:t>
            </a:r>
          </a:p>
          <a:p>
            <a:endParaRPr lang="en-US" altLang="ko-KR" sz="1200" dirty="0" smtClean="0"/>
          </a:p>
          <a:p>
            <a:r>
              <a:rPr lang="en-US" altLang="ko-KR" sz="1400" b="1" dirty="0" smtClean="0"/>
              <a:t>A Bacterial Tyrosine </a:t>
            </a:r>
            <a:r>
              <a:rPr lang="en-US" altLang="ko-KR" sz="1400" b="1" dirty="0" err="1" smtClean="0"/>
              <a:t>Phosphatase</a:t>
            </a:r>
            <a:r>
              <a:rPr lang="en-US" altLang="ko-KR" sz="1400" b="1" dirty="0" smtClean="0"/>
              <a:t> Inhibits Plant Pattern Recognition Receptor Activation</a:t>
            </a:r>
          </a:p>
          <a:p>
            <a:r>
              <a:rPr lang="en-US" altLang="ko-KR" sz="1000" dirty="0" smtClean="0">
                <a:solidFill>
                  <a:schemeClr val="tx2"/>
                </a:solidFill>
              </a:rPr>
              <a:t>Alberto P. Macho, Benjamin </a:t>
            </a:r>
            <a:r>
              <a:rPr lang="en-US" altLang="ko-KR" sz="1000" dirty="0" err="1" smtClean="0">
                <a:solidFill>
                  <a:schemeClr val="tx2"/>
                </a:solidFill>
              </a:rPr>
              <a:t>Schwessinger</a:t>
            </a:r>
            <a:r>
              <a:rPr lang="en-US" altLang="ko-KR" sz="1000" dirty="0" smtClean="0">
                <a:solidFill>
                  <a:schemeClr val="tx2"/>
                </a:solidFill>
              </a:rPr>
              <a:t>, </a:t>
            </a:r>
            <a:r>
              <a:rPr lang="en-US" altLang="ko-KR" sz="1000" dirty="0" err="1" smtClean="0">
                <a:solidFill>
                  <a:schemeClr val="tx2"/>
                </a:solidFill>
              </a:rPr>
              <a:t>Vardis</a:t>
            </a:r>
            <a:r>
              <a:rPr lang="en-US" altLang="ko-KR" sz="1000" dirty="0" smtClean="0">
                <a:solidFill>
                  <a:schemeClr val="tx2"/>
                </a:solidFill>
              </a:rPr>
              <a:t> </a:t>
            </a:r>
            <a:r>
              <a:rPr lang="en-US" altLang="ko-KR" sz="1000" dirty="0" err="1" smtClean="0">
                <a:solidFill>
                  <a:schemeClr val="tx2"/>
                </a:solidFill>
              </a:rPr>
              <a:t>Ntoukakis</a:t>
            </a:r>
            <a:r>
              <a:rPr lang="en-US" altLang="ko-KR" sz="1000" dirty="0" smtClean="0">
                <a:solidFill>
                  <a:schemeClr val="tx2"/>
                </a:solidFill>
              </a:rPr>
              <a:t>, </a:t>
            </a:r>
            <a:r>
              <a:rPr lang="en-US" altLang="ko-KR" sz="1000" dirty="0" err="1" smtClean="0">
                <a:solidFill>
                  <a:schemeClr val="tx2"/>
                </a:solidFill>
              </a:rPr>
              <a:t>Alexandre</a:t>
            </a:r>
            <a:r>
              <a:rPr lang="en-US" altLang="ko-KR" sz="1000" dirty="0" smtClean="0">
                <a:solidFill>
                  <a:schemeClr val="tx2"/>
                </a:solidFill>
              </a:rPr>
              <a:t> Brutus, </a:t>
            </a:r>
            <a:r>
              <a:rPr lang="en-US" altLang="ko-KR" sz="1000" dirty="0" err="1" smtClean="0">
                <a:solidFill>
                  <a:schemeClr val="tx2"/>
                </a:solidFill>
              </a:rPr>
              <a:t>Cécile</a:t>
            </a:r>
            <a:r>
              <a:rPr lang="en-US" altLang="ko-KR" sz="1000" dirty="0" smtClean="0">
                <a:solidFill>
                  <a:schemeClr val="tx2"/>
                </a:solidFill>
              </a:rPr>
              <a:t> </a:t>
            </a:r>
            <a:r>
              <a:rPr lang="en-US" altLang="ko-KR" sz="1000" dirty="0" err="1" smtClean="0">
                <a:solidFill>
                  <a:schemeClr val="tx2"/>
                </a:solidFill>
              </a:rPr>
              <a:t>Segonzac</a:t>
            </a:r>
            <a:r>
              <a:rPr lang="en-US" altLang="ko-KR" sz="1000" dirty="0" smtClean="0">
                <a:solidFill>
                  <a:schemeClr val="tx2"/>
                </a:solidFill>
              </a:rPr>
              <a:t>, </a:t>
            </a:r>
            <a:r>
              <a:rPr lang="en-US" altLang="ko-KR" sz="1000" dirty="0" err="1" smtClean="0">
                <a:solidFill>
                  <a:schemeClr val="tx2"/>
                </a:solidFill>
              </a:rPr>
              <a:t>Sonali</a:t>
            </a:r>
            <a:r>
              <a:rPr lang="en-US" altLang="ko-KR" sz="1000" dirty="0" smtClean="0">
                <a:solidFill>
                  <a:schemeClr val="tx2"/>
                </a:solidFill>
              </a:rPr>
              <a:t> Roy, Yasuhiro </a:t>
            </a:r>
            <a:r>
              <a:rPr lang="en-US" altLang="ko-KR" sz="1000" dirty="0" err="1" smtClean="0">
                <a:solidFill>
                  <a:schemeClr val="tx2"/>
                </a:solidFill>
              </a:rPr>
              <a:t>Kadota</a:t>
            </a:r>
            <a:r>
              <a:rPr lang="en-US" altLang="ko-KR" sz="1000" dirty="0" smtClean="0">
                <a:solidFill>
                  <a:schemeClr val="tx2"/>
                </a:solidFill>
              </a:rPr>
              <a:t>, Man-Ho Oh, Jan </a:t>
            </a:r>
            <a:r>
              <a:rPr lang="en-US" altLang="ko-KR" sz="1000" dirty="0" err="1" smtClean="0">
                <a:solidFill>
                  <a:schemeClr val="tx2"/>
                </a:solidFill>
              </a:rPr>
              <a:t>Sklenar</a:t>
            </a:r>
            <a:r>
              <a:rPr lang="en-US" altLang="ko-KR" sz="1000" dirty="0" smtClean="0">
                <a:solidFill>
                  <a:schemeClr val="tx2"/>
                </a:solidFill>
              </a:rPr>
              <a:t>, Paul Derbyshire, Rosa Lozano-</a:t>
            </a:r>
            <a:r>
              <a:rPr lang="en-US" altLang="ko-KR" sz="1000" dirty="0" err="1" smtClean="0">
                <a:solidFill>
                  <a:schemeClr val="tx2"/>
                </a:solidFill>
              </a:rPr>
              <a:t>Durán</a:t>
            </a:r>
            <a:r>
              <a:rPr lang="en-US" altLang="ko-KR" sz="1000" dirty="0" smtClean="0">
                <a:solidFill>
                  <a:schemeClr val="tx2"/>
                </a:solidFill>
              </a:rPr>
              <a:t>, </a:t>
            </a:r>
            <a:r>
              <a:rPr lang="en-US" altLang="ko-KR" sz="1000" dirty="0" err="1" smtClean="0">
                <a:solidFill>
                  <a:schemeClr val="tx2"/>
                </a:solidFill>
              </a:rPr>
              <a:t>Frederikke</a:t>
            </a:r>
            <a:r>
              <a:rPr lang="en-US" altLang="ko-KR" sz="1000" dirty="0" smtClean="0">
                <a:solidFill>
                  <a:schemeClr val="tx2"/>
                </a:solidFill>
              </a:rPr>
              <a:t> </a:t>
            </a:r>
            <a:r>
              <a:rPr lang="en-US" altLang="ko-KR" sz="1000" dirty="0" err="1" smtClean="0">
                <a:solidFill>
                  <a:schemeClr val="tx2"/>
                </a:solidFill>
              </a:rPr>
              <a:t>Gro</a:t>
            </a:r>
            <a:r>
              <a:rPr lang="en-US" altLang="ko-KR" sz="1000" dirty="0" smtClean="0">
                <a:solidFill>
                  <a:schemeClr val="tx2"/>
                </a:solidFill>
              </a:rPr>
              <a:t> </a:t>
            </a:r>
            <a:r>
              <a:rPr lang="en-US" altLang="ko-KR" sz="1000" dirty="0" err="1" smtClean="0">
                <a:solidFill>
                  <a:schemeClr val="tx2"/>
                </a:solidFill>
              </a:rPr>
              <a:t>Malinovsky</a:t>
            </a:r>
            <a:r>
              <a:rPr lang="en-US" altLang="ko-KR" sz="1000" dirty="0" smtClean="0">
                <a:solidFill>
                  <a:schemeClr val="tx2"/>
                </a:solidFill>
              </a:rPr>
              <a:t>, Jacqueline Monaghan, Frank L. </a:t>
            </a:r>
            <a:r>
              <a:rPr lang="en-US" altLang="ko-KR" sz="1000" dirty="0" err="1" smtClean="0">
                <a:solidFill>
                  <a:schemeClr val="tx2"/>
                </a:solidFill>
              </a:rPr>
              <a:t>Menke</a:t>
            </a:r>
            <a:r>
              <a:rPr lang="en-US" altLang="ko-KR" sz="1000" dirty="0" smtClean="0">
                <a:solidFill>
                  <a:schemeClr val="tx2"/>
                </a:solidFill>
              </a:rPr>
              <a:t>, Steven C. Huber, </a:t>
            </a:r>
            <a:r>
              <a:rPr lang="en-US" altLang="ko-KR" sz="1000" dirty="0" err="1" smtClean="0">
                <a:solidFill>
                  <a:schemeClr val="tx2"/>
                </a:solidFill>
              </a:rPr>
              <a:t>Sheng</a:t>
            </a:r>
            <a:r>
              <a:rPr lang="en-US" altLang="ko-KR" sz="1000" dirty="0" smtClean="0">
                <a:solidFill>
                  <a:schemeClr val="tx2"/>
                </a:solidFill>
              </a:rPr>
              <a:t> Yang He, and Cyril </a:t>
            </a:r>
            <a:r>
              <a:rPr lang="en-US" altLang="ko-KR" sz="1000" dirty="0" err="1" smtClean="0">
                <a:solidFill>
                  <a:schemeClr val="tx2"/>
                </a:solidFill>
              </a:rPr>
              <a:t>Zipfel</a:t>
            </a:r>
            <a:endParaRPr lang="en-US" altLang="ko-KR" sz="1000" dirty="0" smtClean="0">
              <a:solidFill>
                <a:schemeClr val="tx2"/>
              </a:solidFill>
            </a:endParaRPr>
          </a:p>
          <a:p>
            <a:r>
              <a:rPr lang="en-US" altLang="ko-KR" sz="1200" dirty="0" smtClean="0"/>
              <a:t>A plant pathogen and its host compete for control over a key phosphorylation site in an innate immune receptor.</a:t>
            </a:r>
          </a:p>
          <a:p>
            <a:endParaRPr lang="en-US" altLang="ko-KR" sz="1200" dirty="0" smtClean="0"/>
          </a:p>
          <a:p>
            <a:r>
              <a:rPr lang="en-US" altLang="ko-KR" sz="1400" b="1" dirty="0" smtClean="0"/>
              <a:t>A Non–Cell Autonomous Role of E(z) to Prevent Germ Cells from Turning on a Somatic Cell Marker</a:t>
            </a:r>
          </a:p>
          <a:p>
            <a:r>
              <a:rPr lang="en-US" altLang="ko-KR" sz="1000" dirty="0" err="1" smtClean="0">
                <a:solidFill>
                  <a:schemeClr val="tx2"/>
                </a:solidFill>
              </a:rPr>
              <a:t>Suk</a:t>
            </a:r>
            <a:r>
              <a:rPr lang="en-US" altLang="ko-KR" sz="1000" dirty="0" smtClean="0">
                <a:solidFill>
                  <a:schemeClr val="tx2"/>
                </a:solidFill>
              </a:rPr>
              <a:t> Ho </a:t>
            </a:r>
            <a:r>
              <a:rPr lang="en-US" altLang="ko-KR" sz="1000" dirty="0" err="1" smtClean="0">
                <a:solidFill>
                  <a:schemeClr val="tx2"/>
                </a:solidFill>
              </a:rPr>
              <a:t>Eun</a:t>
            </a:r>
            <a:r>
              <a:rPr lang="en-US" altLang="ko-KR" sz="1000" dirty="0" smtClean="0">
                <a:solidFill>
                  <a:schemeClr val="tx2"/>
                </a:solidFill>
              </a:rPr>
              <a:t>, Zhen Shi, </a:t>
            </a:r>
            <a:r>
              <a:rPr lang="en-US" altLang="ko-KR" sz="1000" dirty="0" err="1" smtClean="0">
                <a:solidFill>
                  <a:schemeClr val="tx2"/>
                </a:solidFill>
              </a:rPr>
              <a:t>Kairong</a:t>
            </a:r>
            <a:r>
              <a:rPr lang="en-US" altLang="ko-KR" sz="1000" dirty="0" smtClean="0">
                <a:solidFill>
                  <a:schemeClr val="tx2"/>
                </a:solidFill>
              </a:rPr>
              <a:t> Cui, </a:t>
            </a:r>
            <a:r>
              <a:rPr lang="en-US" altLang="ko-KR" sz="1000" dirty="0" err="1" smtClean="0">
                <a:solidFill>
                  <a:schemeClr val="tx2"/>
                </a:solidFill>
              </a:rPr>
              <a:t>Keji</a:t>
            </a:r>
            <a:r>
              <a:rPr lang="en-US" altLang="ko-KR" sz="1000" dirty="0" smtClean="0">
                <a:solidFill>
                  <a:schemeClr val="tx2"/>
                </a:solidFill>
              </a:rPr>
              <a:t> Zhao, and </a:t>
            </a:r>
            <a:r>
              <a:rPr lang="en-US" altLang="ko-KR" sz="1000" dirty="0" err="1" smtClean="0">
                <a:solidFill>
                  <a:schemeClr val="tx2"/>
                </a:solidFill>
              </a:rPr>
              <a:t>Xin</a:t>
            </a:r>
            <a:r>
              <a:rPr lang="en-US" altLang="ko-KR" sz="1000" dirty="0" smtClean="0">
                <a:solidFill>
                  <a:schemeClr val="tx2"/>
                </a:solidFill>
              </a:rPr>
              <a:t> Chen</a:t>
            </a:r>
          </a:p>
          <a:p>
            <a:r>
              <a:rPr lang="en-US" altLang="ko-KR" sz="1200" dirty="0" smtClean="0"/>
              <a:t>Somatic cells within the gonad produce a protein that stops Drosophila germ cells from becoming somatic.</a:t>
            </a:r>
          </a:p>
          <a:p>
            <a:endParaRPr lang="en-US" altLang="ko-KR" sz="1200" dirty="0" smtClean="0"/>
          </a:p>
          <a:p>
            <a:r>
              <a:rPr lang="en-US" altLang="ko-KR" sz="1400" b="1" dirty="0" smtClean="0"/>
              <a:t>The Drosophila Circadian Clock Is a Variably Coupled Network of Multiple </a:t>
            </a:r>
            <a:r>
              <a:rPr lang="en-US" altLang="ko-KR" sz="1400" b="1" dirty="0" err="1" smtClean="0"/>
              <a:t>Peptidergic</a:t>
            </a:r>
            <a:r>
              <a:rPr lang="en-US" altLang="ko-KR" sz="1400" b="1" dirty="0" smtClean="0"/>
              <a:t> Units</a:t>
            </a:r>
          </a:p>
          <a:p>
            <a:r>
              <a:rPr lang="en-US" altLang="ko-KR" sz="1000" dirty="0" smtClean="0">
                <a:solidFill>
                  <a:schemeClr val="tx2"/>
                </a:solidFill>
              </a:rPr>
              <a:t>Z. Yao and O. T. Shafer</a:t>
            </a:r>
          </a:p>
          <a:p>
            <a:r>
              <a:rPr lang="en-US" altLang="ko-KR" sz="1200" dirty="0" smtClean="0"/>
              <a:t>Behavioral rhythms emerge from the interactions of many independent oscillators rather than from a group of master pacemakers.</a:t>
            </a:r>
          </a:p>
          <a:p>
            <a:endParaRPr lang="en-US" altLang="ko-KR" sz="1200" dirty="0" smtClean="0"/>
          </a:p>
          <a:p>
            <a:r>
              <a:rPr lang="en-US" altLang="ko-KR" sz="1400" b="1" dirty="0" smtClean="0"/>
              <a:t>Quantifying Global International Migration Flows</a:t>
            </a:r>
          </a:p>
          <a:p>
            <a:r>
              <a:rPr lang="en-US" altLang="ko-KR" sz="1000" dirty="0" smtClean="0">
                <a:solidFill>
                  <a:schemeClr val="tx2"/>
                </a:solidFill>
              </a:rPr>
              <a:t>Guy J. Abel and Nikola Sander</a:t>
            </a:r>
          </a:p>
          <a:p>
            <a:r>
              <a:rPr lang="en-US" altLang="ko-KR" sz="1200" dirty="0" smtClean="0"/>
              <a:t>Estimates are provided for the international flow of people over 5-year periods between 1990 and 2010.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Signaling] 25 MARCH 2014 VOL 7, ISSUE 318</a:t>
            </a:r>
          </a:p>
        </p:txBody>
      </p:sp>
      <p:pic>
        <p:nvPicPr>
          <p:cNvPr id="1026" name="Picture 2"/>
          <p:cNvPicPr>
            <a:picLocks noChangeAspect="1" noChangeArrowheads="1"/>
          </p:cNvPicPr>
          <p:nvPr/>
        </p:nvPicPr>
        <p:blipFill>
          <a:blip r:embed="rId2" cstate="print"/>
          <a:srcRect l="1472" t="16360" r="33555" b="20638"/>
          <a:stretch>
            <a:fillRect/>
          </a:stretch>
        </p:blipFill>
        <p:spPr bwMode="auto">
          <a:xfrm>
            <a:off x="179513" y="476672"/>
            <a:ext cx="8787488" cy="51125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26 MARCH 2014 VOL 6, ISSUE 229</a:t>
            </a:r>
          </a:p>
        </p:txBody>
      </p:sp>
      <p:grpSp>
        <p:nvGrpSpPr>
          <p:cNvPr id="8" name="그룹 7"/>
          <p:cNvGrpSpPr/>
          <p:nvPr/>
        </p:nvGrpSpPr>
        <p:grpSpPr>
          <a:xfrm>
            <a:off x="616540" y="373132"/>
            <a:ext cx="7915900" cy="6384002"/>
            <a:chOff x="0" y="373132"/>
            <a:chExt cx="7915900" cy="6384002"/>
          </a:xfrm>
        </p:grpSpPr>
        <p:pic>
          <p:nvPicPr>
            <p:cNvPr id="2050" name="Picture 2"/>
            <p:cNvPicPr>
              <a:picLocks noChangeAspect="1" noChangeArrowheads="1"/>
            </p:cNvPicPr>
            <p:nvPr/>
          </p:nvPicPr>
          <p:blipFill>
            <a:blip r:embed="rId2" cstate="print"/>
            <a:srcRect l="10631" t="18329" r="25582" b="55093"/>
            <a:stretch>
              <a:fillRect/>
            </a:stretch>
          </p:blipFill>
          <p:spPr bwMode="auto">
            <a:xfrm>
              <a:off x="0" y="373132"/>
              <a:ext cx="7776864" cy="1944216"/>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11222" t="48018" r="24401" b="36232"/>
            <a:stretch>
              <a:fillRect/>
            </a:stretch>
          </p:blipFill>
          <p:spPr bwMode="auto">
            <a:xfrm>
              <a:off x="67028" y="4005064"/>
              <a:ext cx="7848872" cy="1152128"/>
            </a:xfrm>
            <a:prstGeom prst="rect">
              <a:avLst/>
            </a:prstGeom>
            <a:noFill/>
            <a:ln w="9525">
              <a:noFill/>
              <a:miter lim="800000"/>
              <a:headEnd/>
              <a:tailEnd/>
            </a:ln>
          </p:spPr>
        </p:pic>
        <p:pic>
          <p:nvPicPr>
            <p:cNvPr id="6" name="Picture 2"/>
            <p:cNvPicPr>
              <a:picLocks noChangeAspect="1" noChangeArrowheads="1"/>
            </p:cNvPicPr>
            <p:nvPr/>
          </p:nvPicPr>
          <p:blipFill>
            <a:blip r:embed="rId2" cstate="print"/>
            <a:srcRect l="10631" t="47860" r="25582" b="29500"/>
            <a:stretch>
              <a:fillRect/>
            </a:stretch>
          </p:blipFill>
          <p:spPr bwMode="auto">
            <a:xfrm>
              <a:off x="0" y="2276872"/>
              <a:ext cx="7776864" cy="1656184"/>
            </a:xfrm>
            <a:prstGeom prst="rect">
              <a:avLst/>
            </a:prstGeom>
            <a:noFill/>
            <a:ln w="9525">
              <a:noFill/>
              <a:miter lim="800000"/>
              <a:headEnd/>
              <a:tailEnd/>
            </a:ln>
          </p:spPr>
        </p:pic>
        <p:pic>
          <p:nvPicPr>
            <p:cNvPr id="7" name="Picture 3"/>
            <p:cNvPicPr>
              <a:picLocks noChangeAspect="1" noChangeArrowheads="1"/>
            </p:cNvPicPr>
            <p:nvPr/>
          </p:nvPicPr>
          <p:blipFill>
            <a:blip r:embed="rId3" cstate="print"/>
            <a:srcRect l="11222" t="66721" r="24401" b="11407"/>
            <a:stretch>
              <a:fillRect/>
            </a:stretch>
          </p:blipFill>
          <p:spPr bwMode="auto">
            <a:xfrm>
              <a:off x="67028" y="5157192"/>
              <a:ext cx="7848872" cy="1599942"/>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1143" t="27428" r="56190" b="67560"/>
          <a:stretch/>
        </p:blipFill>
        <p:spPr bwMode="auto">
          <a:xfrm>
            <a:off x="-4507" y="0"/>
            <a:ext cx="3454400" cy="4296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 name="Picture 2"/>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3714" t="12190" r="47429" b="6801"/>
          <a:stretch/>
        </p:blipFill>
        <p:spPr bwMode="auto">
          <a:xfrm>
            <a:off x="-4507" y="453300"/>
            <a:ext cx="4072451" cy="643070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2857" t="15289" r="47714" b="6867"/>
          <a:stretch/>
        </p:blipFill>
        <p:spPr bwMode="auto">
          <a:xfrm>
            <a:off x="4355976" y="150506"/>
            <a:ext cx="4484915" cy="667321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0540078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3619" t="11852" r="47905" b="6941"/>
          <a:stretch/>
        </p:blipFill>
        <p:spPr bwMode="auto">
          <a:xfrm>
            <a:off x="16204" y="48964"/>
            <a:ext cx="4244766" cy="68090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3619" t="13724" r="48191" b="12963"/>
          <a:stretch/>
        </p:blipFill>
        <p:spPr bwMode="auto">
          <a:xfrm>
            <a:off x="4499992" y="311139"/>
            <a:ext cx="4296229" cy="628468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17664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3905" t="12698" r="48000" b="7302"/>
          <a:stretch/>
        </p:blipFill>
        <p:spPr bwMode="auto">
          <a:xfrm>
            <a:off x="0" y="0"/>
            <a:ext cx="4281714"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 name="Picture 3"/>
          <p:cNvPicPr>
            <a:picLocks noChangeAspect="1" noChangeArrowheads="1"/>
          </p:cNvPicPr>
          <p:nvPr/>
        </p:nvPicPr>
        <p:blipFill rotWithShape="1">
          <a:blip r:embed="rId3">
            <a:extLst>
              <a:ext uri="{28A0092B-C50C-407E-A947-70E740481C1C}">
                <a14:useLocalDpi xmlns:a14="http://schemas.microsoft.com/office/drawing/2010/main" xmlns="" val="0"/>
              </a:ext>
            </a:extLst>
          </a:blip>
          <a:srcRect l="23714" t="14402" r="47905" b="9999"/>
          <a:stretch/>
        </p:blipFill>
        <p:spPr bwMode="auto">
          <a:xfrm>
            <a:off x="4572000" y="188685"/>
            <a:ext cx="4325258" cy="648063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3882550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23428" t="18286" r="47429" b="30477"/>
          <a:stretch/>
        </p:blipFill>
        <p:spPr bwMode="auto">
          <a:xfrm>
            <a:off x="179512" y="332656"/>
            <a:ext cx="4441370" cy="439238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5166442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19879" y="0"/>
            <a:ext cx="9144000" cy="1692771"/>
          </a:xfrm>
          <a:prstGeom prst="rect">
            <a:avLst/>
          </a:prstGeom>
        </p:spPr>
        <p:txBody>
          <a:bodyPr wrap="square">
            <a:spAutoFit/>
          </a:bodyPr>
          <a:lstStyle/>
          <a:p>
            <a:r>
              <a:rPr lang="en-US" altLang="ko-KR" b="1" dirty="0" err="1"/>
              <a:t>FoxO</a:t>
            </a:r>
            <a:r>
              <a:rPr lang="en-US" altLang="ko-KR" b="1" dirty="0"/>
              <a:t> Transcription Factors Promote AKT Ser473 Phosphorylation and Renal Tumor Growth in Response to Pharmacologic Inhibition of the PI3K–AKT Pathway </a:t>
            </a:r>
            <a:endParaRPr lang="en-US" altLang="ko-KR" b="1" dirty="0" smtClean="0"/>
          </a:p>
          <a:p>
            <a:r>
              <a:rPr lang="en-US" altLang="ko-KR" sz="1400" dirty="0" err="1">
                <a:hlinkClick r:id="rId2"/>
              </a:rPr>
              <a:t>Aifu</a:t>
            </a:r>
            <a:r>
              <a:rPr lang="en-US" altLang="ko-KR" sz="1400" dirty="0">
                <a:hlinkClick r:id="rId2"/>
              </a:rPr>
              <a:t> Lin</a:t>
            </a:r>
            <a:r>
              <a:rPr lang="en-US" altLang="ko-KR" sz="1400" dirty="0">
                <a:hlinkClick r:id="rId3"/>
              </a:rPr>
              <a:t>1</a:t>
            </a:r>
            <a:r>
              <a:rPr lang="en-US" altLang="ko-KR" sz="1400" dirty="0"/>
              <a:t>, </a:t>
            </a:r>
            <a:r>
              <a:rPr lang="en-US" altLang="ko-KR" sz="1400" dirty="0" smtClean="0">
                <a:hlinkClick r:id="rId4"/>
              </a:rPr>
              <a:t>Hai-long </a:t>
            </a:r>
            <a:r>
              <a:rPr lang="en-US" altLang="ko-KR" sz="1400" dirty="0">
                <a:hlinkClick r:id="rId4"/>
              </a:rPr>
              <a:t>Piao</a:t>
            </a:r>
            <a:r>
              <a:rPr lang="en-US" altLang="ko-KR" sz="1400" dirty="0">
                <a:hlinkClick r:id="rId3"/>
              </a:rPr>
              <a:t>1</a:t>
            </a:r>
            <a:r>
              <a:rPr lang="en-US" altLang="ko-KR" sz="1400" dirty="0"/>
              <a:t>, </a:t>
            </a:r>
            <a:r>
              <a:rPr lang="en-US" altLang="ko-KR" sz="1400" dirty="0" smtClean="0">
                <a:hlinkClick r:id="rId5"/>
              </a:rPr>
              <a:t>Li </a:t>
            </a:r>
            <a:r>
              <a:rPr lang="en-US" altLang="ko-KR" sz="1400" dirty="0">
                <a:hlinkClick r:id="rId5"/>
              </a:rPr>
              <a:t>Zhuang</a:t>
            </a:r>
            <a:r>
              <a:rPr lang="en-US" altLang="ko-KR" sz="1400" dirty="0">
                <a:hlinkClick r:id="rId3"/>
              </a:rPr>
              <a:t>1</a:t>
            </a:r>
            <a:r>
              <a:rPr lang="en-US" altLang="ko-KR" sz="1400" dirty="0"/>
              <a:t>, </a:t>
            </a:r>
            <a:r>
              <a:rPr lang="en-US" altLang="ko-KR" sz="1400" dirty="0" smtClean="0">
                <a:hlinkClick r:id="rId6"/>
              </a:rPr>
              <a:t>Dos </a:t>
            </a:r>
            <a:r>
              <a:rPr lang="en-US" altLang="ko-KR" sz="1400" dirty="0">
                <a:hlinkClick r:id="rId6"/>
              </a:rPr>
              <a:t>D. Sarbassov</a:t>
            </a:r>
            <a:r>
              <a:rPr lang="en-US" altLang="ko-KR" sz="1400" dirty="0">
                <a:hlinkClick r:id="rId3"/>
              </a:rPr>
              <a:t>2</a:t>
            </a:r>
            <a:r>
              <a:rPr lang="en-US" altLang="ko-KR" sz="1400" dirty="0"/>
              <a:t>,</a:t>
            </a:r>
            <a:r>
              <a:rPr lang="en-US" altLang="ko-KR" sz="1400" dirty="0">
                <a:hlinkClick r:id="rId3"/>
              </a:rPr>
              <a:t>3</a:t>
            </a:r>
            <a:r>
              <a:rPr lang="en-US" altLang="ko-KR" sz="1400" dirty="0"/>
              <a:t>, </a:t>
            </a:r>
            <a:r>
              <a:rPr lang="en-US" altLang="ko-KR" sz="1400" dirty="0" smtClean="0">
                <a:hlinkClick r:id="rId7"/>
              </a:rPr>
              <a:t>Li </a:t>
            </a:r>
            <a:r>
              <a:rPr lang="en-US" altLang="ko-KR" sz="1400" dirty="0">
                <a:hlinkClick r:id="rId7"/>
              </a:rPr>
              <a:t>Ma</a:t>
            </a:r>
            <a:r>
              <a:rPr lang="en-US" altLang="ko-KR" sz="1400" dirty="0">
                <a:hlinkClick r:id="rId3"/>
              </a:rPr>
              <a:t>1</a:t>
            </a:r>
            <a:r>
              <a:rPr lang="en-US" altLang="ko-KR" sz="1400" dirty="0"/>
              <a:t>,</a:t>
            </a:r>
            <a:r>
              <a:rPr lang="en-US" altLang="ko-KR" sz="1400" dirty="0">
                <a:hlinkClick r:id="rId3"/>
              </a:rPr>
              <a:t>3</a:t>
            </a:r>
            <a:r>
              <a:rPr lang="en-US" altLang="ko-KR" sz="1400" dirty="0"/>
              <a:t>, and </a:t>
            </a:r>
            <a:r>
              <a:rPr lang="en-US" altLang="ko-KR" sz="1400" dirty="0" err="1" smtClean="0">
                <a:hlinkClick r:id="rId8"/>
              </a:rPr>
              <a:t>Boyi</a:t>
            </a:r>
            <a:r>
              <a:rPr lang="en-US" altLang="ko-KR" sz="1400" dirty="0" smtClean="0">
                <a:hlinkClick r:id="rId8"/>
              </a:rPr>
              <a:t> </a:t>
            </a:r>
            <a:r>
              <a:rPr lang="en-US" altLang="ko-KR" sz="1400" dirty="0" err="1">
                <a:hlinkClick r:id="rId8"/>
              </a:rPr>
              <a:t>Gan</a:t>
            </a:r>
            <a:endParaRPr lang="en-US" altLang="ko-KR" sz="1400" dirty="0"/>
          </a:p>
          <a:p>
            <a:r>
              <a:rPr lang="en-US" altLang="ko-KR" sz="1200" b="1" i="1" dirty="0" smtClean="0"/>
              <a:t>Authors</a:t>
            </a:r>
            <a:r>
              <a:rPr lang="en-US" altLang="ko-KR" sz="1200" b="1" i="1" dirty="0"/>
              <a:t>' Affiliations:</a:t>
            </a:r>
            <a:r>
              <a:rPr lang="en-US" altLang="ko-KR" sz="1200" i="1" dirty="0"/>
              <a:t> Departments of </a:t>
            </a:r>
            <a:r>
              <a:rPr lang="en-US" altLang="ko-KR" sz="1200" i="1" baseline="30000" dirty="0"/>
              <a:t>1</a:t>
            </a:r>
            <a:r>
              <a:rPr lang="en-US" altLang="ko-KR" sz="1200" i="1" dirty="0"/>
              <a:t>Experimental Radiation Oncology and </a:t>
            </a:r>
            <a:r>
              <a:rPr lang="en-US" altLang="ko-KR" sz="1200" i="1" baseline="30000" dirty="0"/>
              <a:t>2</a:t>
            </a:r>
            <a:r>
              <a:rPr lang="en-US" altLang="ko-KR" sz="1200" i="1" dirty="0"/>
              <a:t>Molecular and Cellular Oncology, the University of Texas MD Anderson Cancer Center; and </a:t>
            </a:r>
            <a:r>
              <a:rPr lang="en-US" altLang="ko-KR" sz="1200" i="1" baseline="30000" dirty="0"/>
              <a:t>3</a:t>
            </a:r>
            <a:r>
              <a:rPr lang="en-US" altLang="ko-KR" sz="1200" i="1" dirty="0"/>
              <a:t>Program of Cancer Biology, the University of Texas Graduate School of Biomedical Sciences, Houston, Texas </a:t>
            </a:r>
            <a:endParaRPr lang="en-US" altLang="ko-KR" sz="1200" dirty="0">
              <a:effectLst/>
            </a:endParaRPr>
          </a:p>
        </p:txBody>
      </p:sp>
      <p:sp>
        <p:nvSpPr>
          <p:cNvPr id="5" name="직사각형 4"/>
          <p:cNvSpPr/>
          <p:nvPr/>
        </p:nvSpPr>
        <p:spPr>
          <a:xfrm>
            <a:off x="0" y="1738551"/>
            <a:ext cx="9144000" cy="5016758"/>
          </a:xfrm>
          <a:prstGeom prst="rect">
            <a:avLst/>
          </a:prstGeom>
        </p:spPr>
        <p:txBody>
          <a:bodyPr wrap="square">
            <a:spAutoFit/>
          </a:bodyPr>
          <a:lstStyle/>
          <a:p>
            <a:r>
              <a:rPr lang="en-US" altLang="ko-KR" sz="1600" dirty="0"/>
              <a:t>The PI3K–AKT pathway is </a:t>
            </a:r>
            <a:r>
              <a:rPr lang="en-US" altLang="ko-KR" sz="1600" dirty="0" err="1"/>
              <a:t>hyperactivated</a:t>
            </a:r>
            <a:r>
              <a:rPr lang="en-US" altLang="ko-KR" sz="1600" dirty="0"/>
              <a:t> in many human cancers, and several drugs to inhibit this pathway, including the PI3K/</a:t>
            </a:r>
            <a:r>
              <a:rPr lang="en-US" altLang="ko-KR" sz="1600" dirty="0" err="1"/>
              <a:t>mTOR</a:t>
            </a:r>
            <a:r>
              <a:rPr lang="en-US" altLang="ko-KR" sz="1600" dirty="0"/>
              <a:t> dual inhibitor NVP-BEZ235, are currently being tested in various preclinical and clinical trials. It has been shown that pharmacologic inhibition of the PI3K–AKT pathway results in feedback activation of other oncogenic signaling pathways, which likely will limit the clinical utilization of these inhibitors in cancer treatment. However, the underlying mechanisms of such feedback regulation remain incompletely understood. The PI3K–AKT pathway is a validated therapeutic target in renal cell carcinoma (RCC). Here, we show that </a:t>
            </a:r>
            <a:r>
              <a:rPr lang="en-US" altLang="ko-KR" sz="1600" dirty="0" err="1"/>
              <a:t>FoxO</a:t>
            </a:r>
            <a:r>
              <a:rPr lang="en-US" altLang="ko-KR" sz="1600" dirty="0"/>
              <a:t> transcription factors serve to promote AKT phosphorylation at Ser473 in response to NVP-BEZ235 treatment in renal cancer cells. Inactivation of </a:t>
            </a:r>
            <a:r>
              <a:rPr lang="en-US" altLang="ko-KR" sz="1600" dirty="0" err="1"/>
              <a:t>FoxO</a:t>
            </a:r>
            <a:r>
              <a:rPr lang="en-US" altLang="ko-KR" sz="1600" dirty="0"/>
              <a:t> attenuated NVP-BEZ235–induced AKT Ser473 phosphorylation and rendered renal cancer cells more susceptible to NVP-BEZ235–mediated cell growth suppression </a:t>
            </a:r>
            <a:r>
              <a:rPr lang="en-US" altLang="ko-KR" sz="1600" i="1" dirty="0"/>
              <a:t>in vitro</a:t>
            </a:r>
            <a:r>
              <a:rPr lang="en-US" altLang="ko-KR" sz="1600" dirty="0"/>
              <a:t> and tumor shrinkage </a:t>
            </a:r>
            <a:r>
              <a:rPr lang="en-US" altLang="ko-KR" sz="1600" i="1" dirty="0"/>
              <a:t>in vivo</a:t>
            </a:r>
            <a:r>
              <a:rPr lang="en-US" altLang="ko-KR" sz="1600" dirty="0"/>
              <a:t>. Mechanistically, we showed that </a:t>
            </a:r>
            <a:r>
              <a:rPr lang="en-US" altLang="ko-KR" sz="1600" dirty="0" err="1"/>
              <a:t>FoxOs</a:t>
            </a:r>
            <a:r>
              <a:rPr lang="en-US" altLang="ko-KR" sz="1600" dirty="0"/>
              <a:t> </a:t>
            </a:r>
            <a:r>
              <a:rPr lang="en-US" altLang="ko-KR" sz="1600" dirty="0" err="1"/>
              <a:t>upregulated</a:t>
            </a:r>
            <a:r>
              <a:rPr lang="en-US" altLang="ko-KR" sz="1600" dirty="0"/>
              <a:t> the expression of </a:t>
            </a:r>
            <a:r>
              <a:rPr lang="en-US" altLang="ko-KR" sz="1600" dirty="0" err="1"/>
              <a:t>Rictor</a:t>
            </a:r>
            <a:r>
              <a:rPr lang="en-US" altLang="ko-KR" sz="1600" dirty="0"/>
              <a:t>, an essential component of MTOR complex 2, in response to NVP-BEZ235 treatment and revealed that </a:t>
            </a:r>
            <a:r>
              <a:rPr lang="en-US" altLang="ko-KR" sz="1600" dirty="0" err="1"/>
              <a:t>Rictor</a:t>
            </a:r>
            <a:r>
              <a:rPr lang="en-US" altLang="ko-KR" sz="1600" dirty="0"/>
              <a:t> is a key downstream target of </a:t>
            </a:r>
            <a:r>
              <a:rPr lang="en-US" altLang="ko-KR" sz="1600" dirty="0" err="1"/>
              <a:t>FoxOs</a:t>
            </a:r>
            <a:r>
              <a:rPr lang="en-US" altLang="ko-KR" sz="1600" dirty="0"/>
              <a:t> in NVP-BEZ235–mediated feedback regulation. Finally, we show that </a:t>
            </a:r>
            <a:r>
              <a:rPr lang="en-US" altLang="ko-KR" sz="1600" dirty="0" err="1"/>
              <a:t>FoxOs</a:t>
            </a:r>
            <a:r>
              <a:rPr lang="en-US" altLang="ko-KR" sz="1600" dirty="0"/>
              <a:t> similarly modulate the feedback response on AKT Ser473 phosphorylation and renal tumor growth by other </a:t>
            </a:r>
            <a:r>
              <a:rPr lang="en-US" altLang="ko-KR" sz="1600" dirty="0" err="1"/>
              <a:t>phosphoinositide</a:t>
            </a:r>
            <a:r>
              <a:rPr lang="en-US" altLang="ko-KR" sz="1600" dirty="0"/>
              <a:t> 3-kinase (PI3K) or AKT inhibitor treatment. Together, our study reveals a novel mechanism of PI3K–AKT inhibition-mediated feedback regulation and may identify </a:t>
            </a:r>
            <a:r>
              <a:rPr lang="en-US" altLang="ko-KR" sz="1600" dirty="0" err="1"/>
              <a:t>FoxO</a:t>
            </a:r>
            <a:r>
              <a:rPr lang="en-US" altLang="ko-KR" sz="1600" dirty="0"/>
              <a:t> as a novel biomarker to stratify patients with RCC for PI3K or AKT inhibitor treatment, or a novel therapeutic target to synergize with PI3K–AKT inhibition in RCC treatment. </a:t>
            </a:r>
            <a:r>
              <a:rPr lang="en-US" altLang="ko-KR" sz="1600" i="1" dirty="0"/>
              <a:t>Cancer Res; 74(6); 1682–93. ©2014 AACR</a:t>
            </a:r>
            <a:r>
              <a:rPr lang="en-US" altLang="ko-KR" sz="1600" dirty="0"/>
              <a:t>. </a:t>
            </a:r>
            <a:endParaRPr lang="en-US" altLang="ko-KR" sz="1600" dirty="0">
              <a:effectLst/>
            </a:endParaRPr>
          </a:p>
        </p:txBody>
      </p:sp>
    </p:spTree>
    <p:extLst>
      <p:ext uri="{BB962C8B-B14F-4D97-AF65-F5344CB8AC3E}">
        <p14:creationId xmlns:p14="http://schemas.microsoft.com/office/powerpoint/2010/main" xmlns="" val="36360811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19879" y="0"/>
            <a:ext cx="9144000" cy="1815882"/>
          </a:xfrm>
          <a:prstGeom prst="rect">
            <a:avLst/>
          </a:prstGeom>
        </p:spPr>
        <p:txBody>
          <a:bodyPr wrap="square">
            <a:spAutoFit/>
          </a:bodyPr>
          <a:lstStyle/>
          <a:p>
            <a:r>
              <a:rPr lang="en-US" altLang="ko-KR" b="1" dirty="0"/>
              <a:t>p16INK4a Impairs Homologous Recombination–Mediated DNA Repair in Human Papillomavirus–Positive Head and Neck </a:t>
            </a:r>
            <a:r>
              <a:rPr lang="en-US" altLang="ko-KR" b="1" dirty="0" smtClean="0"/>
              <a:t>Tumors</a:t>
            </a:r>
          </a:p>
          <a:p>
            <a:r>
              <a:rPr lang="en-US" altLang="ko-KR" sz="1400" dirty="0" err="1">
                <a:hlinkClick r:id="rId2"/>
              </a:rPr>
              <a:t>Rüveyda</a:t>
            </a:r>
            <a:r>
              <a:rPr lang="en-US" altLang="ko-KR" sz="1400" dirty="0">
                <a:hlinkClick r:id="rId2"/>
              </a:rPr>
              <a:t> Dok</a:t>
            </a:r>
            <a:r>
              <a:rPr lang="en-US" altLang="ko-KR" sz="1400" dirty="0">
                <a:hlinkClick r:id="rId3"/>
              </a:rPr>
              <a:t>1</a:t>
            </a:r>
            <a:r>
              <a:rPr lang="en-US" altLang="ko-KR" sz="1400" dirty="0"/>
              <a:t>, </a:t>
            </a:r>
            <a:r>
              <a:rPr lang="en-US" altLang="ko-KR" sz="1400" dirty="0" smtClean="0">
                <a:hlinkClick r:id="rId4"/>
              </a:rPr>
              <a:t>Peter </a:t>
            </a:r>
            <a:r>
              <a:rPr lang="en-US" altLang="ko-KR" sz="1400" dirty="0">
                <a:hlinkClick r:id="rId4"/>
              </a:rPr>
              <a:t>Kalev</a:t>
            </a:r>
            <a:r>
              <a:rPr lang="en-US" altLang="ko-KR" sz="1400" dirty="0">
                <a:hlinkClick r:id="rId3"/>
              </a:rPr>
              <a:t>2</a:t>
            </a:r>
            <a:r>
              <a:rPr lang="en-US" altLang="ko-KR" sz="1400" dirty="0"/>
              <a:t>,</a:t>
            </a:r>
            <a:r>
              <a:rPr lang="en-US" altLang="ko-KR" sz="1400" dirty="0">
                <a:hlinkClick r:id="rId3"/>
              </a:rPr>
              <a:t>5</a:t>
            </a:r>
            <a:r>
              <a:rPr lang="en-US" altLang="ko-KR" sz="1400" dirty="0"/>
              <a:t>, </a:t>
            </a:r>
            <a:r>
              <a:rPr lang="en-US" altLang="ko-KR" sz="1400" dirty="0" smtClean="0">
                <a:hlinkClick r:id="rId5"/>
              </a:rPr>
              <a:t>Evert </a:t>
            </a:r>
            <a:r>
              <a:rPr lang="en-US" altLang="ko-KR" sz="1400" dirty="0">
                <a:hlinkClick r:id="rId5"/>
              </a:rPr>
              <a:t>Jan Van Limbergen</a:t>
            </a:r>
            <a:r>
              <a:rPr lang="en-US" altLang="ko-KR" sz="1400" dirty="0">
                <a:hlinkClick r:id="rId3"/>
              </a:rPr>
              <a:t>1</a:t>
            </a:r>
            <a:r>
              <a:rPr lang="en-US" altLang="ko-KR" sz="1400" dirty="0"/>
              <a:t>,</a:t>
            </a:r>
            <a:r>
              <a:rPr lang="en-US" altLang="ko-KR" sz="1400" dirty="0">
                <a:hlinkClick r:id="rId3"/>
              </a:rPr>
              <a:t>6</a:t>
            </a:r>
            <a:r>
              <a:rPr lang="en-US" altLang="ko-KR" sz="1400" dirty="0"/>
              <a:t>, </a:t>
            </a:r>
            <a:r>
              <a:rPr lang="en-US" altLang="ko-KR" sz="1400" dirty="0" err="1" smtClean="0">
                <a:hlinkClick r:id="rId6"/>
              </a:rPr>
              <a:t>Layka</a:t>
            </a:r>
            <a:r>
              <a:rPr lang="en-US" altLang="ko-KR" sz="1400" dirty="0" smtClean="0">
                <a:hlinkClick r:id="rId6"/>
              </a:rPr>
              <a:t> </a:t>
            </a:r>
            <a:r>
              <a:rPr lang="en-US" altLang="ko-KR" sz="1400" dirty="0" err="1">
                <a:hlinkClick r:id="rId6"/>
              </a:rPr>
              <a:t>Abbasi</a:t>
            </a:r>
            <a:r>
              <a:rPr lang="en-US" altLang="ko-KR" sz="1400" dirty="0">
                <a:hlinkClick r:id="rId6"/>
              </a:rPr>
              <a:t> Asbagh</a:t>
            </a:r>
            <a:r>
              <a:rPr lang="en-US" altLang="ko-KR" sz="1400" dirty="0">
                <a:hlinkClick r:id="rId3"/>
              </a:rPr>
              <a:t>3</a:t>
            </a:r>
            <a:r>
              <a:rPr lang="en-US" altLang="ko-KR" sz="1400" dirty="0"/>
              <a:t>, </a:t>
            </a:r>
            <a:r>
              <a:rPr lang="en-US" altLang="ko-KR" sz="1400" dirty="0" err="1" smtClean="0">
                <a:hlinkClick r:id="rId7"/>
              </a:rPr>
              <a:t>Iria</a:t>
            </a:r>
            <a:r>
              <a:rPr lang="en-US" altLang="ko-KR" sz="1400" dirty="0" smtClean="0">
                <a:hlinkClick r:id="rId7"/>
              </a:rPr>
              <a:t> </a:t>
            </a:r>
            <a:r>
              <a:rPr lang="en-US" altLang="ko-KR" sz="1400" dirty="0">
                <a:hlinkClick r:id="rId7"/>
              </a:rPr>
              <a:t>Vázquez</a:t>
            </a:r>
            <a:r>
              <a:rPr lang="en-US" altLang="ko-KR" sz="1400" dirty="0">
                <a:hlinkClick r:id="rId3"/>
              </a:rPr>
              <a:t>2</a:t>
            </a:r>
            <a:r>
              <a:rPr lang="en-US" altLang="ko-KR" sz="1400" dirty="0"/>
              <a:t>,</a:t>
            </a:r>
            <a:r>
              <a:rPr lang="en-US" altLang="ko-KR" sz="1400" dirty="0">
                <a:hlinkClick r:id="rId3"/>
              </a:rPr>
              <a:t>5</a:t>
            </a:r>
            <a:r>
              <a:rPr lang="en-US" altLang="ko-KR" sz="1400" dirty="0"/>
              <a:t>, </a:t>
            </a:r>
            <a:r>
              <a:rPr lang="en-US" altLang="ko-KR" sz="1400" dirty="0" smtClean="0">
                <a:hlinkClick r:id="rId8"/>
              </a:rPr>
              <a:t>Esther </a:t>
            </a:r>
            <a:r>
              <a:rPr lang="en-US" altLang="ko-KR" sz="1400" dirty="0">
                <a:hlinkClick r:id="rId8"/>
              </a:rPr>
              <a:t>Hauben</a:t>
            </a:r>
            <a:r>
              <a:rPr lang="en-US" altLang="ko-KR" sz="1400" dirty="0">
                <a:hlinkClick r:id="rId3"/>
              </a:rPr>
              <a:t>4</a:t>
            </a:r>
            <a:r>
              <a:rPr lang="en-US" altLang="ko-KR" sz="1400" dirty="0"/>
              <a:t>,</a:t>
            </a:r>
            <a:r>
              <a:rPr lang="en-US" altLang="ko-KR" sz="1400" dirty="0">
                <a:hlinkClick r:id="rId3"/>
              </a:rPr>
              <a:t>7</a:t>
            </a:r>
            <a:r>
              <a:rPr lang="en-US" altLang="ko-KR" sz="1400" dirty="0"/>
              <a:t>, </a:t>
            </a:r>
            <a:r>
              <a:rPr lang="en-US" altLang="ko-KR" sz="1400" dirty="0" smtClean="0">
                <a:hlinkClick r:id="rId9"/>
              </a:rPr>
              <a:t>Anna </a:t>
            </a:r>
            <a:r>
              <a:rPr lang="en-US" altLang="ko-KR" sz="1400" dirty="0">
                <a:hlinkClick r:id="rId9"/>
              </a:rPr>
              <a:t>Sablina</a:t>
            </a:r>
            <a:r>
              <a:rPr lang="en-US" altLang="ko-KR" sz="1400" dirty="0">
                <a:hlinkClick r:id="rId3"/>
              </a:rPr>
              <a:t>2</a:t>
            </a:r>
            <a:r>
              <a:rPr lang="en-US" altLang="ko-KR" sz="1400" dirty="0"/>
              <a:t>,</a:t>
            </a:r>
            <a:r>
              <a:rPr lang="en-US" altLang="ko-KR" sz="1400" dirty="0">
                <a:hlinkClick r:id="rId3"/>
              </a:rPr>
              <a:t>5</a:t>
            </a:r>
            <a:r>
              <a:rPr lang="en-US" altLang="ko-KR" sz="1400" dirty="0"/>
              <a:t>, and </a:t>
            </a:r>
            <a:r>
              <a:rPr lang="en-US" altLang="ko-KR" sz="1400" dirty="0" smtClean="0">
                <a:hlinkClick r:id="rId10"/>
              </a:rPr>
              <a:t>Sandra </a:t>
            </a:r>
            <a:r>
              <a:rPr lang="en-US" altLang="ko-KR" sz="1400" dirty="0">
                <a:hlinkClick r:id="rId10"/>
              </a:rPr>
              <a:t>Nuyts</a:t>
            </a:r>
            <a:r>
              <a:rPr lang="en-US" altLang="ko-KR" sz="1400" dirty="0">
                <a:hlinkClick r:id="rId3"/>
              </a:rPr>
              <a:t>1</a:t>
            </a:r>
            <a:r>
              <a:rPr lang="en-US" altLang="ko-KR" sz="1400" dirty="0"/>
              <a:t>,</a:t>
            </a:r>
            <a:r>
              <a:rPr lang="en-US" altLang="ko-KR" sz="1400" dirty="0">
                <a:hlinkClick r:id="rId3"/>
              </a:rPr>
              <a:t>6</a:t>
            </a:r>
            <a:endParaRPr lang="en-US" altLang="ko-KR" sz="1400" dirty="0"/>
          </a:p>
          <a:p>
            <a:r>
              <a:rPr lang="en-US" altLang="ko-KR" sz="1200" b="1" i="1" dirty="0" smtClean="0"/>
              <a:t>Authors</a:t>
            </a:r>
            <a:r>
              <a:rPr lang="en-US" altLang="ko-KR" sz="1200" b="1" i="1" dirty="0"/>
              <a:t>' Affiliations:</a:t>
            </a:r>
            <a:r>
              <a:rPr lang="en-US" altLang="ko-KR" sz="1200" i="1" dirty="0"/>
              <a:t> </a:t>
            </a:r>
            <a:r>
              <a:rPr lang="en-US" altLang="ko-KR" sz="1200" i="1" baseline="30000" dirty="0"/>
              <a:t>1</a:t>
            </a:r>
            <a:r>
              <a:rPr lang="en-US" altLang="ko-KR" sz="1200" i="1" dirty="0"/>
              <a:t>Department of Oncology, Laboratory of Experimental Radiotherapy; </a:t>
            </a:r>
            <a:r>
              <a:rPr lang="en-US" altLang="ko-KR" sz="1200" i="1" baseline="30000" dirty="0"/>
              <a:t>2</a:t>
            </a:r>
            <a:r>
              <a:rPr lang="en-US" altLang="ko-KR" sz="1200" i="1" dirty="0"/>
              <a:t>Department of Human Genetics, Laboratory for Mechanisms of Cell Transformation; </a:t>
            </a:r>
            <a:r>
              <a:rPr lang="en-US" altLang="ko-KR" sz="1200" i="1" baseline="30000" dirty="0"/>
              <a:t>3</a:t>
            </a:r>
            <a:r>
              <a:rPr lang="en-US" altLang="ko-KR" sz="1200" i="1" dirty="0"/>
              <a:t>Department of Oncology, Molecular and Digestive Oncology; </a:t>
            </a:r>
            <a:r>
              <a:rPr lang="en-US" altLang="ko-KR" sz="1200" i="1" baseline="30000" dirty="0"/>
              <a:t>4</a:t>
            </a:r>
            <a:r>
              <a:rPr lang="en-US" altLang="ko-KR" sz="1200" i="1" dirty="0"/>
              <a:t>Department of Imaging and Pathology, Translational Cell and Tissue Research, KU Leuven, University of Leuven; </a:t>
            </a:r>
            <a:r>
              <a:rPr lang="en-US" altLang="ko-KR" sz="1200" i="1" baseline="30000" dirty="0"/>
              <a:t>5</a:t>
            </a:r>
            <a:r>
              <a:rPr lang="en-US" altLang="ko-KR" sz="1200" i="1" dirty="0"/>
              <a:t>VIB Center for the Biology of Disease; Departments of </a:t>
            </a:r>
            <a:r>
              <a:rPr lang="en-US" altLang="ko-KR" sz="1200" i="1" baseline="30000" dirty="0"/>
              <a:t>6</a:t>
            </a:r>
            <a:r>
              <a:rPr lang="en-US" altLang="ko-KR" sz="1200" i="1" dirty="0"/>
              <a:t>Radiation Oncology; and </a:t>
            </a:r>
            <a:r>
              <a:rPr lang="en-US" altLang="ko-KR" sz="1200" i="1" baseline="30000" dirty="0"/>
              <a:t>7</a:t>
            </a:r>
            <a:r>
              <a:rPr lang="en-US" altLang="ko-KR" sz="1200" i="1" dirty="0"/>
              <a:t>Pathology, UZ Leuven, Leuven, Belgium </a:t>
            </a:r>
            <a:endParaRPr lang="en-US" altLang="ko-KR" sz="1200" dirty="0">
              <a:effectLst/>
            </a:endParaRPr>
          </a:p>
        </p:txBody>
      </p:sp>
      <p:sp>
        <p:nvSpPr>
          <p:cNvPr id="5" name="직사각형 4"/>
          <p:cNvSpPr/>
          <p:nvPr/>
        </p:nvSpPr>
        <p:spPr>
          <a:xfrm>
            <a:off x="32409" y="2420888"/>
            <a:ext cx="9144000" cy="3785652"/>
          </a:xfrm>
          <a:prstGeom prst="rect">
            <a:avLst/>
          </a:prstGeom>
        </p:spPr>
        <p:txBody>
          <a:bodyPr wrap="square">
            <a:spAutoFit/>
          </a:bodyPr>
          <a:lstStyle/>
          <a:p>
            <a:r>
              <a:rPr lang="en-US" altLang="ko-KR" sz="1600" dirty="0"/>
              <a:t>The p16INK4a protein is a principal </a:t>
            </a:r>
            <a:r>
              <a:rPr lang="en-US" altLang="ko-KR" sz="1600" dirty="0" err="1"/>
              <a:t>cyclin</a:t>
            </a:r>
            <a:r>
              <a:rPr lang="en-US" altLang="ko-KR" sz="1600" dirty="0"/>
              <a:t>-dependent kinase inhibitor that decelerates the cell cycle. Abnormally high levels of p16INK4a are commonly observed in human papillomavirus (HPV)–positive head and neck squamous cell carcinomas (HNSCC). We and others found that p16INK4a overexpression is associated with improved therapy response and survival of patients with HNSCC treated with radiotherapy. However, the functional role of p16INK4a in HNSCC remains unexplored. Our results implicate p16INK4a in regulation of homologous recombination–mediated DNA damage response independently from its role in control of the cell cycle. We found that expression of p16INK4a dramatically affects radiation sensitivity of HNSCC cells. p16INK4a overexpression impairs the recruitment of RAD51 to the site of DNA damage in HPV-positive cells by </a:t>
            </a:r>
            <a:r>
              <a:rPr lang="en-US" altLang="ko-KR" sz="1600" dirty="0" err="1"/>
              <a:t>downregulating</a:t>
            </a:r>
            <a:r>
              <a:rPr lang="en-US" altLang="ko-KR" sz="1600" dirty="0"/>
              <a:t> of </a:t>
            </a:r>
            <a:r>
              <a:rPr lang="en-US" altLang="ko-KR" sz="1600" dirty="0" err="1"/>
              <a:t>cyclin</a:t>
            </a:r>
            <a:r>
              <a:rPr lang="en-US" altLang="ko-KR" sz="1600" dirty="0"/>
              <a:t> D1 protein expression. Consistent with the </a:t>
            </a:r>
            <a:r>
              <a:rPr lang="en-US" altLang="ko-KR" sz="1600" i="1" dirty="0"/>
              <a:t>in vitro</a:t>
            </a:r>
            <a:r>
              <a:rPr lang="en-US" altLang="ko-KR" sz="1600" dirty="0"/>
              <a:t> findings, </a:t>
            </a:r>
            <a:r>
              <a:rPr lang="en-US" altLang="ko-KR" sz="1600" dirty="0" err="1"/>
              <a:t>immunostaining</a:t>
            </a:r>
            <a:r>
              <a:rPr lang="en-US" altLang="ko-KR" sz="1600" dirty="0"/>
              <a:t> of HNSCC patient samples revealed that high levels p16INK4a expression significantly correlated with decreased </a:t>
            </a:r>
            <a:r>
              <a:rPr lang="en-US" altLang="ko-KR" sz="1600" dirty="0" err="1"/>
              <a:t>cyclin</a:t>
            </a:r>
            <a:r>
              <a:rPr lang="en-US" altLang="ko-KR" sz="1600" dirty="0"/>
              <a:t> D1 expression. In summary, these findings reveal an unexpected function of p16INK4a in homologous recombination–mediated DNA repair response and imply p16INK4a status as an independent marker to predict response of patients with HNSCC to radiotherapy. </a:t>
            </a:r>
            <a:r>
              <a:rPr lang="en-US" altLang="ko-KR" sz="1600" i="1" dirty="0"/>
              <a:t>Cancer Res; 74(6); 1739–51. ©2014 AACR</a:t>
            </a:r>
            <a:r>
              <a:rPr lang="en-US" altLang="ko-KR" sz="1600" dirty="0"/>
              <a:t>.</a:t>
            </a:r>
            <a:endParaRPr lang="en-US" altLang="ko-KR" sz="1600" dirty="0">
              <a:effectLst/>
            </a:endParaRPr>
          </a:p>
        </p:txBody>
      </p:sp>
    </p:spTree>
    <p:extLst>
      <p:ext uri="{BB962C8B-B14F-4D97-AF65-F5344CB8AC3E}">
        <p14:creationId xmlns:p14="http://schemas.microsoft.com/office/powerpoint/2010/main" xmlns="" val="29914555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19879" y="0"/>
            <a:ext cx="9144000" cy="1631216"/>
          </a:xfrm>
          <a:prstGeom prst="rect">
            <a:avLst/>
          </a:prstGeom>
        </p:spPr>
        <p:txBody>
          <a:bodyPr wrap="square">
            <a:spAutoFit/>
          </a:bodyPr>
          <a:lstStyle/>
          <a:p>
            <a:r>
              <a:rPr lang="en-US" altLang="ko-KR" b="1" dirty="0"/>
              <a:t>p300 </a:t>
            </a:r>
            <a:r>
              <a:rPr lang="en-US" altLang="ko-KR" b="1" dirty="0" err="1"/>
              <a:t>Acetyltransferase</a:t>
            </a:r>
            <a:r>
              <a:rPr lang="en-US" altLang="ko-KR" b="1" dirty="0"/>
              <a:t> Regulates Androgen Receptor Degradation and PTEN-Deficient Prostate </a:t>
            </a:r>
            <a:r>
              <a:rPr lang="en-US" altLang="ko-KR" b="1" dirty="0" err="1" smtClean="0"/>
              <a:t>Tumorigenesis</a:t>
            </a:r>
            <a:endParaRPr lang="en-US" altLang="ko-KR" b="1" dirty="0" smtClean="0"/>
          </a:p>
          <a:p>
            <a:r>
              <a:rPr lang="en-US" altLang="ko-KR" sz="1400" dirty="0">
                <a:hlinkClick r:id="rId2"/>
              </a:rPr>
              <a:t>Jian Zhong</a:t>
            </a:r>
            <a:r>
              <a:rPr lang="en-US" altLang="ko-KR" sz="1400" dirty="0">
                <a:hlinkClick r:id="rId3"/>
              </a:rPr>
              <a:t>1</a:t>
            </a:r>
            <a:r>
              <a:rPr lang="en-US" altLang="ko-KR" sz="1400" dirty="0"/>
              <a:t>,</a:t>
            </a:r>
            <a:r>
              <a:rPr lang="en-US" altLang="ko-KR" sz="1400" dirty="0">
                <a:hlinkClick r:id="rId3"/>
              </a:rPr>
              <a:t>2</a:t>
            </a:r>
            <a:r>
              <a:rPr lang="en-US" altLang="ko-KR" sz="1400" dirty="0"/>
              <a:t>,</a:t>
            </a:r>
            <a:r>
              <a:rPr lang="en-US" altLang="ko-KR" sz="1400" dirty="0">
                <a:hlinkClick r:id="rId3"/>
              </a:rPr>
              <a:t>4</a:t>
            </a:r>
            <a:r>
              <a:rPr lang="en-US" altLang="ko-KR" sz="1400" dirty="0" smtClean="0"/>
              <a:t>, </a:t>
            </a:r>
            <a:r>
              <a:rPr lang="en-US" altLang="ko-KR" sz="1400" dirty="0" err="1" smtClean="0">
                <a:hlinkClick r:id="rId4"/>
              </a:rPr>
              <a:t>Liya</a:t>
            </a:r>
            <a:r>
              <a:rPr lang="en-US" altLang="ko-KR" sz="1400" dirty="0" smtClean="0">
                <a:hlinkClick r:id="rId4"/>
              </a:rPr>
              <a:t> </a:t>
            </a:r>
            <a:r>
              <a:rPr lang="en-US" altLang="ko-KR" sz="1400" dirty="0">
                <a:hlinkClick r:id="rId4"/>
              </a:rPr>
              <a:t>Ding</a:t>
            </a:r>
            <a:r>
              <a:rPr lang="en-US" altLang="ko-KR" sz="1400" dirty="0">
                <a:hlinkClick r:id="rId3"/>
              </a:rPr>
              <a:t>1</a:t>
            </a:r>
            <a:r>
              <a:rPr lang="en-US" altLang="ko-KR" sz="1400" dirty="0"/>
              <a:t>,</a:t>
            </a:r>
            <a:r>
              <a:rPr lang="en-US" altLang="ko-KR" sz="1400" dirty="0">
                <a:hlinkClick r:id="rId3"/>
              </a:rPr>
              <a:t>2</a:t>
            </a:r>
            <a:r>
              <a:rPr lang="en-US" altLang="ko-KR" sz="1400" dirty="0"/>
              <a:t>,</a:t>
            </a:r>
            <a:r>
              <a:rPr lang="en-US" altLang="ko-KR" sz="1400" dirty="0">
                <a:hlinkClick r:id="rId3"/>
              </a:rPr>
              <a:t>4</a:t>
            </a:r>
            <a:r>
              <a:rPr lang="en-US" altLang="ko-KR" sz="1400" dirty="0"/>
              <a:t>, </a:t>
            </a:r>
            <a:r>
              <a:rPr lang="en-US" altLang="ko-KR" sz="1400" dirty="0" smtClean="0">
                <a:hlinkClick r:id="rId5"/>
              </a:rPr>
              <a:t>Laura </a:t>
            </a:r>
            <a:r>
              <a:rPr lang="en-US" altLang="ko-KR" sz="1400" dirty="0">
                <a:hlinkClick r:id="rId5"/>
              </a:rPr>
              <a:t>R. Bohrer</a:t>
            </a:r>
            <a:r>
              <a:rPr lang="en-US" altLang="ko-KR" sz="1400" dirty="0">
                <a:hlinkClick r:id="rId3"/>
              </a:rPr>
              <a:t>5</a:t>
            </a:r>
            <a:r>
              <a:rPr lang="en-US" altLang="ko-KR" sz="1400" dirty="0"/>
              <a:t>, </a:t>
            </a:r>
            <a:r>
              <a:rPr lang="en-US" altLang="ko-KR" sz="1400" dirty="0" err="1" smtClean="0">
                <a:hlinkClick r:id="rId6"/>
              </a:rPr>
              <a:t>Yunqian</a:t>
            </a:r>
            <a:r>
              <a:rPr lang="en-US" altLang="ko-KR" sz="1400" dirty="0" smtClean="0">
                <a:hlinkClick r:id="rId6"/>
              </a:rPr>
              <a:t> </a:t>
            </a:r>
            <a:r>
              <a:rPr lang="en-US" altLang="ko-KR" sz="1400" dirty="0">
                <a:hlinkClick r:id="rId6"/>
              </a:rPr>
              <a:t>Pan</a:t>
            </a:r>
            <a:r>
              <a:rPr lang="en-US" altLang="ko-KR" sz="1400" dirty="0">
                <a:hlinkClick r:id="rId3"/>
              </a:rPr>
              <a:t>1</a:t>
            </a:r>
            <a:r>
              <a:rPr lang="en-US" altLang="ko-KR" sz="1400" dirty="0"/>
              <a:t>, </a:t>
            </a:r>
            <a:r>
              <a:rPr lang="en-US" altLang="ko-KR" sz="1400" dirty="0" smtClean="0">
                <a:hlinkClick r:id="rId7"/>
              </a:rPr>
              <a:t>Ping </a:t>
            </a:r>
            <a:r>
              <a:rPr lang="en-US" altLang="ko-KR" sz="1400" dirty="0">
                <a:hlinkClick r:id="rId7"/>
              </a:rPr>
              <a:t>Liu</a:t>
            </a:r>
            <a:r>
              <a:rPr lang="en-US" altLang="ko-KR" sz="1400" dirty="0">
                <a:hlinkClick r:id="rId3"/>
              </a:rPr>
              <a:t>5</a:t>
            </a:r>
            <a:r>
              <a:rPr lang="en-US" altLang="ko-KR" sz="1400" dirty="0"/>
              <a:t>, </a:t>
            </a:r>
            <a:r>
              <a:rPr lang="en-US" altLang="ko-KR" sz="1400" dirty="0" smtClean="0">
                <a:hlinkClick r:id="rId8"/>
              </a:rPr>
              <a:t>Jun </a:t>
            </a:r>
            <a:r>
              <a:rPr lang="en-US" altLang="ko-KR" sz="1400" dirty="0">
                <a:hlinkClick r:id="rId8"/>
              </a:rPr>
              <a:t>Zhang</a:t>
            </a:r>
            <a:r>
              <a:rPr lang="en-US" altLang="ko-KR" sz="1400" dirty="0">
                <a:hlinkClick r:id="rId3"/>
              </a:rPr>
              <a:t>3</a:t>
            </a:r>
            <a:r>
              <a:rPr lang="en-US" altLang="ko-KR" sz="1400" dirty="0"/>
              <a:t>, </a:t>
            </a:r>
            <a:r>
              <a:rPr lang="en-US" altLang="ko-KR" sz="1400" dirty="0" smtClean="0">
                <a:hlinkClick r:id="rId9"/>
              </a:rPr>
              <a:t>Thomas </a:t>
            </a:r>
            <a:r>
              <a:rPr lang="en-US" altLang="ko-KR" sz="1400" dirty="0">
                <a:hlinkClick r:id="rId9"/>
              </a:rPr>
              <a:t>J. Sebo</a:t>
            </a:r>
            <a:r>
              <a:rPr lang="en-US" altLang="ko-KR" sz="1400" dirty="0">
                <a:hlinkClick r:id="rId3"/>
              </a:rPr>
              <a:t>3</a:t>
            </a:r>
            <a:r>
              <a:rPr lang="en-US" altLang="ko-KR" sz="1400" dirty="0"/>
              <a:t>, </a:t>
            </a:r>
          </a:p>
          <a:p>
            <a:r>
              <a:rPr lang="en-US" altLang="ko-KR" sz="1400" dirty="0">
                <a:hlinkClick r:id="rId10"/>
              </a:rPr>
              <a:t>R. Jeffrey Karnes</a:t>
            </a:r>
            <a:r>
              <a:rPr lang="en-US" altLang="ko-KR" sz="1400" dirty="0">
                <a:hlinkClick r:id="rId3"/>
              </a:rPr>
              <a:t>2</a:t>
            </a:r>
            <a:r>
              <a:rPr lang="en-US" altLang="ko-KR" sz="1400" dirty="0"/>
              <a:t>, </a:t>
            </a:r>
            <a:r>
              <a:rPr lang="en-US" altLang="ko-KR" sz="1400" dirty="0" smtClean="0">
                <a:hlinkClick r:id="rId11"/>
              </a:rPr>
              <a:t>Donald </a:t>
            </a:r>
            <a:r>
              <a:rPr lang="en-US" altLang="ko-KR" sz="1400" dirty="0">
                <a:hlinkClick r:id="rId11"/>
              </a:rPr>
              <a:t>J. Tindall</a:t>
            </a:r>
            <a:r>
              <a:rPr lang="en-US" altLang="ko-KR" sz="1400" dirty="0">
                <a:hlinkClick r:id="rId3"/>
              </a:rPr>
              <a:t>2</a:t>
            </a:r>
            <a:r>
              <a:rPr lang="en-US" altLang="ko-KR" sz="1400" dirty="0"/>
              <a:t>,</a:t>
            </a:r>
            <a:r>
              <a:rPr lang="en-US" altLang="ko-KR" sz="1400" dirty="0">
                <a:hlinkClick r:id="rId3"/>
              </a:rPr>
              <a:t>4</a:t>
            </a:r>
            <a:r>
              <a:rPr lang="en-US" altLang="ko-KR" sz="1400" dirty="0"/>
              <a:t>, </a:t>
            </a:r>
            <a:r>
              <a:rPr lang="en-US" altLang="ko-KR" sz="1400" dirty="0" smtClean="0">
                <a:hlinkClick r:id="rId12"/>
              </a:rPr>
              <a:t>Jan </a:t>
            </a:r>
            <a:r>
              <a:rPr lang="en-US" altLang="ko-KR" sz="1400" dirty="0">
                <a:hlinkClick r:id="rId12"/>
              </a:rPr>
              <a:t>van Deursen</a:t>
            </a:r>
            <a:r>
              <a:rPr lang="en-US" altLang="ko-KR" sz="1400" dirty="0">
                <a:hlinkClick r:id="rId3"/>
              </a:rPr>
              <a:t>1</a:t>
            </a:r>
            <a:r>
              <a:rPr lang="en-US" altLang="ko-KR" sz="1400" dirty="0"/>
              <a:t>,</a:t>
            </a:r>
            <a:r>
              <a:rPr lang="en-US" altLang="ko-KR" sz="1400" dirty="0">
                <a:hlinkClick r:id="rId3"/>
              </a:rPr>
              <a:t>4</a:t>
            </a:r>
            <a:r>
              <a:rPr lang="en-US" altLang="ko-KR" sz="1400" dirty="0"/>
              <a:t>, and </a:t>
            </a:r>
            <a:r>
              <a:rPr lang="en-US" altLang="ko-KR" sz="1400" dirty="0" err="1" smtClean="0">
                <a:hlinkClick r:id="rId13"/>
              </a:rPr>
              <a:t>Haojie</a:t>
            </a:r>
            <a:r>
              <a:rPr lang="en-US" altLang="ko-KR" sz="1400" dirty="0" smtClean="0">
                <a:hlinkClick r:id="rId13"/>
              </a:rPr>
              <a:t> </a:t>
            </a:r>
            <a:r>
              <a:rPr lang="en-US" altLang="ko-KR" sz="1400" dirty="0">
                <a:hlinkClick r:id="rId13"/>
              </a:rPr>
              <a:t>Huang</a:t>
            </a:r>
            <a:r>
              <a:rPr lang="en-US" altLang="ko-KR" sz="1400" dirty="0">
                <a:hlinkClick r:id="rId3"/>
              </a:rPr>
              <a:t>1</a:t>
            </a:r>
            <a:r>
              <a:rPr lang="en-US" altLang="ko-KR" sz="1400" dirty="0"/>
              <a:t>,</a:t>
            </a:r>
            <a:r>
              <a:rPr lang="en-US" altLang="ko-KR" sz="1400" dirty="0">
                <a:hlinkClick r:id="rId3"/>
              </a:rPr>
              <a:t>2</a:t>
            </a:r>
            <a:r>
              <a:rPr lang="en-US" altLang="ko-KR" sz="1400" dirty="0"/>
              <a:t>,</a:t>
            </a:r>
            <a:r>
              <a:rPr lang="en-US" altLang="ko-KR" sz="1400" dirty="0">
                <a:hlinkClick r:id="rId3"/>
              </a:rPr>
              <a:t>4</a:t>
            </a:r>
            <a:endParaRPr lang="en-US" altLang="ko-KR" sz="1400" dirty="0"/>
          </a:p>
          <a:p>
            <a:r>
              <a:rPr lang="en-US" altLang="ko-KR" sz="1200" b="1" i="1" dirty="0" smtClean="0"/>
              <a:t>Authors</a:t>
            </a:r>
            <a:r>
              <a:rPr lang="en-US" altLang="ko-KR" sz="1200" b="1" i="1" dirty="0"/>
              <a:t>' Affiliations:</a:t>
            </a:r>
            <a:r>
              <a:rPr lang="en-US" altLang="ko-KR" sz="1200" i="1" dirty="0"/>
              <a:t> </a:t>
            </a:r>
            <a:r>
              <a:rPr lang="en-US" altLang="ko-KR" sz="1200" i="1" baseline="30000" dirty="0"/>
              <a:t>1</a:t>
            </a:r>
            <a:r>
              <a:rPr lang="en-US" altLang="ko-KR" sz="1200" i="1" dirty="0"/>
              <a:t>Departments of Biochemistry and Molecular Biology, </a:t>
            </a:r>
            <a:r>
              <a:rPr lang="en-US" altLang="ko-KR" sz="1200" i="1" baseline="30000" dirty="0"/>
              <a:t>2</a:t>
            </a:r>
            <a:r>
              <a:rPr lang="en-US" altLang="ko-KR" sz="1200" i="1" dirty="0"/>
              <a:t>Urology, and </a:t>
            </a:r>
            <a:r>
              <a:rPr lang="en-US" altLang="ko-KR" sz="1200" i="1" baseline="30000" dirty="0"/>
              <a:t>3</a:t>
            </a:r>
            <a:r>
              <a:rPr lang="en-US" altLang="ko-KR" sz="1200" i="1" dirty="0"/>
              <a:t>Laboratory Medicine and Pathology; </a:t>
            </a:r>
            <a:r>
              <a:rPr lang="en-US" altLang="ko-KR" sz="1200" i="1" baseline="30000" dirty="0"/>
              <a:t>4</a:t>
            </a:r>
            <a:r>
              <a:rPr lang="en-US" altLang="ko-KR" sz="1200" i="1" dirty="0"/>
              <a:t>Mayo Clinic Cancer Center, Mayo Clinic College of Medicine, Rochester; and </a:t>
            </a:r>
            <a:r>
              <a:rPr lang="en-US" altLang="ko-KR" sz="1200" i="1" baseline="30000" dirty="0"/>
              <a:t>5</a:t>
            </a:r>
            <a:r>
              <a:rPr lang="en-US" altLang="ko-KR" sz="1200" i="1" dirty="0"/>
              <a:t>Department of Laboratory Medicine and Pathology, University of Minnesota, Minneapolis, Minnesota </a:t>
            </a:r>
            <a:endParaRPr lang="en-US" altLang="ko-KR" sz="1200" dirty="0">
              <a:effectLst/>
            </a:endParaRPr>
          </a:p>
        </p:txBody>
      </p:sp>
      <p:sp>
        <p:nvSpPr>
          <p:cNvPr id="5" name="직사각형 4"/>
          <p:cNvSpPr/>
          <p:nvPr/>
        </p:nvSpPr>
        <p:spPr>
          <a:xfrm>
            <a:off x="0" y="1815202"/>
            <a:ext cx="9144000" cy="3785652"/>
          </a:xfrm>
          <a:prstGeom prst="rect">
            <a:avLst/>
          </a:prstGeom>
        </p:spPr>
        <p:txBody>
          <a:bodyPr wrap="square">
            <a:spAutoFit/>
          </a:bodyPr>
          <a:lstStyle/>
          <a:p>
            <a:r>
              <a:rPr lang="en-US" altLang="ko-KR" sz="1600" dirty="0"/>
              <a:t>Overexpression of the histone </a:t>
            </a:r>
            <a:r>
              <a:rPr lang="en-US" altLang="ko-KR" sz="1600" dirty="0" err="1"/>
              <a:t>acetyltransferase</a:t>
            </a:r>
            <a:r>
              <a:rPr lang="en-US" altLang="ko-KR" sz="1600" dirty="0"/>
              <a:t> p300 is implicated in the proliferation and progression of prostate cancer, but evidence of a causal role is lacking. In this study, we provide genetic evidence that this generic transcriptional </a:t>
            </a:r>
            <a:r>
              <a:rPr lang="en-US" altLang="ko-KR" sz="1600" dirty="0" err="1"/>
              <a:t>coactivator</a:t>
            </a:r>
            <a:r>
              <a:rPr lang="en-US" altLang="ko-KR" sz="1600" dirty="0"/>
              <a:t> functions as a positive modifier of prostate </a:t>
            </a:r>
            <a:r>
              <a:rPr lang="en-US" altLang="ko-KR" sz="1600" dirty="0" err="1"/>
              <a:t>tumorigenesis</a:t>
            </a:r>
            <a:r>
              <a:rPr lang="en-US" altLang="ko-KR" sz="1600" dirty="0"/>
              <a:t>. In a mouse model of PTEN deletion–induced prostate cancer, genetic ablation of p300 attenuated expression of the androgen receptor (AR). This finding was confirmed in human prostate cancer cells in which PTEN expression was abolished by RNA interference–mediated attenuation. These results were consistent with clinical evidence that the expression of p300 and AR correlates positively in human prostate cancer specimens. Mechanistically, PTEN inactivation increased AR phosphorylation at serine 81 (Ser81) to promote p300 binding and acetylation of AR, thereby precluding its </a:t>
            </a:r>
            <a:r>
              <a:rPr lang="en-US" altLang="ko-KR" sz="1600" dirty="0" err="1"/>
              <a:t>polyubiquitination</a:t>
            </a:r>
            <a:r>
              <a:rPr lang="en-US" altLang="ko-KR" sz="1600" dirty="0"/>
              <a:t> and degradation. In support of these findings, in PTEN-deficient prostate cancer in the mouse, we found that p300 was crucial for AR target gene expression. Taken together, our work identifies p300 as a molecular determinant of AR degradation and highlights p300 as a candidate target to manage prostate cancer, especially in cases marked by PTEN loss. </a:t>
            </a:r>
            <a:r>
              <a:rPr lang="en-US" altLang="ko-KR" sz="1600" i="1" dirty="0"/>
              <a:t>Cancer Res; 74(6); 1870–80. ©2014 AACR</a:t>
            </a:r>
            <a:r>
              <a:rPr lang="en-US" altLang="ko-KR" sz="1600" dirty="0"/>
              <a:t>. </a:t>
            </a:r>
          </a:p>
        </p:txBody>
      </p:sp>
    </p:spTree>
    <p:extLst>
      <p:ext uri="{BB962C8B-B14F-4D97-AF65-F5344CB8AC3E}">
        <p14:creationId xmlns:p14="http://schemas.microsoft.com/office/powerpoint/2010/main" xmlns="" val="17549309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71480"/>
            <a:ext cx="4572000" cy="6370975"/>
          </a:xfrm>
          <a:prstGeom prst="rect">
            <a:avLst/>
          </a:prstGeom>
          <a:noFill/>
        </p:spPr>
        <p:txBody>
          <a:bodyPr wrap="square" rtlCol="0">
            <a:spAutoFit/>
          </a:bodyPr>
          <a:lstStyle/>
          <a:p>
            <a:r>
              <a:rPr lang="en-US" sz="1200" b="1" dirty="0" smtClean="0">
                <a:latin typeface="Arial" pitchFamily="34" charset="0"/>
                <a:cs typeface="Arial" pitchFamily="34" charset="0"/>
              </a:rPr>
              <a:t>BRIEF REVIEWS</a:t>
            </a: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Modulation of T Cell and Innate Immune Responses by Retinoic Acid </a:t>
            </a:r>
          </a:p>
          <a:p>
            <a:r>
              <a:rPr lang="en-US" sz="1200" dirty="0" err="1" smtClean="0">
                <a:latin typeface="Arial" pitchFamily="34" charset="0"/>
                <a:cs typeface="Arial" pitchFamily="34" charset="0"/>
              </a:rPr>
              <a:t>Mathilde</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Raverdeau</a:t>
            </a:r>
            <a:r>
              <a:rPr lang="en-US" sz="1200" dirty="0" smtClean="0">
                <a:latin typeface="Arial" pitchFamily="34" charset="0"/>
                <a:cs typeface="Arial" pitchFamily="34" charset="0"/>
              </a:rPr>
              <a:t> and Kingston H. G. Mills</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192:2953-2958; doi:10.4049/jimmunol.1303245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CUTTING EDGE</a:t>
            </a: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Cutting Edge: Resident Memory CD8 T Cells Occupy Frontline Niches in Secondary Lymphoid Organs </a:t>
            </a:r>
          </a:p>
          <a:p>
            <a:r>
              <a:rPr lang="en-US" sz="1200" dirty="0" smtClean="0">
                <a:latin typeface="Arial" pitchFamily="34" charset="0"/>
                <a:cs typeface="Arial" pitchFamily="34" charset="0"/>
              </a:rPr>
              <a:t>Jason M. </a:t>
            </a:r>
            <a:r>
              <a:rPr lang="en-US" sz="1200" dirty="0" err="1" smtClean="0">
                <a:latin typeface="Arial" pitchFamily="34" charset="0"/>
                <a:cs typeface="Arial" pitchFamily="34" charset="0"/>
              </a:rPr>
              <a:t>Schenkel</a:t>
            </a:r>
            <a:r>
              <a:rPr lang="en-US" sz="1200" dirty="0" smtClean="0">
                <a:latin typeface="Arial" pitchFamily="34" charset="0"/>
                <a:cs typeface="Arial" pitchFamily="34" charset="0"/>
              </a:rPr>
              <a:t>, Kathryn A. Fraser, and David </a:t>
            </a:r>
            <a:r>
              <a:rPr lang="en-US" sz="1200" dirty="0" err="1" smtClean="0">
                <a:latin typeface="Arial" pitchFamily="34" charset="0"/>
                <a:cs typeface="Arial" pitchFamily="34" charset="0"/>
              </a:rPr>
              <a:t>Masopust</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192:2961-2964; published ahead of print March 5, 2014, doi:10.4049/jimmunol.1400003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Cutting Edge: Control of </a:t>
            </a:r>
            <a:r>
              <a:rPr lang="en-US" sz="1200" b="1" i="1" dirty="0" smtClean="0">
                <a:latin typeface="Arial" pitchFamily="34" charset="0"/>
                <a:cs typeface="Arial" pitchFamily="34" charset="0"/>
              </a:rPr>
              <a:t>Mycobacterium tuberculosis</a:t>
            </a:r>
            <a:r>
              <a:rPr lang="en-US" sz="1200" b="1" dirty="0" smtClean="0">
                <a:latin typeface="Arial" pitchFamily="34" charset="0"/>
                <a:cs typeface="Arial" pitchFamily="34" charset="0"/>
              </a:rPr>
              <a:t> Infection by a Subset of Lung Parenchyma–Homing CD4 T Cells </a:t>
            </a:r>
          </a:p>
          <a:p>
            <a:r>
              <a:rPr lang="en-US" sz="1200" dirty="0" err="1" smtClean="0">
                <a:latin typeface="Arial" pitchFamily="34" charset="0"/>
                <a:cs typeface="Arial" pitchFamily="34" charset="0"/>
              </a:rPr>
              <a:t>Shunsuke</a:t>
            </a:r>
            <a:r>
              <a:rPr lang="en-US" sz="1200" dirty="0" smtClean="0">
                <a:latin typeface="Arial" pitchFamily="34" charset="0"/>
                <a:cs typeface="Arial" pitchFamily="34" charset="0"/>
              </a:rPr>
              <a:t> Sakai, Keith D. Kauffman, Jason M. </a:t>
            </a:r>
            <a:r>
              <a:rPr lang="en-US" sz="1200" dirty="0" err="1" smtClean="0">
                <a:latin typeface="Arial" pitchFamily="34" charset="0"/>
                <a:cs typeface="Arial" pitchFamily="34" charset="0"/>
              </a:rPr>
              <a:t>Schenkel</a:t>
            </a:r>
            <a:r>
              <a:rPr lang="en-US" sz="1200" dirty="0" smtClean="0">
                <a:latin typeface="Arial" pitchFamily="34" charset="0"/>
                <a:cs typeface="Arial" pitchFamily="34" charset="0"/>
              </a:rPr>
              <a:t>, Cortez C. </a:t>
            </a:r>
            <a:r>
              <a:rPr lang="en-US" sz="1200" dirty="0" err="1" smtClean="0">
                <a:latin typeface="Arial" pitchFamily="34" charset="0"/>
                <a:cs typeface="Arial" pitchFamily="34" charset="0"/>
              </a:rPr>
              <a:t>McBerry</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Katrin</a:t>
            </a:r>
            <a:r>
              <a:rPr lang="en-US" sz="1200" dirty="0" smtClean="0">
                <a:latin typeface="Arial" pitchFamily="34" charset="0"/>
                <a:cs typeface="Arial" pitchFamily="34" charset="0"/>
              </a:rPr>
              <a:t> D. Mayer-Barber, David </a:t>
            </a:r>
            <a:r>
              <a:rPr lang="en-US" sz="1200" dirty="0" err="1" smtClean="0">
                <a:latin typeface="Arial" pitchFamily="34" charset="0"/>
                <a:cs typeface="Arial" pitchFamily="34" charset="0"/>
              </a:rPr>
              <a:t>Masopust</a:t>
            </a:r>
            <a:r>
              <a:rPr lang="en-US" sz="1200" dirty="0" smtClean="0">
                <a:latin typeface="Arial" pitchFamily="34" charset="0"/>
                <a:cs typeface="Arial" pitchFamily="34" charset="0"/>
              </a:rPr>
              <a:t>, and Daniel L. Barber</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192:2965-2969; published ahead of print March 3, 2014, doi:10.4049/jimmunol.1400019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Cutting Edge: Committed Th1 CD4</a:t>
            </a:r>
            <a:r>
              <a:rPr lang="en-US" sz="1200" b="1" baseline="30000" dirty="0" smtClean="0">
                <a:latin typeface="Arial" pitchFamily="34" charset="0"/>
                <a:cs typeface="Arial" pitchFamily="34" charset="0"/>
              </a:rPr>
              <a:t>+</a:t>
            </a:r>
            <a:r>
              <a:rPr lang="en-US" sz="1200" b="1" dirty="0" smtClean="0">
                <a:latin typeface="Arial" pitchFamily="34" charset="0"/>
                <a:cs typeface="Arial" pitchFamily="34" charset="0"/>
              </a:rPr>
              <a:t> T Cell Differentiation Blocks Pregnancy-Induced Foxp3 Expression with Antigen-Specific Fetal Loss </a:t>
            </a:r>
          </a:p>
          <a:p>
            <a:r>
              <a:rPr lang="en-US" sz="1200" dirty="0" err="1" smtClean="0">
                <a:latin typeface="Arial" pitchFamily="34" charset="0"/>
                <a:cs typeface="Arial" pitchFamily="34" charset="0"/>
              </a:rPr>
              <a:t>Lijun</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Xin</a:t>
            </a:r>
            <a:r>
              <a:rPr lang="en-US" sz="1200" dirty="0" smtClean="0">
                <a:latin typeface="Arial" pitchFamily="34" charset="0"/>
                <a:cs typeface="Arial" pitchFamily="34" charset="0"/>
              </a:rPr>
              <a:t>, James M. </a:t>
            </a:r>
            <a:r>
              <a:rPr lang="en-US" sz="1200" dirty="0" err="1" smtClean="0">
                <a:latin typeface="Arial" pitchFamily="34" charset="0"/>
                <a:cs typeface="Arial" pitchFamily="34" charset="0"/>
              </a:rPr>
              <a:t>Ertelt</a:t>
            </a:r>
            <a:r>
              <a:rPr lang="en-US" sz="1200" dirty="0" smtClean="0">
                <a:latin typeface="Arial" pitchFamily="34" charset="0"/>
                <a:cs typeface="Arial" pitchFamily="34" charset="0"/>
              </a:rPr>
              <a:t>, Jared H. Rowe, Tony T. Jiang, Jeremy M. Kinder, </a:t>
            </a:r>
            <a:r>
              <a:rPr lang="en-US" sz="1200" dirty="0" err="1" smtClean="0">
                <a:latin typeface="Arial" pitchFamily="34" charset="0"/>
                <a:cs typeface="Arial" pitchFamily="34" charset="0"/>
              </a:rPr>
              <a:t>Vandana</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Chaturvedi</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Shokrollah</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Elahi</a:t>
            </a:r>
            <a:r>
              <a:rPr lang="en-US" sz="1200" dirty="0" smtClean="0">
                <a:latin typeface="Arial" pitchFamily="34" charset="0"/>
                <a:cs typeface="Arial" pitchFamily="34" charset="0"/>
              </a:rPr>
              <a:t>, and Sing </a:t>
            </a:r>
            <a:r>
              <a:rPr lang="en-US" sz="1200" dirty="0" err="1" smtClean="0">
                <a:latin typeface="Arial" pitchFamily="34" charset="0"/>
                <a:cs typeface="Arial" pitchFamily="34" charset="0"/>
              </a:rPr>
              <a:t>Sing</a:t>
            </a:r>
            <a:r>
              <a:rPr lang="en-US" sz="1200" dirty="0" smtClean="0">
                <a:latin typeface="Arial" pitchFamily="34" charset="0"/>
                <a:cs typeface="Arial" pitchFamily="34" charset="0"/>
              </a:rPr>
              <a:t> Way</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192:2970-2974; published ahead of print March 3, 2014, doi:10.4049/jimmunol.1302678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AUTOIMMUNITY</a:t>
            </a:r>
          </a:p>
          <a:p>
            <a:endParaRPr lang="en-US" sz="1200" dirty="0" smtClean="0">
              <a:latin typeface="Arial" pitchFamily="34" charset="0"/>
              <a:cs typeface="Arial" pitchFamily="34" charset="0"/>
            </a:endParaRPr>
          </a:p>
        </p:txBody>
      </p:sp>
      <p:sp>
        <p:nvSpPr>
          <p:cNvPr id="5" name="TextBox 4"/>
          <p:cNvSpPr txBox="1"/>
          <p:nvPr/>
        </p:nvSpPr>
        <p:spPr>
          <a:xfrm>
            <a:off x="4643374" y="571480"/>
            <a:ext cx="4500626" cy="5632311"/>
          </a:xfrm>
          <a:prstGeom prst="rect">
            <a:avLst/>
          </a:prstGeom>
          <a:noFill/>
        </p:spPr>
        <p:txBody>
          <a:bodyPr wrap="square" rtlCol="0">
            <a:spAutoFit/>
          </a:bodyPr>
          <a:lstStyle/>
          <a:p>
            <a:r>
              <a:rPr lang="en-US" sz="1200" b="1" dirty="0" err="1" smtClean="0">
                <a:latin typeface="Arial" pitchFamily="34" charset="0"/>
                <a:cs typeface="Arial" pitchFamily="34" charset="0"/>
              </a:rPr>
              <a:t>Siglec</a:t>
            </a:r>
            <a:r>
              <a:rPr lang="en-US" sz="1200" b="1" dirty="0" smtClean="0">
                <a:latin typeface="Arial" pitchFamily="34" charset="0"/>
                <a:cs typeface="Arial" pitchFamily="34" charset="0"/>
              </a:rPr>
              <a:t>-G Deficiency Leads to More Severe Collagen-Induced Arthritis and Earlier Onset of Lupus-like Symptoms in MRL</a:t>
            </a:r>
            <a:r>
              <a:rPr lang="en-US" sz="1200" b="1" i="1" dirty="0" smtClean="0">
                <a:latin typeface="Arial" pitchFamily="34" charset="0"/>
                <a:cs typeface="Arial" pitchFamily="34" charset="0"/>
              </a:rPr>
              <a:t>/</a:t>
            </a:r>
            <a:r>
              <a:rPr lang="en-US" sz="1200" b="1" i="1" dirty="0" err="1" smtClean="0">
                <a:latin typeface="Arial" pitchFamily="34" charset="0"/>
                <a:cs typeface="Arial" pitchFamily="34" charset="0"/>
              </a:rPr>
              <a:t>lpr</a:t>
            </a:r>
            <a:r>
              <a:rPr lang="en-US" sz="1200" b="1" dirty="0" smtClean="0">
                <a:latin typeface="Arial" pitchFamily="34" charset="0"/>
                <a:cs typeface="Arial" pitchFamily="34" charset="0"/>
              </a:rPr>
              <a:t> Mice </a:t>
            </a:r>
          </a:p>
          <a:p>
            <a:r>
              <a:rPr lang="en-US" sz="1200" dirty="0" smtClean="0">
                <a:latin typeface="Arial" pitchFamily="34" charset="0"/>
                <a:cs typeface="Arial" pitchFamily="34" charset="0"/>
              </a:rPr>
              <a:t>Susanne </a:t>
            </a:r>
            <a:r>
              <a:rPr lang="en-US" sz="1200" dirty="0" err="1" smtClean="0">
                <a:latin typeface="Arial" pitchFamily="34" charset="0"/>
                <a:cs typeface="Arial" pitchFamily="34" charset="0"/>
              </a:rPr>
              <a:t>Bökers</a:t>
            </a:r>
            <a:r>
              <a:rPr lang="en-US" sz="1200" dirty="0" smtClean="0">
                <a:latin typeface="Arial" pitchFamily="34" charset="0"/>
                <a:cs typeface="Arial" pitchFamily="34" charset="0"/>
              </a:rPr>
              <a:t>, Anne </a:t>
            </a:r>
            <a:r>
              <a:rPr lang="en-US" sz="1200" dirty="0" err="1" smtClean="0">
                <a:latin typeface="Arial" pitchFamily="34" charset="0"/>
                <a:cs typeface="Arial" pitchFamily="34" charset="0"/>
              </a:rPr>
              <a:t>Urbat</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Christoph</a:t>
            </a:r>
            <a:r>
              <a:rPr lang="en-US" sz="1200" dirty="0" smtClean="0">
                <a:latin typeface="Arial" pitchFamily="34" charset="0"/>
                <a:cs typeface="Arial" pitchFamily="34" charset="0"/>
              </a:rPr>
              <a:t> Daniel, Kerstin </a:t>
            </a:r>
            <a:r>
              <a:rPr lang="en-US" sz="1200" dirty="0" err="1" smtClean="0">
                <a:latin typeface="Arial" pitchFamily="34" charset="0"/>
                <a:cs typeface="Arial" pitchFamily="34" charset="0"/>
              </a:rPr>
              <a:t>Amann</a:t>
            </a:r>
            <a:r>
              <a:rPr lang="en-US" sz="1200" dirty="0" smtClean="0">
                <a:latin typeface="Arial" pitchFamily="34" charset="0"/>
                <a:cs typeface="Arial" pitchFamily="34" charset="0"/>
              </a:rPr>
              <a:t>, Kenneth G. C. Smith, Marion </a:t>
            </a:r>
            <a:r>
              <a:rPr lang="en-US" sz="1200" dirty="0" err="1" smtClean="0">
                <a:latin typeface="Arial" pitchFamily="34" charset="0"/>
                <a:cs typeface="Arial" pitchFamily="34" charset="0"/>
              </a:rPr>
              <a:t>Espéli</a:t>
            </a:r>
            <a:r>
              <a:rPr lang="en-US" sz="1200" dirty="0" smtClean="0">
                <a:latin typeface="Arial" pitchFamily="34" charset="0"/>
                <a:cs typeface="Arial" pitchFamily="34" charset="0"/>
              </a:rPr>
              <a:t>, and Lars </a:t>
            </a:r>
            <a:r>
              <a:rPr lang="en-US" sz="1200" dirty="0" err="1" smtClean="0">
                <a:latin typeface="Arial" pitchFamily="34" charset="0"/>
                <a:cs typeface="Arial" pitchFamily="34" charset="0"/>
              </a:rPr>
              <a:t>Nitschke</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192:2994-3002; published ahead of print March 5, 2014, doi:10.4049/jimmunol.1303367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Interaction of </a:t>
            </a:r>
            <a:r>
              <a:rPr lang="en-US" sz="1200" b="1" dirty="0" err="1" smtClean="0">
                <a:latin typeface="Arial" pitchFamily="34" charset="0"/>
                <a:cs typeface="Arial" pitchFamily="34" charset="0"/>
              </a:rPr>
              <a:t>Mesenchymal</a:t>
            </a:r>
            <a:r>
              <a:rPr lang="en-US" sz="1200" b="1" dirty="0" smtClean="0">
                <a:latin typeface="Arial" pitchFamily="34" charset="0"/>
                <a:cs typeface="Arial" pitchFamily="34" charset="0"/>
              </a:rPr>
              <a:t> Stem Cells with Fibroblast-like </a:t>
            </a:r>
            <a:r>
              <a:rPr lang="en-US" sz="1200" b="1" dirty="0" err="1" smtClean="0">
                <a:latin typeface="Arial" pitchFamily="34" charset="0"/>
                <a:cs typeface="Arial" pitchFamily="34" charset="0"/>
              </a:rPr>
              <a:t>Synoviocytes</a:t>
            </a:r>
            <a:r>
              <a:rPr lang="en-US" sz="1200" b="1" dirty="0" smtClean="0">
                <a:latin typeface="Arial" pitchFamily="34" charset="0"/>
                <a:cs typeface="Arial" pitchFamily="34" charset="0"/>
              </a:rPr>
              <a:t> via Cadherin-11 Promotes Angiogenesis by Enhanced Secretion of Placental Growth Factor </a:t>
            </a:r>
          </a:p>
          <a:p>
            <a:r>
              <a:rPr lang="en-US" sz="1200" dirty="0" smtClean="0">
                <a:latin typeface="Arial" pitchFamily="34" charset="0"/>
                <a:cs typeface="Arial" pitchFamily="34" charset="0"/>
              </a:rPr>
              <a:t>Su-Jung Park, </a:t>
            </a:r>
            <a:r>
              <a:rPr lang="en-US" sz="1200" dirty="0" err="1" smtClean="0">
                <a:latin typeface="Arial" pitchFamily="34" charset="0"/>
                <a:cs typeface="Arial" pitchFamily="34" charset="0"/>
              </a:rPr>
              <a:t>Ki</a:t>
            </a:r>
            <a:r>
              <a:rPr lang="en-US" sz="1200" dirty="0" smtClean="0">
                <a:latin typeface="Arial" pitchFamily="34" charset="0"/>
                <a:cs typeface="Arial" pitchFamily="34" charset="0"/>
              </a:rPr>
              <a:t>-Jo Kim, Wan-</a:t>
            </a:r>
            <a:r>
              <a:rPr lang="en-US" sz="1200" dirty="0" err="1" smtClean="0">
                <a:latin typeface="Arial" pitchFamily="34" charset="0"/>
                <a:cs typeface="Arial" pitchFamily="34" charset="0"/>
              </a:rPr>
              <a:t>Uk</a:t>
            </a:r>
            <a:r>
              <a:rPr lang="en-US" sz="1200" dirty="0" smtClean="0">
                <a:latin typeface="Arial" pitchFamily="34" charset="0"/>
                <a:cs typeface="Arial" pitchFamily="34" charset="0"/>
              </a:rPr>
              <a:t> Kim, and </a:t>
            </a:r>
            <a:r>
              <a:rPr lang="en-US" sz="1200" dirty="0" err="1" smtClean="0">
                <a:latin typeface="Arial" pitchFamily="34" charset="0"/>
                <a:cs typeface="Arial" pitchFamily="34" charset="0"/>
              </a:rPr>
              <a:t>Chul-Soo</a:t>
            </a:r>
            <a:r>
              <a:rPr lang="en-US" sz="1200" dirty="0" smtClean="0">
                <a:latin typeface="Arial" pitchFamily="34" charset="0"/>
                <a:cs typeface="Arial" pitchFamily="34" charset="0"/>
              </a:rPr>
              <a:t> Cho</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192:3003-3010; published ahead of print February 26, 2014, doi:10.4049/jimmunol.1302177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Long-Term B Cell Depletion in </a:t>
            </a:r>
            <a:r>
              <a:rPr lang="en-US" sz="1200" b="1" dirty="0" err="1" smtClean="0">
                <a:latin typeface="Arial" pitchFamily="34" charset="0"/>
                <a:cs typeface="Arial" pitchFamily="34" charset="0"/>
              </a:rPr>
              <a:t>Murine</a:t>
            </a:r>
            <a:r>
              <a:rPr lang="en-US" sz="1200" b="1" dirty="0" smtClean="0">
                <a:latin typeface="Arial" pitchFamily="34" charset="0"/>
                <a:cs typeface="Arial" pitchFamily="34" charset="0"/>
              </a:rPr>
              <a:t> Lupus Eliminates Autoantibody-Secreting Cells and Is Associated with Alterations in the Kidney Plasma Cell Niche </a:t>
            </a:r>
          </a:p>
          <a:p>
            <a:r>
              <a:rPr lang="en-US" sz="1200" dirty="0" err="1" smtClean="0">
                <a:latin typeface="Arial" pitchFamily="34" charset="0"/>
                <a:cs typeface="Arial" pitchFamily="34" charset="0"/>
              </a:rPr>
              <a:t>Wensheng</a:t>
            </a:r>
            <a:r>
              <a:rPr lang="en-US" sz="1200" dirty="0" smtClean="0">
                <a:latin typeface="Arial" pitchFamily="34" charset="0"/>
                <a:cs typeface="Arial" pitchFamily="34" charset="0"/>
              </a:rPr>
              <a:t> Wang, Javier Rangel-Moreno, Teresa Owen, Jennifer Barnard, Sarah </a:t>
            </a:r>
            <a:r>
              <a:rPr lang="en-US" sz="1200" dirty="0" err="1" smtClean="0">
                <a:latin typeface="Arial" pitchFamily="34" charset="0"/>
                <a:cs typeface="Arial" pitchFamily="34" charset="0"/>
              </a:rPr>
              <a:t>Nevarez</a:t>
            </a:r>
            <a:r>
              <a:rPr lang="en-US" sz="1200" dirty="0" smtClean="0">
                <a:latin typeface="Arial" pitchFamily="34" charset="0"/>
                <a:cs typeface="Arial" pitchFamily="34" charset="0"/>
              </a:rPr>
              <a:t>, H. Travis Ichikawa, and Jennifer H. </a:t>
            </a:r>
            <a:r>
              <a:rPr lang="en-US" sz="1200" dirty="0" err="1" smtClean="0">
                <a:latin typeface="Arial" pitchFamily="34" charset="0"/>
                <a:cs typeface="Arial" pitchFamily="34" charset="0"/>
              </a:rPr>
              <a:t>Anolik</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192:3011-3020; published ahead of print February 26, 2014, doi:10.4049/jimmunol.1302003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Inhibitory </a:t>
            </a:r>
            <a:r>
              <a:rPr lang="en-US" sz="1200" b="1" dirty="0" err="1" smtClean="0">
                <a:latin typeface="Arial" pitchFamily="34" charset="0"/>
                <a:cs typeface="Arial" pitchFamily="34" charset="0"/>
              </a:rPr>
              <a:t>Fc</a:t>
            </a:r>
            <a:r>
              <a:rPr lang="el-GR" sz="1200" b="1" dirty="0" smtClean="0">
                <a:latin typeface="Arial" pitchFamily="34" charset="0"/>
                <a:cs typeface="Arial" pitchFamily="34" charset="0"/>
              </a:rPr>
              <a:t>γ </a:t>
            </a:r>
            <a:r>
              <a:rPr lang="en-US" sz="1200" b="1" dirty="0" smtClean="0">
                <a:latin typeface="Arial" pitchFamily="34" charset="0"/>
                <a:cs typeface="Arial" pitchFamily="34" charset="0"/>
              </a:rPr>
              <a:t>Receptor Is Required for the Maintenance of Tolerance through Distinct Mechanisms </a:t>
            </a:r>
          </a:p>
          <a:p>
            <a:r>
              <a:rPr lang="en-US" sz="1200" dirty="0" err="1" smtClean="0">
                <a:latin typeface="Arial" pitchFamily="34" charset="0"/>
                <a:cs typeface="Arial" pitchFamily="34" charset="0"/>
              </a:rPr>
              <a:t>Fubin</a:t>
            </a:r>
            <a:r>
              <a:rPr lang="en-US" sz="1200" dirty="0" smtClean="0">
                <a:latin typeface="Arial" pitchFamily="34" charset="0"/>
                <a:cs typeface="Arial" pitchFamily="34" charset="0"/>
              </a:rPr>
              <a:t> Li, Patrick Smith, and Jeffrey V. </a:t>
            </a:r>
            <a:r>
              <a:rPr lang="en-US" sz="1200" dirty="0" err="1" smtClean="0">
                <a:latin typeface="Arial" pitchFamily="34" charset="0"/>
                <a:cs typeface="Arial" pitchFamily="34" charset="0"/>
              </a:rPr>
              <a:t>Ravetch</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192:3021-3028; published ahead of print February 21, 2014, doi:10.4049/jimmunol.1302934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p:txBody>
      </p:sp>
      <p:sp>
        <p:nvSpPr>
          <p:cNvPr id="6" name="TextBox 5"/>
          <p:cNvSpPr txBox="1"/>
          <p:nvPr/>
        </p:nvSpPr>
        <p:spPr>
          <a:xfrm>
            <a:off x="0" y="0"/>
            <a:ext cx="9144000" cy="461665"/>
          </a:xfrm>
          <a:prstGeom prst="rect">
            <a:avLst/>
          </a:prstGeom>
          <a:noFill/>
        </p:spPr>
        <p:txBody>
          <a:bodyPr wrap="square" rtlCol="0">
            <a:spAutoFit/>
          </a:bodyPr>
          <a:lstStyle/>
          <a:p>
            <a:r>
              <a:rPr lang="en-US" altLang="ko-KR" sz="2400" b="1" i="1" dirty="0" smtClean="0">
                <a:latin typeface="Arial" pitchFamily="34" charset="0"/>
                <a:cs typeface="Arial" pitchFamily="34" charset="0"/>
              </a:rPr>
              <a:t>Journal of immunology</a:t>
            </a:r>
            <a:endParaRPr lang="ko-KR" altLang="en-US" sz="2400" b="1" i="1"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572000" cy="5816977"/>
          </a:xfrm>
          <a:prstGeom prst="rect">
            <a:avLst/>
          </a:prstGeom>
          <a:noFill/>
        </p:spPr>
        <p:txBody>
          <a:bodyPr wrap="square" rtlCol="0">
            <a:spAutoFit/>
          </a:bodyPr>
          <a:lstStyle/>
          <a:p>
            <a:r>
              <a:rPr lang="en-US" sz="1200" b="1" dirty="0" smtClean="0">
                <a:latin typeface="Arial" pitchFamily="34" charset="0"/>
                <a:cs typeface="Arial" pitchFamily="34" charset="0"/>
              </a:rPr>
              <a:t>Relapsing–Remitting Central Nervous System Autoimmunity Mediated by GFAP-Specific CD8 T Cells </a:t>
            </a:r>
          </a:p>
          <a:p>
            <a:r>
              <a:rPr lang="en-US" sz="1200" dirty="0" smtClean="0">
                <a:latin typeface="Arial" pitchFamily="34" charset="0"/>
                <a:cs typeface="Arial" pitchFamily="34" charset="0"/>
              </a:rPr>
              <a:t>Katsuhiro Sasaki, Angela Bean, </a:t>
            </a:r>
          </a:p>
          <a:p>
            <a:r>
              <a:rPr lang="en-US" sz="1200" dirty="0" err="1" smtClean="0">
                <a:latin typeface="Arial" pitchFamily="34" charset="0"/>
                <a:cs typeface="Arial" pitchFamily="34" charset="0"/>
              </a:rPr>
              <a:t>Shivanee</a:t>
            </a:r>
            <a:r>
              <a:rPr lang="en-US" sz="1200" dirty="0" smtClean="0">
                <a:latin typeface="Arial" pitchFamily="34" charset="0"/>
                <a:cs typeface="Arial" pitchFamily="34" charset="0"/>
              </a:rPr>
              <a:t> Shah, Elizabeth </a:t>
            </a:r>
            <a:r>
              <a:rPr lang="en-US" sz="1200" dirty="0" err="1" smtClean="0">
                <a:latin typeface="Arial" pitchFamily="34" charset="0"/>
                <a:cs typeface="Arial" pitchFamily="34" charset="0"/>
              </a:rPr>
              <a:t>Schutten</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Priya</a:t>
            </a:r>
            <a:r>
              <a:rPr lang="en-US" sz="1200" dirty="0" smtClean="0">
                <a:latin typeface="Arial" pitchFamily="34" charset="0"/>
                <a:cs typeface="Arial" pitchFamily="34" charset="0"/>
              </a:rPr>
              <a:t> G. </a:t>
            </a:r>
            <a:r>
              <a:rPr lang="en-US" sz="1200" dirty="0" err="1" smtClean="0">
                <a:latin typeface="Arial" pitchFamily="34" charset="0"/>
                <a:cs typeface="Arial" pitchFamily="34" charset="0"/>
              </a:rPr>
              <a:t>Huseby</a:t>
            </a:r>
            <a:r>
              <a:rPr lang="en-US" sz="1200" dirty="0" smtClean="0">
                <a:latin typeface="Arial" pitchFamily="34" charset="0"/>
                <a:cs typeface="Arial" pitchFamily="34" charset="0"/>
              </a:rPr>
              <a:t>, Bjorn Peters, </a:t>
            </a:r>
            <a:r>
              <a:rPr lang="en-US" sz="1200" dirty="0" err="1" smtClean="0">
                <a:latin typeface="Arial" pitchFamily="34" charset="0"/>
                <a:cs typeface="Arial" pitchFamily="34" charset="0"/>
              </a:rPr>
              <a:t>Zu</a:t>
            </a:r>
            <a:r>
              <a:rPr lang="en-US" sz="1200" dirty="0" smtClean="0">
                <a:latin typeface="Arial" pitchFamily="34" charset="0"/>
                <a:cs typeface="Arial" pitchFamily="34" charset="0"/>
              </a:rPr>
              <a:t> T. </a:t>
            </a:r>
            <a:r>
              <a:rPr lang="en-US" sz="1200" dirty="0" err="1" smtClean="0">
                <a:latin typeface="Arial" pitchFamily="34" charset="0"/>
                <a:cs typeface="Arial" pitchFamily="34" charset="0"/>
              </a:rPr>
              <a:t>Shen</a:t>
            </a:r>
            <a:r>
              <a:rPr lang="en-US" sz="1200" dirty="0" smtClean="0">
                <a:latin typeface="Arial" pitchFamily="34" charset="0"/>
                <a:cs typeface="Arial" pitchFamily="34" charset="0"/>
              </a:rPr>
              <a:t>, Vijay </a:t>
            </a:r>
            <a:r>
              <a:rPr lang="en-US" sz="1200" dirty="0" err="1" smtClean="0">
                <a:latin typeface="Arial" pitchFamily="34" charset="0"/>
                <a:cs typeface="Arial" pitchFamily="34" charset="0"/>
              </a:rPr>
              <a:t>Vanguri</a:t>
            </a:r>
            <a:r>
              <a:rPr lang="en-US" sz="1200" dirty="0" smtClean="0">
                <a:latin typeface="Arial" pitchFamily="34" charset="0"/>
                <a:cs typeface="Arial" pitchFamily="34" charset="0"/>
              </a:rPr>
              <a:t>, Denny </a:t>
            </a:r>
            <a:r>
              <a:rPr lang="en-US" sz="1200" dirty="0" err="1" smtClean="0">
                <a:latin typeface="Arial" pitchFamily="34" charset="0"/>
                <a:cs typeface="Arial" pitchFamily="34" charset="0"/>
              </a:rPr>
              <a:t>Liggitt</a:t>
            </a:r>
            <a:r>
              <a:rPr lang="en-US" sz="1200" dirty="0" smtClean="0">
                <a:latin typeface="Arial" pitchFamily="34" charset="0"/>
                <a:cs typeface="Arial" pitchFamily="34" charset="0"/>
              </a:rPr>
              <a:t>, and Eric S. </a:t>
            </a:r>
            <a:r>
              <a:rPr lang="en-US" sz="1200" dirty="0" err="1" smtClean="0">
                <a:latin typeface="Arial" pitchFamily="34" charset="0"/>
                <a:cs typeface="Arial" pitchFamily="34" charset="0"/>
              </a:rPr>
              <a:t>Huseby</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192:3029-3042; published ahead of print March 3, 2014, doi:10.4049/jimmunol.1302911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The Degree of CD4</a:t>
            </a:r>
            <a:r>
              <a:rPr lang="en-US" sz="1200" b="1" baseline="30000" dirty="0" smtClean="0">
                <a:latin typeface="Arial" pitchFamily="34" charset="0"/>
                <a:cs typeface="Arial" pitchFamily="34" charset="0"/>
              </a:rPr>
              <a:t>+</a:t>
            </a:r>
            <a:r>
              <a:rPr lang="en-US" sz="1200" b="1" dirty="0" smtClean="0">
                <a:latin typeface="Arial" pitchFamily="34" charset="0"/>
                <a:cs typeface="Arial" pitchFamily="34" charset="0"/>
              </a:rPr>
              <a:t> T Cell </a:t>
            </a:r>
            <a:r>
              <a:rPr lang="en-US" sz="1200" b="1" dirty="0" err="1" smtClean="0">
                <a:latin typeface="Arial" pitchFamily="34" charset="0"/>
                <a:cs typeface="Arial" pitchFamily="34" charset="0"/>
              </a:rPr>
              <a:t>Autoreactivity</a:t>
            </a:r>
            <a:r>
              <a:rPr lang="en-US" sz="1200" b="1" dirty="0" smtClean="0">
                <a:latin typeface="Arial" pitchFamily="34" charset="0"/>
                <a:cs typeface="Arial" pitchFamily="34" charset="0"/>
              </a:rPr>
              <a:t> Determines Cellular Pathways Underlying Inflammatory Arthritis </a:t>
            </a:r>
          </a:p>
          <a:p>
            <a:r>
              <a:rPr lang="en-US" sz="1200" dirty="0" smtClean="0">
                <a:latin typeface="Arial" pitchFamily="34" charset="0"/>
                <a:cs typeface="Arial" pitchFamily="34" charset="0"/>
              </a:rPr>
              <a:t>Olivia A. </a:t>
            </a:r>
            <a:r>
              <a:rPr lang="en-US" sz="1200" dirty="0" err="1" smtClean="0">
                <a:latin typeface="Arial" pitchFamily="34" charset="0"/>
                <a:cs typeface="Arial" pitchFamily="34" charset="0"/>
              </a:rPr>
              <a:t>Perng</a:t>
            </a:r>
            <a:r>
              <a:rPr lang="en-US" sz="1200" dirty="0" smtClean="0">
                <a:latin typeface="Arial" pitchFamily="34" charset="0"/>
                <a:cs typeface="Arial" pitchFamily="34" charset="0"/>
              </a:rPr>
              <a:t>, Malinda </a:t>
            </a:r>
            <a:r>
              <a:rPr lang="en-US" sz="1200" dirty="0" err="1" smtClean="0">
                <a:latin typeface="Arial" pitchFamily="34" charset="0"/>
                <a:cs typeface="Arial" pitchFamily="34" charset="0"/>
              </a:rPr>
              <a:t>Aitken</a:t>
            </a:r>
            <a:r>
              <a:rPr lang="en-US" sz="1200" dirty="0" smtClean="0">
                <a:latin typeface="Arial" pitchFamily="34" charset="0"/>
                <a:cs typeface="Arial" pitchFamily="34" charset="0"/>
              </a:rPr>
              <a:t>, Andrew L. Rankin, Victoria Garcia, Elizabeth </a:t>
            </a:r>
            <a:r>
              <a:rPr lang="en-US" sz="1200" dirty="0" err="1" smtClean="0">
                <a:latin typeface="Arial" pitchFamily="34" charset="0"/>
                <a:cs typeface="Arial" pitchFamily="34" charset="0"/>
              </a:rPr>
              <a:t>Kropf</a:t>
            </a:r>
            <a:r>
              <a:rPr lang="en-US" sz="1200" dirty="0" smtClean="0">
                <a:latin typeface="Arial" pitchFamily="34" charset="0"/>
                <a:cs typeface="Arial" pitchFamily="34" charset="0"/>
              </a:rPr>
              <a:t>, Jan Erikson, David S. </a:t>
            </a:r>
            <a:r>
              <a:rPr lang="en-US" sz="1200" dirty="0" err="1" smtClean="0">
                <a:latin typeface="Arial" pitchFamily="34" charset="0"/>
                <a:cs typeface="Arial" pitchFamily="34" charset="0"/>
              </a:rPr>
              <a:t>Garlick</a:t>
            </a:r>
            <a:r>
              <a:rPr lang="en-US" sz="1200" dirty="0" smtClean="0">
                <a:latin typeface="Arial" pitchFamily="34" charset="0"/>
                <a:cs typeface="Arial" pitchFamily="34" charset="0"/>
              </a:rPr>
              <a:t>, and Andrew J. </a:t>
            </a:r>
            <a:r>
              <a:rPr lang="en-US" sz="1200" dirty="0" err="1" smtClean="0">
                <a:latin typeface="Arial" pitchFamily="34" charset="0"/>
                <a:cs typeface="Arial" pitchFamily="34" charset="0"/>
              </a:rPr>
              <a:t>Caton</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192:3043-3056; published ahead of print March 3, 2014, doi:10.4049/jimmunol.1302528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err="1" smtClean="0">
                <a:latin typeface="Arial" pitchFamily="34" charset="0"/>
                <a:cs typeface="Arial" pitchFamily="34" charset="0"/>
              </a:rPr>
              <a:t>Noncoding</a:t>
            </a:r>
            <a:r>
              <a:rPr lang="en-US" sz="1200" b="1" dirty="0" smtClean="0">
                <a:latin typeface="Arial" pitchFamily="34" charset="0"/>
                <a:cs typeface="Arial" pitchFamily="34" charset="0"/>
              </a:rPr>
              <a:t> RNAs and LRRFIP1 Regulate TNF Expression </a:t>
            </a:r>
          </a:p>
          <a:p>
            <a:r>
              <a:rPr lang="en-US" sz="1200" dirty="0" err="1" smtClean="0">
                <a:latin typeface="Arial" pitchFamily="34" charset="0"/>
                <a:cs typeface="Arial" pitchFamily="34" charset="0"/>
              </a:rPr>
              <a:t>Lihua</a:t>
            </a:r>
            <a:r>
              <a:rPr lang="en-US" sz="1200" dirty="0" smtClean="0">
                <a:latin typeface="Arial" pitchFamily="34" charset="0"/>
                <a:cs typeface="Arial" pitchFamily="34" charset="0"/>
              </a:rPr>
              <a:t> Shi, Li Song, Michael Fitzgerald, Kelly Maurer, </a:t>
            </a:r>
            <a:r>
              <a:rPr lang="en-US" sz="1200" dirty="0" err="1" smtClean="0">
                <a:latin typeface="Arial" pitchFamily="34" charset="0"/>
                <a:cs typeface="Arial" pitchFamily="34" charset="0"/>
              </a:rPr>
              <a:t>Asen</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Bagashev</a:t>
            </a:r>
            <a:r>
              <a:rPr lang="en-US" sz="1200" dirty="0" smtClean="0">
                <a:latin typeface="Arial" pitchFamily="34" charset="0"/>
                <a:cs typeface="Arial" pitchFamily="34" charset="0"/>
              </a:rPr>
              <a:t>, and Kathleen E. Sullivan</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192:3057-3067; published ahead of print February 24, 2014, doi:10.4049/jimmunol.1302063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Targeting S1P1 Receptor Protects against </a:t>
            </a:r>
            <a:r>
              <a:rPr lang="en-US" sz="1200" b="1" dirty="0" err="1" smtClean="0">
                <a:latin typeface="Arial" pitchFamily="34" charset="0"/>
                <a:cs typeface="Arial" pitchFamily="34" charset="0"/>
              </a:rPr>
              <a:t>Murine</a:t>
            </a:r>
            <a:r>
              <a:rPr lang="en-US" sz="1200" b="1" dirty="0" smtClean="0">
                <a:latin typeface="Arial" pitchFamily="34" charset="0"/>
                <a:cs typeface="Arial" pitchFamily="34" charset="0"/>
              </a:rPr>
              <a:t> Immunological Hepatic Injury through Myeloid-Derived Suppressor Cells </a:t>
            </a:r>
          </a:p>
          <a:p>
            <a:r>
              <a:rPr lang="en-US" sz="1200" dirty="0" err="1" smtClean="0">
                <a:latin typeface="Arial" pitchFamily="34" charset="0"/>
                <a:cs typeface="Arial" pitchFamily="34" charset="0"/>
              </a:rPr>
              <a:t>Guangwei</a:t>
            </a:r>
            <a:r>
              <a:rPr lang="en-US" sz="1200" dirty="0" smtClean="0">
                <a:latin typeface="Arial" pitchFamily="34" charset="0"/>
                <a:cs typeface="Arial" pitchFamily="34" charset="0"/>
              </a:rPr>
              <a:t> Liu, </a:t>
            </a:r>
            <a:r>
              <a:rPr lang="en-US" sz="1200" dirty="0" err="1" smtClean="0">
                <a:latin typeface="Arial" pitchFamily="34" charset="0"/>
                <a:cs typeface="Arial" pitchFamily="34" charset="0"/>
              </a:rPr>
              <a:t>Yujing</a:t>
            </a:r>
            <a:r>
              <a:rPr lang="en-US" sz="1200" dirty="0" smtClean="0">
                <a:latin typeface="Arial" pitchFamily="34" charset="0"/>
                <a:cs typeface="Arial" pitchFamily="34" charset="0"/>
              </a:rPr>
              <a:t> Bi, </a:t>
            </a:r>
            <a:r>
              <a:rPr lang="en-US" sz="1200" dirty="0" err="1" smtClean="0">
                <a:latin typeface="Arial" pitchFamily="34" charset="0"/>
                <a:cs typeface="Arial" pitchFamily="34" charset="0"/>
              </a:rPr>
              <a:t>Ruoning</a:t>
            </a:r>
            <a:r>
              <a:rPr lang="en-US" sz="1200" dirty="0" smtClean="0">
                <a:latin typeface="Arial" pitchFamily="34" charset="0"/>
                <a:cs typeface="Arial" pitchFamily="34" charset="0"/>
              </a:rPr>
              <a:t> Wang, </a:t>
            </a:r>
            <a:r>
              <a:rPr lang="en-US" sz="1200" dirty="0" err="1" smtClean="0">
                <a:latin typeface="Arial" pitchFamily="34" charset="0"/>
                <a:cs typeface="Arial" pitchFamily="34" charset="0"/>
              </a:rPr>
              <a:t>Hui</a:t>
            </a:r>
            <a:r>
              <a:rPr lang="en-US" sz="1200" dirty="0" smtClean="0">
                <a:latin typeface="Arial" pitchFamily="34" charset="0"/>
                <a:cs typeface="Arial" pitchFamily="34" charset="0"/>
              </a:rPr>
              <a:t> Yang, Yan Zhang, Xiao Wang, </a:t>
            </a:r>
            <a:r>
              <a:rPr lang="en-US" sz="1200" dirty="0" err="1" smtClean="0">
                <a:latin typeface="Arial" pitchFamily="34" charset="0"/>
                <a:cs typeface="Arial" pitchFamily="34" charset="0"/>
              </a:rPr>
              <a:t>Huanrong</a:t>
            </a:r>
            <a:r>
              <a:rPr lang="en-US" sz="1200" dirty="0" smtClean="0">
                <a:latin typeface="Arial" pitchFamily="34" charset="0"/>
                <a:cs typeface="Arial" pitchFamily="34" charset="0"/>
              </a:rPr>
              <a:t> Liu, </a:t>
            </a:r>
            <a:r>
              <a:rPr lang="en-US" sz="1200" dirty="0" err="1" smtClean="0">
                <a:latin typeface="Arial" pitchFamily="34" charset="0"/>
                <a:cs typeface="Arial" pitchFamily="34" charset="0"/>
              </a:rPr>
              <a:t>Yun</a:t>
            </a:r>
            <a:r>
              <a:rPr lang="en-US" sz="1200" dirty="0" smtClean="0">
                <a:latin typeface="Arial" pitchFamily="34" charset="0"/>
                <a:cs typeface="Arial" pitchFamily="34" charset="0"/>
              </a:rPr>
              <a:t> Lu, </a:t>
            </a:r>
            <a:r>
              <a:rPr lang="en-US" sz="1200" dirty="0" err="1" smtClean="0">
                <a:latin typeface="Arial" pitchFamily="34" charset="0"/>
                <a:cs typeface="Arial" pitchFamily="34" charset="0"/>
              </a:rPr>
              <a:t>Zhengguo</a:t>
            </a:r>
            <a:r>
              <a:rPr lang="en-US" sz="1200" dirty="0" smtClean="0">
                <a:latin typeface="Arial" pitchFamily="34" charset="0"/>
                <a:cs typeface="Arial" pitchFamily="34" charset="0"/>
              </a:rPr>
              <a:t> Zhang, </a:t>
            </a:r>
            <a:r>
              <a:rPr lang="en-US" sz="1200" dirty="0" err="1" smtClean="0">
                <a:latin typeface="Arial" pitchFamily="34" charset="0"/>
                <a:cs typeface="Arial" pitchFamily="34" charset="0"/>
              </a:rPr>
              <a:t>Wanna</a:t>
            </a:r>
            <a:r>
              <a:rPr lang="en-US" sz="1200" dirty="0" smtClean="0">
                <a:latin typeface="Arial" pitchFamily="34" charset="0"/>
                <a:cs typeface="Arial" pitchFamily="34" charset="0"/>
              </a:rPr>
              <a:t> Chen, </a:t>
            </a:r>
            <a:r>
              <a:rPr lang="en-US" sz="1200" dirty="0" err="1" smtClean="0">
                <a:latin typeface="Arial" pitchFamily="34" charset="0"/>
                <a:cs typeface="Arial" pitchFamily="34" charset="0"/>
              </a:rPr>
              <a:t>Yiwei</a:t>
            </a:r>
            <a:r>
              <a:rPr lang="en-US" sz="1200" dirty="0" smtClean="0">
                <a:latin typeface="Arial" pitchFamily="34" charset="0"/>
                <a:cs typeface="Arial" pitchFamily="34" charset="0"/>
              </a:rPr>
              <a:t> Chu, and </a:t>
            </a:r>
            <a:r>
              <a:rPr lang="en-US" sz="1200" dirty="0" err="1" smtClean="0">
                <a:latin typeface="Arial" pitchFamily="34" charset="0"/>
                <a:cs typeface="Arial" pitchFamily="34" charset="0"/>
              </a:rPr>
              <a:t>Ruifu</a:t>
            </a:r>
            <a:r>
              <a:rPr lang="en-US" sz="1200" dirty="0" smtClean="0">
                <a:latin typeface="Arial" pitchFamily="34" charset="0"/>
                <a:cs typeface="Arial" pitchFamily="34" charset="0"/>
              </a:rPr>
              <a:t> Yang</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192:3068-3079; published ahead of print February 24, 2014, doi:10.4049/jimmunol.1301193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p:txBody>
      </p:sp>
      <p:sp>
        <p:nvSpPr>
          <p:cNvPr id="5" name="TextBox 4"/>
          <p:cNvSpPr txBox="1"/>
          <p:nvPr/>
        </p:nvSpPr>
        <p:spPr>
          <a:xfrm>
            <a:off x="4643374" y="0"/>
            <a:ext cx="4500626" cy="6924973"/>
          </a:xfrm>
          <a:prstGeom prst="rect">
            <a:avLst/>
          </a:prstGeom>
          <a:noFill/>
        </p:spPr>
        <p:txBody>
          <a:bodyPr wrap="square" rtlCol="0">
            <a:spAutoFit/>
          </a:bodyPr>
          <a:lstStyle/>
          <a:p>
            <a:r>
              <a:rPr lang="en-US" sz="1200" b="1" dirty="0" smtClean="0">
                <a:latin typeface="Arial" pitchFamily="34" charset="0"/>
                <a:cs typeface="Arial" pitchFamily="34" charset="0"/>
              </a:rPr>
              <a:t>In Vivo Detection of </a:t>
            </a:r>
            <a:r>
              <a:rPr lang="en-US" sz="1200" b="1" dirty="0" err="1" smtClean="0">
                <a:latin typeface="Arial" pitchFamily="34" charset="0"/>
                <a:cs typeface="Arial" pitchFamily="34" charset="0"/>
              </a:rPr>
              <a:t>Peripherin</a:t>
            </a:r>
            <a:r>
              <a:rPr lang="en-US" sz="1200" b="1" dirty="0" smtClean="0">
                <a:latin typeface="Arial" pitchFamily="34" charset="0"/>
                <a:cs typeface="Arial" pitchFamily="34" charset="0"/>
              </a:rPr>
              <a:t>-Specific </a:t>
            </a:r>
            <a:r>
              <a:rPr lang="en-US" sz="1200" b="1" dirty="0" err="1" smtClean="0">
                <a:latin typeface="Arial" pitchFamily="34" charset="0"/>
                <a:cs typeface="Arial" pitchFamily="34" charset="0"/>
              </a:rPr>
              <a:t>Autoreactive</a:t>
            </a:r>
            <a:r>
              <a:rPr lang="en-US" sz="1200" b="1" dirty="0" smtClean="0">
                <a:latin typeface="Arial" pitchFamily="34" charset="0"/>
                <a:cs typeface="Arial" pitchFamily="34" charset="0"/>
              </a:rPr>
              <a:t> B Cells during Type 1 Diabetes Pathogenesis </a:t>
            </a:r>
          </a:p>
          <a:p>
            <a:r>
              <a:rPr lang="en-US" sz="1200" dirty="0" err="1" smtClean="0">
                <a:latin typeface="Arial" pitchFamily="34" charset="0"/>
                <a:cs typeface="Arial" pitchFamily="34" charset="0"/>
              </a:rPr>
              <a:t>Nahir</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Garabatos</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Raimon</a:t>
            </a:r>
            <a:r>
              <a:rPr lang="en-US" sz="1200" dirty="0" smtClean="0">
                <a:latin typeface="Arial" pitchFamily="34" charset="0"/>
                <a:cs typeface="Arial" pitchFamily="34" charset="0"/>
              </a:rPr>
              <a:t> Alvarez, Jorge Carrillo, Jorge </a:t>
            </a:r>
            <a:r>
              <a:rPr lang="en-US" sz="1200" dirty="0" err="1" smtClean="0">
                <a:latin typeface="Arial" pitchFamily="34" charset="0"/>
                <a:cs typeface="Arial" pitchFamily="34" charset="0"/>
              </a:rPr>
              <a:t>Carrascal</a:t>
            </a:r>
            <a:r>
              <a:rPr lang="en-US" sz="1200" dirty="0" smtClean="0">
                <a:latin typeface="Arial" pitchFamily="34" charset="0"/>
                <a:cs typeface="Arial" pitchFamily="34" charset="0"/>
              </a:rPr>
              <a:t>, Cristina </a:t>
            </a:r>
            <a:r>
              <a:rPr lang="en-US" sz="1200" dirty="0" err="1" smtClean="0">
                <a:latin typeface="Arial" pitchFamily="34" charset="0"/>
                <a:cs typeface="Arial" pitchFamily="34" charset="0"/>
              </a:rPr>
              <a:t>Izquierdo</a:t>
            </a:r>
            <a:r>
              <a:rPr lang="en-US" sz="1200" dirty="0" smtClean="0">
                <a:latin typeface="Arial" pitchFamily="34" charset="0"/>
                <a:cs typeface="Arial" pitchFamily="34" charset="0"/>
              </a:rPr>
              <a:t>, Harold D. Chapman, </a:t>
            </a:r>
            <a:r>
              <a:rPr lang="en-US" sz="1200" dirty="0" err="1" smtClean="0">
                <a:latin typeface="Arial" pitchFamily="34" charset="0"/>
                <a:cs typeface="Arial" pitchFamily="34" charset="0"/>
              </a:rPr>
              <a:t>Maximiliano</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Presa</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Conchi</a:t>
            </a:r>
            <a:r>
              <a:rPr lang="en-US" sz="1200" dirty="0" smtClean="0">
                <a:latin typeface="Arial" pitchFamily="34" charset="0"/>
                <a:cs typeface="Arial" pitchFamily="34" charset="0"/>
              </a:rPr>
              <a:t> Mora, David V. </a:t>
            </a:r>
            <a:r>
              <a:rPr lang="en-US" sz="1200" dirty="0" err="1" smtClean="0">
                <a:latin typeface="Arial" pitchFamily="34" charset="0"/>
                <a:cs typeface="Arial" pitchFamily="34" charset="0"/>
              </a:rPr>
              <a:t>Serreze</a:t>
            </a:r>
            <a:r>
              <a:rPr lang="en-US" sz="1200" dirty="0" smtClean="0">
                <a:latin typeface="Arial" pitchFamily="34" charset="0"/>
                <a:cs typeface="Arial" pitchFamily="34" charset="0"/>
              </a:rPr>
              <a:t>, Joan </a:t>
            </a:r>
            <a:r>
              <a:rPr lang="en-US" sz="1200" dirty="0" err="1" smtClean="0">
                <a:latin typeface="Arial" pitchFamily="34" charset="0"/>
                <a:cs typeface="Arial" pitchFamily="34" charset="0"/>
              </a:rPr>
              <a:t>Verdaguer</a:t>
            </a:r>
            <a:r>
              <a:rPr lang="en-US" sz="1200" dirty="0" smtClean="0">
                <a:latin typeface="Arial" pitchFamily="34" charset="0"/>
                <a:cs typeface="Arial" pitchFamily="34" charset="0"/>
              </a:rPr>
              <a:t>, and Thomas </a:t>
            </a:r>
            <a:r>
              <a:rPr lang="en-US" sz="1200" dirty="0" err="1" smtClean="0">
                <a:latin typeface="Arial" pitchFamily="34" charset="0"/>
                <a:cs typeface="Arial" pitchFamily="34" charset="0"/>
              </a:rPr>
              <a:t>Stratmann</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192:3080-3090; published ahead of print March 7, 2014, doi:10.4049/jimmunol.1301053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IMMUNE REGULATION</a:t>
            </a: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I</a:t>
            </a:r>
            <a:r>
              <a:rPr lang="el-GR" sz="1200" b="1" dirty="0" smtClean="0">
                <a:latin typeface="Arial" pitchFamily="34" charset="0"/>
                <a:cs typeface="Arial" pitchFamily="34" charset="0"/>
              </a:rPr>
              <a:t>κ</a:t>
            </a:r>
            <a:r>
              <a:rPr lang="en-US" sz="1200" b="1" dirty="0" smtClean="0">
                <a:latin typeface="Arial" pitchFamily="34" charset="0"/>
                <a:cs typeface="Arial" pitchFamily="34" charset="0"/>
              </a:rPr>
              <a:t>B</a:t>
            </a:r>
            <a:r>
              <a:rPr lang="el-GR" sz="1200" b="1" dirty="0" smtClean="0">
                <a:latin typeface="Arial" pitchFamily="34" charset="0"/>
                <a:cs typeface="Arial" pitchFamily="34" charset="0"/>
              </a:rPr>
              <a:t>ε </a:t>
            </a:r>
            <a:r>
              <a:rPr lang="en-US" sz="1200" b="1" dirty="0" smtClean="0">
                <a:latin typeface="Arial" pitchFamily="34" charset="0"/>
                <a:cs typeface="Arial" pitchFamily="34" charset="0"/>
              </a:rPr>
              <a:t>Is a Key Regulator of B Cell Expansion by Providing Negative Feedback on </a:t>
            </a:r>
            <a:r>
              <a:rPr lang="en-US" sz="1200" b="1" dirty="0" err="1" smtClean="0">
                <a:latin typeface="Arial" pitchFamily="34" charset="0"/>
                <a:cs typeface="Arial" pitchFamily="34" charset="0"/>
              </a:rPr>
              <a:t>cRel</a:t>
            </a:r>
            <a:r>
              <a:rPr lang="en-US" sz="1200" b="1" dirty="0" smtClean="0">
                <a:latin typeface="Arial" pitchFamily="34" charset="0"/>
                <a:cs typeface="Arial" pitchFamily="34" charset="0"/>
              </a:rPr>
              <a:t> and </a:t>
            </a:r>
            <a:r>
              <a:rPr lang="en-US" sz="1200" b="1" dirty="0" err="1" smtClean="0">
                <a:latin typeface="Arial" pitchFamily="34" charset="0"/>
                <a:cs typeface="Arial" pitchFamily="34" charset="0"/>
              </a:rPr>
              <a:t>RelA</a:t>
            </a:r>
            <a:r>
              <a:rPr lang="en-US" sz="1200" b="1" dirty="0" smtClean="0">
                <a:latin typeface="Arial" pitchFamily="34" charset="0"/>
                <a:cs typeface="Arial" pitchFamily="34" charset="0"/>
              </a:rPr>
              <a:t> in a Stimulus-Specific Manner </a:t>
            </a:r>
          </a:p>
          <a:p>
            <a:r>
              <a:rPr lang="en-US" sz="1200" dirty="0" smtClean="0">
                <a:latin typeface="Arial" pitchFamily="34" charset="0"/>
                <a:cs typeface="Arial" pitchFamily="34" charset="0"/>
              </a:rPr>
              <a:t>Bryce N. </a:t>
            </a:r>
            <a:r>
              <a:rPr lang="en-US" sz="1200" dirty="0" err="1" smtClean="0">
                <a:latin typeface="Arial" pitchFamily="34" charset="0"/>
                <a:cs typeface="Arial" pitchFamily="34" charset="0"/>
              </a:rPr>
              <a:t>Alves</a:t>
            </a:r>
            <a:r>
              <a:rPr lang="en-US" sz="1200" dirty="0" smtClean="0">
                <a:latin typeface="Arial" pitchFamily="34" charset="0"/>
                <a:cs typeface="Arial" pitchFamily="34" charset="0"/>
              </a:rPr>
              <a:t>, Rachel </a:t>
            </a:r>
            <a:r>
              <a:rPr lang="en-US" sz="1200" dirty="0" err="1" smtClean="0">
                <a:latin typeface="Arial" pitchFamily="34" charset="0"/>
                <a:cs typeface="Arial" pitchFamily="34" charset="0"/>
              </a:rPr>
              <a:t>Tsui</a:t>
            </a:r>
            <a:r>
              <a:rPr lang="en-US" sz="1200" dirty="0" smtClean="0">
                <a:latin typeface="Arial" pitchFamily="34" charset="0"/>
                <a:cs typeface="Arial" pitchFamily="34" charset="0"/>
              </a:rPr>
              <a:t>, Jonathan </a:t>
            </a:r>
            <a:r>
              <a:rPr lang="en-US" sz="1200" dirty="0" err="1" smtClean="0">
                <a:latin typeface="Arial" pitchFamily="34" charset="0"/>
                <a:cs typeface="Arial" pitchFamily="34" charset="0"/>
              </a:rPr>
              <a:t>Almaden</a:t>
            </a:r>
            <a:r>
              <a:rPr lang="en-US" sz="1200" dirty="0" smtClean="0">
                <a:latin typeface="Arial" pitchFamily="34" charset="0"/>
                <a:cs typeface="Arial" pitchFamily="34" charset="0"/>
              </a:rPr>
              <a:t>, Maxim N. </a:t>
            </a:r>
            <a:r>
              <a:rPr lang="en-US" sz="1200" dirty="0" err="1" smtClean="0">
                <a:latin typeface="Arial" pitchFamily="34" charset="0"/>
                <a:cs typeface="Arial" pitchFamily="34" charset="0"/>
              </a:rPr>
              <a:t>Shokhirev</a:t>
            </a:r>
            <a:r>
              <a:rPr lang="en-US" sz="1200" dirty="0" smtClean="0">
                <a:latin typeface="Arial" pitchFamily="34" charset="0"/>
                <a:cs typeface="Arial" pitchFamily="34" charset="0"/>
              </a:rPr>
              <a:t>, Jeremy Davis-</a:t>
            </a:r>
            <a:r>
              <a:rPr lang="en-US" sz="1200" dirty="0" err="1" smtClean="0">
                <a:latin typeface="Arial" pitchFamily="34" charset="0"/>
                <a:cs typeface="Arial" pitchFamily="34" charset="0"/>
              </a:rPr>
              <a:t>Turak</a:t>
            </a:r>
            <a:r>
              <a:rPr lang="en-US" sz="1200" dirty="0" smtClean="0">
                <a:latin typeface="Arial" pitchFamily="34" charset="0"/>
                <a:cs typeface="Arial" pitchFamily="34" charset="0"/>
              </a:rPr>
              <a:t>, Jessica Fujimoto, Harry </a:t>
            </a:r>
            <a:r>
              <a:rPr lang="en-US" sz="1200" dirty="0" err="1" smtClean="0">
                <a:latin typeface="Arial" pitchFamily="34" charset="0"/>
                <a:cs typeface="Arial" pitchFamily="34" charset="0"/>
              </a:rPr>
              <a:t>Birnbaum</a:t>
            </a:r>
            <a:r>
              <a:rPr lang="en-US" sz="1200" dirty="0" smtClean="0">
                <a:latin typeface="Arial" pitchFamily="34" charset="0"/>
                <a:cs typeface="Arial" pitchFamily="34" charset="0"/>
              </a:rPr>
              <a:t>, Julia </a:t>
            </a:r>
            <a:r>
              <a:rPr lang="en-US" sz="1200" dirty="0" err="1" smtClean="0">
                <a:latin typeface="Arial" pitchFamily="34" charset="0"/>
                <a:cs typeface="Arial" pitchFamily="34" charset="0"/>
              </a:rPr>
              <a:t>Ponomarenko</a:t>
            </a:r>
            <a:r>
              <a:rPr lang="en-US" sz="1200" dirty="0" smtClean="0">
                <a:latin typeface="Arial" pitchFamily="34" charset="0"/>
                <a:cs typeface="Arial" pitchFamily="34" charset="0"/>
              </a:rPr>
              <a:t>, and Alexander Hoffmann</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192:3121-3132; published ahead of print March 3, 2014, doi:10.4049/jimmunol.1302351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Tim-3 Directly Enhances CD8 T Cell Responses to Acute </a:t>
            </a:r>
            <a:r>
              <a:rPr lang="en-US" sz="1200" b="1" i="1" dirty="0" err="1" smtClean="0">
                <a:latin typeface="Arial" pitchFamily="34" charset="0"/>
                <a:cs typeface="Arial" pitchFamily="34" charset="0"/>
              </a:rPr>
              <a:t>Listeria</a:t>
            </a:r>
            <a:r>
              <a:rPr lang="en-US" sz="1200" b="1" i="1" dirty="0" smtClean="0">
                <a:latin typeface="Arial" pitchFamily="34" charset="0"/>
                <a:cs typeface="Arial" pitchFamily="34" charset="0"/>
              </a:rPr>
              <a:t> </a:t>
            </a:r>
            <a:r>
              <a:rPr lang="en-US" sz="1200" b="1" i="1" dirty="0" err="1" smtClean="0">
                <a:latin typeface="Arial" pitchFamily="34" charset="0"/>
                <a:cs typeface="Arial" pitchFamily="34" charset="0"/>
              </a:rPr>
              <a:t>monocytogenes</a:t>
            </a:r>
            <a:r>
              <a:rPr lang="en-US" sz="1200" b="1" dirty="0" smtClean="0">
                <a:latin typeface="Arial" pitchFamily="34" charset="0"/>
                <a:cs typeface="Arial" pitchFamily="34" charset="0"/>
              </a:rPr>
              <a:t> Infection </a:t>
            </a:r>
          </a:p>
          <a:p>
            <a:r>
              <a:rPr lang="en-US" sz="1200" dirty="0" smtClean="0">
                <a:latin typeface="Arial" pitchFamily="34" charset="0"/>
                <a:cs typeface="Arial" pitchFamily="34" charset="0"/>
              </a:rPr>
              <a:t>Jacob V. Gorman, Gabriel </a:t>
            </a:r>
            <a:r>
              <a:rPr lang="en-US" sz="1200" dirty="0" err="1" smtClean="0">
                <a:latin typeface="Arial" pitchFamily="34" charset="0"/>
                <a:cs typeface="Arial" pitchFamily="34" charset="0"/>
              </a:rPr>
              <a:t>Starbeck</a:t>
            </a:r>
            <a:r>
              <a:rPr lang="en-US" sz="1200" dirty="0" smtClean="0">
                <a:latin typeface="Arial" pitchFamily="34" charset="0"/>
                <a:cs typeface="Arial" pitchFamily="34" charset="0"/>
              </a:rPr>
              <a:t>-Miller, </a:t>
            </a:r>
            <a:r>
              <a:rPr lang="en-US" sz="1200" dirty="0" err="1" smtClean="0">
                <a:latin typeface="Arial" pitchFamily="34" charset="0"/>
                <a:cs typeface="Arial" pitchFamily="34" charset="0"/>
              </a:rPr>
              <a:t>Nhat</a:t>
            </a:r>
            <a:r>
              <a:rPr lang="en-US" sz="1200" dirty="0" smtClean="0">
                <a:latin typeface="Arial" pitchFamily="34" charset="0"/>
                <a:cs typeface="Arial" pitchFamily="34" charset="0"/>
              </a:rPr>
              <a:t>-Long L. Pham, Geri L. </a:t>
            </a:r>
            <a:r>
              <a:rPr lang="en-US" sz="1200" dirty="0" err="1" smtClean="0">
                <a:latin typeface="Arial" pitchFamily="34" charset="0"/>
                <a:cs typeface="Arial" pitchFamily="34" charset="0"/>
              </a:rPr>
              <a:t>Traver</a:t>
            </a:r>
            <a:r>
              <a:rPr lang="en-US" sz="1200" dirty="0" smtClean="0">
                <a:latin typeface="Arial" pitchFamily="34" charset="0"/>
                <a:cs typeface="Arial" pitchFamily="34" charset="0"/>
              </a:rPr>
              <a:t>, Paul B. Rothman, John T. </a:t>
            </a:r>
            <a:r>
              <a:rPr lang="en-US" sz="1200" dirty="0" err="1" smtClean="0">
                <a:latin typeface="Arial" pitchFamily="34" charset="0"/>
                <a:cs typeface="Arial" pitchFamily="34" charset="0"/>
              </a:rPr>
              <a:t>Harty</a:t>
            </a:r>
            <a:r>
              <a:rPr lang="en-US" sz="1200" dirty="0" smtClean="0">
                <a:latin typeface="Arial" pitchFamily="34" charset="0"/>
                <a:cs typeface="Arial" pitchFamily="34" charset="0"/>
              </a:rPr>
              <a:t>, and John D. </a:t>
            </a:r>
            <a:r>
              <a:rPr lang="en-US" sz="1200" dirty="0" err="1" smtClean="0">
                <a:latin typeface="Arial" pitchFamily="34" charset="0"/>
                <a:cs typeface="Arial" pitchFamily="34" charset="0"/>
              </a:rPr>
              <a:t>Colgan</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192:3133-3142; published ahead of print February 24, 2014, doi:10.4049/jimmunol.1302290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Identification of Two Forms of TNF Tolerance in Human </a:t>
            </a:r>
            <a:r>
              <a:rPr lang="en-US" sz="1200" b="1" dirty="0" err="1" smtClean="0">
                <a:latin typeface="Arial" pitchFamily="34" charset="0"/>
                <a:cs typeface="Arial" pitchFamily="34" charset="0"/>
              </a:rPr>
              <a:t>Monocytes</a:t>
            </a:r>
            <a:r>
              <a:rPr lang="en-US" sz="1200" b="1" dirty="0" smtClean="0">
                <a:latin typeface="Arial" pitchFamily="34" charset="0"/>
                <a:cs typeface="Arial" pitchFamily="34" charset="0"/>
              </a:rPr>
              <a:t>: Differential Inhibition of NF-</a:t>
            </a:r>
            <a:r>
              <a:rPr lang="el-GR" sz="1200" b="1" dirty="0" smtClean="0">
                <a:latin typeface="Arial" pitchFamily="34" charset="0"/>
                <a:cs typeface="Arial" pitchFamily="34" charset="0"/>
              </a:rPr>
              <a:t>κ</a:t>
            </a:r>
            <a:r>
              <a:rPr lang="en-US" sz="1200" b="1" dirty="0" smtClean="0">
                <a:latin typeface="Arial" pitchFamily="34" charset="0"/>
                <a:cs typeface="Arial" pitchFamily="34" charset="0"/>
              </a:rPr>
              <a:t>B/AP-1– and PP1-Associated Signaling </a:t>
            </a:r>
          </a:p>
          <a:p>
            <a:r>
              <a:rPr lang="en-US" sz="1200" dirty="0" smtClean="0">
                <a:latin typeface="Arial" pitchFamily="34" charset="0"/>
                <a:cs typeface="Arial" pitchFamily="34" charset="0"/>
              </a:rPr>
              <a:t>Johannes </a:t>
            </a:r>
            <a:r>
              <a:rPr lang="en-US" sz="1200" dirty="0" err="1" smtClean="0">
                <a:latin typeface="Arial" pitchFamily="34" charset="0"/>
                <a:cs typeface="Arial" pitchFamily="34" charset="0"/>
              </a:rPr>
              <a:t>Günther</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Nico</a:t>
            </a:r>
            <a:r>
              <a:rPr lang="en-US" sz="1200" dirty="0" smtClean="0">
                <a:latin typeface="Arial" pitchFamily="34" charset="0"/>
                <a:cs typeface="Arial" pitchFamily="34" charset="0"/>
              </a:rPr>
              <a:t> Vogt, Katharina </a:t>
            </a:r>
            <a:r>
              <a:rPr lang="en-US" sz="1200" dirty="0" err="1" smtClean="0">
                <a:latin typeface="Arial" pitchFamily="34" charset="0"/>
                <a:cs typeface="Arial" pitchFamily="34" charset="0"/>
              </a:rPr>
              <a:t>Hampel</a:t>
            </a:r>
            <a:r>
              <a:rPr lang="en-US" sz="1200" dirty="0" smtClean="0">
                <a:latin typeface="Arial" pitchFamily="34" charset="0"/>
                <a:cs typeface="Arial" pitchFamily="34" charset="0"/>
              </a:rPr>
              <a:t>, Rolf </a:t>
            </a:r>
            <a:r>
              <a:rPr lang="en-US" sz="1200" dirty="0" err="1" smtClean="0">
                <a:latin typeface="Arial" pitchFamily="34" charset="0"/>
                <a:cs typeface="Arial" pitchFamily="34" charset="0"/>
              </a:rPr>
              <a:t>Bikker</a:t>
            </a:r>
            <a:r>
              <a:rPr lang="en-US" sz="1200" dirty="0" smtClean="0">
                <a:latin typeface="Arial" pitchFamily="34" charset="0"/>
                <a:cs typeface="Arial" pitchFamily="34" charset="0"/>
              </a:rPr>
              <a:t>, Sharon Page, Benjamin </a:t>
            </a:r>
            <a:r>
              <a:rPr lang="en-US" sz="1200" dirty="0" err="1" smtClean="0">
                <a:latin typeface="Arial" pitchFamily="34" charset="0"/>
                <a:cs typeface="Arial" pitchFamily="34" charset="0"/>
              </a:rPr>
              <a:t>Müller</a:t>
            </a:r>
            <a:r>
              <a:rPr lang="en-US" sz="1200" dirty="0" smtClean="0">
                <a:latin typeface="Arial" pitchFamily="34" charset="0"/>
                <a:cs typeface="Arial" pitchFamily="34" charset="0"/>
              </a:rPr>
              <a:t>, Judith </a:t>
            </a:r>
            <a:r>
              <a:rPr lang="en-US" sz="1200" dirty="0" err="1" smtClean="0">
                <a:latin typeface="Arial" pitchFamily="34" charset="0"/>
                <a:cs typeface="Arial" pitchFamily="34" charset="0"/>
              </a:rPr>
              <a:t>Kandemir</a:t>
            </a:r>
            <a:r>
              <a:rPr lang="en-US" sz="1200" dirty="0" smtClean="0">
                <a:latin typeface="Arial" pitchFamily="34" charset="0"/>
                <a:cs typeface="Arial" pitchFamily="34" charset="0"/>
              </a:rPr>
              <a:t>, Michael </a:t>
            </a:r>
            <a:r>
              <a:rPr lang="en-US" sz="1200" dirty="0" err="1" smtClean="0">
                <a:latin typeface="Arial" pitchFamily="34" charset="0"/>
                <a:cs typeface="Arial" pitchFamily="34" charset="0"/>
              </a:rPr>
              <a:t>Kracht</a:t>
            </a:r>
            <a:r>
              <a:rPr lang="en-US" sz="1200" dirty="0" smtClean="0">
                <a:latin typeface="Arial" pitchFamily="34" charset="0"/>
                <a:cs typeface="Arial" pitchFamily="34" charset="0"/>
              </a:rPr>
              <a:t>, Oliver </a:t>
            </a:r>
            <a:r>
              <a:rPr lang="en-US" sz="1200" dirty="0" err="1" smtClean="0">
                <a:latin typeface="Arial" pitchFamily="34" charset="0"/>
                <a:cs typeface="Arial" pitchFamily="34" charset="0"/>
              </a:rPr>
              <a:t>Dittrich-Breiholz</a:t>
            </a:r>
            <a:r>
              <a:rPr lang="en-US" sz="1200" dirty="0" smtClean="0">
                <a:latin typeface="Arial" pitchFamily="34" charset="0"/>
                <a:cs typeface="Arial" pitchFamily="34" charset="0"/>
              </a:rPr>
              <a:t>, René Huber, and </a:t>
            </a:r>
            <a:r>
              <a:rPr lang="en-US" sz="1200" dirty="0" err="1" smtClean="0">
                <a:latin typeface="Arial" pitchFamily="34" charset="0"/>
                <a:cs typeface="Arial" pitchFamily="34" charset="0"/>
              </a:rPr>
              <a:t>Korbinian</a:t>
            </a:r>
            <a:r>
              <a:rPr lang="en-US" sz="1200" dirty="0" smtClean="0">
                <a:latin typeface="Arial" pitchFamily="34" charset="0"/>
                <a:cs typeface="Arial" pitchFamily="34" charset="0"/>
              </a:rPr>
              <a:t> Brand</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192:3143-3155; published ahead of print February 26, 2014, doi:10.4049/jimmunol.1301610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572000" cy="6370975"/>
          </a:xfrm>
          <a:prstGeom prst="rect">
            <a:avLst/>
          </a:prstGeom>
          <a:noFill/>
        </p:spPr>
        <p:txBody>
          <a:bodyPr wrap="square" rtlCol="0">
            <a:spAutoFit/>
          </a:bodyPr>
          <a:lstStyle/>
          <a:p>
            <a:r>
              <a:rPr lang="en-US" sz="1200" b="1" dirty="0" smtClean="0">
                <a:latin typeface="Arial" pitchFamily="34" charset="0"/>
                <a:cs typeface="Arial" pitchFamily="34" charset="0"/>
              </a:rPr>
              <a:t>Protective Immunity and Defects in the Neonatal and Elderly Immune Response to Sepsis </a:t>
            </a:r>
          </a:p>
          <a:p>
            <a:r>
              <a:rPr lang="en-US" sz="1200" dirty="0" smtClean="0">
                <a:latin typeface="Arial" pitchFamily="34" charset="0"/>
                <a:cs typeface="Arial" pitchFamily="34" charset="0"/>
              </a:rPr>
              <a:t>Lori F. Gentile, Dina C. </a:t>
            </a:r>
            <a:r>
              <a:rPr lang="en-US" sz="1200" dirty="0" err="1" smtClean="0">
                <a:latin typeface="Arial" pitchFamily="34" charset="0"/>
                <a:cs typeface="Arial" pitchFamily="34" charset="0"/>
              </a:rPr>
              <a:t>Nacionales</a:t>
            </a:r>
            <a:r>
              <a:rPr lang="en-US" sz="1200" dirty="0" smtClean="0">
                <a:latin typeface="Arial" pitchFamily="34" charset="0"/>
                <a:cs typeface="Arial" pitchFamily="34" charset="0"/>
              </a:rPr>
              <a:t>, M. Cecilia Lopez, Erin </a:t>
            </a:r>
            <a:r>
              <a:rPr lang="en-US" sz="1200" dirty="0" err="1" smtClean="0">
                <a:latin typeface="Arial" pitchFamily="34" charset="0"/>
                <a:cs typeface="Arial" pitchFamily="34" charset="0"/>
              </a:rPr>
              <a:t>Vanzant</a:t>
            </a:r>
            <a:r>
              <a:rPr lang="en-US" sz="1200" dirty="0" smtClean="0">
                <a:latin typeface="Arial" pitchFamily="34" charset="0"/>
                <a:cs typeface="Arial" pitchFamily="34" charset="0"/>
              </a:rPr>
              <a:t>, Angela Cuenca, Alex G. Cuenca, Ricardo </a:t>
            </a:r>
            <a:r>
              <a:rPr lang="en-US" sz="1200" dirty="0" err="1" smtClean="0">
                <a:latin typeface="Arial" pitchFamily="34" charset="0"/>
                <a:cs typeface="Arial" pitchFamily="34" charset="0"/>
              </a:rPr>
              <a:t>Ungaro</a:t>
            </a:r>
            <a:r>
              <a:rPr lang="en-US" sz="1200" dirty="0" smtClean="0">
                <a:latin typeface="Arial" pitchFamily="34" charset="0"/>
                <a:cs typeface="Arial" pitchFamily="34" charset="0"/>
              </a:rPr>
              <a:t>, Ben E. </a:t>
            </a:r>
            <a:r>
              <a:rPr lang="en-US" sz="1200" dirty="0" err="1" smtClean="0">
                <a:latin typeface="Arial" pitchFamily="34" charset="0"/>
                <a:cs typeface="Arial" pitchFamily="34" charset="0"/>
              </a:rPr>
              <a:t>Szpila</a:t>
            </a:r>
            <a:r>
              <a:rPr lang="en-US" sz="1200" dirty="0" smtClean="0">
                <a:latin typeface="Arial" pitchFamily="34" charset="0"/>
                <a:cs typeface="Arial" pitchFamily="34" charset="0"/>
              </a:rPr>
              <a:t>, Shawn Larson, Anna Joseph, Frederick A. Moore, </a:t>
            </a:r>
            <a:r>
              <a:rPr lang="en-US" sz="1200" dirty="0" err="1" smtClean="0">
                <a:latin typeface="Arial" pitchFamily="34" charset="0"/>
                <a:cs typeface="Arial" pitchFamily="34" charset="0"/>
              </a:rPr>
              <a:t>Christiaan</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Leeuwenburgh</a:t>
            </a:r>
            <a:r>
              <a:rPr lang="en-US" sz="1200" dirty="0" smtClean="0">
                <a:latin typeface="Arial" pitchFamily="34" charset="0"/>
                <a:cs typeface="Arial" pitchFamily="34" charset="0"/>
              </a:rPr>
              <a:t>, Henry V. Baker, Lyle L. </a:t>
            </a:r>
            <a:r>
              <a:rPr lang="en-US" sz="1200" dirty="0" err="1" smtClean="0">
                <a:latin typeface="Arial" pitchFamily="34" charset="0"/>
                <a:cs typeface="Arial" pitchFamily="34" charset="0"/>
              </a:rPr>
              <a:t>Moldawer</a:t>
            </a:r>
            <a:r>
              <a:rPr lang="en-US" sz="1200" dirty="0" smtClean="0">
                <a:latin typeface="Arial" pitchFamily="34" charset="0"/>
                <a:cs typeface="Arial" pitchFamily="34" charset="0"/>
              </a:rPr>
              <a:t>, and Philip A. </a:t>
            </a:r>
            <a:r>
              <a:rPr lang="en-US" sz="1200" dirty="0" err="1" smtClean="0">
                <a:latin typeface="Arial" pitchFamily="34" charset="0"/>
                <a:cs typeface="Arial" pitchFamily="34" charset="0"/>
              </a:rPr>
              <a:t>Efron</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192:3156-3165; published ahead of print March 3, 2014, doi:10.4049/jimmunol.1301726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B Cells in T Follicular Helper Cell Development and Function: Separable Roles in Delivery of ICOS </a:t>
            </a:r>
            <a:r>
              <a:rPr lang="en-US" sz="1200" b="1" dirty="0" err="1" smtClean="0">
                <a:latin typeface="Arial" pitchFamily="34" charset="0"/>
                <a:cs typeface="Arial" pitchFamily="34" charset="0"/>
              </a:rPr>
              <a:t>Ligand</a:t>
            </a:r>
            <a:r>
              <a:rPr lang="en-US" sz="1200" b="1" dirty="0" smtClean="0">
                <a:latin typeface="Arial" pitchFamily="34" charset="0"/>
                <a:cs typeface="Arial" pitchFamily="34" charset="0"/>
              </a:rPr>
              <a:t> and Antigen </a:t>
            </a:r>
          </a:p>
          <a:p>
            <a:r>
              <a:rPr lang="en-US" sz="1200" dirty="0" smtClean="0">
                <a:latin typeface="Arial" pitchFamily="34" charset="0"/>
                <a:cs typeface="Arial" pitchFamily="34" charset="0"/>
              </a:rPr>
              <a:t>Jason S. Weinstein, Sarah A. </a:t>
            </a:r>
            <a:r>
              <a:rPr lang="en-US" sz="1200" dirty="0" err="1" smtClean="0">
                <a:latin typeface="Arial" pitchFamily="34" charset="0"/>
                <a:cs typeface="Arial" pitchFamily="34" charset="0"/>
              </a:rPr>
              <a:t>Bertino</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Sairy</a:t>
            </a:r>
            <a:r>
              <a:rPr lang="en-US" sz="1200" dirty="0" smtClean="0">
                <a:latin typeface="Arial" pitchFamily="34" charset="0"/>
                <a:cs typeface="Arial" pitchFamily="34" charset="0"/>
              </a:rPr>
              <a:t> G. Hernandez, Amanda C. </a:t>
            </a:r>
            <a:r>
              <a:rPr lang="en-US" sz="1200" dirty="0" err="1" smtClean="0">
                <a:latin typeface="Arial" pitchFamily="34" charset="0"/>
                <a:cs typeface="Arial" pitchFamily="34" charset="0"/>
              </a:rPr>
              <a:t>Poholek</a:t>
            </a:r>
            <a:r>
              <a:rPr lang="en-US" sz="1200" dirty="0" smtClean="0">
                <a:latin typeface="Arial" pitchFamily="34" charset="0"/>
                <a:cs typeface="Arial" pitchFamily="34" charset="0"/>
              </a:rPr>
              <a:t>, Taylor B. </a:t>
            </a:r>
            <a:r>
              <a:rPr lang="en-US" sz="1200" dirty="0" err="1" smtClean="0">
                <a:latin typeface="Arial" pitchFamily="34" charset="0"/>
                <a:cs typeface="Arial" pitchFamily="34" charset="0"/>
              </a:rPr>
              <a:t>Teplitzky</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Heba</a:t>
            </a:r>
            <a:r>
              <a:rPr lang="en-US" sz="1200" dirty="0" smtClean="0">
                <a:latin typeface="Arial" pitchFamily="34" charset="0"/>
                <a:cs typeface="Arial" pitchFamily="34" charset="0"/>
              </a:rPr>
              <a:t> N. </a:t>
            </a:r>
            <a:r>
              <a:rPr lang="en-US" sz="1200" dirty="0" err="1" smtClean="0">
                <a:latin typeface="Arial" pitchFamily="34" charset="0"/>
                <a:cs typeface="Arial" pitchFamily="34" charset="0"/>
              </a:rPr>
              <a:t>Nowyhed</a:t>
            </a:r>
            <a:r>
              <a:rPr lang="en-US" sz="1200" dirty="0" smtClean="0">
                <a:latin typeface="Arial" pitchFamily="34" charset="0"/>
                <a:cs typeface="Arial" pitchFamily="34" charset="0"/>
              </a:rPr>
              <a:t>, and Joe Craft</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192:3166-3179; published ahead of print March 7, 2014, doi:10.4049/jimmunol.1302617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Modification of T Cell Responses by Stem Cell Mobilization Requires Direct Signaling of the T Cell by G-CSF and IL-10 </a:t>
            </a:r>
          </a:p>
          <a:p>
            <a:r>
              <a:rPr lang="en-US" sz="1200" dirty="0" smtClean="0">
                <a:latin typeface="Arial" pitchFamily="34" charset="0"/>
                <a:cs typeface="Arial" pitchFamily="34" charset="0"/>
              </a:rPr>
              <a:t>Kelli P. A. MacDonald, </a:t>
            </a:r>
            <a:r>
              <a:rPr lang="en-US" sz="1200" dirty="0" err="1" smtClean="0">
                <a:latin typeface="Arial" pitchFamily="34" charset="0"/>
                <a:cs typeface="Arial" pitchFamily="34" charset="0"/>
              </a:rPr>
              <a:t>Laetitia</a:t>
            </a:r>
            <a:r>
              <a:rPr lang="en-US" sz="1200" dirty="0" smtClean="0">
                <a:latin typeface="Arial" pitchFamily="34" charset="0"/>
                <a:cs typeface="Arial" pitchFamily="34" charset="0"/>
              </a:rPr>
              <a:t> Le </a:t>
            </a:r>
            <a:r>
              <a:rPr lang="en-US" sz="1200" dirty="0" err="1" smtClean="0">
                <a:latin typeface="Arial" pitchFamily="34" charset="0"/>
                <a:cs typeface="Arial" pitchFamily="34" charset="0"/>
              </a:rPr>
              <a:t>Texier</a:t>
            </a:r>
            <a:r>
              <a:rPr lang="en-US" sz="1200" dirty="0" smtClean="0">
                <a:latin typeface="Arial" pitchFamily="34" charset="0"/>
                <a:cs typeface="Arial" pitchFamily="34" charset="0"/>
              </a:rPr>
              <a:t>, Ping Zhang, Helen Morris, Rachel D. </a:t>
            </a:r>
            <a:r>
              <a:rPr lang="en-US" sz="1200" dirty="0" err="1" smtClean="0">
                <a:latin typeface="Arial" pitchFamily="34" charset="0"/>
                <a:cs typeface="Arial" pitchFamily="34" charset="0"/>
              </a:rPr>
              <a:t>Kuns</a:t>
            </a:r>
            <a:r>
              <a:rPr lang="en-US" sz="1200" dirty="0" smtClean="0">
                <a:latin typeface="Arial" pitchFamily="34" charset="0"/>
                <a:cs typeface="Arial" pitchFamily="34" charset="0"/>
              </a:rPr>
              <a:t>, Katie E. </a:t>
            </a:r>
            <a:r>
              <a:rPr lang="en-US" sz="1200" dirty="0" err="1" smtClean="0">
                <a:latin typeface="Arial" pitchFamily="34" charset="0"/>
                <a:cs typeface="Arial" pitchFamily="34" charset="0"/>
              </a:rPr>
              <a:t>Lineburg</a:t>
            </a:r>
            <a:r>
              <a:rPr lang="en-US" sz="1200" dirty="0" smtClean="0">
                <a:latin typeface="Arial" pitchFamily="34" charset="0"/>
                <a:cs typeface="Arial" pitchFamily="34" charset="0"/>
              </a:rPr>
              <a:t>, Lucie Leveque, Alistair L. Don, Kate A. Markey, </a:t>
            </a:r>
            <a:r>
              <a:rPr lang="en-US" sz="1200" dirty="0" err="1" smtClean="0">
                <a:latin typeface="Arial" pitchFamily="34" charset="0"/>
                <a:cs typeface="Arial" pitchFamily="34" charset="0"/>
              </a:rPr>
              <a:t>Slavica</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Vuckovic</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Frederik</a:t>
            </a:r>
            <a:r>
              <a:rPr lang="en-US" sz="1200" dirty="0" smtClean="0">
                <a:latin typeface="Arial" pitchFamily="34" charset="0"/>
                <a:cs typeface="Arial" pitchFamily="34" charset="0"/>
              </a:rPr>
              <a:t> O. Bagger, Glen M. Boyle, Bruce R. </a:t>
            </a:r>
            <a:r>
              <a:rPr lang="en-US" sz="1200" dirty="0" err="1" smtClean="0">
                <a:latin typeface="Arial" pitchFamily="34" charset="0"/>
                <a:cs typeface="Arial" pitchFamily="34" charset="0"/>
              </a:rPr>
              <a:t>Blazar</a:t>
            </a:r>
            <a:r>
              <a:rPr lang="en-US" sz="1200" dirty="0" smtClean="0">
                <a:latin typeface="Arial" pitchFamily="34" charset="0"/>
                <a:cs typeface="Arial" pitchFamily="34" charset="0"/>
              </a:rPr>
              <a:t>, and Geoffrey R. Hill</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192:3180-3189; published ahead of print February 28, 2014, doi:10.4049/jimmunol.1302315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a:p>
            <a:r>
              <a:rPr lang="en-US" sz="1200" b="1" dirty="0" smtClean="0">
                <a:latin typeface="Arial" pitchFamily="34" charset="0"/>
                <a:cs typeface="Arial" pitchFamily="34" charset="0"/>
              </a:rPr>
              <a:t>Regulator of Fatty Acid Metabolism, Acetyl Coenzyme A </a:t>
            </a:r>
            <a:r>
              <a:rPr lang="en-US" sz="1200" b="1" dirty="0" err="1" smtClean="0">
                <a:latin typeface="Arial" pitchFamily="34" charset="0"/>
                <a:cs typeface="Arial" pitchFamily="34" charset="0"/>
              </a:rPr>
              <a:t>Carboxylase</a:t>
            </a:r>
            <a:r>
              <a:rPr lang="en-US" sz="1200" b="1" dirty="0" smtClean="0">
                <a:latin typeface="Arial" pitchFamily="34" charset="0"/>
                <a:cs typeface="Arial" pitchFamily="34" charset="0"/>
              </a:rPr>
              <a:t> 1, Controls T Cell Immunity </a:t>
            </a:r>
          </a:p>
          <a:p>
            <a:r>
              <a:rPr lang="en-US" sz="1200" dirty="0" err="1" smtClean="0">
                <a:latin typeface="Arial" pitchFamily="34" charset="0"/>
                <a:cs typeface="Arial" pitchFamily="34" charset="0"/>
              </a:rPr>
              <a:t>JangEun</a:t>
            </a:r>
            <a:r>
              <a:rPr lang="en-US" sz="1200" dirty="0" smtClean="0">
                <a:latin typeface="Arial" pitchFamily="34" charset="0"/>
                <a:cs typeface="Arial" pitchFamily="34" charset="0"/>
              </a:rPr>
              <a:t> Lee, Matthew C. Walsh, Kyle L. </a:t>
            </a:r>
            <a:r>
              <a:rPr lang="en-US" sz="1200" dirty="0" err="1" smtClean="0">
                <a:latin typeface="Arial" pitchFamily="34" charset="0"/>
                <a:cs typeface="Arial" pitchFamily="34" charset="0"/>
              </a:rPr>
              <a:t>Hoehn</a:t>
            </a:r>
            <a:r>
              <a:rPr lang="en-US" sz="1200" dirty="0" smtClean="0">
                <a:latin typeface="Arial" pitchFamily="34" charset="0"/>
                <a:cs typeface="Arial" pitchFamily="34" charset="0"/>
              </a:rPr>
              <a:t>, David E. James, E. John </a:t>
            </a:r>
            <a:r>
              <a:rPr lang="en-US" sz="1200" dirty="0" err="1" smtClean="0">
                <a:latin typeface="Arial" pitchFamily="34" charset="0"/>
                <a:cs typeface="Arial" pitchFamily="34" charset="0"/>
              </a:rPr>
              <a:t>Wherry</a:t>
            </a:r>
            <a:r>
              <a:rPr lang="en-US" sz="1200" dirty="0" smtClean="0">
                <a:latin typeface="Arial" pitchFamily="34" charset="0"/>
                <a:cs typeface="Arial" pitchFamily="34" charset="0"/>
              </a:rPr>
              <a:t>, and </a:t>
            </a:r>
            <a:r>
              <a:rPr lang="en-US" sz="1200" dirty="0" err="1" smtClean="0">
                <a:latin typeface="Arial" pitchFamily="34" charset="0"/>
                <a:cs typeface="Arial" pitchFamily="34" charset="0"/>
              </a:rPr>
              <a:t>Yongwon</a:t>
            </a:r>
            <a:r>
              <a:rPr lang="en-US" sz="1200" dirty="0" smtClean="0">
                <a:latin typeface="Arial" pitchFamily="34" charset="0"/>
                <a:cs typeface="Arial" pitchFamily="34" charset="0"/>
              </a:rPr>
              <a:t> </a:t>
            </a:r>
            <a:r>
              <a:rPr lang="en-US" sz="1200" dirty="0" err="1" smtClean="0">
                <a:latin typeface="Arial" pitchFamily="34" charset="0"/>
                <a:cs typeface="Arial" pitchFamily="34" charset="0"/>
              </a:rPr>
              <a:t>Choi</a:t>
            </a:r>
            <a:endParaRPr lang="en-US" sz="1200" dirty="0" smtClean="0">
              <a:latin typeface="Arial" pitchFamily="34" charset="0"/>
              <a:cs typeface="Arial" pitchFamily="34" charset="0"/>
            </a:endParaRP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192:3190-3199; published ahead of print February 24, 2014, doi:10.4049/jimmunol.1302985 </a:t>
            </a:r>
            <a:endParaRPr lang="en-US" sz="1200" dirty="0" smtClean="0">
              <a:latin typeface="Arial" pitchFamily="34" charset="0"/>
              <a:cs typeface="Arial" pitchFamily="34" charset="0"/>
            </a:endParaRPr>
          </a:p>
          <a:p>
            <a:endParaRPr lang="en-US" sz="1200" dirty="0" smtClean="0">
              <a:latin typeface="Arial" pitchFamily="34" charset="0"/>
              <a:cs typeface="Arial" pitchFamily="34" charset="0"/>
            </a:endParaRPr>
          </a:p>
        </p:txBody>
      </p:sp>
      <p:sp>
        <p:nvSpPr>
          <p:cNvPr id="5" name="TextBox 4"/>
          <p:cNvSpPr txBox="1"/>
          <p:nvPr/>
        </p:nvSpPr>
        <p:spPr>
          <a:xfrm>
            <a:off x="4643374" y="0"/>
            <a:ext cx="4500626" cy="1754326"/>
          </a:xfrm>
          <a:prstGeom prst="rect">
            <a:avLst/>
          </a:prstGeom>
          <a:noFill/>
        </p:spPr>
        <p:txBody>
          <a:bodyPr wrap="square" rtlCol="0">
            <a:spAutoFit/>
          </a:bodyPr>
          <a:lstStyle/>
          <a:p>
            <a:r>
              <a:rPr lang="en-US" sz="1200" b="1" dirty="0" smtClean="0">
                <a:latin typeface="Arial" pitchFamily="34" charset="0"/>
                <a:cs typeface="Arial" pitchFamily="34" charset="0"/>
              </a:rPr>
              <a:t>Transcription Factor IRF4 Regulates Germinal Center Cell Formation through a B Cell–Intrinsic Mechanism </a:t>
            </a:r>
          </a:p>
          <a:p>
            <a:r>
              <a:rPr lang="en-US" sz="1200" dirty="0" smtClean="0">
                <a:latin typeface="Arial" pitchFamily="34" charset="0"/>
                <a:cs typeface="Arial" pitchFamily="34" charset="0"/>
              </a:rPr>
              <a:t>Simon N. Willis, Kim L. Good-Jacobson, Joan Curtis, Amanda Light, Julie </a:t>
            </a:r>
            <a:r>
              <a:rPr lang="en-US" sz="1200" dirty="0" err="1" smtClean="0">
                <a:latin typeface="Arial" pitchFamily="34" charset="0"/>
                <a:cs typeface="Arial" pitchFamily="34" charset="0"/>
              </a:rPr>
              <a:t>Tellier</a:t>
            </a:r>
            <a:r>
              <a:rPr lang="en-US" sz="1200" dirty="0" smtClean="0">
                <a:latin typeface="Arial" pitchFamily="34" charset="0"/>
                <a:cs typeface="Arial" pitchFamily="34" charset="0"/>
              </a:rPr>
              <a:t>, Wei Shi, Gordon K. Smyth, David M. </a:t>
            </a:r>
            <a:r>
              <a:rPr lang="en-US" sz="1200" dirty="0" err="1" smtClean="0">
                <a:latin typeface="Arial" pitchFamily="34" charset="0"/>
                <a:cs typeface="Arial" pitchFamily="34" charset="0"/>
              </a:rPr>
              <a:t>Tarlinton</a:t>
            </a:r>
            <a:r>
              <a:rPr lang="en-US" sz="1200" dirty="0" smtClean="0">
                <a:latin typeface="Arial" pitchFamily="34" charset="0"/>
                <a:cs typeface="Arial" pitchFamily="34" charset="0"/>
              </a:rPr>
              <a:t>, Gabrielle T. </a:t>
            </a:r>
            <a:r>
              <a:rPr lang="en-US" sz="1200" dirty="0" err="1" smtClean="0">
                <a:latin typeface="Arial" pitchFamily="34" charset="0"/>
                <a:cs typeface="Arial" pitchFamily="34" charset="0"/>
              </a:rPr>
              <a:t>Belz</a:t>
            </a:r>
            <a:r>
              <a:rPr lang="en-US" sz="1200" dirty="0" smtClean="0">
                <a:latin typeface="Arial" pitchFamily="34" charset="0"/>
                <a:cs typeface="Arial" pitchFamily="34" charset="0"/>
              </a:rPr>
              <a:t>, Lynn M. Corcoran, Axel </a:t>
            </a:r>
            <a:r>
              <a:rPr lang="en-US" sz="1200" dirty="0" err="1" smtClean="0">
                <a:latin typeface="Arial" pitchFamily="34" charset="0"/>
                <a:cs typeface="Arial" pitchFamily="34" charset="0"/>
              </a:rPr>
              <a:t>Kallies</a:t>
            </a:r>
            <a:r>
              <a:rPr lang="en-US" sz="1200" dirty="0" smtClean="0">
                <a:latin typeface="Arial" pitchFamily="34" charset="0"/>
                <a:cs typeface="Arial" pitchFamily="34" charset="0"/>
              </a:rPr>
              <a:t>, and Stephen L. Nutt</a:t>
            </a:r>
          </a:p>
          <a:p>
            <a:r>
              <a:rPr lang="en-US" sz="1200" i="1" dirty="0" smtClean="0">
                <a:latin typeface="Arial" pitchFamily="34" charset="0"/>
                <a:cs typeface="Arial" pitchFamily="34" charset="0"/>
              </a:rPr>
              <a:t>J </a:t>
            </a:r>
            <a:r>
              <a:rPr lang="en-US" sz="1200" i="1" dirty="0" err="1" smtClean="0">
                <a:latin typeface="Arial" pitchFamily="34" charset="0"/>
                <a:cs typeface="Arial" pitchFamily="34" charset="0"/>
              </a:rPr>
              <a:t>Immunol</a:t>
            </a:r>
            <a:r>
              <a:rPr lang="en-US" sz="1200" i="1" dirty="0" smtClean="0">
                <a:latin typeface="Arial" pitchFamily="34" charset="0"/>
                <a:cs typeface="Arial" pitchFamily="34" charset="0"/>
              </a:rPr>
              <a:t> 2014 192:3200-3206; published ahead of print March 3, 2014, doi:10.4049/jimmunol.1303216 </a:t>
            </a:r>
            <a:endParaRPr lang="en-US" sz="1200" dirty="0" smtClean="0">
              <a:latin typeface="Arial" pitchFamily="34" charset="0"/>
              <a:cs typeface="Arial" pitchFamily="34" charset="0"/>
            </a:endParaRPr>
          </a:p>
          <a:p>
            <a:endParaRPr lang="ko-KR" altLang="en-US" sz="12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5632311"/>
          </a:xfrm>
          <a:prstGeom prst="rect">
            <a:avLst/>
          </a:prstGeom>
        </p:spPr>
        <p:txBody>
          <a:bodyPr wrap="square">
            <a:spAutoFit/>
          </a:bodyPr>
          <a:lstStyle/>
          <a:p>
            <a:r>
              <a:rPr lang="en-US" b="1" dirty="0" err="1" smtClean="0">
                <a:latin typeface="Arial" pitchFamily="34" charset="0"/>
                <a:cs typeface="Arial" pitchFamily="34" charset="0"/>
              </a:rPr>
              <a:t>Noncoding</a:t>
            </a:r>
            <a:r>
              <a:rPr lang="en-US" b="1" dirty="0" smtClean="0">
                <a:latin typeface="Arial" pitchFamily="34" charset="0"/>
                <a:cs typeface="Arial" pitchFamily="34" charset="0"/>
              </a:rPr>
              <a:t> RNAs and LRRFIP1 Regulate TNF Expression</a:t>
            </a:r>
          </a:p>
          <a:p>
            <a:endParaRPr lang="en-US" b="1" dirty="0" smtClean="0">
              <a:latin typeface="Arial" pitchFamily="34" charset="0"/>
              <a:cs typeface="Arial" pitchFamily="34" charset="0"/>
            </a:endParaRPr>
          </a:p>
          <a:p>
            <a:r>
              <a:rPr lang="en-US" dirty="0" err="1" smtClean="0">
                <a:latin typeface="Arial" pitchFamily="34" charset="0"/>
                <a:cs typeface="Arial" pitchFamily="34" charset="0"/>
                <a:hlinkClick r:id="rId2"/>
              </a:rPr>
              <a:t>Lihua</a:t>
            </a:r>
            <a:r>
              <a:rPr lang="en-US" dirty="0" smtClean="0">
                <a:latin typeface="Arial" pitchFamily="34" charset="0"/>
                <a:cs typeface="Arial" pitchFamily="34" charset="0"/>
                <a:hlinkClick r:id="rId2"/>
              </a:rPr>
              <a:t> Shi</a:t>
            </a:r>
            <a:r>
              <a:rPr lang="en-US" dirty="0" smtClean="0">
                <a:latin typeface="Arial" pitchFamily="34" charset="0"/>
                <a:cs typeface="Arial" pitchFamily="34" charset="0"/>
              </a:rPr>
              <a:t>, </a:t>
            </a:r>
            <a:r>
              <a:rPr lang="en-US" dirty="0" smtClean="0">
                <a:latin typeface="Arial" pitchFamily="34" charset="0"/>
                <a:cs typeface="Arial" pitchFamily="34" charset="0"/>
                <a:hlinkClick r:id="rId3"/>
              </a:rPr>
              <a:t>Li Song</a:t>
            </a:r>
            <a:r>
              <a:rPr lang="en-US" dirty="0" smtClean="0">
                <a:latin typeface="Arial" pitchFamily="34" charset="0"/>
                <a:cs typeface="Arial" pitchFamily="34" charset="0"/>
              </a:rPr>
              <a:t>, </a:t>
            </a:r>
            <a:r>
              <a:rPr lang="en-US" dirty="0" smtClean="0">
                <a:latin typeface="Arial" pitchFamily="34" charset="0"/>
                <a:cs typeface="Arial" pitchFamily="34" charset="0"/>
                <a:hlinkClick r:id="rId4"/>
              </a:rPr>
              <a:t>Michael Fitzgerald</a:t>
            </a:r>
            <a:r>
              <a:rPr lang="en-US" dirty="0" smtClean="0">
                <a:latin typeface="Arial" pitchFamily="34" charset="0"/>
                <a:cs typeface="Arial" pitchFamily="34" charset="0"/>
              </a:rPr>
              <a:t>, </a:t>
            </a:r>
            <a:r>
              <a:rPr lang="en-US" dirty="0" smtClean="0">
                <a:latin typeface="Arial" pitchFamily="34" charset="0"/>
                <a:cs typeface="Arial" pitchFamily="34" charset="0"/>
                <a:hlinkClick r:id="rId5"/>
              </a:rPr>
              <a:t>Kelly Maurer</a:t>
            </a:r>
            <a:r>
              <a:rPr lang="en-US" dirty="0" smtClean="0">
                <a:latin typeface="Arial" pitchFamily="34" charset="0"/>
                <a:cs typeface="Arial" pitchFamily="34" charset="0"/>
              </a:rPr>
              <a:t>, </a:t>
            </a:r>
            <a:r>
              <a:rPr lang="en-US" dirty="0" err="1" smtClean="0">
                <a:latin typeface="Arial" pitchFamily="34" charset="0"/>
                <a:cs typeface="Arial" pitchFamily="34" charset="0"/>
                <a:hlinkClick r:id="rId6"/>
              </a:rPr>
              <a:t>Asen</a:t>
            </a:r>
            <a:r>
              <a:rPr lang="en-US" dirty="0" smtClean="0">
                <a:latin typeface="Arial" pitchFamily="34" charset="0"/>
                <a:cs typeface="Arial" pitchFamily="34" charset="0"/>
                <a:hlinkClick r:id="rId6"/>
              </a:rPr>
              <a:t> Bagashev</a:t>
            </a:r>
            <a:r>
              <a:rPr lang="en-US" dirty="0" smtClean="0">
                <a:latin typeface="Arial" pitchFamily="34" charset="0"/>
                <a:cs typeface="Arial" pitchFamily="34" charset="0"/>
                <a:hlinkClick r:id="rId7"/>
              </a:rPr>
              <a:t>1</a:t>
            </a:r>
            <a:r>
              <a:rPr lang="en-US" dirty="0" smtClean="0">
                <a:latin typeface="Arial" pitchFamily="34" charset="0"/>
                <a:cs typeface="Arial" pitchFamily="34" charset="0"/>
              </a:rPr>
              <a:t> and </a:t>
            </a:r>
            <a:r>
              <a:rPr lang="en-US" dirty="0" smtClean="0">
                <a:latin typeface="Arial" pitchFamily="34" charset="0"/>
                <a:cs typeface="Arial" pitchFamily="34" charset="0"/>
                <a:hlinkClick r:id="rId8"/>
              </a:rPr>
              <a:t>Kathleen E. Sullivan</a:t>
            </a:r>
            <a:endParaRPr lang="en-US" dirty="0" smtClean="0">
              <a:latin typeface="Arial" pitchFamily="34" charset="0"/>
              <a:cs typeface="Arial" pitchFamily="34" charset="0"/>
            </a:endParaRPr>
          </a:p>
          <a:p>
            <a:r>
              <a:rPr lang="en-US" dirty="0" smtClean="0">
                <a:latin typeface="Arial" pitchFamily="34" charset="0"/>
                <a:cs typeface="Arial" pitchFamily="34" charset="0"/>
                <a:hlinkClick r:id="rId7"/>
              </a:rPr>
              <a:t>+</a:t>
            </a:r>
            <a:r>
              <a:rPr lang="en-US" dirty="0" smtClean="0">
                <a:latin typeface="Arial" pitchFamily="34" charset="0"/>
                <a:cs typeface="Arial" pitchFamily="34" charset="0"/>
              </a:rPr>
              <a:t> Author Affiliations</a:t>
            </a:r>
          </a:p>
          <a:p>
            <a:r>
              <a:rPr lang="en-US" i="1" dirty="0" smtClean="0">
                <a:latin typeface="Arial" pitchFamily="34" charset="0"/>
                <a:cs typeface="Arial" pitchFamily="34" charset="0"/>
              </a:rPr>
              <a:t>Division of Allergy Immunology, Children’s Hospital of Philadelphia, University of Pennsylvania School of Medicine, Philadelphia, PA 19104 </a:t>
            </a:r>
            <a:endParaRPr lang="en-US" dirty="0" smtClean="0">
              <a:latin typeface="Arial" pitchFamily="34" charset="0"/>
              <a:cs typeface="Arial" pitchFamily="34" charset="0"/>
            </a:endParaRPr>
          </a:p>
          <a:p>
            <a:endParaRPr lang="en-US" b="1" dirty="0" smtClean="0">
              <a:latin typeface="Arial" pitchFamily="34" charset="0"/>
              <a:cs typeface="Arial" pitchFamily="34" charset="0"/>
            </a:endParaRPr>
          </a:p>
          <a:p>
            <a:r>
              <a:rPr lang="en-US" dirty="0" err="1" smtClean="0">
                <a:latin typeface="Arial" pitchFamily="34" charset="0"/>
                <a:cs typeface="Arial" pitchFamily="34" charset="0"/>
              </a:rPr>
              <a:t>Noncoding</a:t>
            </a:r>
            <a:r>
              <a:rPr lang="en-US" dirty="0" smtClean="0">
                <a:latin typeface="Arial" pitchFamily="34" charset="0"/>
                <a:cs typeface="Arial" pitchFamily="34" charset="0"/>
              </a:rPr>
              <a:t> RNAs have been implicated in the regulation of expression of numerous genes; however, the mechanism is not fully understood. We identified bidirectional, long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upstream of the TNF gene using five different methods. They arose in a region where the repressors LRRFIP1, EZH2, and SUZ12 were demonstrated to bind, suggesting a role in repression. The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were </a:t>
            </a:r>
            <a:r>
              <a:rPr lang="en-US" dirty="0" err="1" smtClean="0">
                <a:latin typeface="Arial" pitchFamily="34" charset="0"/>
                <a:cs typeface="Arial" pitchFamily="34" charset="0"/>
              </a:rPr>
              <a:t>polyadenylated</a:t>
            </a:r>
            <a:r>
              <a:rPr lang="en-US" dirty="0" smtClean="0">
                <a:latin typeface="Arial" pitchFamily="34" charset="0"/>
                <a:cs typeface="Arial" pitchFamily="34" charset="0"/>
              </a:rPr>
              <a:t>, capped, and chromatin associated. Knockdown of the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was associated with </a:t>
            </a:r>
            <a:r>
              <a:rPr lang="en-US" dirty="0" err="1" smtClean="0">
                <a:latin typeface="Arial" pitchFamily="34" charset="0"/>
                <a:cs typeface="Arial" pitchFamily="34" charset="0"/>
              </a:rPr>
              <a:t>derepression</a:t>
            </a:r>
            <a:r>
              <a:rPr lang="en-US" dirty="0" smtClean="0">
                <a:latin typeface="Arial" pitchFamily="34" charset="0"/>
                <a:cs typeface="Arial" pitchFamily="34" charset="0"/>
              </a:rPr>
              <a:t> of TNF mRNA and diminished binding of LRRFIP1 to both RNA targets and chromatin. </a:t>
            </a:r>
            <a:r>
              <a:rPr lang="en-US" dirty="0" err="1" smtClean="0">
                <a:latin typeface="Arial" pitchFamily="34" charset="0"/>
                <a:cs typeface="Arial" pitchFamily="34" charset="0"/>
              </a:rPr>
              <a:t>Overexpression</a:t>
            </a:r>
            <a:r>
              <a:rPr lang="en-US" dirty="0" smtClean="0">
                <a:latin typeface="Arial" pitchFamily="34" charset="0"/>
                <a:cs typeface="Arial" pitchFamily="34" charset="0"/>
              </a:rPr>
              <a:t> of the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led to diminished expression of TNF and recruitment of repressor proteins to the locus. One repressor protein, LRRFIP1, bound directly to the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These data place the </a:t>
            </a:r>
            <a:r>
              <a:rPr lang="en-US" dirty="0" err="1" smtClean="0">
                <a:latin typeface="Arial" pitchFamily="34" charset="0"/>
                <a:cs typeface="Arial" pitchFamily="34" charset="0"/>
              </a:rPr>
              <a:t>noncoding</a:t>
            </a:r>
            <a:r>
              <a:rPr lang="en-US" dirty="0" smtClean="0">
                <a:latin typeface="Arial" pitchFamily="34" charset="0"/>
                <a:cs typeface="Arial" pitchFamily="34" charset="0"/>
              </a:rPr>
              <a:t> RNAs upstream of TNF gene as central to the transcriptional regulation. They appear to serve as a platform for the assembly of a repressive complex. </a:t>
            </a:r>
            <a:endParaRPr lang="en-US"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4472</TotalTime>
  <Words>2941</Words>
  <Application>Microsoft Office PowerPoint</Application>
  <PresentationFormat>화면 슬라이드 쇼(4:3)</PresentationFormat>
  <Paragraphs>181</Paragraphs>
  <Slides>16</Slides>
  <Notes>0</Notes>
  <HiddenSlides>0</HiddenSlides>
  <MMClips>0</MMClips>
  <ScaleCrop>false</ScaleCrop>
  <HeadingPairs>
    <vt:vector size="4" baseType="variant">
      <vt:variant>
        <vt:lpstr>테마</vt:lpstr>
      </vt:variant>
      <vt:variant>
        <vt:i4>1</vt:i4>
      </vt:variant>
      <vt:variant>
        <vt:lpstr>슬라이드 제목</vt:lpstr>
      </vt:variant>
      <vt:variant>
        <vt:i4>16</vt:i4>
      </vt:variant>
    </vt:vector>
  </HeadingPairs>
  <TitlesOfParts>
    <vt:vector size="17"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496</cp:revision>
  <dcterms:created xsi:type="dcterms:W3CDTF">2006-10-05T04:04:58Z</dcterms:created>
  <dcterms:modified xsi:type="dcterms:W3CDTF">2014-03-30T23:00:13Z</dcterms:modified>
</cp:coreProperties>
</file>