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handoutMasterIdLst>
    <p:handoutMasterId r:id="rId16"/>
  </p:handoutMasterIdLst>
  <p:sldIdLst>
    <p:sldId id="271" r:id="rId2"/>
    <p:sldId id="272" r:id="rId3"/>
    <p:sldId id="273" r:id="rId4"/>
    <p:sldId id="274" r:id="rId5"/>
    <p:sldId id="275" r:id="rId6"/>
    <p:sldId id="266" r:id="rId7"/>
    <p:sldId id="267" r:id="rId8"/>
    <p:sldId id="268" r:id="rId9"/>
    <p:sldId id="269" r:id="rId10"/>
    <p:sldId id="270" r:id="rId11"/>
    <p:sldId id="265" r:id="rId12"/>
    <p:sldId id="257" r:id="rId13"/>
    <p:sldId id="258" r:id="rId14"/>
    <p:sldId id="259" r:id="rId15"/>
  </p:sldIdLst>
  <p:sldSz cx="9144000" cy="6858000" type="screen4x3"/>
  <p:notesSz cx="6797675" cy="9928225"/>
  <p:defaultText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92" autoAdjust="0"/>
  </p:normalViewPr>
  <p:slideViewPr>
    <p:cSldViewPr>
      <p:cViewPr varScale="1">
        <p:scale>
          <a:sx n="72" d="100"/>
          <a:sy n="72" d="100"/>
        </p:scale>
        <p:origin x="-1104" y="-10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handoutMaster" Target="handoutMasters/handout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머리글 개체 틀 1"/>
          <p:cNvSpPr>
            <a:spLocks noGrp="1"/>
          </p:cNvSpPr>
          <p:nvPr>
            <p:ph type="hdr" sz="quarter"/>
          </p:nvPr>
        </p:nvSpPr>
        <p:spPr>
          <a:xfrm>
            <a:off x="0" y="0"/>
            <a:ext cx="2945659" cy="496411"/>
          </a:xfrm>
          <a:prstGeom prst="rect">
            <a:avLst/>
          </a:prstGeom>
        </p:spPr>
        <p:txBody>
          <a:bodyPr vert="horz" lIns="91440" tIns="45720" rIns="91440" bIns="45720" rtlCol="0"/>
          <a:lstStyle>
            <a:lvl1pPr algn="l">
              <a:defRPr sz="1200"/>
            </a:lvl1pPr>
          </a:lstStyle>
          <a:p>
            <a:endParaRPr lang="ko-KR" altLang="en-US"/>
          </a:p>
        </p:txBody>
      </p:sp>
      <p:sp>
        <p:nvSpPr>
          <p:cNvPr id="3" name="날짜 개체 틀 2"/>
          <p:cNvSpPr>
            <a:spLocks noGrp="1"/>
          </p:cNvSpPr>
          <p:nvPr>
            <p:ph type="dt" sz="quarter" idx="1"/>
          </p:nvPr>
        </p:nvSpPr>
        <p:spPr>
          <a:xfrm>
            <a:off x="3850443" y="0"/>
            <a:ext cx="2945659" cy="496411"/>
          </a:xfrm>
          <a:prstGeom prst="rect">
            <a:avLst/>
          </a:prstGeom>
        </p:spPr>
        <p:txBody>
          <a:bodyPr vert="horz" lIns="91440" tIns="45720" rIns="91440" bIns="45720" rtlCol="0"/>
          <a:lstStyle>
            <a:lvl1pPr algn="r">
              <a:defRPr sz="1200"/>
            </a:lvl1pPr>
          </a:lstStyle>
          <a:p>
            <a:fld id="{C68333E2-F4A0-4D3D-801F-0B241C0EA2F0}" type="datetimeFigureOut">
              <a:rPr lang="ko-KR" altLang="en-US" smtClean="0"/>
              <a:t>2014-02-03</a:t>
            </a:fld>
            <a:endParaRPr lang="ko-KR" altLang="en-US"/>
          </a:p>
        </p:txBody>
      </p:sp>
      <p:sp>
        <p:nvSpPr>
          <p:cNvPr id="4" name="바닥글 개체 틀 3"/>
          <p:cNvSpPr>
            <a:spLocks noGrp="1"/>
          </p:cNvSpPr>
          <p:nvPr>
            <p:ph type="ftr" sz="quarter" idx="2"/>
          </p:nvPr>
        </p:nvSpPr>
        <p:spPr>
          <a:xfrm>
            <a:off x="0" y="9430091"/>
            <a:ext cx="2945659" cy="496411"/>
          </a:xfrm>
          <a:prstGeom prst="rect">
            <a:avLst/>
          </a:prstGeom>
        </p:spPr>
        <p:txBody>
          <a:bodyPr vert="horz" lIns="91440" tIns="45720" rIns="91440" bIns="45720" rtlCol="0" anchor="b"/>
          <a:lstStyle>
            <a:lvl1pPr algn="l">
              <a:defRPr sz="1200"/>
            </a:lvl1pPr>
          </a:lstStyle>
          <a:p>
            <a:endParaRPr lang="ko-KR" altLang="en-US"/>
          </a:p>
        </p:txBody>
      </p:sp>
      <p:sp>
        <p:nvSpPr>
          <p:cNvPr id="5" name="슬라이드 번호 개체 틀 4"/>
          <p:cNvSpPr>
            <a:spLocks noGrp="1"/>
          </p:cNvSpPr>
          <p:nvPr>
            <p:ph type="sldNum" sz="quarter" idx="3"/>
          </p:nvPr>
        </p:nvSpPr>
        <p:spPr>
          <a:xfrm>
            <a:off x="3850443" y="9430091"/>
            <a:ext cx="2945659" cy="496411"/>
          </a:xfrm>
          <a:prstGeom prst="rect">
            <a:avLst/>
          </a:prstGeom>
        </p:spPr>
        <p:txBody>
          <a:bodyPr vert="horz" lIns="91440" tIns="45720" rIns="91440" bIns="45720" rtlCol="0" anchor="b"/>
          <a:lstStyle>
            <a:lvl1pPr algn="r">
              <a:defRPr sz="1200"/>
            </a:lvl1pPr>
          </a:lstStyle>
          <a:p>
            <a:fld id="{1F8E904E-52C1-4C0C-8175-6CBDD87545A6}" type="slidenum">
              <a:rPr lang="ko-KR" altLang="en-US" smtClean="0"/>
              <a:t>‹#›</a:t>
            </a:fld>
            <a:endParaRPr lang="ko-KR" altLang="en-US"/>
          </a:p>
        </p:txBody>
      </p:sp>
    </p:spTree>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제목 슬라이드">
    <p:spTree>
      <p:nvGrpSpPr>
        <p:cNvPr id="1" name=""/>
        <p:cNvGrpSpPr/>
        <p:nvPr/>
      </p:nvGrpSpPr>
      <p:grpSpPr>
        <a:xfrm>
          <a:off x="0" y="0"/>
          <a:ext cx="0" cy="0"/>
          <a:chOff x="0" y="0"/>
          <a:chExt cx="0" cy="0"/>
        </a:xfrm>
      </p:grpSpPr>
      <p:sp>
        <p:nvSpPr>
          <p:cNvPr id="2" name="제목 1"/>
          <p:cNvSpPr>
            <a:spLocks noGrp="1"/>
          </p:cNvSpPr>
          <p:nvPr>
            <p:ph type="ctrTitle"/>
          </p:nvPr>
        </p:nvSpPr>
        <p:spPr>
          <a:xfrm>
            <a:off x="685800" y="2130425"/>
            <a:ext cx="7772400" cy="1470025"/>
          </a:xfrm>
        </p:spPr>
        <p:txBody>
          <a:bodyPr/>
          <a:lstStyle/>
          <a:p>
            <a:r>
              <a:rPr lang="ko-KR" altLang="en-US" smtClean="0"/>
              <a:t>마스터 제목 스타일 편집</a:t>
            </a:r>
            <a:endParaRPr lang="ko-KR" altLang="en-US"/>
          </a:p>
        </p:txBody>
      </p:sp>
      <p:sp>
        <p:nvSpPr>
          <p:cNvPr id="3" name="부제목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ko-KR" altLang="en-US" smtClean="0"/>
              <a:t>마스터 부제목 스타일 편집</a:t>
            </a:r>
            <a:endParaRPr lang="ko-KR" altLang="en-US"/>
          </a:p>
        </p:txBody>
      </p:sp>
      <p:sp>
        <p:nvSpPr>
          <p:cNvPr id="4" name="날짜 개체 틀 3"/>
          <p:cNvSpPr>
            <a:spLocks noGrp="1"/>
          </p:cNvSpPr>
          <p:nvPr>
            <p:ph type="dt" sz="half" idx="10"/>
          </p:nvPr>
        </p:nvSpPr>
        <p:spPr/>
        <p:txBody>
          <a:bodyPr/>
          <a:lstStyle/>
          <a:p>
            <a:fld id="{E3B4BF43-BA46-4246-89B9-0F303C42C0F6}" type="datetimeFigureOut">
              <a:rPr lang="ko-KR" altLang="en-US" smtClean="0"/>
              <a:t>2014-02-03</a:t>
            </a:fld>
            <a:endParaRPr lang="ko-KR" altLang="en-US"/>
          </a:p>
        </p:txBody>
      </p:sp>
      <p:sp>
        <p:nvSpPr>
          <p:cNvPr id="5" name="바닥글 개체 틀 4"/>
          <p:cNvSpPr>
            <a:spLocks noGrp="1"/>
          </p:cNvSpPr>
          <p:nvPr>
            <p:ph type="ftr" sz="quarter" idx="11"/>
          </p:nvPr>
        </p:nvSpPr>
        <p:spPr/>
        <p:txBody>
          <a:bodyPr/>
          <a:lstStyle/>
          <a:p>
            <a:endParaRPr lang="ko-KR" altLang="en-US"/>
          </a:p>
        </p:txBody>
      </p:sp>
      <p:sp>
        <p:nvSpPr>
          <p:cNvPr id="6" name="슬라이드 번호 개체 틀 5"/>
          <p:cNvSpPr>
            <a:spLocks noGrp="1"/>
          </p:cNvSpPr>
          <p:nvPr>
            <p:ph type="sldNum" sz="quarter" idx="12"/>
          </p:nvPr>
        </p:nvSpPr>
        <p:spPr/>
        <p:txBody>
          <a:bodyPr/>
          <a:lstStyle/>
          <a:p>
            <a:fld id="{2457D07A-B6D8-44FB-A607-75526B02D449}" type="slidenum">
              <a:rPr lang="ko-KR" altLang="en-US" smtClean="0"/>
              <a:t>‹#›</a:t>
            </a:fld>
            <a:endParaRPr lang="ko-KR"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제목 및 내용">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smtClean="0"/>
              <a:t>마스터 제목 스타일 편집</a:t>
            </a:r>
            <a:endParaRPr lang="ko-KR" altLang="en-US"/>
          </a:p>
        </p:txBody>
      </p:sp>
      <p:sp>
        <p:nvSpPr>
          <p:cNvPr id="3" name="내용 개체 틀 2"/>
          <p:cNvSpPr>
            <a:spLocks noGrp="1"/>
          </p:cNvSpPr>
          <p:nvPr>
            <p:ph idx="1"/>
          </p:nvPr>
        </p:nvSpPr>
        <p:spPr/>
        <p:txBody>
          <a:body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4" name="날짜 개체 틀 3"/>
          <p:cNvSpPr>
            <a:spLocks noGrp="1"/>
          </p:cNvSpPr>
          <p:nvPr>
            <p:ph type="dt" sz="half" idx="10"/>
          </p:nvPr>
        </p:nvSpPr>
        <p:spPr/>
        <p:txBody>
          <a:bodyPr/>
          <a:lstStyle/>
          <a:p>
            <a:fld id="{E3B4BF43-BA46-4246-89B9-0F303C42C0F6}" type="datetimeFigureOut">
              <a:rPr lang="ko-KR" altLang="en-US" smtClean="0"/>
              <a:t>2014-02-03</a:t>
            </a:fld>
            <a:endParaRPr lang="ko-KR" altLang="en-US"/>
          </a:p>
        </p:txBody>
      </p:sp>
      <p:sp>
        <p:nvSpPr>
          <p:cNvPr id="5" name="바닥글 개체 틀 4"/>
          <p:cNvSpPr>
            <a:spLocks noGrp="1"/>
          </p:cNvSpPr>
          <p:nvPr>
            <p:ph type="ftr" sz="quarter" idx="11"/>
          </p:nvPr>
        </p:nvSpPr>
        <p:spPr/>
        <p:txBody>
          <a:bodyPr/>
          <a:lstStyle/>
          <a:p>
            <a:endParaRPr lang="ko-KR" altLang="en-US"/>
          </a:p>
        </p:txBody>
      </p:sp>
      <p:sp>
        <p:nvSpPr>
          <p:cNvPr id="6" name="슬라이드 번호 개체 틀 5"/>
          <p:cNvSpPr>
            <a:spLocks noGrp="1"/>
          </p:cNvSpPr>
          <p:nvPr>
            <p:ph type="sldNum" sz="quarter" idx="12"/>
          </p:nvPr>
        </p:nvSpPr>
        <p:spPr/>
        <p:txBody>
          <a:bodyPr/>
          <a:lstStyle/>
          <a:p>
            <a:fld id="{2457D07A-B6D8-44FB-A607-75526B02D449}" type="slidenum">
              <a:rPr lang="ko-KR" altLang="en-US" smtClean="0"/>
              <a:t>‹#›</a:t>
            </a:fld>
            <a:endParaRPr lang="ko-KR"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구역 머리글">
    <p:spTree>
      <p:nvGrpSpPr>
        <p:cNvPr id="1" name=""/>
        <p:cNvGrpSpPr/>
        <p:nvPr/>
      </p:nvGrpSpPr>
      <p:grpSpPr>
        <a:xfrm>
          <a:off x="0" y="0"/>
          <a:ext cx="0" cy="0"/>
          <a:chOff x="0" y="0"/>
          <a:chExt cx="0" cy="0"/>
        </a:xfrm>
      </p:grpSpPr>
      <p:sp>
        <p:nvSpPr>
          <p:cNvPr id="2" name="제목 1"/>
          <p:cNvSpPr>
            <a:spLocks noGrp="1"/>
          </p:cNvSpPr>
          <p:nvPr>
            <p:ph type="title"/>
          </p:nvPr>
        </p:nvSpPr>
        <p:spPr>
          <a:xfrm>
            <a:off x="722313" y="4406900"/>
            <a:ext cx="7772400" cy="1362075"/>
          </a:xfrm>
        </p:spPr>
        <p:txBody>
          <a:bodyPr anchor="t"/>
          <a:lstStyle>
            <a:lvl1pPr algn="l">
              <a:defRPr sz="4000" b="1" cap="all"/>
            </a:lvl1pPr>
          </a:lstStyle>
          <a:p>
            <a:r>
              <a:rPr lang="ko-KR" altLang="en-US" smtClean="0"/>
              <a:t>마스터 제목 스타일 편집</a:t>
            </a:r>
            <a:endParaRPr lang="ko-KR" altLang="en-US"/>
          </a:p>
        </p:txBody>
      </p:sp>
      <p:sp>
        <p:nvSpPr>
          <p:cNvPr id="3" name="텍스트 개체 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ko-KR" altLang="en-US" smtClean="0"/>
              <a:t>마스터 텍스트 스타일을 편집합니다</a:t>
            </a:r>
          </a:p>
        </p:txBody>
      </p:sp>
      <p:sp>
        <p:nvSpPr>
          <p:cNvPr id="4" name="날짜 개체 틀 3"/>
          <p:cNvSpPr>
            <a:spLocks noGrp="1"/>
          </p:cNvSpPr>
          <p:nvPr>
            <p:ph type="dt" sz="half" idx="10"/>
          </p:nvPr>
        </p:nvSpPr>
        <p:spPr/>
        <p:txBody>
          <a:bodyPr/>
          <a:lstStyle/>
          <a:p>
            <a:fld id="{E3B4BF43-BA46-4246-89B9-0F303C42C0F6}" type="datetimeFigureOut">
              <a:rPr lang="ko-KR" altLang="en-US" smtClean="0"/>
              <a:t>2014-02-03</a:t>
            </a:fld>
            <a:endParaRPr lang="ko-KR" altLang="en-US"/>
          </a:p>
        </p:txBody>
      </p:sp>
      <p:sp>
        <p:nvSpPr>
          <p:cNvPr id="5" name="바닥글 개체 틀 4"/>
          <p:cNvSpPr>
            <a:spLocks noGrp="1"/>
          </p:cNvSpPr>
          <p:nvPr>
            <p:ph type="ftr" sz="quarter" idx="11"/>
          </p:nvPr>
        </p:nvSpPr>
        <p:spPr/>
        <p:txBody>
          <a:bodyPr/>
          <a:lstStyle/>
          <a:p>
            <a:endParaRPr lang="ko-KR" altLang="en-US"/>
          </a:p>
        </p:txBody>
      </p:sp>
      <p:sp>
        <p:nvSpPr>
          <p:cNvPr id="6" name="슬라이드 번호 개체 틀 5"/>
          <p:cNvSpPr>
            <a:spLocks noGrp="1"/>
          </p:cNvSpPr>
          <p:nvPr>
            <p:ph type="sldNum" sz="quarter" idx="12"/>
          </p:nvPr>
        </p:nvSpPr>
        <p:spPr/>
        <p:txBody>
          <a:bodyPr/>
          <a:lstStyle/>
          <a:p>
            <a:fld id="{2457D07A-B6D8-44FB-A607-75526B02D449}" type="slidenum">
              <a:rPr lang="ko-KR" altLang="en-US" smtClean="0"/>
              <a:t>‹#›</a:t>
            </a:fld>
            <a:endParaRPr lang="ko-KR"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콘텐츠 2개">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smtClean="0"/>
              <a:t>마스터 제목 스타일 편집</a:t>
            </a:r>
            <a:endParaRPr lang="ko-KR" altLang="en-US"/>
          </a:p>
        </p:txBody>
      </p:sp>
      <p:sp>
        <p:nvSpPr>
          <p:cNvPr id="3" name="내용 개체 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4" name="내용 개체 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5" name="날짜 개체 틀 4"/>
          <p:cNvSpPr>
            <a:spLocks noGrp="1"/>
          </p:cNvSpPr>
          <p:nvPr>
            <p:ph type="dt" sz="half" idx="10"/>
          </p:nvPr>
        </p:nvSpPr>
        <p:spPr/>
        <p:txBody>
          <a:bodyPr/>
          <a:lstStyle/>
          <a:p>
            <a:fld id="{E3B4BF43-BA46-4246-89B9-0F303C42C0F6}" type="datetimeFigureOut">
              <a:rPr lang="ko-KR" altLang="en-US" smtClean="0"/>
              <a:t>2014-02-03</a:t>
            </a:fld>
            <a:endParaRPr lang="ko-KR" altLang="en-US"/>
          </a:p>
        </p:txBody>
      </p:sp>
      <p:sp>
        <p:nvSpPr>
          <p:cNvPr id="6" name="바닥글 개체 틀 5"/>
          <p:cNvSpPr>
            <a:spLocks noGrp="1"/>
          </p:cNvSpPr>
          <p:nvPr>
            <p:ph type="ftr" sz="quarter" idx="11"/>
          </p:nvPr>
        </p:nvSpPr>
        <p:spPr/>
        <p:txBody>
          <a:bodyPr/>
          <a:lstStyle/>
          <a:p>
            <a:endParaRPr lang="ko-KR" altLang="en-US"/>
          </a:p>
        </p:txBody>
      </p:sp>
      <p:sp>
        <p:nvSpPr>
          <p:cNvPr id="7" name="슬라이드 번호 개체 틀 6"/>
          <p:cNvSpPr>
            <a:spLocks noGrp="1"/>
          </p:cNvSpPr>
          <p:nvPr>
            <p:ph type="sldNum" sz="quarter" idx="12"/>
          </p:nvPr>
        </p:nvSpPr>
        <p:spPr/>
        <p:txBody>
          <a:bodyPr/>
          <a:lstStyle/>
          <a:p>
            <a:fld id="{2457D07A-B6D8-44FB-A607-75526B02D449}" type="slidenum">
              <a:rPr lang="ko-KR" altLang="en-US" smtClean="0"/>
              <a:t>‹#›</a:t>
            </a:fld>
            <a:endParaRPr lang="ko-KR"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비교">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lvl1pPr>
              <a:defRPr/>
            </a:lvl1pPr>
          </a:lstStyle>
          <a:p>
            <a:r>
              <a:rPr lang="ko-KR" altLang="en-US" smtClean="0"/>
              <a:t>마스터 제목 스타일 편집</a:t>
            </a:r>
            <a:endParaRPr lang="ko-KR" altLang="en-US"/>
          </a:p>
        </p:txBody>
      </p:sp>
      <p:sp>
        <p:nvSpPr>
          <p:cNvPr id="3" name="텍스트 개체 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ko-KR" altLang="en-US" smtClean="0"/>
              <a:t>마스터 텍스트 스타일을 편집합니다</a:t>
            </a:r>
          </a:p>
        </p:txBody>
      </p:sp>
      <p:sp>
        <p:nvSpPr>
          <p:cNvPr id="4" name="내용 개체 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5" name="텍스트 개체 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ko-KR" altLang="en-US" smtClean="0"/>
              <a:t>마스터 텍스트 스타일을 편집합니다</a:t>
            </a:r>
          </a:p>
        </p:txBody>
      </p:sp>
      <p:sp>
        <p:nvSpPr>
          <p:cNvPr id="6" name="내용 개체 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7" name="날짜 개체 틀 6"/>
          <p:cNvSpPr>
            <a:spLocks noGrp="1"/>
          </p:cNvSpPr>
          <p:nvPr>
            <p:ph type="dt" sz="half" idx="10"/>
          </p:nvPr>
        </p:nvSpPr>
        <p:spPr/>
        <p:txBody>
          <a:bodyPr/>
          <a:lstStyle/>
          <a:p>
            <a:fld id="{E3B4BF43-BA46-4246-89B9-0F303C42C0F6}" type="datetimeFigureOut">
              <a:rPr lang="ko-KR" altLang="en-US" smtClean="0"/>
              <a:t>2014-02-03</a:t>
            </a:fld>
            <a:endParaRPr lang="ko-KR" altLang="en-US"/>
          </a:p>
        </p:txBody>
      </p:sp>
      <p:sp>
        <p:nvSpPr>
          <p:cNvPr id="8" name="바닥글 개체 틀 7"/>
          <p:cNvSpPr>
            <a:spLocks noGrp="1"/>
          </p:cNvSpPr>
          <p:nvPr>
            <p:ph type="ftr" sz="quarter" idx="11"/>
          </p:nvPr>
        </p:nvSpPr>
        <p:spPr/>
        <p:txBody>
          <a:bodyPr/>
          <a:lstStyle/>
          <a:p>
            <a:endParaRPr lang="ko-KR" altLang="en-US"/>
          </a:p>
        </p:txBody>
      </p:sp>
      <p:sp>
        <p:nvSpPr>
          <p:cNvPr id="9" name="슬라이드 번호 개체 틀 8"/>
          <p:cNvSpPr>
            <a:spLocks noGrp="1"/>
          </p:cNvSpPr>
          <p:nvPr>
            <p:ph type="sldNum" sz="quarter" idx="12"/>
          </p:nvPr>
        </p:nvSpPr>
        <p:spPr/>
        <p:txBody>
          <a:bodyPr/>
          <a:lstStyle/>
          <a:p>
            <a:fld id="{2457D07A-B6D8-44FB-A607-75526B02D449}" type="slidenum">
              <a:rPr lang="ko-KR" altLang="en-US" smtClean="0"/>
              <a:t>‹#›</a:t>
            </a:fld>
            <a:endParaRPr lang="ko-KR"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제목만">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smtClean="0"/>
              <a:t>마스터 제목 스타일 편집</a:t>
            </a:r>
            <a:endParaRPr lang="ko-KR" altLang="en-US"/>
          </a:p>
        </p:txBody>
      </p:sp>
      <p:sp>
        <p:nvSpPr>
          <p:cNvPr id="3" name="날짜 개체 틀 2"/>
          <p:cNvSpPr>
            <a:spLocks noGrp="1"/>
          </p:cNvSpPr>
          <p:nvPr>
            <p:ph type="dt" sz="half" idx="10"/>
          </p:nvPr>
        </p:nvSpPr>
        <p:spPr/>
        <p:txBody>
          <a:bodyPr/>
          <a:lstStyle/>
          <a:p>
            <a:fld id="{E3B4BF43-BA46-4246-89B9-0F303C42C0F6}" type="datetimeFigureOut">
              <a:rPr lang="ko-KR" altLang="en-US" smtClean="0"/>
              <a:t>2014-02-03</a:t>
            </a:fld>
            <a:endParaRPr lang="ko-KR" altLang="en-US"/>
          </a:p>
        </p:txBody>
      </p:sp>
      <p:sp>
        <p:nvSpPr>
          <p:cNvPr id="4" name="바닥글 개체 틀 3"/>
          <p:cNvSpPr>
            <a:spLocks noGrp="1"/>
          </p:cNvSpPr>
          <p:nvPr>
            <p:ph type="ftr" sz="quarter" idx="11"/>
          </p:nvPr>
        </p:nvSpPr>
        <p:spPr/>
        <p:txBody>
          <a:bodyPr/>
          <a:lstStyle/>
          <a:p>
            <a:endParaRPr lang="ko-KR" altLang="en-US"/>
          </a:p>
        </p:txBody>
      </p:sp>
      <p:sp>
        <p:nvSpPr>
          <p:cNvPr id="5" name="슬라이드 번호 개체 틀 4"/>
          <p:cNvSpPr>
            <a:spLocks noGrp="1"/>
          </p:cNvSpPr>
          <p:nvPr>
            <p:ph type="sldNum" sz="quarter" idx="12"/>
          </p:nvPr>
        </p:nvSpPr>
        <p:spPr/>
        <p:txBody>
          <a:bodyPr/>
          <a:lstStyle/>
          <a:p>
            <a:fld id="{2457D07A-B6D8-44FB-A607-75526B02D449}" type="slidenum">
              <a:rPr lang="ko-KR" altLang="en-US" smtClean="0"/>
              <a:t>‹#›</a:t>
            </a:fld>
            <a:endParaRPr lang="ko-KR"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빈 화면">
    <p:spTree>
      <p:nvGrpSpPr>
        <p:cNvPr id="1" name=""/>
        <p:cNvGrpSpPr/>
        <p:nvPr/>
      </p:nvGrpSpPr>
      <p:grpSpPr>
        <a:xfrm>
          <a:off x="0" y="0"/>
          <a:ext cx="0" cy="0"/>
          <a:chOff x="0" y="0"/>
          <a:chExt cx="0" cy="0"/>
        </a:xfrm>
      </p:grpSpPr>
      <p:sp>
        <p:nvSpPr>
          <p:cNvPr id="2" name="날짜 개체 틀 1"/>
          <p:cNvSpPr>
            <a:spLocks noGrp="1"/>
          </p:cNvSpPr>
          <p:nvPr>
            <p:ph type="dt" sz="half" idx="10"/>
          </p:nvPr>
        </p:nvSpPr>
        <p:spPr/>
        <p:txBody>
          <a:bodyPr/>
          <a:lstStyle/>
          <a:p>
            <a:fld id="{E3B4BF43-BA46-4246-89B9-0F303C42C0F6}" type="datetimeFigureOut">
              <a:rPr lang="ko-KR" altLang="en-US" smtClean="0"/>
              <a:t>2014-02-03</a:t>
            </a:fld>
            <a:endParaRPr lang="ko-KR" altLang="en-US"/>
          </a:p>
        </p:txBody>
      </p:sp>
      <p:sp>
        <p:nvSpPr>
          <p:cNvPr id="3" name="바닥글 개체 틀 2"/>
          <p:cNvSpPr>
            <a:spLocks noGrp="1"/>
          </p:cNvSpPr>
          <p:nvPr>
            <p:ph type="ftr" sz="quarter" idx="11"/>
          </p:nvPr>
        </p:nvSpPr>
        <p:spPr/>
        <p:txBody>
          <a:bodyPr/>
          <a:lstStyle/>
          <a:p>
            <a:endParaRPr lang="ko-KR" altLang="en-US"/>
          </a:p>
        </p:txBody>
      </p:sp>
      <p:sp>
        <p:nvSpPr>
          <p:cNvPr id="4" name="슬라이드 번호 개체 틀 3"/>
          <p:cNvSpPr>
            <a:spLocks noGrp="1"/>
          </p:cNvSpPr>
          <p:nvPr>
            <p:ph type="sldNum" sz="quarter" idx="12"/>
          </p:nvPr>
        </p:nvSpPr>
        <p:spPr/>
        <p:txBody>
          <a:bodyPr/>
          <a:lstStyle/>
          <a:p>
            <a:fld id="{2457D07A-B6D8-44FB-A607-75526B02D449}" type="slidenum">
              <a:rPr lang="ko-KR" altLang="en-US" smtClean="0"/>
              <a:t>‹#›</a:t>
            </a:fld>
            <a:endParaRPr lang="ko-KR"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캡션 있는 콘텐츠">
    <p:spTree>
      <p:nvGrpSpPr>
        <p:cNvPr id="1" name=""/>
        <p:cNvGrpSpPr/>
        <p:nvPr/>
      </p:nvGrpSpPr>
      <p:grpSpPr>
        <a:xfrm>
          <a:off x="0" y="0"/>
          <a:ext cx="0" cy="0"/>
          <a:chOff x="0" y="0"/>
          <a:chExt cx="0" cy="0"/>
        </a:xfrm>
      </p:grpSpPr>
      <p:sp>
        <p:nvSpPr>
          <p:cNvPr id="2" name="제목 1"/>
          <p:cNvSpPr>
            <a:spLocks noGrp="1"/>
          </p:cNvSpPr>
          <p:nvPr>
            <p:ph type="title"/>
          </p:nvPr>
        </p:nvSpPr>
        <p:spPr>
          <a:xfrm>
            <a:off x="457200" y="273050"/>
            <a:ext cx="3008313" cy="1162050"/>
          </a:xfrm>
        </p:spPr>
        <p:txBody>
          <a:bodyPr anchor="b"/>
          <a:lstStyle>
            <a:lvl1pPr algn="l">
              <a:defRPr sz="2000" b="1"/>
            </a:lvl1pPr>
          </a:lstStyle>
          <a:p>
            <a:r>
              <a:rPr lang="ko-KR" altLang="en-US" smtClean="0"/>
              <a:t>마스터 제목 스타일 편집</a:t>
            </a:r>
            <a:endParaRPr lang="ko-KR" altLang="en-US"/>
          </a:p>
        </p:txBody>
      </p:sp>
      <p:sp>
        <p:nvSpPr>
          <p:cNvPr id="3" name="내용 개체 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4" name="텍스트 개체 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ko-KR" altLang="en-US" smtClean="0"/>
              <a:t>마스터 텍스트 스타일을 편집합니다</a:t>
            </a:r>
          </a:p>
        </p:txBody>
      </p:sp>
      <p:sp>
        <p:nvSpPr>
          <p:cNvPr id="5" name="날짜 개체 틀 4"/>
          <p:cNvSpPr>
            <a:spLocks noGrp="1"/>
          </p:cNvSpPr>
          <p:nvPr>
            <p:ph type="dt" sz="half" idx="10"/>
          </p:nvPr>
        </p:nvSpPr>
        <p:spPr/>
        <p:txBody>
          <a:bodyPr/>
          <a:lstStyle/>
          <a:p>
            <a:fld id="{E3B4BF43-BA46-4246-89B9-0F303C42C0F6}" type="datetimeFigureOut">
              <a:rPr lang="ko-KR" altLang="en-US" smtClean="0"/>
              <a:t>2014-02-03</a:t>
            </a:fld>
            <a:endParaRPr lang="ko-KR" altLang="en-US"/>
          </a:p>
        </p:txBody>
      </p:sp>
      <p:sp>
        <p:nvSpPr>
          <p:cNvPr id="6" name="바닥글 개체 틀 5"/>
          <p:cNvSpPr>
            <a:spLocks noGrp="1"/>
          </p:cNvSpPr>
          <p:nvPr>
            <p:ph type="ftr" sz="quarter" idx="11"/>
          </p:nvPr>
        </p:nvSpPr>
        <p:spPr/>
        <p:txBody>
          <a:bodyPr/>
          <a:lstStyle/>
          <a:p>
            <a:endParaRPr lang="ko-KR" altLang="en-US"/>
          </a:p>
        </p:txBody>
      </p:sp>
      <p:sp>
        <p:nvSpPr>
          <p:cNvPr id="7" name="슬라이드 번호 개체 틀 6"/>
          <p:cNvSpPr>
            <a:spLocks noGrp="1"/>
          </p:cNvSpPr>
          <p:nvPr>
            <p:ph type="sldNum" sz="quarter" idx="12"/>
          </p:nvPr>
        </p:nvSpPr>
        <p:spPr/>
        <p:txBody>
          <a:bodyPr/>
          <a:lstStyle/>
          <a:p>
            <a:fld id="{2457D07A-B6D8-44FB-A607-75526B02D449}" type="slidenum">
              <a:rPr lang="ko-KR" altLang="en-US" smtClean="0"/>
              <a:t>‹#›</a:t>
            </a:fld>
            <a:endParaRPr lang="ko-KR"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캡션 있는 그림">
    <p:spTree>
      <p:nvGrpSpPr>
        <p:cNvPr id="1" name=""/>
        <p:cNvGrpSpPr/>
        <p:nvPr/>
      </p:nvGrpSpPr>
      <p:grpSpPr>
        <a:xfrm>
          <a:off x="0" y="0"/>
          <a:ext cx="0" cy="0"/>
          <a:chOff x="0" y="0"/>
          <a:chExt cx="0" cy="0"/>
        </a:xfrm>
      </p:grpSpPr>
      <p:sp>
        <p:nvSpPr>
          <p:cNvPr id="2" name="제목 1"/>
          <p:cNvSpPr>
            <a:spLocks noGrp="1"/>
          </p:cNvSpPr>
          <p:nvPr>
            <p:ph type="title"/>
          </p:nvPr>
        </p:nvSpPr>
        <p:spPr>
          <a:xfrm>
            <a:off x="1792288" y="4800600"/>
            <a:ext cx="5486400" cy="566738"/>
          </a:xfrm>
        </p:spPr>
        <p:txBody>
          <a:bodyPr anchor="b"/>
          <a:lstStyle>
            <a:lvl1pPr algn="l">
              <a:defRPr sz="2000" b="1"/>
            </a:lvl1pPr>
          </a:lstStyle>
          <a:p>
            <a:r>
              <a:rPr lang="ko-KR" altLang="en-US" smtClean="0"/>
              <a:t>마스터 제목 스타일 편집</a:t>
            </a:r>
            <a:endParaRPr lang="ko-KR" altLang="en-US"/>
          </a:p>
        </p:txBody>
      </p:sp>
      <p:sp>
        <p:nvSpPr>
          <p:cNvPr id="3" name="그림 개체 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ko-KR" altLang="en-US"/>
          </a:p>
        </p:txBody>
      </p:sp>
      <p:sp>
        <p:nvSpPr>
          <p:cNvPr id="4" name="텍스트 개체 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ko-KR" altLang="en-US" smtClean="0"/>
              <a:t>마스터 텍스트 스타일을 편집합니다</a:t>
            </a:r>
          </a:p>
        </p:txBody>
      </p:sp>
      <p:sp>
        <p:nvSpPr>
          <p:cNvPr id="5" name="날짜 개체 틀 4"/>
          <p:cNvSpPr>
            <a:spLocks noGrp="1"/>
          </p:cNvSpPr>
          <p:nvPr>
            <p:ph type="dt" sz="half" idx="10"/>
          </p:nvPr>
        </p:nvSpPr>
        <p:spPr/>
        <p:txBody>
          <a:bodyPr/>
          <a:lstStyle/>
          <a:p>
            <a:fld id="{E3B4BF43-BA46-4246-89B9-0F303C42C0F6}" type="datetimeFigureOut">
              <a:rPr lang="ko-KR" altLang="en-US" smtClean="0"/>
              <a:t>2014-02-03</a:t>
            </a:fld>
            <a:endParaRPr lang="ko-KR" altLang="en-US"/>
          </a:p>
        </p:txBody>
      </p:sp>
      <p:sp>
        <p:nvSpPr>
          <p:cNvPr id="6" name="바닥글 개체 틀 5"/>
          <p:cNvSpPr>
            <a:spLocks noGrp="1"/>
          </p:cNvSpPr>
          <p:nvPr>
            <p:ph type="ftr" sz="quarter" idx="11"/>
          </p:nvPr>
        </p:nvSpPr>
        <p:spPr/>
        <p:txBody>
          <a:bodyPr/>
          <a:lstStyle/>
          <a:p>
            <a:endParaRPr lang="ko-KR" altLang="en-US"/>
          </a:p>
        </p:txBody>
      </p:sp>
      <p:sp>
        <p:nvSpPr>
          <p:cNvPr id="7" name="슬라이드 번호 개체 틀 6"/>
          <p:cNvSpPr>
            <a:spLocks noGrp="1"/>
          </p:cNvSpPr>
          <p:nvPr>
            <p:ph type="sldNum" sz="quarter" idx="12"/>
          </p:nvPr>
        </p:nvSpPr>
        <p:spPr/>
        <p:txBody>
          <a:bodyPr/>
          <a:lstStyle/>
          <a:p>
            <a:fld id="{2457D07A-B6D8-44FB-A607-75526B02D449}" type="slidenum">
              <a:rPr lang="ko-KR" altLang="en-US" smtClean="0"/>
              <a:t>‹#›</a:t>
            </a:fld>
            <a:endParaRPr lang="ko-KR"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제목 및 세로 텍스트">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smtClean="0"/>
              <a:t>마스터 제목 스타일 편집</a:t>
            </a:r>
            <a:endParaRPr lang="ko-KR" altLang="en-US"/>
          </a:p>
        </p:txBody>
      </p:sp>
      <p:sp>
        <p:nvSpPr>
          <p:cNvPr id="3" name="세로 텍스트 개체 틀 2"/>
          <p:cNvSpPr>
            <a:spLocks noGrp="1"/>
          </p:cNvSpPr>
          <p:nvPr>
            <p:ph type="body" orient="vert" idx="1"/>
          </p:nvPr>
        </p:nvSpPr>
        <p:spPr/>
        <p:txBody>
          <a:bodyPr vert="eaVert"/>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4" name="날짜 개체 틀 3"/>
          <p:cNvSpPr>
            <a:spLocks noGrp="1"/>
          </p:cNvSpPr>
          <p:nvPr>
            <p:ph type="dt" sz="half" idx="10"/>
          </p:nvPr>
        </p:nvSpPr>
        <p:spPr/>
        <p:txBody>
          <a:bodyPr/>
          <a:lstStyle/>
          <a:p>
            <a:fld id="{E3B4BF43-BA46-4246-89B9-0F303C42C0F6}" type="datetimeFigureOut">
              <a:rPr lang="ko-KR" altLang="en-US" smtClean="0"/>
              <a:t>2014-02-03</a:t>
            </a:fld>
            <a:endParaRPr lang="ko-KR" altLang="en-US"/>
          </a:p>
        </p:txBody>
      </p:sp>
      <p:sp>
        <p:nvSpPr>
          <p:cNvPr id="5" name="바닥글 개체 틀 4"/>
          <p:cNvSpPr>
            <a:spLocks noGrp="1"/>
          </p:cNvSpPr>
          <p:nvPr>
            <p:ph type="ftr" sz="quarter" idx="11"/>
          </p:nvPr>
        </p:nvSpPr>
        <p:spPr/>
        <p:txBody>
          <a:bodyPr/>
          <a:lstStyle/>
          <a:p>
            <a:endParaRPr lang="ko-KR" altLang="en-US"/>
          </a:p>
        </p:txBody>
      </p:sp>
      <p:sp>
        <p:nvSpPr>
          <p:cNvPr id="6" name="슬라이드 번호 개체 틀 5"/>
          <p:cNvSpPr>
            <a:spLocks noGrp="1"/>
          </p:cNvSpPr>
          <p:nvPr>
            <p:ph type="sldNum" sz="quarter" idx="12"/>
          </p:nvPr>
        </p:nvSpPr>
        <p:spPr/>
        <p:txBody>
          <a:bodyPr/>
          <a:lstStyle/>
          <a:p>
            <a:fld id="{2457D07A-B6D8-44FB-A607-75526B02D449}" type="slidenum">
              <a:rPr lang="ko-KR" altLang="en-US" smtClean="0"/>
              <a:t>‹#›</a:t>
            </a:fld>
            <a:endParaRPr lang="ko-KR"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세로 제목 및 텍스트">
    <p:spTree>
      <p:nvGrpSpPr>
        <p:cNvPr id="1" name=""/>
        <p:cNvGrpSpPr/>
        <p:nvPr/>
      </p:nvGrpSpPr>
      <p:grpSpPr>
        <a:xfrm>
          <a:off x="0" y="0"/>
          <a:ext cx="0" cy="0"/>
          <a:chOff x="0" y="0"/>
          <a:chExt cx="0" cy="0"/>
        </a:xfrm>
      </p:grpSpPr>
      <p:sp>
        <p:nvSpPr>
          <p:cNvPr id="2" name="세로 제목 1"/>
          <p:cNvSpPr>
            <a:spLocks noGrp="1"/>
          </p:cNvSpPr>
          <p:nvPr>
            <p:ph type="title" orient="vert"/>
          </p:nvPr>
        </p:nvSpPr>
        <p:spPr>
          <a:xfrm>
            <a:off x="6629400" y="274638"/>
            <a:ext cx="2057400" cy="5851525"/>
          </a:xfrm>
        </p:spPr>
        <p:txBody>
          <a:bodyPr vert="eaVert"/>
          <a:lstStyle/>
          <a:p>
            <a:r>
              <a:rPr lang="ko-KR" altLang="en-US" smtClean="0"/>
              <a:t>마스터 제목 스타일 편집</a:t>
            </a:r>
            <a:endParaRPr lang="ko-KR" altLang="en-US"/>
          </a:p>
        </p:txBody>
      </p:sp>
      <p:sp>
        <p:nvSpPr>
          <p:cNvPr id="3" name="세로 텍스트 개체 틀 2"/>
          <p:cNvSpPr>
            <a:spLocks noGrp="1"/>
          </p:cNvSpPr>
          <p:nvPr>
            <p:ph type="body" orient="vert" idx="1"/>
          </p:nvPr>
        </p:nvSpPr>
        <p:spPr>
          <a:xfrm>
            <a:off x="457200" y="274638"/>
            <a:ext cx="6019800" cy="5851525"/>
          </a:xfrm>
        </p:spPr>
        <p:txBody>
          <a:bodyPr vert="eaVert"/>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4" name="날짜 개체 틀 3"/>
          <p:cNvSpPr>
            <a:spLocks noGrp="1"/>
          </p:cNvSpPr>
          <p:nvPr>
            <p:ph type="dt" sz="half" idx="10"/>
          </p:nvPr>
        </p:nvSpPr>
        <p:spPr/>
        <p:txBody>
          <a:bodyPr/>
          <a:lstStyle/>
          <a:p>
            <a:fld id="{E3B4BF43-BA46-4246-89B9-0F303C42C0F6}" type="datetimeFigureOut">
              <a:rPr lang="ko-KR" altLang="en-US" smtClean="0"/>
              <a:t>2014-02-03</a:t>
            </a:fld>
            <a:endParaRPr lang="ko-KR" altLang="en-US"/>
          </a:p>
        </p:txBody>
      </p:sp>
      <p:sp>
        <p:nvSpPr>
          <p:cNvPr id="5" name="바닥글 개체 틀 4"/>
          <p:cNvSpPr>
            <a:spLocks noGrp="1"/>
          </p:cNvSpPr>
          <p:nvPr>
            <p:ph type="ftr" sz="quarter" idx="11"/>
          </p:nvPr>
        </p:nvSpPr>
        <p:spPr/>
        <p:txBody>
          <a:bodyPr/>
          <a:lstStyle/>
          <a:p>
            <a:endParaRPr lang="ko-KR" altLang="en-US"/>
          </a:p>
        </p:txBody>
      </p:sp>
      <p:sp>
        <p:nvSpPr>
          <p:cNvPr id="6" name="슬라이드 번호 개체 틀 5"/>
          <p:cNvSpPr>
            <a:spLocks noGrp="1"/>
          </p:cNvSpPr>
          <p:nvPr>
            <p:ph type="sldNum" sz="quarter" idx="12"/>
          </p:nvPr>
        </p:nvSpPr>
        <p:spPr/>
        <p:txBody>
          <a:bodyPr/>
          <a:lstStyle/>
          <a:p>
            <a:fld id="{2457D07A-B6D8-44FB-A607-75526B02D449}" type="slidenum">
              <a:rPr lang="ko-KR" altLang="en-US" smtClean="0"/>
              <a:t>‹#›</a:t>
            </a:fld>
            <a:endParaRPr lang="ko-KR"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제목 개체 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ko-KR" altLang="en-US" smtClean="0"/>
              <a:t>마스터 제목 스타일 편집</a:t>
            </a:r>
            <a:endParaRPr lang="ko-KR" altLang="en-US"/>
          </a:p>
        </p:txBody>
      </p:sp>
      <p:sp>
        <p:nvSpPr>
          <p:cNvPr id="3" name="텍스트 개체 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4" name="날짜 개체 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3B4BF43-BA46-4246-89B9-0F303C42C0F6}" type="datetimeFigureOut">
              <a:rPr lang="ko-KR" altLang="en-US" smtClean="0"/>
              <a:t>2014-02-03</a:t>
            </a:fld>
            <a:endParaRPr lang="ko-KR" altLang="en-US"/>
          </a:p>
        </p:txBody>
      </p:sp>
      <p:sp>
        <p:nvSpPr>
          <p:cNvPr id="5" name="바닥글 개체 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ko-KR" altLang="en-US"/>
          </a:p>
        </p:txBody>
      </p:sp>
      <p:sp>
        <p:nvSpPr>
          <p:cNvPr id="6" name="슬라이드 번호 개체 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457D07A-B6D8-44FB-A607-75526B02D449}" type="slidenum">
              <a:rPr lang="ko-KR" altLang="en-US" smtClean="0"/>
              <a:t>‹#›</a:t>
            </a:fld>
            <a:endParaRPr lang="ko-KR"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1"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1"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1"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1"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8" Type="http://schemas.openxmlformats.org/officeDocument/2006/relationships/hyperlink" Target="http://www.ncbi.nlm.nih.gov/pubmed?term=Bernards%20R%5bAuthor%5d&amp;cauthor=true&amp;cauthor_uid=24469061" TargetMode="External"/><Relationship Id="rId3" Type="http://schemas.openxmlformats.org/officeDocument/2006/relationships/hyperlink" Target="http://www.ncbi.nlm.nih.gov/pubmed?term=Bajpe%20PK%5bAuthor%5d&amp;cauthor=true&amp;cauthor_uid=24469061" TargetMode="External"/><Relationship Id="rId7" Type="http://schemas.openxmlformats.org/officeDocument/2006/relationships/hyperlink" Target="http://www.ncbi.nlm.nih.gov/pubmed?term=Beijersbergen%20R%5bAuthor%5d&amp;cauthor=true&amp;cauthor_uid=24469061" TargetMode="External"/><Relationship Id="rId2" Type="http://schemas.openxmlformats.org/officeDocument/2006/relationships/hyperlink" Target="http://www.ncbi.nlm.nih.gov/pubmed/24469059" TargetMode="External"/><Relationship Id="rId1" Type="http://schemas.openxmlformats.org/officeDocument/2006/relationships/slideLayout" Target="../slideLayouts/slideLayout7.xml"/><Relationship Id="rId6" Type="http://schemas.openxmlformats.org/officeDocument/2006/relationships/hyperlink" Target="http://www.ncbi.nlm.nih.gov/pubmed?term=Nagtegaal%20I%5bAuthor%5d&amp;cauthor=true&amp;cauthor_uid=24469061" TargetMode="External"/><Relationship Id="rId5" Type="http://schemas.openxmlformats.org/officeDocument/2006/relationships/hyperlink" Target="http://www.ncbi.nlm.nih.gov/pubmed?term=Horlings%20H%5bAuthor%5d&amp;cauthor=true&amp;cauthor_uid=24469061" TargetMode="External"/><Relationship Id="rId4" Type="http://schemas.openxmlformats.org/officeDocument/2006/relationships/hyperlink" Target="http://www.ncbi.nlm.nih.gov/pubmed?term=Prahallad%20A%5bAuthor%5d&amp;cauthor=true&amp;cauthor_uid=24469061" TargetMode="External"/><Relationship Id="rId9" Type="http://schemas.openxmlformats.org/officeDocument/2006/relationships/hyperlink" Target="http://www.ncbi.nlm.nih.gov/pubmed" TargetMode="External"/></Relationships>
</file>

<file path=ppt/slides/_rels/slide7.xml.rels><?xml version="1.0" encoding="UTF-8" standalone="yes"?>
<Relationships xmlns="http://schemas.openxmlformats.org/package/2006/relationships"><Relationship Id="rId3" Type="http://schemas.openxmlformats.org/officeDocument/2006/relationships/hyperlink" Target="http://www.ncbi.nlm.nih.gov/pubmed?term=Petrova%20E%5bAuthor%5d&amp;cauthor=true&amp;cauthor_uid=24469061" TargetMode="External"/><Relationship Id="rId2" Type="http://schemas.openxmlformats.org/officeDocument/2006/relationships/hyperlink" Target="http://www.ncbi.nlm.nih.gov/pubmed/24469057" TargetMode="External"/><Relationship Id="rId1" Type="http://schemas.openxmlformats.org/officeDocument/2006/relationships/slideLayout" Target="../slideLayouts/slideLayout7.xml"/><Relationship Id="rId5" Type="http://schemas.openxmlformats.org/officeDocument/2006/relationships/hyperlink" Target="http://www.ncbi.nlm.nih.gov/pubmed?term=Resh%20MD%5bAuthor%5d&amp;cauthor=true&amp;cauthor_uid=24469061" TargetMode="External"/><Relationship Id="rId4" Type="http://schemas.openxmlformats.org/officeDocument/2006/relationships/hyperlink" Target="http://www.ncbi.nlm.nih.gov/pubmed?term=Matevossian%20A%5bAuthor%5d&amp;cauthor=true&amp;cauthor_uid=24469061" TargetMode="External"/></Relationships>
</file>

<file path=ppt/slides/_rels/slide8.xml.rels><?xml version="1.0" encoding="UTF-8" standalone="yes"?>
<Relationships xmlns="http://schemas.openxmlformats.org/package/2006/relationships"><Relationship Id="rId13" Type="http://schemas.openxmlformats.org/officeDocument/2006/relationships/hyperlink" Target="http://www.ncbi.nlm.nih.gov/pubmed?term=He%20X%5bAuthor%5d&amp;cauthor=true&amp;cauthor_uid=24469061" TargetMode="External"/><Relationship Id="rId18" Type="http://schemas.openxmlformats.org/officeDocument/2006/relationships/hyperlink" Target="http://www.ncbi.nlm.nih.gov/pubmed?term=Yamaguchi%20Y%5bAuthor%5d&amp;cauthor=true&amp;cauthor_uid=24469061" TargetMode="External"/><Relationship Id="rId26" Type="http://schemas.openxmlformats.org/officeDocument/2006/relationships/hyperlink" Target="http://www.ncbi.nlm.nih.gov/pubmed/24469058" TargetMode="External"/><Relationship Id="rId39" Type="http://schemas.openxmlformats.org/officeDocument/2006/relationships/hyperlink" Target="http://www.ncbi.nlm.nih.gov/pubmed?term=Carpenter%20RL%5bAuthor%5d&amp;cauthor=true&amp;cauthor_uid=24469061" TargetMode="External"/><Relationship Id="rId21" Type="http://schemas.openxmlformats.org/officeDocument/2006/relationships/hyperlink" Target="http://www.ncbi.nlm.nih.gov/pubmed?term=Akagi%20T%5bAuthor%5d&amp;cauthor=true&amp;cauthor_uid=24469061" TargetMode="External"/><Relationship Id="rId34" Type="http://schemas.openxmlformats.org/officeDocument/2006/relationships/hyperlink" Target="http://www.ncbi.nlm.nih.gov/pubmed?term=Eustace%20A%5bAuthor%5d&amp;cauthor=true&amp;cauthor_uid=24469061" TargetMode="External"/><Relationship Id="rId42" Type="http://schemas.openxmlformats.org/officeDocument/2006/relationships/hyperlink" Target="http://www.ncbi.nlm.nih.gov/pubmed?term=Lo%20HW%5bAuthor%5d&amp;cauthor=true&amp;cauthor_uid=24469061" TargetMode="External"/><Relationship Id="rId47" Type="http://schemas.openxmlformats.org/officeDocument/2006/relationships/hyperlink" Target="http://www.ncbi.nlm.nih.gov/pubmed?term=Wala%20J%5bAuthor%5d&amp;cauthor=true&amp;cauthor_uid=24469061" TargetMode="External"/><Relationship Id="rId50" Type="http://schemas.openxmlformats.org/officeDocument/2006/relationships/hyperlink" Target="http://www.ncbi.nlm.nih.gov/pubmed?term=Andres%20DA%5bAuthor%5d&amp;cauthor=true&amp;cauthor_uid=24469061" TargetMode="External"/><Relationship Id="rId55" Type="http://schemas.openxmlformats.org/officeDocument/2006/relationships/hyperlink" Target="http://www.ncbi.nlm.nih.gov/pubmed?term=Flowers%20CA%5bAuthor%5d&amp;cauthor=true&amp;cauthor_uid=24469061" TargetMode="External"/><Relationship Id="rId63" Type="http://schemas.openxmlformats.org/officeDocument/2006/relationships/hyperlink" Target="http://www.ncbi.nlm.nih.gov/pubmed?term=Yin%20AA%5bAuthor%5d&amp;cauthor=true&amp;cauthor_uid=24469061" TargetMode="External"/><Relationship Id="rId68" Type="http://schemas.openxmlformats.org/officeDocument/2006/relationships/hyperlink" Target="http://www.ncbi.nlm.nih.gov/pubmed?term=Han%20N%5bAuthor%5d&amp;cauthor=true&amp;cauthor_uid=24469061" TargetMode="External"/><Relationship Id="rId7" Type="http://schemas.openxmlformats.org/officeDocument/2006/relationships/hyperlink" Target="http://www.ncbi.nlm.nih.gov/pubmed?term=Lin%20H%5bAuthor%5d&amp;cauthor=true&amp;cauthor_uid=24469061" TargetMode="External"/><Relationship Id="rId71" Type="http://schemas.openxmlformats.org/officeDocument/2006/relationships/hyperlink" Target="http://www.ncbi.nlm.nih.gov/pubmed?term=Akeno%20N%5bAuthor%5d&amp;cauthor=true&amp;cauthor_uid=24469061" TargetMode="External"/><Relationship Id="rId2" Type="http://schemas.openxmlformats.org/officeDocument/2006/relationships/hyperlink" Target="http://www.ncbi.nlm.nih.gov/pubmed/24469061" TargetMode="External"/><Relationship Id="rId16" Type="http://schemas.openxmlformats.org/officeDocument/2006/relationships/hyperlink" Target="http://www.ncbi.nlm.nih.gov/pubmed/24469060" TargetMode="External"/><Relationship Id="rId29" Type="http://schemas.openxmlformats.org/officeDocument/2006/relationships/hyperlink" Target="http://www.ncbi.nlm.nih.gov/pubmed?term=Tibbitts%20P%5bAuthor%5d&amp;cauthor=true&amp;cauthor_uid=24469061" TargetMode="External"/><Relationship Id="rId11" Type="http://schemas.openxmlformats.org/officeDocument/2006/relationships/hyperlink" Target="http://www.ncbi.nlm.nih.gov/pubmed?term=Cui%20Y%5bAuthor%5d&amp;cauthor=true&amp;cauthor_uid=24469061" TargetMode="External"/><Relationship Id="rId24" Type="http://schemas.openxmlformats.org/officeDocument/2006/relationships/hyperlink" Target="http://www.ncbi.nlm.nih.gov/pubmed?term=Yokota%20T%5bAuthor%5d&amp;cauthor=true&amp;cauthor_uid=24469061" TargetMode="External"/><Relationship Id="rId32" Type="http://schemas.openxmlformats.org/officeDocument/2006/relationships/hyperlink" Target="http://www.ncbi.nlm.nih.gov/pubmed?term=McBryan%20J%5bAuthor%5d&amp;cauthor=true&amp;cauthor_uid=24469061" TargetMode="External"/><Relationship Id="rId37" Type="http://schemas.openxmlformats.org/officeDocument/2006/relationships/hyperlink" Target="http://www.ncbi.nlm.nih.gov/pubmed?term=Young%20LS%5bAuthor%5d&amp;cauthor=true&amp;cauthor_uid=24469061" TargetMode="External"/><Relationship Id="rId40" Type="http://schemas.openxmlformats.org/officeDocument/2006/relationships/hyperlink" Target="http://www.ncbi.nlm.nih.gov/pubmed?term=Paw%20I%5bAuthor%5d&amp;cauthor=true&amp;cauthor_uid=24469061" TargetMode="External"/><Relationship Id="rId45" Type="http://schemas.openxmlformats.org/officeDocument/2006/relationships/hyperlink" Target="http://www.ncbi.nlm.nih.gov/pubmed?term=Imielinski%20M%5bAuthor%5d&amp;cauthor=true&amp;cauthor_uid=24469061" TargetMode="External"/><Relationship Id="rId53" Type="http://schemas.openxmlformats.org/officeDocument/2006/relationships/hyperlink" Target="http://www.ncbi.nlm.nih.gov/pubmed?term=Knight%20ER%5bAuthor%5d&amp;cauthor=true&amp;cauthor_uid=24469061" TargetMode="External"/><Relationship Id="rId58" Type="http://schemas.openxmlformats.org/officeDocument/2006/relationships/hyperlink" Target="http://www.ncbi.nlm.nih.gov/pubmed?term=Miller%20CR%5bAuthor%5d&amp;cauthor=true&amp;cauthor_uid=24469061" TargetMode="External"/><Relationship Id="rId66" Type="http://schemas.openxmlformats.org/officeDocument/2006/relationships/hyperlink" Target="http://www.ncbi.nlm.nih.gov/pubmed?term=Li%20XM%5bAuthor%5d&amp;cauthor=true&amp;cauthor_uid=24469061" TargetMode="External"/><Relationship Id="rId74" Type="http://schemas.openxmlformats.org/officeDocument/2006/relationships/hyperlink" Target="http://www.ncbi.nlm.nih.gov/pubmed?term=Wikenheiser-Brokamp%20KA%5bAuthor%5d&amp;cauthor=true&amp;cauthor_uid=24469061" TargetMode="External"/><Relationship Id="rId5" Type="http://schemas.openxmlformats.org/officeDocument/2006/relationships/hyperlink" Target="http://www.ncbi.nlm.nih.gov/pubmed?term=Yan%20M%5bAuthor%5d&amp;cauthor=true&amp;cauthor_uid=24469061" TargetMode="External"/><Relationship Id="rId15" Type="http://schemas.openxmlformats.org/officeDocument/2006/relationships/hyperlink" Target="http://www.ncbi.nlm.nih.gov/pubmed" TargetMode="External"/><Relationship Id="rId23" Type="http://schemas.openxmlformats.org/officeDocument/2006/relationships/hyperlink" Target="http://www.ncbi.nlm.nih.gov/pubmed?term=Ohta%20T%5bAuthor%5d&amp;cauthor=true&amp;cauthor_uid=24469061" TargetMode="External"/><Relationship Id="rId28" Type="http://schemas.openxmlformats.org/officeDocument/2006/relationships/hyperlink" Target="http://www.ncbi.nlm.nih.gov/pubmed?term=Cocchiglia%20S%5bAuthor%5d&amp;cauthor=true&amp;cauthor_uid=24469061" TargetMode="External"/><Relationship Id="rId36" Type="http://schemas.openxmlformats.org/officeDocument/2006/relationships/hyperlink" Target="http://www.ncbi.nlm.nih.gov/pubmed?term=Hill%20AD%5bAuthor%5d&amp;cauthor=true&amp;cauthor_uid=24469061" TargetMode="External"/><Relationship Id="rId49" Type="http://schemas.openxmlformats.org/officeDocument/2006/relationships/hyperlink" Target="http://www.ncbi.nlm.nih.gov/pubmed?term=Shi%20GX%5bAuthor%5d&amp;cauthor=true&amp;cauthor_uid=24469061" TargetMode="External"/><Relationship Id="rId57" Type="http://schemas.openxmlformats.org/officeDocument/2006/relationships/hyperlink" Target="http://www.ncbi.nlm.nih.gov/pubmed?term=Ting%20JP%5bAuthor%5d&amp;cauthor=true&amp;cauthor_uid=24469061" TargetMode="External"/><Relationship Id="rId61" Type="http://schemas.openxmlformats.org/officeDocument/2006/relationships/hyperlink" Target="http://www.ncbi.nlm.nih.gov/pubmed/24469053" TargetMode="External"/><Relationship Id="rId10" Type="http://schemas.openxmlformats.org/officeDocument/2006/relationships/hyperlink" Target="http://www.ncbi.nlm.nih.gov/pubmed?term=Zhang%20Y%5bAuthor%5d&amp;cauthor=true&amp;cauthor_uid=24469061" TargetMode="External"/><Relationship Id="rId19" Type="http://schemas.openxmlformats.org/officeDocument/2006/relationships/hyperlink" Target="http://www.ncbi.nlm.nih.gov/pubmed?term=Kinjo%20T%5bAuthor%5d&amp;cauthor=true&amp;cauthor_uid=24469061" TargetMode="External"/><Relationship Id="rId31" Type="http://schemas.openxmlformats.org/officeDocument/2006/relationships/hyperlink" Target="http://www.ncbi.nlm.nih.gov/pubmed?term=Bane%20FT%5bAuthor%5d&amp;cauthor=true&amp;cauthor_uid=24469061" TargetMode="External"/><Relationship Id="rId44" Type="http://schemas.openxmlformats.org/officeDocument/2006/relationships/hyperlink" Target="http://www.ncbi.nlm.nih.gov/pubmed?term=Berger%20AH%5bAuthor%5d&amp;cauthor=true&amp;cauthor_uid=24469061" TargetMode="External"/><Relationship Id="rId52" Type="http://schemas.openxmlformats.org/officeDocument/2006/relationships/hyperlink" Target="http://www.ncbi.nlm.nih.gov/pubmed/24469054" TargetMode="External"/><Relationship Id="rId60" Type="http://schemas.openxmlformats.org/officeDocument/2006/relationships/hyperlink" Target="http://www.ncbi.nlm.nih.gov/pubmed?term=Deshmukh%20M%5bAuthor%5d&amp;cauthor=true&amp;cauthor_uid=24469061" TargetMode="External"/><Relationship Id="rId65" Type="http://schemas.openxmlformats.org/officeDocument/2006/relationships/hyperlink" Target="http://www.ncbi.nlm.nih.gov/pubmed?term=Huang%20HY%5bAuthor%5d&amp;cauthor=true&amp;cauthor_uid=24469061" TargetMode="External"/><Relationship Id="rId73" Type="http://schemas.openxmlformats.org/officeDocument/2006/relationships/hyperlink" Target="http://www.ncbi.nlm.nih.gov/pubmed?term=Ma%20X%5bAuthor%5d&amp;cauthor=true&amp;cauthor_uid=24469061" TargetMode="External"/><Relationship Id="rId4" Type="http://schemas.openxmlformats.org/officeDocument/2006/relationships/hyperlink" Target="http://www.ncbi.nlm.nih.gov/pubmed?term=Li%20J%5bAuthor%5d&amp;cauthor=true&amp;cauthor_uid=24469061" TargetMode="External"/><Relationship Id="rId9" Type="http://schemas.openxmlformats.org/officeDocument/2006/relationships/hyperlink" Target="http://www.ncbi.nlm.nih.gov/pubmed?term=Sun%20L%5bAuthor%5d&amp;cauthor=true&amp;cauthor_uid=24469061" TargetMode="External"/><Relationship Id="rId14" Type="http://schemas.openxmlformats.org/officeDocument/2006/relationships/hyperlink" Target="http://www.ncbi.nlm.nih.gov/pubmed?term=Yao%20M%5bAuthor%5d&amp;cauthor=true&amp;cauthor_uid=24469061" TargetMode="External"/><Relationship Id="rId22" Type="http://schemas.openxmlformats.org/officeDocument/2006/relationships/hyperlink" Target="http://www.ncbi.nlm.nih.gov/pubmed?term=Takamura%20H%5bAuthor%5d&amp;cauthor=true&amp;cauthor_uid=24469061" TargetMode="External"/><Relationship Id="rId27" Type="http://schemas.openxmlformats.org/officeDocument/2006/relationships/hyperlink" Target="http://www.ncbi.nlm.nih.gov/pubmed?term=Collins%20DC%5bAuthor%5d&amp;cauthor=true&amp;cauthor_uid=24469061" TargetMode="External"/><Relationship Id="rId30" Type="http://schemas.openxmlformats.org/officeDocument/2006/relationships/hyperlink" Target="http://www.ncbi.nlm.nih.gov/pubmed?term=Solon%20G%5bAuthor%5d&amp;cauthor=true&amp;cauthor_uid=24469061" TargetMode="External"/><Relationship Id="rId35" Type="http://schemas.openxmlformats.org/officeDocument/2006/relationships/hyperlink" Target="http://www.ncbi.nlm.nih.gov/pubmed?term=Hennessy%20B%5bAuthor%5d&amp;cauthor=true&amp;cauthor_uid=24469061" TargetMode="External"/><Relationship Id="rId43" Type="http://schemas.openxmlformats.org/officeDocument/2006/relationships/hyperlink" Target="http://www.ncbi.nlm.nih.gov/pubmed/24469055" TargetMode="External"/><Relationship Id="rId48" Type="http://schemas.openxmlformats.org/officeDocument/2006/relationships/hyperlink" Target="http://www.ncbi.nlm.nih.gov/pubmed?term=Kaplan%20N%5bAuthor%5d&amp;cauthor=true&amp;cauthor_uid=24469061" TargetMode="External"/><Relationship Id="rId56" Type="http://schemas.openxmlformats.org/officeDocument/2006/relationships/hyperlink" Target="http://www.ncbi.nlm.nih.gov/pubmed?term=Crowther%20AJ%5bAuthor%5d&amp;cauthor=true&amp;cauthor_uid=24469061" TargetMode="External"/><Relationship Id="rId64" Type="http://schemas.openxmlformats.org/officeDocument/2006/relationships/hyperlink" Target="http://www.ncbi.nlm.nih.gov/pubmed?term=Cheng%20JX%5bAuthor%5d&amp;cauthor=true&amp;cauthor_uid=24469061" TargetMode="External"/><Relationship Id="rId69" Type="http://schemas.openxmlformats.org/officeDocument/2006/relationships/hyperlink" Target="http://www.ncbi.nlm.nih.gov/pubmed?term=Zhang%20X%5bAuthor%5d&amp;cauthor=true&amp;cauthor_uid=24469061" TargetMode="External"/><Relationship Id="rId8" Type="http://schemas.openxmlformats.org/officeDocument/2006/relationships/hyperlink" Target="http://www.ncbi.nlm.nih.gov/pubmed?term=Zhao%20F%5bAuthor%5d&amp;cauthor=true&amp;cauthor_uid=24469061" TargetMode="External"/><Relationship Id="rId51" Type="http://schemas.openxmlformats.org/officeDocument/2006/relationships/hyperlink" Target="http://www.ncbi.nlm.nih.gov/pubmed?term=Meyerson%20M%5bAuthor%5d&amp;cauthor=true&amp;cauthor_uid=24469061" TargetMode="External"/><Relationship Id="rId72" Type="http://schemas.openxmlformats.org/officeDocument/2006/relationships/hyperlink" Target="http://www.ncbi.nlm.nih.gov/pubmed?term=Miller%20AL%5bAuthor%5d&amp;cauthor=true&amp;cauthor_uid=24469061" TargetMode="External"/><Relationship Id="rId3" Type="http://schemas.openxmlformats.org/officeDocument/2006/relationships/hyperlink" Target="http://www.ncbi.nlm.nih.gov/pubmed?term=Yu%20T%5bAuthor%5d&amp;cauthor=true&amp;cauthor_uid=24469061" TargetMode="External"/><Relationship Id="rId12" Type="http://schemas.openxmlformats.org/officeDocument/2006/relationships/hyperlink" Target="http://www.ncbi.nlm.nih.gov/pubmed?term=Zhang%20F%5bAuthor%5d&amp;cauthor=true&amp;cauthor_uid=24469061" TargetMode="External"/><Relationship Id="rId17" Type="http://schemas.openxmlformats.org/officeDocument/2006/relationships/hyperlink" Target="http://www.ncbi.nlm.nih.gov/pubmed?term=Tada%20Y%5bAuthor%5d&amp;cauthor=true&amp;cauthor_uid=24469061" TargetMode="External"/><Relationship Id="rId25" Type="http://schemas.openxmlformats.org/officeDocument/2006/relationships/hyperlink" Target="http://www.ncbi.nlm.nih.gov/pubmed?term=Koide%20H%5bAuthor%5d&amp;cauthor=true&amp;cauthor_uid=24469061" TargetMode="External"/><Relationship Id="rId33" Type="http://schemas.openxmlformats.org/officeDocument/2006/relationships/hyperlink" Target="http://www.ncbi.nlm.nih.gov/pubmed?term=Treumann%20A%5bAuthor%5d&amp;cauthor=true&amp;cauthor_uid=24469061" TargetMode="External"/><Relationship Id="rId38" Type="http://schemas.openxmlformats.org/officeDocument/2006/relationships/hyperlink" Target="http://www.ncbi.nlm.nih.gov/pubmed/24469056" TargetMode="External"/><Relationship Id="rId46" Type="http://schemas.openxmlformats.org/officeDocument/2006/relationships/hyperlink" Target="http://www.ncbi.nlm.nih.gov/pubmed?term=Duke%20F%5bAuthor%5d&amp;cauthor=true&amp;cauthor_uid=24469061" TargetMode="External"/><Relationship Id="rId59" Type="http://schemas.openxmlformats.org/officeDocument/2006/relationships/hyperlink" Target="http://www.ncbi.nlm.nih.gov/pubmed?term=Gershon%20TR%5bAuthor%5d&amp;cauthor=true&amp;cauthor_uid=24469061" TargetMode="External"/><Relationship Id="rId67" Type="http://schemas.openxmlformats.org/officeDocument/2006/relationships/hyperlink" Target="http://www.ncbi.nlm.nih.gov/pubmed?term=Zhang%20YQ%5bAuthor%5d&amp;cauthor=true&amp;cauthor_uid=24469061" TargetMode="External"/><Relationship Id="rId20" Type="http://schemas.openxmlformats.org/officeDocument/2006/relationships/hyperlink" Target="http://www.ncbi.nlm.nih.gov/pubmed?term=Song%20X%5bAuthor%5d&amp;cauthor=true&amp;cauthor_uid=24469061" TargetMode="External"/><Relationship Id="rId41" Type="http://schemas.openxmlformats.org/officeDocument/2006/relationships/hyperlink" Target="http://www.ncbi.nlm.nih.gov/pubmed?term=Dewhirst%20MW%5bAuthor%5d&amp;cauthor=true&amp;cauthor_uid=24469061" TargetMode="External"/><Relationship Id="rId54" Type="http://schemas.openxmlformats.org/officeDocument/2006/relationships/hyperlink" Target="http://www.ncbi.nlm.nih.gov/pubmed?term=Patel%20EY%5bAuthor%5d&amp;cauthor=true&amp;cauthor_uid=24469061" TargetMode="External"/><Relationship Id="rId62" Type="http://schemas.openxmlformats.org/officeDocument/2006/relationships/hyperlink" Target="http://www.ncbi.nlm.nih.gov/pubmed?term=Zhang%20LH%5bAuthor%5d&amp;cauthor=true&amp;cauthor_uid=24469061" TargetMode="External"/><Relationship Id="rId70" Type="http://schemas.openxmlformats.org/officeDocument/2006/relationships/hyperlink" Target="http://www.ncbi.nlm.nih.gov/pubmed/24469052" TargetMode="External"/><Relationship Id="rId1" Type="http://schemas.openxmlformats.org/officeDocument/2006/relationships/slideLayout" Target="../slideLayouts/slideLayout1.xml"/><Relationship Id="rId6" Type="http://schemas.openxmlformats.org/officeDocument/2006/relationships/hyperlink" Target="http://www.ncbi.nlm.nih.gov/pubmed?term=Liu%20L%5bAuthor%5d&amp;cauthor=true&amp;cauthor_uid=24469061" TargetMode="External"/></Relationships>
</file>

<file path=ppt/slides/_rels/slide9.xml.rels><?xml version="1.0" encoding="UTF-8" standalone="yes"?>
<Relationships xmlns="http://schemas.openxmlformats.org/package/2006/relationships"><Relationship Id="rId13" Type="http://schemas.openxmlformats.org/officeDocument/2006/relationships/hyperlink" Target="http://www.ncbi.nlm.nih.gov/pubmed?term=Wang%20Z%5bAuthor%5d&amp;cauthor=true&amp;cauthor_uid=24469061" TargetMode="External"/><Relationship Id="rId18" Type="http://schemas.openxmlformats.org/officeDocument/2006/relationships/hyperlink" Target="http://www.ncbi.nlm.nih.gov/pubmed/24469050" TargetMode="External"/><Relationship Id="rId26" Type="http://schemas.openxmlformats.org/officeDocument/2006/relationships/hyperlink" Target="http://www.ncbi.nlm.nih.gov/pubmed?term=Belinsky%20SA%5bAuthor%5d&amp;cauthor=true&amp;cauthor_uid=24469061" TargetMode="External"/><Relationship Id="rId39" Type="http://schemas.openxmlformats.org/officeDocument/2006/relationships/hyperlink" Target="http://www.ncbi.nlm.nih.gov/pubmed?term=Domann%20FE%5bAuthor%5d&amp;cauthor=true&amp;cauthor_uid=24469061" TargetMode="External"/><Relationship Id="rId21" Type="http://schemas.openxmlformats.org/officeDocument/2006/relationships/hyperlink" Target="http://www.ncbi.nlm.nih.gov/pubmed?term=Picchi%20MA%5bAuthor%5d&amp;cauthor=true&amp;cauthor_uid=24469061" TargetMode="External"/><Relationship Id="rId34" Type="http://schemas.openxmlformats.org/officeDocument/2006/relationships/hyperlink" Target="http://www.ncbi.nlm.nih.gov/pubmed?term=White-Baer%20LS%5bAuthor%5d&amp;cauthor=true&amp;cauthor_uid=24469061" TargetMode="External"/><Relationship Id="rId42" Type="http://schemas.openxmlformats.org/officeDocument/2006/relationships/hyperlink" Target="http://www.ncbi.nlm.nih.gov/pubmed?term=Bunda%20S%5bAuthor%5d&amp;cauthor=true&amp;cauthor_uid=24469061" TargetMode="External"/><Relationship Id="rId47" Type="http://schemas.openxmlformats.org/officeDocument/2006/relationships/hyperlink" Target="http://www.ncbi.nlm.nih.gov/pubmed/24469047" TargetMode="External"/><Relationship Id="rId50" Type="http://schemas.openxmlformats.org/officeDocument/2006/relationships/hyperlink" Target="http://www.ncbi.nlm.nih.gov/pubmed?term=Ng%20V%5bAuthor%5d&amp;cauthor=true&amp;cauthor_uid=24469061" TargetMode="External"/><Relationship Id="rId55" Type="http://schemas.openxmlformats.org/officeDocument/2006/relationships/hyperlink" Target="http://www.ncbi.nlm.nih.gov/pubmed?term=Davidowitz%20RA%5bAuthor%5d&amp;cauthor=true&amp;cauthor_uid=24469061" TargetMode="External"/><Relationship Id="rId63" Type="http://schemas.openxmlformats.org/officeDocument/2006/relationships/hyperlink" Target="http://www.ncbi.nlm.nih.gov/pubmed?term=Marto%20JA%5bAuthor%5d&amp;cauthor=true&amp;cauthor_uid=24469061" TargetMode="External"/><Relationship Id="rId68" Type="http://schemas.openxmlformats.org/officeDocument/2006/relationships/hyperlink" Target="http://www.ncbi.nlm.nih.gov/pubmed?term=Guy%20GR%5bAuthor%5d&amp;cauthor=true&amp;cauthor_uid=24469061" TargetMode="External"/><Relationship Id="rId76" Type="http://schemas.openxmlformats.org/officeDocument/2006/relationships/hyperlink" Target="http://www.ncbi.nlm.nih.gov/pubmed/24469044" TargetMode="External"/><Relationship Id="rId84" Type="http://schemas.openxmlformats.org/officeDocument/2006/relationships/hyperlink" Target="http://www.ncbi.nlm.nih.gov/pubmed?term=Macinnes%20AW%5bAuthor%5d&amp;cauthor=true&amp;cauthor_uid=24469061" TargetMode="External"/><Relationship Id="rId7" Type="http://schemas.openxmlformats.org/officeDocument/2006/relationships/hyperlink" Target="http://www.ncbi.nlm.nih.gov/pubmed?term=Wang%20G%5bAuthor%5d&amp;cauthor=true&amp;cauthor_uid=24469061" TargetMode="External"/><Relationship Id="rId71" Type="http://schemas.openxmlformats.org/officeDocument/2006/relationships/hyperlink" Target="http://www.ncbi.nlm.nih.gov/pubmed?term=Vallot%20C%5bAuthor%5d&amp;cauthor=true&amp;cauthor_uid=24469061" TargetMode="External"/><Relationship Id="rId2" Type="http://schemas.openxmlformats.org/officeDocument/2006/relationships/hyperlink" Target="http://www.ncbi.nlm.nih.gov/pubmed/24469051" TargetMode="External"/><Relationship Id="rId16" Type="http://schemas.openxmlformats.org/officeDocument/2006/relationships/hyperlink" Target="http://www.ncbi.nlm.nih.gov/pubmed?term=Zhang%20B%5bAuthor%5d&amp;cauthor=true&amp;cauthor_uid=24469061" TargetMode="External"/><Relationship Id="rId29" Type="http://schemas.openxmlformats.org/officeDocument/2006/relationships/hyperlink" Target="http://www.ncbi.nlm.nih.gov/pubmed?term=Kulak%20MV%5bAuthor%5d&amp;cauthor=true&amp;cauthor_uid=24469061" TargetMode="External"/><Relationship Id="rId11" Type="http://schemas.openxmlformats.org/officeDocument/2006/relationships/hyperlink" Target="http://www.ncbi.nlm.nih.gov/pubmed?term=He%20X%5bAuthor%5d&amp;cauthor=true&amp;cauthor_uid=24469061" TargetMode="External"/><Relationship Id="rId24" Type="http://schemas.openxmlformats.org/officeDocument/2006/relationships/hyperlink" Target="http://www.ncbi.nlm.nih.gov/pubmed?term=Snider%20AM%5bAuthor%5d&amp;cauthor=true&amp;cauthor_uid=24469061" TargetMode="External"/><Relationship Id="rId32" Type="http://schemas.openxmlformats.org/officeDocument/2006/relationships/hyperlink" Target="http://www.ncbi.nlm.nih.gov/pubmed?term=Spanheimer%20PM%5bAuthor%5d&amp;cauthor=true&amp;cauthor_uid=24469061" TargetMode="External"/><Relationship Id="rId37" Type="http://schemas.openxmlformats.org/officeDocument/2006/relationships/hyperlink" Target="http://www.ncbi.nlm.nih.gov/pubmed?term=Olivier%20AK%5bAuthor%5d&amp;cauthor=true&amp;cauthor_uid=24469061" TargetMode="External"/><Relationship Id="rId40" Type="http://schemas.openxmlformats.org/officeDocument/2006/relationships/hyperlink" Target="http://www.ncbi.nlm.nih.gov/pubmed?term=Weigel%20RJ%5bAuthor%5d&amp;cauthor=true&amp;cauthor_uid=24469061" TargetMode="External"/><Relationship Id="rId45" Type="http://schemas.openxmlformats.org/officeDocument/2006/relationships/hyperlink" Target="http://www.ncbi.nlm.nih.gov/pubmed?term=Heir%20P%5bAuthor%5d&amp;cauthor=true&amp;cauthor_uid=24469061" TargetMode="External"/><Relationship Id="rId53" Type="http://schemas.openxmlformats.org/officeDocument/2006/relationships/hyperlink" Target="http://www.ncbi.nlm.nih.gov/pubmed?term=Piao%20HY%5bAuthor%5d&amp;cauthor=true&amp;cauthor_uid=24469061" TargetMode="External"/><Relationship Id="rId58" Type="http://schemas.openxmlformats.org/officeDocument/2006/relationships/hyperlink" Target="http://www.ncbi.nlm.nih.gov/pubmed?term=Gy%C3%B6rffy%20B%5bAuthor%5d&amp;cauthor=true&amp;cauthor_uid=24469061" TargetMode="External"/><Relationship Id="rId66" Type="http://schemas.openxmlformats.org/officeDocument/2006/relationships/hyperlink" Target="http://www.ncbi.nlm.nih.gov/pubmed?term=Yim%20DG%5bAuthor%5d&amp;cauthor=true&amp;cauthor_uid=24469061" TargetMode="External"/><Relationship Id="rId74" Type="http://schemas.openxmlformats.org/officeDocument/2006/relationships/hyperlink" Target="http://www.ncbi.nlm.nih.gov/pubmed?term=Bickmore%20WA%5bAuthor%5d&amp;cauthor=true&amp;cauthor_uid=24469061" TargetMode="External"/><Relationship Id="rId79" Type="http://schemas.openxmlformats.org/officeDocument/2006/relationships/hyperlink" Target="http://www.ncbi.nlm.nih.gov/pubmed?term=Pereboom%20TC%5bAuthor%5d&amp;cauthor=true&amp;cauthor_uid=24469061" TargetMode="External"/><Relationship Id="rId5" Type="http://schemas.openxmlformats.org/officeDocument/2006/relationships/hyperlink" Target="http://www.ncbi.nlm.nih.gov/pubmed?term=Zhang%20X%5bAuthor%5d&amp;cauthor=true&amp;cauthor_uid=24469061" TargetMode="External"/><Relationship Id="rId61" Type="http://schemas.openxmlformats.org/officeDocument/2006/relationships/hyperlink" Target="http://www.ncbi.nlm.nih.gov/pubmed?term=Ganesan%20S%5bAuthor%5d&amp;cauthor=true&amp;cauthor_uid=24469061" TargetMode="External"/><Relationship Id="rId82" Type="http://schemas.openxmlformats.org/officeDocument/2006/relationships/hyperlink" Target="http://www.ncbi.nlm.nih.gov/pubmed?term=Boldt%20K%5bAuthor%5d&amp;cauthor=true&amp;cauthor_uid=24469061" TargetMode="External"/><Relationship Id="rId10" Type="http://schemas.openxmlformats.org/officeDocument/2006/relationships/hyperlink" Target="http://www.ncbi.nlm.nih.gov/pubmed?term=Bao%20X%5bAuthor%5d&amp;cauthor=true&amp;cauthor_uid=24469061" TargetMode="External"/><Relationship Id="rId19" Type="http://schemas.openxmlformats.org/officeDocument/2006/relationships/hyperlink" Target="http://www.ncbi.nlm.nih.gov/pubmed?term=Teneng%20I%5bAuthor%5d&amp;cauthor=true&amp;cauthor_uid=24469061" TargetMode="External"/><Relationship Id="rId31" Type="http://schemas.openxmlformats.org/officeDocument/2006/relationships/hyperlink" Target="http://www.ncbi.nlm.nih.gov/pubmed?term=Bogachek%20MV%5bAuthor%5d&amp;cauthor=true&amp;cauthor_uid=24469061" TargetMode="External"/><Relationship Id="rId44" Type="http://schemas.openxmlformats.org/officeDocument/2006/relationships/hyperlink" Target="http://www.ncbi.nlm.nih.gov/pubmed?term=Kommaraju%20K%5bAuthor%5d&amp;cauthor=true&amp;cauthor_uid=24469061" TargetMode="External"/><Relationship Id="rId52" Type="http://schemas.openxmlformats.org/officeDocument/2006/relationships/hyperlink" Target="http://www.ncbi.nlm.nih.gov/pubmed?term=Elias%20KM%5bAuthor%5d&amp;cauthor=true&amp;cauthor_uid=24469061" TargetMode="External"/><Relationship Id="rId60" Type="http://schemas.openxmlformats.org/officeDocument/2006/relationships/hyperlink" Target="http://www.ncbi.nlm.nih.gov/pubmed?term=Ficarro%20S%5bAuthor%5d&amp;cauthor=true&amp;cauthor_uid=24469061" TargetMode="External"/><Relationship Id="rId65" Type="http://schemas.openxmlformats.org/officeDocument/2006/relationships/hyperlink" Target="http://www.ncbi.nlm.nih.gov/pubmed/24469046" TargetMode="External"/><Relationship Id="rId73" Type="http://schemas.openxmlformats.org/officeDocument/2006/relationships/hyperlink" Target="http://www.ncbi.nlm.nih.gov/pubmed?term=Boyle%20S%5bAuthor%5d&amp;cauthor=true&amp;cauthor_uid=24469061" TargetMode="External"/><Relationship Id="rId78" Type="http://schemas.openxmlformats.org/officeDocument/2006/relationships/hyperlink" Target="http://www.ncbi.nlm.nih.gov/pubmed?term=Klasson%20TD%5bAuthor%5d&amp;cauthor=true&amp;cauthor_uid=24469061" TargetMode="External"/><Relationship Id="rId81" Type="http://schemas.openxmlformats.org/officeDocument/2006/relationships/hyperlink" Target="http://www.ncbi.nlm.nih.gov/pubmed?term=Nicastro%20M%5bAuthor%5d&amp;cauthor=true&amp;cauthor_uid=24469061" TargetMode="External"/><Relationship Id="rId4" Type="http://schemas.openxmlformats.org/officeDocument/2006/relationships/hyperlink" Target="http://www.ncbi.nlm.nih.gov/pubmed?term=Ren%20X%5bAuthor%5d&amp;cauthor=true&amp;cauthor_uid=24469061" TargetMode="External"/><Relationship Id="rId9" Type="http://schemas.openxmlformats.org/officeDocument/2006/relationships/hyperlink" Target="http://www.ncbi.nlm.nih.gov/pubmed?term=Feng%20S%5bAuthor%5d&amp;cauthor=true&amp;cauthor_uid=24469061" TargetMode="External"/><Relationship Id="rId14" Type="http://schemas.openxmlformats.org/officeDocument/2006/relationships/hyperlink" Target="http://www.ncbi.nlm.nih.gov/pubmed?term=Tang%20H%5bAuthor%5d&amp;cauthor=true&amp;cauthor_uid=24469061" TargetMode="External"/><Relationship Id="rId22" Type="http://schemas.openxmlformats.org/officeDocument/2006/relationships/hyperlink" Target="http://www.ncbi.nlm.nih.gov/pubmed?term=Klinge%20DM%5bAuthor%5d&amp;cauthor=true&amp;cauthor_uid=24469061" TargetMode="External"/><Relationship Id="rId27" Type="http://schemas.openxmlformats.org/officeDocument/2006/relationships/hyperlink" Target="http://www.ncbi.nlm.nih.gov/pubmed/24469049" TargetMode="External"/><Relationship Id="rId30" Type="http://schemas.openxmlformats.org/officeDocument/2006/relationships/hyperlink" Target="http://www.ncbi.nlm.nih.gov/pubmed?term=Park%20JM%5bAuthor%5d&amp;cauthor=true&amp;cauthor_uid=24469061" TargetMode="External"/><Relationship Id="rId35" Type="http://schemas.openxmlformats.org/officeDocument/2006/relationships/hyperlink" Target="http://www.ncbi.nlm.nih.gov/pubmed?term=O'Malley%20YQ%5bAuthor%5d&amp;cauthor=true&amp;cauthor_uid=24469061" TargetMode="External"/><Relationship Id="rId43" Type="http://schemas.openxmlformats.org/officeDocument/2006/relationships/hyperlink" Target="http://www.ncbi.nlm.nih.gov/pubmed?term=Qin%20K%5bAuthor%5d&amp;cauthor=true&amp;cauthor_uid=24469061" TargetMode="External"/><Relationship Id="rId48" Type="http://schemas.openxmlformats.org/officeDocument/2006/relationships/hyperlink" Target="http://www.ncbi.nlm.nih.gov/pubmed?term=Labidi-Galy%20SI%5bAuthor%5d&amp;cauthor=true&amp;cauthor_uid=24469061" TargetMode="External"/><Relationship Id="rId56" Type="http://schemas.openxmlformats.org/officeDocument/2006/relationships/hyperlink" Target="http://www.ncbi.nlm.nih.gov/pubmed?term=Lu%20Y%5bAuthor%5d&amp;cauthor=true&amp;cauthor_uid=24469061" TargetMode="External"/><Relationship Id="rId64" Type="http://schemas.openxmlformats.org/officeDocument/2006/relationships/hyperlink" Target="http://www.ncbi.nlm.nih.gov/pubmed?term=Drapkin%20R%5bAuthor%5d&amp;cauthor=true&amp;cauthor_uid=24469061" TargetMode="External"/><Relationship Id="rId69" Type="http://schemas.openxmlformats.org/officeDocument/2006/relationships/hyperlink" Target="http://www.ncbi.nlm.nih.gov/pubmed?term=Virshup%20DM%5bAuthor%5d&amp;cauthor=true&amp;cauthor_uid=24469061" TargetMode="External"/><Relationship Id="rId77" Type="http://schemas.openxmlformats.org/officeDocument/2006/relationships/hyperlink" Target="http://www.ncbi.nlm.nih.gov/pubmed?term=Essers%20PB%5bAuthor%5d&amp;cauthor=true&amp;cauthor_uid=24469061" TargetMode="External"/><Relationship Id="rId8" Type="http://schemas.openxmlformats.org/officeDocument/2006/relationships/hyperlink" Target="http://www.ncbi.nlm.nih.gov/pubmed?term=Huang%20K%5bAuthor%5d&amp;cauthor=true&amp;cauthor_uid=24469061" TargetMode="External"/><Relationship Id="rId51" Type="http://schemas.openxmlformats.org/officeDocument/2006/relationships/hyperlink" Target="http://www.ncbi.nlm.nih.gov/pubmed?term=Duraisamy%20S%5bAuthor%5d&amp;cauthor=true&amp;cauthor_uid=24469061" TargetMode="External"/><Relationship Id="rId72" Type="http://schemas.openxmlformats.org/officeDocument/2006/relationships/hyperlink" Target="http://www.ncbi.nlm.nih.gov/pubmed?term=H%C3%A9rault%20A%5bAuthor%5d&amp;cauthor=true&amp;cauthor_uid=24469061" TargetMode="External"/><Relationship Id="rId80" Type="http://schemas.openxmlformats.org/officeDocument/2006/relationships/hyperlink" Target="http://www.ncbi.nlm.nih.gov/pubmed?term=Mans%20DA%5bAuthor%5d&amp;cauthor=true&amp;cauthor_uid=24469061" TargetMode="External"/><Relationship Id="rId3" Type="http://schemas.openxmlformats.org/officeDocument/2006/relationships/hyperlink" Target="http://www.ncbi.nlm.nih.gov/pubmed?term=Yin%20M%5bAuthor%5d&amp;cauthor=true&amp;cauthor_uid=24469061" TargetMode="External"/><Relationship Id="rId12" Type="http://schemas.openxmlformats.org/officeDocument/2006/relationships/hyperlink" Target="http://www.ncbi.nlm.nih.gov/pubmed?term=Liang%20P%5bAuthor%5d&amp;cauthor=true&amp;cauthor_uid=24469061" TargetMode="External"/><Relationship Id="rId17" Type="http://schemas.openxmlformats.org/officeDocument/2006/relationships/hyperlink" Target="http://www.ncbi.nlm.nih.gov/pubmed" TargetMode="External"/><Relationship Id="rId25" Type="http://schemas.openxmlformats.org/officeDocument/2006/relationships/hyperlink" Target="http://www.ncbi.nlm.nih.gov/pubmed?term=Liu%20Y%5bAuthor%5d&amp;cauthor=true&amp;cauthor_uid=24469061" TargetMode="External"/><Relationship Id="rId33" Type="http://schemas.openxmlformats.org/officeDocument/2006/relationships/hyperlink" Target="http://www.ncbi.nlm.nih.gov/pubmed?term=Woodfield%20GW%5bAuthor%5d&amp;cauthor=true&amp;cauthor_uid=24469061" TargetMode="External"/><Relationship Id="rId38" Type="http://schemas.openxmlformats.org/officeDocument/2006/relationships/hyperlink" Target="http://www.ncbi.nlm.nih.gov/pubmed?term=Zhang%20W%5bAuthor%5d&amp;cauthor=true&amp;cauthor_uid=24469061" TargetMode="External"/><Relationship Id="rId46" Type="http://schemas.openxmlformats.org/officeDocument/2006/relationships/hyperlink" Target="http://www.ncbi.nlm.nih.gov/pubmed?term=Ohh%20M%5bAuthor%5d&amp;cauthor=true&amp;cauthor_uid=24469061" TargetMode="External"/><Relationship Id="rId59" Type="http://schemas.openxmlformats.org/officeDocument/2006/relationships/hyperlink" Target="http://www.ncbi.nlm.nih.gov/pubmed?term=Kang%20UB%5bAuthor%5d&amp;cauthor=true&amp;cauthor_uid=24469061" TargetMode="External"/><Relationship Id="rId67" Type="http://schemas.openxmlformats.org/officeDocument/2006/relationships/hyperlink" Target="http://www.ncbi.nlm.nih.gov/pubmed?term=Ghosh%20S%5bAuthor%5d&amp;cauthor=true&amp;cauthor_uid=24469061" TargetMode="External"/><Relationship Id="rId20" Type="http://schemas.openxmlformats.org/officeDocument/2006/relationships/hyperlink" Target="http://www.ncbi.nlm.nih.gov/pubmed?term=Tellez%20CS%5bAuthor%5d&amp;cauthor=true&amp;cauthor_uid=24469061" TargetMode="External"/><Relationship Id="rId41" Type="http://schemas.openxmlformats.org/officeDocument/2006/relationships/hyperlink" Target="http://www.ncbi.nlm.nih.gov/pubmed/24469048" TargetMode="External"/><Relationship Id="rId54" Type="http://schemas.openxmlformats.org/officeDocument/2006/relationships/hyperlink" Target="http://www.ncbi.nlm.nih.gov/pubmed?term=Bilal%20E%5bAuthor%5d&amp;cauthor=true&amp;cauthor_uid=24469061" TargetMode="External"/><Relationship Id="rId62" Type="http://schemas.openxmlformats.org/officeDocument/2006/relationships/hyperlink" Target="http://www.ncbi.nlm.nih.gov/pubmed?term=Mills%20GB%5bAuthor%5d&amp;cauthor=true&amp;cauthor_uid=24469061" TargetMode="External"/><Relationship Id="rId70" Type="http://schemas.openxmlformats.org/officeDocument/2006/relationships/hyperlink" Target="http://www.ncbi.nlm.nih.gov/pubmed/24469045" TargetMode="External"/><Relationship Id="rId75" Type="http://schemas.openxmlformats.org/officeDocument/2006/relationships/hyperlink" Target="http://www.ncbi.nlm.nih.gov/pubmed?term=Radvanyi%20F%5bAuthor%5d&amp;cauthor=true&amp;cauthor_uid=24469061" TargetMode="External"/><Relationship Id="rId83" Type="http://schemas.openxmlformats.org/officeDocument/2006/relationships/hyperlink" Target="http://www.ncbi.nlm.nih.gov/pubmed?term=Giles%20RH%5bAuthor%5d&amp;cauthor=true&amp;cauthor_uid=24469061" TargetMode="External"/><Relationship Id="rId1" Type="http://schemas.openxmlformats.org/officeDocument/2006/relationships/slideLayout" Target="../slideLayouts/slideLayout7.xml"/><Relationship Id="rId6" Type="http://schemas.openxmlformats.org/officeDocument/2006/relationships/hyperlink" Target="http://www.ncbi.nlm.nih.gov/pubmed?term=Luo%20Y%5bAuthor%5d&amp;cauthor=true&amp;cauthor_uid=24469061" TargetMode="External"/><Relationship Id="rId15" Type="http://schemas.openxmlformats.org/officeDocument/2006/relationships/hyperlink" Target="http://www.ncbi.nlm.nih.gov/pubmed?term=He%20J%5bAuthor%5d&amp;cauthor=true&amp;cauthor_uid=24469061" TargetMode="External"/><Relationship Id="rId23" Type="http://schemas.openxmlformats.org/officeDocument/2006/relationships/hyperlink" Target="http://www.ncbi.nlm.nih.gov/pubmed?term=Yingling%20CM%5bAuthor%5d&amp;cauthor=true&amp;cauthor_uid=24469061" TargetMode="External"/><Relationship Id="rId28" Type="http://schemas.openxmlformats.org/officeDocument/2006/relationships/hyperlink" Target="http://www.ncbi.nlm.nih.gov/pubmed?term=Cyr%20AR%5bAuthor%5d&amp;cauthor=true&amp;cauthor_uid=24469061" TargetMode="External"/><Relationship Id="rId36" Type="http://schemas.openxmlformats.org/officeDocument/2006/relationships/hyperlink" Target="http://www.ncbi.nlm.nih.gov/pubmed?term=Sugg%20SL%5bAuthor%5d&amp;cauthor=true&amp;cauthor_uid=24469061" TargetMode="External"/><Relationship Id="rId49" Type="http://schemas.openxmlformats.org/officeDocument/2006/relationships/hyperlink" Target="http://www.ncbi.nlm.nih.gov/pubmed?term=Clauss%20A%5bAuthor%5d&amp;cauthor=true&amp;cauthor_uid=24469061" TargetMode="External"/><Relationship Id="rId57" Type="http://schemas.openxmlformats.org/officeDocument/2006/relationships/hyperlink" Target="http://www.ncbi.nlm.nih.gov/pubmed?term=Badalian-Very%20G%5bAuthor%5d&amp;cauthor=true&amp;cauthor_uid=24469061" TargetMode="External"/></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1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7.xml"/><Relationship Id="rId4" Type="http://schemas.openxmlformats.org/officeDocument/2006/relationships/image" Target="../media/image13.png"/></Relationships>
</file>

<file path=ppt/slides/_rels/slide1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7.xml"/><Relationship Id="rId5" Type="http://schemas.openxmlformats.org/officeDocument/2006/relationships/image" Target="../media/image13.png"/><Relationship Id="rId4" Type="http://schemas.openxmlformats.org/officeDocument/2006/relationships/image" Target="../media/image16.png"/></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3.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stretch>
            <a:fillRect/>
          </a:stretch>
        </p:blipFill>
        <p:spPr>
          <a:xfrm>
            <a:off x="379368" y="445378"/>
            <a:ext cx="7933734" cy="6412621"/>
          </a:xfrm>
          <a:prstGeom prst="rect">
            <a:avLst/>
          </a:prstGeom>
        </p:spPr>
      </p:pic>
      <p:sp>
        <p:nvSpPr>
          <p:cNvPr id="3" name="TextBox 2"/>
          <p:cNvSpPr txBox="1"/>
          <p:nvPr/>
        </p:nvSpPr>
        <p:spPr>
          <a:xfrm>
            <a:off x="7098713" y="0"/>
            <a:ext cx="2045287" cy="369332"/>
          </a:xfrm>
          <a:prstGeom prst="rect">
            <a:avLst/>
          </a:prstGeom>
          <a:noFill/>
        </p:spPr>
        <p:txBody>
          <a:bodyPr wrap="square" rtlCol="0">
            <a:spAutoFit/>
          </a:bodyPr>
          <a:lstStyle/>
          <a:p>
            <a:r>
              <a:rPr lang="en-US" b="1" dirty="0" smtClean="0"/>
              <a:t>Scientific Reports</a:t>
            </a:r>
            <a:endParaRPr lang="en-US" b="1" dirty="0"/>
          </a:p>
        </p:txBody>
      </p:sp>
    </p:spTree>
    <p:extLst>
      <p:ext uri="{BB962C8B-B14F-4D97-AF65-F5344CB8AC3E}">
        <p14:creationId xmlns:p14="http://schemas.microsoft.com/office/powerpoint/2010/main" xmlns="" val="183684548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stretch>
            <a:fillRect/>
          </a:stretch>
        </p:blipFill>
        <p:spPr>
          <a:xfrm>
            <a:off x="824713" y="168478"/>
            <a:ext cx="7452796" cy="6495700"/>
          </a:xfrm>
          <a:prstGeom prst="rect">
            <a:avLst/>
          </a:prstGeom>
        </p:spPr>
      </p:pic>
    </p:spTree>
    <p:extLst>
      <p:ext uri="{BB962C8B-B14F-4D97-AF65-F5344CB8AC3E}">
        <p14:creationId xmlns:p14="http://schemas.microsoft.com/office/powerpoint/2010/main" xmlns="" val="153107419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stretch>
            <a:fillRect/>
          </a:stretch>
        </p:blipFill>
        <p:spPr>
          <a:xfrm>
            <a:off x="758736" y="0"/>
            <a:ext cx="7257470" cy="6858000"/>
          </a:xfrm>
          <a:prstGeom prst="rect">
            <a:avLst/>
          </a:prstGeom>
        </p:spPr>
      </p:pic>
    </p:spTree>
    <p:extLst>
      <p:ext uri="{BB962C8B-B14F-4D97-AF65-F5344CB8AC3E}">
        <p14:creationId xmlns:p14="http://schemas.microsoft.com/office/powerpoint/2010/main" xmlns="" val="226882688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stretch>
            <a:fillRect/>
          </a:stretch>
        </p:blipFill>
        <p:spPr>
          <a:xfrm>
            <a:off x="560805" y="-1"/>
            <a:ext cx="7801779" cy="6713665"/>
          </a:xfrm>
          <a:prstGeom prst="rect">
            <a:avLst/>
          </a:prstGeom>
        </p:spPr>
      </p:pic>
    </p:spTree>
    <p:extLst>
      <p:ext uri="{BB962C8B-B14F-4D97-AF65-F5344CB8AC3E}">
        <p14:creationId xmlns:p14="http://schemas.microsoft.com/office/powerpoint/2010/main" xmlns="" val="290608673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stretch>
            <a:fillRect/>
          </a:stretch>
        </p:blipFill>
        <p:spPr>
          <a:xfrm>
            <a:off x="494828" y="65920"/>
            <a:ext cx="7488389" cy="6792080"/>
          </a:xfrm>
          <a:prstGeom prst="rect">
            <a:avLst/>
          </a:prstGeom>
        </p:spPr>
      </p:pic>
    </p:spTree>
    <p:extLst>
      <p:ext uri="{BB962C8B-B14F-4D97-AF65-F5344CB8AC3E}">
        <p14:creationId xmlns:p14="http://schemas.microsoft.com/office/powerpoint/2010/main" xmlns="" val="153855441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0" y="350068"/>
            <a:ext cx="9144000" cy="6463308"/>
          </a:xfrm>
          <a:prstGeom prst="rect">
            <a:avLst/>
          </a:prstGeom>
          <a:noFill/>
        </p:spPr>
        <p:txBody>
          <a:bodyPr wrap="square" rtlCol="0">
            <a:spAutoFit/>
          </a:bodyPr>
          <a:lstStyle/>
          <a:p>
            <a:r>
              <a:rPr lang="en-US" b="1" u="sng" dirty="0">
                <a:hlinkClick r:id="rId2"/>
              </a:rPr>
              <a:t>A chromatin modifier genetic screen identifies SIRT2 as a modulator of response to targeted therapies through the regulation of MEK kinase activity.</a:t>
            </a:r>
            <a:endParaRPr lang="en-US" b="1" dirty="0"/>
          </a:p>
          <a:p>
            <a:r>
              <a:rPr lang="en-US" u="sng" dirty="0" err="1">
                <a:hlinkClick r:id="rId3"/>
              </a:rPr>
              <a:t>Bajpe</a:t>
            </a:r>
            <a:r>
              <a:rPr lang="en-US" u="sng" dirty="0">
                <a:hlinkClick r:id="rId3"/>
              </a:rPr>
              <a:t> PK</a:t>
            </a:r>
            <a:r>
              <a:rPr lang="en-US" baseline="30000" dirty="0"/>
              <a:t>1</a:t>
            </a:r>
            <a:r>
              <a:rPr lang="en-US" dirty="0"/>
              <a:t>, </a:t>
            </a:r>
            <a:r>
              <a:rPr lang="en-US" u="sng" dirty="0" err="1">
                <a:hlinkClick r:id="rId4"/>
              </a:rPr>
              <a:t>Prahallad</a:t>
            </a:r>
            <a:r>
              <a:rPr lang="en-US" u="sng" dirty="0">
                <a:hlinkClick r:id="rId4"/>
              </a:rPr>
              <a:t> A</a:t>
            </a:r>
            <a:r>
              <a:rPr lang="en-US" baseline="30000" dirty="0"/>
              <a:t>1</a:t>
            </a:r>
            <a:r>
              <a:rPr lang="en-US" dirty="0"/>
              <a:t>, </a:t>
            </a:r>
            <a:r>
              <a:rPr lang="en-US" u="sng" dirty="0" err="1">
                <a:hlinkClick r:id="rId5"/>
              </a:rPr>
              <a:t>Horlings</a:t>
            </a:r>
            <a:r>
              <a:rPr lang="en-US" u="sng" dirty="0">
                <a:hlinkClick r:id="rId5"/>
              </a:rPr>
              <a:t> H</a:t>
            </a:r>
            <a:r>
              <a:rPr lang="en-US" baseline="30000" dirty="0"/>
              <a:t>2</a:t>
            </a:r>
            <a:r>
              <a:rPr lang="en-US" dirty="0"/>
              <a:t>, </a:t>
            </a:r>
            <a:r>
              <a:rPr lang="en-US" u="sng" dirty="0" err="1">
                <a:hlinkClick r:id="rId6"/>
              </a:rPr>
              <a:t>Nagtegaal</a:t>
            </a:r>
            <a:r>
              <a:rPr lang="en-US" u="sng" dirty="0">
                <a:hlinkClick r:id="rId6"/>
              </a:rPr>
              <a:t> I</a:t>
            </a:r>
            <a:r>
              <a:rPr lang="en-US" baseline="30000" dirty="0"/>
              <a:t>3</a:t>
            </a:r>
            <a:r>
              <a:rPr lang="en-US" dirty="0"/>
              <a:t>, </a:t>
            </a:r>
            <a:r>
              <a:rPr lang="en-US" u="sng" dirty="0" err="1">
                <a:hlinkClick r:id="rId7"/>
              </a:rPr>
              <a:t>Beijersbergen</a:t>
            </a:r>
            <a:r>
              <a:rPr lang="en-US" u="sng" dirty="0">
                <a:hlinkClick r:id="rId7"/>
              </a:rPr>
              <a:t> R</a:t>
            </a:r>
            <a:r>
              <a:rPr lang="en-US" baseline="30000" dirty="0"/>
              <a:t>1</a:t>
            </a:r>
            <a:r>
              <a:rPr lang="en-US" dirty="0"/>
              <a:t>, </a:t>
            </a:r>
            <a:r>
              <a:rPr lang="en-US" u="sng" dirty="0" err="1">
                <a:hlinkClick r:id="rId8"/>
              </a:rPr>
              <a:t>Bernards</a:t>
            </a:r>
            <a:r>
              <a:rPr lang="en-US" u="sng" dirty="0">
                <a:hlinkClick r:id="rId8"/>
              </a:rPr>
              <a:t> R</a:t>
            </a:r>
            <a:r>
              <a:rPr lang="en-US" baseline="30000" dirty="0"/>
              <a:t>1</a:t>
            </a:r>
            <a:r>
              <a:rPr lang="en-US" dirty="0"/>
              <a:t>.</a:t>
            </a:r>
          </a:p>
          <a:p>
            <a:r>
              <a:rPr lang="en-US" b="1" dirty="0">
                <a:hlinkClick r:id="rId9" tooltip="Open/close author information list"/>
              </a:rPr>
              <a:t>Author information</a:t>
            </a:r>
            <a:endParaRPr lang="en-US" b="1" dirty="0"/>
          </a:p>
          <a:p>
            <a:r>
              <a:rPr lang="en-US" baseline="30000" dirty="0"/>
              <a:t>1</a:t>
            </a:r>
            <a:r>
              <a:rPr lang="en-US" dirty="0"/>
              <a:t>Division of Molecular Carcinogenesis, Cancer Genomics Center, The Netherlands Cancer Institute, Amsterdam, The Netherlands.</a:t>
            </a:r>
          </a:p>
          <a:p>
            <a:r>
              <a:rPr lang="en-US" baseline="30000" dirty="0"/>
              <a:t>2</a:t>
            </a:r>
            <a:r>
              <a:rPr lang="en-US" dirty="0"/>
              <a:t>1] Division of Molecular Carcinogenesis, Cancer Genomics Center, The Netherlands Cancer Institute, Amsterdam, The Netherlands [2] Department of Pathology, </a:t>
            </a:r>
            <a:r>
              <a:rPr lang="en-US" dirty="0" err="1"/>
              <a:t>Academisch</a:t>
            </a:r>
            <a:r>
              <a:rPr lang="en-US" dirty="0"/>
              <a:t> </a:t>
            </a:r>
            <a:r>
              <a:rPr lang="en-US" dirty="0" err="1"/>
              <a:t>Medisch</a:t>
            </a:r>
            <a:r>
              <a:rPr lang="en-US" dirty="0"/>
              <a:t> Centrum, Amsterdam, The Netherlands.</a:t>
            </a:r>
          </a:p>
          <a:p>
            <a:r>
              <a:rPr lang="en-US" baseline="30000" dirty="0"/>
              <a:t>3</a:t>
            </a:r>
            <a:r>
              <a:rPr lang="en-US" dirty="0"/>
              <a:t>Department of Pathology, </a:t>
            </a:r>
            <a:r>
              <a:rPr lang="en-US" dirty="0" err="1"/>
              <a:t>Radboud</a:t>
            </a:r>
            <a:r>
              <a:rPr lang="en-US" dirty="0"/>
              <a:t> University Nijmegen Medical Center, Nijmegen, The Netherlands.</a:t>
            </a:r>
          </a:p>
          <a:p>
            <a:r>
              <a:rPr lang="en-US" b="1" dirty="0"/>
              <a:t>Abstract</a:t>
            </a:r>
          </a:p>
          <a:p>
            <a:r>
              <a:rPr lang="en-US" dirty="0"/>
              <a:t>Resistance to targeted therapies is a major problem in cancer treatment. The epidermal growth factor receptor (EGFR) antibody drugs are effective in a subset of colorectal cancers, but the molecular mechanisms of resistance are understood poorly. Genes involved in epigenetic regulation are frequently deregulated in cancer, raising the possibility that such genes also contribute to drug resistance. Using a focused RNA interference library for genes involved in epigenetic regulation, we identify sirtuin2 (SIRT2), an NAD</a:t>
            </a:r>
            <a:r>
              <a:rPr lang="en-US" baseline="30000" dirty="0"/>
              <a:t>+</a:t>
            </a:r>
            <a:r>
              <a:rPr lang="en-US" dirty="0"/>
              <a:t>-dependent deacetylase, as a modulator of the response to EGFR inhibitors in colon and lung cancer. SIRT2 loss also conferred resistance to BRAF and MEK inhibitors in BRAF mutant melanoma and KRAS mutant colon cancers, respectively. These results warrant further investigation into the potential role of SIRT2 in resistance to drugs that act in the receptor tyrosine kinase-RAS-RAF-MEK-ERK signaling pathway</a:t>
            </a:r>
            <a:r>
              <a:rPr lang="en-US" dirty="0" smtClean="0"/>
              <a:t>.</a:t>
            </a:r>
            <a:endParaRPr lang="en-US" dirty="0"/>
          </a:p>
        </p:txBody>
      </p:sp>
      <p:sp>
        <p:nvSpPr>
          <p:cNvPr id="3" name="TextBox 2"/>
          <p:cNvSpPr txBox="1"/>
          <p:nvPr/>
        </p:nvSpPr>
        <p:spPr>
          <a:xfrm>
            <a:off x="7972296" y="44624"/>
            <a:ext cx="1136208" cy="369332"/>
          </a:xfrm>
          <a:prstGeom prst="rect">
            <a:avLst/>
          </a:prstGeom>
          <a:noFill/>
        </p:spPr>
        <p:txBody>
          <a:bodyPr wrap="none" rtlCol="0">
            <a:spAutoFit/>
          </a:bodyPr>
          <a:lstStyle/>
          <a:p>
            <a:r>
              <a:rPr lang="en-US" dirty="0" smtClean="0"/>
              <a:t>Oncogene</a:t>
            </a:r>
            <a:endParaRPr lang="en-US" dirty="0"/>
          </a:p>
        </p:txBody>
      </p:sp>
    </p:spTree>
    <p:extLst>
      <p:ext uri="{BB962C8B-B14F-4D97-AF65-F5344CB8AC3E}">
        <p14:creationId xmlns:p14="http://schemas.microsoft.com/office/powerpoint/2010/main" xmlns="" val="296466911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0" y="0"/>
            <a:ext cx="9144000" cy="6463308"/>
          </a:xfrm>
          <a:prstGeom prst="rect">
            <a:avLst/>
          </a:prstGeom>
          <a:noFill/>
        </p:spPr>
        <p:txBody>
          <a:bodyPr wrap="square" rtlCol="0">
            <a:spAutoFit/>
          </a:bodyPr>
          <a:lstStyle/>
          <a:p>
            <a:r>
              <a:rPr lang="en-US" b="1" u="sng" dirty="0">
                <a:hlinkClick r:id="rId2"/>
              </a:rPr>
              <a:t>Hedgehog </a:t>
            </a:r>
            <a:r>
              <a:rPr lang="en-US" b="1" u="sng" dirty="0" err="1">
                <a:hlinkClick r:id="rId2"/>
              </a:rPr>
              <a:t>acyltransferase</a:t>
            </a:r>
            <a:r>
              <a:rPr lang="en-US" b="1" u="sng" dirty="0">
                <a:hlinkClick r:id="rId2"/>
              </a:rPr>
              <a:t> as a target in pancreatic ductal adenocarcinoma.</a:t>
            </a:r>
            <a:endParaRPr lang="en-US" b="1" dirty="0"/>
          </a:p>
          <a:p>
            <a:r>
              <a:rPr lang="en-US" u="sng" dirty="0" err="1">
                <a:hlinkClick r:id="rId3"/>
              </a:rPr>
              <a:t>Petrova</a:t>
            </a:r>
            <a:r>
              <a:rPr lang="en-US" u="sng" dirty="0">
                <a:hlinkClick r:id="rId3"/>
              </a:rPr>
              <a:t> E</a:t>
            </a:r>
            <a:r>
              <a:rPr lang="en-US" baseline="30000" dirty="0"/>
              <a:t>1</a:t>
            </a:r>
            <a:r>
              <a:rPr lang="en-US" dirty="0"/>
              <a:t>, </a:t>
            </a:r>
            <a:r>
              <a:rPr lang="en-US" u="sng" dirty="0" err="1">
                <a:hlinkClick r:id="rId4"/>
              </a:rPr>
              <a:t>Matevossian</a:t>
            </a:r>
            <a:r>
              <a:rPr lang="en-US" u="sng" dirty="0">
                <a:hlinkClick r:id="rId4"/>
              </a:rPr>
              <a:t> A</a:t>
            </a:r>
            <a:r>
              <a:rPr lang="en-US" baseline="30000" dirty="0"/>
              <a:t>2</a:t>
            </a:r>
            <a:r>
              <a:rPr lang="en-US" dirty="0"/>
              <a:t>, </a:t>
            </a:r>
            <a:r>
              <a:rPr lang="en-US" u="sng" dirty="0" err="1">
                <a:hlinkClick r:id="rId5"/>
              </a:rPr>
              <a:t>Resh</a:t>
            </a:r>
            <a:r>
              <a:rPr lang="en-US" u="sng" dirty="0">
                <a:hlinkClick r:id="rId5"/>
              </a:rPr>
              <a:t> MD</a:t>
            </a:r>
            <a:r>
              <a:rPr lang="en-US" baseline="30000" dirty="0"/>
              <a:t>3</a:t>
            </a:r>
            <a:r>
              <a:rPr lang="en-US" dirty="0"/>
              <a:t>.</a:t>
            </a:r>
          </a:p>
          <a:p>
            <a:r>
              <a:rPr lang="en-US" baseline="30000" dirty="0" smtClean="0"/>
              <a:t>1</a:t>
            </a:r>
            <a:r>
              <a:rPr lang="en-US" dirty="0" smtClean="0"/>
              <a:t>1</a:t>
            </a:r>
            <a:r>
              <a:rPr lang="en-US" dirty="0"/>
              <a:t>] Cell Biology Program, Memorial Sloan-Kettering Cancer Center, New York, NY, USA [2] Graduate Program in Pharmacology, Weill Graduate School of Medical Sciences of Cornell University, New York, NY, USA.</a:t>
            </a:r>
          </a:p>
          <a:p>
            <a:r>
              <a:rPr lang="en-US" dirty="0" smtClean="0"/>
              <a:t>Sonic </a:t>
            </a:r>
            <a:r>
              <a:rPr lang="en-US" dirty="0"/>
              <a:t>Hedgehog (</a:t>
            </a:r>
            <a:r>
              <a:rPr lang="en-US" dirty="0" err="1"/>
              <a:t>Shh</a:t>
            </a:r>
            <a:r>
              <a:rPr lang="en-US" dirty="0"/>
              <a:t>) is abnormally expressed in pancreatic cancer and is associated with disease onset and progression. Inhibition of </a:t>
            </a:r>
            <a:r>
              <a:rPr lang="en-US" dirty="0" err="1"/>
              <a:t>Shh</a:t>
            </a:r>
            <a:r>
              <a:rPr lang="en-US" dirty="0"/>
              <a:t> signaling is thus an attractive clinical target for therapeutic intervention. Most efforts to block </a:t>
            </a:r>
            <a:r>
              <a:rPr lang="en-US" dirty="0" err="1"/>
              <a:t>Shh</a:t>
            </a:r>
            <a:r>
              <a:rPr lang="en-US" dirty="0"/>
              <a:t> signaling have focused on inhibitors of Smoothened, which target the canonical </a:t>
            </a:r>
            <a:r>
              <a:rPr lang="en-US" dirty="0" err="1"/>
              <a:t>Shh</a:t>
            </a:r>
            <a:r>
              <a:rPr lang="en-US" dirty="0"/>
              <a:t> signaling pathway. These approaches have met with limited success, in part due to development of resistance-conferring mutations and contributions from non-canonical signaling pathways. Here, we show that Hedgehog </a:t>
            </a:r>
            <a:r>
              <a:rPr lang="en-US" dirty="0" err="1"/>
              <a:t>acyltransferase</a:t>
            </a:r>
            <a:r>
              <a:rPr lang="en-US" dirty="0"/>
              <a:t> (</a:t>
            </a:r>
            <a:r>
              <a:rPr lang="en-US" dirty="0" err="1"/>
              <a:t>Hhat</a:t>
            </a:r>
            <a:r>
              <a:rPr lang="en-US" dirty="0"/>
              <a:t>), the enzyme responsible for the attachment of </a:t>
            </a:r>
            <a:r>
              <a:rPr lang="en-US" dirty="0" err="1"/>
              <a:t>palmitate</a:t>
            </a:r>
            <a:r>
              <a:rPr lang="en-US" dirty="0"/>
              <a:t> onto </a:t>
            </a:r>
            <a:r>
              <a:rPr lang="en-US" dirty="0" err="1"/>
              <a:t>Shh</a:t>
            </a:r>
            <a:r>
              <a:rPr lang="en-US" dirty="0"/>
              <a:t>, is a novel target for inhibition of </a:t>
            </a:r>
            <a:r>
              <a:rPr lang="en-US" dirty="0" err="1"/>
              <a:t>Shh</a:t>
            </a:r>
            <a:r>
              <a:rPr lang="en-US" dirty="0"/>
              <a:t> signaling in pancreatic cancer cells. Depletion of </a:t>
            </a:r>
            <a:r>
              <a:rPr lang="en-US" dirty="0" err="1"/>
              <a:t>Hhat</a:t>
            </a:r>
            <a:r>
              <a:rPr lang="en-US" dirty="0"/>
              <a:t> with </a:t>
            </a:r>
            <a:r>
              <a:rPr lang="en-US" dirty="0" err="1"/>
              <a:t>lentivirally</a:t>
            </a:r>
            <a:r>
              <a:rPr lang="en-US" dirty="0"/>
              <a:t> delivered small hairpin RNA decreased both anchorage-dependent and independent proliferation of human pancreatic cancer cells. In vivo, </a:t>
            </a:r>
            <a:r>
              <a:rPr lang="en-US" dirty="0" err="1"/>
              <a:t>Hhat</a:t>
            </a:r>
            <a:r>
              <a:rPr lang="en-US" dirty="0"/>
              <a:t> knockdown led to reduction of tumor growth in a mouse xenograft model of pancreatic cancer. RU-SKI 43, a small molecule inhibitor of </a:t>
            </a:r>
            <a:r>
              <a:rPr lang="en-US" dirty="0" err="1"/>
              <a:t>Hhat</a:t>
            </a:r>
            <a:r>
              <a:rPr lang="en-US" dirty="0"/>
              <a:t> recently developed by our group, reduced pancreatic cancer cell proliferation and Gli-1 activation through Smoothened-independent non-canonical signaling. In addition, RU-SKI 43 treatment inhibited two key proliferative pathways regulated by </a:t>
            </a:r>
            <a:r>
              <a:rPr lang="en-US" dirty="0" err="1"/>
              <a:t>Akt</a:t>
            </a:r>
            <a:r>
              <a:rPr lang="en-US" dirty="0"/>
              <a:t> and mTOR. This work demonstrates that </a:t>
            </a:r>
            <a:r>
              <a:rPr lang="en-US" dirty="0" err="1"/>
              <a:t>Hhat</a:t>
            </a:r>
            <a:r>
              <a:rPr lang="en-US" dirty="0"/>
              <a:t> has a critical role in pancreatic cancer and that a small molecule inhibitor of </a:t>
            </a:r>
            <a:r>
              <a:rPr lang="en-US" dirty="0" err="1"/>
              <a:t>Hhat</a:t>
            </a:r>
            <a:r>
              <a:rPr lang="en-US" dirty="0"/>
              <a:t> can successfully block pancreatic cancer cell proliferation. It also highlights the importance of developing optimized </a:t>
            </a:r>
            <a:r>
              <a:rPr lang="en-US" dirty="0" err="1"/>
              <a:t>Hhat</a:t>
            </a:r>
            <a:r>
              <a:rPr lang="en-US" dirty="0"/>
              <a:t> inhibitors to be used as therapeutics in pancreatic cancer, as well as in other malignancies characterized by </a:t>
            </a:r>
            <a:r>
              <a:rPr lang="en-US" dirty="0" err="1"/>
              <a:t>Shh</a:t>
            </a:r>
            <a:r>
              <a:rPr lang="en-US" dirty="0"/>
              <a:t> overexpression</a:t>
            </a:r>
            <a:r>
              <a:rPr lang="en-US" dirty="0" smtClean="0"/>
              <a:t>.</a:t>
            </a:r>
            <a:endParaRPr lang="en-US" dirty="0"/>
          </a:p>
        </p:txBody>
      </p:sp>
      <p:sp>
        <p:nvSpPr>
          <p:cNvPr id="3" name="TextBox 2"/>
          <p:cNvSpPr txBox="1"/>
          <p:nvPr/>
        </p:nvSpPr>
        <p:spPr>
          <a:xfrm>
            <a:off x="7972296" y="44624"/>
            <a:ext cx="1136208" cy="369332"/>
          </a:xfrm>
          <a:prstGeom prst="rect">
            <a:avLst/>
          </a:prstGeom>
          <a:noFill/>
        </p:spPr>
        <p:txBody>
          <a:bodyPr wrap="none" rtlCol="0">
            <a:spAutoFit/>
          </a:bodyPr>
          <a:lstStyle/>
          <a:p>
            <a:r>
              <a:rPr lang="en-US" dirty="0" smtClean="0"/>
              <a:t>Oncogene</a:t>
            </a:r>
            <a:endParaRPr lang="en-US" dirty="0"/>
          </a:p>
        </p:txBody>
      </p:sp>
    </p:spTree>
    <p:extLst>
      <p:ext uri="{BB962C8B-B14F-4D97-AF65-F5344CB8AC3E}">
        <p14:creationId xmlns:p14="http://schemas.microsoft.com/office/powerpoint/2010/main" xmlns="" val="203127238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직사각형 3"/>
          <p:cNvSpPr/>
          <p:nvPr/>
        </p:nvSpPr>
        <p:spPr>
          <a:xfrm>
            <a:off x="-2525" y="0"/>
            <a:ext cx="4572000" cy="1754326"/>
          </a:xfrm>
          <a:prstGeom prst="rect">
            <a:avLst/>
          </a:prstGeom>
        </p:spPr>
        <p:txBody>
          <a:bodyPr>
            <a:spAutoFit/>
          </a:bodyPr>
          <a:lstStyle/>
          <a:p>
            <a:r>
              <a:rPr lang="en-US" sz="1200" b="1" u="sng" dirty="0">
                <a:hlinkClick r:id="rId2"/>
              </a:rPr>
              <a:t>MicroRNA-193a-3p and -5p suppress the metastasis of human non-small-cell lung cancer by </a:t>
            </a:r>
            <a:r>
              <a:rPr lang="en-US" sz="1200" b="1" u="sng" dirty="0" err="1">
                <a:hlinkClick r:id="rId2"/>
              </a:rPr>
              <a:t>downregulating</a:t>
            </a:r>
            <a:r>
              <a:rPr lang="en-US" sz="1200" b="1" u="sng" dirty="0">
                <a:hlinkClick r:id="rId2"/>
              </a:rPr>
              <a:t> the ERBB4/PIK3R3/mTOR/S6K2 signaling pathway.</a:t>
            </a:r>
            <a:endParaRPr lang="en-US" sz="1200" b="1" dirty="0"/>
          </a:p>
          <a:p>
            <a:r>
              <a:rPr lang="en-US" sz="1200" u="sng" dirty="0">
                <a:hlinkClick r:id="rId3"/>
              </a:rPr>
              <a:t>Yu T</a:t>
            </a:r>
            <a:r>
              <a:rPr lang="en-US" sz="1200" dirty="0"/>
              <a:t>, </a:t>
            </a:r>
            <a:r>
              <a:rPr lang="en-US" sz="1200" u="sng" dirty="0">
                <a:hlinkClick r:id="rId4"/>
              </a:rPr>
              <a:t>Li J</a:t>
            </a:r>
            <a:r>
              <a:rPr lang="en-US" sz="1200" dirty="0"/>
              <a:t>, </a:t>
            </a:r>
            <a:r>
              <a:rPr lang="en-US" sz="1200" u="sng" dirty="0">
                <a:hlinkClick r:id="rId5"/>
              </a:rPr>
              <a:t>Yan M</a:t>
            </a:r>
            <a:r>
              <a:rPr lang="en-US" sz="1200" dirty="0"/>
              <a:t>, </a:t>
            </a:r>
            <a:r>
              <a:rPr lang="en-US" sz="1200" u="sng" dirty="0">
                <a:hlinkClick r:id="rId6"/>
              </a:rPr>
              <a:t>Liu L</a:t>
            </a:r>
            <a:r>
              <a:rPr lang="en-US" sz="1200" dirty="0"/>
              <a:t>, </a:t>
            </a:r>
            <a:r>
              <a:rPr lang="en-US" sz="1200" u="sng" dirty="0">
                <a:hlinkClick r:id="rId7"/>
              </a:rPr>
              <a:t>Lin H</a:t>
            </a:r>
            <a:r>
              <a:rPr lang="en-US" sz="1200" dirty="0"/>
              <a:t>, </a:t>
            </a:r>
            <a:r>
              <a:rPr lang="en-US" sz="1200" u="sng" dirty="0">
                <a:hlinkClick r:id="rId8"/>
              </a:rPr>
              <a:t>Zhao F</a:t>
            </a:r>
            <a:r>
              <a:rPr lang="en-US" sz="1200" dirty="0"/>
              <a:t>, </a:t>
            </a:r>
            <a:r>
              <a:rPr lang="en-US" sz="1200" u="sng" dirty="0">
                <a:hlinkClick r:id="rId9"/>
              </a:rPr>
              <a:t>Sun L</a:t>
            </a:r>
            <a:r>
              <a:rPr lang="en-US" sz="1200" dirty="0"/>
              <a:t>, </a:t>
            </a:r>
            <a:r>
              <a:rPr lang="en-US" sz="1200" u="sng" dirty="0">
                <a:hlinkClick r:id="rId10"/>
              </a:rPr>
              <a:t>Zhang Y</a:t>
            </a:r>
            <a:r>
              <a:rPr lang="en-US" sz="1200" dirty="0"/>
              <a:t>, </a:t>
            </a:r>
            <a:r>
              <a:rPr lang="en-US" sz="1200" u="sng" dirty="0">
                <a:hlinkClick r:id="rId11"/>
              </a:rPr>
              <a:t>Cui Y</a:t>
            </a:r>
            <a:r>
              <a:rPr lang="en-US" sz="1200" dirty="0"/>
              <a:t>, </a:t>
            </a:r>
            <a:r>
              <a:rPr lang="en-US" sz="1200" u="sng" dirty="0">
                <a:hlinkClick r:id="rId12"/>
              </a:rPr>
              <a:t>Zhang F</a:t>
            </a:r>
            <a:r>
              <a:rPr lang="en-US" sz="1200" dirty="0"/>
              <a:t>, </a:t>
            </a:r>
            <a:r>
              <a:rPr lang="en-US" sz="1200" u="sng" dirty="0">
                <a:hlinkClick r:id="rId4"/>
              </a:rPr>
              <a:t>Li J</a:t>
            </a:r>
            <a:r>
              <a:rPr lang="en-US" sz="1200" dirty="0"/>
              <a:t>, </a:t>
            </a:r>
            <a:r>
              <a:rPr lang="en-US" sz="1200" u="sng" dirty="0">
                <a:hlinkClick r:id="rId13"/>
              </a:rPr>
              <a:t>He X</a:t>
            </a:r>
            <a:r>
              <a:rPr lang="en-US" sz="1200" dirty="0"/>
              <a:t>, </a:t>
            </a:r>
            <a:r>
              <a:rPr lang="en-US" sz="1200" u="sng" dirty="0">
                <a:hlinkClick r:id="rId14"/>
              </a:rPr>
              <a:t>Yao M</a:t>
            </a:r>
            <a:r>
              <a:rPr lang="en-US" sz="1200" dirty="0"/>
              <a:t>.</a:t>
            </a:r>
          </a:p>
          <a:p>
            <a:r>
              <a:rPr lang="en-US" sz="1200" b="1" dirty="0">
                <a:hlinkClick r:id="rId15" tooltip="Open/close author information list"/>
              </a:rPr>
              <a:t>Author information</a:t>
            </a:r>
            <a:endParaRPr lang="en-US" sz="1200" b="1" dirty="0"/>
          </a:p>
          <a:p>
            <a:r>
              <a:rPr lang="en-US" sz="1200" dirty="0"/>
              <a:t>State Key Laboratory of Oncogenes and Related Genes, Shanghai Cancer Institute, </a:t>
            </a:r>
            <a:r>
              <a:rPr lang="en-US" sz="1200" dirty="0" err="1"/>
              <a:t>Renji</a:t>
            </a:r>
            <a:r>
              <a:rPr lang="en-US" sz="1200" dirty="0"/>
              <a:t> Hospital, Shanghai Jiao Tong University School of Medicine, Shanghai, China.</a:t>
            </a:r>
          </a:p>
        </p:txBody>
      </p:sp>
      <p:sp>
        <p:nvSpPr>
          <p:cNvPr id="5" name="직사각형 4"/>
          <p:cNvSpPr/>
          <p:nvPr/>
        </p:nvSpPr>
        <p:spPr>
          <a:xfrm>
            <a:off x="-2525" y="1754326"/>
            <a:ext cx="4572000" cy="1384995"/>
          </a:xfrm>
          <a:prstGeom prst="rect">
            <a:avLst/>
          </a:prstGeom>
        </p:spPr>
        <p:txBody>
          <a:bodyPr>
            <a:spAutoFit/>
          </a:bodyPr>
          <a:lstStyle/>
          <a:p>
            <a:r>
              <a:rPr lang="en-US" sz="1200" b="1" u="sng" dirty="0">
                <a:hlinkClick r:id="rId16"/>
              </a:rPr>
              <a:t>The stem cell transcription factor ZFP57 induces IGF2 expression to promote anchorage-independent growth in cancer cells.</a:t>
            </a:r>
            <a:endParaRPr lang="en-US" sz="1200" b="1" dirty="0"/>
          </a:p>
          <a:p>
            <a:r>
              <a:rPr lang="en-US" sz="1200" u="sng" dirty="0">
                <a:hlinkClick r:id="rId17"/>
              </a:rPr>
              <a:t>Tada Y</a:t>
            </a:r>
            <a:r>
              <a:rPr lang="en-US" sz="1200" baseline="30000" dirty="0"/>
              <a:t>1</a:t>
            </a:r>
            <a:r>
              <a:rPr lang="en-US" sz="1200" dirty="0"/>
              <a:t>, </a:t>
            </a:r>
            <a:r>
              <a:rPr lang="en-US" sz="1200" u="sng" dirty="0">
                <a:hlinkClick r:id="rId18"/>
              </a:rPr>
              <a:t>Yamaguchi Y</a:t>
            </a:r>
            <a:r>
              <a:rPr lang="en-US" sz="1200" baseline="30000" dirty="0"/>
              <a:t>2</a:t>
            </a:r>
            <a:r>
              <a:rPr lang="en-US" sz="1200" dirty="0"/>
              <a:t>, </a:t>
            </a:r>
            <a:r>
              <a:rPr lang="en-US" sz="1200" u="sng" dirty="0">
                <a:hlinkClick r:id="rId19"/>
              </a:rPr>
              <a:t>Kinjo T</a:t>
            </a:r>
            <a:r>
              <a:rPr lang="en-US" sz="1200" baseline="30000" dirty="0"/>
              <a:t>1</a:t>
            </a:r>
            <a:r>
              <a:rPr lang="en-US" sz="1200" dirty="0"/>
              <a:t>, </a:t>
            </a:r>
            <a:r>
              <a:rPr lang="en-US" sz="1200" u="sng" dirty="0">
                <a:hlinkClick r:id="rId20"/>
              </a:rPr>
              <a:t>Song X</a:t>
            </a:r>
            <a:r>
              <a:rPr lang="en-US" sz="1200" baseline="30000" dirty="0"/>
              <a:t>1</a:t>
            </a:r>
            <a:r>
              <a:rPr lang="en-US" sz="1200" dirty="0"/>
              <a:t>, </a:t>
            </a:r>
            <a:r>
              <a:rPr lang="en-US" sz="1200" u="sng" dirty="0" err="1">
                <a:hlinkClick r:id="rId21"/>
              </a:rPr>
              <a:t>Akagi</a:t>
            </a:r>
            <a:r>
              <a:rPr lang="en-US" sz="1200" u="sng" dirty="0">
                <a:hlinkClick r:id="rId21"/>
              </a:rPr>
              <a:t> T</a:t>
            </a:r>
            <a:r>
              <a:rPr lang="en-US" sz="1200" baseline="30000" dirty="0"/>
              <a:t>1</a:t>
            </a:r>
            <a:r>
              <a:rPr lang="en-US" sz="1200" dirty="0"/>
              <a:t>, </a:t>
            </a:r>
            <a:r>
              <a:rPr lang="en-US" sz="1200" u="sng" dirty="0" err="1">
                <a:hlinkClick r:id="rId22"/>
              </a:rPr>
              <a:t>Takamura</a:t>
            </a:r>
            <a:r>
              <a:rPr lang="en-US" sz="1200" u="sng" dirty="0">
                <a:hlinkClick r:id="rId22"/>
              </a:rPr>
              <a:t> H</a:t>
            </a:r>
            <a:r>
              <a:rPr lang="en-US" sz="1200" baseline="30000" dirty="0"/>
              <a:t>2</a:t>
            </a:r>
            <a:r>
              <a:rPr lang="en-US" sz="1200" dirty="0"/>
              <a:t>, </a:t>
            </a:r>
            <a:r>
              <a:rPr lang="en-US" sz="1200" u="sng" dirty="0" err="1">
                <a:hlinkClick r:id="rId23"/>
              </a:rPr>
              <a:t>Ohta</a:t>
            </a:r>
            <a:r>
              <a:rPr lang="en-US" sz="1200" u="sng" dirty="0">
                <a:hlinkClick r:id="rId23"/>
              </a:rPr>
              <a:t> T</a:t>
            </a:r>
            <a:r>
              <a:rPr lang="en-US" sz="1200" baseline="30000" dirty="0"/>
              <a:t>2</a:t>
            </a:r>
            <a:r>
              <a:rPr lang="en-US" sz="1200" dirty="0"/>
              <a:t>, </a:t>
            </a:r>
            <a:r>
              <a:rPr lang="en-US" sz="1200" u="sng" dirty="0">
                <a:hlinkClick r:id="rId24"/>
              </a:rPr>
              <a:t>Yokota T</a:t>
            </a:r>
            <a:r>
              <a:rPr lang="en-US" sz="1200" baseline="30000" dirty="0"/>
              <a:t>1</a:t>
            </a:r>
            <a:r>
              <a:rPr lang="en-US" sz="1200" dirty="0"/>
              <a:t>, </a:t>
            </a:r>
            <a:r>
              <a:rPr lang="en-US" sz="1200" u="sng" dirty="0">
                <a:hlinkClick r:id="rId25"/>
              </a:rPr>
              <a:t>Koide H</a:t>
            </a:r>
            <a:r>
              <a:rPr lang="en-US" sz="1200" baseline="30000" dirty="0"/>
              <a:t>1</a:t>
            </a:r>
            <a:r>
              <a:rPr lang="en-US" sz="1200" dirty="0"/>
              <a:t>.</a:t>
            </a:r>
          </a:p>
          <a:p>
            <a:r>
              <a:rPr lang="en-US" sz="1200" b="1" dirty="0">
                <a:hlinkClick r:id="rId15" tooltip="Open/close author information list"/>
              </a:rPr>
              <a:t>Author information</a:t>
            </a:r>
            <a:endParaRPr lang="en-US" sz="1200" b="1" dirty="0"/>
          </a:p>
          <a:p>
            <a:r>
              <a:rPr lang="en-US" sz="1200" baseline="30000" dirty="0"/>
              <a:t>1</a:t>
            </a:r>
            <a:r>
              <a:rPr lang="en-US" sz="1200" dirty="0"/>
              <a:t>Department of Stem Cell Biology, Graduate School of Medical Sciences, Kanazawa University, Ishikawa, Japan.</a:t>
            </a:r>
          </a:p>
        </p:txBody>
      </p:sp>
      <p:sp>
        <p:nvSpPr>
          <p:cNvPr id="6" name="직사각형 5"/>
          <p:cNvSpPr/>
          <p:nvPr/>
        </p:nvSpPr>
        <p:spPr>
          <a:xfrm>
            <a:off x="-2525" y="3139321"/>
            <a:ext cx="4572000" cy="1384995"/>
          </a:xfrm>
          <a:prstGeom prst="rect">
            <a:avLst/>
          </a:prstGeom>
        </p:spPr>
        <p:txBody>
          <a:bodyPr>
            <a:spAutoFit/>
          </a:bodyPr>
          <a:lstStyle/>
          <a:p>
            <a:r>
              <a:rPr lang="en-US" sz="1200" b="1" u="sng" dirty="0">
                <a:hlinkClick r:id="rId26"/>
              </a:rPr>
              <a:t>Growth factor receptor/steroid receptor cross talk in </a:t>
            </a:r>
            <a:r>
              <a:rPr lang="en-US" sz="1200" b="1" u="sng" dirty="0" err="1">
                <a:hlinkClick r:id="rId26"/>
              </a:rPr>
              <a:t>trastuzumab</a:t>
            </a:r>
            <a:r>
              <a:rPr lang="en-US" sz="1200" b="1" u="sng" dirty="0">
                <a:hlinkClick r:id="rId26"/>
              </a:rPr>
              <a:t>-treated breast cancer.</a:t>
            </a:r>
            <a:endParaRPr lang="en-US" sz="1200" b="1" dirty="0"/>
          </a:p>
          <a:p>
            <a:r>
              <a:rPr lang="en-US" sz="1200" u="sng" dirty="0">
                <a:hlinkClick r:id="rId27"/>
              </a:rPr>
              <a:t>Collins DC</a:t>
            </a:r>
            <a:r>
              <a:rPr lang="en-US" sz="1200" baseline="30000" dirty="0"/>
              <a:t>1</a:t>
            </a:r>
            <a:r>
              <a:rPr lang="en-US" sz="1200" dirty="0"/>
              <a:t>, </a:t>
            </a:r>
            <a:r>
              <a:rPr lang="en-US" sz="1200" u="sng" dirty="0" err="1">
                <a:hlinkClick r:id="rId28"/>
              </a:rPr>
              <a:t>Cocchiglia</a:t>
            </a:r>
            <a:r>
              <a:rPr lang="en-US" sz="1200" u="sng" dirty="0">
                <a:hlinkClick r:id="rId28"/>
              </a:rPr>
              <a:t> S</a:t>
            </a:r>
            <a:r>
              <a:rPr lang="en-US" sz="1200" baseline="30000" dirty="0"/>
              <a:t>1</a:t>
            </a:r>
            <a:r>
              <a:rPr lang="en-US" sz="1200" dirty="0"/>
              <a:t>, </a:t>
            </a:r>
            <a:r>
              <a:rPr lang="en-US" sz="1200" u="sng" dirty="0" err="1">
                <a:hlinkClick r:id="rId29"/>
              </a:rPr>
              <a:t>Tibbitts</a:t>
            </a:r>
            <a:r>
              <a:rPr lang="en-US" sz="1200" u="sng" dirty="0">
                <a:hlinkClick r:id="rId29"/>
              </a:rPr>
              <a:t> P</a:t>
            </a:r>
            <a:r>
              <a:rPr lang="en-US" sz="1200" baseline="30000" dirty="0"/>
              <a:t>1</a:t>
            </a:r>
            <a:r>
              <a:rPr lang="en-US" sz="1200" dirty="0"/>
              <a:t>, </a:t>
            </a:r>
            <a:r>
              <a:rPr lang="en-US" sz="1200" u="sng" dirty="0">
                <a:hlinkClick r:id="rId30"/>
              </a:rPr>
              <a:t>Solon G</a:t>
            </a:r>
            <a:r>
              <a:rPr lang="en-US" sz="1200" baseline="30000" dirty="0"/>
              <a:t>1</a:t>
            </a:r>
            <a:r>
              <a:rPr lang="en-US" sz="1200" dirty="0"/>
              <a:t>, </a:t>
            </a:r>
            <a:r>
              <a:rPr lang="en-US" sz="1200" u="sng" dirty="0">
                <a:hlinkClick r:id="rId31"/>
              </a:rPr>
              <a:t>Bane FT</a:t>
            </a:r>
            <a:r>
              <a:rPr lang="en-US" sz="1200" baseline="30000" dirty="0"/>
              <a:t>1</a:t>
            </a:r>
            <a:r>
              <a:rPr lang="en-US" sz="1200" dirty="0"/>
              <a:t>, </a:t>
            </a:r>
            <a:r>
              <a:rPr lang="en-US" sz="1200" u="sng" dirty="0" err="1">
                <a:hlinkClick r:id="rId32"/>
              </a:rPr>
              <a:t>McBryan</a:t>
            </a:r>
            <a:r>
              <a:rPr lang="en-US" sz="1200" u="sng" dirty="0">
                <a:hlinkClick r:id="rId32"/>
              </a:rPr>
              <a:t> J</a:t>
            </a:r>
            <a:r>
              <a:rPr lang="en-US" sz="1200" baseline="30000" dirty="0"/>
              <a:t>1</a:t>
            </a:r>
            <a:r>
              <a:rPr lang="en-US" sz="1200" dirty="0"/>
              <a:t>, </a:t>
            </a:r>
            <a:r>
              <a:rPr lang="en-US" sz="1200" u="sng" dirty="0" err="1">
                <a:hlinkClick r:id="rId33"/>
              </a:rPr>
              <a:t>Treumann</a:t>
            </a:r>
            <a:r>
              <a:rPr lang="en-US" sz="1200" u="sng" dirty="0">
                <a:hlinkClick r:id="rId33"/>
              </a:rPr>
              <a:t> A</a:t>
            </a:r>
            <a:r>
              <a:rPr lang="en-US" sz="1200" baseline="30000" dirty="0"/>
              <a:t>2</a:t>
            </a:r>
            <a:r>
              <a:rPr lang="en-US" sz="1200" dirty="0"/>
              <a:t>, </a:t>
            </a:r>
            <a:r>
              <a:rPr lang="en-US" sz="1200" u="sng" dirty="0">
                <a:hlinkClick r:id="rId34"/>
              </a:rPr>
              <a:t>Eustace A</a:t>
            </a:r>
            <a:r>
              <a:rPr lang="en-US" sz="1200" baseline="30000" dirty="0"/>
              <a:t>3</a:t>
            </a:r>
            <a:r>
              <a:rPr lang="en-US" sz="1200" dirty="0"/>
              <a:t>, </a:t>
            </a:r>
            <a:r>
              <a:rPr lang="en-US" sz="1200" u="sng" dirty="0">
                <a:hlinkClick r:id="rId35"/>
              </a:rPr>
              <a:t>Hennessy B</a:t>
            </a:r>
            <a:r>
              <a:rPr lang="en-US" sz="1200" baseline="30000" dirty="0"/>
              <a:t>3</a:t>
            </a:r>
            <a:r>
              <a:rPr lang="en-US" sz="1200" dirty="0"/>
              <a:t>,</a:t>
            </a:r>
            <a:r>
              <a:rPr lang="en-US" sz="1200" u="sng" dirty="0">
                <a:hlinkClick r:id="rId36"/>
              </a:rPr>
              <a:t>Hill AD</a:t>
            </a:r>
            <a:r>
              <a:rPr lang="en-US" sz="1200" baseline="30000" dirty="0"/>
              <a:t>1</a:t>
            </a:r>
            <a:r>
              <a:rPr lang="en-US" sz="1200" dirty="0"/>
              <a:t>, </a:t>
            </a:r>
            <a:r>
              <a:rPr lang="en-US" sz="1200" u="sng" dirty="0">
                <a:hlinkClick r:id="rId37"/>
              </a:rPr>
              <a:t>Young LS</a:t>
            </a:r>
            <a:r>
              <a:rPr lang="en-US" sz="1200" baseline="30000" dirty="0"/>
              <a:t>1</a:t>
            </a:r>
            <a:r>
              <a:rPr lang="en-US" sz="1200" dirty="0"/>
              <a:t>.</a:t>
            </a:r>
          </a:p>
          <a:p>
            <a:r>
              <a:rPr lang="en-US" sz="1200" b="1" dirty="0">
                <a:hlinkClick r:id="rId15" tooltip="Open/close author information list"/>
              </a:rPr>
              <a:t>Author information</a:t>
            </a:r>
            <a:endParaRPr lang="en-US" sz="1200" b="1" dirty="0"/>
          </a:p>
          <a:p>
            <a:r>
              <a:rPr lang="en-US" sz="1200" baseline="30000" dirty="0"/>
              <a:t>1</a:t>
            </a:r>
            <a:r>
              <a:rPr lang="en-US" sz="1200" dirty="0"/>
              <a:t>Endocrine Oncology Research, Department of Surgery, Royal College of Surgeons in Ireland, Dublin, Ireland.</a:t>
            </a:r>
          </a:p>
        </p:txBody>
      </p:sp>
      <p:sp>
        <p:nvSpPr>
          <p:cNvPr id="7" name="직사각형 6"/>
          <p:cNvSpPr/>
          <p:nvPr/>
        </p:nvSpPr>
        <p:spPr>
          <a:xfrm>
            <a:off x="-2525" y="4524316"/>
            <a:ext cx="4572000" cy="1384995"/>
          </a:xfrm>
          <a:prstGeom prst="rect">
            <a:avLst/>
          </a:prstGeom>
        </p:spPr>
        <p:txBody>
          <a:bodyPr>
            <a:spAutoFit/>
          </a:bodyPr>
          <a:lstStyle/>
          <a:p>
            <a:r>
              <a:rPr lang="en-US" sz="1200" b="1" u="sng" dirty="0" err="1">
                <a:hlinkClick r:id="rId38"/>
              </a:rPr>
              <a:t>Akt</a:t>
            </a:r>
            <a:r>
              <a:rPr lang="en-US" sz="1200" b="1" u="sng" dirty="0">
                <a:hlinkClick r:id="rId38"/>
              </a:rPr>
              <a:t> phosphorylates and activates HSF-1 independent of heat shock, leading to Slug overexpression and epithelial-mesenchymal transition (EMT) of HER2-overexpressing breast cancer cells.</a:t>
            </a:r>
            <a:endParaRPr lang="en-US" sz="1200" b="1" dirty="0"/>
          </a:p>
          <a:p>
            <a:r>
              <a:rPr lang="en-US" sz="1200" u="sng" dirty="0">
                <a:hlinkClick r:id="rId39"/>
              </a:rPr>
              <a:t>Carpenter RL</a:t>
            </a:r>
            <a:r>
              <a:rPr lang="en-US" sz="1200" baseline="30000" dirty="0"/>
              <a:t>1</a:t>
            </a:r>
            <a:r>
              <a:rPr lang="en-US" sz="1200" dirty="0"/>
              <a:t>, </a:t>
            </a:r>
            <a:r>
              <a:rPr lang="en-US" sz="1200" u="sng" dirty="0">
                <a:hlinkClick r:id="rId40"/>
              </a:rPr>
              <a:t>Paw I</a:t>
            </a:r>
            <a:r>
              <a:rPr lang="en-US" sz="1200" baseline="30000" dirty="0"/>
              <a:t>1</a:t>
            </a:r>
            <a:r>
              <a:rPr lang="en-US" sz="1200" dirty="0"/>
              <a:t>, </a:t>
            </a:r>
            <a:r>
              <a:rPr lang="en-US" sz="1200" u="sng" dirty="0">
                <a:hlinkClick r:id="rId41"/>
              </a:rPr>
              <a:t>Dewhirst MW</a:t>
            </a:r>
            <a:r>
              <a:rPr lang="en-US" sz="1200" baseline="30000" dirty="0"/>
              <a:t>2</a:t>
            </a:r>
            <a:r>
              <a:rPr lang="en-US" sz="1200" dirty="0"/>
              <a:t>, </a:t>
            </a:r>
            <a:r>
              <a:rPr lang="en-US" sz="1200" u="sng" dirty="0">
                <a:hlinkClick r:id="rId42"/>
              </a:rPr>
              <a:t>Lo HW</a:t>
            </a:r>
            <a:r>
              <a:rPr lang="en-US" sz="1200" baseline="30000" dirty="0"/>
              <a:t>3</a:t>
            </a:r>
            <a:r>
              <a:rPr lang="en-US" sz="1200" dirty="0"/>
              <a:t>.</a:t>
            </a:r>
          </a:p>
          <a:p>
            <a:r>
              <a:rPr lang="en-US" sz="1200" b="1" dirty="0">
                <a:hlinkClick r:id="rId15" tooltip="Open/close author information list"/>
              </a:rPr>
              <a:t>Author information</a:t>
            </a:r>
            <a:endParaRPr lang="en-US" sz="1200" b="1" dirty="0"/>
          </a:p>
          <a:p>
            <a:r>
              <a:rPr lang="en-US" sz="1200" baseline="30000" dirty="0"/>
              <a:t>1</a:t>
            </a:r>
            <a:r>
              <a:rPr lang="en-US" sz="1200" dirty="0"/>
              <a:t>Division of Surgical Sciences, Department of Surgery, Duke University School of Medicine, Durham, NC, USA.</a:t>
            </a:r>
          </a:p>
        </p:txBody>
      </p:sp>
      <p:sp>
        <p:nvSpPr>
          <p:cNvPr id="8" name="직사각형 7"/>
          <p:cNvSpPr/>
          <p:nvPr/>
        </p:nvSpPr>
        <p:spPr>
          <a:xfrm>
            <a:off x="4570106" y="365688"/>
            <a:ext cx="4572000" cy="1384995"/>
          </a:xfrm>
          <a:prstGeom prst="rect">
            <a:avLst/>
          </a:prstGeom>
        </p:spPr>
        <p:txBody>
          <a:bodyPr>
            <a:spAutoFit/>
          </a:bodyPr>
          <a:lstStyle/>
          <a:p>
            <a:r>
              <a:rPr lang="en-US" sz="1200" b="1" u="sng" dirty="0">
                <a:hlinkClick r:id="rId43"/>
              </a:rPr>
              <a:t>Oncogenic RIT1 mutations in lung adenocarcinoma.</a:t>
            </a:r>
            <a:endParaRPr lang="en-US" sz="1200" b="1" dirty="0"/>
          </a:p>
          <a:p>
            <a:r>
              <a:rPr lang="en-US" sz="1200" u="sng" dirty="0">
                <a:hlinkClick r:id="rId44"/>
              </a:rPr>
              <a:t>Berger AH</a:t>
            </a:r>
            <a:r>
              <a:rPr lang="en-US" sz="1200" baseline="30000" dirty="0"/>
              <a:t>1</a:t>
            </a:r>
            <a:r>
              <a:rPr lang="en-US" sz="1200" dirty="0"/>
              <a:t>, </a:t>
            </a:r>
            <a:r>
              <a:rPr lang="en-US" sz="1200" u="sng" dirty="0" err="1">
                <a:hlinkClick r:id="rId45"/>
              </a:rPr>
              <a:t>Imielinski</a:t>
            </a:r>
            <a:r>
              <a:rPr lang="en-US" sz="1200" u="sng" dirty="0">
                <a:hlinkClick r:id="rId45"/>
              </a:rPr>
              <a:t> M</a:t>
            </a:r>
            <a:r>
              <a:rPr lang="en-US" sz="1200" baseline="30000" dirty="0"/>
              <a:t>2</a:t>
            </a:r>
            <a:r>
              <a:rPr lang="en-US" sz="1200" dirty="0"/>
              <a:t>, </a:t>
            </a:r>
            <a:r>
              <a:rPr lang="en-US" sz="1200" u="sng" dirty="0">
                <a:hlinkClick r:id="rId46"/>
              </a:rPr>
              <a:t>Duke F</a:t>
            </a:r>
            <a:r>
              <a:rPr lang="en-US" sz="1200" baseline="30000" dirty="0"/>
              <a:t>3</a:t>
            </a:r>
            <a:r>
              <a:rPr lang="en-US" sz="1200" dirty="0"/>
              <a:t>, </a:t>
            </a:r>
            <a:r>
              <a:rPr lang="en-US" sz="1200" u="sng" dirty="0" err="1">
                <a:hlinkClick r:id="rId47"/>
              </a:rPr>
              <a:t>Wala</a:t>
            </a:r>
            <a:r>
              <a:rPr lang="en-US" sz="1200" u="sng" dirty="0">
                <a:hlinkClick r:id="rId47"/>
              </a:rPr>
              <a:t> J</a:t>
            </a:r>
            <a:r>
              <a:rPr lang="en-US" sz="1200" baseline="30000" dirty="0"/>
              <a:t>4</a:t>
            </a:r>
            <a:r>
              <a:rPr lang="en-US" sz="1200" dirty="0"/>
              <a:t>, </a:t>
            </a:r>
            <a:r>
              <a:rPr lang="en-US" sz="1200" u="sng" dirty="0">
                <a:hlinkClick r:id="rId48"/>
              </a:rPr>
              <a:t>Kaplan N</a:t>
            </a:r>
            <a:r>
              <a:rPr lang="en-US" sz="1200" baseline="30000" dirty="0"/>
              <a:t>5</a:t>
            </a:r>
            <a:r>
              <a:rPr lang="en-US" sz="1200" dirty="0"/>
              <a:t>, </a:t>
            </a:r>
            <a:r>
              <a:rPr lang="en-US" sz="1200" u="sng" dirty="0">
                <a:hlinkClick r:id="rId49"/>
              </a:rPr>
              <a:t>Shi GX</a:t>
            </a:r>
            <a:r>
              <a:rPr lang="en-US" sz="1200" baseline="30000" dirty="0"/>
              <a:t>6</a:t>
            </a:r>
            <a:r>
              <a:rPr lang="en-US" sz="1200" dirty="0"/>
              <a:t>, </a:t>
            </a:r>
            <a:r>
              <a:rPr lang="en-US" sz="1200" u="sng" dirty="0">
                <a:hlinkClick r:id="rId50"/>
              </a:rPr>
              <a:t>Andres DA</a:t>
            </a:r>
            <a:r>
              <a:rPr lang="en-US" sz="1200" baseline="30000" dirty="0"/>
              <a:t>6</a:t>
            </a:r>
            <a:r>
              <a:rPr lang="en-US" sz="1200" dirty="0"/>
              <a:t>, </a:t>
            </a:r>
            <a:r>
              <a:rPr lang="en-US" sz="1200" u="sng" dirty="0" err="1">
                <a:hlinkClick r:id="rId51"/>
              </a:rPr>
              <a:t>Meyerson</a:t>
            </a:r>
            <a:r>
              <a:rPr lang="en-US" sz="1200" u="sng" dirty="0">
                <a:hlinkClick r:id="rId51"/>
              </a:rPr>
              <a:t> M</a:t>
            </a:r>
            <a:r>
              <a:rPr lang="en-US" sz="1200" baseline="30000" dirty="0"/>
              <a:t>7</a:t>
            </a:r>
            <a:r>
              <a:rPr lang="en-US" sz="1200" dirty="0"/>
              <a:t>.</a:t>
            </a:r>
          </a:p>
          <a:p>
            <a:r>
              <a:rPr lang="en-US" sz="1200" b="1" dirty="0">
                <a:hlinkClick r:id="rId15" tooltip="Open/close author information list"/>
              </a:rPr>
              <a:t>Author information</a:t>
            </a:r>
            <a:endParaRPr lang="en-US" sz="1200" b="1" dirty="0"/>
          </a:p>
          <a:p>
            <a:r>
              <a:rPr lang="en-US" sz="1200" baseline="30000" dirty="0"/>
              <a:t>1</a:t>
            </a:r>
            <a:r>
              <a:rPr lang="en-US" sz="1200" dirty="0"/>
              <a:t>1] Cancer Program, The Broad Institute of Harvard and M.I.T., 7 Cambridge Center, Cambridge, MA, USA [2] Department of Medical Oncology, Dana Farber Cancer Institute, Boston, MA, USA.</a:t>
            </a:r>
          </a:p>
        </p:txBody>
      </p:sp>
      <p:sp>
        <p:nvSpPr>
          <p:cNvPr id="9" name="직사각형 8"/>
          <p:cNvSpPr/>
          <p:nvPr/>
        </p:nvSpPr>
        <p:spPr>
          <a:xfrm>
            <a:off x="4570106" y="1754326"/>
            <a:ext cx="4572000" cy="1569660"/>
          </a:xfrm>
          <a:prstGeom prst="rect">
            <a:avLst/>
          </a:prstGeom>
        </p:spPr>
        <p:txBody>
          <a:bodyPr>
            <a:spAutoFit/>
          </a:bodyPr>
          <a:lstStyle/>
          <a:p>
            <a:r>
              <a:rPr lang="en-US" sz="1200" b="1" u="sng" dirty="0">
                <a:hlinkClick r:id="rId52"/>
              </a:rPr>
              <a:t>ASC deficiency suppresses proliferation and prevents </a:t>
            </a:r>
            <a:r>
              <a:rPr lang="en-US" sz="1200" b="1" u="sng" dirty="0" err="1">
                <a:hlinkClick r:id="rId52"/>
              </a:rPr>
              <a:t>medulloblastoma</a:t>
            </a:r>
            <a:r>
              <a:rPr lang="en-US" sz="1200" b="1" u="sng" dirty="0">
                <a:hlinkClick r:id="rId52"/>
              </a:rPr>
              <a:t> incidence.</a:t>
            </a:r>
            <a:endParaRPr lang="en-US" sz="1200" b="1" dirty="0"/>
          </a:p>
          <a:p>
            <a:r>
              <a:rPr lang="en-US" sz="1200" u="sng" dirty="0">
                <a:hlinkClick r:id="rId53"/>
              </a:rPr>
              <a:t>Knight ER</a:t>
            </a:r>
            <a:r>
              <a:rPr lang="en-US" sz="1200" baseline="30000" dirty="0"/>
              <a:t>1</a:t>
            </a:r>
            <a:r>
              <a:rPr lang="en-US" sz="1200" dirty="0"/>
              <a:t>, </a:t>
            </a:r>
            <a:r>
              <a:rPr lang="en-US" sz="1200" u="sng" dirty="0">
                <a:hlinkClick r:id="rId54"/>
              </a:rPr>
              <a:t>Patel EY</a:t>
            </a:r>
            <a:r>
              <a:rPr lang="en-US" sz="1200" baseline="30000" dirty="0"/>
              <a:t>2</a:t>
            </a:r>
            <a:r>
              <a:rPr lang="en-US" sz="1200" dirty="0"/>
              <a:t>, </a:t>
            </a:r>
            <a:r>
              <a:rPr lang="en-US" sz="1200" u="sng" dirty="0">
                <a:hlinkClick r:id="rId55"/>
              </a:rPr>
              <a:t>Flowers CA</a:t>
            </a:r>
            <a:r>
              <a:rPr lang="en-US" sz="1200" baseline="30000" dirty="0"/>
              <a:t>2</a:t>
            </a:r>
            <a:r>
              <a:rPr lang="en-US" sz="1200" dirty="0"/>
              <a:t>, </a:t>
            </a:r>
            <a:r>
              <a:rPr lang="en-US" sz="1200" u="sng" dirty="0" err="1">
                <a:hlinkClick r:id="rId56"/>
              </a:rPr>
              <a:t>Crowther</a:t>
            </a:r>
            <a:r>
              <a:rPr lang="en-US" sz="1200" u="sng" dirty="0">
                <a:hlinkClick r:id="rId56"/>
              </a:rPr>
              <a:t> AJ</a:t>
            </a:r>
            <a:r>
              <a:rPr lang="en-US" sz="1200" baseline="30000" dirty="0"/>
              <a:t>3</a:t>
            </a:r>
            <a:r>
              <a:rPr lang="en-US" sz="1200" dirty="0"/>
              <a:t>, </a:t>
            </a:r>
            <a:r>
              <a:rPr lang="en-US" sz="1200" u="sng" dirty="0">
                <a:hlinkClick r:id="rId57"/>
              </a:rPr>
              <a:t>Ting JP</a:t>
            </a:r>
            <a:r>
              <a:rPr lang="en-US" sz="1200" baseline="30000" dirty="0"/>
              <a:t>4</a:t>
            </a:r>
            <a:r>
              <a:rPr lang="en-US" sz="1200" dirty="0"/>
              <a:t>, </a:t>
            </a:r>
            <a:r>
              <a:rPr lang="en-US" sz="1200" u="sng" dirty="0">
                <a:hlinkClick r:id="rId58"/>
              </a:rPr>
              <a:t>Miller CR</a:t>
            </a:r>
            <a:r>
              <a:rPr lang="en-US" sz="1200" baseline="30000" dirty="0"/>
              <a:t>5</a:t>
            </a:r>
            <a:r>
              <a:rPr lang="en-US" sz="1200" dirty="0"/>
              <a:t>, </a:t>
            </a:r>
            <a:r>
              <a:rPr lang="en-US" sz="1200" u="sng" dirty="0" err="1">
                <a:hlinkClick r:id="rId59"/>
              </a:rPr>
              <a:t>Gershon</a:t>
            </a:r>
            <a:r>
              <a:rPr lang="en-US" sz="1200" u="sng" dirty="0">
                <a:hlinkClick r:id="rId59"/>
              </a:rPr>
              <a:t> TR</a:t>
            </a:r>
            <a:r>
              <a:rPr lang="en-US" sz="1200" baseline="30000" dirty="0"/>
              <a:t>6</a:t>
            </a:r>
            <a:r>
              <a:rPr lang="en-US" sz="1200" dirty="0"/>
              <a:t>, </a:t>
            </a:r>
            <a:r>
              <a:rPr lang="en-US" sz="1200" u="sng" dirty="0" err="1">
                <a:hlinkClick r:id="rId60"/>
              </a:rPr>
              <a:t>Deshmukh</a:t>
            </a:r>
            <a:r>
              <a:rPr lang="en-US" sz="1200" u="sng" dirty="0">
                <a:hlinkClick r:id="rId60"/>
              </a:rPr>
              <a:t> M</a:t>
            </a:r>
            <a:r>
              <a:rPr lang="en-US" sz="1200" baseline="30000" dirty="0"/>
              <a:t>7</a:t>
            </a:r>
            <a:r>
              <a:rPr lang="en-US" sz="1200" dirty="0"/>
              <a:t>.</a:t>
            </a:r>
          </a:p>
          <a:p>
            <a:r>
              <a:rPr lang="en-US" sz="1200" b="1" dirty="0">
                <a:hlinkClick r:id="rId15" tooltip="Open/close author information list"/>
              </a:rPr>
              <a:t>Author information</a:t>
            </a:r>
            <a:endParaRPr lang="en-US" sz="1200" b="1" dirty="0"/>
          </a:p>
          <a:p>
            <a:r>
              <a:rPr lang="en-US" sz="1200" baseline="30000" dirty="0"/>
              <a:t>1</a:t>
            </a:r>
            <a:r>
              <a:rPr lang="en-US" sz="1200" dirty="0"/>
              <a:t>1] Neurobiology Curriculum, University of North Carolina-Chapel Hill, Chapel Hill, NC, USA [2] Neuroscience Center, University of North Carolina-Chapel Hill, Chapel Hill, NC, USA.</a:t>
            </a:r>
          </a:p>
        </p:txBody>
      </p:sp>
      <p:sp>
        <p:nvSpPr>
          <p:cNvPr id="10" name="직사각형 9"/>
          <p:cNvSpPr/>
          <p:nvPr/>
        </p:nvSpPr>
        <p:spPr>
          <a:xfrm>
            <a:off x="4570106" y="3323986"/>
            <a:ext cx="4572000" cy="1384995"/>
          </a:xfrm>
          <a:prstGeom prst="rect">
            <a:avLst/>
          </a:prstGeom>
        </p:spPr>
        <p:txBody>
          <a:bodyPr>
            <a:spAutoFit/>
          </a:bodyPr>
          <a:lstStyle/>
          <a:p>
            <a:r>
              <a:rPr lang="en-US" sz="1200" b="1" u="sng" dirty="0">
                <a:hlinkClick r:id="rId61"/>
              </a:rPr>
              <a:t>TRIM24 promotes </a:t>
            </a:r>
            <a:r>
              <a:rPr lang="en-US" sz="1200" b="1" u="sng" dirty="0" err="1">
                <a:hlinkClick r:id="rId61"/>
              </a:rPr>
              <a:t>glioma</a:t>
            </a:r>
            <a:r>
              <a:rPr lang="en-US" sz="1200" b="1" u="sng" dirty="0">
                <a:hlinkClick r:id="rId61"/>
              </a:rPr>
              <a:t> progression and enhances </a:t>
            </a:r>
            <a:r>
              <a:rPr lang="en-US" sz="1200" b="1" u="sng" dirty="0" err="1">
                <a:hlinkClick r:id="rId61"/>
              </a:rPr>
              <a:t>chemoresistance</a:t>
            </a:r>
            <a:r>
              <a:rPr lang="en-US" sz="1200" b="1" u="sng" dirty="0">
                <a:hlinkClick r:id="rId61"/>
              </a:rPr>
              <a:t> through activation of the PI3K/</a:t>
            </a:r>
            <a:r>
              <a:rPr lang="en-US" sz="1200" b="1" u="sng" dirty="0" err="1">
                <a:hlinkClick r:id="rId61"/>
              </a:rPr>
              <a:t>Akt</a:t>
            </a:r>
            <a:r>
              <a:rPr lang="en-US" sz="1200" b="1" u="sng" dirty="0">
                <a:hlinkClick r:id="rId61"/>
              </a:rPr>
              <a:t> signaling pathway.</a:t>
            </a:r>
            <a:endParaRPr lang="en-US" sz="1200" b="1" dirty="0"/>
          </a:p>
          <a:p>
            <a:r>
              <a:rPr lang="en-US" sz="1200" u="sng" dirty="0">
                <a:hlinkClick r:id="rId62"/>
              </a:rPr>
              <a:t>Zhang LH</a:t>
            </a:r>
            <a:r>
              <a:rPr lang="en-US" sz="1200" dirty="0"/>
              <a:t>, </a:t>
            </a:r>
            <a:r>
              <a:rPr lang="en-US" sz="1200" u="sng" dirty="0">
                <a:hlinkClick r:id="rId63"/>
              </a:rPr>
              <a:t>Yin AA</a:t>
            </a:r>
            <a:r>
              <a:rPr lang="en-US" sz="1200" dirty="0"/>
              <a:t>, </a:t>
            </a:r>
            <a:r>
              <a:rPr lang="en-US" sz="1200" u="sng" dirty="0">
                <a:hlinkClick r:id="rId64"/>
              </a:rPr>
              <a:t>Cheng JX</a:t>
            </a:r>
            <a:r>
              <a:rPr lang="en-US" sz="1200" dirty="0"/>
              <a:t>, </a:t>
            </a:r>
            <a:r>
              <a:rPr lang="en-US" sz="1200" u="sng" dirty="0">
                <a:hlinkClick r:id="rId65"/>
              </a:rPr>
              <a:t>Huang HY</a:t>
            </a:r>
            <a:r>
              <a:rPr lang="en-US" sz="1200" dirty="0"/>
              <a:t>, </a:t>
            </a:r>
            <a:r>
              <a:rPr lang="en-US" sz="1200" u="sng" dirty="0">
                <a:hlinkClick r:id="rId66"/>
              </a:rPr>
              <a:t>Li XM</a:t>
            </a:r>
            <a:r>
              <a:rPr lang="en-US" sz="1200" dirty="0"/>
              <a:t>, </a:t>
            </a:r>
            <a:r>
              <a:rPr lang="en-US" sz="1200" u="sng" dirty="0">
                <a:hlinkClick r:id="rId67"/>
              </a:rPr>
              <a:t>Zhang YQ</a:t>
            </a:r>
            <a:r>
              <a:rPr lang="en-US" sz="1200" dirty="0"/>
              <a:t>, </a:t>
            </a:r>
            <a:r>
              <a:rPr lang="en-US" sz="1200" u="sng" dirty="0">
                <a:hlinkClick r:id="rId68"/>
              </a:rPr>
              <a:t>Han N</a:t>
            </a:r>
            <a:r>
              <a:rPr lang="en-US" sz="1200" dirty="0"/>
              <a:t>, </a:t>
            </a:r>
            <a:r>
              <a:rPr lang="en-US" sz="1200" u="sng" dirty="0">
                <a:hlinkClick r:id="rId69"/>
              </a:rPr>
              <a:t>Zhang X</a:t>
            </a:r>
            <a:r>
              <a:rPr lang="en-US" sz="1200" dirty="0"/>
              <a:t>.</a:t>
            </a:r>
          </a:p>
          <a:p>
            <a:r>
              <a:rPr lang="en-US" sz="1200" b="1" dirty="0">
                <a:hlinkClick r:id="rId15" tooltip="Open/close author information list"/>
              </a:rPr>
              <a:t>Author information</a:t>
            </a:r>
            <a:endParaRPr lang="en-US" sz="1200" b="1" dirty="0"/>
          </a:p>
          <a:p>
            <a:r>
              <a:rPr lang="en-US" sz="1200" dirty="0"/>
              <a:t>Department of Neurosurgery, </a:t>
            </a:r>
            <a:r>
              <a:rPr lang="en-US" sz="1200" dirty="0" err="1"/>
              <a:t>Xijing</a:t>
            </a:r>
            <a:r>
              <a:rPr lang="en-US" sz="1200" dirty="0"/>
              <a:t> Hospital, Fourth Military Medical University, Xi'an, China</a:t>
            </a:r>
          </a:p>
        </p:txBody>
      </p:sp>
      <p:sp>
        <p:nvSpPr>
          <p:cNvPr id="11" name="직사각형 10"/>
          <p:cNvSpPr/>
          <p:nvPr/>
        </p:nvSpPr>
        <p:spPr>
          <a:xfrm>
            <a:off x="4570106" y="4708981"/>
            <a:ext cx="4572000" cy="1200329"/>
          </a:xfrm>
          <a:prstGeom prst="rect">
            <a:avLst/>
          </a:prstGeom>
        </p:spPr>
        <p:txBody>
          <a:bodyPr>
            <a:spAutoFit/>
          </a:bodyPr>
          <a:lstStyle/>
          <a:p>
            <a:r>
              <a:rPr lang="en-US" sz="1200" b="1" u="sng" dirty="0">
                <a:hlinkClick r:id="rId70"/>
              </a:rPr>
              <a:t>p53 suppresses carcinoma progression by inhibiting mTOR pathway activation.</a:t>
            </a:r>
            <a:endParaRPr lang="en-US" sz="1200" b="1" dirty="0"/>
          </a:p>
          <a:p>
            <a:r>
              <a:rPr lang="en-US" sz="1200" u="sng" dirty="0" err="1">
                <a:hlinkClick r:id="rId71"/>
              </a:rPr>
              <a:t>Akeno</a:t>
            </a:r>
            <a:r>
              <a:rPr lang="en-US" sz="1200" u="sng" dirty="0">
                <a:hlinkClick r:id="rId71"/>
              </a:rPr>
              <a:t> N</a:t>
            </a:r>
            <a:r>
              <a:rPr lang="en-US" sz="1200" baseline="30000" dirty="0"/>
              <a:t>1</a:t>
            </a:r>
            <a:r>
              <a:rPr lang="en-US" sz="1200" dirty="0"/>
              <a:t>, </a:t>
            </a:r>
            <a:r>
              <a:rPr lang="en-US" sz="1200" u="sng" dirty="0">
                <a:hlinkClick r:id="rId72"/>
              </a:rPr>
              <a:t>Miller AL</a:t>
            </a:r>
            <a:r>
              <a:rPr lang="en-US" sz="1200" baseline="30000" dirty="0"/>
              <a:t>1</a:t>
            </a:r>
            <a:r>
              <a:rPr lang="en-US" sz="1200" dirty="0"/>
              <a:t>, </a:t>
            </a:r>
            <a:r>
              <a:rPr lang="en-US" sz="1200" u="sng" dirty="0">
                <a:hlinkClick r:id="rId73"/>
              </a:rPr>
              <a:t>Ma X</a:t>
            </a:r>
            <a:r>
              <a:rPr lang="en-US" sz="1200" baseline="30000" dirty="0"/>
              <a:t>1</a:t>
            </a:r>
            <a:r>
              <a:rPr lang="en-US" sz="1200" dirty="0"/>
              <a:t>, </a:t>
            </a:r>
            <a:r>
              <a:rPr lang="en-US" sz="1200" u="sng" dirty="0" err="1">
                <a:hlinkClick r:id="rId74"/>
              </a:rPr>
              <a:t>Wikenheiser-Brokamp</a:t>
            </a:r>
            <a:r>
              <a:rPr lang="en-US" sz="1200" u="sng" dirty="0">
                <a:hlinkClick r:id="rId74"/>
              </a:rPr>
              <a:t> KA</a:t>
            </a:r>
            <a:r>
              <a:rPr lang="en-US" sz="1200" baseline="30000" dirty="0"/>
              <a:t>2</a:t>
            </a:r>
            <a:r>
              <a:rPr lang="en-US" sz="1200" dirty="0"/>
              <a:t>.</a:t>
            </a:r>
          </a:p>
          <a:p>
            <a:r>
              <a:rPr lang="en-US" sz="1200" b="1" dirty="0">
                <a:hlinkClick r:id="rId15" tooltip="Open/close author information list"/>
              </a:rPr>
              <a:t>Author information</a:t>
            </a:r>
            <a:endParaRPr lang="en-US" sz="1200" b="1" dirty="0"/>
          </a:p>
          <a:p>
            <a:r>
              <a:rPr lang="en-US" sz="1200" baseline="30000" dirty="0"/>
              <a:t>1</a:t>
            </a:r>
            <a:r>
              <a:rPr lang="en-US" sz="1200" dirty="0"/>
              <a:t>Pathology and Laboratory Medicine, Cincinnati Children's Hospital Medical Center, Cincinnati, OH, USA.</a:t>
            </a:r>
          </a:p>
        </p:txBody>
      </p:sp>
      <p:sp>
        <p:nvSpPr>
          <p:cNvPr id="12" name="TextBox 11"/>
          <p:cNvSpPr txBox="1"/>
          <p:nvPr/>
        </p:nvSpPr>
        <p:spPr>
          <a:xfrm>
            <a:off x="7972296" y="44624"/>
            <a:ext cx="1136208" cy="369332"/>
          </a:xfrm>
          <a:prstGeom prst="rect">
            <a:avLst/>
          </a:prstGeom>
          <a:noFill/>
        </p:spPr>
        <p:txBody>
          <a:bodyPr wrap="none" rtlCol="0">
            <a:spAutoFit/>
          </a:bodyPr>
          <a:lstStyle/>
          <a:p>
            <a:r>
              <a:rPr lang="en-US" dirty="0" smtClean="0"/>
              <a:t>Oncogene</a:t>
            </a:r>
            <a:endParaRPr lang="en-US" dirty="0"/>
          </a:p>
        </p:txBody>
      </p:sp>
    </p:spTree>
    <p:extLst>
      <p:ext uri="{BB962C8B-B14F-4D97-AF65-F5344CB8AC3E}">
        <p14:creationId xmlns:p14="http://schemas.microsoft.com/office/powerpoint/2010/main" xmlns="" val="140659966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직사각형 1"/>
          <p:cNvSpPr/>
          <p:nvPr/>
        </p:nvSpPr>
        <p:spPr>
          <a:xfrm>
            <a:off x="-9881" y="0"/>
            <a:ext cx="4572000" cy="1938992"/>
          </a:xfrm>
          <a:prstGeom prst="rect">
            <a:avLst/>
          </a:prstGeom>
        </p:spPr>
        <p:txBody>
          <a:bodyPr>
            <a:spAutoFit/>
          </a:bodyPr>
          <a:lstStyle/>
          <a:p>
            <a:r>
              <a:rPr lang="en-US" sz="1200" b="1" u="sng" dirty="0">
                <a:hlinkClick r:id="rId2"/>
              </a:rPr>
              <a:t>Selective killing of lung cancer cells by miRNA-506 molecule through inhibiting NF-</a:t>
            </a:r>
            <a:r>
              <a:rPr lang="el-GR" sz="1200" b="1" u="sng" dirty="0">
                <a:hlinkClick r:id="rId2"/>
              </a:rPr>
              <a:t>κ</a:t>
            </a:r>
            <a:r>
              <a:rPr lang="en-US" sz="1200" b="1" u="sng" dirty="0">
                <a:hlinkClick r:id="rId2"/>
              </a:rPr>
              <a:t>B p65 to evoke reactive oxygen species generation and p53 activation.</a:t>
            </a:r>
            <a:endParaRPr lang="en-US" sz="1200" b="1" dirty="0"/>
          </a:p>
          <a:p>
            <a:r>
              <a:rPr lang="en-US" sz="1200" u="sng" dirty="0">
                <a:hlinkClick r:id="rId3"/>
              </a:rPr>
              <a:t>Yin M</a:t>
            </a:r>
            <a:r>
              <a:rPr lang="en-US" sz="1200" baseline="30000" dirty="0"/>
              <a:t>1</a:t>
            </a:r>
            <a:r>
              <a:rPr lang="en-US" sz="1200" dirty="0"/>
              <a:t>, </a:t>
            </a:r>
            <a:r>
              <a:rPr lang="en-US" sz="1200" u="sng" dirty="0">
                <a:hlinkClick r:id="rId4"/>
              </a:rPr>
              <a:t>Ren X</a:t>
            </a:r>
            <a:r>
              <a:rPr lang="en-US" sz="1200" baseline="30000" dirty="0"/>
              <a:t>1</a:t>
            </a:r>
            <a:r>
              <a:rPr lang="en-US" sz="1200" dirty="0"/>
              <a:t>, </a:t>
            </a:r>
            <a:r>
              <a:rPr lang="en-US" sz="1200" u="sng" dirty="0">
                <a:hlinkClick r:id="rId5"/>
              </a:rPr>
              <a:t>Zhang X</a:t>
            </a:r>
            <a:r>
              <a:rPr lang="en-US" sz="1200" baseline="30000" dirty="0"/>
              <a:t>2</a:t>
            </a:r>
            <a:r>
              <a:rPr lang="en-US" sz="1200" dirty="0"/>
              <a:t>, </a:t>
            </a:r>
            <a:r>
              <a:rPr lang="en-US" sz="1200" u="sng" dirty="0">
                <a:hlinkClick r:id="rId6"/>
              </a:rPr>
              <a:t>Luo Y</a:t>
            </a:r>
            <a:r>
              <a:rPr lang="en-US" sz="1200" baseline="30000" dirty="0"/>
              <a:t>3</a:t>
            </a:r>
            <a:r>
              <a:rPr lang="en-US" sz="1200" dirty="0"/>
              <a:t>, </a:t>
            </a:r>
            <a:r>
              <a:rPr lang="en-US" sz="1200" u="sng" dirty="0">
                <a:hlinkClick r:id="rId7"/>
              </a:rPr>
              <a:t>Wang G</a:t>
            </a:r>
            <a:r>
              <a:rPr lang="en-US" sz="1200" baseline="30000" dirty="0"/>
              <a:t>4</a:t>
            </a:r>
            <a:r>
              <a:rPr lang="en-US" sz="1200" dirty="0"/>
              <a:t>, </a:t>
            </a:r>
            <a:r>
              <a:rPr lang="en-US" sz="1200" u="sng" dirty="0">
                <a:hlinkClick r:id="rId8"/>
              </a:rPr>
              <a:t>Huang K</a:t>
            </a:r>
            <a:r>
              <a:rPr lang="en-US" sz="1200" baseline="30000" dirty="0"/>
              <a:t>3</a:t>
            </a:r>
            <a:r>
              <a:rPr lang="en-US" sz="1200" dirty="0"/>
              <a:t>, </a:t>
            </a:r>
            <a:r>
              <a:rPr lang="en-US" sz="1200" u="sng" dirty="0">
                <a:hlinkClick r:id="rId9"/>
              </a:rPr>
              <a:t>Feng S</a:t>
            </a:r>
            <a:r>
              <a:rPr lang="en-US" sz="1200" baseline="30000" dirty="0"/>
              <a:t>3</a:t>
            </a:r>
            <a:r>
              <a:rPr lang="en-US" sz="1200" dirty="0"/>
              <a:t>, </a:t>
            </a:r>
            <a:r>
              <a:rPr lang="en-US" sz="1200" u="sng" dirty="0" err="1">
                <a:hlinkClick r:id="rId10"/>
              </a:rPr>
              <a:t>Bao</a:t>
            </a:r>
            <a:r>
              <a:rPr lang="en-US" sz="1200" u="sng" dirty="0">
                <a:hlinkClick r:id="rId10"/>
              </a:rPr>
              <a:t> X</a:t>
            </a:r>
            <a:r>
              <a:rPr lang="en-US" sz="1200" baseline="30000" dirty="0"/>
              <a:t>4</a:t>
            </a:r>
            <a:r>
              <a:rPr lang="en-US" sz="1200" dirty="0"/>
              <a:t>, </a:t>
            </a:r>
            <a:r>
              <a:rPr lang="en-US" sz="1200" u="sng" dirty="0">
                <a:hlinkClick r:id="rId8"/>
              </a:rPr>
              <a:t>Huang K</a:t>
            </a:r>
            <a:r>
              <a:rPr lang="en-US" sz="1200" baseline="30000" dirty="0"/>
              <a:t>5</a:t>
            </a:r>
            <a:r>
              <a:rPr lang="en-US" sz="1200" dirty="0"/>
              <a:t>, </a:t>
            </a:r>
            <a:r>
              <a:rPr lang="en-US" sz="1200" u="sng" dirty="0">
                <a:hlinkClick r:id="rId11"/>
              </a:rPr>
              <a:t>He X</a:t>
            </a:r>
            <a:r>
              <a:rPr lang="en-US" sz="1200" baseline="30000" dirty="0"/>
              <a:t>6</a:t>
            </a:r>
            <a:r>
              <a:rPr lang="en-US" sz="1200" dirty="0"/>
              <a:t>, </a:t>
            </a:r>
            <a:r>
              <a:rPr lang="en-US" sz="1200" u="sng" dirty="0">
                <a:hlinkClick r:id="rId12"/>
              </a:rPr>
              <a:t>Liang P</a:t>
            </a:r>
            <a:r>
              <a:rPr lang="en-US" sz="1200" baseline="30000" dirty="0"/>
              <a:t>7</a:t>
            </a:r>
            <a:r>
              <a:rPr lang="en-US" sz="1200" dirty="0"/>
              <a:t>, </a:t>
            </a:r>
            <a:r>
              <a:rPr lang="en-US" sz="1200" u="sng" dirty="0">
                <a:hlinkClick r:id="rId13"/>
              </a:rPr>
              <a:t>Wang Z</a:t>
            </a:r>
            <a:r>
              <a:rPr lang="en-US" sz="1200" baseline="30000" dirty="0"/>
              <a:t>4</a:t>
            </a:r>
            <a:r>
              <a:rPr lang="en-US" sz="1200" dirty="0"/>
              <a:t>, </a:t>
            </a:r>
            <a:r>
              <a:rPr lang="en-US" sz="1200" u="sng" dirty="0">
                <a:hlinkClick r:id="rId14"/>
              </a:rPr>
              <a:t>Tang H</a:t>
            </a:r>
            <a:r>
              <a:rPr lang="en-US" sz="1200" baseline="30000" dirty="0"/>
              <a:t>2</a:t>
            </a:r>
            <a:r>
              <a:rPr lang="en-US" sz="1200" dirty="0"/>
              <a:t>, </a:t>
            </a:r>
            <a:r>
              <a:rPr lang="en-US" sz="1200" u="sng" dirty="0">
                <a:hlinkClick r:id="rId15"/>
              </a:rPr>
              <a:t>He J</a:t>
            </a:r>
            <a:r>
              <a:rPr lang="en-US" sz="1200" baseline="30000" dirty="0"/>
              <a:t>2</a:t>
            </a:r>
            <a:r>
              <a:rPr lang="en-US" sz="1200" dirty="0"/>
              <a:t>, </a:t>
            </a:r>
            <a:r>
              <a:rPr lang="en-US" sz="1200" u="sng" dirty="0">
                <a:hlinkClick r:id="rId16"/>
              </a:rPr>
              <a:t>Zhang B</a:t>
            </a:r>
            <a:r>
              <a:rPr lang="en-US" sz="1200" baseline="30000" dirty="0"/>
              <a:t>1</a:t>
            </a:r>
            <a:r>
              <a:rPr lang="en-US" sz="1200" dirty="0"/>
              <a:t>.</a:t>
            </a:r>
          </a:p>
          <a:p>
            <a:r>
              <a:rPr lang="en-US" sz="1200" b="1" dirty="0">
                <a:hlinkClick r:id="rId17" tooltip="Open/close author information list"/>
              </a:rPr>
              <a:t>Author information</a:t>
            </a:r>
            <a:endParaRPr lang="en-US" sz="1200" b="1" dirty="0"/>
          </a:p>
          <a:p>
            <a:r>
              <a:rPr lang="en-US" sz="1200" baseline="30000" dirty="0"/>
              <a:t>1</a:t>
            </a:r>
            <a:r>
              <a:rPr lang="en-US" sz="1200" dirty="0"/>
              <a:t>1] The State Key Laboratory of Respiratory Diseases, Guangzhou Institutes of Biomedicine and Health, Chinese Academy of Sciences, Guangzhou, China [2] School of Life Science, University of Science and Technology of China, Hefei, China.</a:t>
            </a:r>
          </a:p>
        </p:txBody>
      </p:sp>
      <p:sp>
        <p:nvSpPr>
          <p:cNvPr id="3" name="직사각형 2"/>
          <p:cNvSpPr/>
          <p:nvPr/>
        </p:nvSpPr>
        <p:spPr>
          <a:xfrm>
            <a:off x="-9881" y="1938992"/>
            <a:ext cx="4572000" cy="1384995"/>
          </a:xfrm>
          <a:prstGeom prst="rect">
            <a:avLst/>
          </a:prstGeom>
        </p:spPr>
        <p:txBody>
          <a:bodyPr>
            <a:spAutoFit/>
          </a:bodyPr>
          <a:lstStyle/>
          <a:p>
            <a:r>
              <a:rPr lang="en-US" sz="1200" b="1" u="sng" dirty="0">
                <a:hlinkClick r:id="rId18"/>
              </a:rPr>
              <a:t>Global identification of genes targeted by DNMT3b for epigenetic silencing in lung cancer.</a:t>
            </a:r>
            <a:endParaRPr lang="en-US" sz="1200" b="1" dirty="0"/>
          </a:p>
          <a:p>
            <a:r>
              <a:rPr lang="en-US" sz="1200" u="sng" dirty="0" err="1">
                <a:hlinkClick r:id="rId19"/>
              </a:rPr>
              <a:t>Teneng</a:t>
            </a:r>
            <a:r>
              <a:rPr lang="en-US" sz="1200" u="sng" dirty="0">
                <a:hlinkClick r:id="rId19"/>
              </a:rPr>
              <a:t> I</a:t>
            </a:r>
            <a:r>
              <a:rPr lang="en-US" sz="1200" dirty="0"/>
              <a:t>, </a:t>
            </a:r>
            <a:r>
              <a:rPr lang="en-US" sz="1200" u="sng" dirty="0">
                <a:hlinkClick r:id="rId20"/>
              </a:rPr>
              <a:t>Tellez CS</a:t>
            </a:r>
            <a:r>
              <a:rPr lang="en-US" sz="1200" dirty="0"/>
              <a:t>, </a:t>
            </a:r>
            <a:r>
              <a:rPr lang="en-US" sz="1200" u="sng" dirty="0" err="1">
                <a:hlinkClick r:id="rId21"/>
              </a:rPr>
              <a:t>Picchi</a:t>
            </a:r>
            <a:r>
              <a:rPr lang="en-US" sz="1200" u="sng" dirty="0">
                <a:hlinkClick r:id="rId21"/>
              </a:rPr>
              <a:t> MA</a:t>
            </a:r>
            <a:r>
              <a:rPr lang="en-US" sz="1200" dirty="0"/>
              <a:t>, </a:t>
            </a:r>
            <a:r>
              <a:rPr lang="en-US" sz="1200" u="sng" dirty="0" err="1">
                <a:hlinkClick r:id="rId22"/>
              </a:rPr>
              <a:t>Klinge</a:t>
            </a:r>
            <a:r>
              <a:rPr lang="en-US" sz="1200" u="sng" dirty="0">
                <a:hlinkClick r:id="rId22"/>
              </a:rPr>
              <a:t> DM</a:t>
            </a:r>
            <a:r>
              <a:rPr lang="en-US" sz="1200" dirty="0"/>
              <a:t>, </a:t>
            </a:r>
            <a:r>
              <a:rPr lang="en-US" sz="1200" u="sng" dirty="0" err="1">
                <a:hlinkClick r:id="rId23"/>
              </a:rPr>
              <a:t>Yingling</a:t>
            </a:r>
            <a:r>
              <a:rPr lang="en-US" sz="1200" u="sng" dirty="0">
                <a:hlinkClick r:id="rId23"/>
              </a:rPr>
              <a:t> CM</a:t>
            </a:r>
            <a:r>
              <a:rPr lang="en-US" sz="1200" dirty="0"/>
              <a:t>, </a:t>
            </a:r>
            <a:r>
              <a:rPr lang="en-US" sz="1200" u="sng" dirty="0">
                <a:hlinkClick r:id="rId24"/>
              </a:rPr>
              <a:t>Snider AM</a:t>
            </a:r>
            <a:r>
              <a:rPr lang="en-US" sz="1200" dirty="0"/>
              <a:t>, </a:t>
            </a:r>
            <a:r>
              <a:rPr lang="en-US" sz="1200" u="sng" dirty="0">
                <a:hlinkClick r:id="rId25"/>
              </a:rPr>
              <a:t>Liu Y</a:t>
            </a:r>
            <a:r>
              <a:rPr lang="en-US" sz="1200" dirty="0"/>
              <a:t>, </a:t>
            </a:r>
            <a:r>
              <a:rPr lang="en-US" sz="1200" u="sng" dirty="0" err="1">
                <a:hlinkClick r:id="rId26"/>
              </a:rPr>
              <a:t>Belinsky</a:t>
            </a:r>
            <a:r>
              <a:rPr lang="en-US" sz="1200" u="sng" dirty="0">
                <a:hlinkClick r:id="rId26"/>
              </a:rPr>
              <a:t> SA</a:t>
            </a:r>
            <a:r>
              <a:rPr lang="en-US" sz="1200" dirty="0"/>
              <a:t>.</a:t>
            </a:r>
          </a:p>
          <a:p>
            <a:r>
              <a:rPr lang="en-US" sz="1200" b="1" dirty="0">
                <a:hlinkClick r:id="rId17" tooltip="Open/close author information list"/>
              </a:rPr>
              <a:t>Author information</a:t>
            </a:r>
            <a:endParaRPr lang="en-US" sz="1200" b="1" dirty="0"/>
          </a:p>
          <a:p>
            <a:r>
              <a:rPr lang="en-US" sz="1200" dirty="0"/>
              <a:t>Lung Cancer Program, Lovelace Respiratory Research Institute, Albuquerque, NM, USA</a:t>
            </a:r>
          </a:p>
        </p:txBody>
      </p:sp>
      <p:sp>
        <p:nvSpPr>
          <p:cNvPr id="4" name="직사각형 3"/>
          <p:cNvSpPr/>
          <p:nvPr/>
        </p:nvSpPr>
        <p:spPr>
          <a:xfrm>
            <a:off x="-9881" y="3323987"/>
            <a:ext cx="4572000" cy="1754326"/>
          </a:xfrm>
          <a:prstGeom prst="rect">
            <a:avLst/>
          </a:prstGeom>
        </p:spPr>
        <p:txBody>
          <a:bodyPr>
            <a:spAutoFit/>
          </a:bodyPr>
          <a:lstStyle/>
          <a:p>
            <a:r>
              <a:rPr lang="en-US" sz="1200" b="1" u="sng" dirty="0">
                <a:hlinkClick r:id="rId27"/>
              </a:rPr>
              <a:t>TFAP2C governs the luminal epithelial phenotype in mammary development and carcinogenesis.</a:t>
            </a:r>
            <a:endParaRPr lang="en-US" sz="1200" b="1" dirty="0"/>
          </a:p>
          <a:p>
            <a:r>
              <a:rPr lang="en-US" sz="1200" u="sng" dirty="0">
                <a:hlinkClick r:id="rId28"/>
              </a:rPr>
              <a:t>Cyr AR</a:t>
            </a:r>
            <a:r>
              <a:rPr lang="en-US" sz="1200" baseline="30000" dirty="0"/>
              <a:t>1</a:t>
            </a:r>
            <a:r>
              <a:rPr lang="en-US" sz="1200" dirty="0"/>
              <a:t>, </a:t>
            </a:r>
            <a:r>
              <a:rPr lang="en-US" sz="1200" u="sng" dirty="0">
                <a:hlinkClick r:id="rId29"/>
              </a:rPr>
              <a:t>Kulak MV</a:t>
            </a:r>
            <a:r>
              <a:rPr lang="en-US" sz="1200" baseline="30000" dirty="0"/>
              <a:t>2</a:t>
            </a:r>
            <a:r>
              <a:rPr lang="en-US" sz="1200" dirty="0"/>
              <a:t>, </a:t>
            </a:r>
            <a:r>
              <a:rPr lang="en-US" sz="1200" u="sng" dirty="0">
                <a:hlinkClick r:id="rId30"/>
              </a:rPr>
              <a:t>Park JM</a:t>
            </a:r>
            <a:r>
              <a:rPr lang="en-US" sz="1200" baseline="30000" dirty="0"/>
              <a:t>2</a:t>
            </a:r>
            <a:r>
              <a:rPr lang="en-US" sz="1200" dirty="0"/>
              <a:t>, </a:t>
            </a:r>
            <a:r>
              <a:rPr lang="en-US" sz="1200" u="sng" dirty="0" err="1">
                <a:hlinkClick r:id="rId31"/>
              </a:rPr>
              <a:t>Bogachek</a:t>
            </a:r>
            <a:r>
              <a:rPr lang="en-US" sz="1200" u="sng" dirty="0">
                <a:hlinkClick r:id="rId31"/>
              </a:rPr>
              <a:t> MV</a:t>
            </a:r>
            <a:r>
              <a:rPr lang="en-US" sz="1200" baseline="30000" dirty="0"/>
              <a:t>2</a:t>
            </a:r>
            <a:r>
              <a:rPr lang="en-US" sz="1200" dirty="0"/>
              <a:t>, </a:t>
            </a:r>
            <a:r>
              <a:rPr lang="en-US" sz="1200" u="sng" dirty="0" err="1">
                <a:hlinkClick r:id="rId32"/>
              </a:rPr>
              <a:t>Spanheimer</a:t>
            </a:r>
            <a:r>
              <a:rPr lang="en-US" sz="1200" u="sng" dirty="0">
                <a:hlinkClick r:id="rId32"/>
              </a:rPr>
              <a:t> PM</a:t>
            </a:r>
            <a:r>
              <a:rPr lang="en-US" sz="1200" baseline="30000" dirty="0"/>
              <a:t>2</a:t>
            </a:r>
            <a:r>
              <a:rPr lang="en-US" sz="1200" dirty="0"/>
              <a:t>, </a:t>
            </a:r>
            <a:r>
              <a:rPr lang="en-US" sz="1200" u="sng" dirty="0" err="1">
                <a:hlinkClick r:id="rId33"/>
              </a:rPr>
              <a:t>Woodfield</a:t>
            </a:r>
            <a:r>
              <a:rPr lang="en-US" sz="1200" u="sng" dirty="0">
                <a:hlinkClick r:id="rId33"/>
              </a:rPr>
              <a:t> GW</a:t>
            </a:r>
            <a:r>
              <a:rPr lang="en-US" sz="1200" baseline="30000" dirty="0"/>
              <a:t>2</a:t>
            </a:r>
            <a:r>
              <a:rPr lang="en-US" sz="1200" dirty="0"/>
              <a:t>, </a:t>
            </a:r>
            <a:r>
              <a:rPr lang="en-US" sz="1200" u="sng" dirty="0">
                <a:hlinkClick r:id="rId34"/>
              </a:rPr>
              <a:t>White-Baer LS</a:t>
            </a:r>
            <a:r>
              <a:rPr lang="en-US" sz="1200" baseline="30000" dirty="0"/>
              <a:t>2</a:t>
            </a:r>
            <a:r>
              <a:rPr lang="en-US" sz="1200" dirty="0"/>
              <a:t>, </a:t>
            </a:r>
            <a:r>
              <a:rPr lang="en-US" sz="1200" u="sng" dirty="0">
                <a:hlinkClick r:id="rId35"/>
              </a:rPr>
              <a:t>O'Malley YQ</a:t>
            </a:r>
            <a:r>
              <a:rPr lang="en-US" sz="1200" baseline="30000" dirty="0"/>
              <a:t>2</a:t>
            </a:r>
            <a:r>
              <a:rPr lang="en-US" sz="1200" dirty="0"/>
              <a:t>,</a:t>
            </a:r>
            <a:r>
              <a:rPr lang="en-US" sz="1200" u="sng" dirty="0">
                <a:hlinkClick r:id="rId36"/>
              </a:rPr>
              <a:t>Sugg SL</a:t>
            </a:r>
            <a:r>
              <a:rPr lang="en-US" sz="1200" baseline="30000" dirty="0"/>
              <a:t>2</a:t>
            </a:r>
            <a:r>
              <a:rPr lang="en-US" sz="1200" dirty="0"/>
              <a:t>, </a:t>
            </a:r>
            <a:r>
              <a:rPr lang="en-US" sz="1200" u="sng" dirty="0">
                <a:hlinkClick r:id="rId37"/>
              </a:rPr>
              <a:t>Olivier AK</a:t>
            </a:r>
            <a:r>
              <a:rPr lang="en-US" sz="1200" baseline="30000" dirty="0"/>
              <a:t>3</a:t>
            </a:r>
            <a:r>
              <a:rPr lang="en-US" sz="1200" dirty="0"/>
              <a:t>, </a:t>
            </a:r>
            <a:r>
              <a:rPr lang="en-US" sz="1200" u="sng" dirty="0">
                <a:hlinkClick r:id="rId38"/>
              </a:rPr>
              <a:t>Zhang W</a:t>
            </a:r>
            <a:r>
              <a:rPr lang="en-US" sz="1200" baseline="30000" dirty="0"/>
              <a:t>3</a:t>
            </a:r>
            <a:r>
              <a:rPr lang="en-US" sz="1200" dirty="0"/>
              <a:t>, </a:t>
            </a:r>
            <a:r>
              <a:rPr lang="en-US" sz="1200" u="sng" dirty="0" err="1">
                <a:hlinkClick r:id="rId39"/>
              </a:rPr>
              <a:t>Domann</a:t>
            </a:r>
            <a:r>
              <a:rPr lang="en-US" sz="1200" u="sng" dirty="0">
                <a:hlinkClick r:id="rId39"/>
              </a:rPr>
              <a:t> FE</a:t>
            </a:r>
            <a:r>
              <a:rPr lang="en-US" sz="1200" baseline="30000" dirty="0"/>
              <a:t>4</a:t>
            </a:r>
            <a:r>
              <a:rPr lang="en-US" sz="1200" dirty="0"/>
              <a:t>, </a:t>
            </a:r>
            <a:r>
              <a:rPr lang="en-US" sz="1200" u="sng" dirty="0" err="1">
                <a:hlinkClick r:id="rId40"/>
              </a:rPr>
              <a:t>Weigel</a:t>
            </a:r>
            <a:r>
              <a:rPr lang="en-US" sz="1200" u="sng" dirty="0">
                <a:hlinkClick r:id="rId40"/>
              </a:rPr>
              <a:t> RJ</a:t>
            </a:r>
            <a:r>
              <a:rPr lang="en-US" sz="1200" baseline="30000" dirty="0"/>
              <a:t>5</a:t>
            </a:r>
            <a:r>
              <a:rPr lang="en-US" sz="1200" dirty="0"/>
              <a:t>.</a:t>
            </a:r>
          </a:p>
          <a:p>
            <a:r>
              <a:rPr lang="en-US" sz="1200" b="1" dirty="0">
                <a:hlinkClick r:id="rId17" tooltip="Open/close author information list"/>
              </a:rPr>
              <a:t>Author information</a:t>
            </a:r>
            <a:endParaRPr lang="en-US" sz="1200" b="1" dirty="0"/>
          </a:p>
          <a:p>
            <a:r>
              <a:rPr lang="en-US" sz="1200" baseline="30000" dirty="0"/>
              <a:t>1</a:t>
            </a:r>
            <a:r>
              <a:rPr lang="en-US" sz="1200" dirty="0"/>
              <a:t>1] Department of Surgery, University of Iowa, Iowa City, IA, USA [2] Department of Radiation Oncology, University of Iowa, Iowa City, IA, USA.</a:t>
            </a:r>
          </a:p>
        </p:txBody>
      </p:sp>
      <p:sp>
        <p:nvSpPr>
          <p:cNvPr id="5" name="직사각형 4"/>
          <p:cNvSpPr/>
          <p:nvPr/>
        </p:nvSpPr>
        <p:spPr>
          <a:xfrm>
            <a:off x="-9881" y="5078203"/>
            <a:ext cx="4572000" cy="1200329"/>
          </a:xfrm>
          <a:prstGeom prst="rect">
            <a:avLst/>
          </a:prstGeom>
        </p:spPr>
        <p:txBody>
          <a:bodyPr>
            <a:spAutoFit/>
          </a:bodyPr>
          <a:lstStyle/>
          <a:p>
            <a:r>
              <a:rPr lang="en-US" sz="1200" b="1" u="sng" dirty="0">
                <a:hlinkClick r:id="rId41"/>
              </a:rPr>
              <a:t>Juvenile </a:t>
            </a:r>
            <a:r>
              <a:rPr lang="en-US" sz="1200" b="1" u="sng" dirty="0" err="1">
                <a:hlinkClick r:id="rId41"/>
              </a:rPr>
              <a:t>myelomonocytic</a:t>
            </a:r>
            <a:r>
              <a:rPr lang="en-US" sz="1200" b="1" u="sng" dirty="0">
                <a:hlinkClick r:id="rId41"/>
              </a:rPr>
              <a:t> </a:t>
            </a:r>
            <a:r>
              <a:rPr lang="en-US" sz="1200" b="1" u="sng" dirty="0" err="1">
                <a:hlinkClick r:id="rId41"/>
              </a:rPr>
              <a:t>leukaemia</a:t>
            </a:r>
            <a:r>
              <a:rPr lang="en-US" sz="1200" b="1" u="sng" dirty="0">
                <a:hlinkClick r:id="rId41"/>
              </a:rPr>
              <a:t>-associated mutation in </a:t>
            </a:r>
            <a:r>
              <a:rPr lang="en-US" sz="1200" b="1" u="sng" dirty="0" err="1">
                <a:hlinkClick r:id="rId41"/>
              </a:rPr>
              <a:t>Cbl</a:t>
            </a:r>
            <a:r>
              <a:rPr lang="en-US" sz="1200" b="1" u="sng" dirty="0">
                <a:hlinkClick r:id="rId41"/>
              </a:rPr>
              <a:t> promotes resistance to apoptosis via the Lyn-PI3K/AKT pathway.</a:t>
            </a:r>
            <a:endParaRPr lang="en-US" sz="1200" b="1" dirty="0"/>
          </a:p>
          <a:p>
            <a:r>
              <a:rPr lang="en-US" sz="1200" u="sng" dirty="0" err="1">
                <a:hlinkClick r:id="rId42"/>
              </a:rPr>
              <a:t>Bunda</a:t>
            </a:r>
            <a:r>
              <a:rPr lang="en-US" sz="1200" u="sng" dirty="0">
                <a:hlinkClick r:id="rId42"/>
              </a:rPr>
              <a:t> S</a:t>
            </a:r>
            <a:r>
              <a:rPr lang="en-US" sz="1200" dirty="0"/>
              <a:t>, </a:t>
            </a:r>
            <a:r>
              <a:rPr lang="en-US" sz="1200" u="sng" dirty="0">
                <a:hlinkClick r:id="rId43"/>
              </a:rPr>
              <a:t>Qin K</a:t>
            </a:r>
            <a:r>
              <a:rPr lang="en-US" sz="1200" dirty="0"/>
              <a:t>, </a:t>
            </a:r>
            <a:r>
              <a:rPr lang="en-US" sz="1200" u="sng" dirty="0" err="1">
                <a:hlinkClick r:id="rId44"/>
              </a:rPr>
              <a:t>Kommaraju</a:t>
            </a:r>
            <a:r>
              <a:rPr lang="en-US" sz="1200" u="sng" dirty="0">
                <a:hlinkClick r:id="rId44"/>
              </a:rPr>
              <a:t> K</a:t>
            </a:r>
            <a:r>
              <a:rPr lang="en-US" sz="1200" dirty="0"/>
              <a:t>, </a:t>
            </a:r>
            <a:r>
              <a:rPr lang="en-US" sz="1200" u="sng" dirty="0">
                <a:hlinkClick r:id="rId45"/>
              </a:rPr>
              <a:t>Heir P</a:t>
            </a:r>
            <a:r>
              <a:rPr lang="en-US" sz="1200" dirty="0"/>
              <a:t>, </a:t>
            </a:r>
            <a:r>
              <a:rPr lang="en-US" sz="1200" u="sng" dirty="0" err="1">
                <a:hlinkClick r:id="rId46"/>
              </a:rPr>
              <a:t>Ohh</a:t>
            </a:r>
            <a:r>
              <a:rPr lang="en-US" sz="1200" u="sng" dirty="0">
                <a:hlinkClick r:id="rId46"/>
              </a:rPr>
              <a:t> M</a:t>
            </a:r>
            <a:r>
              <a:rPr lang="en-US" sz="1200" dirty="0"/>
              <a:t>.</a:t>
            </a:r>
          </a:p>
          <a:p>
            <a:r>
              <a:rPr lang="en-US" sz="1200" b="1" dirty="0">
                <a:hlinkClick r:id="rId17" tooltip="Open/close author information list"/>
              </a:rPr>
              <a:t>Author information</a:t>
            </a:r>
            <a:endParaRPr lang="en-US" sz="1200" b="1" dirty="0"/>
          </a:p>
          <a:p>
            <a:r>
              <a:rPr lang="en-US" sz="1200" dirty="0"/>
              <a:t>Department of Laboratory Medicine and Pathobiology, University of Toronto, Toronto, Ontario, Canada</a:t>
            </a:r>
          </a:p>
        </p:txBody>
      </p:sp>
      <p:sp>
        <p:nvSpPr>
          <p:cNvPr id="6" name="직사각형 5"/>
          <p:cNvSpPr/>
          <p:nvPr/>
        </p:nvSpPr>
        <p:spPr>
          <a:xfrm>
            <a:off x="4570811" y="369332"/>
            <a:ext cx="4572000" cy="1569660"/>
          </a:xfrm>
          <a:prstGeom prst="rect">
            <a:avLst/>
          </a:prstGeom>
        </p:spPr>
        <p:txBody>
          <a:bodyPr>
            <a:spAutoFit/>
          </a:bodyPr>
          <a:lstStyle/>
          <a:p>
            <a:r>
              <a:rPr lang="en-US" sz="1200" b="1" u="sng" dirty="0" err="1">
                <a:hlinkClick r:id="rId47"/>
              </a:rPr>
              <a:t>Elafin</a:t>
            </a:r>
            <a:r>
              <a:rPr lang="en-US" sz="1200" b="1" u="sng" dirty="0">
                <a:hlinkClick r:id="rId47"/>
              </a:rPr>
              <a:t> drives poor outcome in high-grade serous ovarian cancers and basal-like breast tumors.</a:t>
            </a:r>
            <a:endParaRPr lang="en-US" sz="1200" b="1" dirty="0"/>
          </a:p>
          <a:p>
            <a:r>
              <a:rPr lang="en-US" sz="1200" u="sng" dirty="0" err="1">
                <a:hlinkClick r:id="rId48"/>
              </a:rPr>
              <a:t>Labidi-Galy</a:t>
            </a:r>
            <a:r>
              <a:rPr lang="en-US" sz="1200" u="sng" dirty="0">
                <a:hlinkClick r:id="rId48"/>
              </a:rPr>
              <a:t> SI</a:t>
            </a:r>
            <a:r>
              <a:rPr lang="en-US" sz="1200" baseline="30000" dirty="0"/>
              <a:t>1</a:t>
            </a:r>
            <a:r>
              <a:rPr lang="en-US" sz="1200" dirty="0"/>
              <a:t>, </a:t>
            </a:r>
            <a:r>
              <a:rPr lang="en-US" sz="1200" u="sng" dirty="0" err="1">
                <a:hlinkClick r:id="rId49"/>
              </a:rPr>
              <a:t>Clauss</a:t>
            </a:r>
            <a:r>
              <a:rPr lang="en-US" sz="1200" u="sng" dirty="0">
                <a:hlinkClick r:id="rId49"/>
              </a:rPr>
              <a:t> A</a:t>
            </a:r>
            <a:r>
              <a:rPr lang="en-US" sz="1200" baseline="30000" dirty="0"/>
              <a:t>1</a:t>
            </a:r>
            <a:r>
              <a:rPr lang="en-US" sz="1200" dirty="0"/>
              <a:t>, </a:t>
            </a:r>
            <a:r>
              <a:rPr lang="en-US" sz="1200" u="sng" dirty="0">
                <a:hlinkClick r:id="rId50"/>
              </a:rPr>
              <a:t>Ng V</a:t>
            </a:r>
            <a:r>
              <a:rPr lang="en-US" sz="1200" baseline="30000" dirty="0"/>
              <a:t>2</a:t>
            </a:r>
            <a:r>
              <a:rPr lang="en-US" sz="1200" dirty="0"/>
              <a:t>, </a:t>
            </a:r>
            <a:r>
              <a:rPr lang="en-US" sz="1200" u="sng" dirty="0" err="1">
                <a:hlinkClick r:id="rId51"/>
              </a:rPr>
              <a:t>Duraisamy</a:t>
            </a:r>
            <a:r>
              <a:rPr lang="en-US" sz="1200" u="sng" dirty="0">
                <a:hlinkClick r:id="rId51"/>
              </a:rPr>
              <a:t> S</a:t>
            </a:r>
            <a:r>
              <a:rPr lang="en-US" sz="1200" baseline="30000" dirty="0"/>
              <a:t>1</a:t>
            </a:r>
            <a:r>
              <a:rPr lang="en-US" sz="1200" dirty="0"/>
              <a:t>, </a:t>
            </a:r>
            <a:r>
              <a:rPr lang="en-US" sz="1200" u="sng" dirty="0">
                <a:hlinkClick r:id="rId52"/>
              </a:rPr>
              <a:t>Elias KM</a:t>
            </a:r>
            <a:r>
              <a:rPr lang="en-US" sz="1200" baseline="30000" dirty="0"/>
              <a:t>3</a:t>
            </a:r>
            <a:r>
              <a:rPr lang="en-US" sz="1200" dirty="0"/>
              <a:t>, </a:t>
            </a:r>
            <a:r>
              <a:rPr lang="en-US" sz="1200" u="sng" dirty="0" err="1">
                <a:hlinkClick r:id="rId53"/>
              </a:rPr>
              <a:t>Piao</a:t>
            </a:r>
            <a:r>
              <a:rPr lang="en-US" sz="1200" u="sng" dirty="0">
                <a:hlinkClick r:id="rId53"/>
              </a:rPr>
              <a:t> HY</a:t>
            </a:r>
            <a:r>
              <a:rPr lang="en-US" sz="1200" baseline="30000" dirty="0"/>
              <a:t>2</a:t>
            </a:r>
            <a:r>
              <a:rPr lang="en-US" sz="1200" dirty="0"/>
              <a:t>, </a:t>
            </a:r>
            <a:r>
              <a:rPr lang="en-US" sz="1200" u="sng" dirty="0">
                <a:hlinkClick r:id="rId54"/>
              </a:rPr>
              <a:t>Bilal E</a:t>
            </a:r>
            <a:r>
              <a:rPr lang="en-US" sz="1200" baseline="30000" dirty="0"/>
              <a:t>4</a:t>
            </a:r>
            <a:r>
              <a:rPr lang="en-US" sz="1200" dirty="0"/>
              <a:t>, </a:t>
            </a:r>
            <a:r>
              <a:rPr lang="en-US" sz="1200" u="sng" dirty="0" err="1">
                <a:hlinkClick r:id="rId55"/>
              </a:rPr>
              <a:t>Davidowitz</a:t>
            </a:r>
            <a:r>
              <a:rPr lang="en-US" sz="1200" u="sng" dirty="0">
                <a:hlinkClick r:id="rId55"/>
              </a:rPr>
              <a:t> RA</a:t>
            </a:r>
            <a:r>
              <a:rPr lang="en-US" sz="1200" baseline="30000" dirty="0"/>
              <a:t>5</a:t>
            </a:r>
            <a:r>
              <a:rPr lang="en-US" sz="1200" dirty="0"/>
              <a:t>, </a:t>
            </a:r>
            <a:r>
              <a:rPr lang="en-US" sz="1200" u="sng" dirty="0">
                <a:hlinkClick r:id="rId56"/>
              </a:rPr>
              <a:t>Lu Y</a:t>
            </a:r>
            <a:r>
              <a:rPr lang="en-US" sz="1200" baseline="30000" dirty="0"/>
              <a:t>6</a:t>
            </a:r>
            <a:r>
              <a:rPr lang="en-US" sz="1200" dirty="0"/>
              <a:t>, </a:t>
            </a:r>
            <a:r>
              <a:rPr lang="en-US" sz="1200" u="sng" dirty="0" err="1">
                <a:hlinkClick r:id="rId57"/>
              </a:rPr>
              <a:t>Badalian</a:t>
            </a:r>
            <a:r>
              <a:rPr lang="en-US" sz="1200" u="sng" dirty="0">
                <a:hlinkClick r:id="rId57"/>
              </a:rPr>
              <a:t>-Very G</a:t>
            </a:r>
            <a:r>
              <a:rPr lang="en-US" sz="1200" baseline="30000" dirty="0"/>
              <a:t>1</a:t>
            </a:r>
            <a:r>
              <a:rPr lang="en-US" sz="1200" dirty="0"/>
              <a:t>, </a:t>
            </a:r>
            <a:r>
              <a:rPr lang="en-US" sz="1200" u="sng" dirty="0" err="1">
                <a:hlinkClick r:id="rId58"/>
              </a:rPr>
              <a:t>Györffy</a:t>
            </a:r>
            <a:r>
              <a:rPr lang="en-US" sz="1200" u="sng" dirty="0">
                <a:hlinkClick r:id="rId58"/>
              </a:rPr>
              <a:t> B</a:t>
            </a:r>
            <a:r>
              <a:rPr lang="en-US" sz="1200" baseline="30000" dirty="0"/>
              <a:t>7</a:t>
            </a:r>
            <a:r>
              <a:rPr lang="en-US" sz="1200" dirty="0"/>
              <a:t>, </a:t>
            </a:r>
            <a:r>
              <a:rPr lang="en-US" sz="1200" u="sng" dirty="0">
                <a:hlinkClick r:id="rId59"/>
              </a:rPr>
              <a:t>Kang UB</a:t>
            </a:r>
            <a:r>
              <a:rPr lang="en-US" sz="1200" baseline="30000" dirty="0"/>
              <a:t>8</a:t>
            </a:r>
            <a:r>
              <a:rPr lang="en-US" sz="1200" dirty="0"/>
              <a:t>, </a:t>
            </a:r>
            <a:r>
              <a:rPr lang="en-US" sz="1200" u="sng" dirty="0" err="1">
                <a:hlinkClick r:id="rId60"/>
              </a:rPr>
              <a:t>Ficarro</a:t>
            </a:r>
            <a:r>
              <a:rPr lang="en-US" sz="1200" u="sng" dirty="0">
                <a:hlinkClick r:id="rId60"/>
              </a:rPr>
              <a:t> S</a:t>
            </a:r>
            <a:r>
              <a:rPr lang="en-US" sz="1200" baseline="30000" dirty="0"/>
              <a:t>8</a:t>
            </a:r>
            <a:r>
              <a:rPr lang="en-US" sz="1200" dirty="0"/>
              <a:t>, </a:t>
            </a:r>
            <a:r>
              <a:rPr lang="en-US" sz="1200" u="sng" dirty="0" err="1">
                <a:hlinkClick r:id="rId61"/>
              </a:rPr>
              <a:t>Ganesan</a:t>
            </a:r>
            <a:r>
              <a:rPr lang="en-US" sz="1200" u="sng" dirty="0">
                <a:hlinkClick r:id="rId61"/>
              </a:rPr>
              <a:t> S</a:t>
            </a:r>
            <a:r>
              <a:rPr lang="en-US" sz="1200" baseline="30000" dirty="0"/>
              <a:t>4</a:t>
            </a:r>
            <a:r>
              <a:rPr lang="en-US" sz="1200" dirty="0"/>
              <a:t>, </a:t>
            </a:r>
            <a:r>
              <a:rPr lang="en-US" sz="1200" u="sng" dirty="0">
                <a:hlinkClick r:id="rId62"/>
              </a:rPr>
              <a:t>Mills GB</a:t>
            </a:r>
            <a:r>
              <a:rPr lang="en-US" sz="1200" baseline="30000" dirty="0"/>
              <a:t>6</a:t>
            </a:r>
            <a:r>
              <a:rPr lang="en-US" sz="1200" dirty="0"/>
              <a:t>, </a:t>
            </a:r>
            <a:r>
              <a:rPr lang="en-US" sz="1200" u="sng" dirty="0" err="1">
                <a:hlinkClick r:id="rId63"/>
              </a:rPr>
              <a:t>Marto</a:t>
            </a:r>
            <a:r>
              <a:rPr lang="en-US" sz="1200" u="sng" dirty="0">
                <a:hlinkClick r:id="rId63"/>
              </a:rPr>
              <a:t> JA</a:t>
            </a:r>
            <a:r>
              <a:rPr lang="en-US" sz="1200" baseline="30000" dirty="0"/>
              <a:t>8</a:t>
            </a:r>
            <a:r>
              <a:rPr lang="en-US" sz="1200" dirty="0"/>
              <a:t>, </a:t>
            </a:r>
            <a:r>
              <a:rPr lang="en-US" sz="1200" u="sng" dirty="0" err="1">
                <a:hlinkClick r:id="rId64"/>
              </a:rPr>
              <a:t>Drapkin</a:t>
            </a:r>
            <a:r>
              <a:rPr lang="en-US" sz="1200" u="sng" dirty="0">
                <a:hlinkClick r:id="rId64"/>
              </a:rPr>
              <a:t> R</a:t>
            </a:r>
            <a:r>
              <a:rPr lang="en-US" sz="1200" baseline="30000" dirty="0"/>
              <a:t>9</a:t>
            </a:r>
            <a:r>
              <a:rPr lang="en-US" sz="1200" dirty="0"/>
              <a:t>.</a:t>
            </a:r>
          </a:p>
          <a:p>
            <a:r>
              <a:rPr lang="en-US" sz="1200" b="1" dirty="0">
                <a:hlinkClick r:id="rId17" tooltip="Open/close author information list"/>
              </a:rPr>
              <a:t>Author information</a:t>
            </a:r>
            <a:endParaRPr lang="en-US" sz="1200" b="1" dirty="0"/>
          </a:p>
          <a:p>
            <a:r>
              <a:rPr lang="en-US" sz="1200" baseline="30000" dirty="0"/>
              <a:t>1</a:t>
            </a:r>
            <a:r>
              <a:rPr lang="en-US" sz="1200" dirty="0"/>
              <a:t>1] Department of Medical Oncology, Dana-Farber Cancer Institute, Boston, MA, USA [2] Harvard Medical School, Boston, MA, USA.</a:t>
            </a:r>
          </a:p>
        </p:txBody>
      </p:sp>
      <p:sp>
        <p:nvSpPr>
          <p:cNvPr id="7" name="직사각형 6"/>
          <p:cNvSpPr/>
          <p:nvPr/>
        </p:nvSpPr>
        <p:spPr>
          <a:xfrm>
            <a:off x="4570811" y="1920024"/>
            <a:ext cx="4572000" cy="1384995"/>
          </a:xfrm>
          <a:prstGeom prst="rect">
            <a:avLst/>
          </a:prstGeom>
        </p:spPr>
        <p:txBody>
          <a:bodyPr>
            <a:spAutoFit/>
          </a:bodyPr>
          <a:lstStyle/>
          <a:p>
            <a:r>
              <a:rPr lang="en-US" sz="1200" b="1" u="sng" dirty="0">
                <a:hlinkClick r:id="rId65"/>
              </a:rPr>
              <a:t>Casein kinase 1 regulates Sprouty2 in FGF-ERK signaling.</a:t>
            </a:r>
            <a:endParaRPr lang="en-US" sz="1200" b="1" dirty="0"/>
          </a:p>
          <a:p>
            <a:r>
              <a:rPr lang="en-US" sz="1200" u="sng" dirty="0" err="1">
                <a:hlinkClick r:id="rId66"/>
              </a:rPr>
              <a:t>Yim</a:t>
            </a:r>
            <a:r>
              <a:rPr lang="en-US" sz="1200" u="sng" dirty="0">
                <a:hlinkClick r:id="rId66"/>
              </a:rPr>
              <a:t> DG</a:t>
            </a:r>
            <a:r>
              <a:rPr lang="en-US" sz="1200" baseline="30000" dirty="0"/>
              <a:t>1</a:t>
            </a:r>
            <a:r>
              <a:rPr lang="en-US" sz="1200" dirty="0"/>
              <a:t>, </a:t>
            </a:r>
            <a:r>
              <a:rPr lang="en-US" sz="1200" u="sng" dirty="0">
                <a:hlinkClick r:id="rId67"/>
              </a:rPr>
              <a:t>Ghosh S</a:t>
            </a:r>
            <a:r>
              <a:rPr lang="en-US" sz="1200" baseline="30000" dirty="0"/>
              <a:t>2</a:t>
            </a:r>
            <a:r>
              <a:rPr lang="en-US" sz="1200" dirty="0"/>
              <a:t>, </a:t>
            </a:r>
            <a:r>
              <a:rPr lang="en-US" sz="1200" u="sng" dirty="0">
                <a:hlinkClick r:id="rId68"/>
              </a:rPr>
              <a:t>Guy GR</a:t>
            </a:r>
            <a:r>
              <a:rPr lang="en-US" sz="1200" baseline="30000" dirty="0"/>
              <a:t>3</a:t>
            </a:r>
            <a:r>
              <a:rPr lang="en-US" sz="1200" dirty="0"/>
              <a:t>, </a:t>
            </a:r>
            <a:r>
              <a:rPr lang="en-US" sz="1200" u="sng" dirty="0" err="1">
                <a:hlinkClick r:id="rId69"/>
              </a:rPr>
              <a:t>Virshup</a:t>
            </a:r>
            <a:r>
              <a:rPr lang="en-US" sz="1200" u="sng" dirty="0">
                <a:hlinkClick r:id="rId69"/>
              </a:rPr>
              <a:t> DM</a:t>
            </a:r>
            <a:r>
              <a:rPr lang="en-US" sz="1200" baseline="30000" dirty="0"/>
              <a:t>4</a:t>
            </a:r>
            <a:r>
              <a:rPr lang="en-US" sz="1200" dirty="0"/>
              <a:t>.</a:t>
            </a:r>
          </a:p>
          <a:p>
            <a:r>
              <a:rPr lang="en-US" sz="1200" b="1" dirty="0">
                <a:hlinkClick r:id="rId17" tooltip="Open/close author information list"/>
              </a:rPr>
              <a:t>Author information</a:t>
            </a:r>
            <a:endParaRPr lang="en-US" sz="1200" b="1" dirty="0"/>
          </a:p>
          <a:p>
            <a:r>
              <a:rPr lang="en-US" sz="1200" baseline="30000" dirty="0"/>
              <a:t>1</a:t>
            </a:r>
            <a:r>
              <a:rPr lang="en-US" sz="1200" dirty="0"/>
              <a:t>1] Program in Cancer and Stem Cell Biology, Duke-NUS Graduate Medical School, Singapore, Singapore [2] Signal Transduction Laboratory, Institute for Molecular and Cellular Biology, </a:t>
            </a:r>
            <a:r>
              <a:rPr lang="en-US" sz="1200" dirty="0" err="1"/>
              <a:t>Biopolis</a:t>
            </a:r>
            <a:r>
              <a:rPr lang="en-US" sz="1200" dirty="0"/>
              <a:t>, Singapore [3] Genome Institute of Singapore, </a:t>
            </a:r>
            <a:r>
              <a:rPr lang="en-US" sz="1200" dirty="0" err="1"/>
              <a:t>Biopolis</a:t>
            </a:r>
            <a:r>
              <a:rPr lang="en-US" sz="1200" dirty="0"/>
              <a:t>, Singapore.</a:t>
            </a:r>
          </a:p>
        </p:txBody>
      </p:sp>
      <p:sp>
        <p:nvSpPr>
          <p:cNvPr id="8" name="직사각형 7"/>
          <p:cNvSpPr/>
          <p:nvPr/>
        </p:nvSpPr>
        <p:spPr>
          <a:xfrm>
            <a:off x="4570811" y="3323987"/>
            <a:ext cx="4572000" cy="1200329"/>
          </a:xfrm>
          <a:prstGeom prst="rect">
            <a:avLst/>
          </a:prstGeom>
        </p:spPr>
        <p:txBody>
          <a:bodyPr>
            <a:spAutoFit/>
          </a:bodyPr>
          <a:lstStyle/>
          <a:p>
            <a:r>
              <a:rPr lang="en-US" sz="1200" b="1" u="sng" dirty="0">
                <a:hlinkClick r:id="rId70"/>
              </a:rPr>
              <a:t>PRC2-independent chromatin compaction and transcriptional repression in cancer.</a:t>
            </a:r>
            <a:endParaRPr lang="en-US" sz="1200" b="1" dirty="0"/>
          </a:p>
          <a:p>
            <a:r>
              <a:rPr lang="en-US" sz="1200" u="sng" dirty="0" err="1">
                <a:hlinkClick r:id="rId71"/>
              </a:rPr>
              <a:t>Vallot</a:t>
            </a:r>
            <a:r>
              <a:rPr lang="en-US" sz="1200" u="sng" dirty="0">
                <a:hlinkClick r:id="rId71"/>
              </a:rPr>
              <a:t> C</a:t>
            </a:r>
            <a:r>
              <a:rPr lang="en-US" sz="1200" baseline="30000" dirty="0"/>
              <a:t>1</a:t>
            </a:r>
            <a:r>
              <a:rPr lang="en-US" sz="1200" dirty="0"/>
              <a:t>, </a:t>
            </a:r>
            <a:r>
              <a:rPr lang="en-US" sz="1200" u="sng" dirty="0" err="1">
                <a:hlinkClick r:id="rId72"/>
              </a:rPr>
              <a:t>Hérault</a:t>
            </a:r>
            <a:r>
              <a:rPr lang="en-US" sz="1200" u="sng" dirty="0">
                <a:hlinkClick r:id="rId72"/>
              </a:rPr>
              <a:t> A</a:t>
            </a:r>
            <a:r>
              <a:rPr lang="en-US" sz="1200" baseline="30000" dirty="0"/>
              <a:t>1</a:t>
            </a:r>
            <a:r>
              <a:rPr lang="en-US" sz="1200" dirty="0"/>
              <a:t>, </a:t>
            </a:r>
            <a:r>
              <a:rPr lang="en-US" sz="1200" u="sng" dirty="0">
                <a:hlinkClick r:id="rId73"/>
              </a:rPr>
              <a:t>Boyle S</a:t>
            </a:r>
            <a:r>
              <a:rPr lang="en-US" sz="1200" baseline="30000" dirty="0"/>
              <a:t>2</a:t>
            </a:r>
            <a:r>
              <a:rPr lang="en-US" sz="1200" dirty="0"/>
              <a:t>, </a:t>
            </a:r>
            <a:r>
              <a:rPr lang="en-US" sz="1200" u="sng" dirty="0" err="1">
                <a:hlinkClick r:id="rId74"/>
              </a:rPr>
              <a:t>Bickmore</a:t>
            </a:r>
            <a:r>
              <a:rPr lang="en-US" sz="1200" u="sng" dirty="0">
                <a:hlinkClick r:id="rId74"/>
              </a:rPr>
              <a:t> WA</a:t>
            </a:r>
            <a:r>
              <a:rPr lang="en-US" sz="1200" baseline="30000" dirty="0"/>
              <a:t>3</a:t>
            </a:r>
            <a:r>
              <a:rPr lang="en-US" sz="1200" dirty="0"/>
              <a:t>, </a:t>
            </a:r>
            <a:r>
              <a:rPr lang="en-US" sz="1200" u="sng" dirty="0" err="1">
                <a:hlinkClick r:id="rId75"/>
              </a:rPr>
              <a:t>Radvanyi</a:t>
            </a:r>
            <a:r>
              <a:rPr lang="en-US" sz="1200" u="sng" dirty="0">
                <a:hlinkClick r:id="rId75"/>
              </a:rPr>
              <a:t> F</a:t>
            </a:r>
            <a:r>
              <a:rPr lang="en-US" sz="1200" baseline="30000" dirty="0"/>
              <a:t>1</a:t>
            </a:r>
            <a:r>
              <a:rPr lang="en-US" sz="1200" dirty="0"/>
              <a:t>.</a:t>
            </a:r>
          </a:p>
          <a:p>
            <a:r>
              <a:rPr lang="en-US" sz="1200" b="1" dirty="0">
                <a:hlinkClick r:id="rId17" tooltip="Open/close author information list"/>
              </a:rPr>
              <a:t>Author information</a:t>
            </a:r>
            <a:endParaRPr lang="en-US" sz="1200" b="1" dirty="0"/>
          </a:p>
          <a:p>
            <a:r>
              <a:rPr lang="en-US" sz="1200" baseline="30000" dirty="0"/>
              <a:t>1</a:t>
            </a:r>
            <a:r>
              <a:rPr lang="en-US" sz="1200" dirty="0"/>
              <a:t>1] CNRS, UMR 144 - Cell Biology Department, </a:t>
            </a:r>
            <a:r>
              <a:rPr lang="en-US" sz="1200" dirty="0" err="1"/>
              <a:t>Institut</a:t>
            </a:r>
            <a:r>
              <a:rPr lang="en-US" sz="1200" dirty="0"/>
              <a:t> Curie, Paris, France [2] </a:t>
            </a:r>
            <a:r>
              <a:rPr lang="en-US" sz="1200" dirty="0" err="1"/>
              <a:t>Institut</a:t>
            </a:r>
            <a:r>
              <a:rPr lang="en-US" sz="1200" dirty="0"/>
              <a:t> Curie, Centre de </a:t>
            </a:r>
            <a:r>
              <a:rPr lang="en-US" sz="1200" dirty="0" err="1"/>
              <a:t>Recherche</a:t>
            </a:r>
            <a:r>
              <a:rPr lang="en-US" sz="1200" dirty="0"/>
              <a:t>, Paris, France.</a:t>
            </a:r>
          </a:p>
        </p:txBody>
      </p:sp>
      <p:sp>
        <p:nvSpPr>
          <p:cNvPr id="9" name="직사각형 8"/>
          <p:cNvSpPr/>
          <p:nvPr/>
        </p:nvSpPr>
        <p:spPr>
          <a:xfrm>
            <a:off x="4570811" y="4554856"/>
            <a:ext cx="4572000" cy="1569660"/>
          </a:xfrm>
          <a:prstGeom prst="rect">
            <a:avLst/>
          </a:prstGeom>
        </p:spPr>
        <p:txBody>
          <a:bodyPr>
            <a:spAutoFit/>
          </a:bodyPr>
          <a:lstStyle/>
          <a:p>
            <a:r>
              <a:rPr lang="en-US" sz="1200" b="1" u="sng" dirty="0">
                <a:hlinkClick r:id="rId76"/>
              </a:rPr>
              <a:t>The von </a:t>
            </a:r>
            <a:r>
              <a:rPr lang="en-US" sz="1200" b="1" u="sng" dirty="0" err="1">
                <a:hlinkClick r:id="rId76"/>
              </a:rPr>
              <a:t>Hippel-Lindau</a:t>
            </a:r>
            <a:r>
              <a:rPr lang="en-US" sz="1200" b="1" u="sng" dirty="0">
                <a:hlinkClick r:id="rId76"/>
              </a:rPr>
              <a:t> tumor suppressor regulates programmed cell death 5-mediated degradation of Mdm2.</a:t>
            </a:r>
            <a:endParaRPr lang="en-US" sz="1200" b="1" dirty="0"/>
          </a:p>
          <a:p>
            <a:r>
              <a:rPr lang="en-US" sz="1200" u="sng" dirty="0" err="1">
                <a:hlinkClick r:id="rId77"/>
              </a:rPr>
              <a:t>Essers</a:t>
            </a:r>
            <a:r>
              <a:rPr lang="en-US" sz="1200" u="sng" dirty="0">
                <a:hlinkClick r:id="rId77"/>
              </a:rPr>
              <a:t> PB</a:t>
            </a:r>
            <a:r>
              <a:rPr lang="en-US" sz="1200" baseline="30000" dirty="0"/>
              <a:t>1</a:t>
            </a:r>
            <a:r>
              <a:rPr lang="en-US" sz="1200" dirty="0"/>
              <a:t>, </a:t>
            </a:r>
            <a:r>
              <a:rPr lang="en-US" sz="1200" u="sng" dirty="0" err="1">
                <a:hlinkClick r:id="rId78"/>
              </a:rPr>
              <a:t>Klasson</a:t>
            </a:r>
            <a:r>
              <a:rPr lang="en-US" sz="1200" u="sng" dirty="0">
                <a:hlinkClick r:id="rId78"/>
              </a:rPr>
              <a:t> TD</a:t>
            </a:r>
            <a:r>
              <a:rPr lang="en-US" sz="1200" baseline="30000" dirty="0"/>
              <a:t>2</a:t>
            </a:r>
            <a:r>
              <a:rPr lang="en-US" sz="1200" dirty="0"/>
              <a:t>, </a:t>
            </a:r>
            <a:r>
              <a:rPr lang="en-US" sz="1200" u="sng" dirty="0" err="1">
                <a:hlinkClick r:id="rId79"/>
              </a:rPr>
              <a:t>Pereboom</a:t>
            </a:r>
            <a:r>
              <a:rPr lang="en-US" sz="1200" u="sng" dirty="0">
                <a:hlinkClick r:id="rId79"/>
              </a:rPr>
              <a:t> TC</a:t>
            </a:r>
            <a:r>
              <a:rPr lang="en-US" sz="1200" baseline="30000" dirty="0"/>
              <a:t>1</a:t>
            </a:r>
            <a:r>
              <a:rPr lang="en-US" sz="1200" dirty="0"/>
              <a:t>, </a:t>
            </a:r>
            <a:r>
              <a:rPr lang="en-US" sz="1200" u="sng" dirty="0">
                <a:hlinkClick r:id="rId80"/>
              </a:rPr>
              <a:t>Mans DA</a:t>
            </a:r>
            <a:r>
              <a:rPr lang="en-US" sz="1200" baseline="30000" dirty="0"/>
              <a:t>3</a:t>
            </a:r>
            <a:r>
              <a:rPr lang="en-US" sz="1200" dirty="0"/>
              <a:t>, </a:t>
            </a:r>
            <a:r>
              <a:rPr lang="en-US" sz="1200" u="sng" dirty="0" err="1">
                <a:hlinkClick r:id="rId81"/>
              </a:rPr>
              <a:t>Nicastro</a:t>
            </a:r>
            <a:r>
              <a:rPr lang="en-US" sz="1200" u="sng" dirty="0">
                <a:hlinkClick r:id="rId81"/>
              </a:rPr>
              <a:t> M</a:t>
            </a:r>
            <a:r>
              <a:rPr lang="en-US" sz="1200" baseline="30000" dirty="0"/>
              <a:t>2</a:t>
            </a:r>
            <a:r>
              <a:rPr lang="en-US" sz="1200" dirty="0"/>
              <a:t>, </a:t>
            </a:r>
            <a:r>
              <a:rPr lang="en-US" sz="1200" u="sng" dirty="0" err="1">
                <a:hlinkClick r:id="rId82"/>
              </a:rPr>
              <a:t>Boldt</a:t>
            </a:r>
            <a:r>
              <a:rPr lang="en-US" sz="1200" u="sng" dirty="0">
                <a:hlinkClick r:id="rId82"/>
              </a:rPr>
              <a:t> K</a:t>
            </a:r>
            <a:r>
              <a:rPr lang="en-US" sz="1200" baseline="30000" dirty="0"/>
              <a:t>4</a:t>
            </a:r>
            <a:r>
              <a:rPr lang="en-US" sz="1200" dirty="0"/>
              <a:t>, </a:t>
            </a:r>
            <a:r>
              <a:rPr lang="en-US" sz="1200" u="sng" dirty="0">
                <a:hlinkClick r:id="rId83"/>
              </a:rPr>
              <a:t>Giles RH</a:t>
            </a:r>
            <a:r>
              <a:rPr lang="en-US" sz="1200" baseline="30000" dirty="0"/>
              <a:t>2</a:t>
            </a:r>
            <a:r>
              <a:rPr lang="en-US" sz="1200" dirty="0"/>
              <a:t>, </a:t>
            </a:r>
            <a:r>
              <a:rPr lang="en-US" sz="1200" u="sng" dirty="0" err="1">
                <a:hlinkClick r:id="rId84"/>
              </a:rPr>
              <a:t>Macinnes</a:t>
            </a:r>
            <a:r>
              <a:rPr lang="en-US" sz="1200" u="sng" dirty="0">
                <a:hlinkClick r:id="rId84"/>
              </a:rPr>
              <a:t> AW</a:t>
            </a:r>
            <a:r>
              <a:rPr lang="en-US" sz="1200" baseline="30000" dirty="0"/>
              <a:t>1</a:t>
            </a:r>
            <a:r>
              <a:rPr lang="en-US" sz="1200" dirty="0"/>
              <a:t>.</a:t>
            </a:r>
          </a:p>
          <a:p>
            <a:r>
              <a:rPr lang="en-US" sz="1200" b="1" dirty="0">
                <a:hlinkClick r:id="rId17" tooltip="Open/close author information list"/>
              </a:rPr>
              <a:t>Author information</a:t>
            </a:r>
            <a:endParaRPr lang="en-US" sz="1200" b="1" dirty="0"/>
          </a:p>
          <a:p>
            <a:r>
              <a:rPr lang="en-US" sz="1200" baseline="30000" dirty="0"/>
              <a:t>1</a:t>
            </a:r>
            <a:r>
              <a:rPr lang="en-US" sz="1200" dirty="0"/>
              <a:t>Hubrecht Institute for Developmental Biology and Stem Cell Research, KNAW and University Medical Center Utrecht, Utrecht, The Netherlands</a:t>
            </a:r>
          </a:p>
        </p:txBody>
      </p:sp>
      <p:sp>
        <p:nvSpPr>
          <p:cNvPr id="10" name="TextBox 9"/>
          <p:cNvSpPr txBox="1"/>
          <p:nvPr/>
        </p:nvSpPr>
        <p:spPr>
          <a:xfrm>
            <a:off x="7972296" y="44624"/>
            <a:ext cx="1136208" cy="369332"/>
          </a:xfrm>
          <a:prstGeom prst="rect">
            <a:avLst/>
          </a:prstGeom>
          <a:noFill/>
        </p:spPr>
        <p:txBody>
          <a:bodyPr wrap="none" rtlCol="0">
            <a:spAutoFit/>
          </a:bodyPr>
          <a:lstStyle/>
          <a:p>
            <a:r>
              <a:rPr lang="en-US" dirty="0" smtClean="0"/>
              <a:t>Oncogene</a:t>
            </a:r>
            <a:endParaRPr lang="en-US" dirty="0"/>
          </a:p>
        </p:txBody>
      </p:sp>
    </p:spTree>
    <p:extLst>
      <p:ext uri="{BB962C8B-B14F-4D97-AF65-F5344CB8AC3E}">
        <p14:creationId xmlns:p14="http://schemas.microsoft.com/office/powerpoint/2010/main" xmlns="" val="139167216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rotWithShape="1">
          <a:blip r:embed="rId2" cstate="print">
            <a:extLst>
              <a:ext uri="{28A0092B-C50C-407E-A947-70E740481C1C}">
                <a14:useLocalDpi xmlns:a14="http://schemas.microsoft.com/office/drawing/2010/main" xmlns="" val="0"/>
              </a:ext>
            </a:extLst>
          </a:blip>
          <a:srcRect t="26012"/>
          <a:stretch/>
        </p:blipFill>
        <p:spPr bwMode="auto">
          <a:xfrm>
            <a:off x="35496" y="4240121"/>
            <a:ext cx="4572000" cy="1808466"/>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1027" name="Picture 3"/>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4535488" y="2880876"/>
            <a:ext cx="4577342" cy="1329189"/>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1028" name="Picture 4"/>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40838" y="980728"/>
            <a:ext cx="4536831" cy="1433147"/>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1029" name="Picture 5"/>
          <p:cNvPicPr>
            <a:picLocks noChangeAspect="1" noChangeArrowheads="1"/>
          </p:cNvPicPr>
          <p:nvPr/>
        </p:nvPicPr>
        <p:blipFill>
          <a:blip r:embed="rId5" cstate="print">
            <a:extLst>
              <a:ext uri="{28A0092B-C50C-407E-A947-70E740481C1C}">
                <a14:useLocalDpi xmlns:a14="http://schemas.microsoft.com/office/drawing/2010/main" xmlns="" val="0"/>
              </a:ext>
            </a:extLst>
          </a:blip>
          <a:srcRect/>
          <a:stretch>
            <a:fillRect/>
          </a:stretch>
        </p:blipFill>
        <p:spPr bwMode="auto">
          <a:xfrm>
            <a:off x="40838" y="2708920"/>
            <a:ext cx="4501662" cy="1134208"/>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1030" name="Picture 6"/>
          <p:cNvPicPr>
            <a:picLocks noChangeAspect="1" noChangeArrowheads="1"/>
          </p:cNvPicPr>
          <p:nvPr/>
        </p:nvPicPr>
        <p:blipFill>
          <a:blip r:embed="rId6" cstate="print">
            <a:extLst>
              <a:ext uri="{28A0092B-C50C-407E-A947-70E740481C1C}">
                <a14:useLocalDpi xmlns:a14="http://schemas.microsoft.com/office/drawing/2010/main" xmlns="" val="0"/>
              </a:ext>
            </a:extLst>
          </a:blip>
          <a:srcRect/>
          <a:stretch>
            <a:fillRect/>
          </a:stretch>
        </p:blipFill>
        <p:spPr bwMode="auto">
          <a:xfrm>
            <a:off x="4600897" y="1550211"/>
            <a:ext cx="4511933" cy="1158707"/>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
        <p:nvSpPr>
          <p:cNvPr id="7" name="TextBox 6"/>
          <p:cNvSpPr txBox="1"/>
          <p:nvPr/>
        </p:nvSpPr>
        <p:spPr>
          <a:xfrm>
            <a:off x="6012160" y="179348"/>
            <a:ext cx="2945358" cy="369332"/>
          </a:xfrm>
          <a:prstGeom prst="rect">
            <a:avLst/>
          </a:prstGeom>
          <a:noFill/>
        </p:spPr>
        <p:txBody>
          <a:bodyPr wrap="none" rtlCol="0">
            <a:spAutoFit/>
          </a:bodyPr>
          <a:lstStyle/>
          <a:p>
            <a:r>
              <a:rPr lang="en-US" altLang="ko-KR" dirty="0" smtClean="0"/>
              <a:t>Nature</a:t>
            </a:r>
            <a:r>
              <a:rPr lang="ko-KR" altLang="en-US" dirty="0" smtClean="0"/>
              <a:t> </a:t>
            </a:r>
            <a:r>
              <a:rPr lang="en-US" altLang="ko-KR" dirty="0" smtClean="0"/>
              <a:t>reviews Mol. Cell Biol.</a:t>
            </a:r>
            <a:endParaRPr lang="en-US" dirty="0"/>
          </a:p>
        </p:txBody>
      </p:sp>
    </p:spTree>
    <p:extLst>
      <p:ext uri="{BB962C8B-B14F-4D97-AF65-F5344CB8AC3E}">
        <p14:creationId xmlns:p14="http://schemas.microsoft.com/office/powerpoint/2010/main" xmlns="" val="136485994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cstate="print"/>
          <a:srcRect/>
          <a:stretch>
            <a:fillRect/>
          </a:stretch>
        </p:blipFill>
        <p:spPr bwMode="auto">
          <a:xfrm>
            <a:off x="0" y="0"/>
            <a:ext cx="4499992" cy="6556279"/>
          </a:xfrm>
          <a:prstGeom prst="rect">
            <a:avLst/>
          </a:prstGeom>
          <a:noFill/>
          <a:ln w="9525">
            <a:noFill/>
            <a:miter lim="800000"/>
            <a:headEnd/>
            <a:tailEnd/>
          </a:ln>
        </p:spPr>
      </p:pic>
      <p:pic>
        <p:nvPicPr>
          <p:cNvPr id="1027" name="Picture 3"/>
          <p:cNvPicPr>
            <a:picLocks noChangeAspect="1" noChangeArrowheads="1"/>
          </p:cNvPicPr>
          <p:nvPr/>
        </p:nvPicPr>
        <p:blipFill>
          <a:blip r:embed="rId3" cstate="print"/>
          <a:srcRect l="4407"/>
          <a:stretch>
            <a:fillRect/>
          </a:stretch>
        </p:blipFill>
        <p:spPr bwMode="auto">
          <a:xfrm>
            <a:off x="4538125" y="593304"/>
            <a:ext cx="4605875" cy="6264696"/>
          </a:xfrm>
          <a:prstGeom prst="rect">
            <a:avLst/>
          </a:prstGeom>
          <a:noFill/>
          <a:ln w="9525">
            <a:noFill/>
            <a:miter lim="800000"/>
            <a:headEnd/>
            <a:tailEnd/>
          </a:ln>
        </p:spPr>
      </p:pic>
      <p:pic>
        <p:nvPicPr>
          <p:cNvPr id="1028" name="Picture 4"/>
          <p:cNvPicPr>
            <a:picLocks noChangeAspect="1" noChangeArrowheads="1"/>
          </p:cNvPicPr>
          <p:nvPr/>
        </p:nvPicPr>
        <p:blipFill>
          <a:blip r:embed="rId4" cstate="print"/>
          <a:srcRect/>
          <a:stretch>
            <a:fillRect/>
          </a:stretch>
        </p:blipFill>
        <p:spPr bwMode="auto">
          <a:xfrm>
            <a:off x="8458200" y="0"/>
            <a:ext cx="685800" cy="6477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cstate="print"/>
          <a:srcRect/>
          <a:stretch>
            <a:fillRect/>
          </a:stretch>
        </p:blipFill>
        <p:spPr bwMode="auto">
          <a:xfrm>
            <a:off x="-137208" y="1124744"/>
            <a:ext cx="4753430" cy="4896544"/>
          </a:xfrm>
          <a:prstGeom prst="rect">
            <a:avLst/>
          </a:prstGeom>
          <a:noFill/>
          <a:ln w="9525">
            <a:noFill/>
            <a:miter lim="800000"/>
            <a:headEnd/>
            <a:tailEnd/>
          </a:ln>
        </p:spPr>
      </p:pic>
      <p:pic>
        <p:nvPicPr>
          <p:cNvPr id="2051" name="Picture 3"/>
          <p:cNvPicPr>
            <a:picLocks noChangeAspect="1" noChangeArrowheads="1"/>
          </p:cNvPicPr>
          <p:nvPr/>
        </p:nvPicPr>
        <p:blipFill>
          <a:blip r:embed="rId3" cstate="print"/>
          <a:srcRect/>
          <a:stretch>
            <a:fillRect/>
          </a:stretch>
        </p:blipFill>
        <p:spPr bwMode="auto">
          <a:xfrm>
            <a:off x="4657725" y="3717032"/>
            <a:ext cx="4486275" cy="1714500"/>
          </a:xfrm>
          <a:prstGeom prst="rect">
            <a:avLst/>
          </a:prstGeom>
          <a:noFill/>
          <a:ln w="9525">
            <a:noFill/>
            <a:miter lim="800000"/>
            <a:headEnd/>
            <a:tailEnd/>
          </a:ln>
        </p:spPr>
      </p:pic>
      <p:pic>
        <p:nvPicPr>
          <p:cNvPr id="2052" name="Picture 4"/>
          <p:cNvPicPr>
            <a:picLocks noChangeAspect="1" noChangeArrowheads="1"/>
          </p:cNvPicPr>
          <p:nvPr/>
        </p:nvPicPr>
        <p:blipFill>
          <a:blip r:embed="rId4" cstate="print"/>
          <a:srcRect/>
          <a:stretch>
            <a:fillRect/>
          </a:stretch>
        </p:blipFill>
        <p:spPr bwMode="auto">
          <a:xfrm>
            <a:off x="4724400" y="1052736"/>
            <a:ext cx="4419600" cy="2562225"/>
          </a:xfrm>
          <a:prstGeom prst="rect">
            <a:avLst/>
          </a:prstGeom>
          <a:noFill/>
          <a:ln w="9525">
            <a:noFill/>
            <a:miter lim="800000"/>
            <a:headEnd/>
            <a:tailEnd/>
          </a:ln>
        </p:spPr>
      </p:pic>
      <p:pic>
        <p:nvPicPr>
          <p:cNvPr id="6" name="Picture 4"/>
          <p:cNvPicPr>
            <a:picLocks noChangeAspect="1" noChangeArrowheads="1"/>
          </p:cNvPicPr>
          <p:nvPr/>
        </p:nvPicPr>
        <p:blipFill>
          <a:blip r:embed="rId5" cstate="print"/>
          <a:srcRect/>
          <a:stretch>
            <a:fillRect/>
          </a:stretch>
        </p:blipFill>
        <p:spPr bwMode="auto">
          <a:xfrm>
            <a:off x="8458200" y="0"/>
            <a:ext cx="685800" cy="6477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5"/>
          <p:cNvPicPr>
            <a:picLocks noChangeAspect="1" noChangeArrowheads="1"/>
          </p:cNvPicPr>
          <p:nvPr/>
        </p:nvPicPr>
        <p:blipFill>
          <a:blip r:embed="rId2" cstate="print"/>
          <a:srcRect/>
          <a:stretch>
            <a:fillRect/>
          </a:stretch>
        </p:blipFill>
        <p:spPr bwMode="auto">
          <a:xfrm>
            <a:off x="-1" y="0"/>
            <a:ext cx="4730601" cy="5445224"/>
          </a:xfrm>
          <a:prstGeom prst="rect">
            <a:avLst/>
          </a:prstGeom>
          <a:noFill/>
          <a:ln w="9525">
            <a:noFill/>
            <a:miter lim="800000"/>
            <a:headEnd/>
            <a:tailEnd/>
          </a:ln>
        </p:spPr>
      </p:pic>
      <p:pic>
        <p:nvPicPr>
          <p:cNvPr id="3" name="Picture 4"/>
          <p:cNvPicPr>
            <a:picLocks noChangeAspect="1" noChangeArrowheads="1"/>
          </p:cNvPicPr>
          <p:nvPr/>
        </p:nvPicPr>
        <p:blipFill>
          <a:blip r:embed="rId3" cstate="print"/>
          <a:srcRect/>
          <a:stretch>
            <a:fillRect/>
          </a:stretch>
        </p:blipFill>
        <p:spPr bwMode="auto">
          <a:xfrm>
            <a:off x="8458200" y="0"/>
            <a:ext cx="685800" cy="6477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4"/>
          <p:cNvPicPr>
            <a:picLocks noChangeAspect="1" noChangeArrowheads="1"/>
          </p:cNvPicPr>
          <p:nvPr/>
        </p:nvPicPr>
        <p:blipFill>
          <a:blip r:embed="rId2" cstate="print"/>
          <a:srcRect/>
          <a:stretch>
            <a:fillRect/>
          </a:stretch>
        </p:blipFill>
        <p:spPr bwMode="auto">
          <a:xfrm>
            <a:off x="8458200" y="0"/>
            <a:ext cx="685800" cy="647700"/>
          </a:xfrm>
          <a:prstGeom prst="rect">
            <a:avLst/>
          </a:prstGeom>
          <a:noFill/>
          <a:ln w="9525">
            <a:noFill/>
            <a:miter lim="800000"/>
            <a:headEnd/>
            <a:tailEnd/>
          </a:ln>
        </p:spPr>
      </p:pic>
      <p:pic>
        <p:nvPicPr>
          <p:cNvPr id="3074" name="Picture 2"/>
          <p:cNvPicPr>
            <a:picLocks noChangeAspect="1" noChangeArrowheads="1"/>
          </p:cNvPicPr>
          <p:nvPr/>
        </p:nvPicPr>
        <p:blipFill>
          <a:blip r:embed="rId3" cstate="print"/>
          <a:srcRect/>
          <a:stretch>
            <a:fillRect/>
          </a:stretch>
        </p:blipFill>
        <p:spPr bwMode="auto">
          <a:xfrm>
            <a:off x="1658141" y="188640"/>
            <a:ext cx="5827720" cy="648072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Office 테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맑은 고딕"/>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맑은 고딕"/>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테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맑은 고딕"/>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맑은 고딕"/>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13</TotalTime>
  <Words>326</Words>
  <Application>Microsoft Office PowerPoint</Application>
  <PresentationFormat>화면 슬라이드 쇼(4:3)</PresentationFormat>
  <Paragraphs>82</Paragraphs>
  <Slides>14</Slides>
  <Notes>0</Notes>
  <HiddenSlides>0</HiddenSlides>
  <MMClips>0</MMClips>
  <ScaleCrop>false</ScaleCrop>
  <HeadingPairs>
    <vt:vector size="4" baseType="variant">
      <vt:variant>
        <vt:lpstr>테마</vt:lpstr>
      </vt:variant>
      <vt:variant>
        <vt:i4>1</vt:i4>
      </vt:variant>
      <vt:variant>
        <vt:lpstr>슬라이드 제목</vt:lpstr>
      </vt:variant>
      <vt:variant>
        <vt:i4>14</vt:i4>
      </vt:variant>
    </vt:vector>
  </HeadingPairs>
  <TitlesOfParts>
    <vt:vector size="15" baseType="lpstr">
      <vt:lpstr>Office 테마</vt:lpstr>
      <vt:lpstr>슬라이드 1</vt:lpstr>
      <vt:lpstr>슬라이드 2</vt:lpstr>
      <vt:lpstr>슬라이드 3</vt:lpstr>
      <vt:lpstr>슬라이드 4</vt:lpstr>
      <vt:lpstr>슬라이드 5</vt:lpstr>
      <vt:lpstr>슬라이드 6</vt:lpstr>
      <vt:lpstr>슬라이드 7</vt:lpstr>
      <vt:lpstr>슬라이드 8</vt:lpstr>
      <vt:lpstr>슬라이드 9</vt:lpstr>
      <vt:lpstr>슬라이드 10</vt:lpstr>
      <vt:lpstr>슬라이드 11</vt:lpstr>
      <vt:lpstr>슬라이드 12</vt:lpstr>
      <vt:lpstr>슬라이드 13</vt:lpstr>
      <vt:lpstr>슬라이드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슬라이드 1</dc:title>
  <dc:creator>이지현</dc:creator>
  <cp:lastModifiedBy>이지현</cp:lastModifiedBy>
  <cp:revision>2</cp:revision>
  <dcterms:created xsi:type="dcterms:W3CDTF">2014-02-02T22:33:11Z</dcterms:created>
  <dcterms:modified xsi:type="dcterms:W3CDTF">2014-02-02T22:46:55Z</dcterms:modified>
</cp:coreProperties>
</file>