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26" r:id="rId2"/>
    <p:sldId id="527" r:id="rId3"/>
    <p:sldId id="528" r:id="rId4"/>
    <p:sldId id="529" r:id="rId5"/>
    <p:sldId id="530" r:id="rId6"/>
    <p:sldId id="531" r:id="rId7"/>
    <p:sldId id="532" r:id="rId8"/>
    <p:sldId id="533" r:id="rId9"/>
    <p:sldId id="534" r:id="rId10"/>
    <p:sldId id="535" r:id="rId11"/>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743" autoAdjust="0"/>
  </p:normalViewPr>
  <p:slideViewPr>
    <p:cSldViewPr>
      <p:cViewPr>
        <p:scale>
          <a:sx n="80" d="100"/>
          <a:sy n="80" d="100"/>
        </p:scale>
        <p:origin x="-78" y="486"/>
      </p:cViewPr>
      <p:guideLst>
        <p:guide orient="horz" pos="3657"/>
        <p:guide pos="510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2014-03-17</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Cheng%20X%5bAuthor%5d&amp;cauthor=true&amp;cauthor_uid=24557838" TargetMode="External"/><Relationship Id="rId13" Type="http://schemas.openxmlformats.org/officeDocument/2006/relationships/hyperlink" Target="http://www.ncbi.nlm.nih.gov/pubmed?term=Remouchamps%20C%5bAuthor%5d&amp;cauthor=true&amp;cauthor_uid=24557838" TargetMode="External"/><Relationship Id="rId18" Type="http://schemas.openxmlformats.org/officeDocument/2006/relationships/hyperlink" Target="http://www.ncbi.nlm.nih.gov/pubmed?term=Liang%20TJ%5bAuthor%5d&amp;cauthor=true&amp;cauthor_uid=24557838" TargetMode="External"/><Relationship Id="rId26" Type="http://schemas.openxmlformats.org/officeDocument/2006/relationships/hyperlink" Target="http://www.ncbi.nlm.nih.gov/pubmed?term=Protzer%20U%5bAuthor%5d&amp;cauthor=true&amp;cauthor_uid=24557838" TargetMode="External"/><Relationship Id="rId3" Type="http://schemas.openxmlformats.org/officeDocument/2006/relationships/hyperlink" Target="http://www.ncbi.nlm.nih.gov/pubmed?term=Lucifora%20J%5bAuthor%5d&amp;cauthor=true&amp;cauthor_uid=24557838" TargetMode="External"/><Relationship Id="rId21" Type="http://schemas.openxmlformats.org/officeDocument/2006/relationships/hyperlink" Target="http://www.ncbi.nlm.nih.gov/pubmed?term=Browning%20JL%5bAuthor%5d&amp;cauthor=true&amp;cauthor_uid=24557838" TargetMode="External"/><Relationship Id="rId7" Type="http://schemas.openxmlformats.org/officeDocument/2006/relationships/hyperlink" Target="http://www.ncbi.nlm.nih.gov/pubmed?term=Stadler%20D%5bAuthor%5d&amp;cauthor=true&amp;cauthor_uid=24557838" TargetMode="External"/><Relationship Id="rId12" Type="http://schemas.openxmlformats.org/officeDocument/2006/relationships/hyperlink" Target="http://www.ncbi.nlm.nih.gov/pubmed?term=Volz%20T%5bAuthor%5d&amp;cauthor=true&amp;cauthor_uid=24557838" TargetMode="External"/><Relationship Id="rId17" Type="http://schemas.openxmlformats.org/officeDocument/2006/relationships/hyperlink" Target="http://www.ncbi.nlm.nih.gov/pubmed?term=Durantel%20D%5bAuthor%5d&amp;cauthor=true&amp;cauthor_uid=24557838" TargetMode="External"/><Relationship Id="rId25" Type="http://schemas.openxmlformats.org/officeDocument/2006/relationships/hyperlink" Target="http://www.ncbi.nlm.nih.gov/pubmed?term=Heikenwalder%20M%5bAuthor%5d&amp;cauthor=true&amp;cauthor_uid=24557838" TargetMode="External"/><Relationship Id="rId2" Type="http://schemas.openxmlformats.org/officeDocument/2006/relationships/hyperlink" Target="http://www.ncbi.nlm.nih.gov/pubmed/?term=Specific+and+Nonhepatotoxic+Degradation+of+Nuclear+Hepatitis+B+Virus+cccDNA" TargetMode="External"/><Relationship Id="rId16" Type="http://schemas.openxmlformats.org/officeDocument/2006/relationships/hyperlink" Target="http://www.ncbi.nlm.nih.gov/pubmed?term=H%C3%BCser%20N%5bAuthor%5d&amp;cauthor=true&amp;cauthor_uid=24557838" TargetMode="External"/><Relationship Id="rId20" Type="http://schemas.openxmlformats.org/officeDocument/2006/relationships/hyperlink" Target="http://www.ncbi.nlm.nih.gov/pubmed?term=Heim%20MH%5bAuthor%5d&amp;cauthor=true&amp;cauthor_uid=24557838" TargetMode="External"/><Relationship Id="rId1" Type="http://schemas.openxmlformats.org/officeDocument/2006/relationships/slideLayout" Target="../slideLayouts/slideLayout2.xml"/><Relationship Id="rId6" Type="http://schemas.openxmlformats.org/officeDocument/2006/relationships/hyperlink" Target="http://www.ncbi.nlm.nih.gov/pubmed?term=Zhang%20K%5bAuthor%5d&amp;cauthor=true&amp;cauthor_uid=24557838" TargetMode="External"/><Relationship Id="rId11" Type="http://schemas.openxmlformats.org/officeDocument/2006/relationships/hyperlink" Target="http://www.ncbi.nlm.nih.gov/pubmed?term=Makowska%20Z%5bAuthor%5d&amp;cauthor=true&amp;cauthor_uid=24557838" TargetMode="External"/><Relationship Id="rId24" Type="http://schemas.openxmlformats.org/officeDocument/2006/relationships/hyperlink" Target="http://www.ncbi.nlm.nih.gov/pubmed?term=Schindler%20M%5bAuthor%5d&amp;cauthor=true&amp;cauthor_uid=24557838" TargetMode="External"/><Relationship Id="rId5" Type="http://schemas.openxmlformats.org/officeDocument/2006/relationships/hyperlink" Target="http://www.ncbi.nlm.nih.gov/pubmed?term=Reisinger%20F%5bAuthor%5d&amp;cauthor=true&amp;cauthor_uid=24557838" TargetMode="External"/><Relationship Id="rId15" Type="http://schemas.openxmlformats.org/officeDocument/2006/relationships/hyperlink" Target="http://www.ncbi.nlm.nih.gov/pubmed?term=Thasler%20WE%5bAuthor%5d&amp;cauthor=true&amp;cauthor_uid=24557838" TargetMode="External"/><Relationship Id="rId23" Type="http://schemas.openxmlformats.org/officeDocument/2006/relationships/hyperlink" Target="http://www.ncbi.nlm.nih.gov/pubmed?term=Dandri%20M%5bAuthor%5d&amp;cauthor=true&amp;cauthor_uid=24557838" TargetMode="External"/><Relationship Id="rId10" Type="http://schemas.openxmlformats.org/officeDocument/2006/relationships/hyperlink" Target="http://www.ncbi.nlm.nih.gov/pubmed?term=Koppensteiner%20H%5bAuthor%5d&amp;cauthor=true&amp;cauthor_uid=24557838" TargetMode="External"/><Relationship Id="rId19" Type="http://schemas.openxmlformats.org/officeDocument/2006/relationships/hyperlink" Target="http://www.ncbi.nlm.nih.gov/pubmed?term=M%C3%BCnk%20C%5bAuthor%5d&amp;cauthor=true&amp;cauthor_uid=24557838" TargetMode="External"/><Relationship Id="rId4" Type="http://schemas.openxmlformats.org/officeDocument/2006/relationships/hyperlink" Target="http://www.ncbi.nlm.nih.gov/pubmed?term=Xia%20Y%5bAuthor%5d&amp;cauthor=true&amp;cauthor_uid=24557838" TargetMode="External"/><Relationship Id="rId9" Type="http://schemas.openxmlformats.org/officeDocument/2006/relationships/hyperlink" Target="http://www.ncbi.nlm.nih.gov/pubmed?term=Sprinzl%20MF%5bAuthor%5d&amp;cauthor=true&amp;cauthor_uid=24557838" TargetMode="External"/><Relationship Id="rId14" Type="http://schemas.openxmlformats.org/officeDocument/2006/relationships/hyperlink" Target="http://www.ncbi.nlm.nih.gov/pubmed?term=Chou%20WM%5bAuthor%5d&amp;cauthor=true&amp;cauthor_uid=24557838" TargetMode="External"/><Relationship Id="rId22" Type="http://schemas.openxmlformats.org/officeDocument/2006/relationships/hyperlink" Target="http://www.ncbi.nlm.nih.gov/pubmed?term=Dejardin%20E%5bAuthor%5d&amp;cauthor=true&amp;cauthor_uid=24557838" TargetMode="External"/><Relationship Id="rId27"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Ma%20E%5bAuthor%5d&amp;cauthor=true&amp;cauthor_uid=24505130" TargetMode="External"/><Relationship Id="rId13" Type="http://schemas.openxmlformats.org/officeDocument/2006/relationships/hyperlink" Target="http://www.ncbi.nlm.nih.gov/pubmed?term=Kaplan%20M%5bAuthor%5d&amp;cauthor=true&amp;cauthor_uid=24505130" TargetMode="External"/><Relationship Id="rId18" Type="http://schemas.openxmlformats.org/officeDocument/2006/relationships/image" Target="../media/image2.png"/><Relationship Id="rId3" Type="http://schemas.openxmlformats.org/officeDocument/2006/relationships/hyperlink" Target="http://www.ncbi.nlm.nih.gov/pubmed?term=Jinek%20M%5bAuthor%5d&amp;cauthor=true&amp;cauthor_uid=24505130" TargetMode="External"/><Relationship Id="rId7" Type="http://schemas.openxmlformats.org/officeDocument/2006/relationships/hyperlink" Target="http://www.ncbi.nlm.nih.gov/pubmed?term=Kaya%20E%5bAuthor%5d&amp;cauthor=true&amp;cauthor_uid=24505130" TargetMode="External"/><Relationship Id="rId12" Type="http://schemas.openxmlformats.org/officeDocument/2006/relationships/hyperlink" Target="http://www.ncbi.nlm.nih.gov/pubmed?term=Lin%20S%5bAuthor%5d&amp;cauthor=true&amp;cauthor_uid=24505130" TargetMode="External"/><Relationship Id="rId17" Type="http://schemas.openxmlformats.org/officeDocument/2006/relationships/hyperlink" Target="http://www.ncbi.nlm.nih.gov/pubmed?term=Doudna%20JA%5bAuthor%5d&amp;cauthor=true&amp;cauthor_uid=24505130" TargetMode="External"/><Relationship Id="rId2" Type="http://schemas.openxmlformats.org/officeDocument/2006/relationships/hyperlink" Target="http://www.ncbi.nlm.nih.gov/pubmed/?term=Structures+of+Cas9+Endonucleases+Reveal+RNA-Mediated+Conformational+Activation" TargetMode="External"/><Relationship Id="rId16" Type="http://schemas.openxmlformats.org/officeDocument/2006/relationships/hyperlink" Target="http://www.ncbi.nlm.nih.gov/pubmed?term=Nogales%20E%5bAuthor%5d&amp;cauthor=true&amp;cauthor_uid=24505130" TargetMode="External"/><Relationship Id="rId1" Type="http://schemas.openxmlformats.org/officeDocument/2006/relationships/slideLayout" Target="../slideLayouts/slideLayout2.xml"/><Relationship Id="rId6" Type="http://schemas.openxmlformats.org/officeDocument/2006/relationships/hyperlink" Target="http://www.ncbi.nlm.nih.gov/pubmed?term=Sternberg%20SH%5bAuthor%5d&amp;cauthor=true&amp;cauthor_uid=24505130" TargetMode="External"/><Relationship Id="rId11" Type="http://schemas.openxmlformats.org/officeDocument/2006/relationships/hyperlink" Target="http://www.ncbi.nlm.nih.gov/pubmed?term=Zhou%20K%5bAuthor%5d&amp;cauthor=true&amp;cauthor_uid=24505130" TargetMode="External"/><Relationship Id="rId5" Type="http://schemas.openxmlformats.org/officeDocument/2006/relationships/hyperlink" Target="http://www.ncbi.nlm.nih.gov/pubmed?term=Taylor%20DW%5bAuthor%5d&amp;cauthor=true&amp;cauthor_uid=24505130" TargetMode="External"/><Relationship Id="rId15" Type="http://schemas.openxmlformats.org/officeDocument/2006/relationships/hyperlink" Target="http://www.ncbi.nlm.nih.gov/pubmed?term=Charpentier%20E%5bAuthor%5d&amp;cauthor=true&amp;cauthor_uid=24505130" TargetMode="External"/><Relationship Id="rId10" Type="http://schemas.openxmlformats.org/officeDocument/2006/relationships/hyperlink" Target="http://www.ncbi.nlm.nih.gov/pubmed?term=Hauer%20M%5bAuthor%5d&amp;cauthor=true&amp;cauthor_uid=24505130" TargetMode="External"/><Relationship Id="rId4" Type="http://schemas.openxmlformats.org/officeDocument/2006/relationships/hyperlink" Target="http://www.ncbi.nlm.nih.gov/pubmed?term=Jiang%20F%5bAuthor%5d&amp;cauthor=true&amp;cauthor_uid=24505130" TargetMode="External"/><Relationship Id="rId9" Type="http://schemas.openxmlformats.org/officeDocument/2006/relationships/hyperlink" Target="http://www.ncbi.nlm.nih.gov/pubmed?term=Anders%20C%5bAuthor%5d&amp;cauthor=true&amp;cauthor_uid=24505130" TargetMode="External"/><Relationship Id="rId14" Type="http://schemas.openxmlformats.org/officeDocument/2006/relationships/hyperlink" Target="http://www.ncbi.nlm.nih.gov/pubmed?term=Iavarone%20AT%5bAuthor%5d&amp;cauthor=true&amp;cauthor_uid=245051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sciencemag.org/search?author1=Julia+Fahrenkamp-Uppenbrink&amp;sortspec=date&amp;submit=Submit" TargetMode="External"/><Relationship Id="rId2" Type="http://schemas.openxmlformats.org/officeDocument/2006/relationships/hyperlink" Target="http://www.sciencemag.org/search?author1=Robert+Coontz&amp;sortspec=date&amp;submit=Submit" TargetMode="External"/><Relationship Id="rId1" Type="http://schemas.openxmlformats.org/officeDocument/2006/relationships/slideLayout" Target="../slideLayouts/slideLayout2.xml"/><Relationship Id="rId5" Type="http://schemas.openxmlformats.org/officeDocument/2006/relationships/hyperlink" Target="http://www.sciencemag.org/search?author1=Valda+Vinson&amp;sortspec=date&amp;submit=Submit" TargetMode="External"/><Relationship Id="rId4" Type="http://schemas.openxmlformats.org/officeDocument/2006/relationships/hyperlink" Target="http://www.sciencemag.org/search?author1=Marc+Lavine&amp;sortspec=date&amp;submit=Submit"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Labadie%20K%5bAuthor%5d&amp;cauthor=true&amp;cauthor_uid=24505129" TargetMode="External"/><Relationship Id="rId13" Type="http://schemas.openxmlformats.org/officeDocument/2006/relationships/hyperlink" Target="http://www.ncbi.nlm.nih.gov/pubmed?term=Roudier%20F%5bAuthor%5d&amp;cauthor=true&amp;cauthor_uid=24505129" TargetMode="External"/><Relationship Id="rId3" Type="http://schemas.openxmlformats.org/officeDocument/2006/relationships/hyperlink" Target="http://www.ncbi.nlm.nih.gov/pubmed?term=Cortijo%20S%5bAuthor%5d&amp;cauthor=true&amp;cauthor_uid=24505129" TargetMode="External"/><Relationship Id="rId7" Type="http://schemas.openxmlformats.org/officeDocument/2006/relationships/hyperlink" Target="http://www.ncbi.nlm.nih.gov/pubmed?term=Etcheverry%20M%5bAuthor%5d&amp;cauthor=true&amp;cauthor_uid=24505129" TargetMode="External"/><Relationship Id="rId12" Type="http://schemas.openxmlformats.org/officeDocument/2006/relationships/hyperlink" Target="http://www.ncbi.nlm.nih.gov/pubmed?term=Wincker%20P%5bAuthor%5d&amp;cauthor=true&amp;cauthor_uid=24505129" TargetMode="External"/><Relationship Id="rId17" Type="http://schemas.openxmlformats.org/officeDocument/2006/relationships/image" Target="../media/image3.png"/><Relationship Id="rId2" Type="http://schemas.openxmlformats.org/officeDocument/2006/relationships/hyperlink" Target="http://www.ncbi.nlm.nih.gov/pubmed/24505129" TargetMode="External"/><Relationship Id="rId16" Type="http://schemas.openxmlformats.org/officeDocument/2006/relationships/hyperlink" Target="http://www.ncbi.nlm.nih.gov/pubmed?term=Johannes%20F%5bAuthor%5d&amp;cauthor=true&amp;cauthor_uid=24505129" TargetMode="External"/><Relationship Id="rId1" Type="http://schemas.openxmlformats.org/officeDocument/2006/relationships/slideLayout" Target="../slideLayouts/slideLayout2.xml"/><Relationship Id="rId6" Type="http://schemas.openxmlformats.org/officeDocument/2006/relationships/hyperlink" Target="http://www.ncbi.nlm.nih.gov/pubmed?term=Gilly%20A%5bAuthor%5d&amp;cauthor=true&amp;cauthor_uid=24505129" TargetMode="External"/><Relationship Id="rId11" Type="http://schemas.openxmlformats.org/officeDocument/2006/relationships/hyperlink" Target="http://www.ncbi.nlm.nih.gov/pubmed?term=Aury%20JM%5bAuthor%5d&amp;cauthor=true&amp;cauthor_uid=24505129" TargetMode="External"/><Relationship Id="rId5" Type="http://schemas.openxmlformats.org/officeDocument/2006/relationships/hyperlink" Target="http://www.ncbi.nlm.nih.gov/pubmed?term=Colom%C3%A9-Tatch%C3%A9%20M%5bAuthor%5d&amp;cauthor=true&amp;cauthor_uid=24505129" TargetMode="External"/><Relationship Id="rId15" Type="http://schemas.openxmlformats.org/officeDocument/2006/relationships/hyperlink" Target="http://www.ncbi.nlm.nih.gov/pubmed?term=Colot%20V%5bAuthor%5d&amp;cauthor=true&amp;cauthor_uid=24505129" TargetMode="External"/><Relationship Id="rId10" Type="http://schemas.openxmlformats.org/officeDocument/2006/relationships/hyperlink" Target="http://www.ncbi.nlm.nih.gov/pubmed?term=Hospital%20F%5bAuthor%5d&amp;cauthor=true&amp;cauthor_uid=24505129" TargetMode="External"/><Relationship Id="rId4" Type="http://schemas.openxmlformats.org/officeDocument/2006/relationships/hyperlink" Target="http://www.ncbi.nlm.nih.gov/pubmed?term=Wardenaar%20R%5bAuthor%5d&amp;cauthor=true&amp;cauthor_uid=24505129" TargetMode="External"/><Relationship Id="rId9" Type="http://schemas.openxmlformats.org/officeDocument/2006/relationships/hyperlink" Target="http://www.ncbi.nlm.nih.gov/pubmed?term=Caillieux%20E%5bAuthor%5d&amp;cauthor=true&amp;cauthor_uid=24505129" TargetMode="External"/><Relationship Id="rId14" Type="http://schemas.openxmlformats.org/officeDocument/2006/relationships/hyperlink" Target="http://www.ncbi.nlm.nih.gov/pubmed?term=Jansen%20RC%5bAuthor%5d&amp;cauthor=true&amp;cauthor_uid=24505129"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www.ncbi.nlm.nih.gov/pubmed?term=Eisenhaure%20TM%5bAuthor%5d&amp;cauthor=true&amp;cauthor_uid=24604203" TargetMode="External"/><Relationship Id="rId13" Type="http://schemas.openxmlformats.org/officeDocument/2006/relationships/hyperlink" Target="http://www.ncbi.nlm.nih.gov/pubmed?term=Ward%20LD%5bAuthor%5d&amp;cauthor=true&amp;cauthor_uid=24604203" TargetMode="External"/><Relationship Id="rId18" Type="http://schemas.openxmlformats.org/officeDocument/2006/relationships/hyperlink" Target="http://www.ncbi.nlm.nih.gov/pubmed?term=Hafler%20DA%5bAuthor%5d&amp;cauthor=true&amp;cauthor_uid=24604203" TargetMode="External"/><Relationship Id="rId26" Type="http://schemas.openxmlformats.org/officeDocument/2006/relationships/hyperlink" Target="http://www.ncbi.nlm.nih.gov/pubmed?term=Hacohen%20N%5bAuthor%5d&amp;cauthor=true&amp;cauthor_uid=24604203" TargetMode="External"/><Relationship Id="rId3" Type="http://schemas.openxmlformats.org/officeDocument/2006/relationships/hyperlink" Target="http://www.ncbi.nlm.nih.gov/pubmed?term=Lee%20MN%5bAuthor%5d&amp;cauthor=true&amp;cauthor_uid=24604203" TargetMode="External"/><Relationship Id="rId21" Type="http://schemas.openxmlformats.org/officeDocument/2006/relationships/hyperlink" Target="http://www.ncbi.nlm.nih.gov/pubmed?term=Zhang%20F%5bAuthor%5d&amp;cauthor=true&amp;cauthor_uid=24604203" TargetMode="External"/><Relationship Id="rId34" Type="http://schemas.openxmlformats.org/officeDocument/2006/relationships/hyperlink" Target="http://www.ncbi.nlm.nih.gov/pubmed?term=Jostins%20L%5bAuthor%5d&amp;cauthor=true&amp;cauthor_uid=24604202" TargetMode="External"/><Relationship Id="rId7" Type="http://schemas.openxmlformats.org/officeDocument/2006/relationships/hyperlink" Target="http://www.ncbi.nlm.nih.gov/pubmed?term=Li%20W%5bAuthor%5d&amp;cauthor=true&amp;cauthor_uid=24604203" TargetMode="External"/><Relationship Id="rId12" Type="http://schemas.openxmlformats.org/officeDocument/2006/relationships/hyperlink" Target="http://www.ncbi.nlm.nih.gov/pubmed?term=Slowikowski%20K%5bAuthor%5d&amp;cauthor=true&amp;cauthor_uid=24604203" TargetMode="External"/><Relationship Id="rId17" Type="http://schemas.openxmlformats.org/officeDocument/2006/relationships/hyperlink" Target="http://www.ncbi.nlm.nih.gov/pubmed?term=Frohlich%20IY%5bAuthor%5d&amp;cauthor=true&amp;cauthor_uid=24604203" TargetMode="External"/><Relationship Id="rId25" Type="http://schemas.openxmlformats.org/officeDocument/2006/relationships/hyperlink" Target="http://www.ncbi.nlm.nih.gov/pubmed?term=Regev%20A%5bAuthor%5d&amp;cauthor=true&amp;cauthor_uid=24604203" TargetMode="External"/><Relationship Id="rId33" Type="http://schemas.openxmlformats.org/officeDocument/2006/relationships/hyperlink" Target="http://www.ncbi.nlm.nih.gov/pubmed?term=Lau%20E%5bAuthor%5d&amp;cauthor=true&amp;cauthor_uid=24604202" TargetMode="External"/><Relationship Id="rId38" Type="http://schemas.openxmlformats.org/officeDocument/2006/relationships/hyperlink" Target="http://www.ncbi.nlm.nih.gov/pubmed?term=Knight%20JC%5bAuthor%5d&amp;cauthor=true&amp;cauthor_uid=24604202" TargetMode="External"/><Relationship Id="rId2" Type="http://schemas.openxmlformats.org/officeDocument/2006/relationships/hyperlink" Target="http://www.ncbi.nlm.nih.gov/pubmed/?term=Common+Genetic+Variants+Modulate+Pathogen-Sensing+Responses+in+Human+Dendritic+Cells" TargetMode="External"/><Relationship Id="rId16" Type="http://schemas.openxmlformats.org/officeDocument/2006/relationships/hyperlink" Target="http://www.ncbi.nlm.nih.gov/pubmed?term=Lee%20MH%5bAuthor%5d&amp;cauthor=true&amp;cauthor_uid=24604203" TargetMode="External"/><Relationship Id="rId20" Type="http://schemas.openxmlformats.org/officeDocument/2006/relationships/hyperlink" Target="http://www.ncbi.nlm.nih.gov/pubmed?term=Raychaudhuri%20S%5bAuthor%5d&amp;cauthor=true&amp;cauthor_uid=24604203" TargetMode="External"/><Relationship Id="rId29" Type="http://schemas.openxmlformats.org/officeDocument/2006/relationships/hyperlink" Target="http://www.ncbi.nlm.nih.gov/pubmed?term=Humburg%20P%5bAuthor%5d&amp;cauthor=true&amp;cauthor_uid=24604202" TargetMode="External"/><Relationship Id="rId1" Type="http://schemas.openxmlformats.org/officeDocument/2006/relationships/slideLayout" Target="../slideLayouts/slideLayout2.xml"/><Relationship Id="rId6" Type="http://schemas.openxmlformats.org/officeDocument/2006/relationships/hyperlink" Target="http://www.ncbi.nlm.nih.gov/pubmed?term=Raj%20T%5bAuthor%5d&amp;cauthor=true&amp;cauthor_uid=24604203" TargetMode="External"/><Relationship Id="rId11" Type="http://schemas.openxmlformats.org/officeDocument/2006/relationships/hyperlink" Target="http://www.ncbi.nlm.nih.gov/pubmed?term=Ran%20FA%5bAuthor%5d&amp;cauthor=true&amp;cauthor_uid=24604203" TargetMode="External"/><Relationship Id="rId24" Type="http://schemas.openxmlformats.org/officeDocument/2006/relationships/hyperlink" Target="http://www.ncbi.nlm.nih.gov/pubmed?term=De%20Jager%20PL%5bAuthor%5d&amp;cauthor=true&amp;cauthor_uid=24604203" TargetMode="External"/><Relationship Id="rId32" Type="http://schemas.openxmlformats.org/officeDocument/2006/relationships/hyperlink" Target="http://www.ncbi.nlm.nih.gov/pubmed?term=Wong%20D%5bAuthor%5d&amp;cauthor=true&amp;cauthor_uid=24604202" TargetMode="External"/><Relationship Id="rId37" Type="http://schemas.openxmlformats.org/officeDocument/2006/relationships/hyperlink" Target="http://www.ncbi.nlm.nih.gov/pubmed?term=McGee%20C%5bAuthor%5d&amp;cauthor=true&amp;cauthor_uid=24604202" TargetMode="External"/><Relationship Id="rId5" Type="http://schemas.openxmlformats.org/officeDocument/2006/relationships/hyperlink" Target="http://www.ncbi.nlm.nih.gov/pubmed?term=Villani%20AC%5bAuthor%5d&amp;cauthor=true&amp;cauthor_uid=24604203" TargetMode="External"/><Relationship Id="rId15" Type="http://schemas.openxmlformats.org/officeDocument/2006/relationships/hyperlink" Target="http://www.ncbi.nlm.nih.gov/pubmed?term=McCabe%20C%5bAuthor%5d&amp;cauthor=true&amp;cauthor_uid=24604203" TargetMode="External"/><Relationship Id="rId23" Type="http://schemas.openxmlformats.org/officeDocument/2006/relationships/hyperlink" Target="http://www.ncbi.nlm.nih.gov/pubmed?term=Benoist%20CO%5bAuthor%5d&amp;cauthor=true&amp;cauthor_uid=24604203" TargetMode="External"/><Relationship Id="rId28" Type="http://schemas.openxmlformats.org/officeDocument/2006/relationships/hyperlink" Target="http://www.ncbi.nlm.nih.gov/pubmed?term=Fairfax%20BP%5bAuthor%5d&amp;cauthor=true&amp;cauthor_uid=24604202" TargetMode="External"/><Relationship Id="rId36" Type="http://schemas.openxmlformats.org/officeDocument/2006/relationships/hyperlink" Target="http://www.ncbi.nlm.nih.gov/pubmed?term=Andrews%20R%5bAuthor%5d&amp;cauthor=true&amp;cauthor_uid=24604202" TargetMode="External"/><Relationship Id="rId10" Type="http://schemas.openxmlformats.org/officeDocument/2006/relationships/hyperlink" Target="http://www.ncbi.nlm.nih.gov/pubmed?term=Chipendo%20PI%5bAuthor%5d&amp;cauthor=true&amp;cauthor_uid=24604203" TargetMode="External"/><Relationship Id="rId19" Type="http://schemas.openxmlformats.org/officeDocument/2006/relationships/hyperlink" Target="http://www.ncbi.nlm.nih.gov/pubmed?term=Kellis%20M%5bAuthor%5d&amp;cauthor=true&amp;cauthor_uid=24604203" TargetMode="External"/><Relationship Id="rId31" Type="http://schemas.openxmlformats.org/officeDocument/2006/relationships/hyperlink" Target="http://www.ncbi.nlm.nih.gov/pubmed?term=Naranbhai%20V%5bAuthor%5d&amp;cauthor=true&amp;cauthor_uid=24604202" TargetMode="External"/><Relationship Id="rId4" Type="http://schemas.openxmlformats.org/officeDocument/2006/relationships/hyperlink" Target="http://www.ncbi.nlm.nih.gov/pubmed?term=Ye%20C%5bAuthor%5d&amp;cauthor=true&amp;cauthor_uid=24604203" TargetMode="External"/><Relationship Id="rId9" Type="http://schemas.openxmlformats.org/officeDocument/2006/relationships/hyperlink" Target="http://www.ncbi.nlm.nih.gov/pubmed?term=Imboywa%20SH%5bAuthor%5d&amp;cauthor=true&amp;cauthor_uid=24604203" TargetMode="External"/><Relationship Id="rId14" Type="http://schemas.openxmlformats.org/officeDocument/2006/relationships/hyperlink" Target="http://www.ncbi.nlm.nih.gov/pubmed?term=Raddassi%20K%5bAuthor%5d&amp;cauthor=true&amp;cauthor_uid=24604203" TargetMode="External"/><Relationship Id="rId22" Type="http://schemas.openxmlformats.org/officeDocument/2006/relationships/hyperlink" Target="http://www.ncbi.nlm.nih.gov/pubmed?term=Stranger%20BE%5bAuthor%5d&amp;cauthor=true&amp;cauthor_uid=24604203" TargetMode="External"/><Relationship Id="rId27" Type="http://schemas.openxmlformats.org/officeDocument/2006/relationships/hyperlink" Target="http://www.ncbi.nlm.nih.gov/pubmed/?term=Innate+Immune+Activity+Conditions+the+Effect+of+Regulatory+Variants+upon+Monocyte+Gene+Expression" TargetMode="External"/><Relationship Id="rId30" Type="http://schemas.openxmlformats.org/officeDocument/2006/relationships/hyperlink" Target="http://www.ncbi.nlm.nih.gov/pubmed?term=Makino%20S%5bAuthor%5d&amp;cauthor=true&amp;cauthor_uid=24604202" TargetMode="External"/><Relationship Id="rId35" Type="http://schemas.openxmlformats.org/officeDocument/2006/relationships/hyperlink" Target="http://www.ncbi.nlm.nih.gov/pubmed?term=Plant%20K%5bAuthor%5d&amp;cauthor=true&amp;cauthor_uid=24604202"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plosone.org/article/info:doi/10.1371/journal.pone.0091365" TargetMode="External"/><Relationship Id="rId13" Type="http://schemas.openxmlformats.org/officeDocument/2006/relationships/hyperlink" Target="http://www.plosone.org/article/info:doi/10.1371/journal.pone.0091521" TargetMode="External"/><Relationship Id="rId18" Type="http://schemas.openxmlformats.org/officeDocument/2006/relationships/hyperlink" Target="http://www.plosone.org/article/info:doi/10.1371/journal.pone.0090952" TargetMode="External"/><Relationship Id="rId3" Type="http://schemas.openxmlformats.org/officeDocument/2006/relationships/hyperlink" Target="http://www.plosone.org/article/info:doi/10.1371/journal.pone.0088830" TargetMode="External"/><Relationship Id="rId7" Type="http://schemas.openxmlformats.org/officeDocument/2006/relationships/hyperlink" Target="http://www.plosone.org/article/info:doi/10.1371/journal.pone.0091038" TargetMode="External"/><Relationship Id="rId12" Type="http://schemas.openxmlformats.org/officeDocument/2006/relationships/hyperlink" Target="http://www.plosone.org/article/info:doi/10.1371/journal.pone.0091848" TargetMode="External"/><Relationship Id="rId17" Type="http://schemas.openxmlformats.org/officeDocument/2006/relationships/hyperlink" Target="http://www.plosone.org/article/info:doi/10.1371/journal.pone.0091656" TargetMode="External"/><Relationship Id="rId2" Type="http://schemas.openxmlformats.org/officeDocument/2006/relationships/image" Target="../media/image5.png"/><Relationship Id="rId16" Type="http://schemas.openxmlformats.org/officeDocument/2006/relationships/hyperlink" Target="http://www.plosone.org/article/info:doi/10.1371/journal.pone.0091819" TargetMode="External"/><Relationship Id="rId20" Type="http://schemas.openxmlformats.org/officeDocument/2006/relationships/hyperlink" Target="http://www.plosone.org/article/info:doi/10.1371/journal.pone.0092124" TargetMode="External"/><Relationship Id="rId1" Type="http://schemas.openxmlformats.org/officeDocument/2006/relationships/slideLayout" Target="../slideLayouts/slideLayout1.xml"/><Relationship Id="rId6" Type="http://schemas.openxmlformats.org/officeDocument/2006/relationships/hyperlink" Target="http://www.plosone.org/article/info:doi/10.1371/journal.pone.0091230" TargetMode="External"/><Relationship Id="rId11" Type="http://schemas.openxmlformats.org/officeDocument/2006/relationships/hyperlink" Target="http://www.plosone.org/article/info:doi/10.1371/journal.pone.0091844" TargetMode="External"/><Relationship Id="rId5" Type="http://schemas.openxmlformats.org/officeDocument/2006/relationships/hyperlink" Target="http://www.plosone.org/article/info:doi/10.1371/journal.pone.0091085" TargetMode="External"/><Relationship Id="rId15" Type="http://schemas.openxmlformats.org/officeDocument/2006/relationships/hyperlink" Target="http://www.plosone.org/article/info:doi/10.1371/journal.pone.0091816" TargetMode="External"/><Relationship Id="rId10" Type="http://schemas.openxmlformats.org/officeDocument/2006/relationships/hyperlink" Target="http://www.plosone.org/article/info:doi/10.1371/journal.pone.0091831" TargetMode="External"/><Relationship Id="rId19" Type="http://schemas.openxmlformats.org/officeDocument/2006/relationships/hyperlink" Target="http://www.plosone.org/article/info:doi/10.1371/journal.pone.0092190" TargetMode="External"/><Relationship Id="rId4" Type="http://schemas.openxmlformats.org/officeDocument/2006/relationships/hyperlink" Target="http://www.plosone.org/article/info:doi/10.1371/journal.pone.0091320" TargetMode="External"/><Relationship Id="rId9" Type="http://schemas.openxmlformats.org/officeDocument/2006/relationships/hyperlink" Target="http://www.plosone.org/article/info:doi/10.1371/journal.pone.0091829" TargetMode="External"/><Relationship Id="rId14" Type="http://schemas.openxmlformats.org/officeDocument/2006/relationships/hyperlink" Target="http://www.plosone.org/article/info:doi/10.1371/journal.pone.00915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MARCH 2014 VOL 343, ISSUE 6176, PAGES 1169-1280</a:t>
            </a:r>
          </a:p>
        </p:txBody>
      </p:sp>
      <p:sp>
        <p:nvSpPr>
          <p:cNvPr id="8" name="직사각형 7"/>
          <p:cNvSpPr/>
          <p:nvPr/>
        </p:nvSpPr>
        <p:spPr>
          <a:xfrm>
            <a:off x="103540" y="404664"/>
            <a:ext cx="9040460" cy="2739211"/>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Mar 14;343(6176):1221-8. </a:t>
            </a:r>
            <a:r>
              <a:rPr lang="en-US" altLang="ko-KR" sz="1000" dirty="0" err="1" smtClean="0"/>
              <a:t>doi</a:t>
            </a:r>
            <a:r>
              <a:rPr lang="en-US" altLang="ko-KR" sz="1000" dirty="0" smtClean="0"/>
              <a:t>: 10.1126/science.1243462. </a:t>
            </a:r>
            <a:r>
              <a:rPr lang="en-US" altLang="ko-KR" sz="1000" dirty="0" err="1" smtClean="0"/>
              <a:t>Epub</a:t>
            </a:r>
            <a:r>
              <a:rPr lang="en-US" altLang="ko-KR" sz="1000" dirty="0" smtClean="0"/>
              <a:t> 2014 Feb 20.</a:t>
            </a:r>
          </a:p>
          <a:p>
            <a:r>
              <a:rPr lang="en-US" altLang="ko-KR" sz="1400" b="1" dirty="0" smtClean="0"/>
              <a:t>Specific and </a:t>
            </a:r>
            <a:r>
              <a:rPr lang="en-US" altLang="ko-KR" sz="1400" b="1" dirty="0" err="1" smtClean="0"/>
              <a:t>nonhepatotoxic</a:t>
            </a:r>
            <a:r>
              <a:rPr lang="en-US" altLang="ko-KR" sz="1400" b="1" dirty="0" smtClean="0"/>
              <a:t> degradation of nuclear hepatitis B virus </a:t>
            </a:r>
            <a:r>
              <a:rPr lang="en-US" altLang="ko-KR" sz="1400" b="1" dirty="0" err="1" smtClean="0"/>
              <a:t>cccDNA</a:t>
            </a:r>
            <a:r>
              <a:rPr lang="en-US" altLang="ko-KR" sz="1400" b="1" dirty="0" smtClean="0"/>
              <a:t>.</a:t>
            </a:r>
          </a:p>
          <a:p>
            <a:r>
              <a:rPr lang="en-US" altLang="ko-KR" sz="1000" u="sng" dirty="0" err="1" smtClean="0">
                <a:hlinkClick r:id="rId3"/>
              </a:rPr>
              <a:t>Lucifora</a:t>
            </a:r>
            <a:r>
              <a:rPr lang="en-US" altLang="ko-KR" sz="1000" u="sng" dirty="0" smtClean="0">
                <a:hlinkClick r:id="rId3"/>
              </a:rPr>
              <a:t> J</a:t>
            </a:r>
            <a:r>
              <a:rPr lang="en-US" altLang="ko-KR" sz="1000" baseline="30000" dirty="0" smtClean="0"/>
              <a:t>1</a:t>
            </a:r>
            <a:r>
              <a:rPr lang="en-US" altLang="ko-KR" sz="1000" dirty="0" smtClean="0"/>
              <a:t>, </a:t>
            </a:r>
            <a:r>
              <a:rPr lang="en-US" altLang="ko-KR" sz="1000" u="sng" dirty="0" smtClean="0">
                <a:hlinkClick r:id="rId4"/>
              </a:rPr>
              <a:t>Xia Y</a:t>
            </a:r>
            <a:r>
              <a:rPr lang="en-US" altLang="ko-KR" sz="1000" dirty="0" smtClean="0"/>
              <a:t>, </a:t>
            </a:r>
            <a:r>
              <a:rPr lang="en-US" altLang="ko-KR" sz="1000" u="sng" dirty="0" err="1" smtClean="0">
                <a:hlinkClick r:id="rId5"/>
              </a:rPr>
              <a:t>Reisinger</a:t>
            </a:r>
            <a:r>
              <a:rPr lang="en-US" altLang="ko-KR" sz="1000" u="sng" dirty="0" smtClean="0">
                <a:hlinkClick r:id="rId5"/>
              </a:rPr>
              <a:t> F</a:t>
            </a:r>
            <a:r>
              <a:rPr lang="en-US" altLang="ko-KR" sz="1000" dirty="0" smtClean="0"/>
              <a:t>, </a:t>
            </a:r>
            <a:r>
              <a:rPr lang="en-US" altLang="ko-KR" sz="1000" u="sng" dirty="0" smtClean="0">
                <a:hlinkClick r:id="rId6"/>
              </a:rPr>
              <a:t>Zhang K</a:t>
            </a:r>
            <a:r>
              <a:rPr lang="en-US" altLang="ko-KR" sz="1000" dirty="0" smtClean="0"/>
              <a:t>, </a:t>
            </a:r>
            <a:r>
              <a:rPr lang="en-US" altLang="ko-KR" sz="1000" u="sng" dirty="0" err="1" smtClean="0">
                <a:hlinkClick r:id="rId7"/>
              </a:rPr>
              <a:t>Stadler</a:t>
            </a:r>
            <a:r>
              <a:rPr lang="en-US" altLang="ko-KR" sz="1000" u="sng" dirty="0" smtClean="0">
                <a:hlinkClick r:id="rId7"/>
              </a:rPr>
              <a:t> D</a:t>
            </a:r>
            <a:r>
              <a:rPr lang="en-US" altLang="ko-KR" sz="1000" dirty="0" smtClean="0"/>
              <a:t>, </a:t>
            </a:r>
            <a:r>
              <a:rPr lang="en-US" altLang="ko-KR" sz="1000" u="sng" dirty="0" smtClean="0">
                <a:hlinkClick r:id="rId8"/>
              </a:rPr>
              <a:t>Cheng X</a:t>
            </a:r>
            <a:r>
              <a:rPr lang="en-US" altLang="ko-KR" sz="1000" dirty="0" smtClean="0"/>
              <a:t>, </a:t>
            </a:r>
            <a:r>
              <a:rPr lang="en-US" altLang="ko-KR" sz="1000" u="sng" dirty="0" err="1" smtClean="0">
                <a:hlinkClick r:id="rId9"/>
              </a:rPr>
              <a:t>Sprinzl</a:t>
            </a:r>
            <a:r>
              <a:rPr lang="en-US" altLang="ko-KR" sz="1000" u="sng" dirty="0" smtClean="0">
                <a:hlinkClick r:id="rId9"/>
              </a:rPr>
              <a:t> MF</a:t>
            </a:r>
            <a:r>
              <a:rPr lang="en-US" altLang="ko-KR" sz="1000" dirty="0" smtClean="0"/>
              <a:t>, </a:t>
            </a:r>
            <a:r>
              <a:rPr lang="en-US" altLang="ko-KR" sz="1000" u="sng" dirty="0" err="1" smtClean="0">
                <a:hlinkClick r:id="rId10"/>
              </a:rPr>
              <a:t>Koppensteiner</a:t>
            </a:r>
            <a:r>
              <a:rPr lang="en-US" altLang="ko-KR" sz="1000" u="sng" dirty="0" smtClean="0">
                <a:hlinkClick r:id="rId10"/>
              </a:rPr>
              <a:t> H</a:t>
            </a:r>
            <a:r>
              <a:rPr lang="en-US" altLang="ko-KR" sz="1000" dirty="0" smtClean="0"/>
              <a:t>, </a:t>
            </a:r>
            <a:r>
              <a:rPr lang="en-US" altLang="ko-KR" sz="1000" u="sng" dirty="0" err="1" smtClean="0">
                <a:hlinkClick r:id="rId11"/>
              </a:rPr>
              <a:t>Makowska</a:t>
            </a:r>
            <a:r>
              <a:rPr lang="en-US" altLang="ko-KR" sz="1000" u="sng" dirty="0" smtClean="0">
                <a:hlinkClick r:id="rId11"/>
              </a:rPr>
              <a:t> Z</a:t>
            </a:r>
            <a:r>
              <a:rPr lang="en-US" altLang="ko-KR" sz="1000" dirty="0" smtClean="0"/>
              <a:t>, </a:t>
            </a:r>
            <a:r>
              <a:rPr lang="en-US" altLang="ko-KR" sz="1000" u="sng" dirty="0" err="1" smtClean="0">
                <a:hlinkClick r:id="rId12"/>
              </a:rPr>
              <a:t>Volz</a:t>
            </a:r>
            <a:r>
              <a:rPr lang="en-US" altLang="ko-KR" sz="1000" u="sng" dirty="0" smtClean="0">
                <a:hlinkClick r:id="rId12"/>
              </a:rPr>
              <a:t> T</a:t>
            </a:r>
            <a:r>
              <a:rPr lang="en-US" altLang="ko-KR" sz="1000" dirty="0" smtClean="0"/>
              <a:t>, </a:t>
            </a:r>
            <a:r>
              <a:rPr lang="en-US" altLang="ko-KR" sz="1000" u="sng" dirty="0" err="1" smtClean="0">
                <a:hlinkClick r:id="rId13"/>
              </a:rPr>
              <a:t>Remouchamps</a:t>
            </a:r>
            <a:r>
              <a:rPr lang="en-US" altLang="ko-KR" sz="1000" u="sng" dirty="0" smtClean="0">
                <a:hlinkClick r:id="rId13"/>
              </a:rPr>
              <a:t> C</a:t>
            </a:r>
            <a:r>
              <a:rPr lang="en-US" altLang="ko-KR" sz="1000" dirty="0" smtClean="0"/>
              <a:t>, </a:t>
            </a:r>
            <a:r>
              <a:rPr lang="en-US" altLang="ko-KR" sz="1000" u="sng" dirty="0" smtClean="0">
                <a:hlinkClick r:id="rId14"/>
              </a:rPr>
              <a:t>Chou WM</a:t>
            </a:r>
            <a:r>
              <a:rPr lang="en-US" altLang="ko-KR" sz="1000" dirty="0" smtClean="0"/>
              <a:t>, </a:t>
            </a:r>
            <a:r>
              <a:rPr lang="en-US" altLang="ko-KR" sz="1000" u="sng" dirty="0" err="1" smtClean="0">
                <a:hlinkClick r:id="rId15"/>
              </a:rPr>
              <a:t>Thasler</a:t>
            </a:r>
            <a:r>
              <a:rPr lang="en-US" altLang="ko-KR" sz="1000" u="sng" dirty="0" smtClean="0">
                <a:hlinkClick r:id="rId15"/>
              </a:rPr>
              <a:t> </a:t>
            </a:r>
            <a:r>
              <a:rPr lang="en-US" altLang="ko-KR" sz="1000" u="sng" dirty="0" err="1" smtClean="0">
                <a:hlinkClick r:id="rId15"/>
              </a:rPr>
              <a:t>WE</a:t>
            </a:r>
            <a:r>
              <a:rPr lang="en-US" altLang="ko-KR" sz="1000" dirty="0" err="1" smtClean="0"/>
              <a:t>,</a:t>
            </a:r>
            <a:r>
              <a:rPr lang="en-US" altLang="ko-KR" sz="1000" u="sng" dirty="0" err="1" smtClean="0">
                <a:hlinkClick r:id="rId16"/>
              </a:rPr>
              <a:t>Hüser</a:t>
            </a:r>
            <a:r>
              <a:rPr lang="en-US" altLang="ko-KR" sz="1000" u="sng" dirty="0" smtClean="0">
                <a:hlinkClick r:id="rId16"/>
              </a:rPr>
              <a:t> N</a:t>
            </a:r>
            <a:r>
              <a:rPr lang="en-US" altLang="ko-KR" sz="1000" dirty="0" smtClean="0"/>
              <a:t>, </a:t>
            </a:r>
            <a:r>
              <a:rPr lang="en-US" altLang="ko-KR" sz="1000" u="sng" dirty="0" err="1" smtClean="0">
                <a:hlinkClick r:id="rId17"/>
              </a:rPr>
              <a:t>Durantel</a:t>
            </a:r>
            <a:r>
              <a:rPr lang="en-US" altLang="ko-KR" sz="1000" u="sng" dirty="0" smtClean="0">
                <a:hlinkClick r:id="rId17"/>
              </a:rPr>
              <a:t> D</a:t>
            </a:r>
            <a:r>
              <a:rPr lang="en-US" altLang="ko-KR" sz="1000" dirty="0" smtClean="0"/>
              <a:t>, </a:t>
            </a:r>
            <a:r>
              <a:rPr lang="en-US" altLang="ko-KR" sz="1000" u="sng" dirty="0" smtClean="0">
                <a:hlinkClick r:id="rId18"/>
              </a:rPr>
              <a:t>Liang TJ</a:t>
            </a:r>
            <a:r>
              <a:rPr lang="en-US" altLang="ko-KR" sz="1000" dirty="0" smtClean="0"/>
              <a:t>, </a:t>
            </a:r>
            <a:r>
              <a:rPr lang="en-US" altLang="ko-KR" sz="1000" u="sng" dirty="0" err="1" smtClean="0">
                <a:hlinkClick r:id="rId19"/>
              </a:rPr>
              <a:t>Münk</a:t>
            </a:r>
            <a:r>
              <a:rPr lang="en-US" altLang="ko-KR" sz="1000" u="sng" dirty="0" smtClean="0">
                <a:hlinkClick r:id="rId19"/>
              </a:rPr>
              <a:t> C</a:t>
            </a:r>
            <a:r>
              <a:rPr lang="en-US" altLang="ko-KR" sz="1000" dirty="0" smtClean="0"/>
              <a:t>, </a:t>
            </a:r>
            <a:r>
              <a:rPr lang="en-US" altLang="ko-KR" sz="1000" u="sng" dirty="0" smtClean="0">
                <a:hlinkClick r:id="rId20"/>
              </a:rPr>
              <a:t>Heim MH</a:t>
            </a:r>
            <a:r>
              <a:rPr lang="en-US" altLang="ko-KR" sz="1000" dirty="0" smtClean="0"/>
              <a:t>, </a:t>
            </a:r>
            <a:r>
              <a:rPr lang="en-US" altLang="ko-KR" sz="1000" u="sng" dirty="0" smtClean="0">
                <a:hlinkClick r:id="rId21"/>
              </a:rPr>
              <a:t>Browning JL</a:t>
            </a:r>
            <a:r>
              <a:rPr lang="en-US" altLang="ko-KR" sz="1000" dirty="0" smtClean="0"/>
              <a:t>, </a:t>
            </a:r>
            <a:r>
              <a:rPr lang="en-US" altLang="ko-KR" sz="1000" u="sng" dirty="0" err="1" smtClean="0">
                <a:hlinkClick r:id="rId22"/>
              </a:rPr>
              <a:t>Dejardin</a:t>
            </a:r>
            <a:r>
              <a:rPr lang="en-US" altLang="ko-KR" sz="1000" u="sng" dirty="0" smtClean="0">
                <a:hlinkClick r:id="rId22"/>
              </a:rPr>
              <a:t> E</a:t>
            </a:r>
            <a:r>
              <a:rPr lang="en-US" altLang="ko-KR" sz="1000" dirty="0" smtClean="0"/>
              <a:t>, </a:t>
            </a:r>
            <a:r>
              <a:rPr lang="en-US" altLang="ko-KR" sz="1000" u="sng" dirty="0" err="1" smtClean="0">
                <a:hlinkClick r:id="rId23"/>
              </a:rPr>
              <a:t>Dandri</a:t>
            </a:r>
            <a:r>
              <a:rPr lang="en-US" altLang="ko-KR" sz="1000" u="sng" dirty="0" smtClean="0">
                <a:hlinkClick r:id="rId23"/>
              </a:rPr>
              <a:t> M</a:t>
            </a:r>
            <a:r>
              <a:rPr lang="en-US" altLang="ko-KR" sz="1000" dirty="0" smtClean="0"/>
              <a:t>, </a:t>
            </a:r>
            <a:r>
              <a:rPr lang="en-US" altLang="ko-KR" sz="1000" u="sng" dirty="0" smtClean="0">
                <a:hlinkClick r:id="rId24"/>
              </a:rPr>
              <a:t>Schindler M</a:t>
            </a:r>
            <a:r>
              <a:rPr lang="en-US" altLang="ko-KR" sz="1000" dirty="0" smtClean="0"/>
              <a:t>, </a:t>
            </a:r>
            <a:r>
              <a:rPr lang="en-US" altLang="ko-KR" sz="1000" u="sng" dirty="0" err="1" smtClean="0">
                <a:hlinkClick r:id="rId25"/>
              </a:rPr>
              <a:t>Heikenwalder</a:t>
            </a:r>
            <a:r>
              <a:rPr lang="en-US" altLang="ko-KR" sz="1000" u="sng" dirty="0" smtClean="0">
                <a:hlinkClick r:id="rId25"/>
              </a:rPr>
              <a:t> M</a:t>
            </a:r>
            <a:r>
              <a:rPr lang="en-US" altLang="ko-KR" sz="1000" dirty="0" smtClean="0"/>
              <a:t>, </a:t>
            </a:r>
            <a:r>
              <a:rPr lang="en-US" altLang="ko-KR" sz="1000" u="sng" dirty="0" err="1" smtClean="0">
                <a:hlinkClick r:id="rId26"/>
              </a:rPr>
              <a:t>Protzer</a:t>
            </a:r>
            <a:r>
              <a:rPr lang="en-US" altLang="ko-KR" sz="1000" u="sng" dirty="0" smtClean="0">
                <a:hlinkClick r:id="rId26"/>
              </a:rPr>
              <a:t> U</a:t>
            </a:r>
            <a:r>
              <a:rPr lang="en-US" altLang="ko-KR" sz="1000" dirty="0" smtClean="0"/>
              <a:t>.</a:t>
            </a:r>
          </a:p>
          <a:p>
            <a:r>
              <a:rPr lang="en-US" altLang="ko-KR" sz="1000" baseline="30000" dirty="0" smtClean="0"/>
              <a:t>1</a:t>
            </a:r>
            <a:r>
              <a:rPr lang="en-US" altLang="ko-KR" sz="1000" dirty="0" smtClean="0"/>
              <a:t>Institute of Virology, </a:t>
            </a:r>
            <a:r>
              <a:rPr lang="en-US" altLang="ko-KR" sz="1000" dirty="0" err="1" smtClean="0"/>
              <a:t>Technische</a:t>
            </a:r>
            <a:r>
              <a:rPr lang="en-US" altLang="ko-KR" sz="1000" dirty="0" smtClean="0"/>
              <a:t> </a:t>
            </a:r>
            <a:r>
              <a:rPr lang="en-US" altLang="ko-KR" sz="1000" dirty="0" err="1" smtClean="0"/>
              <a:t>Universität</a:t>
            </a:r>
            <a:r>
              <a:rPr lang="en-US" altLang="ko-KR" sz="1000" dirty="0" smtClean="0"/>
              <a:t> </a:t>
            </a:r>
            <a:r>
              <a:rPr lang="en-US" altLang="ko-KR" sz="1000" dirty="0" err="1" smtClean="0"/>
              <a:t>München</a:t>
            </a:r>
            <a:r>
              <a:rPr lang="en-US" altLang="ko-KR" sz="1000" dirty="0" smtClean="0"/>
              <a:t>-Helmholtz </a:t>
            </a:r>
            <a:r>
              <a:rPr lang="en-US" altLang="ko-KR" sz="1000" dirty="0" err="1" smtClean="0"/>
              <a:t>Zentrum</a:t>
            </a:r>
            <a:r>
              <a:rPr lang="en-US" altLang="ko-KR" sz="1000" dirty="0" smtClean="0"/>
              <a:t> </a:t>
            </a:r>
            <a:r>
              <a:rPr lang="en-US" altLang="ko-KR" sz="1000" dirty="0" err="1" smtClean="0"/>
              <a:t>München</a:t>
            </a:r>
            <a:r>
              <a:rPr lang="en-US" altLang="ko-KR" sz="1000" dirty="0" smtClean="0"/>
              <a:t>, 81675 Munich, Germany.</a:t>
            </a:r>
          </a:p>
          <a:p>
            <a:endParaRPr lang="en-US" altLang="ko-KR" sz="1000" b="1" dirty="0" smtClean="0"/>
          </a:p>
          <a:p>
            <a:r>
              <a:rPr lang="en-US" altLang="ko-KR" sz="1200" dirty="0" smtClean="0"/>
              <a:t>Current antiviral agents can control but not eliminate hepatitis B virus (HBV), because HBV establishes a stable nuclear covalently closed circular DNA (</a:t>
            </a:r>
            <a:r>
              <a:rPr lang="en-US" altLang="ko-KR" sz="1200" dirty="0" err="1" smtClean="0"/>
              <a:t>cccDNA</a:t>
            </a:r>
            <a:r>
              <a:rPr lang="en-US" altLang="ko-KR" sz="1200" dirty="0" smtClean="0"/>
              <a:t>). Interferon-</a:t>
            </a:r>
            <a:r>
              <a:rPr lang="el-GR" altLang="ko-KR" sz="1200" dirty="0" smtClean="0"/>
              <a:t>α </a:t>
            </a:r>
            <a:r>
              <a:rPr lang="en-US" altLang="ko-KR" sz="1200" dirty="0" smtClean="0"/>
              <a:t>treatment can clear HBV but is limited by systemic side effects. We describe how interferon-</a:t>
            </a:r>
            <a:r>
              <a:rPr lang="el-GR" altLang="ko-KR" sz="1200" dirty="0" smtClean="0"/>
              <a:t>α </a:t>
            </a:r>
            <a:r>
              <a:rPr lang="en-US" altLang="ko-KR" sz="1200" dirty="0" smtClean="0"/>
              <a:t>can induce </a:t>
            </a:r>
            <a:r>
              <a:rPr lang="en-US" altLang="ko-KR" sz="1200" dirty="0" err="1" smtClean="0"/>
              <a:t>specificdegradation</a:t>
            </a:r>
            <a:r>
              <a:rPr lang="en-US" altLang="ko-KR" sz="1200" dirty="0" smtClean="0"/>
              <a:t> of the nuclear viral DNA without </a:t>
            </a:r>
            <a:r>
              <a:rPr lang="en-US" altLang="ko-KR" sz="1200" dirty="0" err="1" smtClean="0"/>
              <a:t>hepatotoxicity</a:t>
            </a:r>
            <a:r>
              <a:rPr lang="en-US" altLang="ko-KR" sz="1200" dirty="0" smtClean="0"/>
              <a:t> and propose </a:t>
            </a:r>
            <a:r>
              <a:rPr lang="en-US" altLang="ko-KR" sz="1200" dirty="0" err="1" smtClean="0"/>
              <a:t>lymphotoxin</a:t>
            </a:r>
            <a:r>
              <a:rPr lang="en-US" altLang="ko-KR" sz="1200" dirty="0" smtClean="0"/>
              <a:t>-</a:t>
            </a:r>
            <a:r>
              <a:rPr lang="el-GR" altLang="ko-KR" sz="1200" dirty="0" smtClean="0"/>
              <a:t>β </a:t>
            </a:r>
            <a:r>
              <a:rPr lang="en-US" altLang="ko-KR" sz="1200" dirty="0" smtClean="0"/>
              <a:t>receptor activation as a therapeutic alternative. Interferon-</a:t>
            </a:r>
            <a:r>
              <a:rPr lang="el-GR" altLang="ko-KR" sz="1200" dirty="0" smtClean="0"/>
              <a:t>α </a:t>
            </a:r>
            <a:r>
              <a:rPr lang="en-US" altLang="ko-KR" sz="1200" dirty="0" smtClean="0"/>
              <a:t>and </a:t>
            </a:r>
            <a:r>
              <a:rPr lang="en-US" altLang="ko-KR" sz="1200" dirty="0" err="1" smtClean="0"/>
              <a:t>lymphotoxin</a:t>
            </a:r>
            <a:r>
              <a:rPr lang="en-US" altLang="ko-KR" sz="1200" dirty="0" smtClean="0"/>
              <a:t>-</a:t>
            </a:r>
            <a:r>
              <a:rPr lang="el-GR" altLang="ko-KR" sz="1200" dirty="0" smtClean="0"/>
              <a:t>β </a:t>
            </a:r>
            <a:r>
              <a:rPr lang="en-US" altLang="ko-KR" sz="1200" dirty="0" smtClean="0"/>
              <a:t>receptor activation up-regulated APOBEC3A and APOBEC3B </a:t>
            </a:r>
            <a:r>
              <a:rPr lang="en-US" altLang="ko-KR" sz="1200" dirty="0" err="1" smtClean="0"/>
              <a:t>cytidine</a:t>
            </a:r>
            <a:r>
              <a:rPr lang="en-US" altLang="ko-KR" sz="1200" dirty="0" smtClean="0"/>
              <a:t> </a:t>
            </a:r>
            <a:r>
              <a:rPr lang="en-US" altLang="ko-KR" sz="1200" dirty="0" err="1" smtClean="0"/>
              <a:t>deaminases</a:t>
            </a:r>
            <a:r>
              <a:rPr lang="en-US" altLang="ko-KR" sz="1200" dirty="0" smtClean="0"/>
              <a:t>, respectively, in HBV-infected cells, primary </a:t>
            </a:r>
            <a:r>
              <a:rPr lang="en-US" altLang="ko-KR" sz="1200" dirty="0" err="1" smtClean="0"/>
              <a:t>hepatocytes</a:t>
            </a:r>
            <a:r>
              <a:rPr lang="en-US" altLang="ko-KR" sz="1200" dirty="0" smtClean="0"/>
              <a:t>, and human liver needle biopsies. HBV core protein mediated the interaction with nuclear </a:t>
            </a:r>
            <a:r>
              <a:rPr lang="en-US" altLang="ko-KR" sz="1200" dirty="0" err="1" smtClean="0"/>
              <a:t>cccDNA</a:t>
            </a:r>
            <a:r>
              <a:rPr lang="en-US" altLang="ko-KR" sz="1200" dirty="0" smtClean="0"/>
              <a:t>, resulting in </a:t>
            </a:r>
            <a:r>
              <a:rPr lang="en-US" altLang="ko-KR" sz="1200" dirty="0" err="1" smtClean="0"/>
              <a:t>cytidine</a:t>
            </a:r>
            <a:r>
              <a:rPr lang="en-US" altLang="ko-KR" sz="1200" dirty="0" smtClean="0"/>
              <a:t> </a:t>
            </a:r>
            <a:r>
              <a:rPr lang="en-US" altLang="ko-KR" sz="1200" dirty="0" err="1" smtClean="0"/>
              <a:t>deamination</a:t>
            </a:r>
            <a:r>
              <a:rPr lang="en-US" altLang="ko-KR" sz="1200" dirty="0" smtClean="0"/>
              <a:t>, </a:t>
            </a:r>
            <a:r>
              <a:rPr lang="en-US" altLang="ko-KR" sz="1200" dirty="0" err="1" smtClean="0"/>
              <a:t>apurinic</a:t>
            </a:r>
            <a:r>
              <a:rPr lang="en-US" altLang="ko-KR" sz="1200" dirty="0" smtClean="0"/>
              <a:t>/</a:t>
            </a:r>
            <a:r>
              <a:rPr lang="en-US" altLang="ko-KR" sz="1200" dirty="0" err="1" smtClean="0"/>
              <a:t>apyrimidinic</a:t>
            </a:r>
            <a:r>
              <a:rPr lang="en-US" altLang="ko-KR" sz="1200" dirty="0" smtClean="0"/>
              <a:t> site formation, and finally </a:t>
            </a:r>
            <a:r>
              <a:rPr lang="en-US" altLang="ko-KR" sz="1200" dirty="0" err="1" smtClean="0"/>
              <a:t>cccDNA</a:t>
            </a:r>
            <a:r>
              <a:rPr lang="en-US" altLang="ko-KR" sz="1200" dirty="0" smtClean="0"/>
              <a:t> degradation that prevented HBV reactivation. Genomic DNA was not affected. Thus, inducing nuclear </a:t>
            </a:r>
            <a:r>
              <a:rPr lang="en-US" altLang="ko-KR" sz="1200" dirty="0" err="1" smtClean="0"/>
              <a:t>deaminases</a:t>
            </a:r>
            <a:r>
              <a:rPr lang="en-US" altLang="ko-KR" sz="1200" dirty="0" smtClean="0"/>
              <a:t>-for example, by </a:t>
            </a:r>
            <a:r>
              <a:rPr lang="en-US" altLang="ko-KR" sz="1200" dirty="0" err="1" smtClean="0"/>
              <a:t>lymphotoxin</a:t>
            </a:r>
            <a:r>
              <a:rPr lang="en-US" altLang="ko-KR" sz="1200" dirty="0" smtClean="0"/>
              <a:t>-</a:t>
            </a:r>
            <a:r>
              <a:rPr lang="el-GR" altLang="ko-KR" sz="1200" dirty="0" smtClean="0"/>
              <a:t>β </a:t>
            </a:r>
            <a:r>
              <a:rPr lang="en-US" altLang="ko-KR" sz="1200" dirty="0" smtClean="0"/>
              <a:t>receptor activation-allows the development of new therapeutics that, in combination with existing </a:t>
            </a:r>
            <a:r>
              <a:rPr lang="en-US" altLang="ko-KR" sz="1200" dirty="0" err="1" smtClean="0"/>
              <a:t>antivirals</a:t>
            </a:r>
            <a:r>
              <a:rPr lang="en-US" altLang="ko-KR" sz="1200" dirty="0" smtClean="0"/>
              <a:t>, may cure hepatitis B.</a:t>
            </a:r>
            <a:endParaRPr lang="en-US" altLang="ko-KR" sz="1200" dirty="0"/>
          </a:p>
        </p:txBody>
      </p:sp>
      <p:sp>
        <p:nvSpPr>
          <p:cNvPr id="4" name="직사각형 3"/>
          <p:cNvSpPr/>
          <p:nvPr/>
        </p:nvSpPr>
        <p:spPr>
          <a:xfrm>
            <a:off x="107504" y="3248977"/>
            <a:ext cx="2952328" cy="1908215"/>
          </a:xfrm>
          <a:prstGeom prst="rect">
            <a:avLst/>
          </a:prstGeom>
          <a:ln w="19050">
            <a:solidFill>
              <a:schemeClr val="tx2"/>
            </a:solidFill>
          </a:ln>
        </p:spPr>
        <p:txBody>
          <a:bodyPr wrap="square">
            <a:spAutoFit/>
          </a:bodyPr>
          <a:lstStyle/>
          <a:p>
            <a:pPr fontAlgn="base"/>
            <a:r>
              <a:rPr lang="en-US" altLang="ko-KR" sz="1000" dirty="0" smtClean="0"/>
              <a:t>Perspectives – </a:t>
            </a:r>
            <a:r>
              <a:rPr lang="en-US" altLang="ko-KR" sz="1000" cap="all" dirty="0" smtClean="0"/>
              <a:t>VIROLOGY</a:t>
            </a:r>
          </a:p>
          <a:p>
            <a:pPr fontAlgn="base"/>
            <a:r>
              <a:rPr lang="en-US" altLang="ko-KR" sz="1400" b="1" dirty="0" smtClean="0"/>
              <a:t>Getting Rid of a Persistent Troublemaker to Cure Hepatitis</a:t>
            </a:r>
          </a:p>
          <a:p>
            <a:pPr fontAlgn="base"/>
            <a:r>
              <a:rPr lang="en-US" altLang="ko-KR" sz="1000" dirty="0" smtClean="0"/>
              <a:t>Amir </a:t>
            </a:r>
            <a:r>
              <a:rPr lang="en-US" altLang="ko-KR" sz="1000" dirty="0" err="1" smtClean="0"/>
              <a:t>Shlomai</a:t>
            </a:r>
            <a:r>
              <a:rPr lang="en-US" altLang="ko-KR" sz="1000" dirty="0" smtClean="0"/>
              <a:t> and  Charles M. Rice</a:t>
            </a:r>
          </a:p>
          <a:p>
            <a:pPr fontAlgn="base"/>
            <a:endParaRPr lang="en-US" altLang="ko-KR" sz="1000" dirty="0" smtClean="0"/>
          </a:p>
          <a:p>
            <a:pPr fontAlgn="base"/>
            <a:r>
              <a:rPr lang="en-US" altLang="ko-KR" sz="1200" dirty="0" smtClean="0"/>
              <a:t>Eliminating the master genomic template of hepatitis B virus in infected liver cells through cytokine therapy may be a route to help cure chronic infection.</a:t>
            </a:r>
            <a:endParaRPr lang="en-US" altLang="ko-KR" sz="1200" dirty="0"/>
          </a:p>
        </p:txBody>
      </p:sp>
      <p:pic>
        <p:nvPicPr>
          <p:cNvPr id="6" name="Picture 3"/>
          <p:cNvPicPr>
            <a:picLocks noChangeAspect="1" noChangeArrowheads="1"/>
          </p:cNvPicPr>
          <p:nvPr/>
        </p:nvPicPr>
        <p:blipFill>
          <a:blip r:embed="rId27" cstate="print"/>
          <a:srcRect/>
          <a:stretch>
            <a:fillRect/>
          </a:stretch>
        </p:blipFill>
        <p:spPr bwMode="auto">
          <a:xfrm>
            <a:off x="3131840" y="3212976"/>
            <a:ext cx="5688632" cy="25373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MARCH 2014 VOL 343, ISSUE 6176, PAGES 1169-1280</a:t>
            </a:r>
          </a:p>
        </p:txBody>
      </p:sp>
      <p:sp>
        <p:nvSpPr>
          <p:cNvPr id="8" name="직사각형 7"/>
          <p:cNvSpPr/>
          <p:nvPr/>
        </p:nvSpPr>
        <p:spPr>
          <a:xfrm>
            <a:off x="103540" y="404664"/>
            <a:ext cx="9040460" cy="2554545"/>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Mar 14;343(6176):1247997. </a:t>
            </a:r>
            <a:r>
              <a:rPr lang="en-US" altLang="ko-KR" sz="1000" dirty="0" err="1" smtClean="0"/>
              <a:t>doi</a:t>
            </a:r>
            <a:r>
              <a:rPr lang="en-US" altLang="ko-KR" sz="1000" dirty="0" smtClean="0"/>
              <a:t>: 10.1126/science.1247997. </a:t>
            </a:r>
            <a:r>
              <a:rPr lang="en-US" altLang="ko-KR" sz="1000" dirty="0" err="1" smtClean="0"/>
              <a:t>Epub</a:t>
            </a:r>
            <a:r>
              <a:rPr lang="en-US" altLang="ko-KR" sz="1000" dirty="0" smtClean="0"/>
              <a:t> 2014 Feb 6.</a:t>
            </a:r>
          </a:p>
          <a:p>
            <a:r>
              <a:rPr lang="en-US" altLang="ko-KR" sz="1400" b="1" dirty="0" smtClean="0"/>
              <a:t>Structures of Cas9 </a:t>
            </a:r>
            <a:r>
              <a:rPr lang="en-US" altLang="ko-KR" sz="1400" b="1" dirty="0" err="1" smtClean="0"/>
              <a:t>endonucleases</a:t>
            </a:r>
            <a:r>
              <a:rPr lang="en-US" altLang="ko-KR" sz="1400" b="1" dirty="0" smtClean="0"/>
              <a:t> reveal RNA-mediated conformational activation.</a:t>
            </a:r>
          </a:p>
          <a:p>
            <a:r>
              <a:rPr lang="en-US" altLang="ko-KR" sz="1000" u="sng" dirty="0" err="1" smtClean="0">
                <a:hlinkClick r:id="rId3"/>
              </a:rPr>
              <a:t>Jinek</a:t>
            </a:r>
            <a:r>
              <a:rPr lang="en-US" altLang="ko-KR" sz="1000" u="sng" dirty="0" smtClean="0">
                <a:hlinkClick r:id="rId3"/>
              </a:rPr>
              <a:t> M</a:t>
            </a:r>
            <a:r>
              <a:rPr lang="en-US" altLang="ko-KR" sz="1000" baseline="30000" dirty="0" smtClean="0"/>
              <a:t>1</a:t>
            </a:r>
            <a:r>
              <a:rPr lang="en-US" altLang="ko-KR" sz="1000" dirty="0" smtClean="0"/>
              <a:t>, </a:t>
            </a:r>
            <a:r>
              <a:rPr lang="en-US" altLang="ko-KR" sz="1000" u="sng" dirty="0" smtClean="0">
                <a:hlinkClick r:id="rId4"/>
              </a:rPr>
              <a:t>Jiang F</a:t>
            </a:r>
            <a:r>
              <a:rPr lang="en-US" altLang="ko-KR" sz="1000" dirty="0" smtClean="0"/>
              <a:t>, </a:t>
            </a:r>
            <a:r>
              <a:rPr lang="en-US" altLang="ko-KR" sz="1000" u="sng" dirty="0" smtClean="0">
                <a:hlinkClick r:id="rId5"/>
              </a:rPr>
              <a:t>Taylor DW</a:t>
            </a:r>
            <a:r>
              <a:rPr lang="en-US" altLang="ko-KR" sz="1000" dirty="0" smtClean="0"/>
              <a:t>, </a:t>
            </a:r>
            <a:r>
              <a:rPr lang="en-US" altLang="ko-KR" sz="1000" u="sng" dirty="0" smtClean="0">
                <a:hlinkClick r:id="rId6"/>
              </a:rPr>
              <a:t>Sternberg SH</a:t>
            </a:r>
            <a:r>
              <a:rPr lang="en-US" altLang="ko-KR" sz="1000" dirty="0" smtClean="0"/>
              <a:t>, </a:t>
            </a:r>
            <a:r>
              <a:rPr lang="en-US" altLang="ko-KR" sz="1000" u="sng" dirty="0" err="1" smtClean="0">
                <a:hlinkClick r:id="rId7"/>
              </a:rPr>
              <a:t>Kaya</a:t>
            </a:r>
            <a:r>
              <a:rPr lang="en-US" altLang="ko-KR" sz="1000" u="sng" dirty="0" smtClean="0">
                <a:hlinkClick r:id="rId7"/>
              </a:rPr>
              <a:t> E</a:t>
            </a:r>
            <a:r>
              <a:rPr lang="en-US" altLang="ko-KR" sz="1000" dirty="0" smtClean="0"/>
              <a:t>, </a:t>
            </a:r>
            <a:r>
              <a:rPr lang="en-US" altLang="ko-KR" sz="1000" u="sng" dirty="0" smtClean="0">
                <a:hlinkClick r:id="rId8"/>
              </a:rPr>
              <a:t>Ma E</a:t>
            </a:r>
            <a:r>
              <a:rPr lang="en-US" altLang="ko-KR" sz="1000" dirty="0" smtClean="0"/>
              <a:t>, </a:t>
            </a:r>
            <a:r>
              <a:rPr lang="en-US" altLang="ko-KR" sz="1000" u="sng" dirty="0" smtClean="0">
                <a:hlinkClick r:id="rId9"/>
              </a:rPr>
              <a:t>Anders C</a:t>
            </a:r>
            <a:r>
              <a:rPr lang="en-US" altLang="ko-KR" sz="1000" dirty="0" smtClean="0"/>
              <a:t>, </a:t>
            </a:r>
            <a:r>
              <a:rPr lang="en-US" altLang="ko-KR" sz="1000" u="sng" dirty="0" err="1" smtClean="0">
                <a:hlinkClick r:id="rId10"/>
              </a:rPr>
              <a:t>Hauer</a:t>
            </a:r>
            <a:r>
              <a:rPr lang="en-US" altLang="ko-KR" sz="1000" u="sng" dirty="0" smtClean="0">
                <a:hlinkClick r:id="rId10"/>
              </a:rPr>
              <a:t> M</a:t>
            </a:r>
            <a:r>
              <a:rPr lang="en-US" altLang="ko-KR" sz="1000" dirty="0" smtClean="0"/>
              <a:t>, </a:t>
            </a:r>
            <a:r>
              <a:rPr lang="en-US" altLang="ko-KR" sz="1000" u="sng" dirty="0" smtClean="0">
                <a:hlinkClick r:id="rId11"/>
              </a:rPr>
              <a:t>Zhou K</a:t>
            </a:r>
            <a:r>
              <a:rPr lang="en-US" altLang="ko-KR" sz="1000" dirty="0" smtClean="0"/>
              <a:t>, </a:t>
            </a:r>
            <a:r>
              <a:rPr lang="en-US" altLang="ko-KR" sz="1000" u="sng" dirty="0" smtClean="0">
                <a:hlinkClick r:id="rId12"/>
              </a:rPr>
              <a:t>Lin S</a:t>
            </a:r>
            <a:r>
              <a:rPr lang="en-US" altLang="ko-KR" sz="1000" dirty="0" smtClean="0"/>
              <a:t>, </a:t>
            </a:r>
            <a:r>
              <a:rPr lang="en-US" altLang="ko-KR" sz="1000" u="sng" dirty="0" smtClean="0">
                <a:hlinkClick r:id="rId13"/>
              </a:rPr>
              <a:t>Kaplan M</a:t>
            </a:r>
            <a:r>
              <a:rPr lang="en-US" altLang="ko-KR" sz="1000" dirty="0" smtClean="0"/>
              <a:t>, </a:t>
            </a:r>
            <a:r>
              <a:rPr lang="en-US" altLang="ko-KR" sz="1000" u="sng" dirty="0" err="1" smtClean="0">
                <a:hlinkClick r:id="rId14"/>
              </a:rPr>
              <a:t>Iavarone</a:t>
            </a:r>
            <a:r>
              <a:rPr lang="en-US" altLang="ko-KR" sz="1000" u="sng" dirty="0" smtClean="0">
                <a:hlinkClick r:id="rId14"/>
              </a:rPr>
              <a:t> AT</a:t>
            </a:r>
            <a:r>
              <a:rPr lang="en-US" altLang="ko-KR" sz="1000" dirty="0" smtClean="0"/>
              <a:t>, </a:t>
            </a:r>
            <a:r>
              <a:rPr lang="en-US" altLang="ko-KR" sz="1000" u="sng" dirty="0" err="1" smtClean="0">
                <a:hlinkClick r:id="rId15"/>
              </a:rPr>
              <a:t>Charpentier</a:t>
            </a:r>
            <a:r>
              <a:rPr lang="en-US" altLang="ko-KR" sz="1000" u="sng" dirty="0" smtClean="0">
                <a:hlinkClick r:id="rId15"/>
              </a:rPr>
              <a:t> E</a:t>
            </a:r>
            <a:r>
              <a:rPr lang="en-US" altLang="ko-KR" sz="1000" dirty="0" smtClean="0"/>
              <a:t>, </a:t>
            </a:r>
            <a:r>
              <a:rPr lang="en-US" altLang="ko-KR" sz="1000" u="sng" dirty="0" smtClean="0">
                <a:hlinkClick r:id="rId16"/>
              </a:rPr>
              <a:t>Nogales E</a:t>
            </a:r>
            <a:r>
              <a:rPr lang="en-US" altLang="ko-KR" sz="1000" dirty="0" smtClean="0"/>
              <a:t>, </a:t>
            </a:r>
            <a:r>
              <a:rPr lang="en-US" altLang="ko-KR" sz="1000" u="sng" dirty="0" err="1" smtClean="0">
                <a:hlinkClick r:id="rId17"/>
              </a:rPr>
              <a:t>Doudna</a:t>
            </a:r>
            <a:r>
              <a:rPr lang="en-US" altLang="ko-KR" sz="1000" u="sng" dirty="0" smtClean="0">
                <a:hlinkClick r:id="rId17"/>
              </a:rPr>
              <a:t> JA</a:t>
            </a:r>
            <a:r>
              <a:rPr lang="en-US" altLang="ko-KR" sz="1000" dirty="0" smtClean="0"/>
              <a:t>.</a:t>
            </a:r>
          </a:p>
          <a:p>
            <a:r>
              <a:rPr lang="en-US" altLang="ko-KR" sz="1000" baseline="30000" dirty="0" smtClean="0"/>
              <a:t>1</a:t>
            </a:r>
            <a:r>
              <a:rPr lang="en-US" altLang="ko-KR" sz="1000" dirty="0" smtClean="0"/>
              <a:t>Department of Biochemistry, University of Zurich, CH-8057 Zurich, Switzerland.</a:t>
            </a:r>
          </a:p>
          <a:p>
            <a:endParaRPr lang="en-US" altLang="ko-KR" sz="1000" b="1" dirty="0" smtClean="0"/>
          </a:p>
          <a:p>
            <a:r>
              <a:rPr lang="en-US" altLang="ko-KR" sz="1200" dirty="0" smtClean="0"/>
              <a:t>Type II CRISPR (clustered regularly interspaced short </a:t>
            </a:r>
            <a:r>
              <a:rPr lang="en-US" altLang="ko-KR" sz="1200" dirty="0" err="1" smtClean="0"/>
              <a:t>palindromic</a:t>
            </a:r>
            <a:r>
              <a:rPr lang="en-US" altLang="ko-KR" sz="1200" dirty="0" smtClean="0"/>
              <a:t> repeats)-</a:t>
            </a:r>
            <a:r>
              <a:rPr lang="en-US" altLang="ko-KR" sz="1200" dirty="0" err="1" smtClean="0"/>
              <a:t>Cas</a:t>
            </a:r>
            <a:r>
              <a:rPr lang="en-US" altLang="ko-KR" sz="1200" dirty="0" smtClean="0"/>
              <a:t> (CRISPR-associated) systems use an RNA-guided DNA </a:t>
            </a:r>
            <a:r>
              <a:rPr lang="en-US" altLang="ko-KR" sz="1200" dirty="0" err="1" smtClean="0"/>
              <a:t>endonuclease</a:t>
            </a:r>
            <a:r>
              <a:rPr lang="en-US" altLang="ko-KR" sz="1200" dirty="0" smtClean="0"/>
              <a:t>, Cas9, to generate double-strand breaks in invasive DNA during an adaptive bacterial immune response. Cas9 has been harnessed as a powerful tool for genome editing and gene regulation in many eukaryotic organisms. We report 2.6 and 2.2 angstrom resolution crystal structures of two major Cas9 enzyme subtypes, revealing the structural core shared by all Cas9 family members. The architectures ofCas9 enzymes define nucleic acid binding clefts, and single-particle electron microscopy reconstructions show that the two structural lobes harboring these clefts undergo guide RNA-induced reorientation to form a central channel where DNA substrates are bound. The observation that extensive structural rearrangements occur before target DNA duplex binding implicates guide RNA loading as a key step in Cas9 activation.</a:t>
            </a:r>
            <a:endParaRPr lang="en-US" altLang="ko-KR" sz="1200" dirty="0"/>
          </a:p>
        </p:txBody>
      </p:sp>
      <p:pic>
        <p:nvPicPr>
          <p:cNvPr id="6148" name="Picture 4"/>
          <p:cNvPicPr>
            <a:picLocks noChangeAspect="1" noChangeArrowheads="1"/>
          </p:cNvPicPr>
          <p:nvPr/>
        </p:nvPicPr>
        <p:blipFill>
          <a:blip r:embed="rId18" cstate="print"/>
          <a:srcRect/>
          <a:stretch>
            <a:fillRect/>
          </a:stretch>
        </p:blipFill>
        <p:spPr bwMode="auto">
          <a:xfrm>
            <a:off x="0" y="3250418"/>
            <a:ext cx="9144000" cy="255507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MARCH 2014 VOL 343, ISSUE 6176, PAGES 1169-1280</a:t>
            </a:r>
          </a:p>
        </p:txBody>
      </p:sp>
      <p:sp>
        <p:nvSpPr>
          <p:cNvPr id="8" name="직사각형 7"/>
          <p:cNvSpPr/>
          <p:nvPr/>
        </p:nvSpPr>
        <p:spPr>
          <a:xfrm>
            <a:off x="103540" y="404664"/>
            <a:ext cx="9040460" cy="4770537"/>
          </a:xfrm>
          <a:prstGeom prst="rect">
            <a:avLst/>
          </a:prstGeom>
          <a:ln w="19050">
            <a:solidFill>
              <a:schemeClr val="tx2"/>
            </a:solidFill>
          </a:ln>
        </p:spPr>
        <p:txBody>
          <a:bodyPr wrap="square">
            <a:spAutoFit/>
          </a:bodyPr>
          <a:lstStyle/>
          <a:p>
            <a:pPr fontAlgn="base"/>
            <a:r>
              <a:rPr lang="en-US" altLang="ko-KR" sz="1200" b="1" dirty="0" smtClean="0"/>
              <a:t>Structure of Human </a:t>
            </a:r>
            <a:r>
              <a:rPr lang="en-US" altLang="ko-KR" sz="1200" b="1" dirty="0" err="1" smtClean="0"/>
              <a:t>RNase</a:t>
            </a:r>
            <a:r>
              <a:rPr lang="en-US" altLang="ko-KR" sz="1200" b="1" dirty="0" smtClean="0"/>
              <a:t> L Reveals the Basis for Regulated RNA Decay in the IFN Response</a:t>
            </a:r>
          </a:p>
          <a:p>
            <a:pPr fontAlgn="base"/>
            <a:r>
              <a:rPr lang="en-US" altLang="ko-KR" sz="1000" dirty="0" err="1" smtClean="0">
                <a:solidFill>
                  <a:schemeClr val="tx2"/>
                </a:solidFill>
              </a:rPr>
              <a:t>Yuchen</a:t>
            </a:r>
            <a:r>
              <a:rPr lang="en-US" altLang="ko-KR" sz="1000" dirty="0" smtClean="0">
                <a:solidFill>
                  <a:schemeClr val="tx2"/>
                </a:solidFill>
              </a:rPr>
              <a:t> Han, Jesse Donovan, </a:t>
            </a:r>
            <a:r>
              <a:rPr lang="en-US" altLang="ko-KR" sz="1000" dirty="0" err="1" smtClean="0">
                <a:solidFill>
                  <a:schemeClr val="tx2"/>
                </a:solidFill>
              </a:rPr>
              <a:t>Sneha</a:t>
            </a:r>
            <a:r>
              <a:rPr lang="en-US" altLang="ko-KR" sz="1000" dirty="0" smtClean="0">
                <a:solidFill>
                  <a:schemeClr val="tx2"/>
                </a:solidFill>
              </a:rPr>
              <a:t> </a:t>
            </a:r>
            <a:r>
              <a:rPr lang="en-US" altLang="ko-KR" sz="1000" dirty="0" err="1" smtClean="0">
                <a:solidFill>
                  <a:schemeClr val="tx2"/>
                </a:solidFill>
              </a:rPr>
              <a:t>Rath</a:t>
            </a:r>
            <a:r>
              <a:rPr lang="en-US" altLang="ko-KR" sz="1000" dirty="0" smtClean="0">
                <a:solidFill>
                  <a:schemeClr val="tx2"/>
                </a:solidFill>
              </a:rPr>
              <a:t>, </a:t>
            </a:r>
            <a:r>
              <a:rPr lang="en-US" altLang="ko-KR" sz="1000" dirty="0" err="1" smtClean="0">
                <a:solidFill>
                  <a:schemeClr val="tx2"/>
                </a:solidFill>
              </a:rPr>
              <a:t>Gena</a:t>
            </a:r>
            <a:r>
              <a:rPr lang="en-US" altLang="ko-KR" sz="1000" dirty="0" smtClean="0">
                <a:solidFill>
                  <a:schemeClr val="tx2"/>
                </a:solidFill>
              </a:rPr>
              <a:t> Whitney, Alisha </a:t>
            </a:r>
            <a:r>
              <a:rPr lang="en-US" altLang="ko-KR" sz="1000" dirty="0" err="1" smtClean="0">
                <a:solidFill>
                  <a:schemeClr val="tx2"/>
                </a:solidFill>
              </a:rPr>
              <a:t>Chitrakar</a:t>
            </a:r>
            <a:r>
              <a:rPr lang="en-US" altLang="ko-KR" sz="1000" dirty="0" smtClean="0">
                <a:solidFill>
                  <a:schemeClr val="tx2"/>
                </a:solidFill>
              </a:rPr>
              <a:t>, and Alexei </a:t>
            </a:r>
            <a:r>
              <a:rPr lang="en-US" altLang="ko-KR" sz="1000" dirty="0" err="1" smtClean="0">
                <a:solidFill>
                  <a:schemeClr val="tx2"/>
                </a:solidFill>
              </a:rPr>
              <a:t>Korennykh</a:t>
            </a:r>
            <a:endParaRPr lang="en-US" altLang="ko-KR" sz="1000" dirty="0" smtClean="0">
              <a:solidFill>
                <a:schemeClr val="tx2"/>
              </a:solidFill>
            </a:endParaRPr>
          </a:p>
          <a:p>
            <a:pPr fontAlgn="base"/>
            <a:r>
              <a:rPr lang="en-US" altLang="ko-KR" sz="1200" dirty="0" smtClean="0"/>
              <a:t>The crystal structure of an interferon-induced </a:t>
            </a:r>
            <a:r>
              <a:rPr lang="en-US" altLang="ko-KR" sz="1200" dirty="0" err="1" smtClean="0"/>
              <a:t>ribonuclease</a:t>
            </a:r>
            <a:r>
              <a:rPr lang="en-US" altLang="ko-KR" sz="1200" dirty="0" smtClean="0"/>
              <a:t> shows how it selects and shreds its RNA targets.</a:t>
            </a:r>
          </a:p>
          <a:p>
            <a:pPr fontAlgn="base"/>
            <a:endParaRPr lang="en-US" altLang="ko-KR" sz="1200" b="1" dirty="0" smtClean="0"/>
          </a:p>
          <a:p>
            <a:pPr fontAlgn="base"/>
            <a:r>
              <a:rPr lang="en-US" altLang="ko-KR" sz="1200" b="1" dirty="0" smtClean="0"/>
              <a:t>Selective </a:t>
            </a:r>
            <a:r>
              <a:rPr lang="en-US" altLang="ko-KR" sz="1200" b="1" dirty="0" err="1" smtClean="0"/>
              <a:t>Methylation</a:t>
            </a:r>
            <a:r>
              <a:rPr lang="en-US" altLang="ko-KR" sz="1200" b="1" dirty="0" smtClean="0"/>
              <a:t> of </a:t>
            </a:r>
            <a:r>
              <a:rPr lang="en-US" altLang="ko-KR" sz="1200" b="1" dirty="0" err="1" smtClean="0"/>
              <a:t>Histone</a:t>
            </a:r>
            <a:r>
              <a:rPr lang="en-US" altLang="ko-KR" sz="1200" b="1" dirty="0" smtClean="0"/>
              <a:t> H3 Variant H3.1 Regulates Heterochromatin Replication</a:t>
            </a:r>
          </a:p>
          <a:p>
            <a:pPr fontAlgn="base"/>
            <a:r>
              <a:rPr lang="en-US" altLang="ko-KR" sz="1000" dirty="0" err="1" smtClean="0">
                <a:solidFill>
                  <a:schemeClr val="tx2"/>
                </a:solidFill>
              </a:rPr>
              <a:t>Yannick</a:t>
            </a:r>
            <a:r>
              <a:rPr lang="en-US" altLang="ko-KR" sz="1000" dirty="0" smtClean="0">
                <a:solidFill>
                  <a:schemeClr val="tx2"/>
                </a:solidFill>
              </a:rPr>
              <a:t> Jacob, Elisa </a:t>
            </a:r>
            <a:r>
              <a:rPr lang="en-US" altLang="ko-KR" sz="1000" dirty="0" err="1" smtClean="0">
                <a:solidFill>
                  <a:schemeClr val="tx2"/>
                </a:solidFill>
              </a:rPr>
              <a:t>Bergamin</a:t>
            </a:r>
            <a:r>
              <a:rPr lang="en-US" altLang="ko-KR" sz="1000" dirty="0" smtClean="0">
                <a:solidFill>
                  <a:schemeClr val="tx2"/>
                </a:solidFill>
              </a:rPr>
              <a:t>, Mark T. A. </a:t>
            </a:r>
            <a:r>
              <a:rPr lang="en-US" altLang="ko-KR" sz="1000" dirty="0" err="1" smtClean="0">
                <a:solidFill>
                  <a:schemeClr val="tx2"/>
                </a:solidFill>
              </a:rPr>
              <a:t>Donoghue</a:t>
            </a:r>
            <a:r>
              <a:rPr lang="en-US" altLang="ko-KR" sz="1000" dirty="0" smtClean="0">
                <a:solidFill>
                  <a:schemeClr val="tx2"/>
                </a:solidFill>
              </a:rPr>
              <a:t>, Vanessa </a:t>
            </a:r>
            <a:r>
              <a:rPr lang="en-US" altLang="ko-KR" sz="1000" dirty="0" err="1" smtClean="0">
                <a:solidFill>
                  <a:schemeClr val="tx2"/>
                </a:solidFill>
              </a:rPr>
              <a:t>Mongeon</a:t>
            </a:r>
            <a:r>
              <a:rPr lang="en-US" altLang="ko-KR" sz="1000" dirty="0" smtClean="0">
                <a:solidFill>
                  <a:schemeClr val="tx2"/>
                </a:solidFill>
              </a:rPr>
              <a:t>, Chantal LeBlanc, Philipp Voigt, Charles J. </a:t>
            </a:r>
            <a:r>
              <a:rPr lang="en-US" altLang="ko-KR" sz="1000" dirty="0" err="1" smtClean="0">
                <a:solidFill>
                  <a:schemeClr val="tx2"/>
                </a:solidFill>
              </a:rPr>
              <a:t>Underwood,Joseph</a:t>
            </a:r>
            <a:r>
              <a:rPr lang="en-US" altLang="ko-KR" sz="1000" dirty="0" smtClean="0">
                <a:solidFill>
                  <a:schemeClr val="tx2"/>
                </a:solidFill>
              </a:rPr>
              <a:t> S. </a:t>
            </a:r>
            <a:r>
              <a:rPr lang="en-US" altLang="ko-KR" sz="1000" dirty="0" err="1" smtClean="0">
                <a:solidFill>
                  <a:schemeClr val="tx2"/>
                </a:solidFill>
              </a:rPr>
              <a:t>Brunzelle</a:t>
            </a:r>
            <a:r>
              <a:rPr lang="en-US" altLang="ko-KR" sz="1000" dirty="0" smtClean="0">
                <a:solidFill>
                  <a:schemeClr val="tx2"/>
                </a:solidFill>
              </a:rPr>
              <a:t>, Scott D. Michaels, Danny </a:t>
            </a:r>
            <a:r>
              <a:rPr lang="en-US" altLang="ko-KR" sz="1000" dirty="0" err="1" smtClean="0">
                <a:solidFill>
                  <a:schemeClr val="tx2"/>
                </a:solidFill>
              </a:rPr>
              <a:t>Reinberg</a:t>
            </a:r>
            <a:r>
              <a:rPr lang="en-US" altLang="ko-KR" sz="1000" dirty="0" smtClean="0">
                <a:solidFill>
                  <a:schemeClr val="tx2"/>
                </a:solidFill>
              </a:rPr>
              <a:t>, Jean-François Couture, and Robert A. </a:t>
            </a:r>
            <a:r>
              <a:rPr lang="en-US" altLang="ko-KR" sz="1000" dirty="0" err="1" smtClean="0">
                <a:solidFill>
                  <a:schemeClr val="tx2"/>
                </a:solidFill>
              </a:rPr>
              <a:t>Martienssen</a:t>
            </a:r>
            <a:endParaRPr lang="en-US" altLang="ko-KR" sz="1000" dirty="0" smtClean="0">
              <a:solidFill>
                <a:schemeClr val="tx2"/>
              </a:solidFill>
            </a:endParaRPr>
          </a:p>
          <a:p>
            <a:pPr fontAlgn="base"/>
            <a:r>
              <a:rPr lang="en-US" altLang="ko-KR" sz="1200" dirty="0" smtClean="0"/>
              <a:t>The specificity of a </a:t>
            </a:r>
            <a:r>
              <a:rPr lang="en-US" altLang="ko-KR" sz="1200" dirty="0" err="1" smtClean="0"/>
              <a:t>histone</a:t>
            </a:r>
            <a:r>
              <a:rPr lang="en-US" altLang="ko-KR" sz="1200" dirty="0" smtClean="0"/>
              <a:t> </a:t>
            </a:r>
            <a:r>
              <a:rPr lang="en-US" altLang="ko-KR" sz="1200" dirty="0" err="1" smtClean="0"/>
              <a:t>methyltransferase</a:t>
            </a:r>
            <a:r>
              <a:rPr lang="en-US" altLang="ko-KR" sz="1200" dirty="0" smtClean="0"/>
              <a:t> for a </a:t>
            </a:r>
            <a:r>
              <a:rPr lang="en-US" altLang="ko-KR" sz="1200" dirty="0" err="1" smtClean="0"/>
              <a:t>histone</a:t>
            </a:r>
            <a:r>
              <a:rPr lang="en-US" altLang="ko-KR" sz="1200" dirty="0" smtClean="0"/>
              <a:t> variant maintains heterochromatin through cell division.</a:t>
            </a:r>
          </a:p>
          <a:p>
            <a:pPr fontAlgn="base"/>
            <a:endParaRPr lang="en-US" altLang="ko-KR" sz="1200" b="1" dirty="0" smtClean="0"/>
          </a:p>
          <a:p>
            <a:pPr fontAlgn="base"/>
            <a:r>
              <a:rPr lang="en-US" altLang="ko-KR" sz="1200" b="1" dirty="0" smtClean="0"/>
              <a:t>Vertebrate Limb Bud Formation Is Initiated by Localized Epithelial-to-</a:t>
            </a:r>
            <a:r>
              <a:rPr lang="en-US" altLang="ko-KR" sz="1200" b="1" dirty="0" err="1" smtClean="0"/>
              <a:t>Mesenchymal</a:t>
            </a:r>
            <a:r>
              <a:rPr lang="en-US" altLang="ko-KR" sz="1200" b="1" dirty="0" smtClean="0"/>
              <a:t> Transition</a:t>
            </a:r>
          </a:p>
          <a:p>
            <a:pPr fontAlgn="base"/>
            <a:r>
              <a:rPr lang="en-US" altLang="ko-KR" sz="1000" dirty="0" smtClean="0">
                <a:solidFill>
                  <a:schemeClr val="tx2"/>
                </a:solidFill>
              </a:rPr>
              <a:t>Jerome </a:t>
            </a:r>
            <a:r>
              <a:rPr lang="en-US" altLang="ko-KR" sz="1000" dirty="0" err="1" smtClean="0">
                <a:solidFill>
                  <a:schemeClr val="tx2"/>
                </a:solidFill>
              </a:rPr>
              <a:t>Gros</a:t>
            </a:r>
            <a:r>
              <a:rPr lang="en-US" altLang="ko-KR" sz="1000" dirty="0" smtClean="0">
                <a:solidFill>
                  <a:schemeClr val="tx2"/>
                </a:solidFill>
              </a:rPr>
              <a:t> and Clifford J. </a:t>
            </a:r>
            <a:r>
              <a:rPr lang="en-US" altLang="ko-KR" sz="1000" dirty="0" err="1" smtClean="0">
                <a:solidFill>
                  <a:schemeClr val="tx2"/>
                </a:solidFill>
              </a:rPr>
              <a:t>Tabin</a:t>
            </a:r>
            <a:endParaRPr lang="en-US" altLang="ko-KR" sz="1000" dirty="0" smtClean="0">
              <a:solidFill>
                <a:schemeClr val="tx2"/>
              </a:solidFill>
            </a:endParaRPr>
          </a:p>
          <a:p>
            <a:pPr fontAlgn="base"/>
            <a:r>
              <a:rPr lang="en-US" altLang="ko-KR" sz="1200" dirty="0" smtClean="0"/>
              <a:t>Cell state change, rather than differential proliferation, initiates limb formation during development.</a:t>
            </a:r>
          </a:p>
          <a:p>
            <a:pPr fontAlgn="base"/>
            <a:endParaRPr lang="en-US" altLang="ko-KR" sz="1200" b="1" dirty="0" smtClean="0"/>
          </a:p>
          <a:p>
            <a:pPr fontAlgn="base"/>
            <a:r>
              <a:rPr lang="en-US" altLang="ko-KR" sz="1200" b="1" dirty="0" smtClean="0"/>
              <a:t>The </a:t>
            </a:r>
            <a:r>
              <a:rPr lang="en-US" altLang="ko-KR" sz="1200" b="1" i="1" dirty="0" err="1" smtClean="0"/>
              <a:t>stum</a:t>
            </a:r>
            <a:r>
              <a:rPr lang="en-US" altLang="ko-KR" sz="1200" b="1" dirty="0" smtClean="0"/>
              <a:t> Gene Is Essential for Mechanical Sensing in </a:t>
            </a:r>
            <a:r>
              <a:rPr lang="en-US" altLang="ko-KR" sz="1200" b="1" dirty="0" err="1" smtClean="0"/>
              <a:t>Proprioceptive</a:t>
            </a:r>
            <a:r>
              <a:rPr lang="en-US" altLang="ko-KR" sz="1200" b="1" dirty="0" smtClean="0"/>
              <a:t> Neurons</a:t>
            </a:r>
          </a:p>
          <a:p>
            <a:pPr fontAlgn="base"/>
            <a:r>
              <a:rPr lang="en-US" altLang="ko-KR" sz="1000" dirty="0" err="1" smtClean="0">
                <a:solidFill>
                  <a:schemeClr val="tx2"/>
                </a:solidFill>
              </a:rPr>
              <a:t>Bela</a:t>
            </a:r>
            <a:r>
              <a:rPr lang="en-US" altLang="ko-KR" sz="1000" dirty="0" smtClean="0">
                <a:solidFill>
                  <a:schemeClr val="tx2"/>
                </a:solidFill>
              </a:rPr>
              <a:t> S. Desai, </a:t>
            </a:r>
            <a:r>
              <a:rPr lang="en-US" altLang="ko-KR" sz="1000" dirty="0" err="1" smtClean="0">
                <a:solidFill>
                  <a:schemeClr val="tx2"/>
                </a:solidFill>
              </a:rPr>
              <a:t>Abhishek</a:t>
            </a:r>
            <a:r>
              <a:rPr lang="en-US" altLang="ko-KR" sz="1000" dirty="0" smtClean="0">
                <a:solidFill>
                  <a:schemeClr val="tx2"/>
                </a:solidFill>
              </a:rPr>
              <a:t> </a:t>
            </a:r>
            <a:r>
              <a:rPr lang="en-US" altLang="ko-KR" sz="1000" dirty="0" err="1" smtClean="0">
                <a:solidFill>
                  <a:schemeClr val="tx2"/>
                </a:solidFill>
              </a:rPr>
              <a:t>Chadha</a:t>
            </a:r>
            <a:r>
              <a:rPr lang="en-US" altLang="ko-KR" sz="1000" dirty="0" smtClean="0">
                <a:solidFill>
                  <a:schemeClr val="tx2"/>
                </a:solidFill>
              </a:rPr>
              <a:t>, and Boaz Cook</a:t>
            </a:r>
          </a:p>
          <a:p>
            <a:pPr fontAlgn="base"/>
            <a:r>
              <a:rPr lang="en-US" altLang="ko-KR" sz="1200" dirty="0" smtClean="0"/>
              <a:t>The </a:t>
            </a:r>
            <a:r>
              <a:rPr lang="en-US" altLang="ko-KR" sz="1200" i="1" dirty="0" smtClean="0"/>
              <a:t>stumble</a:t>
            </a:r>
            <a:r>
              <a:rPr lang="en-US" altLang="ko-KR" sz="1200" dirty="0" smtClean="0"/>
              <a:t> gene in flies is required in neurons that sense joint angles.</a:t>
            </a:r>
          </a:p>
          <a:p>
            <a:pPr fontAlgn="base"/>
            <a:endParaRPr lang="en-US" altLang="ko-KR" sz="1200" b="1" dirty="0" smtClean="0"/>
          </a:p>
          <a:p>
            <a:pPr fontAlgn="base"/>
            <a:r>
              <a:rPr lang="en-US" altLang="ko-KR" sz="1200" b="1" dirty="0" smtClean="0"/>
              <a:t>Complement Is Activated by </a:t>
            </a:r>
            <a:r>
              <a:rPr lang="en-US" altLang="ko-KR" sz="1200" b="1" dirty="0" err="1" smtClean="0"/>
              <a:t>IgG</a:t>
            </a:r>
            <a:r>
              <a:rPr lang="en-US" altLang="ko-KR" sz="1200" b="1" dirty="0" smtClean="0"/>
              <a:t> </a:t>
            </a:r>
            <a:r>
              <a:rPr lang="en-US" altLang="ko-KR" sz="1200" b="1" dirty="0" err="1" smtClean="0"/>
              <a:t>Hexamers</a:t>
            </a:r>
            <a:r>
              <a:rPr lang="en-US" altLang="ko-KR" sz="1200" b="1" dirty="0" smtClean="0"/>
              <a:t> Assembled at the Cell Surface</a:t>
            </a:r>
          </a:p>
          <a:p>
            <a:pPr fontAlgn="base"/>
            <a:r>
              <a:rPr lang="en-US" altLang="ko-KR" sz="1000" dirty="0" smtClean="0">
                <a:solidFill>
                  <a:schemeClr val="tx2"/>
                </a:solidFill>
              </a:rPr>
              <a:t>Christoph A. </a:t>
            </a:r>
            <a:r>
              <a:rPr lang="en-US" altLang="ko-KR" sz="1000" dirty="0" err="1" smtClean="0">
                <a:solidFill>
                  <a:schemeClr val="tx2"/>
                </a:solidFill>
              </a:rPr>
              <a:t>Diebolder</a:t>
            </a:r>
            <a:r>
              <a:rPr lang="en-US" altLang="ko-KR" sz="1000" dirty="0" smtClean="0">
                <a:solidFill>
                  <a:schemeClr val="tx2"/>
                </a:solidFill>
              </a:rPr>
              <a:t>, Frank J. </a:t>
            </a:r>
            <a:r>
              <a:rPr lang="en-US" altLang="ko-KR" sz="1000" dirty="0" err="1" smtClean="0">
                <a:solidFill>
                  <a:schemeClr val="tx2"/>
                </a:solidFill>
              </a:rPr>
              <a:t>Beurskens</a:t>
            </a:r>
            <a:r>
              <a:rPr lang="en-US" altLang="ko-KR" sz="1000" dirty="0" smtClean="0">
                <a:solidFill>
                  <a:schemeClr val="tx2"/>
                </a:solidFill>
              </a:rPr>
              <a:t>, Rob N. de </a:t>
            </a:r>
            <a:r>
              <a:rPr lang="en-US" altLang="ko-KR" sz="1000" dirty="0" err="1" smtClean="0">
                <a:solidFill>
                  <a:schemeClr val="tx2"/>
                </a:solidFill>
              </a:rPr>
              <a:t>Jong</a:t>
            </a:r>
            <a:r>
              <a:rPr lang="en-US" altLang="ko-KR" sz="1000" dirty="0" smtClean="0">
                <a:solidFill>
                  <a:schemeClr val="tx2"/>
                </a:solidFill>
              </a:rPr>
              <a:t>, Roman I. </a:t>
            </a:r>
            <a:r>
              <a:rPr lang="en-US" altLang="ko-KR" sz="1000" dirty="0" err="1" smtClean="0">
                <a:solidFill>
                  <a:schemeClr val="tx2"/>
                </a:solidFill>
              </a:rPr>
              <a:t>Koning</a:t>
            </a:r>
            <a:r>
              <a:rPr lang="en-US" altLang="ko-KR" sz="1000" dirty="0" smtClean="0">
                <a:solidFill>
                  <a:schemeClr val="tx2"/>
                </a:solidFill>
              </a:rPr>
              <a:t>, Kristin </a:t>
            </a:r>
            <a:r>
              <a:rPr lang="en-US" altLang="ko-KR" sz="1000" dirty="0" err="1" smtClean="0">
                <a:solidFill>
                  <a:schemeClr val="tx2"/>
                </a:solidFill>
              </a:rPr>
              <a:t>Strumane</a:t>
            </a:r>
            <a:r>
              <a:rPr lang="en-US" altLang="ko-KR" sz="1000" dirty="0" smtClean="0">
                <a:solidFill>
                  <a:schemeClr val="tx2"/>
                </a:solidFill>
              </a:rPr>
              <a:t>, Margaret A. </a:t>
            </a:r>
            <a:r>
              <a:rPr lang="en-US" altLang="ko-KR" sz="1000" dirty="0" err="1" smtClean="0">
                <a:solidFill>
                  <a:schemeClr val="tx2"/>
                </a:solidFill>
              </a:rPr>
              <a:t>Lindorfer,Marleen</a:t>
            </a:r>
            <a:r>
              <a:rPr lang="en-US" altLang="ko-KR" sz="1000" dirty="0" smtClean="0">
                <a:solidFill>
                  <a:schemeClr val="tx2"/>
                </a:solidFill>
              </a:rPr>
              <a:t> </a:t>
            </a:r>
            <a:r>
              <a:rPr lang="en-US" altLang="ko-KR" sz="1000" dirty="0" err="1" smtClean="0">
                <a:solidFill>
                  <a:schemeClr val="tx2"/>
                </a:solidFill>
              </a:rPr>
              <a:t>Voorhorst</a:t>
            </a:r>
            <a:r>
              <a:rPr lang="en-US" altLang="ko-KR" sz="1000" dirty="0" smtClean="0">
                <a:solidFill>
                  <a:schemeClr val="tx2"/>
                </a:solidFill>
              </a:rPr>
              <a:t>, </a:t>
            </a:r>
            <a:r>
              <a:rPr lang="en-US" altLang="ko-KR" sz="1000" dirty="0" err="1" smtClean="0">
                <a:solidFill>
                  <a:schemeClr val="tx2"/>
                </a:solidFill>
              </a:rPr>
              <a:t>Deniz</a:t>
            </a:r>
            <a:r>
              <a:rPr lang="en-US" altLang="ko-KR" sz="1000" dirty="0" smtClean="0">
                <a:solidFill>
                  <a:schemeClr val="tx2"/>
                </a:solidFill>
              </a:rPr>
              <a:t> </a:t>
            </a:r>
            <a:r>
              <a:rPr lang="en-US" altLang="ko-KR" sz="1000" dirty="0" err="1" smtClean="0">
                <a:solidFill>
                  <a:schemeClr val="tx2"/>
                </a:solidFill>
              </a:rPr>
              <a:t>Ugurlar</a:t>
            </a:r>
            <a:r>
              <a:rPr lang="en-US" altLang="ko-KR" sz="1000" dirty="0" smtClean="0">
                <a:solidFill>
                  <a:schemeClr val="tx2"/>
                </a:solidFill>
              </a:rPr>
              <a:t>, </a:t>
            </a:r>
          </a:p>
          <a:p>
            <a:pPr fontAlgn="base"/>
            <a:r>
              <a:rPr lang="en-US" altLang="ko-KR" sz="1000" dirty="0" smtClean="0">
                <a:solidFill>
                  <a:schemeClr val="tx2"/>
                </a:solidFill>
              </a:rPr>
              <a:t>Sara </a:t>
            </a:r>
            <a:r>
              <a:rPr lang="en-US" altLang="ko-KR" sz="1000" dirty="0" err="1" smtClean="0">
                <a:solidFill>
                  <a:schemeClr val="tx2"/>
                </a:solidFill>
              </a:rPr>
              <a:t>Rosati</a:t>
            </a:r>
            <a:r>
              <a:rPr lang="en-US" altLang="ko-KR" sz="1000" dirty="0" smtClean="0">
                <a:solidFill>
                  <a:schemeClr val="tx2"/>
                </a:solidFill>
              </a:rPr>
              <a:t>, Albert J. R. Heck, Jan G. J. van de </a:t>
            </a:r>
            <a:r>
              <a:rPr lang="en-US" altLang="ko-KR" sz="1000" dirty="0" err="1" smtClean="0">
                <a:solidFill>
                  <a:schemeClr val="tx2"/>
                </a:solidFill>
              </a:rPr>
              <a:t>Winkel</a:t>
            </a:r>
            <a:r>
              <a:rPr lang="en-US" altLang="ko-KR" sz="1000" dirty="0" smtClean="0">
                <a:solidFill>
                  <a:schemeClr val="tx2"/>
                </a:solidFill>
              </a:rPr>
              <a:t>, Ian A. Wilson, Abraham J. </a:t>
            </a:r>
            <a:r>
              <a:rPr lang="en-US" altLang="ko-KR" sz="1000" dirty="0" err="1" smtClean="0">
                <a:solidFill>
                  <a:schemeClr val="tx2"/>
                </a:solidFill>
              </a:rPr>
              <a:t>Koster,Ronald</a:t>
            </a:r>
            <a:r>
              <a:rPr lang="en-US" altLang="ko-KR" sz="1000" dirty="0" smtClean="0">
                <a:solidFill>
                  <a:schemeClr val="tx2"/>
                </a:solidFill>
              </a:rPr>
              <a:t> P. Taylor, Erica </a:t>
            </a:r>
            <a:r>
              <a:rPr lang="en-US" altLang="ko-KR" sz="1000" dirty="0" err="1" smtClean="0">
                <a:solidFill>
                  <a:schemeClr val="tx2"/>
                </a:solidFill>
              </a:rPr>
              <a:t>Ollmann</a:t>
            </a:r>
            <a:r>
              <a:rPr lang="en-US" altLang="ko-KR" sz="1000" dirty="0" smtClean="0">
                <a:solidFill>
                  <a:schemeClr val="tx2"/>
                </a:solidFill>
              </a:rPr>
              <a:t> </a:t>
            </a:r>
            <a:r>
              <a:rPr lang="en-US" altLang="ko-KR" sz="1000" dirty="0" err="1" smtClean="0">
                <a:solidFill>
                  <a:schemeClr val="tx2"/>
                </a:solidFill>
              </a:rPr>
              <a:t>Saphire</a:t>
            </a:r>
            <a:r>
              <a:rPr lang="en-US" altLang="ko-KR" sz="1000" dirty="0" smtClean="0">
                <a:solidFill>
                  <a:schemeClr val="tx2"/>
                </a:solidFill>
              </a:rPr>
              <a:t>, Dennis R. Burton, </a:t>
            </a:r>
          </a:p>
          <a:p>
            <a:pPr fontAlgn="base"/>
            <a:r>
              <a:rPr lang="en-US" altLang="ko-KR" sz="1000" dirty="0" smtClean="0">
                <a:solidFill>
                  <a:schemeClr val="tx2"/>
                </a:solidFill>
              </a:rPr>
              <a:t>Janine </a:t>
            </a:r>
            <a:r>
              <a:rPr lang="en-US" altLang="ko-KR" sz="1000" dirty="0" err="1" smtClean="0">
                <a:solidFill>
                  <a:schemeClr val="tx2"/>
                </a:solidFill>
              </a:rPr>
              <a:t>Schuurman</a:t>
            </a:r>
            <a:r>
              <a:rPr lang="en-US" altLang="ko-KR" sz="1000" dirty="0" smtClean="0">
                <a:solidFill>
                  <a:schemeClr val="tx2"/>
                </a:solidFill>
              </a:rPr>
              <a:t>, Piet </a:t>
            </a:r>
            <a:r>
              <a:rPr lang="en-US" altLang="ko-KR" sz="1000" dirty="0" err="1" smtClean="0">
                <a:solidFill>
                  <a:schemeClr val="tx2"/>
                </a:solidFill>
              </a:rPr>
              <a:t>Gros</a:t>
            </a:r>
            <a:r>
              <a:rPr lang="en-US" altLang="ko-KR" sz="1000" dirty="0" smtClean="0">
                <a:solidFill>
                  <a:schemeClr val="tx2"/>
                </a:solidFill>
              </a:rPr>
              <a:t>, and Paul W. H. I. </a:t>
            </a:r>
            <a:r>
              <a:rPr lang="en-US" altLang="ko-KR" sz="1000" dirty="0" err="1" smtClean="0">
                <a:solidFill>
                  <a:schemeClr val="tx2"/>
                </a:solidFill>
              </a:rPr>
              <a:t>Parren</a:t>
            </a:r>
            <a:endParaRPr lang="en-US" altLang="ko-KR" sz="1000" dirty="0" smtClean="0">
              <a:solidFill>
                <a:schemeClr val="tx2"/>
              </a:solidFill>
            </a:endParaRPr>
          </a:p>
          <a:p>
            <a:pPr fontAlgn="base"/>
            <a:r>
              <a:rPr lang="en-US" altLang="ko-KR" sz="1200" dirty="0" err="1" smtClean="0"/>
              <a:t>Hexameric</a:t>
            </a:r>
            <a:r>
              <a:rPr lang="en-US" altLang="ko-KR" sz="1200" dirty="0" smtClean="0"/>
              <a:t> platforms of antibodies on the cell surface trigger the complement cascade.</a:t>
            </a:r>
          </a:p>
          <a:p>
            <a:pPr fontAlgn="base"/>
            <a:endParaRPr lang="en-US" altLang="ko-KR" sz="1200" b="1" dirty="0" smtClean="0"/>
          </a:p>
          <a:p>
            <a:pPr fontAlgn="base"/>
            <a:r>
              <a:rPr lang="en-US" altLang="ko-KR" sz="1200" b="1" dirty="0" smtClean="0"/>
              <a:t>Dlk1 Promotes a Fast Motor Neuron Biophysical Signature Required for Peak Force Execution</a:t>
            </a:r>
          </a:p>
          <a:p>
            <a:pPr fontAlgn="base"/>
            <a:r>
              <a:rPr lang="en-US" altLang="ko-KR" sz="1000" dirty="0" smtClean="0">
                <a:solidFill>
                  <a:schemeClr val="tx2"/>
                </a:solidFill>
              </a:rPr>
              <a:t>Daniel </a:t>
            </a:r>
            <a:r>
              <a:rPr lang="en-US" altLang="ko-KR" sz="1000" dirty="0" err="1" smtClean="0">
                <a:solidFill>
                  <a:schemeClr val="tx2"/>
                </a:solidFill>
              </a:rPr>
              <a:t>Müller</a:t>
            </a:r>
            <a:r>
              <a:rPr lang="en-US" altLang="ko-KR" sz="1000" dirty="0" smtClean="0">
                <a:solidFill>
                  <a:schemeClr val="tx2"/>
                </a:solidFill>
              </a:rPr>
              <a:t>, </a:t>
            </a:r>
            <a:r>
              <a:rPr lang="en-US" altLang="ko-KR" sz="1000" dirty="0" err="1" smtClean="0">
                <a:solidFill>
                  <a:schemeClr val="tx2"/>
                </a:solidFill>
              </a:rPr>
              <a:t>Pitchaiah</a:t>
            </a:r>
            <a:r>
              <a:rPr lang="en-US" altLang="ko-KR" sz="1000" dirty="0" smtClean="0">
                <a:solidFill>
                  <a:schemeClr val="tx2"/>
                </a:solidFill>
              </a:rPr>
              <a:t> </a:t>
            </a:r>
            <a:r>
              <a:rPr lang="en-US" altLang="ko-KR" sz="1000" dirty="0" err="1" smtClean="0">
                <a:solidFill>
                  <a:schemeClr val="tx2"/>
                </a:solidFill>
              </a:rPr>
              <a:t>Cherukuri</a:t>
            </a:r>
            <a:r>
              <a:rPr lang="en-US" altLang="ko-KR" sz="1000" dirty="0" smtClean="0">
                <a:solidFill>
                  <a:schemeClr val="tx2"/>
                </a:solidFill>
              </a:rPr>
              <a:t>, Kristine </a:t>
            </a:r>
            <a:r>
              <a:rPr lang="en-US" altLang="ko-KR" sz="1000" dirty="0" err="1" smtClean="0">
                <a:solidFill>
                  <a:schemeClr val="tx2"/>
                </a:solidFill>
              </a:rPr>
              <a:t>Henningfeld</a:t>
            </a:r>
            <a:r>
              <a:rPr lang="en-US" altLang="ko-KR" sz="1000" dirty="0" smtClean="0">
                <a:solidFill>
                  <a:schemeClr val="tx2"/>
                </a:solidFill>
              </a:rPr>
              <a:t>, </a:t>
            </a:r>
            <a:r>
              <a:rPr lang="en-US" altLang="ko-KR" sz="1000" dirty="0" err="1" smtClean="0">
                <a:solidFill>
                  <a:schemeClr val="tx2"/>
                </a:solidFill>
              </a:rPr>
              <a:t>Chor</a:t>
            </a:r>
            <a:r>
              <a:rPr lang="en-US" altLang="ko-KR" sz="1000" dirty="0" smtClean="0">
                <a:solidFill>
                  <a:schemeClr val="tx2"/>
                </a:solidFill>
              </a:rPr>
              <a:t> </a:t>
            </a:r>
            <a:r>
              <a:rPr lang="en-US" altLang="ko-KR" sz="1000" dirty="0" err="1" smtClean="0">
                <a:solidFill>
                  <a:schemeClr val="tx2"/>
                </a:solidFill>
              </a:rPr>
              <a:t>Hoon</a:t>
            </a:r>
            <a:r>
              <a:rPr lang="en-US" altLang="ko-KR" sz="1000" dirty="0" smtClean="0">
                <a:solidFill>
                  <a:schemeClr val="tx2"/>
                </a:solidFill>
              </a:rPr>
              <a:t> </a:t>
            </a:r>
            <a:r>
              <a:rPr lang="en-US" altLang="ko-KR" sz="1000" dirty="0" err="1" smtClean="0">
                <a:solidFill>
                  <a:schemeClr val="tx2"/>
                </a:solidFill>
              </a:rPr>
              <a:t>Poh</a:t>
            </a:r>
            <a:r>
              <a:rPr lang="en-US" altLang="ko-KR" sz="1000" dirty="0" smtClean="0">
                <a:solidFill>
                  <a:schemeClr val="tx2"/>
                </a:solidFill>
              </a:rPr>
              <a:t>, Lars </a:t>
            </a:r>
            <a:r>
              <a:rPr lang="en-US" altLang="ko-KR" sz="1000" dirty="0" err="1" smtClean="0">
                <a:solidFill>
                  <a:schemeClr val="tx2"/>
                </a:solidFill>
              </a:rPr>
              <a:t>Wittler</a:t>
            </a:r>
            <a:r>
              <a:rPr lang="en-US" altLang="ko-KR" sz="1000" dirty="0" smtClean="0">
                <a:solidFill>
                  <a:schemeClr val="tx2"/>
                </a:solidFill>
              </a:rPr>
              <a:t>, Phillip Grote, Oliver </a:t>
            </a:r>
            <a:r>
              <a:rPr lang="en-US" altLang="ko-KR" sz="1000" dirty="0" err="1" smtClean="0">
                <a:solidFill>
                  <a:schemeClr val="tx2"/>
                </a:solidFill>
              </a:rPr>
              <a:t>Schlüter</a:t>
            </a:r>
            <a:r>
              <a:rPr lang="en-US" altLang="ko-KR" sz="1000" dirty="0" smtClean="0">
                <a:solidFill>
                  <a:schemeClr val="tx2"/>
                </a:solidFill>
              </a:rPr>
              <a:t>, Jennifer </a:t>
            </a:r>
            <a:r>
              <a:rPr lang="en-US" altLang="ko-KR" sz="1000" dirty="0" err="1" smtClean="0">
                <a:solidFill>
                  <a:schemeClr val="tx2"/>
                </a:solidFill>
              </a:rPr>
              <a:t>Schmidt,Jorge</a:t>
            </a:r>
            <a:r>
              <a:rPr lang="en-US" altLang="ko-KR" sz="1000" dirty="0" smtClean="0">
                <a:solidFill>
                  <a:schemeClr val="tx2"/>
                </a:solidFill>
              </a:rPr>
              <a:t> </a:t>
            </a:r>
            <a:r>
              <a:rPr lang="en-US" altLang="ko-KR" sz="1000" dirty="0" err="1" smtClean="0">
                <a:solidFill>
                  <a:schemeClr val="tx2"/>
                </a:solidFill>
              </a:rPr>
              <a:t>Laborda</a:t>
            </a:r>
            <a:r>
              <a:rPr lang="en-US" altLang="ko-KR" sz="1000" dirty="0" smtClean="0">
                <a:solidFill>
                  <a:schemeClr val="tx2"/>
                </a:solidFill>
              </a:rPr>
              <a:t>, </a:t>
            </a:r>
          </a:p>
          <a:p>
            <a:pPr fontAlgn="base"/>
            <a:r>
              <a:rPr lang="en-US" altLang="ko-KR" sz="1000" dirty="0" smtClean="0">
                <a:solidFill>
                  <a:schemeClr val="tx2"/>
                </a:solidFill>
              </a:rPr>
              <a:t>Steven R. Bauer, Robert M. Brownstone, and Till Marquardt</a:t>
            </a:r>
          </a:p>
          <a:p>
            <a:pPr fontAlgn="base"/>
            <a:r>
              <a:rPr lang="en-US" altLang="ko-KR" sz="1200" dirty="0" smtClean="0"/>
              <a:t>The fast versus slow profile of motor neurons is controlled by expression of a membrane protein.</a:t>
            </a:r>
            <a:endParaRPr lang="en-US" altLang="ko-KR"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7 MARCH 2014 VOL 343, ISSUE 6175, PAGES 1049-1168</a:t>
            </a:r>
          </a:p>
        </p:txBody>
      </p:sp>
      <p:sp>
        <p:nvSpPr>
          <p:cNvPr id="8" name="직사각형 7"/>
          <p:cNvSpPr/>
          <p:nvPr/>
        </p:nvSpPr>
        <p:spPr>
          <a:xfrm>
            <a:off x="103540" y="404664"/>
            <a:ext cx="9040460" cy="6186309"/>
          </a:xfrm>
          <a:prstGeom prst="rect">
            <a:avLst/>
          </a:prstGeom>
          <a:ln w="19050">
            <a:solidFill>
              <a:schemeClr val="tx2"/>
            </a:solidFill>
          </a:ln>
        </p:spPr>
        <p:txBody>
          <a:bodyPr wrap="square">
            <a:spAutoFit/>
          </a:bodyPr>
          <a:lstStyle/>
          <a:p>
            <a:pPr fontAlgn="base"/>
            <a:r>
              <a:rPr lang="en-US" altLang="ko-KR" sz="1000" b="1" dirty="0" smtClean="0"/>
              <a:t>&lt;Special Issue&gt;Crystallography at 100</a:t>
            </a:r>
          </a:p>
          <a:p>
            <a:pPr fontAlgn="base"/>
            <a:r>
              <a:rPr lang="en-US" altLang="ko-KR" sz="1000" b="1" cap="all" dirty="0" smtClean="0"/>
              <a:t>INTRODUCTION</a:t>
            </a:r>
          </a:p>
          <a:p>
            <a:pPr fontAlgn="base"/>
            <a:r>
              <a:rPr lang="en-US" altLang="ko-KR" sz="1400" b="1" dirty="0" smtClean="0"/>
              <a:t>Going from Strength to Strength</a:t>
            </a:r>
          </a:p>
          <a:p>
            <a:pPr fontAlgn="base"/>
            <a:r>
              <a:rPr lang="en-US" altLang="ko-KR" sz="1000" b="1" dirty="0" smtClean="0">
                <a:hlinkClick r:id="rId2"/>
              </a:rPr>
              <a:t>Robert </a:t>
            </a:r>
            <a:r>
              <a:rPr lang="en-US" altLang="ko-KR" sz="1000" b="1" dirty="0" err="1" smtClean="0">
                <a:hlinkClick r:id="rId2"/>
              </a:rPr>
              <a:t>Coontz</a:t>
            </a:r>
            <a:r>
              <a:rPr lang="en-US" altLang="ko-KR" sz="1000" b="1" dirty="0" smtClean="0"/>
              <a:t>, </a:t>
            </a:r>
            <a:r>
              <a:rPr lang="en-US" altLang="ko-KR" sz="1000" b="1" dirty="0" smtClean="0">
                <a:hlinkClick r:id="rId3"/>
              </a:rPr>
              <a:t>Julia </a:t>
            </a:r>
            <a:r>
              <a:rPr lang="en-US" altLang="ko-KR" sz="1000" b="1" dirty="0" err="1" smtClean="0">
                <a:hlinkClick r:id="rId3"/>
              </a:rPr>
              <a:t>Fahrenkamp-Uppenbrink</a:t>
            </a:r>
            <a:r>
              <a:rPr lang="en-US" altLang="ko-KR" sz="1000" b="1" dirty="0" smtClean="0"/>
              <a:t>, </a:t>
            </a:r>
            <a:r>
              <a:rPr lang="en-US" altLang="ko-KR" sz="1000" b="1" dirty="0" smtClean="0">
                <a:hlinkClick r:id="rId4"/>
              </a:rPr>
              <a:t>Marc </a:t>
            </a:r>
            <a:r>
              <a:rPr lang="en-US" altLang="ko-KR" sz="1000" b="1" dirty="0" err="1" smtClean="0">
                <a:hlinkClick r:id="rId4"/>
              </a:rPr>
              <a:t>Lavine</a:t>
            </a:r>
            <a:r>
              <a:rPr lang="en-US" altLang="ko-KR" sz="1000" b="1" dirty="0" smtClean="0"/>
              <a:t>, </a:t>
            </a:r>
            <a:r>
              <a:rPr lang="en-US" altLang="ko-KR" sz="1000" b="1" dirty="0" err="1" smtClean="0">
                <a:hlinkClick r:id="rId5"/>
              </a:rPr>
              <a:t>Valda</a:t>
            </a:r>
            <a:r>
              <a:rPr lang="en-US" altLang="ko-KR" sz="1000" b="1" dirty="0" smtClean="0">
                <a:hlinkClick r:id="rId5"/>
              </a:rPr>
              <a:t> Vinson</a:t>
            </a:r>
            <a:endParaRPr lang="en-US" altLang="ko-KR" sz="1000" b="1" dirty="0" smtClean="0"/>
          </a:p>
          <a:p>
            <a:pPr fontAlgn="base"/>
            <a:endParaRPr lang="en-US" altLang="ko-KR" sz="1000" b="1" dirty="0" smtClean="0"/>
          </a:p>
          <a:p>
            <a:pPr fontAlgn="base"/>
            <a:r>
              <a:rPr lang="en-US" altLang="ko-KR" sz="1200" dirty="0" smtClean="0"/>
              <a:t>In 1912, the German physicist Max von Laue published the first paper demonstrating x-ray diffraction from a crystal. This discovery, for which he was awarded the Nobel Prize in 1914, provided a window into the regular atomic arrangements within crystals. Today, the Cambridge Structural Database contains more than 600,000 structures of organic and </a:t>
            </a:r>
            <a:r>
              <a:rPr lang="en-US" altLang="ko-KR" sz="1200" dirty="0" err="1" smtClean="0"/>
              <a:t>organometallic</a:t>
            </a:r>
            <a:r>
              <a:rPr lang="en-US" altLang="ko-KR" sz="1200" dirty="0" smtClean="0"/>
              <a:t> molecules, many obtained through x-ray crystallography; the Protein Data Bank contains about 100,000 structures. The insights gained from these and other structural studies have revolutionized understanding of chemical and biological systems, leading to the award of 29 Nobel Prizes for scientific achievements related to, or involving the use of, crystallography.</a:t>
            </a:r>
          </a:p>
          <a:p>
            <a:pPr fontAlgn="base"/>
            <a:endParaRPr lang="en-US" altLang="ko-KR" sz="1000" dirty="0" smtClean="0"/>
          </a:p>
          <a:p>
            <a:pPr fontAlgn="base"/>
            <a:r>
              <a:rPr lang="en-US" altLang="ko-KR" sz="1000" b="1" dirty="0" smtClean="0"/>
              <a:t>News</a:t>
            </a:r>
          </a:p>
          <a:p>
            <a:pPr fontAlgn="base"/>
            <a:r>
              <a:rPr lang="en-US" altLang="ko-KR" sz="1400" b="1" dirty="0" smtClean="0"/>
              <a:t>Dazzling History</a:t>
            </a:r>
          </a:p>
          <a:p>
            <a:pPr fontAlgn="base"/>
            <a:r>
              <a:rPr lang="en-US" altLang="ko-KR" sz="1000" dirty="0" smtClean="0"/>
              <a:t>Thomas Sumner</a:t>
            </a:r>
          </a:p>
          <a:p>
            <a:pPr fontAlgn="base"/>
            <a:r>
              <a:rPr lang="en-US" altLang="ko-KR" sz="1000" dirty="0" smtClean="0"/>
              <a:t>Science 7 March 2014: 1092-1093.</a:t>
            </a:r>
          </a:p>
          <a:p>
            <a:pPr fontAlgn="base"/>
            <a:r>
              <a:rPr lang="en-US" altLang="ko-KR" sz="1000" dirty="0" smtClean="0"/>
              <a:t>Over the past century, x-ray crystallography has transformed scientists' understanding of the structure and behavior of materials.</a:t>
            </a:r>
          </a:p>
          <a:p>
            <a:pPr fontAlgn="base"/>
            <a:endParaRPr lang="en-US" altLang="ko-KR" sz="1000" b="1" dirty="0" smtClean="0"/>
          </a:p>
          <a:p>
            <a:pPr fontAlgn="base"/>
            <a:r>
              <a:rPr lang="en-US" altLang="ko-KR" sz="1400" b="1" dirty="0" smtClean="0"/>
              <a:t>Gently Does It</a:t>
            </a:r>
          </a:p>
          <a:p>
            <a:pPr fontAlgn="base"/>
            <a:r>
              <a:rPr lang="en-US" altLang="ko-KR" sz="1000" dirty="0" smtClean="0"/>
              <a:t>Robert F. Service</a:t>
            </a:r>
          </a:p>
          <a:p>
            <a:pPr fontAlgn="base"/>
            <a:r>
              <a:rPr lang="en-US" altLang="ko-KR" sz="1000" dirty="0" smtClean="0"/>
              <a:t>Science 7 March 2014: 1094-1097.</a:t>
            </a:r>
          </a:p>
          <a:p>
            <a:pPr fontAlgn="base"/>
            <a:r>
              <a:rPr lang="en-US" altLang="ko-KR" sz="1000" dirty="0" smtClean="0"/>
              <a:t>A technique for crystallizing fragile </a:t>
            </a:r>
            <a:r>
              <a:rPr lang="en-US" altLang="ko-KR" sz="1000" dirty="0" err="1" smtClean="0"/>
              <a:t>biomolecules</a:t>
            </a:r>
            <a:r>
              <a:rPr lang="en-US" altLang="ko-KR" sz="1000" dirty="0" smtClean="0"/>
              <a:t> without disrupting them is helping researchers probe the structures of some of the body's most important but elusive proteins: those that usher other chemicals through the cell membrane.</a:t>
            </a:r>
          </a:p>
          <a:p>
            <a:pPr fontAlgn="base"/>
            <a:endParaRPr lang="en-US" altLang="ko-KR" sz="1000" b="1" dirty="0" smtClean="0"/>
          </a:p>
          <a:p>
            <a:pPr fontAlgn="base"/>
            <a:r>
              <a:rPr lang="en-US" altLang="ko-KR" sz="1000" b="1" dirty="0" smtClean="0"/>
              <a:t>Reviews</a:t>
            </a:r>
          </a:p>
          <a:p>
            <a:pPr fontAlgn="base"/>
            <a:r>
              <a:rPr lang="en-US" altLang="ko-KR" sz="1400" b="1" dirty="0" smtClean="0"/>
              <a:t>Cutting-Edge Techniques Used for the Structural Investigation of Single Crystals</a:t>
            </a:r>
          </a:p>
          <a:p>
            <a:pPr fontAlgn="base"/>
            <a:r>
              <a:rPr lang="en-US" altLang="ko-KR" sz="1000" dirty="0" smtClean="0"/>
              <a:t>Judith A. K. Howard and  Michael R. </a:t>
            </a:r>
            <a:r>
              <a:rPr lang="en-US" altLang="ko-KR" sz="1000" dirty="0" err="1" smtClean="0"/>
              <a:t>Probert</a:t>
            </a:r>
            <a:endParaRPr lang="en-US" altLang="ko-KR" sz="1000" dirty="0" smtClean="0"/>
          </a:p>
          <a:p>
            <a:pPr fontAlgn="base"/>
            <a:r>
              <a:rPr lang="en-US" altLang="ko-KR" sz="1000" dirty="0" smtClean="0"/>
              <a:t>Science 7 March 2014: 1098-1102.</a:t>
            </a:r>
          </a:p>
          <a:p>
            <a:pPr fontAlgn="base"/>
            <a:endParaRPr lang="en-US" altLang="ko-KR" sz="1000" b="1" dirty="0" smtClean="0"/>
          </a:p>
          <a:p>
            <a:pPr fontAlgn="base"/>
            <a:r>
              <a:rPr lang="en-US" altLang="ko-KR" sz="1400" b="1" dirty="0" smtClean="0"/>
              <a:t>Developments in X-ray Crystallographic Structure Determination of Biological Macromolecules</a:t>
            </a:r>
          </a:p>
          <a:p>
            <a:pPr fontAlgn="base"/>
            <a:r>
              <a:rPr lang="en-US" altLang="ko-KR" sz="1000" dirty="0" smtClean="0"/>
              <a:t>Elspeth F. Garman</a:t>
            </a:r>
          </a:p>
          <a:p>
            <a:pPr fontAlgn="base"/>
            <a:r>
              <a:rPr lang="en-US" altLang="ko-KR" sz="1000" dirty="0" smtClean="0"/>
              <a:t>Science 7 March 2014: 1102-1108.</a:t>
            </a:r>
          </a:p>
          <a:p>
            <a:pPr fontAlgn="base"/>
            <a:endParaRPr lang="en-US" altLang="ko-KR" sz="1000" b="1" dirty="0" smtClean="0"/>
          </a:p>
          <a:p>
            <a:pPr fontAlgn="base"/>
            <a:r>
              <a:rPr lang="en-US" altLang="ko-KR" sz="1400" b="1" dirty="0" err="1" smtClean="0"/>
              <a:t>Femtosecond</a:t>
            </a:r>
            <a:r>
              <a:rPr lang="en-US" altLang="ko-KR" sz="1400" b="1" dirty="0" smtClean="0"/>
              <a:t> Crystallography with </a:t>
            </a:r>
            <a:r>
              <a:rPr lang="en-US" altLang="ko-KR" sz="1400" b="1" dirty="0" err="1" smtClean="0"/>
              <a:t>Ultrabright</a:t>
            </a:r>
            <a:r>
              <a:rPr lang="en-US" altLang="ko-KR" sz="1400" b="1" dirty="0" smtClean="0"/>
              <a:t> Electrons and X-rays: Capturing Chemistry in Action</a:t>
            </a:r>
          </a:p>
          <a:p>
            <a:pPr fontAlgn="base"/>
            <a:r>
              <a:rPr lang="en-US" altLang="ko-KR" sz="1000" dirty="0" smtClean="0"/>
              <a:t>R. J. Dwayne Miller</a:t>
            </a:r>
          </a:p>
          <a:p>
            <a:pPr fontAlgn="base"/>
            <a:r>
              <a:rPr lang="en-US" altLang="ko-KR" sz="1000" dirty="0" smtClean="0"/>
              <a:t>Science 7 March 2014: 1108-1116.</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7 MARCH 2014 VOL 343, ISSUE 6175, PAGES 1049-1168</a:t>
            </a:r>
          </a:p>
        </p:txBody>
      </p:sp>
      <p:sp>
        <p:nvSpPr>
          <p:cNvPr id="8" name="직사각형 7"/>
          <p:cNvSpPr/>
          <p:nvPr/>
        </p:nvSpPr>
        <p:spPr>
          <a:xfrm>
            <a:off x="103540" y="404664"/>
            <a:ext cx="9040460" cy="2523768"/>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Mar 7;343(6175):1145-8. </a:t>
            </a:r>
            <a:r>
              <a:rPr lang="en-US" altLang="ko-KR" sz="1000" dirty="0" err="1" smtClean="0"/>
              <a:t>doi</a:t>
            </a:r>
            <a:r>
              <a:rPr lang="en-US" altLang="ko-KR" sz="1000" dirty="0" smtClean="0"/>
              <a:t>: 10.1126/science.1248127. </a:t>
            </a:r>
            <a:r>
              <a:rPr lang="en-US" altLang="ko-KR" sz="1000" dirty="0" err="1" smtClean="0"/>
              <a:t>Epub</a:t>
            </a:r>
            <a:r>
              <a:rPr lang="en-US" altLang="ko-KR" sz="1000" dirty="0" smtClean="0"/>
              <a:t> 2014 Feb 6.</a:t>
            </a:r>
          </a:p>
          <a:p>
            <a:r>
              <a:rPr lang="en-US" altLang="ko-KR" sz="1400" b="1" dirty="0" smtClean="0"/>
              <a:t>Mapping the epigenetic basis of complex traits.</a:t>
            </a:r>
          </a:p>
          <a:p>
            <a:r>
              <a:rPr lang="en-US" altLang="ko-KR" sz="1000" u="sng" dirty="0" err="1" smtClean="0">
                <a:hlinkClick r:id="rId3"/>
              </a:rPr>
              <a:t>Cortijo</a:t>
            </a:r>
            <a:r>
              <a:rPr lang="en-US" altLang="ko-KR" sz="1000" u="sng" dirty="0" smtClean="0">
                <a:hlinkClick r:id="rId3"/>
              </a:rPr>
              <a:t> S</a:t>
            </a:r>
            <a:r>
              <a:rPr lang="en-US" altLang="ko-KR" sz="1000" baseline="30000" dirty="0" smtClean="0"/>
              <a:t>1</a:t>
            </a:r>
            <a:r>
              <a:rPr lang="en-US" altLang="ko-KR" sz="1000" dirty="0" smtClean="0"/>
              <a:t>, </a:t>
            </a:r>
            <a:r>
              <a:rPr lang="en-US" altLang="ko-KR" sz="1000" u="sng" dirty="0" err="1" smtClean="0">
                <a:hlinkClick r:id="rId4"/>
              </a:rPr>
              <a:t>Wardenaar</a:t>
            </a:r>
            <a:r>
              <a:rPr lang="en-US" altLang="ko-KR" sz="1000" u="sng" dirty="0" smtClean="0">
                <a:hlinkClick r:id="rId4"/>
              </a:rPr>
              <a:t> R</a:t>
            </a:r>
            <a:r>
              <a:rPr lang="en-US" altLang="ko-KR" sz="1000" dirty="0" smtClean="0"/>
              <a:t>, </a:t>
            </a:r>
            <a:r>
              <a:rPr lang="en-US" altLang="ko-KR" sz="1000" u="sng" dirty="0" err="1" smtClean="0">
                <a:hlinkClick r:id="rId5"/>
              </a:rPr>
              <a:t>Colomé-Tatché</a:t>
            </a:r>
            <a:r>
              <a:rPr lang="en-US" altLang="ko-KR" sz="1000" u="sng" dirty="0" smtClean="0">
                <a:hlinkClick r:id="rId5"/>
              </a:rPr>
              <a:t> M</a:t>
            </a:r>
            <a:r>
              <a:rPr lang="en-US" altLang="ko-KR" sz="1000" dirty="0" smtClean="0"/>
              <a:t>, </a:t>
            </a:r>
            <a:r>
              <a:rPr lang="en-US" altLang="ko-KR" sz="1000" u="sng" dirty="0" err="1" smtClean="0">
                <a:hlinkClick r:id="rId6"/>
              </a:rPr>
              <a:t>Gilly</a:t>
            </a:r>
            <a:r>
              <a:rPr lang="en-US" altLang="ko-KR" sz="1000" u="sng" dirty="0" smtClean="0">
                <a:hlinkClick r:id="rId6"/>
              </a:rPr>
              <a:t> A</a:t>
            </a:r>
            <a:r>
              <a:rPr lang="en-US" altLang="ko-KR" sz="1000" dirty="0" smtClean="0"/>
              <a:t>, </a:t>
            </a:r>
            <a:r>
              <a:rPr lang="en-US" altLang="ko-KR" sz="1000" u="sng" dirty="0" err="1" smtClean="0">
                <a:hlinkClick r:id="rId7"/>
              </a:rPr>
              <a:t>Etcheverry</a:t>
            </a:r>
            <a:r>
              <a:rPr lang="en-US" altLang="ko-KR" sz="1000" u="sng" dirty="0" smtClean="0">
                <a:hlinkClick r:id="rId7"/>
              </a:rPr>
              <a:t> M</a:t>
            </a:r>
            <a:r>
              <a:rPr lang="en-US" altLang="ko-KR" sz="1000" dirty="0" smtClean="0"/>
              <a:t>, </a:t>
            </a:r>
            <a:r>
              <a:rPr lang="en-US" altLang="ko-KR" sz="1000" u="sng" dirty="0" smtClean="0">
                <a:hlinkClick r:id="rId8"/>
              </a:rPr>
              <a:t>Labadie K</a:t>
            </a:r>
            <a:r>
              <a:rPr lang="en-US" altLang="ko-KR" sz="1000" dirty="0" smtClean="0"/>
              <a:t>, </a:t>
            </a:r>
            <a:r>
              <a:rPr lang="en-US" altLang="ko-KR" sz="1000" u="sng" dirty="0" err="1" smtClean="0">
                <a:hlinkClick r:id="rId9"/>
              </a:rPr>
              <a:t>Caillieux</a:t>
            </a:r>
            <a:r>
              <a:rPr lang="en-US" altLang="ko-KR" sz="1000" u="sng" dirty="0" smtClean="0">
                <a:hlinkClick r:id="rId9"/>
              </a:rPr>
              <a:t> E</a:t>
            </a:r>
            <a:r>
              <a:rPr lang="en-US" altLang="ko-KR" sz="1000" dirty="0" smtClean="0"/>
              <a:t>, </a:t>
            </a:r>
            <a:r>
              <a:rPr lang="en-US" altLang="ko-KR" sz="1000" u="sng" dirty="0" smtClean="0">
                <a:hlinkClick r:id="rId10"/>
              </a:rPr>
              <a:t>Hospital F</a:t>
            </a:r>
            <a:r>
              <a:rPr lang="en-US" altLang="ko-KR" sz="1000" dirty="0" smtClean="0"/>
              <a:t>, </a:t>
            </a:r>
            <a:r>
              <a:rPr lang="en-US" altLang="ko-KR" sz="1000" u="sng" dirty="0" err="1" smtClean="0">
                <a:hlinkClick r:id="rId11"/>
              </a:rPr>
              <a:t>Aury</a:t>
            </a:r>
            <a:r>
              <a:rPr lang="en-US" altLang="ko-KR" sz="1000" u="sng" dirty="0" smtClean="0">
                <a:hlinkClick r:id="rId11"/>
              </a:rPr>
              <a:t> JM</a:t>
            </a:r>
            <a:r>
              <a:rPr lang="en-US" altLang="ko-KR" sz="1000" dirty="0" smtClean="0"/>
              <a:t>, </a:t>
            </a:r>
            <a:r>
              <a:rPr lang="en-US" altLang="ko-KR" sz="1000" u="sng" dirty="0" err="1" smtClean="0">
                <a:hlinkClick r:id="rId12"/>
              </a:rPr>
              <a:t>Wincker</a:t>
            </a:r>
            <a:r>
              <a:rPr lang="en-US" altLang="ko-KR" sz="1000" u="sng" dirty="0" smtClean="0">
                <a:hlinkClick r:id="rId12"/>
              </a:rPr>
              <a:t> P</a:t>
            </a:r>
            <a:r>
              <a:rPr lang="en-US" altLang="ko-KR" sz="1000" dirty="0" smtClean="0"/>
              <a:t>, </a:t>
            </a:r>
            <a:r>
              <a:rPr lang="en-US" altLang="ko-KR" sz="1000" u="sng" dirty="0" err="1" smtClean="0">
                <a:hlinkClick r:id="rId13"/>
              </a:rPr>
              <a:t>Roudier</a:t>
            </a:r>
            <a:r>
              <a:rPr lang="en-US" altLang="ko-KR" sz="1000" u="sng" dirty="0" smtClean="0">
                <a:hlinkClick r:id="rId13"/>
              </a:rPr>
              <a:t> F</a:t>
            </a:r>
            <a:r>
              <a:rPr lang="en-US" altLang="ko-KR" sz="1000" dirty="0" smtClean="0"/>
              <a:t>, </a:t>
            </a:r>
            <a:r>
              <a:rPr lang="en-US" altLang="ko-KR" sz="1000" u="sng" dirty="0" smtClean="0">
                <a:hlinkClick r:id="rId14"/>
              </a:rPr>
              <a:t>Jansen RC</a:t>
            </a:r>
            <a:r>
              <a:rPr lang="en-US" altLang="ko-KR" sz="1000" dirty="0" smtClean="0"/>
              <a:t>, </a:t>
            </a:r>
            <a:r>
              <a:rPr lang="en-US" altLang="ko-KR" sz="1000" u="sng" dirty="0" err="1" smtClean="0">
                <a:hlinkClick r:id="rId15"/>
              </a:rPr>
              <a:t>Colot</a:t>
            </a:r>
            <a:r>
              <a:rPr lang="en-US" altLang="ko-KR" sz="1000" u="sng" dirty="0" smtClean="0">
                <a:hlinkClick r:id="rId15"/>
              </a:rPr>
              <a:t> </a:t>
            </a:r>
            <a:r>
              <a:rPr lang="en-US" altLang="ko-KR" sz="1000" u="sng" dirty="0" err="1" smtClean="0">
                <a:hlinkClick r:id="rId15"/>
              </a:rPr>
              <a:t>V</a:t>
            </a:r>
            <a:r>
              <a:rPr lang="en-US" altLang="ko-KR" sz="1000" dirty="0" err="1" smtClean="0"/>
              <a:t>,</a:t>
            </a:r>
            <a:r>
              <a:rPr lang="en-US" altLang="ko-KR" sz="1000" u="sng" dirty="0" err="1" smtClean="0">
                <a:hlinkClick r:id="rId16"/>
              </a:rPr>
              <a:t>Johannes</a:t>
            </a:r>
            <a:r>
              <a:rPr lang="en-US" altLang="ko-KR" sz="1000" u="sng" dirty="0" smtClean="0">
                <a:hlinkClick r:id="rId16"/>
              </a:rPr>
              <a:t> F</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Institut de </a:t>
            </a:r>
            <a:r>
              <a:rPr lang="en-US" altLang="ko-KR" sz="1000" dirty="0" err="1" smtClean="0">
                <a:solidFill>
                  <a:schemeClr val="tx2"/>
                </a:solidFill>
              </a:rPr>
              <a:t>Biologie</a:t>
            </a:r>
            <a:r>
              <a:rPr lang="en-US" altLang="ko-KR" sz="1000" dirty="0" smtClean="0">
                <a:solidFill>
                  <a:schemeClr val="tx2"/>
                </a:solidFill>
              </a:rPr>
              <a:t> de </a:t>
            </a:r>
            <a:r>
              <a:rPr lang="en-US" altLang="ko-KR" sz="1000" dirty="0" err="1" smtClean="0">
                <a:solidFill>
                  <a:schemeClr val="tx2"/>
                </a:solidFill>
              </a:rPr>
              <a:t>l'Ecole</a:t>
            </a:r>
            <a:r>
              <a:rPr lang="en-US" altLang="ko-KR" sz="1000" dirty="0" smtClean="0">
                <a:solidFill>
                  <a:schemeClr val="tx2"/>
                </a:solidFill>
              </a:rPr>
              <a:t> </a:t>
            </a:r>
            <a:r>
              <a:rPr lang="en-US" altLang="ko-KR" sz="1000" dirty="0" err="1" smtClean="0">
                <a:solidFill>
                  <a:schemeClr val="tx2"/>
                </a:solidFill>
              </a:rPr>
              <a:t>Normale</a:t>
            </a:r>
            <a:r>
              <a:rPr lang="en-US" altLang="ko-KR" sz="1000" dirty="0" smtClean="0">
                <a:solidFill>
                  <a:schemeClr val="tx2"/>
                </a:solidFill>
              </a:rPr>
              <a:t> </a:t>
            </a:r>
            <a:r>
              <a:rPr lang="en-US" altLang="ko-KR" sz="1000" dirty="0" err="1" smtClean="0">
                <a:solidFill>
                  <a:schemeClr val="tx2"/>
                </a:solidFill>
              </a:rPr>
              <a:t>Supérieure</a:t>
            </a:r>
            <a:r>
              <a:rPr lang="en-US" altLang="ko-KR" sz="1000" dirty="0" smtClean="0">
                <a:solidFill>
                  <a:schemeClr val="tx2"/>
                </a:solidFill>
              </a:rPr>
              <a:t>, Centre National de la </a:t>
            </a:r>
            <a:r>
              <a:rPr lang="en-US" altLang="ko-KR" sz="1000" dirty="0" err="1" smtClean="0">
                <a:solidFill>
                  <a:schemeClr val="tx2"/>
                </a:solidFill>
              </a:rPr>
              <a:t>Recherche</a:t>
            </a:r>
            <a:r>
              <a:rPr lang="en-US" altLang="ko-KR" sz="1000" dirty="0" smtClean="0">
                <a:solidFill>
                  <a:schemeClr val="tx2"/>
                </a:solidFill>
              </a:rPr>
              <a:t> </a:t>
            </a:r>
            <a:r>
              <a:rPr lang="en-US" altLang="ko-KR" sz="1000" dirty="0" err="1" smtClean="0">
                <a:solidFill>
                  <a:schemeClr val="tx2"/>
                </a:solidFill>
              </a:rPr>
              <a:t>Scientifique</a:t>
            </a:r>
            <a:r>
              <a:rPr lang="en-US" altLang="ko-KR" sz="1000" dirty="0" smtClean="0">
                <a:solidFill>
                  <a:schemeClr val="tx2"/>
                </a:solidFill>
              </a:rPr>
              <a:t> (CNRS), UMR 8197, </a:t>
            </a:r>
            <a:r>
              <a:rPr lang="en-US" altLang="ko-KR" sz="1000" dirty="0" err="1" smtClean="0">
                <a:solidFill>
                  <a:schemeClr val="tx2"/>
                </a:solidFill>
              </a:rPr>
              <a:t>Institut</a:t>
            </a:r>
            <a:r>
              <a:rPr lang="en-US" altLang="ko-KR" sz="1000" dirty="0" smtClean="0">
                <a:solidFill>
                  <a:schemeClr val="tx2"/>
                </a:solidFill>
              </a:rPr>
              <a:t> National de la Santé et de la </a:t>
            </a:r>
            <a:r>
              <a:rPr lang="en-US" altLang="ko-KR" sz="1000" dirty="0" err="1" smtClean="0">
                <a:solidFill>
                  <a:schemeClr val="tx2"/>
                </a:solidFill>
              </a:rPr>
              <a:t>Recherche</a:t>
            </a:r>
            <a:r>
              <a:rPr lang="en-US" altLang="ko-KR" sz="1000" dirty="0" smtClean="0">
                <a:solidFill>
                  <a:schemeClr val="tx2"/>
                </a:solidFill>
              </a:rPr>
              <a:t> </a:t>
            </a:r>
            <a:r>
              <a:rPr lang="en-US" altLang="ko-KR" sz="1000" dirty="0" err="1" smtClean="0">
                <a:solidFill>
                  <a:schemeClr val="tx2"/>
                </a:solidFill>
              </a:rPr>
              <a:t>Médicale</a:t>
            </a:r>
            <a:r>
              <a:rPr lang="en-US" altLang="ko-KR" sz="1000" dirty="0" smtClean="0">
                <a:solidFill>
                  <a:schemeClr val="tx2"/>
                </a:solidFill>
              </a:rPr>
              <a:t> (INSERM) U 1024, Paris F-75005, France.</a:t>
            </a:r>
          </a:p>
          <a:p>
            <a:endParaRPr lang="en-US" altLang="ko-KR" sz="1000" b="1" dirty="0" smtClean="0"/>
          </a:p>
          <a:p>
            <a:r>
              <a:rPr lang="en-US" altLang="ko-KR" sz="1200" dirty="0" smtClean="0"/>
              <a:t>Quantifying the impact of heritable epigenetic variation on complex traits is an emerging challenge in population genetics. Here, we analyze a population of </a:t>
            </a:r>
            <a:r>
              <a:rPr lang="en-US" altLang="ko-KR" sz="1200" dirty="0" err="1" smtClean="0"/>
              <a:t>isogenic</a:t>
            </a:r>
            <a:r>
              <a:rPr lang="en-US" altLang="ko-KR" sz="1200" dirty="0" smtClean="0"/>
              <a:t> Arabidopsis lines that segregate experimentally induced DNA </a:t>
            </a:r>
            <a:r>
              <a:rPr lang="en-US" altLang="ko-KR" sz="1200" dirty="0" err="1" smtClean="0"/>
              <a:t>methylation</a:t>
            </a:r>
            <a:r>
              <a:rPr lang="en-US" altLang="ko-KR" sz="1200" dirty="0" smtClean="0"/>
              <a:t> changes at hundreds of regions across the genome. We demonstrate that several of these differentially </a:t>
            </a:r>
            <a:r>
              <a:rPr lang="en-US" altLang="ko-KR" sz="1200" dirty="0" err="1" smtClean="0"/>
              <a:t>methylated</a:t>
            </a:r>
            <a:r>
              <a:rPr lang="en-US" altLang="ko-KR" sz="1200" dirty="0" smtClean="0"/>
              <a:t> regions (DMRs) act as bona fide epigenetic quantitative trait loci (QTL(</a:t>
            </a:r>
            <a:r>
              <a:rPr lang="en-US" altLang="ko-KR" sz="1200" dirty="0" err="1" smtClean="0"/>
              <a:t>epi</a:t>
            </a:r>
            <a:r>
              <a:rPr lang="en-US" altLang="ko-KR" sz="1200" dirty="0" smtClean="0"/>
              <a:t>)), accounting for 60 to 90% of the heritability for two complex traits, flowering time and primary root length. These QTL(</a:t>
            </a:r>
            <a:r>
              <a:rPr lang="en-US" altLang="ko-KR" sz="1200" dirty="0" err="1" smtClean="0"/>
              <a:t>epi</a:t>
            </a:r>
            <a:r>
              <a:rPr lang="en-US" altLang="ko-KR" sz="1200" dirty="0" smtClean="0"/>
              <a:t>) are reproducible and can be subjected to artificial selection. Many of the experimentally induced DMRs are also variable in natural populations of this species and may thus provide an epigenetic basis for Darwinian evolution independently of DNA sequence changes.</a:t>
            </a:r>
            <a:endParaRPr lang="en-US" altLang="ko-KR" sz="1200" dirty="0"/>
          </a:p>
        </p:txBody>
      </p:sp>
      <p:sp>
        <p:nvSpPr>
          <p:cNvPr id="4" name="직사각형 3"/>
          <p:cNvSpPr/>
          <p:nvPr/>
        </p:nvSpPr>
        <p:spPr>
          <a:xfrm>
            <a:off x="107504" y="3045529"/>
            <a:ext cx="4032448" cy="923330"/>
          </a:xfrm>
          <a:prstGeom prst="rect">
            <a:avLst/>
          </a:prstGeom>
          <a:ln w="19050">
            <a:solidFill>
              <a:schemeClr val="tx2"/>
            </a:solidFill>
          </a:ln>
        </p:spPr>
        <p:txBody>
          <a:bodyPr wrap="square">
            <a:spAutoFit/>
          </a:bodyPr>
          <a:lstStyle/>
          <a:p>
            <a:pPr fontAlgn="base"/>
            <a:r>
              <a:rPr lang="en-US" altLang="ko-KR" sz="1000" dirty="0" smtClean="0"/>
              <a:t>Perspectives – </a:t>
            </a:r>
            <a:r>
              <a:rPr lang="en-US" altLang="ko-KR" sz="1000" cap="all" dirty="0" smtClean="0"/>
              <a:t>GENETICS</a:t>
            </a:r>
          </a:p>
          <a:p>
            <a:pPr fontAlgn="base"/>
            <a:r>
              <a:rPr lang="en-US" altLang="ko-KR" sz="1200" b="1" dirty="0" smtClean="0"/>
              <a:t>The Secret Garden</a:t>
            </a:r>
          </a:p>
          <a:p>
            <a:pPr fontAlgn="base"/>
            <a:r>
              <a:rPr lang="en-US" altLang="ko-KR" sz="1200" b="1" dirty="0" smtClean="0"/>
              <a:t>—Epigenetic Alleles Underlie Complex Traits</a:t>
            </a:r>
          </a:p>
          <a:p>
            <a:pPr fontAlgn="base"/>
            <a:r>
              <a:rPr lang="en-US" altLang="ko-KR" sz="1000" dirty="0" smtClean="0"/>
              <a:t>In the plant </a:t>
            </a:r>
            <a:r>
              <a:rPr lang="en-US" altLang="ko-KR" sz="1000" i="1" dirty="0" smtClean="0"/>
              <a:t>Arabidopsis thaliana</a:t>
            </a:r>
            <a:r>
              <a:rPr lang="en-US" altLang="ko-KR" sz="1000" dirty="0" smtClean="0"/>
              <a:t>, epigenetic variation, like genetic change, is potentially a substrate for Darwinian evolution.</a:t>
            </a:r>
            <a:endParaRPr lang="en-US" altLang="ko-KR" sz="1000" dirty="0"/>
          </a:p>
        </p:txBody>
      </p:sp>
      <p:pic>
        <p:nvPicPr>
          <p:cNvPr id="26626" name="Picture 2"/>
          <p:cNvPicPr>
            <a:picLocks noChangeAspect="1" noChangeArrowheads="1"/>
          </p:cNvPicPr>
          <p:nvPr/>
        </p:nvPicPr>
        <p:blipFill>
          <a:blip r:embed="rId17" cstate="print"/>
          <a:srcRect/>
          <a:stretch>
            <a:fillRect/>
          </a:stretch>
        </p:blipFill>
        <p:spPr bwMode="auto">
          <a:xfrm>
            <a:off x="4283968" y="3140968"/>
            <a:ext cx="4352925" cy="3371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7 MARCH 2014 VOL 343, ISSUE 6175, PAGES 1049-1168</a:t>
            </a:r>
          </a:p>
        </p:txBody>
      </p:sp>
      <p:sp>
        <p:nvSpPr>
          <p:cNvPr id="4" name="직사각형 3"/>
          <p:cNvSpPr/>
          <p:nvPr/>
        </p:nvSpPr>
        <p:spPr>
          <a:xfrm>
            <a:off x="35496" y="476672"/>
            <a:ext cx="9040460" cy="1107996"/>
          </a:xfrm>
          <a:prstGeom prst="rect">
            <a:avLst/>
          </a:prstGeom>
          <a:ln w="19050">
            <a:solidFill>
              <a:schemeClr val="tx2"/>
            </a:solidFill>
          </a:ln>
        </p:spPr>
        <p:txBody>
          <a:bodyPr wrap="square">
            <a:spAutoFit/>
          </a:bodyPr>
          <a:lstStyle/>
          <a:p>
            <a:pPr fontAlgn="base"/>
            <a:r>
              <a:rPr lang="en-US" altLang="ko-KR" sz="1000" dirty="0" smtClean="0"/>
              <a:t>Perspectives – </a:t>
            </a:r>
            <a:r>
              <a:rPr lang="en-US" altLang="ko-KR" sz="1000" cap="all" dirty="0" smtClean="0"/>
              <a:t>GENETICS</a:t>
            </a:r>
          </a:p>
          <a:p>
            <a:pPr fontAlgn="base"/>
            <a:r>
              <a:rPr lang="en-US" altLang="ko-KR" sz="1200" b="1" dirty="0" smtClean="0"/>
              <a:t>A Genomic Road Map for Complex Human Disease</a:t>
            </a:r>
          </a:p>
          <a:p>
            <a:pPr fontAlgn="base"/>
            <a:r>
              <a:rPr lang="en-US" altLang="ko-KR" sz="1000" dirty="0" smtClean="0">
                <a:solidFill>
                  <a:schemeClr val="tx2"/>
                </a:solidFill>
              </a:rPr>
              <a:t>Peter K. </a:t>
            </a:r>
            <a:r>
              <a:rPr lang="en-US" altLang="ko-KR" sz="1000" dirty="0" err="1" smtClean="0">
                <a:solidFill>
                  <a:schemeClr val="tx2"/>
                </a:solidFill>
              </a:rPr>
              <a:t>Gregersen</a:t>
            </a:r>
            <a:endParaRPr lang="en-US" altLang="ko-KR" sz="1000" dirty="0" smtClean="0">
              <a:solidFill>
                <a:schemeClr val="tx2"/>
              </a:solidFill>
            </a:endParaRPr>
          </a:p>
          <a:p>
            <a:pPr fontAlgn="base"/>
            <a:r>
              <a:rPr lang="en-US" altLang="ko-KR" sz="1200" dirty="0" smtClean="0"/>
              <a:t>Consideration of cell type- and disease-associated environmental conditions is critical to connecting specific genetic variants to immune disorders.</a:t>
            </a:r>
          </a:p>
          <a:p>
            <a:pPr fontAlgn="base"/>
            <a:endParaRPr lang="en-US" altLang="ko-KR" sz="1000" dirty="0"/>
          </a:p>
        </p:txBody>
      </p:sp>
      <p:pic>
        <p:nvPicPr>
          <p:cNvPr id="27650" name="Picture 2"/>
          <p:cNvPicPr>
            <a:picLocks noChangeAspect="1" noChangeArrowheads="1"/>
          </p:cNvPicPr>
          <p:nvPr/>
        </p:nvPicPr>
        <p:blipFill>
          <a:blip r:embed="rId2" cstate="print"/>
          <a:srcRect/>
          <a:stretch>
            <a:fillRect/>
          </a:stretch>
        </p:blipFill>
        <p:spPr bwMode="auto">
          <a:xfrm>
            <a:off x="0" y="1628800"/>
            <a:ext cx="8970681" cy="34563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7 MARCH 2014 VOL 343, ISSUE 6175, PAGES 1049-1168</a:t>
            </a:r>
          </a:p>
        </p:txBody>
      </p:sp>
      <p:sp>
        <p:nvSpPr>
          <p:cNvPr id="8" name="직사각형 7"/>
          <p:cNvSpPr/>
          <p:nvPr/>
        </p:nvSpPr>
        <p:spPr>
          <a:xfrm>
            <a:off x="103540" y="404664"/>
            <a:ext cx="9040460" cy="2400657"/>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Mar 7;343(6175):1246980. </a:t>
            </a:r>
            <a:r>
              <a:rPr lang="en-US" altLang="ko-KR" sz="1000" dirty="0" err="1" smtClean="0"/>
              <a:t>doi</a:t>
            </a:r>
            <a:r>
              <a:rPr lang="en-US" altLang="ko-KR" sz="1000" dirty="0" smtClean="0"/>
              <a:t>: 10.1126/science.1246980.</a:t>
            </a:r>
          </a:p>
          <a:p>
            <a:r>
              <a:rPr lang="en-US" altLang="ko-KR" sz="1400" b="1" dirty="0" smtClean="0"/>
              <a:t>Common genetic variants modulate pathogen-sensing responses in human </a:t>
            </a:r>
            <a:r>
              <a:rPr lang="en-US" altLang="ko-KR" sz="1400" b="1" dirty="0" err="1" smtClean="0"/>
              <a:t>dendritic</a:t>
            </a:r>
            <a:r>
              <a:rPr lang="en-US" altLang="ko-KR" sz="1400" b="1" dirty="0" smtClean="0"/>
              <a:t> cells.</a:t>
            </a:r>
          </a:p>
          <a:p>
            <a:r>
              <a:rPr lang="en-US" altLang="ko-KR" sz="1000" u="sng" dirty="0" smtClean="0">
                <a:hlinkClick r:id="rId3"/>
              </a:rPr>
              <a:t>Lee MN</a:t>
            </a:r>
            <a:r>
              <a:rPr lang="en-US" altLang="ko-KR" sz="1000" baseline="30000" dirty="0" smtClean="0"/>
              <a:t>1</a:t>
            </a:r>
            <a:r>
              <a:rPr lang="en-US" altLang="ko-KR" sz="1000" dirty="0" smtClean="0"/>
              <a:t>, </a:t>
            </a:r>
            <a:r>
              <a:rPr lang="en-US" altLang="ko-KR" sz="1000" u="sng" dirty="0" smtClean="0">
                <a:hlinkClick r:id="rId4"/>
              </a:rPr>
              <a:t>Ye C</a:t>
            </a:r>
            <a:r>
              <a:rPr lang="en-US" altLang="ko-KR" sz="1000" dirty="0" smtClean="0"/>
              <a:t>, </a:t>
            </a:r>
            <a:r>
              <a:rPr lang="en-US" altLang="ko-KR" sz="1000" u="sng" dirty="0" err="1" smtClean="0">
                <a:hlinkClick r:id="rId5"/>
              </a:rPr>
              <a:t>Villani</a:t>
            </a:r>
            <a:r>
              <a:rPr lang="en-US" altLang="ko-KR" sz="1000" u="sng" dirty="0" smtClean="0">
                <a:hlinkClick r:id="rId5"/>
              </a:rPr>
              <a:t> AC</a:t>
            </a:r>
            <a:r>
              <a:rPr lang="en-US" altLang="ko-KR" sz="1000" dirty="0" smtClean="0"/>
              <a:t>, </a:t>
            </a:r>
            <a:r>
              <a:rPr lang="en-US" altLang="ko-KR" sz="1000" u="sng" dirty="0" smtClean="0">
                <a:hlinkClick r:id="rId6"/>
              </a:rPr>
              <a:t>Raj T</a:t>
            </a:r>
            <a:r>
              <a:rPr lang="en-US" altLang="ko-KR" sz="1000" dirty="0" smtClean="0"/>
              <a:t>, </a:t>
            </a:r>
            <a:r>
              <a:rPr lang="en-US" altLang="ko-KR" sz="1000" u="sng" dirty="0" smtClean="0">
                <a:hlinkClick r:id="rId7"/>
              </a:rPr>
              <a:t>Li W</a:t>
            </a:r>
            <a:r>
              <a:rPr lang="en-US" altLang="ko-KR" sz="1000" dirty="0" smtClean="0"/>
              <a:t>, </a:t>
            </a:r>
            <a:r>
              <a:rPr lang="en-US" altLang="ko-KR" sz="1000" u="sng" dirty="0" err="1" smtClean="0">
                <a:hlinkClick r:id="rId8"/>
              </a:rPr>
              <a:t>Eisenhaure</a:t>
            </a:r>
            <a:r>
              <a:rPr lang="en-US" altLang="ko-KR" sz="1000" u="sng" dirty="0" smtClean="0">
                <a:hlinkClick r:id="rId8"/>
              </a:rPr>
              <a:t> TM</a:t>
            </a:r>
            <a:r>
              <a:rPr lang="en-US" altLang="ko-KR" sz="1000" dirty="0" smtClean="0"/>
              <a:t>, </a:t>
            </a:r>
            <a:r>
              <a:rPr lang="en-US" altLang="ko-KR" sz="1000" u="sng" dirty="0" err="1" smtClean="0">
                <a:hlinkClick r:id="rId9"/>
              </a:rPr>
              <a:t>Imboywa</a:t>
            </a:r>
            <a:r>
              <a:rPr lang="en-US" altLang="ko-KR" sz="1000" u="sng" dirty="0" smtClean="0">
                <a:hlinkClick r:id="rId9"/>
              </a:rPr>
              <a:t> SH</a:t>
            </a:r>
            <a:r>
              <a:rPr lang="en-US" altLang="ko-KR" sz="1000" dirty="0" smtClean="0"/>
              <a:t>, </a:t>
            </a:r>
            <a:r>
              <a:rPr lang="en-US" altLang="ko-KR" sz="1000" u="sng" dirty="0" err="1" smtClean="0">
                <a:hlinkClick r:id="rId10"/>
              </a:rPr>
              <a:t>Chipendo</a:t>
            </a:r>
            <a:r>
              <a:rPr lang="en-US" altLang="ko-KR" sz="1000" u="sng" dirty="0" smtClean="0">
                <a:hlinkClick r:id="rId10"/>
              </a:rPr>
              <a:t> PI</a:t>
            </a:r>
            <a:r>
              <a:rPr lang="en-US" altLang="ko-KR" sz="1000" dirty="0" smtClean="0"/>
              <a:t>, </a:t>
            </a:r>
            <a:r>
              <a:rPr lang="en-US" altLang="ko-KR" sz="1000" u="sng" dirty="0" smtClean="0">
                <a:hlinkClick r:id="rId11"/>
              </a:rPr>
              <a:t>Ran FA</a:t>
            </a:r>
            <a:r>
              <a:rPr lang="en-US" altLang="ko-KR" sz="1000" dirty="0" smtClean="0"/>
              <a:t>, </a:t>
            </a:r>
            <a:r>
              <a:rPr lang="en-US" altLang="ko-KR" sz="1000" u="sng" dirty="0" err="1" smtClean="0">
                <a:hlinkClick r:id="rId12"/>
              </a:rPr>
              <a:t>Slowikowski</a:t>
            </a:r>
            <a:r>
              <a:rPr lang="en-US" altLang="ko-KR" sz="1000" u="sng" dirty="0" smtClean="0">
                <a:hlinkClick r:id="rId12"/>
              </a:rPr>
              <a:t> K</a:t>
            </a:r>
            <a:r>
              <a:rPr lang="en-US" altLang="ko-KR" sz="1000" dirty="0" smtClean="0"/>
              <a:t>, </a:t>
            </a:r>
            <a:r>
              <a:rPr lang="en-US" altLang="ko-KR" sz="1000" u="sng" dirty="0" smtClean="0">
                <a:hlinkClick r:id="rId13"/>
              </a:rPr>
              <a:t>Ward LD</a:t>
            </a:r>
            <a:r>
              <a:rPr lang="en-US" altLang="ko-KR" sz="1000" dirty="0" smtClean="0"/>
              <a:t>, </a:t>
            </a:r>
            <a:r>
              <a:rPr lang="en-US" altLang="ko-KR" sz="1000" u="sng" dirty="0" err="1" smtClean="0">
                <a:hlinkClick r:id="rId14"/>
              </a:rPr>
              <a:t>Raddassi</a:t>
            </a:r>
            <a:r>
              <a:rPr lang="en-US" altLang="ko-KR" sz="1000" u="sng" dirty="0" smtClean="0">
                <a:hlinkClick r:id="rId14"/>
              </a:rPr>
              <a:t> K</a:t>
            </a:r>
            <a:r>
              <a:rPr lang="en-US" altLang="ko-KR" sz="1000" dirty="0" smtClean="0"/>
              <a:t>, </a:t>
            </a:r>
            <a:r>
              <a:rPr lang="en-US" altLang="ko-KR" sz="1000" u="sng" dirty="0" smtClean="0">
                <a:hlinkClick r:id="rId15"/>
              </a:rPr>
              <a:t>McCabe C</a:t>
            </a:r>
            <a:r>
              <a:rPr lang="en-US" altLang="ko-KR" sz="1000" dirty="0" smtClean="0"/>
              <a:t>, </a:t>
            </a:r>
            <a:r>
              <a:rPr lang="en-US" altLang="ko-KR" sz="1000" u="sng" dirty="0" smtClean="0">
                <a:hlinkClick r:id="rId16"/>
              </a:rPr>
              <a:t>Lee </a:t>
            </a:r>
            <a:r>
              <a:rPr lang="en-US" altLang="ko-KR" sz="1000" u="sng" dirty="0" err="1" smtClean="0">
                <a:hlinkClick r:id="rId16"/>
              </a:rPr>
              <a:t>MH</a:t>
            </a:r>
            <a:r>
              <a:rPr lang="en-US" altLang="ko-KR" sz="1000" dirty="0" err="1" smtClean="0"/>
              <a:t>,</a:t>
            </a:r>
            <a:r>
              <a:rPr lang="en-US" altLang="ko-KR" sz="1000" u="sng" dirty="0" err="1" smtClean="0">
                <a:hlinkClick r:id="rId17"/>
              </a:rPr>
              <a:t>Frohlich</a:t>
            </a:r>
            <a:r>
              <a:rPr lang="en-US" altLang="ko-KR" sz="1000" u="sng" dirty="0" smtClean="0">
                <a:hlinkClick r:id="rId17"/>
              </a:rPr>
              <a:t> IY</a:t>
            </a:r>
            <a:r>
              <a:rPr lang="en-US" altLang="ko-KR" sz="1000" dirty="0" smtClean="0"/>
              <a:t>, </a:t>
            </a:r>
            <a:r>
              <a:rPr lang="en-US" altLang="ko-KR" sz="1000" u="sng" dirty="0" err="1" smtClean="0">
                <a:hlinkClick r:id="rId18"/>
              </a:rPr>
              <a:t>Hafler</a:t>
            </a:r>
            <a:r>
              <a:rPr lang="en-US" altLang="ko-KR" sz="1000" u="sng" dirty="0" smtClean="0">
                <a:hlinkClick r:id="rId18"/>
              </a:rPr>
              <a:t> DA</a:t>
            </a:r>
            <a:r>
              <a:rPr lang="en-US" altLang="ko-KR" sz="1000" dirty="0" smtClean="0"/>
              <a:t>, </a:t>
            </a:r>
            <a:r>
              <a:rPr lang="en-US" altLang="ko-KR" sz="1000" u="sng" dirty="0" err="1" smtClean="0">
                <a:hlinkClick r:id="rId19"/>
              </a:rPr>
              <a:t>Kellis</a:t>
            </a:r>
            <a:r>
              <a:rPr lang="en-US" altLang="ko-KR" sz="1000" u="sng" dirty="0" smtClean="0">
                <a:hlinkClick r:id="rId19"/>
              </a:rPr>
              <a:t> M</a:t>
            </a:r>
            <a:r>
              <a:rPr lang="en-US" altLang="ko-KR" sz="1000" dirty="0" smtClean="0"/>
              <a:t>, </a:t>
            </a:r>
            <a:r>
              <a:rPr lang="en-US" altLang="ko-KR" sz="1000" u="sng" dirty="0" err="1" smtClean="0">
                <a:hlinkClick r:id="rId20"/>
              </a:rPr>
              <a:t>Raychaudhuri</a:t>
            </a:r>
            <a:r>
              <a:rPr lang="en-US" altLang="ko-KR" sz="1000" u="sng" dirty="0" smtClean="0">
                <a:hlinkClick r:id="rId20"/>
              </a:rPr>
              <a:t> S</a:t>
            </a:r>
            <a:r>
              <a:rPr lang="en-US" altLang="ko-KR" sz="1000" dirty="0" smtClean="0"/>
              <a:t>, </a:t>
            </a:r>
            <a:r>
              <a:rPr lang="en-US" altLang="ko-KR" sz="1000" u="sng" dirty="0" smtClean="0">
                <a:hlinkClick r:id="rId21"/>
              </a:rPr>
              <a:t>Zhang F</a:t>
            </a:r>
            <a:r>
              <a:rPr lang="en-US" altLang="ko-KR" sz="1000" dirty="0" smtClean="0"/>
              <a:t>, </a:t>
            </a:r>
            <a:r>
              <a:rPr lang="en-US" altLang="ko-KR" sz="1000" u="sng" dirty="0" smtClean="0">
                <a:hlinkClick r:id="rId22"/>
              </a:rPr>
              <a:t>Stranger BE</a:t>
            </a:r>
            <a:r>
              <a:rPr lang="en-US" altLang="ko-KR" sz="1000" dirty="0" smtClean="0"/>
              <a:t>, </a:t>
            </a:r>
            <a:r>
              <a:rPr lang="en-US" altLang="ko-KR" sz="1000" u="sng" dirty="0" err="1" smtClean="0">
                <a:hlinkClick r:id="rId23"/>
              </a:rPr>
              <a:t>Benoist</a:t>
            </a:r>
            <a:r>
              <a:rPr lang="en-US" altLang="ko-KR" sz="1000" u="sng" dirty="0" smtClean="0">
                <a:hlinkClick r:id="rId23"/>
              </a:rPr>
              <a:t> CO</a:t>
            </a:r>
            <a:r>
              <a:rPr lang="en-US" altLang="ko-KR" sz="1000" dirty="0" smtClean="0"/>
              <a:t>, </a:t>
            </a:r>
            <a:r>
              <a:rPr lang="en-US" altLang="ko-KR" sz="1000" u="sng" dirty="0" smtClean="0">
                <a:hlinkClick r:id="rId24"/>
              </a:rPr>
              <a:t>De </a:t>
            </a:r>
            <a:r>
              <a:rPr lang="en-US" altLang="ko-KR" sz="1000" u="sng" dirty="0" err="1" smtClean="0">
                <a:hlinkClick r:id="rId24"/>
              </a:rPr>
              <a:t>Jager</a:t>
            </a:r>
            <a:r>
              <a:rPr lang="en-US" altLang="ko-KR" sz="1000" u="sng" dirty="0" smtClean="0">
                <a:hlinkClick r:id="rId24"/>
              </a:rPr>
              <a:t> PL</a:t>
            </a:r>
            <a:r>
              <a:rPr lang="en-US" altLang="ko-KR" sz="1000" dirty="0" smtClean="0"/>
              <a:t>, </a:t>
            </a:r>
            <a:r>
              <a:rPr lang="en-US" altLang="ko-KR" sz="1000" u="sng" dirty="0" err="1" smtClean="0">
                <a:hlinkClick r:id="rId25"/>
              </a:rPr>
              <a:t>Regev</a:t>
            </a:r>
            <a:r>
              <a:rPr lang="en-US" altLang="ko-KR" sz="1000" u="sng" dirty="0" smtClean="0">
                <a:hlinkClick r:id="rId25"/>
              </a:rPr>
              <a:t> A</a:t>
            </a:r>
            <a:r>
              <a:rPr lang="en-US" altLang="ko-KR" sz="1000" dirty="0" smtClean="0"/>
              <a:t>, </a:t>
            </a:r>
            <a:r>
              <a:rPr lang="en-US" altLang="ko-KR" sz="1000" u="sng" dirty="0" err="1" smtClean="0">
                <a:hlinkClick r:id="rId26"/>
              </a:rPr>
              <a:t>Hacohen</a:t>
            </a:r>
            <a:r>
              <a:rPr lang="en-US" altLang="ko-KR" sz="1000" u="sng" dirty="0" smtClean="0">
                <a:hlinkClick r:id="rId26"/>
              </a:rPr>
              <a:t> N</a:t>
            </a:r>
            <a:r>
              <a:rPr lang="en-US" altLang="ko-KR" sz="1000" dirty="0" smtClean="0"/>
              <a:t>.</a:t>
            </a:r>
          </a:p>
          <a:p>
            <a:endParaRPr lang="en-US" altLang="ko-KR" sz="1000" b="1" dirty="0" smtClean="0"/>
          </a:p>
          <a:p>
            <a:r>
              <a:rPr lang="en-US" altLang="ko-KR" sz="1200" dirty="0" smtClean="0"/>
              <a:t>Little is known about how human genetic variation affects the responses to environmental stimuli in the context of complex diseases. Experimental and computational approaches were applied to determine the effects of genetic variation on the induction of pathogen-responsive genes inhuman </a:t>
            </a:r>
            <a:r>
              <a:rPr lang="en-US" altLang="ko-KR" sz="1200" dirty="0" err="1" smtClean="0"/>
              <a:t>dendritic</a:t>
            </a:r>
            <a:r>
              <a:rPr lang="en-US" altLang="ko-KR" sz="1200" dirty="0" smtClean="0"/>
              <a:t> cells. We identified 121 common genetic variants associated in </a:t>
            </a:r>
            <a:r>
              <a:rPr lang="en-US" altLang="ko-KR" sz="1200" dirty="0" err="1" smtClean="0"/>
              <a:t>cis</a:t>
            </a:r>
            <a:r>
              <a:rPr lang="en-US" altLang="ko-KR" sz="1200" dirty="0" smtClean="0"/>
              <a:t> with variation in expression responses to Escherichia coli </a:t>
            </a:r>
            <a:r>
              <a:rPr lang="en-US" altLang="ko-KR" sz="1200" dirty="0" err="1" smtClean="0"/>
              <a:t>lipopolysaccharide</a:t>
            </a:r>
            <a:r>
              <a:rPr lang="en-US" altLang="ko-KR" sz="1200" dirty="0" smtClean="0"/>
              <a:t>, influenza, or interferon-</a:t>
            </a:r>
            <a:r>
              <a:rPr lang="el-GR" altLang="ko-KR" sz="1200" dirty="0" smtClean="0"/>
              <a:t>β (</a:t>
            </a:r>
            <a:r>
              <a:rPr lang="en-US" altLang="ko-KR" sz="1200" dirty="0" smtClean="0"/>
              <a:t>IFN-</a:t>
            </a:r>
            <a:r>
              <a:rPr lang="el-GR" altLang="ko-KR" sz="1200" dirty="0" smtClean="0"/>
              <a:t>β). </a:t>
            </a:r>
            <a:r>
              <a:rPr lang="en-US" altLang="ko-KR" sz="1200" dirty="0" smtClean="0"/>
              <a:t>We localized and validated causal variants to binding sites of pathogen-activated STAT (signal transducer and activator of transcription) and IRF (IFN-regulatory factor) transcription factors. We also identified a common variant in IRF7 that is associated in trans with type I IFN induction in response to influenza infection. Our results reveal common alleles that explain </a:t>
            </a:r>
            <a:r>
              <a:rPr lang="en-US" altLang="ko-KR" sz="1200" dirty="0" err="1" smtClean="0"/>
              <a:t>interindividual</a:t>
            </a:r>
            <a:r>
              <a:rPr lang="en-US" altLang="ko-KR" sz="1200" dirty="0" smtClean="0"/>
              <a:t> variation in pathogen sensing and provide functional annotation for genetic variants that alter susceptibility to inflammatory diseases</a:t>
            </a:r>
            <a:endParaRPr lang="en-US" altLang="ko-KR" sz="1200" dirty="0"/>
          </a:p>
        </p:txBody>
      </p:sp>
      <p:sp>
        <p:nvSpPr>
          <p:cNvPr id="6" name="직사각형 5"/>
          <p:cNvSpPr/>
          <p:nvPr/>
        </p:nvSpPr>
        <p:spPr>
          <a:xfrm>
            <a:off x="103540" y="2982431"/>
            <a:ext cx="9040460" cy="2585323"/>
          </a:xfrm>
          <a:prstGeom prst="rect">
            <a:avLst/>
          </a:prstGeom>
          <a:ln w="19050">
            <a:solidFill>
              <a:schemeClr val="tx2"/>
            </a:solidFill>
          </a:ln>
        </p:spPr>
        <p:txBody>
          <a:bodyPr wrap="square">
            <a:spAutoFit/>
          </a:bodyPr>
          <a:lstStyle/>
          <a:p>
            <a:r>
              <a:rPr lang="en-US" altLang="ko-KR" sz="1000" u="sng" dirty="0" smtClean="0">
                <a:hlinkClick r:id="rId27" tooltip="Science (New York, N.Y.)."/>
              </a:rPr>
              <a:t>Science.</a:t>
            </a:r>
            <a:r>
              <a:rPr lang="en-US" altLang="ko-KR" sz="1000" dirty="0" smtClean="0"/>
              <a:t> 2014 Mar 7;343(6175):1246949. </a:t>
            </a:r>
            <a:r>
              <a:rPr lang="en-US" altLang="ko-KR" sz="1000" dirty="0" err="1" smtClean="0"/>
              <a:t>doi</a:t>
            </a:r>
            <a:r>
              <a:rPr lang="en-US" altLang="ko-KR" sz="1000" dirty="0" smtClean="0"/>
              <a:t>: 10.1126/science.1246949.</a:t>
            </a:r>
          </a:p>
          <a:p>
            <a:r>
              <a:rPr lang="en-US" altLang="ko-KR" sz="1400" b="1" dirty="0" smtClean="0"/>
              <a:t>Innate immune activity conditions the effect of regulatory variants upon </a:t>
            </a:r>
            <a:r>
              <a:rPr lang="en-US" altLang="ko-KR" sz="1400" b="1" dirty="0" err="1" smtClean="0"/>
              <a:t>monocyte</a:t>
            </a:r>
            <a:r>
              <a:rPr lang="en-US" altLang="ko-KR" sz="1400" b="1" dirty="0" smtClean="0"/>
              <a:t> gene expression.</a:t>
            </a:r>
          </a:p>
          <a:p>
            <a:r>
              <a:rPr lang="en-US" altLang="ko-KR" sz="1000" u="sng" dirty="0" smtClean="0">
                <a:hlinkClick r:id="rId28"/>
              </a:rPr>
              <a:t>Fairfax BP</a:t>
            </a:r>
            <a:r>
              <a:rPr lang="en-US" altLang="ko-KR" sz="1000" baseline="30000" dirty="0" smtClean="0"/>
              <a:t>1</a:t>
            </a:r>
            <a:r>
              <a:rPr lang="en-US" altLang="ko-KR" sz="1000" dirty="0" smtClean="0"/>
              <a:t>, </a:t>
            </a:r>
            <a:r>
              <a:rPr lang="en-US" altLang="ko-KR" sz="1000" u="sng" dirty="0" err="1" smtClean="0">
                <a:hlinkClick r:id="rId29"/>
              </a:rPr>
              <a:t>Humburg</a:t>
            </a:r>
            <a:r>
              <a:rPr lang="en-US" altLang="ko-KR" sz="1000" u="sng" dirty="0" smtClean="0">
                <a:hlinkClick r:id="rId29"/>
              </a:rPr>
              <a:t> P</a:t>
            </a:r>
            <a:r>
              <a:rPr lang="en-US" altLang="ko-KR" sz="1000" dirty="0" smtClean="0"/>
              <a:t>, </a:t>
            </a:r>
            <a:r>
              <a:rPr lang="en-US" altLang="ko-KR" sz="1000" u="sng" dirty="0" smtClean="0">
                <a:hlinkClick r:id="rId30"/>
              </a:rPr>
              <a:t>Makino S</a:t>
            </a:r>
            <a:r>
              <a:rPr lang="en-US" altLang="ko-KR" sz="1000" dirty="0" smtClean="0"/>
              <a:t>, </a:t>
            </a:r>
            <a:r>
              <a:rPr lang="en-US" altLang="ko-KR" sz="1000" u="sng" dirty="0" err="1" smtClean="0">
                <a:hlinkClick r:id="rId31"/>
              </a:rPr>
              <a:t>Naranbhai</a:t>
            </a:r>
            <a:r>
              <a:rPr lang="en-US" altLang="ko-KR" sz="1000" u="sng" dirty="0" smtClean="0">
                <a:hlinkClick r:id="rId31"/>
              </a:rPr>
              <a:t> V</a:t>
            </a:r>
            <a:r>
              <a:rPr lang="en-US" altLang="ko-KR" sz="1000" dirty="0" smtClean="0"/>
              <a:t>, </a:t>
            </a:r>
            <a:r>
              <a:rPr lang="en-US" altLang="ko-KR" sz="1000" u="sng" dirty="0" smtClean="0">
                <a:hlinkClick r:id="rId32"/>
              </a:rPr>
              <a:t>Wong D</a:t>
            </a:r>
            <a:r>
              <a:rPr lang="en-US" altLang="ko-KR" sz="1000" dirty="0" smtClean="0"/>
              <a:t>, </a:t>
            </a:r>
            <a:r>
              <a:rPr lang="en-US" altLang="ko-KR" sz="1000" u="sng" dirty="0" smtClean="0">
                <a:hlinkClick r:id="rId33"/>
              </a:rPr>
              <a:t>Lau E</a:t>
            </a:r>
            <a:r>
              <a:rPr lang="en-US" altLang="ko-KR" sz="1000" dirty="0" smtClean="0"/>
              <a:t>, </a:t>
            </a:r>
            <a:r>
              <a:rPr lang="en-US" altLang="ko-KR" sz="1000" u="sng" dirty="0" err="1" smtClean="0">
                <a:hlinkClick r:id="rId34"/>
              </a:rPr>
              <a:t>Jostins</a:t>
            </a:r>
            <a:r>
              <a:rPr lang="en-US" altLang="ko-KR" sz="1000" u="sng" dirty="0" smtClean="0">
                <a:hlinkClick r:id="rId34"/>
              </a:rPr>
              <a:t> L</a:t>
            </a:r>
            <a:r>
              <a:rPr lang="en-US" altLang="ko-KR" sz="1000" dirty="0" smtClean="0"/>
              <a:t>, </a:t>
            </a:r>
            <a:r>
              <a:rPr lang="en-US" altLang="ko-KR" sz="1000" u="sng" dirty="0" smtClean="0">
                <a:hlinkClick r:id="rId35"/>
              </a:rPr>
              <a:t>Plant K</a:t>
            </a:r>
            <a:r>
              <a:rPr lang="en-US" altLang="ko-KR" sz="1000" dirty="0" smtClean="0"/>
              <a:t>, </a:t>
            </a:r>
            <a:r>
              <a:rPr lang="en-US" altLang="ko-KR" sz="1000" u="sng" dirty="0" smtClean="0">
                <a:hlinkClick r:id="rId36"/>
              </a:rPr>
              <a:t>Andrews R</a:t>
            </a:r>
            <a:r>
              <a:rPr lang="en-US" altLang="ko-KR" sz="1000" dirty="0" smtClean="0"/>
              <a:t>, </a:t>
            </a:r>
            <a:r>
              <a:rPr lang="en-US" altLang="ko-KR" sz="1000" u="sng" dirty="0" smtClean="0">
                <a:hlinkClick r:id="rId37"/>
              </a:rPr>
              <a:t>McGee C</a:t>
            </a:r>
            <a:r>
              <a:rPr lang="en-US" altLang="ko-KR" sz="1000" dirty="0" smtClean="0"/>
              <a:t>, </a:t>
            </a:r>
            <a:r>
              <a:rPr lang="en-US" altLang="ko-KR" sz="1000" u="sng" dirty="0" smtClean="0">
                <a:hlinkClick r:id="rId38"/>
              </a:rPr>
              <a:t>Knight JC</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Wellcome Trust Centre for Human Genetics, University of Oxford, Roosevelt Drive, Oxford OX3 7BN, UK.</a:t>
            </a:r>
          </a:p>
          <a:p>
            <a:endParaRPr lang="en-US" altLang="ko-KR" sz="1000" b="1" dirty="0" smtClean="0"/>
          </a:p>
          <a:p>
            <a:r>
              <a:rPr lang="en-US" altLang="ko-KR" sz="1200" dirty="0" smtClean="0"/>
              <a:t>To systematically investigate the impact of immune stimulation upon regulatory variant activity, we exposed primary </a:t>
            </a:r>
            <a:r>
              <a:rPr lang="en-US" altLang="ko-KR" sz="1200" dirty="0" err="1" smtClean="0"/>
              <a:t>monocytes</a:t>
            </a:r>
            <a:r>
              <a:rPr lang="en-US" altLang="ko-KR" sz="1200" dirty="0" smtClean="0"/>
              <a:t> from 432 healthy Europeans to interferon-</a:t>
            </a:r>
            <a:r>
              <a:rPr lang="el-GR" altLang="ko-KR" sz="1200" dirty="0" smtClean="0"/>
              <a:t>γ (</a:t>
            </a:r>
            <a:r>
              <a:rPr lang="en-US" altLang="ko-KR" sz="1200" dirty="0" smtClean="0"/>
              <a:t>IFN-</a:t>
            </a:r>
            <a:r>
              <a:rPr lang="el-GR" altLang="ko-KR" sz="1200" dirty="0" smtClean="0"/>
              <a:t>γ) </a:t>
            </a:r>
            <a:r>
              <a:rPr lang="en-US" altLang="ko-KR" sz="1200" dirty="0" smtClean="0"/>
              <a:t>or differing durations of </a:t>
            </a:r>
            <a:r>
              <a:rPr lang="en-US" altLang="ko-KR" sz="1200" dirty="0" err="1" smtClean="0"/>
              <a:t>lipopolysaccharide</a:t>
            </a:r>
            <a:r>
              <a:rPr lang="en-US" altLang="ko-KR" sz="1200" dirty="0" smtClean="0"/>
              <a:t> and mapped expression quantitative trait loci (</a:t>
            </a:r>
            <a:r>
              <a:rPr lang="en-US" altLang="ko-KR" sz="1200" dirty="0" err="1" smtClean="0"/>
              <a:t>eQTLs</a:t>
            </a:r>
            <a:r>
              <a:rPr lang="en-US" altLang="ko-KR" sz="1200" dirty="0" smtClean="0"/>
              <a:t>). More than half of </a:t>
            </a:r>
            <a:r>
              <a:rPr lang="en-US" altLang="ko-KR" sz="1200" dirty="0" err="1" smtClean="0"/>
              <a:t>cis-eQTLs</a:t>
            </a:r>
            <a:r>
              <a:rPr lang="en-US" altLang="ko-KR" sz="1200" dirty="0" smtClean="0"/>
              <a:t> identified, involving hundreds of genes and associated pathways, are detected specifically in stimulated </a:t>
            </a:r>
            <a:r>
              <a:rPr lang="en-US" altLang="ko-KR" sz="1200" dirty="0" err="1" smtClean="0"/>
              <a:t>monocytes</a:t>
            </a:r>
            <a:r>
              <a:rPr lang="en-US" altLang="ko-KR" sz="1200" dirty="0" smtClean="0"/>
              <a:t>. </a:t>
            </a:r>
            <a:r>
              <a:rPr lang="en-US" altLang="ko-KR" sz="1200" dirty="0" err="1" smtClean="0"/>
              <a:t>Inducedinnate</a:t>
            </a:r>
            <a:r>
              <a:rPr lang="en-US" altLang="ko-KR" sz="1200" dirty="0" smtClean="0"/>
              <a:t> immune activity reveals multiple master regulatory trans-</a:t>
            </a:r>
            <a:r>
              <a:rPr lang="en-US" altLang="ko-KR" sz="1200" dirty="0" err="1" smtClean="0"/>
              <a:t>eQTLs</a:t>
            </a:r>
            <a:r>
              <a:rPr lang="en-US" altLang="ko-KR" sz="1200" dirty="0" smtClean="0"/>
              <a:t> including the major </a:t>
            </a:r>
            <a:r>
              <a:rPr lang="en-US" altLang="ko-KR" sz="1200" dirty="0" err="1" smtClean="0"/>
              <a:t>histocompatibility</a:t>
            </a:r>
            <a:r>
              <a:rPr lang="en-US" altLang="ko-KR" sz="1200" dirty="0" smtClean="0"/>
              <a:t> complex (MHC), coding </a:t>
            </a:r>
            <a:r>
              <a:rPr lang="en-US" altLang="ko-KR" sz="1200" dirty="0" err="1" smtClean="0"/>
              <a:t>variantsaltering</a:t>
            </a:r>
            <a:r>
              <a:rPr lang="en-US" altLang="ko-KR" sz="1200" dirty="0" smtClean="0"/>
              <a:t> enzyme and receptor function, an IFN-</a:t>
            </a:r>
            <a:r>
              <a:rPr lang="el-GR" altLang="ko-KR" sz="1200" dirty="0" smtClean="0"/>
              <a:t>β </a:t>
            </a:r>
            <a:r>
              <a:rPr lang="en-US" altLang="ko-KR" sz="1200" dirty="0" smtClean="0"/>
              <a:t>cytokine network showing temporal specificity, and an interferon regulatory factor 2 (IRF2) transcription factor-modulated network. Induced </a:t>
            </a:r>
            <a:r>
              <a:rPr lang="en-US" altLang="ko-KR" sz="1200" dirty="0" err="1" smtClean="0"/>
              <a:t>eQTL</a:t>
            </a:r>
            <a:r>
              <a:rPr lang="en-US" altLang="ko-KR" sz="1200" dirty="0" smtClean="0"/>
              <a:t> are significantly enriched for genome-wide association study loci, identifying context-specific associations to putative causal genes including CARD9, ATM, and IRF8. Thus, applying </a:t>
            </a:r>
            <a:r>
              <a:rPr lang="en-US" altLang="ko-KR" sz="1200" dirty="0" err="1" smtClean="0"/>
              <a:t>pathophysiologically</a:t>
            </a:r>
            <a:r>
              <a:rPr lang="en-US" altLang="ko-KR" sz="1200" dirty="0" smtClean="0"/>
              <a:t> relevant immune stimuli assists resolution of functional genetic variants.</a:t>
            </a:r>
            <a:endParaRPr lang="en-US" altLang="ko-KR" sz="1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7 MARCH 2014 VOL 343, ISSUE 6175, PAGES 1049-1168</a:t>
            </a:r>
          </a:p>
        </p:txBody>
      </p:sp>
      <p:sp>
        <p:nvSpPr>
          <p:cNvPr id="8" name="직사각형 7"/>
          <p:cNvSpPr/>
          <p:nvPr/>
        </p:nvSpPr>
        <p:spPr>
          <a:xfrm>
            <a:off x="103540" y="404664"/>
            <a:ext cx="9040460" cy="2031325"/>
          </a:xfrm>
          <a:prstGeom prst="rect">
            <a:avLst/>
          </a:prstGeom>
          <a:ln w="19050">
            <a:solidFill>
              <a:schemeClr val="tx2"/>
            </a:solidFill>
          </a:ln>
        </p:spPr>
        <p:txBody>
          <a:bodyPr wrap="square">
            <a:spAutoFit/>
          </a:bodyPr>
          <a:lstStyle/>
          <a:p>
            <a:pPr fontAlgn="base"/>
            <a:r>
              <a:rPr lang="en-US" altLang="ko-KR" sz="1200" b="1" dirty="0" smtClean="0"/>
              <a:t>Structural Basis for Heavy Metal Detoxification by an Atm1-Type ABC Exporter</a:t>
            </a:r>
          </a:p>
          <a:p>
            <a:pPr fontAlgn="base"/>
            <a:r>
              <a:rPr lang="en-US" altLang="ko-KR" sz="1000" dirty="0" smtClean="0">
                <a:solidFill>
                  <a:schemeClr val="tx2"/>
                </a:solidFill>
              </a:rPr>
              <a:t>Jonas Y. Lee, Janet G. Yang, Daniel </a:t>
            </a:r>
            <a:r>
              <a:rPr lang="en-US" altLang="ko-KR" sz="1000" dirty="0" err="1" smtClean="0">
                <a:solidFill>
                  <a:schemeClr val="tx2"/>
                </a:solidFill>
              </a:rPr>
              <a:t>Zhitnitsky</a:t>
            </a:r>
            <a:r>
              <a:rPr lang="en-US" altLang="ko-KR" sz="1000" dirty="0" smtClean="0">
                <a:solidFill>
                  <a:schemeClr val="tx2"/>
                </a:solidFill>
              </a:rPr>
              <a:t>, </a:t>
            </a:r>
            <a:r>
              <a:rPr lang="en-US" altLang="ko-KR" sz="1000" dirty="0" err="1" smtClean="0">
                <a:solidFill>
                  <a:schemeClr val="tx2"/>
                </a:solidFill>
              </a:rPr>
              <a:t>Oded</a:t>
            </a:r>
            <a:r>
              <a:rPr lang="en-US" altLang="ko-KR" sz="1000" dirty="0" smtClean="0">
                <a:solidFill>
                  <a:schemeClr val="tx2"/>
                </a:solidFill>
              </a:rPr>
              <a:t> </a:t>
            </a:r>
            <a:r>
              <a:rPr lang="en-US" altLang="ko-KR" sz="1000" dirty="0" err="1" smtClean="0">
                <a:solidFill>
                  <a:schemeClr val="tx2"/>
                </a:solidFill>
              </a:rPr>
              <a:t>Lewinson</a:t>
            </a:r>
            <a:r>
              <a:rPr lang="en-US" altLang="ko-KR" sz="1000" dirty="0" smtClean="0">
                <a:solidFill>
                  <a:schemeClr val="tx2"/>
                </a:solidFill>
              </a:rPr>
              <a:t>, and Douglas C. Rees</a:t>
            </a:r>
          </a:p>
          <a:p>
            <a:pPr fontAlgn="base"/>
            <a:r>
              <a:rPr lang="en-US" altLang="ko-KR" sz="1200" dirty="0" smtClean="0"/>
              <a:t>Structural and functional studies of ABC exporters provide insight into how glutathione derivatives are </a:t>
            </a:r>
            <a:r>
              <a:rPr lang="en-US" altLang="ko-KR" sz="1200" dirty="0" err="1" smtClean="0"/>
              <a:t>translocated</a:t>
            </a:r>
            <a:r>
              <a:rPr lang="en-US" altLang="ko-KR" sz="1200" dirty="0" smtClean="0"/>
              <a:t>.</a:t>
            </a:r>
          </a:p>
          <a:p>
            <a:pPr fontAlgn="base"/>
            <a:endParaRPr lang="en-US" altLang="ko-KR" sz="1200" b="1" dirty="0" smtClean="0"/>
          </a:p>
          <a:p>
            <a:pPr fontAlgn="base"/>
            <a:r>
              <a:rPr lang="en-US" altLang="ko-KR" sz="1200" b="1" dirty="0" smtClean="0"/>
              <a:t>Crystal Structures of Nucleotide-Free and Glutathione-Bound Mitochondrial ABC Transporter Atm1</a:t>
            </a:r>
          </a:p>
          <a:p>
            <a:pPr fontAlgn="base"/>
            <a:r>
              <a:rPr lang="en-US" altLang="ko-KR" sz="1000" dirty="0" err="1" smtClean="0">
                <a:solidFill>
                  <a:schemeClr val="tx2"/>
                </a:solidFill>
              </a:rPr>
              <a:t>Vasundara</a:t>
            </a:r>
            <a:r>
              <a:rPr lang="en-US" altLang="ko-KR" sz="1000" dirty="0" smtClean="0">
                <a:solidFill>
                  <a:schemeClr val="tx2"/>
                </a:solidFill>
              </a:rPr>
              <a:t> </a:t>
            </a:r>
            <a:r>
              <a:rPr lang="en-US" altLang="ko-KR" sz="1000" dirty="0" err="1" smtClean="0">
                <a:solidFill>
                  <a:schemeClr val="tx2"/>
                </a:solidFill>
              </a:rPr>
              <a:t>Srinivasan</a:t>
            </a:r>
            <a:r>
              <a:rPr lang="en-US" altLang="ko-KR" sz="1000" dirty="0" smtClean="0">
                <a:solidFill>
                  <a:schemeClr val="tx2"/>
                </a:solidFill>
              </a:rPr>
              <a:t>, Antonio J. </a:t>
            </a:r>
            <a:r>
              <a:rPr lang="en-US" altLang="ko-KR" sz="1000" dirty="0" err="1" smtClean="0">
                <a:solidFill>
                  <a:schemeClr val="tx2"/>
                </a:solidFill>
              </a:rPr>
              <a:t>Pierik</a:t>
            </a:r>
            <a:r>
              <a:rPr lang="en-US" altLang="ko-KR" sz="1000" dirty="0" smtClean="0">
                <a:solidFill>
                  <a:schemeClr val="tx2"/>
                </a:solidFill>
              </a:rPr>
              <a:t>, and Roland </a:t>
            </a:r>
            <a:r>
              <a:rPr lang="en-US" altLang="ko-KR" sz="1000" dirty="0" err="1" smtClean="0">
                <a:solidFill>
                  <a:schemeClr val="tx2"/>
                </a:solidFill>
              </a:rPr>
              <a:t>Lill</a:t>
            </a:r>
            <a:endParaRPr lang="en-US" altLang="ko-KR" sz="1000" dirty="0" smtClean="0">
              <a:solidFill>
                <a:schemeClr val="tx2"/>
              </a:solidFill>
            </a:endParaRPr>
          </a:p>
          <a:p>
            <a:pPr fontAlgn="base"/>
            <a:r>
              <a:rPr lang="en-US" altLang="ko-KR" sz="1200" dirty="0" smtClean="0"/>
              <a:t>Structural and functional studies of ABC exporters provide insight into how glutathione derivatives are </a:t>
            </a:r>
            <a:r>
              <a:rPr lang="en-US" altLang="ko-KR" sz="1200" dirty="0" err="1" smtClean="0"/>
              <a:t>translocated</a:t>
            </a:r>
            <a:r>
              <a:rPr lang="en-US" altLang="ko-KR" sz="1200" dirty="0" smtClean="0"/>
              <a:t>.</a:t>
            </a:r>
          </a:p>
          <a:p>
            <a:pPr fontAlgn="base"/>
            <a:endParaRPr lang="en-US" altLang="ko-KR" sz="1200" b="1" dirty="0" smtClean="0"/>
          </a:p>
          <a:p>
            <a:pPr fontAlgn="base"/>
            <a:r>
              <a:rPr lang="en-US" altLang="ko-KR" sz="1200" b="1" dirty="0" smtClean="0"/>
              <a:t>Mechanism of the C5 </a:t>
            </a:r>
            <a:r>
              <a:rPr lang="en-US" altLang="ko-KR" sz="1200" b="1" dirty="0" err="1" smtClean="0"/>
              <a:t>Stereoinversion</a:t>
            </a:r>
            <a:r>
              <a:rPr lang="en-US" altLang="ko-KR" sz="1200" b="1" dirty="0" smtClean="0"/>
              <a:t> Reaction in the Biosynthesis of </a:t>
            </a:r>
            <a:r>
              <a:rPr lang="en-US" altLang="ko-KR" sz="1200" b="1" dirty="0" err="1" smtClean="0"/>
              <a:t>Carbapenem</a:t>
            </a:r>
            <a:r>
              <a:rPr lang="en-US" altLang="ko-KR" sz="1200" b="1" dirty="0" smtClean="0"/>
              <a:t> Antibiotics</a:t>
            </a:r>
          </a:p>
          <a:p>
            <a:pPr fontAlgn="base"/>
            <a:r>
              <a:rPr lang="en-US" altLang="ko-KR" sz="1000" dirty="0" smtClean="0">
                <a:solidFill>
                  <a:schemeClr val="tx2"/>
                </a:solidFill>
              </a:rPr>
              <a:t>Wei-</a:t>
            </a:r>
            <a:r>
              <a:rPr lang="en-US" altLang="ko-KR" sz="1000" dirty="0" err="1" smtClean="0">
                <a:solidFill>
                  <a:schemeClr val="tx2"/>
                </a:solidFill>
              </a:rPr>
              <a:t>chen</a:t>
            </a:r>
            <a:r>
              <a:rPr lang="en-US" altLang="ko-KR" sz="1000" dirty="0" smtClean="0">
                <a:solidFill>
                  <a:schemeClr val="tx2"/>
                </a:solidFill>
              </a:rPr>
              <a:t> Chang, </a:t>
            </a:r>
            <a:r>
              <a:rPr lang="en-US" altLang="ko-KR" sz="1000" dirty="0" err="1" smtClean="0">
                <a:solidFill>
                  <a:schemeClr val="tx2"/>
                </a:solidFill>
              </a:rPr>
              <a:t>Yisong</a:t>
            </a:r>
            <a:r>
              <a:rPr lang="en-US" altLang="ko-KR" sz="1000" dirty="0" smtClean="0">
                <a:solidFill>
                  <a:schemeClr val="tx2"/>
                </a:solidFill>
              </a:rPr>
              <a:t> </a:t>
            </a:r>
            <a:r>
              <a:rPr lang="en-US" altLang="ko-KR" sz="1000" dirty="0" err="1" smtClean="0">
                <a:solidFill>
                  <a:schemeClr val="tx2"/>
                </a:solidFill>
              </a:rPr>
              <a:t>Guo</a:t>
            </a:r>
            <a:r>
              <a:rPr lang="en-US" altLang="ko-KR" sz="1000" dirty="0" smtClean="0">
                <a:solidFill>
                  <a:schemeClr val="tx2"/>
                </a:solidFill>
              </a:rPr>
              <a:t>, Chen Wang, Susan E. Butch, Amy C. </a:t>
            </a:r>
            <a:r>
              <a:rPr lang="en-US" altLang="ko-KR" sz="1000" dirty="0" err="1" smtClean="0">
                <a:solidFill>
                  <a:schemeClr val="tx2"/>
                </a:solidFill>
              </a:rPr>
              <a:t>Rosenzweig</a:t>
            </a:r>
            <a:r>
              <a:rPr lang="en-US" altLang="ko-KR" sz="1000" dirty="0" smtClean="0">
                <a:solidFill>
                  <a:schemeClr val="tx2"/>
                </a:solidFill>
              </a:rPr>
              <a:t>, Amie K. </a:t>
            </a:r>
            <a:r>
              <a:rPr lang="en-US" altLang="ko-KR" sz="1000" dirty="0" err="1" smtClean="0">
                <a:solidFill>
                  <a:schemeClr val="tx2"/>
                </a:solidFill>
              </a:rPr>
              <a:t>Boal</a:t>
            </a:r>
            <a:r>
              <a:rPr lang="en-US" altLang="ko-KR" sz="1000" dirty="0" smtClean="0">
                <a:solidFill>
                  <a:schemeClr val="tx2"/>
                </a:solidFill>
              </a:rPr>
              <a:t>, </a:t>
            </a:r>
            <a:r>
              <a:rPr lang="en-US" altLang="ko-KR" sz="1000" dirty="0" err="1" smtClean="0">
                <a:solidFill>
                  <a:schemeClr val="tx2"/>
                </a:solidFill>
              </a:rPr>
              <a:t>Carsten</a:t>
            </a:r>
            <a:r>
              <a:rPr lang="en-US" altLang="ko-KR" sz="1000" dirty="0" smtClean="0">
                <a:solidFill>
                  <a:schemeClr val="tx2"/>
                </a:solidFill>
              </a:rPr>
              <a:t> Krebs, and J. Martin Bollinger Jr.</a:t>
            </a:r>
          </a:p>
          <a:p>
            <a:pPr fontAlgn="base"/>
            <a:r>
              <a:rPr lang="en-US" altLang="ko-KR" sz="1200" dirty="0" smtClean="0"/>
              <a:t>Crystallography and spectroscopy detail a key mechanistic step in the microbial biosynthesis of an important antibiotic class.</a:t>
            </a:r>
          </a:p>
        </p:txBody>
      </p:sp>
      <p:sp>
        <p:nvSpPr>
          <p:cNvPr id="6" name="직사각형 5"/>
          <p:cNvSpPr/>
          <p:nvPr/>
        </p:nvSpPr>
        <p:spPr>
          <a:xfrm>
            <a:off x="103540" y="2564904"/>
            <a:ext cx="9040460" cy="2246769"/>
          </a:xfrm>
          <a:prstGeom prst="rect">
            <a:avLst/>
          </a:prstGeom>
          <a:ln w="19050">
            <a:solidFill>
              <a:schemeClr val="tx2"/>
            </a:solidFill>
          </a:ln>
        </p:spPr>
        <p:txBody>
          <a:bodyPr wrap="square">
            <a:spAutoFit/>
          </a:bodyPr>
          <a:lstStyle/>
          <a:p>
            <a:pPr fontAlgn="base"/>
            <a:r>
              <a:rPr lang="en-US" altLang="ko-KR" sz="1200" b="1" dirty="0" smtClean="0"/>
              <a:t>A Single Gene Affects Both Ecological Divergence and Mate Choice in </a:t>
            </a:r>
            <a:r>
              <a:rPr lang="en-US" altLang="ko-KR" sz="1200" b="1" i="1" dirty="0" smtClean="0"/>
              <a:t>Drosophila</a:t>
            </a:r>
            <a:endParaRPr lang="en-US" altLang="ko-KR" sz="1200" b="1" dirty="0" smtClean="0"/>
          </a:p>
          <a:p>
            <a:pPr fontAlgn="base"/>
            <a:r>
              <a:rPr lang="en-US" altLang="ko-KR" sz="1000" dirty="0" smtClean="0">
                <a:solidFill>
                  <a:schemeClr val="tx2"/>
                </a:solidFill>
              </a:rPr>
              <a:t>Henry Chung, David W. </a:t>
            </a:r>
            <a:r>
              <a:rPr lang="en-US" altLang="ko-KR" sz="1000" dirty="0" err="1" smtClean="0">
                <a:solidFill>
                  <a:schemeClr val="tx2"/>
                </a:solidFill>
              </a:rPr>
              <a:t>Loehlin</a:t>
            </a:r>
            <a:r>
              <a:rPr lang="en-US" altLang="ko-KR" sz="1000" dirty="0" smtClean="0">
                <a:solidFill>
                  <a:schemeClr val="tx2"/>
                </a:solidFill>
              </a:rPr>
              <a:t>, </a:t>
            </a:r>
            <a:r>
              <a:rPr lang="en-US" altLang="ko-KR" sz="1000" dirty="0" err="1" smtClean="0">
                <a:solidFill>
                  <a:schemeClr val="tx2"/>
                </a:solidFill>
              </a:rPr>
              <a:t>Héloïse</a:t>
            </a:r>
            <a:r>
              <a:rPr lang="en-US" altLang="ko-KR" sz="1000" dirty="0" smtClean="0">
                <a:solidFill>
                  <a:schemeClr val="tx2"/>
                </a:solidFill>
              </a:rPr>
              <a:t> D. </a:t>
            </a:r>
            <a:r>
              <a:rPr lang="en-US" altLang="ko-KR" sz="1000" dirty="0" err="1" smtClean="0">
                <a:solidFill>
                  <a:schemeClr val="tx2"/>
                </a:solidFill>
              </a:rPr>
              <a:t>Dufour</a:t>
            </a:r>
            <a:r>
              <a:rPr lang="en-US" altLang="ko-KR" sz="1000" dirty="0" smtClean="0">
                <a:solidFill>
                  <a:schemeClr val="tx2"/>
                </a:solidFill>
              </a:rPr>
              <a:t>, Kathy </a:t>
            </a:r>
            <a:r>
              <a:rPr lang="en-US" altLang="ko-KR" sz="1000" dirty="0" err="1" smtClean="0">
                <a:solidFill>
                  <a:schemeClr val="tx2"/>
                </a:solidFill>
              </a:rPr>
              <a:t>Vaccarro</a:t>
            </a:r>
            <a:r>
              <a:rPr lang="en-US" altLang="ko-KR" sz="1000" dirty="0" smtClean="0">
                <a:solidFill>
                  <a:schemeClr val="tx2"/>
                </a:solidFill>
              </a:rPr>
              <a:t>, Jocelyn G. Millar, and Sean B. Carroll</a:t>
            </a:r>
          </a:p>
          <a:p>
            <a:pPr fontAlgn="base"/>
            <a:r>
              <a:rPr lang="en-US" altLang="ko-KR" sz="1200" dirty="0" smtClean="0"/>
              <a:t>A methyl-branched </a:t>
            </a:r>
            <a:r>
              <a:rPr lang="en-US" altLang="ko-KR" sz="1200" dirty="0" err="1" smtClean="0"/>
              <a:t>cuticular</a:t>
            </a:r>
            <a:r>
              <a:rPr lang="en-US" altLang="ko-KR" sz="1200" dirty="0" smtClean="0"/>
              <a:t> hydrocarbon affects both desiccation resistance and mate choice in related </a:t>
            </a:r>
            <a:r>
              <a:rPr lang="en-US" altLang="ko-KR" sz="1200" i="1" dirty="0" smtClean="0"/>
              <a:t>Drosophila</a:t>
            </a:r>
            <a:r>
              <a:rPr lang="en-US" altLang="ko-KR" sz="1200" dirty="0" smtClean="0"/>
              <a:t> species.</a:t>
            </a:r>
          </a:p>
          <a:p>
            <a:pPr fontAlgn="base"/>
            <a:endParaRPr lang="en-US" altLang="ko-KR" sz="1200" b="1" dirty="0" smtClean="0"/>
          </a:p>
          <a:p>
            <a:pPr fontAlgn="base"/>
            <a:r>
              <a:rPr lang="en-US" altLang="ko-KR" sz="1200" b="1" dirty="0" smtClean="0"/>
              <a:t>Long-Acting </a:t>
            </a:r>
            <a:r>
              <a:rPr lang="en-US" altLang="ko-KR" sz="1200" b="1" dirty="0" err="1" smtClean="0"/>
              <a:t>Integrase</a:t>
            </a:r>
            <a:r>
              <a:rPr lang="en-US" altLang="ko-KR" sz="1200" b="1" dirty="0" smtClean="0"/>
              <a:t> Inhibitor Protects Macaques from </a:t>
            </a:r>
            <a:r>
              <a:rPr lang="en-US" altLang="ko-KR" sz="1200" b="1" dirty="0" err="1" smtClean="0"/>
              <a:t>Intrarectal</a:t>
            </a:r>
            <a:r>
              <a:rPr lang="en-US" altLang="ko-KR" sz="1200" b="1" dirty="0" smtClean="0"/>
              <a:t> Simian/Human Immunodeficiency Virus</a:t>
            </a:r>
          </a:p>
          <a:p>
            <a:pPr fontAlgn="base"/>
            <a:r>
              <a:rPr lang="en-US" altLang="ko-KR" sz="1100" dirty="0" err="1" smtClean="0">
                <a:solidFill>
                  <a:schemeClr val="tx2"/>
                </a:solidFill>
              </a:rPr>
              <a:t>Chasity</a:t>
            </a:r>
            <a:r>
              <a:rPr lang="en-US" altLang="ko-KR" sz="1100" dirty="0" smtClean="0">
                <a:solidFill>
                  <a:schemeClr val="tx2"/>
                </a:solidFill>
              </a:rPr>
              <a:t> D. Andrews, William R. </a:t>
            </a:r>
            <a:r>
              <a:rPr lang="en-US" altLang="ko-KR" sz="1100" dirty="0" err="1" smtClean="0">
                <a:solidFill>
                  <a:schemeClr val="tx2"/>
                </a:solidFill>
              </a:rPr>
              <a:t>Spreen</a:t>
            </a:r>
            <a:r>
              <a:rPr lang="en-US" altLang="ko-KR" sz="1100" dirty="0" smtClean="0">
                <a:solidFill>
                  <a:schemeClr val="tx2"/>
                </a:solidFill>
              </a:rPr>
              <a:t>, Hiroshi </a:t>
            </a:r>
            <a:r>
              <a:rPr lang="en-US" altLang="ko-KR" sz="1100" dirty="0" err="1" smtClean="0">
                <a:solidFill>
                  <a:schemeClr val="tx2"/>
                </a:solidFill>
              </a:rPr>
              <a:t>Mohri</a:t>
            </a:r>
            <a:r>
              <a:rPr lang="en-US" altLang="ko-KR" sz="1100" dirty="0" smtClean="0">
                <a:solidFill>
                  <a:schemeClr val="tx2"/>
                </a:solidFill>
              </a:rPr>
              <a:t>, Lee Moss, Susan Ford, </a:t>
            </a:r>
            <a:r>
              <a:rPr lang="en-US" altLang="ko-KR" sz="1100" dirty="0" err="1" smtClean="0">
                <a:solidFill>
                  <a:schemeClr val="tx2"/>
                </a:solidFill>
              </a:rPr>
              <a:t>Agegnehu</a:t>
            </a:r>
            <a:r>
              <a:rPr lang="en-US" altLang="ko-KR" sz="1100" dirty="0" smtClean="0">
                <a:solidFill>
                  <a:schemeClr val="tx2"/>
                </a:solidFill>
              </a:rPr>
              <a:t> </a:t>
            </a:r>
            <a:r>
              <a:rPr lang="en-US" altLang="ko-KR" sz="1100" dirty="0" err="1" smtClean="0">
                <a:solidFill>
                  <a:schemeClr val="tx2"/>
                </a:solidFill>
              </a:rPr>
              <a:t>Gettie</a:t>
            </a:r>
            <a:r>
              <a:rPr lang="en-US" altLang="ko-KR" sz="1100" dirty="0" smtClean="0">
                <a:solidFill>
                  <a:schemeClr val="tx2"/>
                </a:solidFill>
              </a:rPr>
              <a:t>, </a:t>
            </a:r>
            <a:r>
              <a:rPr lang="en-US" altLang="ko-KR" sz="1100" dirty="0" err="1" smtClean="0">
                <a:solidFill>
                  <a:schemeClr val="tx2"/>
                </a:solidFill>
              </a:rPr>
              <a:t>Kasi</a:t>
            </a:r>
            <a:r>
              <a:rPr lang="en-US" altLang="ko-KR" sz="1100" dirty="0" smtClean="0">
                <a:solidFill>
                  <a:schemeClr val="tx2"/>
                </a:solidFill>
              </a:rPr>
              <a:t> Russell-</a:t>
            </a:r>
            <a:r>
              <a:rPr lang="en-US" altLang="ko-KR" sz="1100" dirty="0" err="1" smtClean="0">
                <a:solidFill>
                  <a:schemeClr val="tx2"/>
                </a:solidFill>
              </a:rPr>
              <a:t>Lodrigue</a:t>
            </a:r>
            <a:r>
              <a:rPr lang="en-US" altLang="ko-KR" sz="1100" dirty="0" smtClean="0">
                <a:solidFill>
                  <a:schemeClr val="tx2"/>
                </a:solidFill>
              </a:rPr>
              <a:t>,</a:t>
            </a:r>
          </a:p>
          <a:p>
            <a:pPr fontAlgn="base"/>
            <a:r>
              <a:rPr lang="en-US" altLang="ko-KR" sz="1100" dirty="0" smtClean="0">
                <a:solidFill>
                  <a:schemeClr val="tx2"/>
                </a:solidFill>
              </a:rPr>
              <a:t>Rudolf P. </a:t>
            </a:r>
            <a:r>
              <a:rPr lang="en-US" altLang="ko-KR" sz="1100" dirty="0" err="1" smtClean="0">
                <a:solidFill>
                  <a:schemeClr val="tx2"/>
                </a:solidFill>
              </a:rPr>
              <a:t>Bohm</a:t>
            </a:r>
            <a:r>
              <a:rPr lang="en-US" altLang="ko-KR" sz="1100" dirty="0" smtClean="0">
                <a:solidFill>
                  <a:schemeClr val="tx2"/>
                </a:solidFill>
              </a:rPr>
              <a:t>, Cecilia Cheng-Mayer, </a:t>
            </a:r>
            <a:r>
              <a:rPr lang="en-US" altLang="ko-KR" sz="1100" dirty="0" err="1" smtClean="0">
                <a:solidFill>
                  <a:schemeClr val="tx2"/>
                </a:solidFill>
              </a:rPr>
              <a:t>Zhi</a:t>
            </a:r>
            <a:r>
              <a:rPr lang="en-US" altLang="ko-KR" sz="1100" dirty="0" smtClean="0">
                <a:solidFill>
                  <a:schemeClr val="tx2"/>
                </a:solidFill>
              </a:rPr>
              <a:t> Hong, Martin Markowitz, and David D. Ho</a:t>
            </a:r>
          </a:p>
          <a:p>
            <a:pPr fontAlgn="base"/>
            <a:r>
              <a:rPr lang="en-US" altLang="ko-KR" sz="1200" dirty="0" smtClean="0"/>
              <a:t>Prolonged protection from repeated SHIV challenges is demonstrated in macaques.</a:t>
            </a:r>
          </a:p>
          <a:p>
            <a:pPr fontAlgn="base"/>
            <a:endParaRPr lang="en-US" altLang="ko-KR" sz="1200" b="1" dirty="0" smtClean="0"/>
          </a:p>
          <a:p>
            <a:pPr fontAlgn="base"/>
            <a:r>
              <a:rPr lang="en-US" altLang="ko-KR" sz="1200" b="1" dirty="0" smtClean="0"/>
              <a:t>Altitudinal Changes in Malaria Incidence in Highlands of Ethiopia and Colombia</a:t>
            </a:r>
          </a:p>
          <a:p>
            <a:pPr fontAlgn="base"/>
            <a:r>
              <a:rPr lang="en-US" altLang="ko-KR" sz="1000" dirty="0" smtClean="0">
                <a:solidFill>
                  <a:schemeClr val="tx2"/>
                </a:solidFill>
              </a:rPr>
              <a:t>A. S. </a:t>
            </a:r>
            <a:r>
              <a:rPr lang="en-US" altLang="ko-KR" sz="1000" dirty="0" err="1" smtClean="0">
                <a:solidFill>
                  <a:schemeClr val="tx2"/>
                </a:solidFill>
              </a:rPr>
              <a:t>Siraj</a:t>
            </a:r>
            <a:r>
              <a:rPr lang="en-US" altLang="ko-KR" sz="1000" dirty="0" smtClean="0">
                <a:solidFill>
                  <a:schemeClr val="tx2"/>
                </a:solidFill>
              </a:rPr>
              <a:t>, M. Santos-Vega, M. J. </a:t>
            </a:r>
            <a:r>
              <a:rPr lang="en-US" altLang="ko-KR" sz="1000" dirty="0" err="1" smtClean="0">
                <a:solidFill>
                  <a:schemeClr val="tx2"/>
                </a:solidFill>
              </a:rPr>
              <a:t>Bouma</a:t>
            </a:r>
            <a:r>
              <a:rPr lang="en-US" altLang="ko-KR" sz="1000" dirty="0" smtClean="0">
                <a:solidFill>
                  <a:schemeClr val="tx2"/>
                </a:solidFill>
              </a:rPr>
              <a:t>, D. </a:t>
            </a:r>
            <a:r>
              <a:rPr lang="en-US" altLang="ko-KR" sz="1000" dirty="0" err="1" smtClean="0">
                <a:solidFill>
                  <a:schemeClr val="tx2"/>
                </a:solidFill>
              </a:rPr>
              <a:t>Yadeta</a:t>
            </a:r>
            <a:r>
              <a:rPr lang="en-US" altLang="ko-KR" sz="1000" dirty="0" smtClean="0">
                <a:solidFill>
                  <a:schemeClr val="tx2"/>
                </a:solidFill>
              </a:rPr>
              <a:t>, D. Ruiz </a:t>
            </a:r>
            <a:r>
              <a:rPr lang="en-US" altLang="ko-KR" sz="1000" dirty="0" err="1" smtClean="0">
                <a:solidFill>
                  <a:schemeClr val="tx2"/>
                </a:solidFill>
              </a:rPr>
              <a:t>Carrascal</a:t>
            </a:r>
            <a:r>
              <a:rPr lang="en-US" altLang="ko-KR" sz="1000" dirty="0" smtClean="0">
                <a:solidFill>
                  <a:schemeClr val="tx2"/>
                </a:solidFill>
              </a:rPr>
              <a:t>, and M. </a:t>
            </a:r>
            <a:r>
              <a:rPr lang="en-US" altLang="ko-KR" sz="1000" dirty="0" err="1" smtClean="0">
                <a:solidFill>
                  <a:schemeClr val="tx2"/>
                </a:solidFill>
              </a:rPr>
              <a:t>Pascual</a:t>
            </a:r>
            <a:endParaRPr lang="en-US" altLang="ko-KR" sz="1000" dirty="0" smtClean="0">
              <a:solidFill>
                <a:schemeClr val="tx2"/>
              </a:solidFill>
            </a:endParaRPr>
          </a:p>
          <a:p>
            <a:pPr fontAlgn="base"/>
            <a:r>
              <a:rPr lang="en-US" altLang="ko-KR" sz="1200" dirty="0" smtClean="0"/>
              <a:t>Warmer years promote malaria cases at higher altitudes.</a:t>
            </a:r>
            <a:endParaRPr lang="en-US" altLang="ko-KR"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2066925" cy="876300"/>
          </a:xfrm>
          <a:prstGeom prst="rect">
            <a:avLst/>
          </a:prstGeom>
          <a:noFill/>
          <a:ln w="9525">
            <a:noFill/>
            <a:miter lim="800000"/>
            <a:headEnd/>
            <a:tailEnd/>
          </a:ln>
          <a:effectLst/>
        </p:spPr>
      </p:pic>
      <p:pic>
        <p:nvPicPr>
          <p:cNvPr id="5121" name="Picture 1"/>
          <p:cNvPicPr>
            <a:picLocks noChangeAspect="1" noChangeArrowheads="1"/>
          </p:cNvPicPr>
          <p:nvPr/>
        </p:nvPicPr>
        <p:blipFill>
          <a:blip r:embed="rId3"/>
          <a:srcRect/>
          <a:stretch>
            <a:fillRect/>
          </a:stretch>
        </p:blipFill>
        <p:spPr bwMode="auto">
          <a:xfrm>
            <a:off x="0" y="714356"/>
            <a:ext cx="9096375" cy="1819275"/>
          </a:xfrm>
          <a:prstGeom prst="rect">
            <a:avLst/>
          </a:prstGeom>
          <a:noFill/>
          <a:ln w="9525">
            <a:noFill/>
            <a:miter lim="800000"/>
            <a:headEnd/>
            <a:tailEnd/>
          </a:ln>
          <a:effectLst/>
        </p:spPr>
      </p:pic>
      <p:sp>
        <p:nvSpPr>
          <p:cNvPr id="4" name="직사각형 3"/>
          <p:cNvSpPr/>
          <p:nvPr/>
        </p:nvSpPr>
        <p:spPr>
          <a:xfrm>
            <a:off x="0" y="2836176"/>
            <a:ext cx="9144000" cy="3093154"/>
          </a:xfrm>
          <a:prstGeom prst="rect">
            <a:avLst/>
          </a:prstGeom>
        </p:spPr>
        <p:txBody>
          <a:bodyPr wrap="square">
            <a:spAutoFit/>
          </a:bodyPr>
          <a:lstStyle/>
          <a:p>
            <a:r>
              <a:rPr lang="en-US" sz="1300" b="1" dirty="0" smtClean="0"/>
              <a:t>Abstract</a:t>
            </a:r>
          </a:p>
          <a:p>
            <a:r>
              <a:rPr lang="en-US" sz="1300" dirty="0" err="1" smtClean="0"/>
              <a:t>Lysosomal</a:t>
            </a:r>
            <a:r>
              <a:rPr lang="en-US" sz="1300" dirty="0" smtClean="0"/>
              <a:t> membrane </a:t>
            </a:r>
            <a:r>
              <a:rPr lang="en-US" sz="1300" dirty="0" err="1" smtClean="0"/>
              <a:t>permeabilization</a:t>
            </a:r>
            <a:r>
              <a:rPr lang="en-US" sz="1300" dirty="0" smtClean="0"/>
              <a:t> is an essential step in TRAIL-induced apoptosis of liver cancer cell lines. TRAIL-induced </a:t>
            </a:r>
            <a:r>
              <a:rPr lang="en-US" sz="1300" dirty="0" err="1" smtClean="0"/>
              <a:t>lysosomal</a:t>
            </a:r>
            <a:r>
              <a:rPr lang="en-US" sz="1300" dirty="0" smtClean="0"/>
              <a:t> membrane </a:t>
            </a:r>
            <a:r>
              <a:rPr lang="en-US" sz="1300" dirty="0" err="1" smtClean="0"/>
              <a:t>permeabilization</a:t>
            </a:r>
            <a:r>
              <a:rPr lang="en-US" sz="1300" dirty="0" smtClean="0"/>
              <a:t> is mediated by the multifunctional sorting protein PACS-2 and repressed by the E3 </a:t>
            </a:r>
            <a:r>
              <a:rPr lang="en-US" sz="1300" dirty="0" err="1" smtClean="0"/>
              <a:t>ligases</a:t>
            </a:r>
            <a:r>
              <a:rPr lang="en-US" sz="1300" dirty="0" smtClean="0"/>
              <a:t> cIAP-1 and cIAP-2. Despite the opposing roles for PACS-2 and </a:t>
            </a:r>
            <a:r>
              <a:rPr lang="en-US" sz="1300" dirty="0" err="1" smtClean="0"/>
              <a:t>cIAPs</a:t>
            </a:r>
            <a:r>
              <a:rPr lang="en-US" sz="1300" dirty="0" smtClean="0"/>
              <a:t> in TRAIL-induced apoptosis, an interaction between these proteins has yet to be examined. Herein, we report that cIAP-1 and cIAP-2 confer TRAIL resistance to </a:t>
            </a:r>
            <a:r>
              <a:rPr lang="en-US" sz="1300" dirty="0" err="1" smtClean="0"/>
              <a:t>hepatobiliary</a:t>
            </a:r>
            <a:r>
              <a:rPr lang="en-US" sz="1300" dirty="0" smtClean="0"/>
              <a:t> cancer cell lines by reducing PACS-2 levels. Under basal conditions, PACS-2 underwent K48-linked poly-</a:t>
            </a:r>
            <a:r>
              <a:rPr lang="en-US" sz="1300" dirty="0" err="1" smtClean="0"/>
              <a:t>ubiquitination</a:t>
            </a:r>
            <a:r>
              <a:rPr lang="en-US" sz="1300" dirty="0" smtClean="0"/>
              <a:t>, resulting in PACS-2 </a:t>
            </a:r>
            <a:r>
              <a:rPr lang="en-US" sz="1300" dirty="0" err="1" smtClean="0"/>
              <a:t>proteasomal</a:t>
            </a:r>
            <a:r>
              <a:rPr lang="en-US" sz="1300" dirty="0" smtClean="0"/>
              <a:t> degradation. Biochemical assays showed cIAP-1 and cIAP-2 interacted with PACS-2 </a:t>
            </a:r>
            <a:r>
              <a:rPr lang="en-US" sz="1300" i="1" dirty="0" smtClean="0"/>
              <a:t>in vitro</a:t>
            </a:r>
            <a:r>
              <a:rPr lang="en-US" sz="1300" dirty="0" smtClean="0"/>
              <a:t> and co-</a:t>
            </a:r>
            <a:r>
              <a:rPr lang="en-US" sz="1300" dirty="0" err="1" smtClean="0"/>
              <a:t>immunoprecipitation</a:t>
            </a:r>
            <a:r>
              <a:rPr lang="en-US" sz="1300" dirty="0" smtClean="0"/>
              <a:t> studies demonstrated that the two </a:t>
            </a:r>
            <a:r>
              <a:rPr lang="en-US" sz="1300" dirty="0" err="1" smtClean="0"/>
              <a:t>cIAPs</a:t>
            </a:r>
            <a:r>
              <a:rPr lang="en-US" sz="1300" dirty="0" smtClean="0"/>
              <a:t> bound PACS-2 </a:t>
            </a:r>
            <a:r>
              <a:rPr lang="en-US" sz="1300" i="1" dirty="0" smtClean="0"/>
              <a:t>in vivo</a:t>
            </a:r>
            <a:r>
              <a:rPr lang="en-US" sz="1300" dirty="0" smtClean="0"/>
              <a:t>. More importantly, both cIAP-1 and cIAP-2 directly mediated PACS-2 </a:t>
            </a:r>
            <a:r>
              <a:rPr lang="en-US" sz="1300" dirty="0" err="1" smtClean="0"/>
              <a:t>ubiquitination</a:t>
            </a:r>
            <a:r>
              <a:rPr lang="en-US" sz="1300" dirty="0" smtClean="0"/>
              <a:t> in a cell-free assay. Single </a:t>
            </a:r>
            <a:r>
              <a:rPr lang="en-US" sz="1300" i="1" dirty="0" smtClean="0"/>
              <a:t>c-Iap-1</a:t>
            </a:r>
            <a:r>
              <a:rPr lang="en-US" sz="1300" dirty="0" smtClean="0"/>
              <a:t> or </a:t>
            </a:r>
            <a:r>
              <a:rPr lang="en-US" sz="1300" i="1" dirty="0" smtClean="0"/>
              <a:t>c-Iap-2</a:t>
            </a:r>
            <a:r>
              <a:rPr lang="en-US" sz="1300" dirty="0" smtClean="0"/>
              <a:t> gene knock-outs in mouse </a:t>
            </a:r>
            <a:r>
              <a:rPr lang="en-US" sz="1300" dirty="0" err="1" smtClean="0"/>
              <a:t>hepatocytes</a:t>
            </a:r>
            <a:r>
              <a:rPr lang="en-US" sz="1300" dirty="0" smtClean="0"/>
              <a:t> did not lead to PACS-2 accumulation. However, deletion of both cIAP-1 and cIAP-2 reduced PACS-2 </a:t>
            </a:r>
            <a:r>
              <a:rPr lang="en-US" sz="1300" dirty="0" err="1" smtClean="0"/>
              <a:t>ubiquitination</a:t>
            </a:r>
            <a:r>
              <a:rPr lang="en-US" sz="1300" dirty="0" smtClean="0"/>
              <a:t>, which increased PACS-2 levels and sensitized HuH-7 cells to TRAIL-induced </a:t>
            </a:r>
            <a:r>
              <a:rPr lang="en-US" sz="1300" dirty="0" err="1" smtClean="0"/>
              <a:t>lysosomal</a:t>
            </a:r>
            <a:r>
              <a:rPr lang="en-US" sz="1300" dirty="0" smtClean="0"/>
              <a:t> membrane </a:t>
            </a:r>
            <a:r>
              <a:rPr lang="en-US" sz="1300" dirty="0" err="1" smtClean="0"/>
              <a:t>permeabilization</a:t>
            </a:r>
            <a:r>
              <a:rPr lang="en-US" sz="1300" dirty="0" smtClean="0"/>
              <a:t> and apoptosis. Correspondingly, deletion of </a:t>
            </a:r>
            <a:r>
              <a:rPr lang="en-US" sz="1300" dirty="0" err="1" smtClean="0"/>
              <a:t>cIAPs</a:t>
            </a:r>
            <a:r>
              <a:rPr lang="en-US" sz="1300" dirty="0" smtClean="0"/>
              <a:t> sensitized wild-type, but not PACS-2-deficient </a:t>
            </a:r>
            <a:r>
              <a:rPr lang="en-US" sz="1300" dirty="0" err="1" smtClean="0"/>
              <a:t>hepatocarcinoma</a:t>
            </a:r>
            <a:r>
              <a:rPr lang="en-US" sz="1300" dirty="0" smtClean="0"/>
              <a:t> cells or </a:t>
            </a:r>
            <a:r>
              <a:rPr lang="en-US" sz="1300" i="1" dirty="0" smtClean="0"/>
              <a:t>Pacs-2</a:t>
            </a:r>
            <a:r>
              <a:rPr lang="en-US" sz="1300" i="1" baseline="30000" dirty="0" smtClean="0"/>
              <a:t>−/−</a:t>
            </a:r>
            <a:r>
              <a:rPr lang="en-US" sz="1300" dirty="0" smtClean="0"/>
              <a:t> mouse </a:t>
            </a:r>
            <a:r>
              <a:rPr lang="en-US" sz="1300" dirty="0" err="1" smtClean="0"/>
              <a:t>hepatocytes</a:t>
            </a:r>
            <a:r>
              <a:rPr lang="en-US" sz="1300" dirty="0" smtClean="0"/>
              <a:t> to TRAIL-induced apoptosis. Together, these data suggest </a:t>
            </a:r>
            <a:r>
              <a:rPr lang="en-US" sz="1300" dirty="0" err="1" smtClean="0"/>
              <a:t>cIAPs</a:t>
            </a:r>
            <a:r>
              <a:rPr lang="en-US" sz="1300" dirty="0" smtClean="0"/>
              <a:t> constitutively </a:t>
            </a:r>
            <a:r>
              <a:rPr lang="en-US" sz="1300" dirty="0" err="1" smtClean="0"/>
              <a:t>downregulate</a:t>
            </a:r>
            <a:r>
              <a:rPr lang="en-US" sz="1300" dirty="0" smtClean="0"/>
              <a:t> PACS-2 by </a:t>
            </a:r>
            <a:r>
              <a:rPr lang="en-US" sz="1300" dirty="0" err="1" smtClean="0"/>
              <a:t>polyubiquitination</a:t>
            </a:r>
            <a:r>
              <a:rPr lang="en-US" sz="1300" dirty="0" smtClean="0"/>
              <a:t> and </a:t>
            </a:r>
            <a:r>
              <a:rPr lang="en-US" sz="1300" dirty="0" err="1" smtClean="0"/>
              <a:t>proteasomal</a:t>
            </a:r>
            <a:r>
              <a:rPr lang="en-US" sz="1300" dirty="0" smtClean="0"/>
              <a:t> degradation, thereby restraining TRAIL-induced killing of liver cancer cells.</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2066925" cy="876300"/>
          </a:xfrm>
          <a:prstGeom prst="rect">
            <a:avLst/>
          </a:prstGeom>
          <a:noFill/>
          <a:ln w="9525">
            <a:noFill/>
            <a:miter lim="800000"/>
            <a:headEnd/>
            <a:tailEnd/>
          </a:ln>
          <a:effectLst/>
        </p:spPr>
      </p:pic>
      <p:sp>
        <p:nvSpPr>
          <p:cNvPr id="3" name="직사각형 2"/>
          <p:cNvSpPr/>
          <p:nvPr/>
        </p:nvSpPr>
        <p:spPr>
          <a:xfrm>
            <a:off x="0" y="2071678"/>
            <a:ext cx="4572000" cy="600164"/>
          </a:xfrm>
          <a:prstGeom prst="rect">
            <a:avLst/>
          </a:prstGeom>
        </p:spPr>
        <p:txBody>
          <a:bodyPr>
            <a:spAutoFit/>
          </a:bodyPr>
          <a:lstStyle/>
          <a:p>
            <a:r>
              <a:rPr lang="en-US" sz="1100" b="1" dirty="0" err="1" smtClean="0">
                <a:hlinkClick r:id="rId3" action="ppaction://hlinkfile" tooltip="Metabotropic Glutamate Receptor-1 as a Novel Target for the Antiangiogenic Treatment of Breast Cancer"/>
              </a:rPr>
              <a:t>Metabotropic</a:t>
            </a:r>
            <a:r>
              <a:rPr lang="en-US" sz="1100" b="1" dirty="0" smtClean="0">
                <a:hlinkClick r:id="rId3" action="ppaction://hlinkfile" tooltip="Metabotropic Glutamate Receptor-1 as a Novel Target for the Antiangiogenic Treatment of Breast Cancer"/>
              </a:rPr>
              <a:t> Glutamate Receptor-1 as a Novel Target for the </a:t>
            </a:r>
            <a:r>
              <a:rPr lang="en-US" sz="1100" b="1" dirty="0" err="1" smtClean="0">
                <a:hlinkClick r:id="rId3" action="ppaction://hlinkfile" tooltip="Metabotropic Glutamate Receptor-1 as a Novel Target for the Antiangiogenic Treatment of Breast Cancer"/>
              </a:rPr>
              <a:t>Antiangiogenic</a:t>
            </a:r>
            <a:r>
              <a:rPr lang="en-US" sz="1100" b="1" dirty="0" smtClean="0">
                <a:hlinkClick r:id="rId3" action="ppaction://hlinkfile" tooltip="Metabotropic Glutamate Receptor-1 as a Novel Target for the Antiangiogenic Treatment of Breast Cancer"/>
              </a:rPr>
              <a:t> Treatment of Breast Cancer</a:t>
            </a:r>
            <a:r>
              <a:rPr lang="en-US" sz="1100" b="1" dirty="0" smtClean="0"/>
              <a:t> </a:t>
            </a:r>
          </a:p>
          <a:p>
            <a:r>
              <a:rPr lang="en-US" sz="1100" dirty="0" smtClean="0"/>
              <a:t>Cecilia L. Speyer, Ali H. </a:t>
            </a:r>
            <a:r>
              <a:rPr lang="en-US" sz="1100" dirty="0" err="1" smtClean="0"/>
              <a:t>Hachem</a:t>
            </a:r>
            <a:r>
              <a:rPr lang="en-US" sz="1100" dirty="0" smtClean="0"/>
              <a:t>, [...], David H. </a:t>
            </a:r>
            <a:r>
              <a:rPr lang="en-US" sz="1100" dirty="0" err="1" smtClean="0"/>
              <a:t>Gorski</a:t>
            </a:r>
            <a:endParaRPr lang="en-US" sz="1100" dirty="0"/>
          </a:p>
        </p:txBody>
      </p:sp>
      <p:sp>
        <p:nvSpPr>
          <p:cNvPr id="4" name="직사각형 3"/>
          <p:cNvSpPr/>
          <p:nvPr/>
        </p:nvSpPr>
        <p:spPr>
          <a:xfrm>
            <a:off x="0" y="2714620"/>
            <a:ext cx="4572000" cy="600164"/>
          </a:xfrm>
          <a:prstGeom prst="rect">
            <a:avLst/>
          </a:prstGeom>
        </p:spPr>
        <p:txBody>
          <a:bodyPr>
            <a:spAutoFit/>
          </a:bodyPr>
          <a:lstStyle/>
          <a:p>
            <a:r>
              <a:rPr lang="en-US" sz="1100" b="1" dirty="0" smtClean="0">
                <a:hlinkClick r:id="rId4" action="ppaction://hlinkfile" tooltip="P-Selectin-Mediated Platelet Adhesion Promotes the Metastasis of Murine Melanoma Cells"/>
              </a:rPr>
              <a:t>P-</a:t>
            </a:r>
            <a:r>
              <a:rPr lang="en-US" sz="1100" b="1" dirty="0" err="1" smtClean="0">
                <a:hlinkClick r:id="rId4" action="ppaction://hlinkfile" tooltip="P-Selectin-Mediated Platelet Adhesion Promotes the Metastasis of Murine Melanoma Cells"/>
              </a:rPr>
              <a:t>Selectin</a:t>
            </a:r>
            <a:r>
              <a:rPr lang="en-US" sz="1100" b="1" dirty="0" smtClean="0">
                <a:hlinkClick r:id="rId4" action="ppaction://hlinkfile" tooltip="P-Selectin-Mediated Platelet Adhesion Promotes the Metastasis of Murine Melanoma Cells"/>
              </a:rPr>
              <a:t>-Mediated Platelet Adhesion Promotes the Metastasis of </a:t>
            </a:r>
            <a:r>
              <a:rPr lang="en-US" sz="1100" b="1" dirty="0" err="1" smtClean="0">
                <a:hlinkClick r:id="rId4" action="ppaction://hlinkfile" tooltip="P-Selectin-Mediated Platelet Adhesion Promotes the Metastasis of Murine Melanoma Cells"/>
              </a:rPr>
              <a:t>Murine</a:t>
            </a:r>
            <a:r>
              <a:rPr lang="en-US" sz="1100" b="1" dirty="0" smtClean="0">
                <a:hlinkClick r:id="rId4" action="ppaction://hlinkfile" tooltip="P-Selectin-Mediated Platelet Adhesion Promotes the Metastasis of Murine Melanoma Cells"/>
              </a:rPr>
              <a:t> Melanoma Cells</a:t>
            </a:r>
            <a:r>
              <a:rPr lang="en-US" sz="1100" b="1" dirty="0" smtClean="0"/>
              <a:t> </a:t>
            </a:r>
          </a:p>
          <a:p>
            <a:r>
              <a:rPr lang="en-US" sz="1100" dirty="0" smtClean="0"/>
              <a:t>Cui-Ling </a:t>
            </a:r>
            <a:r>
              <a:rPr lang="en-US" sz="1100" dirty="0" err="1" smtClean="0"/>
              <a:t>Qi</a:t>
            </a:r>
            <a:r>
              <a:rPr lang="en-US" sz="1100" dirty="0" smtClean="0"/>
              <a:t>, Bo Wei, [...], Li-Jing Wang</a:t>
            </a:r>
            <a:endParaRPr lang="en-US" sz="1100" dirty="0"/>
          </a:p>
        </p:txBody>
      </p:sp>
      <p:sp>
        <p:nvSpPr>
          <p:cNvPr id="8" name="직사각형 7"/>
          <p:cNvSpPr/>
          <p:nvPr/>
        </p:nvSpPr>
        <p:spPr>
          <a:xfrm>
            <a:off x="0" y="1428736"/>
            <a:ext cx="4572000" cy="600164"/>
          </a:xfrm>
          <a:prstGeom prst="rect">
            <a:avLst/>
          </a:prstGeom>
        </p:spPr>
        <p:txBody>
          <a:bodyPr>
            <a:spAutoFit/>
          </a:bodyPr>
          <a:lstStyle/>
          <a:p>
            <a:r>
              <a:rPr lang="en-US" sz="1100" b="1" dirty="0" smtClean="0">
                <a:hlinkClick r:id="rId5" action="ppaction://hlinkfile" tooltip="Association of Liver Enzymes and Computed Tomography Markers of Liver Steatosis with Familial Longevity"/>
              </a:rPr>
              <a:t>Association of Liver Enzymes and Computed Tomography Markers of Liver </a:t>
            </a:r>
            <a:r>
              <a:rPr lang="en-US" sz="1100" b="1" dirty="0" err="1" smtClean="0">
                <a:hlinkClick r:id="rId5" action="ppaction://hlinkfile" tooltip="Association of Liver Enzymes and Computed Tomography Markers of Liver Steatosis with Familial Longevity"/>
              </a:rPr>
              <a:t>Steatosis</a:t>
            </a:r>
            <a:r>
              <a:rPr lang="en-US" sz="1100" b="1" dirty="0" smtClean="0">
                <a:hlinkClick r:id="rId5" action="ppaction://hlinkfile" tooltip="Association of Liver Enzymes and Computed Tomography Markers of Liver Steatosis with Familial Longevity"/>
              </a:rPr>
              <a:t> with Familial Longevity</a:t>
            </a:r>
            <a:r>
              <a:rPr lang="en-US" sz="1100" b="1" dirty="0" smtClean="0"/>
              <a:t> </a:t>
            </a:r>
          </a:p>
          <a:p>
            <a:r>
              <a:rPr lang="en-US" sz="1100" dirty="0" err="1" smtClean="0"/>
              <a:t>Michiel</a:t>
            </a:r>
            <a:r>
              <a:rPr lang="en-US" sz="1100" dirty="0" smtClean="0"/>
              <a:t> </a:t>
            </a:r>
            <a:r>
              <a:rPr lang="en-US" sz="1100" dirty="0" err="1" smtClean="0"/>
              <a:t>Sala</a:t>
            </a:r>
            <a:r>
              <a:rPr lang="en-US" sz="1100" dirty="0" smtClean="0"/>
              <a:t>, Lucia J. M. </a:t>
            </a:r>
            <a:r>
              <a:rPr lang="en-US" sz="1100" dirty="0" err="1" smtClean="0"/>
              <a:t>Kroft</a:t>
            </a:r>
            <a:r>
              <a:rPr lang="en-US" sz="1100" dirty="0" smtClean="0"/>
              <a:t>, [...], Diana van </a:t>
            </a:r>
            <a:r>
              <a:rPr lang="en-US" sz="1100" dirty="0" err="1" smtClean="0"/>
              <a:t>Heemst</a:t>
            </a:r>
            <a:endParaRPr lang="en-US" sz="1100" dirty="0"/>
          </a:p>
        </p:txBody>
      </p:sp>
      <p:sp>
        <p:nvSpPr>
          <p:cNvPr id="9" name="직사각형 8"/>
          <p:cNvSpPr/>
          <p:nvPr/>
        </p:nvSpPr>
        <p:spPr>
          <a:xfrm>
            <a:off x="0" y="785794"/>
            <a:ext cx="4572000" cy="600164"/>
          </a:xfrm>
          <a:prstGeom prst="rect">
            <a:avLst/>
          </a:prstGeom>
        </p:spPr>
        <p:txBody>
          <a:bodyPr>
            <a:spAutoFit/>
          </a:bodyPr>
          <a:lstStyle/>
          <a:p>
            <a:r>
              <a:rPr lang="en-US" sz="1100" b="1" dirty="0" smtClean="0">
                <a:hlinkClick r:id="rId6" action="ppaction://hlinkfile" tooltip="Nonlinear Analysis of Sensory Organization Test for Subjects with Unilateral Vestibular Dysfunction"/>
              </a:rPr>
              <a:t>Nonlinear Analysis of Sensory Organization Test for Subjects with Unilateral Vestibular Dysfunction</a:t>
            </a:r>
            <a:r>
              <a:rPr lang="en-US" sz="1100" b="1" dirty="0" smtClean="0"/>
              <a:t> </a:t>
            </a:r>
          </a:p>
          <a:p>
            <a:r>
              <a:rPr lang="en-US" sz="1100" dirty="0" err="1" smtClean="0"/>
              <a:t>Jia-Rong</a:t>
            </a:r>
            <a:r>
              <a:rPr lang="en-US" sz="1100" dirty="0" smtClean="0"/>
              <a:t> </a:t>
            </a:r>
            <a:r>
              <a:rPr lang="en-US" sz="1100" dirty="0" err="1" smtClean="0"/>
              <a:t>Yeh</a:t>
            </a:r>
            <a:r>
              <a:rPr lang="en-US" sz="1100" dirty="0" smtClean="0"/>
              <a:t>, Li-Chi Hsu, [...], Men-</a:t>
            </a:r>
            <a:r>
              <a:rPr lang="en-US" sz="1100" dirty="0" err="1" smtClean="0"/>
              <a:t>Tzung</a:t>
            </a:r>
            <a:r>
              <a:rPr lang="en-US" sz="1100" dirty="0" smtClean="0"/>
              <a:t> Lo</a:t>
            </a:r>
            <a:endParaRPr lang="en-US" sz="1100" dirty="0"/>
          </a:p>
        </p:txBody>
      </p:sp>
      <p:sp>
        <p:nvSpPr>
          <p:cNvPr id="10" name="직사각형 9"/>
          <p:cNvSpPr/>
          <p:nvPr/>
        </p:nvSpPr>
        <p:spPr>
          <a:xfrm>
            <a:off x="0" y="3286124"/>
            <a:ext cx="4572000" cy="430887"/>
          </a:xfrm>
          <a:prstGeom prst="rect">
            <a:avLst/>
          </a:prstGeom>
        </p:spPr>
        <p:txBody>
          <a:bodyPr>
            <a:spAutoFit/>
          </a:bodyPr>
          <a:lstStyle/>
          <a:p>
            <a:r>
              <a:rPr lang="en-US" sz="1100" b="1" dirty="0" smtClean="0">
                <a:hlinkClick r:id="rId7" action="ppaction://hlinkfile" tooltip="Facial Motion Engages Predictive Visual Mechanisms"/>
              </a:rPr>
              <a:t>Facial Motion Engages Predictive Visual Mechanisms</a:t>
            </a:r>
            <a:r>
              <a:rPr lang="en-US" sz="1100" b="1" dirty="0" smtClean="0"/>
              <a:t> </a:t>
            </a:r>
          </a:p>
          <a:p>
            <a:r>
              <a:rPr lang="en-US" sz="1100" dirty="0" err="1" smtClean="0"/>
              <a:t>Jordy</a:t>
            </a:r>
            <a:r>
              <a:rPr lang="en-US" sz="1100" dirty="0" smtClean="0"/>
              <a:t> Kaufman, Patrick J. Johnston</a:t>
            </a:r>
            <a:endParaRPr lang="en-US" sz="1100" dirty="0"/>
          </a:p>
        </p:txBody>
      </p:sp>
      <p:sp>
        <p:nvSpPr>
          <p:cNvPr id="11" name="직사각형 10"/>
          <p:cNvSpPr/>
          <p:nvPr/>
        </p:nvSpPr>
        <p:spPr>
          <a:xfrm>
            <a:off x="0" y="3786190"/>
            <a:ext cx="4572000" cy="600164"/>
          </a:xfrm>
          <a:prstGeom prst="rect">
            <a:avLst/>
          </a:prstGeom>
        </p:spPr>
        <p:txBody>
          <a:bodyPr>
            <a:spAutoFit/>
          </a:bodyPr>
          <a:lstStyle/>
          <a:p>
            <a:r>
              <a:rPr lang="en-US" sz="1100" b="1" dirty="0" smtClean="0">
                <a:hlinkClick r:id="rId8" action="ppaction://hlinkfile" tooltip="Correction: CXCR7 Is Highly Expressed in Acute Lymphoblastic Leukemia and Potentiates CXCR4 Response to CXCL12"/>
              </a:rPr>
              <a:t>Correction: CXCR7 Is Highly Expressed in Acute Lymphoblastic Leukemia and Potentiates CXCR4 Response to CXCL12</a:t>
            </a:r>
            <a:r>
              <a:rPr lang="en-US" sz="1100" b="1" dirty="0" smtClean="0"/>
              <a:t> </a:t>
            </a:r>
          </a:p>
          <a:p>
            <a:r>
              <a:rPr lang="en-US" sz="1100" dirty="0" smtClean="0"/>
              <a:t>The PLOS ONE Staff </a:t>
            </a:r>
            <a:endParaRPr lang="en-US" sz="1100" dirty="0"/>
          </a:p>
        </p:txBody>
      </p:sp>
      <p:sp>
        <p:nvSpPr>
          <p:cNvPr id="12" name="직사각형 11"/>
          <p:cNvSpPr/>
          <p:nvPr/>
        </p:nvSpPr>
        <p:spPr>
          <a:xfrm>
            <a:off x="0" y="4357694"/>
            <a:ext cx="4572000" cy="600164"/>
          </a:xfrm>
          <a:prstGeom prst="rect">
            <a:avLst/>
          </a:prstGeom>
        </p:spPr>
        <p:txBody>
          <a:bodyPr>
            <a:spAutoFit/>
          </a:bodyPr>
          <a:lstStyle/>
          <a:p>
            <a:r>
              <a:rPr lang="en-US" sz="1100" b="1" dirty="0" smtClean="0">
                <a:hlinkClick r:id="rId9" action="ppaction://hlinkfile" tooltip="SOCS3 Promoter Hypermethylation Is a Favorable Prognosticator and a Novel Indicator for G-CIMP-Positive GBM Patients"/>
              </a:rPr>
              <a:t>SOCS3 Promoter </a:t>
            </a:r>
            <a:r>
              <a:rPr lang="en-US" sz="1100" b="1" dirty="0" err="1" smtClean="0">
                <a:hlinkClick r:id="rId9" action="ppaction://hlinkfile" tooltip="SOCS3 Promoter Hypermethylation Is a Favorable Prognosticator and a Novel Indicator for G-CIMP-Positive GBM Patients"/>
              </a:rPr>
              <a:t>Hypermethylation</a:t>
            </a:r>
            <a:r>
              <a:rPr lang="en-US" sz="1100" b="1" dirty="0" smtClean="0">
                <a:hlinkClick r:id="rId9" action="ppaction://hlinkfile" tooltip="SOCS3 Promoter Hypermethylation Is a Favorable Prognosticator and a Novel Indicator for G-CIMP-Positive GBM Patients"/>
              </a:rPr>
              <a:t> Is a Favorable Prognosticator and a Novel Indicator for G-CIMP-Positive GBM Patients</a:t>
            </a:r>
            <a:r>
              <a:rPr lang="en-US" sz="1100" b="1" dirty="0" smtClean="0"/>
              <a:t> </a:t>
            </a:r>
          </a:p>
          <a:p>
            <a:r>
              <a:rPr lang="en-US" sz="1100" dirty="0" smtClean="0"/>
              <a:t>Ying </a:t>
            </a:r>
            <a:r>
              <a:rPr lang="en-US" sz="1100" dirty="0" err="1" smtClean="0"/>
              <a:t>Feng</a:t>
            </a:r>
            <a:r>
              <a:rPr lang="en-US" sz="1100" dirty="0" smtClean="0"/>
              <a:t>, </a:t>
            </a:r>
            <a:r>
              <a:rPr lang="en-US" sz="1100" dirty="0" err="1" smtClean="0"/>
              <a:t>Zheng</a:t>
            </a:r>
            <a:r>
              <a:rPr lang="en-US" sz="1100" dirty="0" smtClean="0"/>
              <a:t> Wang, [...], Tao Jiang</a:t>
            </a:r>
            <a:endParaRPr lang="en-US" sz="1100" dirty="0"/>
          </a:p>
        </p:txBody>
      </p:sp>
      <p:sp>
        <p:nvSpPr>
          <p:cNvPr id="13" name="직사각형 12"/>
          <p:cNvSpPr/>
          <p:nvPr/>
        </p:nvSpPr>
        <p:spPr>
          <a:xfrm>
            <a:off x="0" y="4929198"/>
            <a:ext cx="4572000" cy="769441"/>
          </a:xfrm>
          <a:prstGeom prst="rect">
            <a:avLst/>
          </a:prstGeom>
        </p:spPr>
        <p:txBody>
          <a:bodyPr>
            <a:spAutoFit/>
          </a:bodyPr>
          <a:lstStyle/>
          <a:p>
            <a:r>
              <a:rPr lang="en-US" sz="1100" b="1" dirty="0" smtClean="0">
                <a:hlinkClick r:id="rId10" action="ppaction://hlinkfile" tooltip="Heat-Related Mortality in India: Excess All-Cause Mortality Associated with the 2010 Ahmedabad Heat Wave"/>
              </a:rPr>
              <a:t>Heat-Related Mortality in India: Excess All-Cause Mortality Associated with the 2010 </a:t>
            </a:r>
            <a:r>
              <a:rPr lang="en-US" sz="1100" b="1" dirty="0" err="1" smtClean="0">
                <a:hlinkClick r:id="rId10" action="ppaction://hlinkfile" tooltip="Heat-Related Mortality in India: Excess All-Cause Mortality Associated with the 2010 Ahmedabad Heat Wave"/>
              </a:rPr>
              <a:t>Ahmedabad</a:t>
            </a:r>
            <a:r>
              <a:rPr lang="en-US" sz="1100" b="1" dirty="0" smtClean="0">
                <a:hlinkClick r:id="rId10" action="ppaction://hlinkfile" tooltip="Heat-Related Mortality in India: Excess All-Cause Mortality Associated with the 2010 Ahmedabad Heat Wave"/>
              </a:rPr>
              <a:t> Heat Wave</a:t>
            </a:r>
            <a:r>
              <a:rPr lang="en-US" sz="1100" b="1" dirty="0" smtClean="0"/>
              <a:t> </a:t>
            </a:r>
          </a:p>
          <a:p>
            <a:r>
              <a:rPr lang="en-US" sz="1100" dirty="0" err="1" smtClean="0"/>
              <a:t>Gulrez</a:t>
            </a:r>
            <a:r>
              <a:rPr lang="en-US" sz="1100" dirty="0" smtClean="0"/>
              <a:t> Shah </a:t>
            </a:r>
            <a:r>
              <a:rPr lang="en-US" sz="1100" dirty="0" err="1" smtClean="0"/>
              <a:t>Azhar</a:t>
            </a:r>
            <a:r>
              <a:rPr lang="en-US" sz="1100" dirty="0" smtClean="0"/>
              <a:t>, </a:t>
            </a:r>
            <a:r>
              <a:rPr lang="en-US" sz="1100" dirty="0" err="1" smtClean="0"/>
              <a:t>Dileep</a:t>
            </a:r>
            <a:r>
              <a:rPr lang="en-US" sz="1100" dirty="0" smtClean="0"/>
              <a:t> </a:t>
            </a:r>
            <a:r>
              <a:rPr lang="en-US" sz="1100" dirty="0" err="1" smtClean="0"/>
              <a:t>Mavalankar</a:t>
            </a:r>
            <a:r>
              <a:rPr lang="en-US" sz="1100" dirty="0" smtClean="0"/>
              <a:t>, [...], on behalf of the </a:t>
            </a:r>
            <a:r>
              <a:rPr lang="en-US" sz="1100" dirty="0" err="1" smtClean="0"/>
              <a:t>Ahmedabad</a:t>
            </a:r>
            <a:r>
              <a:rPr lang="en-US" sz="1100" dirty="0" smtClean="0"/>
              <a:t> </a:t>
            </a:r>
            <a:r>
              <a:rPr lang="en-US" sz="1100" dirty="0" err="1" smtClean="0"/>
              <a:t>HeatClimate</a:t>
            </a:r>
            <a:r>
              <a:rPr lang="en-US" sz="1100" dirty="0" smtClean="0"/>
              <a:t> Study Group</a:t>
            </a:r>
            <a:endParaRPr lang="en-US" sz="1100" dirty="0"/>
          </a:p>
        </p:txBody>
      </p:sp>
      <p:sp>
        <p:nvSpPr>
          <p:cNvPr id="14" name="직사각형 13"/>
          <p:cNvSpPr/>
          <p:nvPr/>
        </p:nvSpPr>
        <p:spPr>
          <a:xfrm>
            <a:off x="0" y="5715016"/>
            <a:ext cx="4572000" cy="600164"/>
          </a:xfrm>
          <a:prstGeom prst="rect">
            <a:avLst/>
          </a:prstGeom>
        </p:spPr>
        <p:txBody>
          <a:bodyPr>
            <a:spAutoFit/>
          </a:bodyPr>
          <a:lstStyle/>
          <a:p>
            <a:r>
              <a:rPr lang="en-US" sz="1100" b="1" dirty="0" smtClean="0">
                <a:hlinkClick r:id="rId11" action="ppaction://hlinkfile" tooltip="Mathematical Modeling of Interleukin-27 Induction of Anti-Tumor T Cells Response"/>
              </a:rPr>
              <a:t>Mathematical Modeling of Interleukin-27 Induction of Anti-Tumor T Cells Response</a:t>
            </a:r>
            <a:r>
              <a:rPr lang="en-US" sz="1100" b="1" dirty="0" smtClean="0"/>
              <a:t> </a:t>
            </a:r>
          </a:p>
          <a:p>
            <a:r>
              <a:rPr lang="en-US" sz="1100" dirty="0" smtClean="0"/>
              <a:t>Kang-Ling Liao, </a:t>
            </a:r>
            <a:r>
              <a:rPr lang="en-US" sz="1100" dirty="0" err="1" smtClean="0"/>
              <a:t>Xue-Feng</a:t>
            </a:r>
            <a:r>
              <a:rPr lang="en-US" sz="1100" dirty="0" smtClean="0"/>
              <a:t> </a:t>
            </a:r>
            <a:r>
              <a:rPr lang="en-US" sz="1100" dirty="0" err="1" smtClean="0"/>
              <a:t>Bai</a:t>
            </a:r>
            <a:r>
              <a:rPr lang="en-US" sz="1100" dirty="0" smtClean="0"/>
              <a:t>, </a:t>
            </a:r>
            <a:r>
              <a:rPr lang="en-US" sz="1100" dirty="0" err="1" smtClean="0"/>
              <a:t>Avner</a:t>
            </a:r>
            <a:r>
              <a:rPr lang="en-US" sz="1100" dirty="0" smtClean="0"/>
              <a:t> Friedman</a:t>
            </a:r>
            <a:endParaRPr lang="en-US" sz="1100" dirty="0"/>
          </a:p>
        </p:txBody>
      </p:sp>
      <p:sp>
        <p:nvSpPr>
          <p:cNvPr id="15" name="직사각형 14"/>
          <p:cNvSpPr/>
          <p:nvPr/>
        </p:nvSpPr>
        <p:spPr>
          <a:xfrm>
            <a:off x="4572000" y="785794"/>
            <a:ext cx="4572000" cy="600164"/>
          </a:xfrm>
          <a:prstGeom prst="rect">
            <a:avLst/>
          </a:prstGeom>
        </p:spPr>
        <p:txBody>
          <a:bodyPr>
            <a:spAutoFit/>
          </a:bodyPr>
          <a:lstStyle/>
          <a:p>
            <a:r>
              <a:rPr lang="en-US" sz="1100" b="1" dirty="0" smtClean="0">
                <a:hlinkClick r:id="rId12" action="ppaction://hlinkfile" tooltip="Deregulation of Mitochondria-Shaping Proteins Opa-1 and Drp-1 in Manganese-Induced Apoptosis"/>
              </a:rPr>
              <a:t>Deregulation of Mitochondria-Shaping Proteins Opa-1 and Drp-1 in Manganese-Induced Apoptosis</a:t>
            </a:r>
            <a:r>
              <a:rPr lang="en-US" sz="1100" b="1" dirty="0" smtClean="0"/>
              <a:t> </a:t>
            </a:r>
          </a:p>
          <a:p>
            <a:r>
              <a:rPr lang="en-US" sz="1100" dirty="0" err="1" smtClean="0"/>
              <a:t>Agustina</a:t>
            </a:r>
            <a:r>
              <a:rPr lang="en-US" sz="1100" dirty="0" smtClean="0"/>
              <a:t> </a:t>
            </a:r>
            <a:r>
              <a:rPr lang="en-US" sz="1100" dirty="0" err="1" smtClean="0"/>
              <a:t>Alaimo</a:t>
            </a:r>
            <a:r>
              <a:rPr lang="en-US" sz="1100" dirty="0" smtClean="0"/>
              <a:t>, Roxana M. </a:t>
            </a:r>
            <a:r>
              <a:rPr lang="en-US" sz="1100" dirty="0" err="1" smtClean="0"/>
              <a:t>Gorojod</a:t>
            </a:r>
            <a:r>
              <a:rPr lang="en-US" sz="1100" dirty="0" smtClean="0"/>
              <a:t>, [...], </a:t>
            </a:r>
            <a:r>
              <a:rPr lang="en-US" sz="1100" dirty="0" err="1" smtClean="0"/>
              <a:t>Mónica</a:t>
            </a:r>
            <a:r>
              <a:rPr lang="en-US" sz="1100" dirty="0" smtClean="0"/>
              <a:t> L. </a:t>
            </a:r>
            <a:r>
              <a:rPr lang="en-US" sz="1100" dirty="0" err="1" smtClean="0"/>
              <a:t>Kotler</a:t>
            </a:r>
            <a:endParaRPr lang="en-US" sz="1100" dirty="0"/>
          </a:p>
        </p:txBody>
      </p:sp>
      <p:sp>
        <p:nvSpPr>
          <p:cNvPr id="16" name="직사각형 15"/>
          <p:cNvSpPr/>
          <p:nvPr/>
        </p:nvSpPr>
        <p:spPr>
          <a:xfrm>
            <a:off x="4572000" y="1428736"/>
            <a:ext cx="4572000" cy="769441"/>
          </a:xfrm>
          <a:prstGeom prst="rect">
            <a:avLst/>
          </a:prstGeom>
        </p:spPr>
        <p:txBody>
          <a:bodyPr>
            <a:spAutoFit/>
          </a:bodyPr>
          <a:lstStyle/>
          <a:p>
            <a:r>
              <a:rPr lang="en-US" sz="1100" b="1" dirty="0" smtClean="0">
                <a:hlinkClick r:id="rId13" action="ppaction://hlinkfile" tooltip="An A91V SNP in the &lt;i&gt;Perforin&lt;/i&gt; Gene Is Frequently Found in NK/T-Cell Lymphomas"/>
              </a:rPr>
              <a:t>An A91V SNP in the </a:t>
            </a:r>
            <a:r>
              <a:rPr lang="en-US" sz="1100" b="1" i="1" dirty="0" err="1" smtClean="0">
                <a:hlinkClick r:id="rId13" action="ppaction://hlinkfile" tooltip="An A91V SNP in the &lt;i&gt;Perforin&lt;/i&gt; Gene Is Frequently Found in NK/T-Cell Lymphomas"/>
              </a:rPr>
              <a:t>Perforin</a:t>
            </a:r>
            <a:r>
              <a:rPr lang="en-US" sz="1100" b="1" dirty="0" smtClean="0">
                <a:hlinkClick r:id="rId13" action="ppaction://hlinkfile" tooltip="An A91V SNP in the &lt;i&gt;Perforin&lt;/i&gt; Gene Is Frequently Found in NK/T-Cell Lymphomas"/>
              </a:rPr>
              <a:t> Gene Is Frequently Found in NK/T-Cell Lymphomas</a:t>
            </a:r>
            <a:r>
              <a:rPr lang="en-US" sz="1100" b="1" dirty="0" smtClean="0"/>
              <a:t> </a:t>
            </a:r>
          </a:p>
          <a:p>
            <a:r>
              <a:rPr lang="en-US" sz="1100" dirty="0" err="1" smtClean="0"/>
              <a:t>Rebeca</a:t>
            </a:r>
            <a:r>
              <a:rPr lang="en-US" sz="1100" dirty="0" smtClean="0"/>
              <a:t> </a:t>
            </a:r>
            <a:r>
              <a:rPr lang="en-US" sz="1100" dirty="0" err="1" smtClean="0"/>
              <a:t>Manso</a:t>
            </a:r>
            <a:r>
              <a:rPr lang="en-US" sz="1100" dirty="0" smtClean="0"/>
              <a:t>, Socorro </a:t>
            </a:r>
            <a:r>
              <a:rPr lang="en-US" sz="1100" dirty="0" err="1" smtClean="0"/>
              <a:t>María</a:t>
            </a:r>
            <a:r>
              <a:rPr lang="en-US" sz="1100" dirty="0" smtClean="0"/>
              <a:t> </a:t>
            </a:r>
            <a:r>
              <a:rPr lang="en-US" sz="1100" dirty="0" err="1" smtClean="0"/>
              <a:t>Rodríguez-Pinilla</a:t>
            </a:r>
            <a:r>
              <a:rPr lang="en-US" sz="1100" dirty="0" smtClean="0"/>
              <a:t>, [...], Miguel </a:t>
            </a:r>
            <a:r>
              <a:rPr lang="en-US" sz="1100" dirty="0" err="1" smtClean="0"/>
              <a:t>Ángel</a:t>
            </a:r>
            <a:r>
              <a:rPr lang="en-US" sz="1100" dirty="0" smtClean="0"/>
              <a:t> </a:t>
            </a:r>
            <a:r>
              <a:rPr lang="en-US" sz="1100" dirty="0" err="1" smtClean="0"/>
              <a:t>Piris</a:t>
            </a:r>
            <a:endParaRPr lang="en-US" sz="1100" dirty="0"/>
          </a:p>
        </p:txBody>
      </p:sp>
      <p:sp>
        <p:nvSpPr>
          <p:cNvPr id="18" name="직사각형 17"/>
          <p:cNvSpPr/>
          <p:nvPr/>
        </p:nvSpPr>
        <p:spPr>
          <a:xfrm>
            <a:off x="4572000" y="2143116"/>
            <a:ext cx="4572000" cy="600164"/>
          </a:xfrm>
          <a:prstGeom prst="rect">
            <a:avLst/>
          </a:prstGeom>
        </p:spPr>
        <p:txBody>
          <a:bodyPr>
            <a:spAutoFit/>
          </a:bodyPr>
          <a:lstStyle/>
          <a:p>
            <a:r>
              <a:rPr lang="en-US" sz="1100" b="1" dirty="0" smtClean="0">
                <a:hlinkClick r:id="rId14" action="ppaction://hlinkfile" tooltip="Specific Reactions of Different Striatal Neuron Types in Morphology Induced by Quinolinic Acid in Rats"/>
              </a:rPr>
              <a:t>Specific Reactions of Different </a:t>
            </a:r>
            <a:r>
              <a:rPr lang="en-US" sz="1100" b="1" dirty="0" err="1" smtClean="0">
                <a:hlinkClick r:id="rId14" action="ppaction://hlinkfile" tooltip="Specific Reactions of Different Striatal Neuron Types in Morphology Induced by Quinolinic Acid in Rats"/>
              </a:rPr>
              <a:t>Striatal</a:t>
            </a:r>
            <a:r>
              <a:rPr lang="en-US" sz="1100" b="1" dirty="0" smtClean="0">
                <a:hlinkClick r:id="rId14" action="ppaction://hlinkfile" tooltip="Specific Reactions of Different Striatal Neuron Types in Morphology Induced by Quinolinic Acid in Rats"/>
              </a:rPr>
              <a:t> Neuron Types in Morphology Induced by </a:t>
            </a:r>
            <a:r>
              <a:rPr lang="en-US" sz="1100" b="1" dirty="0" err="1" smtClean="0">
                <a:hlinkClick r:id="rId14" action="ppaction://hlinkfile" tooltip="Specific Reactions of Different Striatal Neuron Types in Morphology Induced by Quinolinic Acid in Rats"/>
              </a:rPr>
              <a:t>Quinolinic</a:t>
            </a:r>
            <a:r>
              <a:rPr lang="en-US" sz="1100" b="1" dirty="0" smtClean="0">
                <a:hlinkClick r:id="rId14" action="ppaction://hlinkfile" tooltip="Specific Reactions of Different Striatal Neuron Types in Morphology Induced by Quinolinic Acid in Rats"/>
              </a:rPr>
              <a:t> Acid in Rats</a:t>
            </a:r>
            <a:r>
              <a:rPr lang="en-US" sz="1100" b="1" dirty="0" smtClean="0"/>
              <a:t> </a:t>
            </a:r>
          </a:p>
          <a:p>
            <a:r>
              <a:rPr lang="en-US" sz="1100" dirty="0" err="1" smtClean="0"/>
              <a:t>Qiqi</a:t>
            </a:r>
            <a:r>
              <a:rPr lang="en-US" sz="1100" dirty="0" smtClean="0"/>
              <a:t> </a:t>
            </a:r>
            <a:r>
              <a:rPr lang="en-US" sz="1100" dirty="0" err="1" smtClean="0"/>
              <a:t>Feng</a:t>
            </a:r>
            <a:r>
              <a:rPr lang="en-US" sz="1100" dirty="0" smtClean="0"/>
              <a:t>, </a:t>
            </a:r>
            <a:r>
              <a:rPr lang="en-US" sz="1100" dirty="0" err="1" smtClean="0"/>
              <a:t>Yuxin</a:t>
            </a:r>
            <a:r>
              <a:rPr lang="en-US" sz="1100" dirty="0" smtClean="0"/>
              <a:t> Ma, [...], </a:t>
            </a:r>
            <a:r>
              <a:rPr lang="en-US" sz="1100" dirty="0" err="1" smtClean="0"/>
              <a:t>Wanlong</a:t>
            </a:r>
            <a:r>
              <a:rPr lang="en-US" sz="1100" dirty="0" smtClean="0"/>
              <a:t> Lei</a:t>
            </a:r>
            <a:endParaRPr lang="en-US" sz="1100" dirty="0"/>
          </a:p>
        </p:txBody>
      </p:sp>
      <p:sp>
        <p:nvSpPr>
          <p:cNvPr id="19" name="직사각형 18"/>
          <p:cNvSpPr/>
          <p:nvPr/>
        </p:nvSpPr>
        <p:spPr>
          <a:xfrm>
            <a:off x="4572000" y="2786058"/>
            <a:ext cx="4572000" cy="430887"/>
          </a:xfrm>
          <a:prstGeom prst="rect">
            <a:avLst/>
          </a:prstGeom>
        </p:spPr>
        <p:txBody>
          <a:bodyPr>
            <a:spAutoFit/>
          </a:bodyPr>
          <a:lstStyle/>
          <a:p>
            <a:r>
              <a:rPr lang="en-US" sz="1100" b="1" dirty="0" err="1" smtClean="0">
                <a:hlinkClick r:id="rId15" action="ppaction://hlinkfile" tooltip="Autoantibodies to Agrin in Myasthenia Gravis Patients"/>
              </a:rPr>
              <a:t>Autoantibodies</a:t>
            </a:r>
            <a:r>
              <a:rPr lang="en-US" sz="1100" b="1" dirty="0" smtClean="0">
                <a:hlinkClick r:id="rId15" action="ppaction://hlinkfile" tooltip="Autoantibodies to Agrin in Myasthenia Gravis Patients"/>
              </a:rPr>
              <a:t> to </a:t>
            </a:r>
            <a:r>
              <a:rPr lang="en-US" sz="1100" b="1" dirty="0" err="1" smtClean="0">
                <a:hlinkClick r:id="rId15" action="ppaction://hlinkfile" tooltip="Autoantibodies to Agrin in Myasthenia Gravis Patients"/>
              </a:rPr>
              <a:t>Agrin</a:t>
            </a:r>
            <a:r>
              <a:rPr lang="en-US" sz="1100" b="1" dirty="0" smtClean="0">
                <a:hlinkClick r:id="rId15" action="ppaction://hlinkfile" tooltip="Autoantibodies to Agrin in Myasthenia Gravis Patients"/>
              </a:rPr>
              <a:t> in Myasthenia Gravis Patients</a:t>
            </a:r>
            <a:r>
              <a:rPr lang="en-US" sz="1100" b="1" dirty="0" smtClean="0"/>
              <a:t> </a:t>
            </a:r>
          </a:p>
          <a:p>
            <a:r>
              <a:rPr lang="en-US" sz="1100" dirty="0" smtClean="0"/>
              <a:t>Bin Zhang, </a:t>
            </a:r>
            <a:r>
              <a:rPr lang="en-US" sz="1100" dirty="0" err="1" smtClean="0"/>
              <a:t>Chengyong</a:t>
            </a:r>
            <a:r>
              <a:rPr lang="en-US" sz="1100" dirty="0" smtClean="0"/>
              <a:t> </a:t>
            </a:r>
            <a:r>
              <a:rPr lang="en-US" sz="1100" dirty="0" err="1" smtClean="0"/>
              <a:t>Shen</a:t>
            </a:r>
            <a:r>
              <a:rPr lang="en-US" sz="1100" dirty="0" smtClean="0"/>
              <a:t>, [...], Lin Mei</a:t>
            </a:r>
            <a:endParaRPr lang="en-US" sz="1100" dirty="0"/>
          </a:p>
        </p:txBody>
      </p:sp>
      <p:sp>
        <p:nvSpPr>
          <p:cNvPr id="20" name="직사각형 19"/>
          <p:cNvSpPr/>
          <p:nvPr/>
        </p:nvSpPr>
        <p:spPr>
          <a:xfrm>
            <a:off x="4572000" y="3186026"/>
            <a:ext cx="4572000" cy="600164"/>
          </a:xfrm>
          <a:prstGeom prst="rect">
            <a:avLst/>
          </a:prstGeom>
        </p:spPr>
        <p:txBody>
          <a:bodyPr>
            <a:spAutoFit/>
          </a:bodyPr>
          <a:lstStyle/>
          <a:p>
            <a:r>
              <a:rPr lang="en-US" sz="1100" b="1" dirty="0" smtClean="0">
                <a:hlinkClick r:id="rId16" action="ppaction://hlinkfile" tooltip="The Toxoplasma Acto-MyoA Motor Complex Is Important but Not Essential for Gliding Motility and Host Cell Invasion"/>
              </a:rPr>
              <a:t>The </a:t>
            </a:r>
            <a:r>
              <a:rPr lang="en-US" sz="1100" b="1" dirty="0" err="1" smtClean="0">
                <a:hlinkClick r:id="rId16" action="ppaction://hlinkfile" tooltip="The Toxoplasma Acto-MyoA Motor Complex Is Important but Not Essential for Gliding Motility and Host Cell Invasion"/>
              </a:rPr>
              <a:t>Toxoplasma</a:t>
            </a:r>
            <a:r>
              <a:rPr lang="en-US" sz="1100" b="1" dirty="0" smtClean="0">
                <a:hlinkClick r:id="rId16" action="ppaction://hlinkfile" tooltip="The Toxoplasma Acto-MyoA Motor Complex Is Important but Not Essential for Gliding Motility and Host Cell Invasion"/>
              </a:rPr>
              <a:t> </a:t>
            </a:r>
            <a:r>
              <a:rPr lang="en-US" sz="1100" b="1" dirty="0" err="1" smtClean="0">
                <a:hlinkClick r:id="rId16" action="ppaction://hlinkfile" tooltip="The Toxoplasma Acto-MyoA Motor Complex Is Important but Not Essential for Gliding Motility and Host Cell Invasion"/>
              </a:rPr>
              <a:t>Acto-MyoA</a:t>
            </a:r>
            <a:r>
              <a:rPr lang="en-US" sz="1100" b="1" dirty="0" smtClean="0">
                <a:hlinkClick r:id="rId16" action="ppaction://hlinkfile" tooltip="The Toxoplasma Acto-MyoA Motor Complex Is Important but Not Essential for Gliding Motility and Host Cell Invasion"/>
              </a:rPr>
              <a:t> Motor Complex Is Important but Not Essential for Gliding Motility and Host Cell Invasion</a:t>
            </a:r>
            <a:r>
              <a:rPr lang="en-US" sz="1100" b="1" dirty="0" smtClean="0"/>
              <a:t> </a:t>
            </a:r>
          </a:p>
          <a:p>
            <a:r>
              <a:rPr lang="en-US" sz="1100" dirty="0" err="1" smtClean="0"/>
              <a:t>Saskia</a:t>
            </a:r>
            <a:r>
              <a:rPr lang="en-US" sz="1100" dirty="0" smtClean="0"/>
              <a:t> </a:t>
            </a:r>
            <a:r>
              <a:rPr lang="en-US" sz="1100" dirty="0" err="1" smtClean="0"/>
              <a:t>Egarter</a:t>
            </a:r>
            <a:r>
              <a:rPr lang="en-US" sz="1100" dirty="0" smtClean="0"/>
              <a:t>, Nicole </a:t>
            </a:r>
            <a:r>
              <a:rPr lang="en-US" sz="1100" dirty="0" err="1" smtClean="0"/>
              <a:t>Andenmatten</a:t>
            </a:r>
            <a:r>
              <a:rPr lang="en-US" sz="1100" dirty="0" smtClean="0"/>
              <a:t>, [...], Markus </a:t>
            </a:r>
            <a:r>
              <a:rPr lang="en-US" sz="1100" dirty="0" err="1" smtClean="0"/>
              <a:t>Meissner</a:t>
            </a:r>
            <a:endParaRPr lang="en-US" sz="1100" dirty="0"/>
          </a:p>
        </p:txBody>
      </p:sp>
      <p:sp>
        <p:nvSpPr>
          <p:cNvPr id="21" name="직사각형 20"/>
          <p:cNvSpPr/>
          <p:nvPr/>
        </p:nvSpPr>
        <p:spPr>
          <a:xfrm>
            <a:off x="4572000" y="3786190"/>
            <a:ext cx="4572000" cy="600164"/>
          </a:xfrm>
          <a:prstGeom prst="rect">
            <a:avLst/>
          </a:prstGeom>
        </p:spPr>
        <p:txBody>
          <a:bodyPr>
            <a:spAutoFit/>
          </a:bodyPr>
          <a:lstStyle/>
          <a:p>
            <a:r>
              <a:rPr lang="en-US" sz="1100" b="1" dirty="0" err="1" smtClean="0">
                <a:hlinkClick r:id="rId17" action="ppaction://hlinkfile" tooltip="Overexpressed PKCδ Downregulates the Expression of PKCα in B16F10 Melanoma: Induction of Apoptosis by PKCδ via Ceramide Generation"/>
              </a:rPr>
              <a:t>Overexpressed</a:t>
            </a:r>
            <a:r>
              <a:rPr lang="en-US" sz="1100" b="1" dirty="0" smtClean="0">
                <a:hlinkClick r:id="rId17" action="ppaction://hlinkfile" tooltip="Overexpressed PKCδ Downregulates the Expression of PKCα in B16F10 Melanoma: Induction of Apoptosis by PKCδ via Ceramide Generation"/>
              </a:rPr>
              <a:t> PKC</a:t>
            </a:r>
            <a:r>
              <a:rPr lang="el-GR" sz="1100" b="1" dirty="0" smtClean="0">
                <a:hlinkClick r:id="rId17" action="ppaction://hlinkfile" tooltip="Overexpressed PKCδ Downregulates the Expression of PKCα in B16F10 Melanoma: Induction of Apoptosis by PKCδ via Ceramide Generation"/>
              </a:rPr>
              <a:t>δ </a:t>
            </a:r>
            <a:r>
              <a:rPr lang="en-US" sz="1100" b="1" dirty="0" err="1" smtClean="0">
                <a:hlinkClick r:id="rId17" action="ppaction://hlinkfile" tooltip="Overexpressed PKCδ Downregulates the Expression of PKCα in B16F10 Melanoma: Induction of Apoptosis by PKCδ via Ceramide Generation"/>
              </a:rPr>
              <a:t>Downregulates</a:t>
            </a:r>
            <a:r>
              <a:rPr lang="en-US" sz="1100" b="1" dirty="0" smtClean="0">
                <a:hlinkClick r:id="rId17" action="ppaction://hlinkfile" tooltip="Overexpressed PKCδ Downregulates the Expression of PKCα in B16F10 Melanoma: Induction of Apoptosis by PKCδ via Ceramide Generation"/>
              </a:rPr>
              <a:t> the Expression of PKC</a:t>
            </a:r>
            <a:r>
              <a:rPr lang="el-GR" sz="1100" b="1" dirty="0" smtClean="0">
                <a:hlinkClick r:id="rId17" action="ppaction://hlinkfile" tooltip="Overexpressed PKCδ Downregulates the Expression of PKCα in B16F10 Melanoma: Induction of Apoptosis by PKCδ via Ceramide Generation"/>
              </a:rPr>
              <a:t>α </a:t>
            </a:r>
            <a:r>
              <a:rPr lang="en-US" sz="1100" b="1" dirty="0" smtClean="0">
                <a:hlinkClick r:id="rId17" action="ppaction://hlinkfile" tooltip="Overexpressed PKCδ Downregulates the Expression of PKCα in B16F10 Melanoma: Induction of Apoptosis by PKCδ via Ceramide Generation"/>
              </a:rPr>
              <a:t>in B16F10 Melanoma: Induction of Apoptosis by PKC</a:t>
            </a:r>
            <a:r>
              <a:rPr lang="el-GR" sz="1100" b="1" dirty="0" smtClean="0">
                <a:hlinkClick r:id="rId17" action="ppaction://hlinkfile" tooltip="Overexpressed PKCδ Downregulates the Expression of PKCα in B16F10 Melanoma: Induction of Apoptosis by PKCδ via Ceramide Generation"/>
              </a:rPr>
              <a:t>δ </a:t>
            </a:r>
            <a:r>
              <a:rPr lang="en-US" sz="1100" b="1" dirty="0" smtClean="0">
                <a:hlinkClick r:id="rId17" action="ppaction://hlinkfile" tooltip="Overexpressed PKCδ Downregulates the Expression of PKCα in B16F10 Melanoma: Induction of Apoptosis by PKCδ via Ceramide Generation"/>
              </a:rPr>
              <a:t>via...</a:t>
            </a:r>
            <a:r>
              <a:rPr lang="en-US" sz="1100" b="1" dirty="0" smtClean="0"/>
              <a:t> </a:t>
            </a:r>
          </a:p>
          <a:p>
            <a:r>
              <a:rPr lang="en-US" sz="1100" dirty="0" err="1" smtClean="0"/>
              <a:t>Kuntal</a:t>
            </a:r>
            <a:r>
              <a:rPr lang="en-US" sz="1100" dirty="0" smtClean="0"/>
              <a:t> </a:t>
            </a:r>
            <a:r>
              <a:rPr lang="en-US" sz="1100" dirty="0" err="1" smtClean="0"/>
              <a:t>Halder</a:t>
            </a:r>
            <a:r>
              <a:rPr lang="en-US" sz="1100" dirty="0" smtClean="0"/>
              <a:t>, </a:t>
            </a:r>
            <a:r>
              <a:rPr lang="en-US" sz="1100" dirty="0" err="1" smtClean="0"/>
              <a:t>Sayantan</a:t>
            </a:r>
            <a:r>
              <a:rPr lang="en-US" sz="1100" dirty="0" smtClean="0"/>
              <a:t> </a:t>
            </a:r>
            <a:r>
              <a:rPr lang="en-US" sz="1100" dirty="0" err="1" smtClean="0"/>
              <a:t>Banerjee</a:t>
            </a:r>
            <a:r>
              <a:rPr lang="en-US" sz="1100" dirty="0" smtClean="0"/>
              <a:t>, [...], </a:t>
            </a:r>
            <a:r>
              <a:rPr lang="en-US" sz="1100" dirty="0" err="1" smtClean="0"/>
              <a:t>Subrata</a:t>
            </a:r>
            <a:r>
              <a:rPr lang="en-US" sz="1100" dirty="0" smtClean="0"/>
              <a:t> </a:t>
            </a:r>
            <a:r>
              <a:rPr lang="en-US" sz="1100" dirty="0" err="1" smtClean="0"/>
              <a:t>Majumdar</a:t>
            </a:r>
            <a:endParaRPr lang="en-US" sz="1100" dirty="0"/>
          </a:p>
        </p:txBody>
      </p:sp>
      <p:sp>
        <p:nvSpPr>
          <p:cNvPr id="22" name="직사각형 21"/>
          <p:cNvSpPr/>
          <p:nvPr/>
        </p:nvSpPr>
        <p:spPr>
          <a:xfrm>
            <a:off x="4572000" y="4429132"/>
            <a:ext cx="4572000" cy="600164"/>
          </a:xfrm>
          <a:prstGeom prst="rect">
            <a:avLst/>
          </a:prstGeom>
        </p:spPr>
        <p:txBody>
          <a:bodyPr>
            <a:spAutoFit/>
          </a:bodyPr>
          <a:lstStyle/>
          <a:p>
            <a:r>
              <a:rPr lang="en-US" sz="1100" b="1" dirty="0" smtClean="0">
                <a:hlinkClick r:id="rId18" action="ppaction://hlinkfile" tooltip="Hypoxia-Inducible MiR-210 Is an Independent Prognostic Factor and Contributes to Metastasis in Colorectal Cancer"/>
              </a:rPr>
              <a:t>Hypoxia-Inducible MiR-210 Is an Independent Prognostic Factor and Contributes to Metastasis in Colorectal Cancer</a:t>
            </a:r>
            <a:r>
              <a:rPr lang="en-US" sz="1100" b="1" dirty="0" smtClean="0"/>
              <a:t> </a:t>
            </a:r>
          </a:p>
          <a:p>
            <a:r>
              <a:rPr lang="en-US" sz="1100" dirty="0" err="1" smtClean="0"/>
              <a:t>Ailin</a:t>
            </a:r>
            <a:r>
              <a:rPr lang="en-US" sz="1100" dirty="0" smtClean="0"/>
              <a:t> </a:t>
            </a:r>
            <a:r>
              <a:rPr lang="en-US" sz="1100" dirty="0" err="1" smtClean="0"/>
              <a:t>Qu</a:t>
            </a:r>
            <a:r>
              <a:rPr lang="en-US" sz="1100" dirty="0" smtClean="0"/>
              <a:t>, </a:t>
            </a:r>
            <a:r>
              <a:rPr lang="en-US" sz="1100" dirty="0" err="1" smtClean="0"/>
              <a:t>Lutao</a:t>
            </a:r>
            <a:r>
              <a:rPr lang="en-US" sz="1100" dirty="0" smtClean="0"/>
              <a:t> Du, [...], </a:t>
            </a:r>
            <a:r>
              <a:rPr lang="en-US" sz="1100" dirty="0" err="1" smtClean="0"/>
              <a:t>Chuanxin</a:t>
            </a:r>
            <a:r>
              <a:rPr lang="en-US" sz="1100" dirty="0" smtClean="0"/>
              <a:t> Wang</a:t>
            </a:r>
            <a:endParaRPr lang="en-US" sz="1100" dirty="0"/>
          </a:p>
        </p:txBody>
      </p:sp>
      <p:sp>
        <p:nvSpPr>
          <p:cNvPr id="23" name="직사각형 22"/>
          <p:cNvSpPr/>
          <p:nvPr/>
        </p:nvSpPr>
        <p:spPr>
          <a:xfrm>
            <a:off x="4572000" y="5143512"/>
            <a:ext cx="4572000" cy="600164"/>
          </a:xfrm>
          <a:prstGeom prst="rect">
            <a:avLst/>
          </a:prstGeom>
        </p:spPr>
        <p:txBody>
          <a:bodyPr>
            <a:spAutoFit/>
          </a:bodyPr>
          <a:lstStyle/>
          <a:p>
            <a:r>
              <a:rPr lang="en-US" sz="1100" b="1" dirty="0" smtClean="0">
                <a:hlinkClick r:id="rId19" action="ppaction://hlinkfile" tooltip="DNA Methylation of Heparanase Promoter Influences Its Expression and Associated with the Progression of Human Breast Cancer"/>
              </a:rPr>
              <a:t>DNA </a:t>
            </a:r>
            <a:r>
              <a:rPr lang="en-US" sz="1100" b="1" dirty="0" err="1" smtClean="0">
                <a:hlinkClick r:id="rId19" action="ppaction://hlinkfile" tooltip="DNA Methylation of Heparanase Promoter Influences Its Expression and Associated with the Progression of Human Breast Cancer"/>
              </a:rPr>
              <a:t>Methylation</a:t>
            </a:r>
            <a:r>
              <a:rPr lang="en-US" sz="1100" b="1" dirty="0" smtClean="0">
                <a:hlinkClick r:id="rId19" action="ppaction://hlinkfile" tooltip="DNA Methylation of Heparanase Promoter Influences Its Expression and Associated with the Progression of Human Breast Cancer"/>
              </a:rPr>
              <a:t> of </a:t>
            </a:r>
            <a:r>
              <a:rPr lang="en-US" sz="1100" b="1" dirty="0" err="1" smtClean="0">
                <a:hlinkClick r:id="rId19" action="ppaction://hlinkfile" tooltip="DNA Methylation of Heparanase Promoter Influences Its Expression and Associated with the Progression of Human Breast Cancer"/>
              </a:rPr>
              <a:t>Heparanase</a:t>
            </a:r>
            <a:r>
              <a:rPr lang="en-US" sz="1100" b="1" dirty="0" smtClean="0">
                <a:hlinkClick r:id="rId19" action="ppaction://hlinkfile" tooltip="DNA Methylation of Heparanase Promoter Influences Its Expression and Associated with the Progression of Human Breast Cancer"/>
              </a:rPr>
              <a:t> Promoter Influences Its Expression and Associated with the Progression of Human Breast...</a:t>
            </a:r>
            <a:r>
              <a:rPr lang="en-US" sz="1100" b="1" dirty="0" smtClean="0"/>
              <a:t> </a:t>
            </a:r>
          </a:p>
          <a:p>
            <a:r>
              <a:rPr lang="en-US" sz="1100" dirty="0" err="1" smtClean="0"/>
              <a:t>Fei</a:t>
            </a:r>
            <a:r>
              <a:rPr lang="en-US" sz="1100" dirty="0" smtClean="0"/>
              <a:t> Jiao, Shi-</a:t>
            </a:r>
            <a:r>
              <a:rPr lang="en-US" sz="1100" dirty="0" err="1" smtClean="0"/>
              <a:t>yu</a:t>
            </a:r>
            <a:r>
              <a:rPr lang="en-US" sz="1100" dirty="0" smtClean="0"/>
              <a:t> </a:t>
            </a:r>
            <a:r>
              <a:rPr lang="en-US" sz="1100" dirty="0" err="1" smtClean="0"/>
              <a:t>Bai</a:t>
            </a:r>
            <a:r>
              <a:rPr lang="en-US" sz="1100" dirty="0" smtClean="0"/>
              <a:t>, [...], Juan Wang</a:t>
            </a:r>
            <a:endParaRPr lang="en-US" sz="1100" dirty="0"/>
          </a:p>
        </p:txBody>
      </p:sp>
      <p:sp>
        <p:nvSpPr>
          <p:cNvPr id="24" name="직사각형 23"/>
          <p:cNvSpPr/>
          <p:nvPr/>
        </p:nvSpPr>
        <p:spPr>
          <a:xfrm>
            <a:off x="4572000" y="5786454"/>
            <a:ext cx="4572000" cy="769441"/>
          </a:xfrm>
          <a:prstGeom prst="rect">
            <a:avLst/>
          </a:prstGeom>
        </p:spPr>
        <p:txBody>
          <a:bodyPr>
            <a:spAutoFit/>
          </a:bodyPr>
          <a:lstStyle/>
          <a:p>
            <a:r>
              <a:rPr lang="en-US" sz="1100" b="1" dirty="0" smtClean="0">
                <a:hlinkClick r:id="rId20" action="ppaction://hlinkfile" tooltip="Cellular Inhibitor of Apoptosis (cIAP)-Mediated Ubiquitination of Phosphofurin Acidic Cluster Sorting Protein 2 (PACS-2) Negatively Regulates Tumor Necrosis Factor-Related Apoptosis-Inducing Ligand (TRAIL) Cytotoxicity"/>
              </a:rPr>
              <a:t>Cellular Inhibitor of Apoptosis (</a:t>
            </a:r>
            <a:r>
              <a:rPr lang="en-US" sz="1100" b="1" dirty="0" err="1" smtClean="0">
                <a:hlinkClick r:id="rId20" action="ppaction://hlinkfile" tooltip="Cellular Inhibitor of Apoptosis (cIAP)-Mediated Ubiquitination of Phosphofurin Acidic Cluster Sorting Protein 2 (PACS-2) Negatively Regulates Tumor Necrosis Factor-Related Apoptosis-Inducing Ligand (TRAIL) Cytotoxicity"/>
              </a:rPr>
              <a:t>cIAP</a:t>
            </a:r>
            <a:r>
              <a:rPr lang="en-US" sz="1100" b="1" dirty="0" smtClean="0">
                <a:hlinkClick r:id="rId20" action="ppaction://hlinkfile" tooltip="Cellular Inhibitor of Apoptosis (cIAP)-Mediated Ubiquitination of Phosphofurin Acidic Cluster Sorting Protein 2 (PACS-2) Negatively Regulates Tumor Necrosis Factor-Related Apoptosis-Inducing Ligand (TRAIL) Cytotoxicity"/>
              </a:rPr>
              <a:t>)-Mediated </a:t>
            </a:r>
            <a:r>
              <a:rPr lang="en-US" sz="1100" b="1" dirty="0" err="1" smtClean="0">
                <a:hlinkClick r:id="rId20" action="ppaction://hlinkfile" tooltip="Cellular Inhibitor of Apoptosis (cIAP)-Mediated Ubiquitination of Phosphofurin Acidic Cluster Sorting Protein 2 (PACS-2) Negatively Regulates Tumor Necrosis Factor-Related Apoptosis-Inducing Ligand (TRAIL) Cytotoxicity"/>
              </a:rPr>
              <a:t>Ubiquitination</a:t>
            </a:r>
            <a:r>
              <a:rPr lang="en-US" sz="1100" b="1" dirty="0" smtClean="0">
                <a:hlinkClick r:id="rId20" action="ppaction://hlinkfile" tooltip="Cellular Inhibitor of Apoptosis (cIAP)-Mediated Ubiquitination of Phosphofurin Acidic Cluster Sorting Protein 2 (PACS-2) Negatively Regulates Tumor Necrosis Factor-Related Apoptosis-Inducing Ligand (TRAIL) Cytotoxicity"/>
              </a:rPr>
              <a:t> of </a:t>
            </a:r>
            <a:r>
              <a:rPr lang="en-US" sz="1100" b="1" dirty="0" err="1" smtClean="0">
                <a:hlinkClick r:id="rId20" action="ppaction://hlinkfile" tooltip="Cellular Inhibitor of Apoptosis (cIAP)-Mediated Ubiquitination of Phosphofurin Acidic Cluster Sorting Protein 2 (PACS-2) Negatively Regulates Tumor Necrosis Factor-Related Apoptosis-Inducing Ligand (TRAIL) Cytotoxicity"/>
              </a:rPr>
              <a:t>Phosphofurin</a:t>
            </a:r>
            <a:r>
              <a:rPr lang="en-US" sz="1100" b="1" dirty="0" smtClean="0">
                <a:hlinkClick r:id="rId20" action="ppaction://hlinkfile" tooltip="Cellular Inhibitor of Apoptosis (cIAP)-Mediated Ubiquitination of Phosphofurin Acidic Cluster Sorting Protein 2 (PACS-2) Negatively Regulates Tumor Necrosis Factor-Related Apoptosis-Inducing Ligand (TRAIL) Cytotoxicity"/>
              </a:rPr>
              <a:t> Acidic Cluster Sorting Protein 2...</a:t>
            </a:r>
            <a:r>
              <a:rPr lang="en-US" sz="1100" b="1" dirty="0" smtClean="0"/>
              <a:t> </a:t>
            </a:r>
          </a:p>
          <a:p>
            <a:r>
              <a:rPr lang="en-US" sz="1100" dirty="0" smtClean="0"/>
              <a:t>Maria Eugenia </a:t>
            </a:r>
            <a:r>
              <a:rPr lang="en-US" sz="1100" dirty="0" err="1" smtClean="0"/>
              <a:t>Guicciardi</a:t>
            </a:r>
            <a:r>
              <a:rPr lang="en-US" sz="1100" dirty="0" smtClean="0"/>
              <a:t>, Nathan W. </a:t>
            </a:r>
            <a:r>
              <a:rPr lang="en-US" sz="1100" dirty="0" err="1" smtClean="0"/>
              <a:t>Werneburg</a:t>
            </a:r>
            <a:r>
              <a:rPr lang="en-US" sz="1100" dirty="0" smtClean="0"/>
              <a:t>, [...], Gregory J. Gores</a:t>
            </a:r>
            <a:endParaRPr lang="en-US" sz="1100" dirty="0"/>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4417</TotalTime>
  <Words>901</Words>
  <Application>Microsoft Office PowerPoint</Application>
  <PresentationFormat>화면 슬라이드 쇼(4:3)</PresentationFormat>
  <Paragraphs>167</Paragraphs>
  <Slides>10</Slides>
  <Notes>0</Notes>
  <HiddenSlides>0</HiddenSlides>
  <MMClips>0</MMClips>
  <ScaleCrop>false</ScaleCrop>
  <HeadingPairs>
    <vt:vector size="4" baseType="variant">
      <vt:variant>
        <vt:lpstr>테마</vt:lpstr>
      </vt:variant>
      <vt:variant>
        <vt:i4>1</vt:i4>
      </vt:variant>
      <vt:variant>
        <vt:lpstr>슬라이드 제목</vt:lpstr>
      </vt:variant>
      <vt:variant>
        <vt:i4>10</vt:i4>
      </vt:variant>
    </vt:vector>
  </HeadingPairs>
  <TitlesOfParts>
    <vt:vector size="11"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490</cp:revision>
  <dcterms:created xsi:type="dcterms:W3CDTF">2006-10-05T04:04:58Z</dcterms:created>
  <dcterms:modified xsi:type="dcterms:W3CDTF">2014-03-16T22:45:37Z</dcterms:modified>
</cp:coreProperties>
</file>