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61" r:id="rId3"/>
    <p:sldId id="262" r:id="rId4"/>
    <p:sldId id="263" r:id="rId5"/>
    <p:sldId id="264" r:id="rId6"/>
    <p:sldId id="265" r:id="rId7"/>
    <p:sldId id="266" r:id="rId8"/>
    <p:sldId id="267" r:id="rId9"/>
    <p:sldId id="268" r:id="rId10"/>
    <p:sldId id="269" r:id="rId11"/>
    <p:sldId id="270" r:id="rId12"/>
    <p:sldId id="271" r:id="rId13"/>
    <p:sldId id="272" r:id="rId14"/>
    <p:sldId id="273" r:id="rId15"/>
    <p:sldId id="274" r:id="rId16"/>
    <p:sldId id="256" r:id="rId17"/>
    <p:sldId id="257" r:id="rId18"/>
    <p:sldId id="258" r:id="rId19"/>
    <p:sldId id="259" r:id="rId20"/>
  </p:sldIdLst>
  <p:sldSz cx="9144000" cy="6858000" type="screen4x3"/>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3" d="100"/>
          <a:sy n="103" d="100"/>
        </p:scale>
        <p:origin x="23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0D81B649-4B21-4165-9733-BEC841B83EDE}" type="datetimeFigureOut">
              <a:rPr lang="ko-KR" altLang="en-US" smtClean="0"/>
              <a:t>2015-03-16</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24F6DAB-3CEE-46F7-915C-A5FFCCE46929}" type="slidenum">
              <a:rPr lang="ko-KR" altLang="en-US" smtClean="0"/>
              <a:t>‹#›</a:t>
            </a:fld>
            <a:endParaRPr lang="ko-KR"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0D81B649-4B21-4165-9733-BEC841B83EDE}" type="datetimeFigureOut">
              <a:rPr lang="ko-KR" altLang="en-US" smtClean="0"/>
              <a:t>2015-03-16</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24F6DAB-3CEE-46F7-915C-A5FFCCE46929}" type="slidenum">
              <a:rPr lang="ko-KR" altLang="en-US" smtClean="0"/>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0D81B649-4B21-4165-9733-BEC841B83EDE}" type="datetimeFigureOut">
              <a:rPr lang="ko-KR" altLang="en-US" smtClean="0"/>
              <a:t>2015-03-16</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24F6DAB-3CEE-46F7-915C-A5FFCCE46929}" type="slidenum">
              <a:rPr lang="ko-KR" altLang="en-US" smtClean="0"/>
              <a:t>‹#›</a:t>
            </a:fld>
            <a:endParaRPr lang="ko-K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0D81B649-4B21-4165-9733-BEC841B83EDE}" type="datetimeFigureOut">
              <a:rPr lang="ko-KR" altLang="en-US" smtClean="0"/>
              <a:t>2015-03-16</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A24F6DAB-3CEE-46F7-915C-A5FFCCE46929}" type="slidenum">
              <a:rPr lang="ko-KR" altLang="en-US" smtClean="0"/>
              <a:t>‹#›</a:t>
            </a:fld>
            <a:endParaRPr lang="ko-KR"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0D81B649-4B21-4165-9733-BEC841B83EDE}" type="datetimeFigureOut">
              <a:rPr lang="ko-KR" altLang="en-US" smtClean="0"/>
              <a:t>2015-03-16</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A24F6DAB-3CEE-46F7-915C-A5FFCCE46929}" type="slidenum">
              <a:rPr lang="ko-KR" altLang="en-US" smtClean="0"/>
              <a:t>‹#›</a:t>
            </a:fld>
            <a:endParaRPr lang="ko-KR"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0D81B649-4B21-4165-9733-BEC841B83EDE}" type="datetimeFigureOut">
              <a:rPr lang="ko-KR" altLang="en-US" smtClean="0"/>
              <a:t>2015-03-16</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A24F6DAB-3CEE-46F7-915C-A5FFCCE46929}" type="slidenum">
              <a:rPr lang="ko-KR" altLang="en-US" smtClean="0"/>
              <a:t>‹#›</a:t>
            </a:fld>
            <a:endParaRPr lang="ko-K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0D81B649-4B21-4165-9733-BEC841B83EDE}" type="datetimeFigureOut">
              <a:rPr lang="ko-KR" altLang="en-US" smtClean="0"/>
              <a:t>2015-03-16</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A24F6DAB-3CEE-46F7-915C-A5FFCCE46929}" type="slidenum">
              <a:rPr lang="ko-KR" altLang="en-US" smtClean="0"/>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0D81B649-4B21-4165-9733-BEC841B83EDE}" type="datetimeFigureOut">
              <a:rPr lang="ko-KR" altLang="en-US" smtClean="0"/>
              <a:t>2015-03-16</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A24F6DAB-3CEE-46F7-915C-A5FFCCE46929}" type="slidenum">
              <a:rPr lang="ko-KR" altLang="en-US" smtClean="0"/>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0D81B649-4B21-4165-9733-BEC841B83EDE}" type="datetimeFigureOut">
              <a:rPr lang="ko-KR" altLang="en-US" smtClean="0"/>
              <a:t>2015-03-16</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A24F6DAB-3CEE-46F7-915C-A5FFCCE46929}" type="slidenum">
              <a:rPr lang="ko-KR" altLang="en-US" smtClean="0"/>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0D81B649-4B21-4165-9733-BEC841B83EDE}" type="datetimeFigureOut">
              <a:rPr lang="ko-KR" altLang="en-US" smtClean="0"/>
              <a:t>2015-03-16</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24F6DAB-3CEE-46F7-915C-A5FFCCE46929}" type="slidenum">
              <a:rPr lang="ko-KR" altLang="en-US" smtClean="0"/>
              <a:t>‹#›</a:t>
            </a:fld>
            <a:endParaRPr lang="ko-K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0D81B649-4B21-4165-9733-BEC841B83EDE}" type="datetimeFigureOut">
              <a:rPr lang="ko-KR" altLang="en-US" smtClean="0"/>
              <a:t>2015-03-16</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24F6DAB-3CEE-46F7-915C-A5FFCCE46929}" type="slidenum">
              <a:rPr lang="ko-KR" altLang="en-US" smtClean="0"/>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81B649-4B21-4165-9733-BEC841B83EDE}" type="datetimeFigureOut">
              <a:rPr lang="ko-KR" altLang="en-US" smtClean="0"/>
              <a:t>2015-03-16</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4F6DAB-3CEE-46F7-915C-A5FFCCE46929}" type="slidenum">
              <a:rPr lang="ko-KR" altLang="en-US" smtClean="0"/>
              <a:t>‹#›</a:t>
            </a:fld>
            <a:endParaRPr lang="ko-KR"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hyperlink" Target="http://www.ncbi.nlm.nih.gov/pubmed/?term=Langton%20PF%5bAuthor%5d&amp;cauthor=true&amp;cauthor_uid=25731175" TargetMode="External"/><Relationship Id="rId13" Type="http://schemas.openxmlformats.org/officeDocument/2006/relationships/hyperlink" Target="http://www.ncbi.nlm.nih.gov/pubmed/?term=Feizi%20T%5bAuthor%5d&amp;cauthor=true&amp;cauthor_uid=25731175" TargetMode="External"/><Relationship Id="rId18" Type="http://schemas.openxmlformats.org/officeDocument/2006/relationships/hyperlink" Target="http://www.ncbi.nlm.nih.gov/pubmed/?term=Vincent%20JP%5bAuthor%5d&amp;cauthor=true&amp;cauthor_uid=25731175" TargetMode="External"/><Relationship Id="rId3" Type="http://schemas.openxmlformats.org/officeDocument/2006/relationships/image" Target="../media/image3.png"/><Relationship Id="rId7" Type="http://schemas.openxmlformats.org/officeDocument/2006/relationships/hyperlink" Target="http://www.ncbi.nlm.nih.gov/pubmed/?term=Kakugawa%20S%5bAuthor%5d&amp;cauthor=true&amp;cauthor_uid=25731175" TargetMode="External"/><Relationship Id="rId12" Type="http://schemas.openxmlformats.org/officeDocument/2006/relationships/hyperlink" Target="http://www.ncbi.nlm.nih.gov/pubmed/?term=Liu%20Y%5bAuthor%5d&amp;cauthor=true&amp;cauthor_uid=25731175" TargetMode="External"/><Relationship Id="rId17" Type="http://schemas.openxmlformats.org/officeDocument/2006/relationships/hyperlink" Target="http://www.ncbi.nlm.nih.gov/pubmed/?term=Jones%20EY%5bAuthor%5d&amp;cauthor=true&amp;cauthor_uid=25731175" TargetMode="External"/><Relationship Id="rId2" Type="http://schemas.openxmlformats.org/officeDocument/2006/relationships/image" Target="../media/image1.png"/><Relationship Id="rId16" Type="http://schemas.openxmlformats.org/officeDocument/2006/relationships/hyperlink" Target="http://www.ncbi.nlm.nih.gov/pubmed/?term=Snijders%20AP%5bAuthor%5d&amp;cauthor=true&amp;cauthor_uid=25731175" TargetMode="External"/><Relationship Id="rId1" Type="http://schemas.openxmlformats.org/officeDocument/2006/relationships/slideLayout" Target="../slideLayouts/slideLayout7.xml"/><Relationship Id="rId6" Type="http://schemas.openxmlformats.org/officeDocument/2006/relationships/hyperlink" Target="http://www.ncbi.nlm.nih.gov/pubmed?term=Notum%20deacylates%20Wnt%20proteins%20to%20suppress%20signalling%20activity" TargetMode="External"/><Relationship Id="rId11" Type="http://schemas.openxmlformats.org/officeDocument/2006/relationships/hyperlink" Target="http://www.ncbi.nlm.nih.gov/pubmed/?term=Chang%20TH%5bAuthor%5d&amp;cauthor=true&amp;cauthor_uid=25731175" TargetMode="External"/><Relationship Id="rId5" Type="http://schemas.openxmlformats.org/officeDocument/2006/relationships/hyperlink" Target="http://www.nature.com/nature/journal/v519/n7542/full/nature14259.html" TargetMode="External"/><Relationship Id="rId15" Type="http://schemas.openxmlformats.org/officeDocument/2006/relationships/hyperlink" Target="http://www.ncbi.nlm.nih.gov/pubmed/?term=O'Reilly%20N%5bAuthor%5d&amp;cauthor=true&amp;cauthor_uid=25731175" TargetMode="External"/><Relationship Id="rId10" Type="http://schemas.openxmlformats.org/officeDocument/2006/relationships/hyperlink" Target="http://www.ncbi.nlm.nih.gov/pubmed/?term=Howell%20SA%5bAuthor%5d&amp;cauthor=true&amp;cauthor_uid=25731175" TargetMode="External"/><Relationship Id="rId4" Type="http://schemas.openxmlformats.org/officeDocument/2006/relationships/hyperlink" Target="http://www.nature.com/nature/journal/v519/n7542/full/nature14208.html#auth-1" TargetMode="External"/><Relationship Id="rId9" Type="http://schemas.openxmlformats.org/officeDocument/2006/relationships/hyperlink" Target="http://www.ncbi.nlm.nih.gov/pubmed/?term=Zebisch%20M%5bAuthor%5d&amp;cauthor=true&amp;cauthor_uid=25731175" TargetMode="External"/><Relationship Id="rId14" Type="http://schemas.openxmlformats.org/officeDocument/2006/relationships/hyperlink" Target="http://www.ncbi.nlm.nih.gov/pubmed/?term=Bineva%20G%5bAuthor%5d&amp;cauthor=true&amp;cauthor_uid=25731175" TargetMode="External"/></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3.png"/><Relationship Id="rId7" Type="http://schemas.openxmlformats.org/officeDocument/2006/relationships/hyperlink" Target="http://www.nature.com/nature/journal/v519/n7542/full/nature14245.html"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http://www.nature.com/nature/journal/v519/n7542/full/nature14237.html" TargetMode="External"/><Relationship Id="rId5" Type="http://schemas.openxmlformats.org/officeDocument/2006/relationships/hyperlink" Target="http://www.nature.com/nature/journal/v519/n7542/full/nature14204.html#auth-2" TargetMode="External"/><Relationship Id="rId4" Type="http://schemas.openxmlformats.org/officeDocument/2006/relationships/hyperlink" Target="http://www.nature.com/nature/journal/v519/n7542/full/nature14204.html#auth-1"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www.ncbi.nlm.nih.gov/pubmed?term=Large-scale%20discovery%20of%20novel%20genetic%20causes%20of%20developmental%20disorders" TargetMode="External"/><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hyperlink" Target="http://www.ncbi.nlm.nih.gov/pubmed/?term=Deciphering%20Developmental%20Disorders%20Study%5bCorporate%20Author%5d"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www.ncbi.nlm.nih.gov/pubmed/?term=Ding%20Y%5bAuthor%5d&amp;cauthor=true&amp;cauthor_uid=25746002" TargetMode="External"/><Relationship Id="rId13" Type="http://schemas.openxmlformats.org/officeDocument/2006/relationships/hyperlink" Target="http://www.ncbi.nlm.nih.gov/pubmed/?term=Wu%20W%5bAuthor%5d&amp;cauthor=true&amp;cauthor_uid=25746002" TargetMode="External"/><Relationship Id="rId3" Type="http://schemas.openxmlformats.org/officeDocument/2006/relationships/hyperlink" Target="http://www.ncbi.nlm.nih.gov/pubmed/?term=Zhu%20G%5bAuthor%5d&amp;cauthor=true&amp;cauthor_uid=25746002" TargetMode="External"/><Relationship Id="rId7" Type="http://schemas.openxmlformats.org/officeDocument/2006/relationships/hyperlink" Target="http://www.ncbi.nlm.nih.gov/pubmed/?term=Mu%20L%5bAuthor%5d&amp;cauthor=true&amp;cauthor_uid=25746002" TargetMode="External"/><Relationship Id="rId12" Type="http://schemas.openxmlformats.org/officeDocument/2006/relationships/hyperlink" Target="http://www.ncbi.nlm.nih.gov/pubmed/?term=Chang%20Z%5bAuthor%5d&amp;cauthor=true&amp;cauthor_uid=25746002" TargetMode="External"/><Relationship Id="rId2" Type="http://schemas.openxmlformats.org/officeDocument/2006/relationships/hyperlink" Target="http://www.ncbi.nlm.nih.gov/pubmed/25746002" TargetMode="External"/><Relationship Id="rId1" Type="http://schemas.openxmlformats.org/officeDocument/2006/relationships/slideLayout" Target="../slideLayouts/slideLayout1.xml"/><Relationship Id="rId6" Type="http://schemas.openxmlformats.org/officeDocument/2006/relationships/hyperlink" Target="http://www.ncbi.nlm.nih.gov/pubmed/?term=Zhang%20H%5bAuthor%5d&amp;cauthor=true&amp;cauthor_uid=25746002" TargetMode="External"/><Relationship Id="rId11" Type="http://schemas.openxmlformats.org/officeDocument/2006/relationships/hyperlink" Target="http://www.ncbi.nlm.nih.gov/pubmed/?term=Chen%20L%5bAuthor%5d&amp;cauthor=true&amp;cauthor_uid=25746002" TargetMode="External"/><Relationship Id="rId5" Type="http://schemas.openxmlformats.org/officeDocument/2006/relationships/hyperlink" Target="http://www.ncbi.nlm.nih.gov/pubmed/?term=Ding%20M%5bAuthor%5d&amp;cauthor=true&amp;cauthor_uid=25746002" TargetMode="External"/><Relationship Id="rId10" Type="http://schemas.openxmlformats.org/officeDocument/2006/relationships/hyperlink" Target="http://www.ncbi.nlm.nih.gov/pubmed/?term=Jia%20B%5bAuthor%5d&amp;cauthor=true&amp;cauthor_uid=25746002" TargetMode="External"/><Relationship Id="rId4" Type="http://schemas.openxmlformats.org/officeDocument/2006/relationships/hyperlink" Target="http://www.ncbi.nlm.nih.gov/pubmed/?term=Fan%20Z%5bAuthor%5d&amp;cauthor=true&amp;cauthor_uid=25746002" TargetMode="External"/><Relationship Id="rId9" Type="http://schemas.openxmlformats.org/officeDocument/2006/relationships/hyperlink" Target="http://www.ncbi.nlm.nih.gov/pubmed/?term=Zhang%20Y%5bAuthor%5d&amp;cauthor=true&amp;cauthor_uid=25746002" TargetMode="External"/><Relationship Id="rId14" Type="http://schemas.openxmlformats.org/officeDocument/2006/relationships/hyperlink" Target="http://www.ncbi.nlm.nih.gov/pubmed" TargetMode="External"/></Relationships>
</file>

<file path=ppt/slides/_rels/slide14.xml.rels><?xml version="1.0" encoding="UTF-8" standalone="yes"?>
<Relationships xmlns="http://schemas.openxmlformats.org/package/2006/relationships"><Relationship Id="rId26" Type="http://schemas.openxmlformats.org/officeDocument/2006/relationships/hyperlink" Target="http://www.ncbi.nlm.nih.gov/pubmed/?term=Hwang%20E%5bAuthor%5d&amp;cauthor=true&amp;cauthor_uid=25746003" TargetMode="External"/><Relationship Id="rId21" Type="http://schemas.openxmlformats.org/officeDocument/2006/relationships/hyperlink" Target="http://www.ncbi.nlm.nih.gov/pubmed/?term=Guo%20L%5bAuthor%5d&amp;cauthor=true&amp;cauthor_uid=25746004" TargetMode="External"/><Relationship Id="rId42" Type="http://schemas.openxmlformats.org/officeDocument/2006/relationships/hyperlink" Target="http://www.ncbi.nlm.nih.gov/pubmed/?term=Choi%20JH%5bAuthor%5d&amp;cauthor=true&amp;cauthor_uid=25746001" TargetMode="External"/><Relationship Id="rId47" Type="http://schemas.openxmlformats.org/officeDocument/2006/relationships/hyperlink" Target="http://www.ncbi.nlm.nih.gov/pubmed/?term=Shin%20I%5bAuthor%5d&amp;cauthor=true&amp;cauthor_uid=25746001" TargetMode="External"/><Relationship Id="rId63" Type="http://schemas.openxmlformats.org/officeDocument/2006/relationships/hyperlink" Target="http://www.ncbi.nlm.nih.gov/pubmed/?term=Gorzelanny%20C%5bAuthor%5d&amp;cauthor=true&amp;cauthor_uid=25745999" TargetMode="External"/><Relationship Id="rId68" Type="http://schemas.openxmlformats.org/officeDocument/2006/relationships/hyperlink" Target="http://www.ncbi.nlm.nih.gov/pubmed/?term=Borsig%20L%5bAuthor%5d&amp;cauthor=true&amp;cauthor_uid=25745999" TargetMode="External"/><Relationship Id="rId2" Type="http://schemas.openxmlformats.org/officeDocument/2006/relationships/hyperlink" Target="http://www.ncbi.nlm.nih.gov/pubmed/25746006" TargetMode="External"/><Relationship Id="rId16" Type="http://schemas.openxmlformats.org/officeDocument/2006/relationships/hyperlink" Target="http://www.ncbi.nlm.nih.gov/pubmed/?term=Perou%20CM%5bAuthor%5d&amp;cauthor=true&amp;cauthor_uid=25746005" TargetMode="External"/><Relationship Id="rId29" Type="http://schemas.openxmlformats.org/officeDocument/2006/relationships/hyperlink" Target="http://www.ncbi.nlm.nih.gov/pubmed/?term=An%20S%5bAuthor%5d&amp;cauthor=true&amp;cauthor_uid=25746003" TargetMode="External"/><Relationship Id="rId11" Type="http://schemas.openxmlformats.org/officeDocument/2006/relationships/hyperlink" Target="http://www.ncbi.nlm.nih.gov/pubmed/25746005" TargetMode="External"/><Relationship Id="rId24" Type="http://schemas.openxmlformats.org/officeDocument/2006/relationships/hyperlink" Target="http://www.ncbi.nlm.nih.gov/pubmed/?term=Kim%20RK%5bAuthor%5d&amp;cauthor=true&amp;cauthor_uid=25746003" TargetMode="External"/><Relationship Id="rId32" Type="http://schemas.openxmlformats.org/officeDocument/2006/relationships/hyperlink" Target="http://www.ncbi.nlm.nih.gov/pubmed/?term=Kim%20MJ%5bAuthor%5d&amp;cauthor=true&amp;cauthor_uid=25746003" TargetMode="External"/><Relationship Id="rId37" Type="http://schemas.openxmlformats.org/officeDocument/2006/relationships/hyperlink" Target="http://www.ncbi.nlm.nih.gov/pubmed/?term=Nam%20K%5bAuthor%5d&amp;cauthor=true&amp;cauthor_uid=25746001" TargetMode="External"/><Relationship Id="rId40" Type="http://schemas.openxmlformats.org/officeDocument/2006/relationships/hyperlink" Target="http://www.ncbi.nlm.nih.gov/pubmed/?term=Kim%20RK%5bAuthor%5d&amp;cauthor=true&amp;cauthor_uid=25746001" TargetMode="External"/><Relationship Id="rId45" Type="http://schemas.openxmlformats.org/officeDocument/2006/relationships/hyperlink" Target="http://www.ncbi.nlm.nih.gov/pubmed/?term=Lee%20JW%5bAuthor%5d&amp;cauthor=true&amp;cauthor_uid=25746001" TargetMode="External"/><Relationship Id="rId53" Type="http://schemas.openxmlformats.org/officeDocument/2006/relationships/hyperlink" Target="http://www.ncbi.nlm.nih.gov/pubmed/?term=Bai%20H%5bAuthor%5d&amp;cauthor=true&amp;cauthor_uid=25746000" TargetMode="External"/><Relationship Id="rId58" Type="http://schemas.openxmlformats.org/officeDocument/2006/relationships/hyperlink" Target="http://www.ncbi.nlm.nih.gov/pubmed/?term=Shen%20A%5bAuthor%5d&amp;cauthor=true&amp;cauthor_uid=25746000" TargetMode="External"/><Relationship Id="rId66" Type="http://schemas.openxmlformats.org/officeDocument/2006/relationships/hyperlink" Target="http://www.ncbi.nlm.nih.gov/pubmed/?term=Komljenovic%20D%5bAuthor%5d&amp;cauthor=true&amp;cauthor_uid=25745999" TargetMode="External"/><Relationship Id="rId74" Type="http://schemas.openxmlformats.org/officeDocument/2006/relationships/hyperlink" Target="http://www.ncbi.nlm.nih.gov/pubmed/?term=Guturi%20KK%5bAuthor%5d&amp;cauthor=true&amp;cauthor_uid=25745998" TargetMode="External"/><Relationship Id="rId5" Type="http://schemas.openxmlformats.org/officeDocument/2006/relationships/hyperlink" Target="http://www.ncbi.nlm.nih.gov/pubmed/?term=Connis%20N%5bAuthor%5d&amp;cauthor=true&amp;cauthor_uid=25746006" TargetMode="External"/><Relationship Id="rId61" Type="http://schemas.openxmlformats.org/officeDocument/2006/relationships/hyperlink" Target="http://www.ncbi.nlm.nih.gov/pubmed/25745999" TargetMode="External"/><Relationship Id="rId19" Type="http://schemas.openxmlformats.org/officeDocument/2006/relationships/hyperlink" Target="http://www.ncbi.nlm.nih.gov/pubmed/?term=Chua%20JS%5bAuthor%5d&amp;cauthor=true&amp;cauthor_uid=25746004" TargetMode="External"/><Relationship Id="rId14" Type="http://schemas.openxmlformats.org/officeDocument/2006/relationships/hyperlink" Target="http://www.ncbi.nlm.nih.gov/pubmed/?term=Petrovic%20I%5bAuthor%5d&amp;cauthor=true&amp;cauthor_uid=25746005" TargetMode="External"/><Relationship Id="rId22" Type="http://schemas.openxmlformats.org/officeDocument/2006/relationships/hyperlink" Target="http://www.ncbi.nlm.nih.gov/pubmed/?term=Lane%20DP%5bAuthor%5d&amp;cauthor=true&amp;cauthor_uid=25746004" TargetMode="External"/><Relationship Id="rId27" Type="http://schemas.openxmlformats.org/officeDocument/2006/relationships/hyperlink" Target="http://www.ncbi.nlm.nih.gov/pubmed/?term=Yoo%20KC%5bAuthor%5d&amp;cauthor=true&amp;cauthor_uid=25746003" TargetMode="External"/><Relationship Id="rId30" Type="http://schemas.openxmlformats.org/officeDocument/2006/relationships/hyperlink" Target="http://www.ncbi.nlm.nih.gov/pubmed/?term=Hwang%20SG%5bAuthor%5d&amp;cauthor=true&amp;cauthor_uid=25746003" TargetMode="External"/><Relationship Id="rId35" Type="http://schemas.openxmlformats.org/officeDocument/2006/relationships/hyperlink" Target="http://www.ncbi.nlm.nih.gov/pubmed/25746001" TargetMode="External"/><Relationship Id="rId43" Type="http://schemas.openxmlformats.org/officeDocument/2006/relationships/hyperlink" Target="http://www.ncbi.nlm.nih.gov/pubmed/?term=Lee%20SJ%5bAuthor%5d&amp;cauthor=true&amp;cauthor_uid=25746001" TargetMode="External"/><Relationship Id="rId48" Type="http://schemas.openxmlformats.org/officeDocument/2006/relationships/hyperlink" Target="http://www.ncbi.nlm.nih.gov/pubmed/25746000" TargetMode="External"/><Relationship Id="rId56" Type="http://schemas.openxmlformats.org/officeDocument/2006/relationships/hyperlink" Target="http://www.ncbi.nlm.nih.gov/pubmed/?term=Xu%20H%5bAuthor%5d&amp;cauthor=true&amp;cauthor_uid=25746000" TargetMode="External"/><Relationship Id="rId64" Type="http://schemas.openxmlformats.org/officeDocument/2006/relationships/hyperlink" Target="http://www.ncbi.nlm.nih.gov/pubmed/?term=Bauer%20AT%5bAuthor%5d&amp;cauthor=true&amp;cauthor_uid=25745999" TargetMode="External"/><Relationship Id="rId69" Type="http://schemas.openxmlformats.org/officeDocument/2006/relationships/hyperlink" Target="http://www.ncbi.nlm.nih.gov/pubmed/?term=Roblek%20M%5bAuthor%5d&amp;cauthor=true&amp;cauthor_uid=25745999" TargetMode="External"/><Relationship Id="rId8" Type="http://schemas.openxmlformats.org/officeDocument/2006/relationships/hyperlink" Target="http://www.ncbi.nlm.nih.gov/pubmed/?term=Hann%20CL%5bAuthor%5d&amp;cauthor=true&amp;cauthor_uid=25746006" TargetMode="External"/><Relationship Id="rId51" Type="http://schemas.openxmlformats.org/officeDocument/2006/relationships/hyperlink" Target="http://www.ncbi.nlm.nih.gov/pubmed/?term=Fan%20Z%5bAuthor%5d&amp;cauthor=true&amp;cauthor_uid=25746000" TargetMode="External"/><Relationship Id="rId72" Type="http://schemas.openxmlformats.org/officeDocument/2006/relationships/hyperlink" Target="http://www.ncbi.nlm.nih.gov/pubmed/?term=Sarkar%20M%5bAuthor%5d&amp;cauthor=true&amp;cauthor_uid=25745998" TargetMode="External"/><Relationship Id="rId3" Type="http://schemas.openxmlformats.org/officeDocument/2006/relationships/hyperlink" Target="http://www.ncbi.nlm.nih.gov/pubmed/?term=Poirier%20JT%5bAuthor%5d&amp;cauthor=true&amp;cauthor_uid=25746006" TargetMode="External"/><Relationship Id="rId12" Type="http://schemas.openxmlformats.org/officeDocument/2006/relationships/hyperlink" Target="http://www.ncbi.nlm.nih.gov/pubmed/?term=Knezevic%20J%5bAuthor%5d&amp;cauthor=true&amp;cauthor_uid=25746005" TargetMode="External"/><Relationship Id="rId17" Type="http://schemas.openxmlformats.org/officeDocument/2006/relationships/hyperlink" Target="http://www.ncbi.nlm.nih.gov/pubmed/?term=Rosen%20JM%5bAuthor%5d&amp;cauthor=true&amp;cauthor_uid=25746005" TargetMode="External"/><Relationship Id="rId25" Type="http://schemas.openxmlformats.org/officeDocument/2006/relationships/hyperlink" Target="http://www.ncbi.nlm.nih.gov/pubmed/?term=Suh%20Y%5bAuthor%5d&amp;cauthor=true&amp;cauthor_uid=25746003" TargetMode="External"/><Relationship Id="rId33" Type="http://schemas.openxmlformats.org/officeDocument/2006/relationships/hyperlink" Target="http://www.ncbi.nlm.nih.gov/pubmed/?term=Lee%20HJ%5bAuthor%5d&amp;cauthor=true&amp;cauthor_uid=25746003" TargetMode="External"/><Relationship Id="rId38" Type="http://schemas.openxmlformats.org/officeDocument/2006/relationships/hyperlink" Target="http://www.ncbi.nlm.nih.gov/pubmed/?term=Oh%20S%5bAuthor%5d&amp;cauthor=true&amp;cauthor_uid=25746001" TargetMode="External"/><Relationship Id="rId46" Type="http://schemas.openxmlformats.org/officeDocument/2006/relationships/hyperlink" Target="http://www.ncbi.nlm.nih.gov/pubmed/?term=Ahn%20SH%5bAuthor%5d&amp;cauthor=true&amp;cauthor_uid=25746001" TargetMode="External"/><Relationship Id="rId59" Type="http://schemas.openxmlformats.org/officeDocument/2006/relationships/hyperlink" Target="http://www.ncbi.nlm.nih.gov/pubmed/?term=Chen%20Q%5bAuthor%5d&amp;cauthor=true&amp;cauthor_uid=25746000" TargetMode="External"/><Relationship Id="rId67" Type="http://schemas.openxmlformats.org/officeDocument/2006/relationships/hyperlink" Target="http://www.ncbi.nlm.nih.gov/pubmed/?term=B%C3%A4uerle%20T%5bAuthor%5d&amp;cauthor=true&amp;cauthor_uid=25745999" TargetMode="External"/><Relationship Id="rId20" Type="http://schemas.openxmlformats.org/officeDocument/2006/relationships/hyperlink" Target="http://www.ncbi.nlm.nih.gov/pubmed/?term=Liew%20HP%5bAuthor%5d&amp;cauthor=true&amp;cauthor_uid=25746004" TargetMode="External"/><Relationship Id="rId41" Type="http://schemas.openxmlformats.org/officeDocument/2006/relationships/hyperlink" Target="http://www.ncbi.nlm.nih.gov/pubmed/?term=Shim%20D%5bAuthor%5d&amp;cauthor=true&amp;cauthor_uid=25746001" TargetMode="External"/><Relationship Id="rId54" Type="http://schemas.openxmlformats.org/officeDocument/2006/relationships/hyperlink" Target="http://www.ncbi.nlm.nih.gov/pubmed/?term=Zhou%20B%5bAuthor%5d&amp;cauthor=true&amp;cauthor_uid=25746000" TargetMode="External"/><Relationship Id="rId62" Type="http://schemas.openxmlformats.org/officeDocument/2006/relationships/hyperlink" Target="http://www.ncbi.nlm.nih.gov/pubmed/?term=Yang%20Y%5bAuthor%5d&amp;cauthor=true&amp;cauthor_uid=25745999" TargetMode="External"/><Relationship Id="rId70" Type="http://schemas.openxmlformats.org/officeDocument/2006/relationships/hyperlink" Target="http://www.ncbi.nlm.nih.gov/pubmed/?term=Schneider%20SW%5bAuthor%5d&amp;cauthor=true&amp;cauthor_uid=25745999" TargetMode="External"/><Relationship Id="rId75" Type="http://schemas.openxmlformats.org/officeDocument/2006/relationships/hyperlink" Target="http://www.ncbi.nlm.nih.gov/pubmed/?term=Das%20N%5bAuthor%5d&amp;cauthor=true&amp;cauthor_uid=25745998" TargetMode="External"/><Relationship Id="rId1" Type="http://schemas.openxmlformats.org/officeDocument/2006/relationships/slideLayout" Target="../slideLayouts/slideLayout7.xml"/><Relationship Id="rId6" Type="http://schemas.openxmlformats.org/officeDocument/2006/relationships/hyperlink" Target="http://www.ncbi.nlm.nih.gov/pubmed/?term=Moreira%20AL%5bAuthor%5d&amp;cauthor=true&amp;cauthor_uid=25746006" TargetMode="External"/><Relationship Id="rId15" Type="http://schemas.openxmlformats.org/officeDocument/2006/relationships/hyperlink" Target="http://www.ncbi.nlm.nih.gov/pubmed/?term=Greene%20SB%5bAuthor%5d&amp;cauthor=true&amp;cauthor_uid=25746005" TargetMode="External"/><Relationship Id="rId23" Type="http://schemas.openxmlformats.org/officeDocument/2006/relationships/hyperlink" Target="http://www.ncbi.nlm.nih.gov/pubmed/25746003" TargetMode="External"/><Relationship Id="rId28" Type="http://schemas.openxmlformats.org/officeDocument/2006/relationships/hyperlink" Target="http://www.ncbi.nlm.nih.gov/pubmed/?term=Choi%20KS%5bAuthor%5d&amp;cauthor=true&amp;cauthor_uid=25746003" TargetMode="External"/><Relationship Id="rId36" Type="http://schemas.openxmlformats.org/officeDocument/2006/relationships/hyperlink" Target="http://www.ncbi.nlm.nih.gov/pubmed/?term=Lee%20KM%5bAuthor%5d&amp;cauthor=true&amp;cauthor_uid=25746001" TargetMode="External"/><Relationship Id="rId49" Type="http://schemas.openxmlformats.org/officeDocument/2006/relationships/hyperlink" Target="http://www.ncbi.nlm.nih.gov/pubmed/?term=Cheng%20X%5bAuthor%5d&amp;cauthor=true&amp;cauthor_uid=25746000" TargetMode="External"/><Relationship Id="rId57" Type="http://schemas.openxmlformats.org/officeDocument/2006/relationships/hyperlink" Target="http://www.ncbi.nlm.nih.gov/pubmed/?term=Fang%20M%5bAuthor%5d&amp;cauthor=true&amp;cauthor_uid=25746000" TargetMode="External"/><Relationship Id="rId10" Type="http://schemas.openxmlformats.org/officeDocument/2006/relationships/hyperlink" Target="http://www.ncbi.nlm.nih.gov/pubmed" TargetMode="External"/><Relationship Id="rId31" Type="http://schemas.openxmlformats.org/officeDocument/2006/relationships/hyperlink" Target="http://www.ncbi.nlm.nih.gov/pubmed/?term=Kim%20IG%5bAuthor%5d&amp;cauthor=true&amp;cauthor_uid=25746003" TargetMode="External"/><Relationship Id="rId44" Type="http://schemas.openxmlformats.org/officeDocument/2006/relationships/hyperlink" Target="http://www.ncbi.nlm.nih.gov/pubmed/?term=Yu%20JH%5bAuthor%5d&amp;cauthor=true&amp;cauthor_uid=25746001" TargetMode="External"/><Relationship Id="rId52" Type="http://schemas.openxmlformats.org/officeDocument/2006/relationships/hyperlink" Target="http://www.ncbi.nlm.nih.gov/pubmed/?term=Yu%20L%5bAuthor%5d&amp;cauthor=true&amp;cauthor_uid=25746000" TargetMode="External"/><Relationship Id="rId60" Type="http://schemas.openxmlformats.org/officeDocument/2006/relationships/hyperlink" Target="http://www.ncbi.nlm.nih.gov/pubmed/?term=Xu%20Y%5bAuthor%5d&amp;cauthor=true&amp;cauthor_uid=25746000" TargetMode="External"/><Relationship Id="rId65" Type="http://schemas.openxmlformats.org/officeDocument/2006/relationships/hyperlink" Target="http://www.ncbi.nlm.nih.gov/pubmed/?term=Halter%20N%5bAuthor%5d&amp;cauthor=true&amp;cauthor_uid=25745999" TargetMode="External"/><Relationship Id="rId73" Type="http://schemas.openxmlformats.org/officeDocument/2006/relationships/hyperlink" Target="http://www.ncbi.nlm.nih.gov/pubmed/?term=Khare%20V%5bAuthor%5d&amp;cauthor=true&amp;cauthor_uid=25745998" TargetMode="External"/><Relationship Id="rId4" Type="http://schemas.openxmlformats.org/officeDocument/2006/relationships/hyperlink" Target="http://www.ncbi.nlm.nih.gov/pubmed/?term=Gardner%20EE%5bAuthor%5d&amp;cauthor=true&amp;cauthor_uid=25746006" TargetMode="External"/><Relationship Id="rId9" Type="http://schemas.openxmlformats.org/officeDocument/2006/relationships/hyperlink" Target="http://www.ncbi.nlm.nih.gov/pubmed/?term=Rudin%20CM%5bAuthor%5d&amp;cauthor=true&amp;cauthor_uid=25746006" TargetMode="External"/><Relationship Id="rId13" Type="http://schemas.openxmlformats.org/officeDocument/2006/relationships/hyperlink" Target="http://www.ncbi.nlm.nih.gov/pubmed/?term=Pfefferle%20AD%5bAuthor%5d&amp;cauthor=true&amp;cauthor_uid=25746005" TargetMode="External"/><Relationship Id="rId18" Type="http://schemas.openxmlformats.org/officeDocument/2006/relationships/hyperlink" Target="http://www.ncbi.nlm.nih.gov/pubmed/25746004" TargetMode="External"/><Relationship Id="rId39" Type="http://schemas.openxmlformats.org/officeDocument/2006/relationships/hyperlink" Target="http://www.ncbi.nlm.nih.gov/pubmed/?term=Lim%20J%5bAuthor%5d&amp;cauthor=true&amp;cauthor_uid=25746001" TargetMode="External"/><Relationship Id="rId34" Type="http://schemas.openxmlformats.org/officeDocument/2006/relationships/hyperlink" Target="http://www.ncbi.nlm.nih.gov/pubmed/?term=Lee%20SJ%5bAuthor%5d&amp;cauthor=true&amp;cauthor_uid=25746003" TargetMode="External"/><Relationship Id="rId50" Type="http://schemas.openxmlformats.org/officeDocument/2006/relationships/hyperlink" Target="http://www.ncbi.nlm.nih.gov/pubmed/?term=Yang%20Y%5bAuthor%5d&amp;cauthor=true&amp;cauthor_uid=25746000" TargetMode="External"/><Relationship Id="rId55" Type="http://schemas.openxmlformats.org/officeDocument/2006/relationships/hyperlink" Target="http://www.ncbi.nlm.nih.gov/pubmed/?term=Wu%20X%5bAuthor%5d&amp;cauthor=true&amp;cauthor_uid=25746000" TargetMode="External"/><Relationship Id="rId76" Type="http://schemas.openxmlformats.org/officeDocument/2006/relationships/hyperlink" Target="http://www.ncbi.nlm.nih.gov/pubmed/?term=Ghosh%20MK%5bAuthor%5d&amp;cauthor=true&amp;cauthor_uid=25745998" TargetMode="External"/><Relationship Id="rId7" Type="http://schemas.openxmlformats.org/officeDocument/2006/relationships/hyperlink" Target="http://www.ncbi.nlm.nih.gov/pubmed/?term=de%20Stanchina%20E%5bAuthor%5d&amp;cauthor=true&amp;cauthor_uid=25746006" TargetMode="External"/><Relationship Id="rId71" Type="http://schemas.openxmlformats.org/officeDocument/2006/relationships/hyperlink" Target="http://www.ncbi.nlm.nih.gov/pubmed/25745998" TargetMode="External"/></Relationships>
</file>

<file path=ppt/slides/_rels/slide15.xml.rels><?xml version="1.0" encoding="UTF-8" standalone="yes"?>
<Relationships xmlns="http://schemas.openxmlformats.org/package/2006/relationships"><Relationship Id="rId26" Type="http://schemas.openxmlformats.org/officeDocument/2006/relationships/hyperlink" Target="http://www.ncbi.nlm.nih.gov/pubmed/?term=Shen%20Q%5bAuthor%5d&amp;cauthor=true&amp;cauthor_uid=25745995" TargetMode="External"/><Relationship Id="rId21" Type="http://schemas.openxmlformats.org/officeDocument/2006/relationships/hyperlink" Target="http://www.ncbi.nlm.nih.gov/pubmed/?term=Gu%20D%5bAuthor%5d&amp;cauthor=true&amp;cauthor_uid=25745995" TargetMode="External"/><Relationship Id="rId34" Type="http://schemas.openxmlformats.org/officeDocument/2006/relationships/hyperlink" Target="http://www.ncbi.nlm.nih.gov/pubmed/?term=Qin%20W%5bAuthor%5d&amp;cauthor=true&amp;cauthor_uid=25745995" TargetMode="External"/><Relationship Id="rId42" Type="http://schemas.openxmlformats.org/officeDocument/2006/relationships/hyperlink" Target="http://www.ncbi.nlm.nih.gov/pubmed/?term=Liu%20S%5bAuthor%5d&amp;cauthor=true&amp;cauthor_uid=25745994" TargetMode="External"/><Relationship Id="rId47" Type="http://schemas.openxmlformats.org/officeDocument/2006/relationships/hyperlink" Target="http://www.ncbi.nlm.nih.gov/pubmed/?term=Chen%20X%5bAuthor%5d&amp;cauthor=true&amp;cauthor_uid=25745994" TargetMode="External"/><Relationship Id="rId50" Type="http://schemas.openxmlformats.org/officeDocument/2006/relationships/hyperlink" Target="http://www.ncbi.nlm.nih.gov/pubmed/?term=Cao%20Y%5bAuthor%5d&amp;cauthor=true&amp;cauthor_uid=25745994" TargetMode="External"/><Relationship Id="rId55" Type="http://schemas.openxmlformats.org/officeDocument/2006/relationships/hyperlink" Target="http://www.ncbi.nlm.nih.gov/pubmed/?term=Li%20W%5bAuthor%5d&amp;cauthor=true&amp;cauthor_uid=25745993" TargetMode="External"/><Relationship Id="rId63" Type="http://schemas.openxmlformats.org/officeDocument/2006/relationships/hyperlink" Target="http://www.ncbi.nlm.nih.gov/pubmed/?term=Roberts%20AI%5bAuthor%5d&amp;cauthor=true&amp;cauthor_uid=25745993" TargetMode="External"/><Relationship Id="rId7" Type="http://schemas.openxmlformats.org/officeDocument/2006/relationships/hyperlink" Target="http://www.ncbi.nlm.nih.gov/pubmed/?term=Ward%20DG%5bAuthor%5d&amp;cauthor=true&amp;cauthor_uid=25745997" TargetMode="External"/><Relationship Id="rId2" Type="http://schemas.openxmlformats.org/officeDocument/2006/relationships/hyperlink" Target="http://www.ncbi.nlm.nih.gov/pubmed/25745997" TargetMode="External"/><Relationship Id="rId16" Type="http://schemas.openxmlformats.org/officeDocument/2006/relationships/hyperlink" Target="http://www.ncbi.nlm.nih.gov/pubmed/25745995" TargetMode="External"/><Relationship Id="rId29" Type="http://schemas.openxmlformats.org/officeDocument/2006/relationships/hyperlink" Target="http://www.ncbi.nlm.nih.gov/pubmed/?term=Ge%20T%5bAuthor%5d&amp;cauthor=true&amp;cauthor_uid=25745995" TargetMode="External"/><Relationship Id="rId11" Type="http://schemas.openxmlformats.org/officeDocument/2006/relationships/hyperlink" Target="http://www.ncbi.nlm.nih.gov/pubmed" TargetMode="External"/><Relationship Id="rId24" Type="http://schemas.openxmlformats.org/officeDocument/2006/relationships/hyperlink" Target="http://www.ncbi.nlm.nih.gov/pubmed/?term=Zhang%20Y%5bAuthor%5d&amp;cauthor=true&amp;cauthor_uid=25745995" TargetMode="External"/><Relationship Id="rId32" Type="http://schemas.openxmlformats.org/officeDocument/2006/relationships/hyperlink" Target="http://www.ncbi.nlm.nih.gov/pubmed/?term=Yao%20M%5bAuthor%5d&amp;cauthor=true&amp;cauthor_uid=25745995" TargetMode="External"/><Relationship Id="rId37" Type="http://schemas.openxmlformats.org/officeDocument/2006/relationships/hyperlink" Target="http://www.ncbi.nlm.nih.gov/pubmed/?term=Yan%20B%5bAuthor%5d&amp;cauthor=true&amp;cauthor_uid=25745994" TargetMode="External"/><Relationship Id="rId40" Type="http://schemas.openxmlformats.org/officeDocument/2006/relationships/hyperlink" Target="http://www.ncbi.nlm.nih.gov/pubmed/?term=Xiao%20D%5bAuthor%5d&amp;cauthor=true&amp;cauthor_uid=25745994" TargetMode="External"/><Relationship Id="rId45" Type="http://schemas.openxmlformats.org/officeDocument/2006/relationships/hyperlink" Target="http://www.ncbi.nlm.nih.gov/pubmed/?term=Li%20Z%5bAuthor%5d&amp;cauthor=true&amp;cauthor_uid=25745994" TargetMode="External"/><Relationship Id="rId53" Type="http://schemas.openxmlformats.org/officeDocument/2006/relationships/hyperlink" Target="http://www.ncbi.nlm.nih.gov/pubmed/?term=Cao%20K%5bAuthor%5d&amp;cauthor=true&amp;cauthor_uid=25745993" TargetMode="External"/><Relationship Id="rId58" Type="http://schemas.openxmlformats.org/officeDocument/2006/relationships/hyperlink" Target="http://www.ncbi.nlm.nih.gov/pubmed/?term=Huang%20Y%5bAuthor%5d&amp;cauthor=true&amp;cauthor_uid=25745993" TargetMode="External"/><Relationship Id="rId66" Type="http://schemas.openxmlformats.org/officeDocument/2006/relationships/hyperlink" Target="http://www.ncbi.nlm.nih.gov/pubmed/?term=Wang%20Y%5bAuthor%5d&amp;cauthor=true&amp;cauthor_uid=25745993" TargetMode="External"/><Relationship Id="rId5" Type="http://schemas.openxmlformats.org/officeDocument/2006/relationships/hyperlink" Target="http://www.ncbi.nlm.nih.gov/pubmed/?term=Khan%20K%5bAuthor%5d&amp;cauthor=true&amp;cauthor_uid=25745997" TargetMode="External"/><Relationship Id="rId61" Type="http://schemas.openxmlformats.org/officeDocument/2006/relationships/hyperlink" Target="http://www.ncbi.nlm.nih.gov/pubmed/?term=Wu%20C%5bAuthor%5d&amp;cauthor=true&amp;cauthor_uid=25745993" TargetMode="External"/><Relationship Id="rId19" Type="http://schemas.openxmlformats.org/officeDocument/2006/relationships/hyperlink" Target="http://www.ncbi.nlm.nih.gov/pubmed/?term=Yang%20X%5bAuthor%5d&amp;cauthor=true&amp;cauthor_uid=25745995" TargetMode="External"/><Relationship Id="rId14" Type="http://schemas.openxmlformats.org/officeDocument/2006/relationships/hyperlink" Target="http://www.ncbi.nlm.nih.gov/pubmed/?term=Bronson%20RT%5bAuthor%5d&amp;cauthor=true&amp;cauthor_uid=25745996" TargetMode="External"/><Relationship Id="rId22" Type="http://schemas.openxmlformats.org/officeDocument/2006/relationships/hyperlink" Target="http://www.ncbi.nlm.nih.gov/pubmed/?term=Lv%20X%5bAuthor%5d&amp;cauthor=true&amp;cauthor_uid=25745995" TargetMode="External"/><Relationship Id="rId27" Type="http://schemas.openxmlformats.org/officeDocument/2006/relationships/hyperlink" Target="http://www.ncbi.nlm.nih.gov/pubmed/?term=Luo%20Q%5bAuthor%5d&amp;cauthor=true&amp;cauthor_uid=25745995" TargetMode="External"/><Relationship Id="rId30" Type="http://schemas.openxmlformats.org/officeDocument/2006/relationships/hyperlink" Target="http://www.ncbi.nlm.nih.gov/pubmed/?term=Chu%20W%5bAuthor%5d&amp;cauthor=true&amp;cauthor_uid=25745995" TargetMode="External"/><Relationship Id="rId35" Type="http://schemas.openxmlformats.org/officeDocument/2006/relationships/hyperlink" Target="http://www.ncbi.nlm.nih.gov/pubmed/25745994" TargetMode="External"/><Relationship Id="rId43" Type="http://schemas.openxmlformats.org/officeDocument/2006/relationships/hyperlink" Target="http://www.ncbi.nlm.nih.gov/pubmed/?term=Li%20H%5bAuthor%5d&amp;cauthor=true&amp;cauthor_uid=25745994" TargetMode="External"/><Relationship Id="rId48" Type="http://schemas.openxmlformats.org/officeDocument/2006/relationships/hyperlink" Target="http://www.ncbi.nlm.nih.gov/pubmed/?term=Sun%20L%5bAuthor%5d&amp;cauthor=true&amp;cauthor_uid=25745994" TargetMode="External"/><Relationship Id="rId56" Type="http://schemas.openxmlformats.org/officeDocument/2006/relationships/hyperlink" Target="http://www.ncbi.nlm.nih.gov/pubmed/?term=Zhang%20L%5bAuthor%5d&amp;cauthor=true&amp;cauthor_uid=25745993" TargetMode="External"/><Relationship Id="rId64" Type="http://schemas.openxmlformats.org/officeDocument/2006/relationships/hyperlink" Target="http://www.ncbi.nlm.nih.gov/pubmed/?term=Li%20F%5bAuthor%5d&amp;cauthor=true&amp;cauthor_uid=25745993" TargetMode="External"/><Relationship Id="rId8" Type="http://schemas.openxmlformats.org/officeDocument/2006/relationships/hyperlink" Target="http://www.ncbi.nlm.nih.gov/pubmed/?term=Verissimo%20AR%5bAuthor%5d&amp;cauthor=true&amp;cauthor_uid=25745997" TargetMode="External"/><Relationship Id="rId51" Type="http://schemas.openxmlformats.org/officeDocument/2006/relationships/hyperlink" Target="http://www.ncbi.nlm.nih.gov/pubmed/?term=Tao%20Y%5bAuthor%5d&amp;cauthor=true&amp;cauthor_uid=25745994" TargetMode="External"/><Relationship Id="rId3" Type="http://schemas.openxmlformats.org/officeDocument/2006/relationships/hyperlink" Target="http://www.ncbi.nlm.nih.gov/pubmed/?term=Noy%20PJ%5bAuthor%5d&amp;cauthor=true&amp;cauthor_uid=25745997" TargetMode="External"/><Relationship Id="rId12" Type="http://schemas.openxmlformats.org/officeDocument/2006/relationships/hyperlink" Target="http://www.ncbi.nlm.nih.gov/pubmed/25745996" TargetMode="External"/><Relationship Id="rId17" Type="http://schemas.openxmlformats.org/officeDocument/2006/relationships/hyperlink" Target="http://www.ncbi.nlm.nih.gov/pubmed/?term=Hu%20F%5bAuthor%5d&amp;cauthor=true&amp;cauthor_uid=25745995" TargetMode="External"/><Relationship Id="rId25" Type="http://schemas.openxmlformats.org/officeDocument/2006/relationships/hyperlink" Target="http://www.ncbi.nlm.nih.gov/pubmed/?term=Huo%20X%5bAuthor%5d&amp;cauthor=true&amp;cauthor_uid=25745995" TargetMode="External"/><Relationship Id="rId33" Type="http://schemas.openxmlformats.org/officeDocument/2006/relationships/hyperlink" Target="http://www.ncbi.nlm.nih.gov/pubmed/?term=Fan%20J%5bAuthor%5d&amp;cauthor=true&amp;cauthor_uid=25745995" TargetMode="External"/><Relationship Id="rId38" Type="http://schemas.openxmlformats.org/officeDocument/2006/relationships/hyperlink" Target="http://www.ncbi.nlm.nih.gov/pubmed/?term=Lai%20W%5bAuthor%5d&amp;cauthor=true&amp;cauthor_uid=25745994" TargetMode="External"/><Relationship Id="rId46" Type="http://schemas.openxmlformats.org/officeDocument/2006/relationships/hyperlink" Target="http://www.ncbi.nlm.nih.gov/pubmed/?term=Chen%20L%5bAuthor%5d&amp;cauthor=true&amp;cauthor_uid=25745994" TargetMode="External"/><Relationship Id="rId59" Type="http://schemas.openxmlformats.org/officeDocument/2006/relationships/hyperlink" Target="http://www.ncbi.nlm.nih.gov/pubmed/?term=Du%20L%5bAuthor%5d&amp;cauthor=true&amp;cauthor_uid=25745993" TargetMode="External"/><Relationship Id="rId67" Type="http://schemas.openxmlformats.org/officeDocument/2006/relationships/hyperlink" Target="http://www.ncbi.nlm.nih.gov/pubmed/?term=Shi%20Y%5bAuthor%5d&amp;cauthor=true&amp;cauthor_uid=25745993" TargetMode="External"/><Relationship Id="rId20" Type="http://schemas.openxmlformats.org/officeDocument/2006/relationships/hyperlink" Target="http://www.ncbi.nlm.nih.gov/pubmed/?term=Jin%20H%5bAuthor%5d&amp;cauthor=true&amp;cauthor_uid=25745995" TargetMode="External"/><Relationship Id="rId41" Type="http://schemas.openxmlformats.org/officeDocument/2006/relationships/hyperlink" Target="http://www.ncbi.nlm.nih.gov/pubmed/?term=Jia%20J%5bAuthor%5d&amp;cauthor=true&amp;cauthor_uid=25745994" TargetMode="External"/><Relationship Id="rId54" Type="http://schemas.openxmlformats.org/officeDocument/2006/relationships/hyperlink" Target="http://www.ncbi.nlm.nih.gov/pubmed/?term=Wang%20G%5bAuthor%5d&amp;cauthor=true&amp;cauthor_uid=25745993" TargetMode="External"/><Relationship Id="rId62" Type="http://schemas.openxmlformats.org/officeDocument/2006/relationships/hyperlink" Target="http://www.ncbi.nlm.nih.gov/pubmed/?term=He%20X%5bAuthor%5d&amp;cauthor=true&amp;cauthor_uid=25745993" TargetMode="External"/><Relationship Id="rId1" Type="http://schemas.openxmlformats.org/officeDocument/2006/relationships/slideLayout" Target="../slideLayouts/slideLayout7.xml"/><Relationship Id="rId6" Type="http://schemas.openxmlformats.org/officeDocument/2006/relationships/hyperlink" Target="http://www.ncbi.nlm.nih.gov/pubmed/?term=Zhuang%20X%5bAuthor%5d&amp;cauthor=true&amp;cauthor_uid=25745997" TargetMode="External"/><Relationship Id="rId15" Type="http://schemas.openxmlformats.org/officeDocument/2006/relationships/hyperlink" Target="http://www.ncbi.nlm.nih.gov/pubmed/?term=Lees%20JA%5bAuthor%5d&amp;cauthor=true&amp;cauthor_uid=25745996" TargetMode="External"/><Relationship Id="rId23" Type="http://schemas.openxmlformats.org/officeDocument/2006/relationships/hyperlink" Target="http://www.ncbi.nlm.nih.gov/pubmed/?term=Wang%20C%5bAuthor%5d&amp;cauthor=true&amp;cauthor_uid=25745995" TargetMode="External"/><Relationship Id="rId28" Type="http://schemas.openxmlformats.org/officeDocument/2006/relationships/hyperlink" Target="http://www.ncbi.nlm.nih.gov/pubmed/?term=Zhao%20F%5bAuthor%5d&amp;cauthor=true&amp;cauthor_uid=25745995" TargetMode="External"/><Relationship Id="rId36" Type="http://schemas.openxmlformats.org/officeDocument/2006/relationships/hyperlink" Target="http://www.ncbi.nlm.nih.gov/pubmed/?term=Jiang%20Y%5bAuthor%5d&amp;cauthor=true&amp;cauthor_uid=25745994" TargetMode="External"/><Relationship Id="rId49" Type="http://schemas.openxmlformats.org/officeDocument/2006/relationships/hyperlink" Target="http://www.ncbi.nlm.nih.gov/pubmed/?term=Muegge%20K%5bAuthor%5d&amp;cauthor=true&amp;cauthor_uid=25745994" TargetMode="External"/><Relationship Id="rId57" Type="http://schemas.openxmlformats.org/officeDocument/2006/relationships/hyperlink" Target="http://www.ncbi.nlm.nih.gov/pubmed/?term=Wang%20R%5bAuthor%5d&amp;cauthor=true&amp;cauthor_uid=25745993" TargetMode="External"/><Relationship Id="rId10" Type="http://schemas.openxmlformats.org/officeDocument/2006/relationships/hyperlink" Target="http://www.ncbi.nlm.nih.gov/pubmed/?term=Bicknell%20R%5bAuthor%5d&amp;cauthor=true&amp;cauthor_uid=25745997" TargetMode="External"/><Relationship Id="rId31" Type="http://schemas.openxmlformats.org/officeDocument/2006/relationships/hyperlink" Target="http://www.ncbi.nlm.nih.gov/pubmed/?term=Shu%20H%5bAuthor%5d&amp;cauthor=true&amp;cauthor_uid=25745995" TargetMode="External"/><Relationship Id="rId44" Type="http://schemas.openxmlformats.org/officeDocument/2006/relationships/hyperlink" Target="http://www.ncbi.nlm.nih.gov/pubmed/?term=Lu%20J%5bAuthor%5d&amp;cauthor=true&amp;cauthor_uid=25745994" TargetMode="External"/><Relationship Id="rId52" Type="http://schemas.openxmlformats.org/officeDocument/2006/relationships/hyperlink" Target="http://www.ncbi.nlm.nih.gov/pubmed/25745993" TargetMode="External"/><Relationship Id="rId60" Type="http://schemas.openxmlformats.org/officeDocument/2006/relationships/hyperlink" Target="http://www.ncbi.nlm.nih.gov/pubmed/?term=Jiang%20J%5bAuthor%5d&amp;cauthor=true&amp;cauthor_uid=25745993" TargetMode="External"/><Relationship Id="rId65" Type="http://schemas.openxmlformats.org/officeDocument/2006/relationships/hyperlink" Target="http://www.ncbi.nlm.nih.gov/pubmed/?term=Rabson%20AB%5bAuthor%5d&amp;cauthor=true&amp;cauthor_uid=25745993" TargetMode="External"/><Relationship Id="rId4" Type="http://schemas.openxmlformats.org/officeDocument/2006/relationships/hyperlink" Target="http://www.ncbi.nlm.nih.gov/pubmed/?term=Lodhia%20P%5bAuthor%5d&amp;cauthor=true&amp;cauthor_uid=25745997" TargetMode="External"/><Relationship Id="rId9" Type="http://schemas.openxmlformats.org/officeDocument/2006/relationships/hyperlink" Target="http://www.ncbi.nlm.nih.gov/pubmed/?term=Bacon%20A%5bAuthor%5d&amp;cauthor=true&amp;cauthor_uid=25745997" TargetMode="External"/><Relationship Id="rId13" Type="http://schemas.openxmlformats.org/officeDocument/2006/relationships/hyperlink" Target="http://www.ncbi.nlm.nih.gov/pubmed/?term=Parisi%20T%5bAuthor%5d&amp;cauthor=true&amp;cauthor_uid=25745996" TargetMode="External"/><Relationship Id="rId18" Type="http://schemas.openxmlformats.org/officeDocument/2006/relationships/hyperlink" Target="http://www.ncbi.nlm.nih.gov/pubmed/?term=Deng%20X%5bAuthor%5d&amp;cauthor=true&amp;cauthor_uid=25745995" TargetMode="External"/><Relationship Id="rId39" Type="http://schemas.openxmlformats.org/officeDocument/2006/relationships/hyperlink" Target="http://www.ncbi.nlm.nih.gov/pubmed/?term=Shi%20Y%5bAuthor%5d&amp;cauthor=true&amp;cauthor_uid=25745994"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p:cNvPicPr>
            <a:picLocks noChangeAspect="1"/>
          </p:cNvPicPr>
          <p:nvPr/>
        </p:nvPicPr>
        <p:blipFill>
          <a:blip r:embed="rId2"/>
          <a:stretch>
            <a:fillRect/>
          </a:stretch>
        </p:blipFill>
        <p:spPr>
          <a:xfrm>
            <a:off x="6757987" y="857250"/>
            <a:ext cx="1243013" cy="342900"/>
          </a:xfrm>
          <a:prstGeom prst="rect">
            <a:avLst/>
          </a:prstGeom>
        </p:spPr>
      </p:pic>
      <p:pic>
        <p:nvPicPr>
          <p:cNvPr id="5" name="그림 4"/>
          <p:cNvPicPr>
            <a:picLocks noChangeAspect="1"/>
          </p:cNvPicPr>
          <p:nvPr/>
        </p:nvPicPr>
        <p:blipFill>
          <a:blip r:embed="rId3"/>
          <a:stretch>
            <a:fillRect/>
          </a:stretch>
        </p:blipFill>
        <p:spPr>
          <a:xfrm>
            <a:off x="1143001" y="857251"/>
            <a:ext cx="4579144" cy="2736056"/>
          </a:xfrm>
          <a:prstGeom prst="rect">
            <a:avLst/>
          </a:prstGeom>
        </p:spPr>
      </p:pic>
    </p:spTree>
    <p:extLst>
      <p:ext uri="{BB962C8B-B14F-4D97-AF65-F5344CB8AC3E}">
        <p14:creationId xmlns:p14="http://schemas.microsoft.com/office/powerpoint/2010/main" val="2877818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p:cNvPicPr>
            <a:picLocks noChangeAspect="1"/>
          </p:cNvPicPr>
          <p:nvPr/>
        </p:nvPicPr>
        <p:blipFill>
          <a:blip r:embed="rId2"/>
          <a:stretch>
            <a:fillRect/>
          </a:stretch>
        </p:blipFill>
        <p:spPr>
          <a:xfrm>
            <a:off x="6757987" y="857250"/>
            <a:ext cx="1243013" cy="342900"/>
          </a:xfrm>
          <a:prstGeom prst="rect">
            <a:avLst/>
          </a:prstGeom>
        </p:spPr>
      </p:pic>
      <p:pic>
        <p:nvPicPr>
          <p:cNvPr id="3" name="그림 2"/>
          <p:cNvPicPr>
            <a:picLocks noChangeAspect="1"/>
          </p:cNvPicPr>
          <p:nvPr/>
        </p:nvPicPr>
        <p:blipFill>
          <a:blip r:embed="rId3"/>
          <a:stretch>
            <a:fillRect/>
          </a:stretch>
        </p:blipFill>
        <p:spPr>
          <a:xfrm>
            <a:off x="1143001" y="857250"/>
            <a:ext cx="1321594" cy="200025"/>
          </a:xfrm>
          <a:prstGeom prst="rect">
            <a:avLst/>
          </a:prstGeom>
        </p:spPr>
      </p:pic>
      <p:sp>
        <p:nvSpPr>
          <p:cNvPr id="5" name="직사각형 4"/>
          <p:cNvSpPr/>
          <p:nvPr/>
        </p:nvSpPr>
        <p:spPr>
          <a:xfrm>
            <a:off x="1143000" y="1057276"/>
            <a:ext cx="5069360" cy="1338828"/>
          </a:xfrm>
          <a:prstGeom prst="rect">
            <a:avLst/>
          </a:prstGeom>
        </p:spPr>
        <p:txBody>
          <a:bodyPr wrap="square">
            <a:spAutoFit/>
          </a:bodyPr>
          <a:lstStyle/>
          <a:p>
            <a:r>
              <a:rPr lang="en-US" altLang="ko-KR" sz="1500" dirty="0">
                <a:solidFill>
                  <a:srgbClr val="222222"/>
                </a:solidFill>
                <a:latin typeface="arial" panose="020B0604020202020204" pitchFamily="34" charset="0"/>
              </a:rPr>
              <a:t>Cell </a:t>
            </a:r>
            <a:r>
              <a:rPr lang="en-US" altLang="ko-KR" sz="1500" dirty="0" err="1">
                <a:solidFill>
                  <a:srgbClr val="222222"/>
                </a:solidFill>
                <a:latin typeface="arial" panose="020B0604020202020204" pitchFamily="34" charset="0"/>
              </a:rPr>
              <a:t>signalling</a:t>
            </a:r>
            <a:r>
              <a:rPr lang="en-US" altLang="ko-KR" sz="1500" dirty="0">
                <a:solidFill>
                  <a:srgbClr val="222222"/>
                </a:solidFill>
                <a:latin typeface="arial" panose="020B0604020202020204" pitchFamily="34" charset="0"/>
              </a:rPr>
              <a:t>: Disarming </a:t>
            </a:r>
            <a:r>
              <a:rPr lang="en-US" altLang="ko-KR" sz="1500" dirty="0" err="1">
                <a:solidFill>
                  <a:srgbClr val="222222"/>
                </a:solidFill>
                <a:latin typeface="arial" panose="020B0604020202020204" pitchFamily="34" charset="0"/>
              </a:rPr>
              <a:t>Wnt</a:t>
            </a:r>
            <a:endParaRPr lang="en-US" altLang="ko-KR" sz="1500" dirty="0">
              <a:solidFill>
                <a:srgbClr val="222222"/>
              </a:solidFill>
              <a:latin typeface="arial" panose="020B0604020202020204" pitchFamily="34" charset="0"/>
            </a:endParaRPr>
          </a:p>
          <a:p>
            <a:pPr>
              <a:buFont typeface="Arial" panose="020B0604020202020204" pitchFamily="34" charset="0"/>
              <a:buChar char="•"/>
            </a:pPr>
            <a:r>
              <a:rPr lang="en-US" altLang="ko-KR" sz="1200" b="1" dirty="0" err="1">
                <a:solidFill>
                  <a:srgbClr val="5C7996"/>
                </a:solidFill>
                <a:latin typeface="arial" panose="020B0604020202020204" pitchFamily="34" charset="0"/>
                <a:hlinkClick r:id="rId4"/>
              </a:rPr>
              <a:t>Roel</a:t>
            </a:r>
            <a:r>
              <a:rPr lang="en-US" altLang="ko-KR" sz="1200" b="1" dirty="0">
                <a:solidFill>
                  <a:srgbClr val="5C7996"/>
                </a:solidFill>
                <a:latin typeface="arial" panose="020B0604020202020204" pitchFamily="34" charset="0"/>
                <a:hlinkClick r:id="rId4"/>
              </a:rPr>
              <a:t> </a:t>
            </a:r>
            <a:r>
              <a:rPr lang="en-US" altLang="ko-KR" sz="1200" b="1" dirty="0" err="1">
                <a:solidFill>
                  <a:srgbClr val="5C7996"/>
                </a:solidFill>
                <a:latin typeface="arial" panose="020B0604020202020204" pitchFamily="34" charset="0"/>
                <a:hlinkClick r:id="rId4"/>
              </a:rPr>
              <a:t>Nusse</a:t>
            </a:r>
            <a:endParaRPr lang="en-US" altLang="ko-KR" sz="1200" b="1" dirty="0">
              <a:solidFill>
                <a:srgbClr val="333333"/>
              </a:solidFill>
              <a:latin typeface="arial" panose="020B0604020202020204" pitchFamily="34" charset="0"/>
            </a:endParaRPr>
          </a:p>
          <a:p>
            <a:r>
              <a:rPr lang="en-US" altLang="ko-KR" sz="1350" dirty="0">
                <a:solidFill>
                  <a:srgbClr val="333333"/>
                </a:solidFill>
                <a:latin typeface="arial" panose="020B0604020202020204" pitchFamily="34" charset="0"/>
              </a:rPr>
              <a:t>The secreted enzyme Notum has been found to inhibit the </a:t>
            </a:r>
            <a:r>
              <a:rPr lang="en-US" altLang="ko-KR" sz="1350" dirty="0" err="1">
                <a:solidFill>
                  <a:srgbClr val="333333"/>
                </a:solidFill>
                <a:latin typeface="arial" panose="020B0604020202020204" pitchFamily="34" charset="0"/>
              </a:rPr>
              <a:t>Wnt</a:t>
            </a:r>
            <a:r>
              <a:rPr lang="en-US" altLang="ko-KR" sz="1350" dirty="0">
                <a:solidFill>
                  <a:srgbClr val="333333"/>
                </a:solidFill>
                <a:latin typeface="arial" panose="020B0604020202020204" pitchFamily="34" charset="0"/>
              </a:rPr>
              <a:t> </a:t>
            </a:r>
            <a:r>
              <a:rPr lang="en-US" altLang="ko-KR" sz="1350" dirty="0" err="1">
                <a:solidFill>
                  <a:srgbClr val="333333"/>
                </a:solidFill>
                <a:latin typeface="arial" panose="020B0604020202020204" pitchFamily="34" charset="0"/>
              </a:rPr>
              <a:t>signalling</a:t>
            </a:r>
            <a:r>
              <a:rPr lang="en-US" altLang="ko-KR" sz="1350" dirty="0">
                <a:solidFill>
                  <a:srgbClr val="333333"/>
                </a:solidFill>
                <a:latin typeface="arial" panose="020B0604020202020204" pitchFamily="34" charset="0"/>
              </a:rPr>
              <a:t> pathway through removal of a lipid that is linked to the </a:t>
            </a:r>
            <a:r>
              <a:rPr lang="en-US" altLang="ko-KR" sz="1350" dirty="0" err="1">
                <a:solidFill>
                  <a:srgbClr val="333333"/>
                </a:solidFill>
                <a:latin typeface="arial" panose="020B0604020202020204" pitchFamily="34" charset="0"/>
              </a:rPr>
              <a:t>Wnt</a:t>
            </a:r>
            <a:r>
              <a:rPr lang="en-US" altLang="ko-KR" sz="1350" dirty="0">
                <a:solidFill>
                  <a:srgbClr val="333333"/>
                </a:solidFill>
                <a:latin typeface="arial" panose="020B0604020202020204" pitchFamily="34" charset="0"/>
              </a:rPr>
              <a:t> protein and that is required for activation of </a:t>
            </a:r>
            <a:r>
              <a:rPr lang="en-US" altLang="ko-KR" sz="1350" dirty="0" err="1">
                <a:solidFill>
                  <a:srgbClr val="333333"/>
                </a:solidFill>
                <a:latin typeface="arial" panose="020B0604020202020204" pitchFamily="34" charset="0"/>
              </a:rPr>
              <a:t>Wnt</a:t>
            </a:r>
            <a:r>
              <a:rPr lang="en-US" altLang="ko-KR" sz="1350" dirty="0">
                <a:solidFill>
                  <a:srgbClr val="333333"/>
                </a:solidFill>
                <a:latin typeface="arial" panose="020B0604020202020204" pitchFamily="34" charset="0"/>
              </a:rPr>
              <a:t> receptor </a:t>
            </a:r>
            <a:r>
              <a:rPr lang="en-US" altLang="ko-KR" sz="1350" dirty="0" err="1">
                <a:solidFill>
                  <a:srgbClr val="333333"/>
                </a:solidFill>
                <a:latin typeface="arial" panose="020B0604020202020204" pitchFamily="34" charset="0"/>
              </a:rPr>
              <a:t>proteins.</a:t>
            </a:r>
            <a:r>
              <a:rPr lang="en-US" altLang="ko-KR" sz="1350" b="1" dirty="0" err="1">
                <a:solidFill>
                  <a:srgbClr val="333333"/>
                </a:solidFill>
                <a:latin typeface="arial" panose="020B0604020202020204" pitchFamily="34" charset="0"/>
              </a:rPr>
              <a:t>See</a:t>
            </a:r>
            <a:r>
              <a:rPr lang="en-US" altLang="ko-KR" sz="1350" b="1" dirty="0">
                <a:solidFill>
                  <a:srgbClr val="333333"/>
                </a:solidFill>
                <a:latin typeface="arial" panose="020B0604020202020204" pitchFamily="34" charset="0"/>
              </a:rPr>
              <a:t> Article </a:t>
            </a:r>
            <a:r>
              <a:rPr lang="en-US" altLang="ko-KR" sz="1350" dirty="0">
                <a:solidFill>
                  <a:srgbClr val="5C7996"/>
                </a:solidFill>
                <a:latin typeface="arial" panose="020B0604020202020204" pitchFamily="34" charset="0"/>
                <a:hlinkClick r:id="rId5"/>
              </a:rPr>
              <a:t>p.187</a:t>
            </a:r>
            <a:endParaRPr lang="en-US" altLang="ko-KR" sz="1350" b="1" dirty="0">
              <a:solidFill>
                <a:srgbClr val="333333"/>
              </a:solidFill>
              <a:latin typeface="arial" panose="020B0604020202020204" pitchFamily="34" charset="0"/>
            </a:endParaRPr>
          </a:p>
        </p:txBody>
      </p:sp>
      <p:sp>
        <p:nvSpPr>
          <p:cNvPr id="7" name="직사각형 6"/>
          <p:cNvSpPr/>
          <p:nvPr/>
        </p:nvSpPr>
        <p:spPr>
          <a:xfrm>
            <a:off x="1143000" y="2607514"/>
            <a:ext cx="6858000" cy="3416320"/>
          </a:xfrm>
          <a:prstGeom prst="rect">
            <a:avLst/>
          </a:prstGeom>
        </p:spPr>
        <p:txBody>
          <a:bodyPr wrap="square">
            <a:spAutoFit/>
          </a:bodyPr>
          <a:lstStyle/>
          <a:p>
            <a:r>
              <a:rPr lang="en-US" altLang="ko-KR" sz="1200" u="sng" dirty="0">
                <a:solidFill>
                  <a:srgbClr val="660066"/>
                </a:solidFill>
                <a:latin typeface="arial" panose="020B0604020202020204" pitchFamily="34" charset="0"/>
                <a:hlinkClick r:id="rId6" tooltip="Nature."/>
              </a:rPr>
              <a:t>Nature.</a:t>
            </a:r>
            <a:r>
              <a:rPr lang="en-US" altLang="ko-KR" sz="1200" dirty="0">
                <a:solidFill>
                  <a:srgbClr val="000000"/>
                </a:solidFill>
                <a:latin typeface="arial" panose="020B0604020202020204" pitchFamily="34" charset="0"/>
              </a:rPr>
              <a:t> 2015 Mar 12;519(7542):187-92. </a:t>
            </a:r>
            <a:r>
              <a:rPr lang="en-US" altLang="ko-KR" sz="1200" dirty="0" err="1">
                <a:solidFill>
                  <a:srgbClr val="000000"/>
                </a:solidFill>
                <a:latin typeface="arial" panose="020B0604020202020204" pitchFamily="34" charset="0"/>
              </a:rPr>
              <a:t>doi</a:t>
            </a:r>
            <a:r>
              <a:rPr lang="en-US" altLang="ko-KR" sz="1200" dirty="0">
                <a:solidFill>
                  <a:srgbClr val="000000"/>
                </a:solidFill>
                <a:latin typeface="arial" panose="020B0604020202020204" pitchFamily="34" charset="0"/>
              </a:rPr>
              <a:t>: 10.1038/nature14259. </a:t>
            </a:r>
            <a:r>
              <a:rPr lang="en-US" altLang="ko-KR" sz="1200" dirty="0" err="1">
                <a:solidFill>
                  <a:srgbClr val="000000"/>
                </a:solidFill>
                <a:latin typeface="arial" panose="020B0604020202020204" pitchFamily="34" charset="0"/>
              </a:rPr>
              <a:t>Epub</a:t>
            </a:r>
            <a:r>
              <a:rPr lang="en-US" altLang="ko-KR" sz="1200" dirty="0">
                <a:solidFill>
                  <a:srgbClr val="000000"/>
                </a:solidFill>
                <a:latin typeface="arial" panose="020B0604020202020204" pitchFamily="34" charset="0"/>
              </a:rPr>
              <a:t> 2015 Feb 25.</a:t>
            </a:r>
          </a:p>
          <a:p>
            <a:r>
              <a:rPr lang="en-US" altLang="ko-KR" sz="1200" b="1" dirty="0">
                <a:solidFill>
                  <a:srgbClr val="000000"/>
                </a:solidFill>
                <a:latin typeface="arial" panose="020B0604020202020204" pitchFamily="34" charset="0"/>
              </a:rPr>
              <a:t>Notum </a:t>
            </a:r>
            <a:r>
              <a:rPr lang="en-US" altLang="ko-KR" sz="1200" b="1" dirty="0" err="1">
                <a:solidFill>
                  <a:srgbClr val="000000"/>
                </a:solidFill>
                <a:latin typeface="arial" panose="020B0604020202020204" pitchFamily="34" charset="0"/>
              </a:rPr>
              <a:t>deacylates</a:t>
            </a:r>
            <a:r>
              <a:rPr lang="en-US" altLang="ko-KR" sz="1200" b="1" dirty="0">
                <a:solidFill>
                  <a:srgbClr val="000000"/>
                </a:solidFill>
                <a:latin typeface="arial" panose="020B0604020202020204" pitchFamily="34" charset="0"/>
              </a:rPr>
              <a:t> </a:t>
            </a:r>
            <a:r>
              <a:rPr lang="en-US" altLang="ko-KR" sz="1200" b="1" dirty="0" err="1">
                <a:solidFill>
                  <a:srgbClr val="000000"/>
                </a:solidFill>
                <a:latin typeface="arial" panose="020B0604020202020204" pitchFamily="34" charset="0"/>
              </a:rPr>
              <a:t>Wnt</a:t>
            </a:r>
            <a:r>
              <a:rPr lang="en-US" altLang="ko-KR" sz="1200" b="1" dirty="0">
                <a:solidFill>
                  <a:srgbClr val="000000"/>
                </a:solidFill>
                <a:latin typeface="arial" panose="020B0604020202020204" pitchFamily="34" charset="0"/>
              </a:rPr>
              <a:t> proteins to suppress </a:t>
            </a:r>
            <a:r>
              <a:rPr lang="en-US" altLang="ko-KR" sz="1200" b="1" dirty="0" err="1">
                <a:solidFill>
                  <a:srgbClr val="000000"/>
                </a:solidFill>
                <a:latin typeface="arial" panose="020B0604020202020204" pitchFamily="34" charset="0"/>
              </a:rPr>
              <a:t>signalling</a:t>
            </a:r>
            <a:r>
              <a:rPr lang="en-US" altLang="ko-KR" sz="1200" b="1" dirty="0">
                <a:solidFill>
                  <a:srgbClr val="000000"/>
                </a:solidFill>
                <a:latin typeface="arial" panose="020B0604020202020204" pitchFamily="34" charset="0"/>
              </a:rPr>
              <a:t> activity.</a:t>
            </a:r>
          </a:p>
          <a:p>
            <a:r>
              <a:rPr lang="en-US" altLang="ko-KR" sz="1200" u="sng" dirty="0" err="1">
                <a:solidFill>
                  <a:srgbClr val="660066"/>
                </a:solidFill>
                <a:latin typeface="arial" panose="020B0604020202020204" pitchFamily="34" charset="0"/>
                <a:hlinkClick r:id="rId7"/>
              </a:rPr>
              <a:t>Kakugawa</a:t>
            </a:r>
            <a:r>
              <a:rPr lang="en-US" altLang="ko-KR" sz="1200" u="sng" dirty="0">
                <a:solidFill>
                  <a:srgbClr val="660066"/>
                </a:solidFill>
                <a:latin typeface="arial" panose="020B0604020202020204" pitchFamily="34" charset="0"/>
                <a:hlinkClick r:id="rId7"/>
              </a:rPr>
              <a:t> S</a:t>
            </a:r>
            <a:r>
              <a:rPr lang="en-US" altLang="ko-KR" sz="1200" baseline="30000" dirty="0">
                <a:solidFill>
                  <a:srgbClr val="000000"/>
                </a:solidFill>
                <a:latin typeface="arial" panose="020B0604020202020204" pitchFamily="34" charset="0"/>
              </a:rPr>
              <a:t>1</a:t>
            </a:r>
            <a:r>
              <a:rPr lang="en-US" altLang="ko-KR" sz="1200" dirty="0">
                <a:solidFill>
                  <a:srgbClr val="000000"/>
                </a:solidFill>
                <a:latin typeface="arial" panose="020B0604020202020204" pitchFamily="34" charset="0"/>
              </a:rPr>
              <a:t>, </a:t>
            </a:r>
            <a:r>
              <a:rPr lang="en-US" altLang="ko-KR" sz="1200" u="sng" dirty="0">
                <a:solidFill>
                  <a:srgbClr val="660066"/>
                </a:solidFill>
                <a:latin typeface="arial" panose="020B0604020202020204" pitchFamily="34" charset="0"/>
                <a:hlinkClick r:id="rId8"/>
              </a:rPr>
              <a:t>Langton PF</a:t>
            </a:r>
            <a:r>
              <a:rPr lang="en-US" altLang="ko-KR" sz="1200" baseline="30000" dirty="0">
                <a:solidFill>
                  <a:srgbClr val="000000"/>
                </a:solidFill>
                <a:latin typeface="arial" panose="020B0604020202020204" pitchFamily="34" charset="0"/>
              </a:rPr>
              <a:t>1</a:t>
            </a:r>
            <a:r>
              <a:rPr lang="en-US" altLang="ko-KR" sz="1200" dirty="0">
                <a:solidFill>
                  <a:srgbClr val="000000"/>
                </a:solidFill>
                <a:latin typeface="arial" panose="020B0604020202020204" pitchFamily="34" charset="0"/>
              </a:rPr>
              <a:t>, </a:t>
            </a:r>
            <a:r>
              <a:rPr lang="en-US" altLang="ko-KR" sz="1200" u="sng" dirty="0" err="1">
                <a:solidFill>
                  <a:srgbClr val="660066"/>
                </a:solidFill>
                <a:latin typeface="arial" panose="020B0604020202020204" pitchFamily="34" charset="0"/>
                <a:hlinkClick r:id="rId9"/>
              </a:rPr>
              <a:t>Zebisch</a:t>
            </a:r>
            <a:r>
              <a:rPr lang="en-US" altLang="ko-KR" sz="1200" u="sng" dirty="0">
                <a:solidFill>
                  <a:srgbClr val="660066"/>
                </a:solidFill>
                <a:latin typeface="arial" panose="020B0604020202020204" pitchFamily="34" charset="0"/>
                <a:hlinkClick r:id="rId9"/>
              </a:rPr>
              <a:t> M</a:t>
            </a:r>
            <a:r>
              <a:rPr lang="en-US" altLang="ko-KR" sz="1200" baseline="30000" dirty="0">
                <a:solidFill>
                  <a:srgbClr val="000000"/>
                </a:solidFill>
                <a:latin typeface="arial" panose="020B0604020202020204" pitchFamily="34" charset="0"/>
              </a:rPr>
              <a:t>2</a:t>
            </a:r>
            <a:r>
              <a:rPr lang="en-US" altLang="ko-KR" sz="1200" dirty="0">
                <a:solidFill>
                  <a:srgbClr val="000000"/>
                </a:solidFill>
                <a:latin typeface="arial" panose="020B0604020202020204" pitchFamily="34" charset="0"/>
              </a:rPr>
              <a:t>, </a:t>
            </a:r>
            <a:r>
              <a:rPr lang="en-US" altLang="ko-KR" sz="1200" u="sng" dirty="0">
                <a:solidFill>
                  <a:srgbClr val="660066"/>
                </a:solidFill>
                <a:latin typeface="arial" panose="020B0604020202020204" pitchFamily="34" charset="0"/>
                <a:hlinkClick r:id="rId10"/>
              </a:rPr>
              <a:t>Howell SA</a:t>
            </a:r>
            <a:r>
              <a:rPr lang="en-US" altLang="ko-KR" sz="1200" baseline="30000" dirty="0">
                <a:solidFill>
                  <a:srgbClr val="000000"/>
                </a:solidFill>
                <a:latin typeface="arial" panose="020B0604020202020204" pitchFamily="34" charset="0"/>
              </a:rPr>
              <a:t>1</a:t>
            </a:r>
            <a:r>
              <a:rPr lang="en-US" altLang="ko-KR" sz="1200" dirty="0">
                <a:solidFill>
                  <a:srgbClr val="000000"/>
                </a:solidFill>
                <a:latin typeface="arial" panose="020B0604020202020204" pitchFamily="34" charset="0"/>
              </a:rPr>
              <a:t>, </a:t>
            </a:r>
            <a:r>
              <a:rPr lang="en-US" altLang="ko-KR" sz="1200" u="sng" dirty="0">
                <a:solidFill>
                  <a:srgbClr val="660066"/>
                </a:solidFill>
                <a:latin typeface="arial" panose="020B0604020202020204" pitchFamily="34" charset="0"/>
                <a:hlinkClick r:id="rId11"/>
              </a:rPr>
              <a:t>Chang TH</a:t>
            </a:r>
            <a:r>
              <a:rPr lang="en-US" altLang="ko-KR" sz="1200" baseline="30000" dirty="0">
                <a:solidFill>
                  <a:srgbClr val="000000"/>
                </a:solidFill>
                <a:latin typeface="arial" panose="020B0604020202020204" pitchFamily="34" charset="0"/>
              </a:rPr>
              <a:t>2</a:t>
            </a:r>
            <a:r>
              <a:rPr lang="en-US" altLang="ko-KR" sz="1200" dirty="0">
                <a:solidFill>
                  <a:srgbClr val="000000"/>
                </a:solidFill>
                <a:latin typeface="arial" panose="020B0604020202020204" pitchFamily="34" charset="0"/>
              </a:rPr>
              <a:t>, </a:t>
            </a:r>
            <a:r>
              <a:rPr lang="en-US" altLang="ko-KR" sz="1200" u="sng" dirty="0">
                <a:solidFill>
                  <a:srgbClr val="660066"/>
                </a:solidFill>
                <a:latin typeface="arial" panose="020B0604020202020204" pitchFamily="34" charset="0"/>
                <a:hlinkClick r:id="rId12"/>
              </a:rPr>
              <a:t>Liu Y</a:t>
            </a:r>
            <a:r>
              <a:rPr lang="en-US" altLang="ko-KR" sz="1200" baseline="30000" dirty="0">
                <a:solidFill>
                  <a:srgbClr val="000000"/>
                </a:solidFill>
                <a:latin typeface="arial" panose="020B0604020202020204" pitchFamily="34" charset="0"/>
              </a:rPr>
              <a:t>3</a:t>
            </a:r>
            <a:r>
              <a:rPr lang="en-US" altLang="ko-KR" sz="1200" dirty="0">
                <a:solidFill>
                  <a:srgbClr val="000000"/>
                </a:solidFill>
                <a:latin typeface="arial" panose="020B0604020202020204" pitchFamily="34" charset="0"/>
              </a:rPr>
              <a:t>, </a:t>
            </a:r>
            <a:r>
              <a:rPr lang="en-US" altLang="ko-KR" sz="1200" u="sng" dirty="0" err="1">
                <a:solidFill>
                  <a:srgbClr val="660066"/>
                </a:solidFill>
                <a:latin typeface="arial" panose="020B0604020202020204" pitchFamily="34" charset="0"/>
                <a:hlinkClick r:id="rId13"/>
              </a:rPr>
              <a:t>Feizi</a:t>
            </a:r>
            <a:r>
              <a:rPr lang="en-US" altLang="ko-KR" sz="1200" u="sng" dirty="0">
                <a:solidFill>
                  <a:srgbClr val="660066"/>
                </a:solidFill>
                <a:latin typeface="arial" panose="020B0604020202020204" pitchFamily="34" charset="0"/>
                <a:hlinkClick r:id="rId13"/>
              </a:rPr>
              <a:t> T</a:t>
            </a:r>
            <a:r>
              <a:rPr lang="en-US" altLang="ko-KR" sz="1200" baseline="30000" dirty="0">
                <a:solidFill>
                  <a:srgbClr val="000000"/>
                </a:solidFill>
                <a:latin typeface="arial" panose="020B0604020202020204" pitchFamily="34" charset="0"/>
              </a:rPr>
              <a:t>3</a:t>
            </a:r>
            <a:r>
              <a:rPr lang="en-US" altLang="ko-KR" sz="1200" dirty="0">
                <a:solidFill>
                  <a:srgbClr val="000000"/>
                </a:solidFill>
                <a:latin typeface="arial" panose="020B0604020202020204" pitchFamily="34" charset="0"/>
              </a:rPr>
              <a:t>, </a:t>
            </a:r>
            <a:r>
              <a:rPr lang="en-US" altLang="ko-KR" sz="1200" u="sng" dirty="0" err="1">
                <a:solidFill>
                  <a:srgbClr val="660066"/>
                </a:solidFill>
                <a:latin typeface="arial" panose="020B0604020202020204" pitchFamily="34" charset="0"/>
                <a:hlinkClick r:id="rId14"/>
              </a:rPr>
              <a:t>Bineva</a:t>
            </a:r>
            <a:r>
              <a:rPr lang="en-US" altLang="ko-KR" sz="1200" u="sng" dirty="0">
                <a:solidFill>
                  <a:srgbClr val="660066"/>
                </a:solidFill>
                <a:latin typeface="arial" panose="020B0604020202020204" pitchFamily="34" charset="0"/>
                <a:hlinkClick r:id="rId14"/>
              </a:rPr>
              <a:t> G</a:t>
            </a:r>
            <a:r>
              <a:rPr lang="en-US" altLang="ko-KR" sz="1200" baseline="30000" dirty="0">
                <a:solidFill>
                  <a:srgbClr val="000000"/>
                </a:solidFill>
                <a:latin typeface="arial" panose="020B0604020202020204" pitchFamily="34" charset="0"/>
              </a:rPr>
              <a:t>4</a:t>
            </a:r>
            <a:r>
              <a:rPr lang="en-US" altLang="ko-KR" sz="1200" dirty="0">
                <a:solidFill>
                  <a:srgbClr val="000000"/>
                </a:solidFill>
                <a:latin typeface="arial" panose="020B0604020202020204" pitchFamily="34" charset="0"/>
              </a:rPr>
              <a:t>, </a:t>
            </a:r>
            <a:r>
              <a:rPr lang="en-US" altLang="ko-KR" sz="1200" u="sng" dirty="0">
                <a:solidFill>
                  <a:srgbClr val="660066"/>
                </a:solidFill>
                <a:latin typeface="arial" panose="020B0604020202020204" pitchFamily="34" charset="0"/>
                <a:hlinkClick r:id="rId15"/>
              </a:rPr>
              <a:t>O'Reilly N</a:t>
            </a:r>
            <a:r>
              <a:rPr lang="en-US" altLang="ko-KR" sz="1200" baseline="30000" dirty="0">
                <a:solidFill>
                  <a:srgbClr val="000000"/>
                </a:solidFill>
                <a:latin typeface="arial" panose="020B0604020202020204" pitchFamily="34" charset="0"/>
              </a:rPr>
              <a:t>4</a:t>
            </a:r>
            <a:r>
              <a:rPr lang="en-US" altLang="ko-KR" sz="1200" dirty="0">
                <a:solidFill>
                  <a:srgbClr val="000000"/>
                </a:solidFill>
                <a:latin typeface="arial" panose="020B0604020202020204" pitchFamily="34" charset="0"/>
              </a:rPr>
              <a:t>, </a:t>
            </a:r>
            <a:r>
              <a:rPr lang="en-US" altLang="ko-KR" sz="1200" u="sng" dirty="0" err="1">
                <a:solidFill>
                  <a:srgbClr val="660066"/>
                </a:solidFill>
                <a:latin typeface="arial" panose="020B0604020202020204" pitchFamily="34" charset="0"/>
                <a:hlinkClick r:id="rId16"/>
              </a:rPr>
              <a:t>Snijders</a:t>
            </a:r>
            <a:r>
              <a:rPr lang="en-US" altLang="ko-KR" sz="1200" u="sng" dirty="0">
                <a:solidFill>
                  <a:srgbClr val="660066"/>
                </a:solidFill>
                <a:latin typeface="arial" panose="020B0604020202020204" pitchFamily="34" charset="0"/>
                <a:hlinkClick r:id="rId16"/>
              </a:rPr>
              <a:t> AP</a:t>
            </a:r>
            <a:r>
              <a:rPr lang="en-US" altLang="ko-KR" sz="1200" baseline="30000" dirty="0">
                <a:solidFill>
                  <a:srgbClr val="000000"/>
                </a:solidFill>
                <a:latin typeface="arial" panose="020B0604020202020204" pitchFamily="34" charset="0"/>
              </a:rPr>
              <a:t>5</a:t>
            </a:r>
            <a:r>
              <a:rPr lang="en-US" altLang="ko-KR" sz="1200" dirty="0">
                <a:solidFill>
                  <a:srgbClr val="000000"/>
                </a:solidFill>
                <a:latin typeface="arial" panose="020B0604020202020204" pitchFamily="34" charset="0"/>
              </a:rPr>
              <a:t>, </a:t>
            </a:r>
            <a:r>
              <a:rPr lang="en-US" altLang="ko-KR" sz="1200" u="sng" dirty="0">
                <a:solidFill>
                  <a:srgbClr val="660066"/>
                </a:solidFill>
                <a:latin typeface="arial" panose="020B0604020202020204" pitchFamily="34" charset="0"/>
                <a:hlinkClick r:id="rId17"/>
              </a:rPr>
              <a:t>Jones EY</a:t>
            </a:r>
            <a:r>
              <a:rPr lang="en-US" altLang="ko-KR" sz="1200" baseline="30000" dirty="0">
                <a:solidFill>
                  <a:srgbClr val="000000"/>
                </a:solidFill>
                <a:latin typeface="arial" panose="020B0604020202020204" pitchFamily="34" charset="0"/>
              </a:rPr>
              <a:t>2</a:t>
            </a:r>
            <a:r>
              <a:rPr lang="en-US" altLang="ko-KR" sz="1200" dirty="0">
                <a:solidFill>
                  <a:srgbClr val="000000"/>
                </a:solidFill>
                <a:latin typeface="arial" panose="020B0604020202020204" pitchFamily="34" charset="0"/>
              </a:rPr>
              <a:t>, </a:t>
            </a:r>
            <a:r>
              <a:rPr lang="en-US" altLang="ko-KR" sz="1200" u="sng" dirty="0">
                <a:solidFill>
                  <a:srgbClr val="660066"/>
                </a:solidFill>
                <a:latin typeface="arial" panose="020B0604020202020204" pitchFamily="34" charset="0"/>
                <a:hlinkClick r:id="rId18"/>
              </a:rPr>
              <a:t>Vincent JP</a:t>
            </a:r>
            <a:r>
              <a:rPr lang="en-US" altLang="ko-KR" sz="1200" baseline="30000" dirty="0">
                <a:solidFill>
                  <a:srgbClr val="000000"/>
                </a:solidFill>
                <a:latin typeface="arial" panose="020B0604020202020204" pitchFamily="34" charset="0"/>
              </a:rPr>
              <a:t>1</a:t>
            </a:r>
            <a:r>
              <a:rPr lang="en-US" altLang="ko-KR" sz="1200" dirty="0">
                <a:solidFill>
                  <a:srgbClr val="000000"/>
                </a:solidFill>
                <a:latin typeface="arial" panose="020B0604020202020204" pitchFamily="34" charset="0"/>
              </a:rPr>
              <a:t>.</a:t>
            </a:r>
          </a:p>
          <a:p>
            <a:r>
              <a:rPr lang="en-US" altLang="ko-KR" sz="1200" b="1" dirty="0">
                <a:solidFill>
                  <a:srgbClr val="660066"/>
                </a:solidFill>
                <a:latin typeface="arial" panose="020B0604020202020204" pitchFamily="34" charset="0"/>
                <a:hlinkClick r:id="rId6" tooltip="Open/close author information list"/>
              </a:rPr>
              <a:t>Author information</a:t>
            </a:r>
            <a:endParaRPr lang="en-US" altLang="ko-KR" sz="1200" b="1" dirty="0">
              <a:solidFill>
                <a:srgbClr val="724128"/>
              </a:solidFill>
              <a:latin typeface="arial" panose="020B0604020202020204" pitchFamily="34" charset="0"/>
            </a:endParaRPr>
          </a:p>
          <a:p>
            <a:r>
              <a:rPr lang="en-US" altLang="ko-KR" sz="1200" b="1" dirty="0">
                <a:solidFill>
                  <a:srgbClr val="985735"/>
                </a:solidFill>
                <a:latin typeface="arial" panose="020B0604020202020204" pitchFamily="34" charset="0"/>
              </a:rPr>
              <a:t>Abstract</a:t>
            </a:r>
          </a:p>
          <a:p>
            <a:r>
              <a:rPr lang="en-US" altLang="ko-KR" sz="1200" dirty="0" err="1">
                <a:solidFill>
                  <a:srgbClr val="000000"/>
                </a:solidFill>
                <a:latin typeface="arial" panose="020B0604020202020204" pitchFamily="34" charset="0"/>
              </a:rPr>
              <a:t>Signalling</a:t>
            </a:r>
            <a:r>
              <a:rPr lang="en-US" altLang="ko-KR" sz="1200" dirty="0">
                <a:solidFill>
                  <a:srgbClr val="000000"/>
                </a:solidFill>
                <a:latin typeface="arial" panose="020B0604020202020204" pitchFamily="34" charset="0"/>
              </a:rPr>
              <a:t> by </a:t>
            </a:r>
            <a:r>
              <a:rPr lang="en-US" altLang="ko-KR" sz="1200" dirty="0" err="1">
                <a:solidFill>
                  <a:srgbClr val="000000"/>
                </a:solidFill>
                <a:latin typeface="arial" panose="020B0604020202020204" pitchFamily="34" charset="0"/>
              </a:rPr>
              <a:t>Wnt</a:t>
            </a:r>
            <a:r>
              <a:rPr lang="en-US" altLang="ko-KR" sz="1200" dirty="0">
                <a:solidFill>
                  <a:srgbClr val="000000"/>
                </a:solidFill>
                <a:latin typeface="arial" panose="020B0604020202020204" pitchFamily="34" charset="0"/>
              </a:rPr>
              <a:t> proteins is finely balanced to ensure normal development and tissue homeostasis while avoiding diseases such as cancer. This is achieved in part by Notum, a highly conserved secreted feedback antagonist. Notum has been thought to act as a phospholipase, shedding </a:t>
            </a:r>
            <a:r>
              <a:rPr lang="en-US" altLang="ko-KR" sz="1200" dirty="0" err="1">
                <a:solidFill>
                  <a:srgbClr val="000000"/>
                </a:solidFill>
                <a:latin typeface="arial" panose="020B0604020202020204" pitchFamily="34" charset="0"/>
              </a:rPr>
              <a:t>glypicans</a:t>
            </a:r>
            <a:r>
              <a:rPr lang="en-US" altLang="ko-KR" sz="1200" dirty="0">
                <a:solidFill>
                  <a:srgbClr val="000000"/>
                </a:solidFill>
                <a:latin typeface="arial" panose="020B0604020202020204" pitchFamily="34" charset="0"/>
              </a:rPr>
              <a:t> and associated </a:t>
            </a:r>
            <a:r>
              <a:rPr lang="en-US" altLang="ko-KR" sz="1200" dirty="0" err="1">
                <a:solidFill>
                  <a:srgbClr val="000000"/>
                </a:solidFill>
                <a:latin typeface="arial" panose="020B0604020202020204" pitchFamily="34" charset="0"/>
              </a:rPr>
              <a:t>Wnt</a:t>
            </a:r>
            <a:r>
              <a:rPr lang="en-US" altLang="ko-KR" sz="1200" dirty="0">
                <a:solidFill>
                  <a:srgbClr val="000000"/>
                </a:solidFill>
                <a:latin typeface="arial" panose="020B0604020202020204" pitchFamily="34" charset="0"/>
              </a:rPr>
              <a:t> proteins from the cell surface. However, this view fails to explain specificity, as </a:t>
            </a:r>
            <a:r>
              <a:rPr lang="en-US" altLang="ko-KR" sz="1200" dirty="0" err="1">
                <a:solidFill>
                  <a:srgbClr val="000000"/>
                </a:solidFill>
                <a:latin typeface="arial" panose="020B0604020202020204" pitchFamily="34" charset="0"/>
              </a:rPr>
              <a:t>glypicans</a:t>
            </a:r>
            <a:r>
              <a:rPr lang="en-US" altLang="ko-KR" sz="1200" dirty="0">
                <a:solidFill>
                  <a:srgbClr val="000000"/>
                </a:solidFill>
                <a:latin typeface="arial" panose="020B0604020202020204" pitchFamily="34" charset="0"/>
              </a:rPr>
              <a:t> bind many extracellular ligands. Here we provide genetic evidence in Drosophila that Notum requires </a:t>
            </a:r>
            <a:r>
              <a:rPr lang="en-US" altLang="ko-KR" sz="1200" dirty="0" err="1">
                <a:solidFill>
                  <a:srgbClr val="000000"/>
                </a:solidFill>
                <a:latin typeface="arial" panose="020B0604020202020204" pitchFamily="34" charset="0"/>
              </a:rPr>
              <a:t>glypicans</a:t>
            </a:r>
            <a:r>
              <a:rPr lang="en-US" altLang="ko-KR" sz="1200" dirty="0">
                <a:solidFill>
                  <a:srgbClr val="000000"/>
                </a:solidFill>
                <a:latin typeface="arial" panose="020B0604020202020204" pitchFamily="34" charset="0"/>
              </a:rPr>
              <a:t> to suppress </a:t>
            </a:r>
            <a:r>
              <a:rPr lang="en-US" altLang="ko-KR" sz="1200" dirty="0" err="1">
                <a:solidFill>
                  <a:srgbClr val="000000"/>
                </a:solidFill>
                <a:latin typeface="arial" panose="020B0604020202020204" pitchFamily="34" charset="0"/>
              </a:rPr>
              <a:t>Wnt</a:t>
            </a:r>
            <a:r>
              <a:rPr lang="en-US" altLang="ko-KR" sz="1200" dirty="0">
                <a:solidFill>
                  <a:srgbClr val="000000"/>
                </a:solidFill>
                <a:latin typeface="arial" panose="020B0604020202020204" pitchFamily="34" charset="0"/>
              </a:rPr>
              <a:t> </a:t>
            </a:r>
            <a:r>
              <a:rPr lang="en-US" altLang="ko-KR" sz="1200" dirty="0" err="1">
                <a:solidFill>
                  <a:srgbClr val="000000"/>
                </a:solidFill>
                <a:latin typeface="arial" panose="020B0604020202020204" pitchFamily="34" charset="0"/>
              </a:rPr>
              <a:t>signalling</a:t>
            </a:r>
            <a:r>
              <a:rPr lang="en-US" altLang="ko-KR" sz="1200" dirty="0">
                <a:solidFill>
                  <a:srgbClr val="000000"/>
                </a:solidFill>
                <a:latin typeface="arial" panose="020B0604020202020204" pitchFamily="34" charset="0"/>
              </a:rPr>
              <a:t>, but does not cleave their </a:t>
            </a:r>
            <a:r>
              <a:rPr lang="en-US" altLang="ko-KR" sz="1200" dirty="0" err="1">
                <a:solidFill>
                  <a:srgbClr val="000000"/>
                </a:solidFill>
                <a:latin typeface="arial" panose="020B0604020202020204" pitchFamily="34" charset="0"/>
              </a:rPr>
              <a:t>glycophosphatidylinositol</a:t>
            </a:r>
            <a:r>
              <a:rPr lang="en-US" altLang="ko-KR" sz="1200" dirty="0">
                <a:solidFill>
                  <a:srgbClr val="000000"/>
                </a:solidFill>
                <a:latin typeface="arial" panose="020B0604020202020204" pitchFamily="34" charset="0"/>
              </a:rPr>
              <a:t> anchor. Structural analyses reveal glycosaminoglycan binding sites on Notum, which probably help Notum to co-localize with </a:t>
            </a:r>
            <a:r>
              <a:rPr lang="en-US" altLang="ko-KR" sz="1200" dirty="0" err="1">
                <a:solidFill>
                  <a:srgbClr val="000000"/>
                </a:solidFill>
                <a:latin typeface="arial" panose="020B0604020202020204" pitchFamily="34" charset="0"/>
              </a:rPr>
              <a:t>Wnt</a:t>
            </a:r>
            <a:r>
              <a:rPr lang="en-US" altLang="ko-KR" sz="1200" dirty="0">
                <a:solidFill>
                  <a:srgbClr val="000000"/>
                </a:solidFill>
                <a:latin typeface="arial" panose="020B0604020202020204" pitchFamily="34" charset="0"/>
              </a:rPr>
              <a:t> proteins. They also identify, at the active site of human and Drosophila Notum, a large hydrophobic pocket that accommodates </a:t>
            </a:r>
            <a:r>
              <a:rPr lang="en-US" altLang="ko-KR" sz="1200" dirty="0" err="1">
                <a:solidFill>
                  <a:srgbClr val="000000"/>
                </a:solidFill>
                <a:latin typeface="arial" panose="020B0604020202020204" pitchFamily="34" charset="0"/>
              </a:rPr>
              <a:t>palmitoleate</a:t>
            </a:r>
            <a:r>
              <a:rPr lang="en-US" altLang="ko-KR" sz="1200" dirty="0">
                <a:solidFill>
                  <a:srgbClr val="000000"/>
                </a:solidFill>
                <a:latin typeface="arial" panose="020B0604020202020204" pitchFamily="34" charset="0"/>
              </a:rPr>
              <a:t>. Kinetic and mass spectrometric analyses of human proteins show that Notum is a </a:t>
            </a:r>
            <a:r>
              <a:rPr lang="en-US" altLang="ko-KR" sz="1200" dirty="0" err="1">
                <a:solidFill>
                  <a:srgbClr val="000000"/>
                </a:solidFill>
                <a:latin typeface="arial" panose="020B0604020202020204" pitchFamily="34" charset="0"/>
              </a:rPr>
              <a:t>carboxylesterase</a:t>
            </a:r>
            <a:r>
              <a:rPr lang="en-US" altLang="ko-KR" sz="1200" dirty="0">
                <a:solidFill>
                  <a:srgbClr val="000000"/>
                </a:solidFill>
                <a:latin typeface="arial" panose="020B0604020202020204" pitchFamily="34" charset="0"/>
              </a:rPr>
              <a:t> that removes an essential </a:t>
            </a:r>
            <a:r>
              <a:rPr lang="en-US" altLang="ko-KR" sz="1200" dirty="0" err="1">
                <a:solidFill>
                  <a:srgbClr val="000000"/>
                </a:solidFill>
                <a:latin typeface="arial" panose="020B0604020202020204" pitchFamily="34" charset="0"/>
              </a:rPr>
              <a:t>palmitoleate</a:t>
            </a:r>
            <a:r>
              <a:rPr lang="en-US" altLang="ko-KR" sz="1200" dirty="0">
                <a:solidFill>
                  <a:srgbClr val="000000"/>
                </a:solidFill>
                <a:latin typeface="arial" panose="020B0604020202020204" pitchFamily="34" charset="0"/>
              </a:rPr>
              <a:t> moiety from </a:t>
            </a:r>
            <a:r>
              <a:rPr lang="en-US" altLang="ko-KR" sz="1200" dirty="0" err="1">
                <a:solidFill>
                  <a:srgbClr val="000000"/>
                </a:solidFill>
                <a:latin typeface="arial" panose="020B0604020202020204" pitchFamily="34" charset="0"/>
              </a:rPr>
              <a:t>Wnt</a:t>
            </a:r>
            <a:r>
              <a:rPr lang="en-US" altLang="ko-KR" sz="1200" dirty="0">
                <a:solidFill>
                  <a:srgbClr val="000000"/>
                </a:solidFill>
                <a:latin typeface="arial" panose="020B0604020202020204" pitchFamily="34" charset="0"/>
              </a:rPr>
              <a:t> proteins and thus constitutes the first known extracellular protein </a:t>
            </a:r>
            <a:r>
              <a:rPr lang="en-US" altLang="ko-KR" sz="1200" dirty="0" err="1">
                <a:solidFill>
                  <a:srgbClr val="000000"/>
                </a:solidFill>
                <a:latin typeface="arial" panose="020B0604020202020204" pitchFamily="34" charset="0"/>
              </a:rPr>
              <a:t>deacylase</a:t>
            </a:r>
            <a:r>
              <a:rPr lang="en-US" altLang="ko-KR" sz="1200" dirty="0">
                <a:solidFill>
                  <a:srgbClr val="000000"/>
                </a:solidFill>
                <a:latin typeface="arial" panose="020B0604020202020204" pitchFamily="34" charset="0"/>
              </a:rPr>
              <a:t>.</a:t>
            </a:r>
            <a:endParaRPr lang="en-US" altLang="ko-KR" sz="1200" dirty="0">
              <a:solidFill>
                <a:srgbClr val="000000"/>
              </a:solidFill>
              <a:latin typeface="arial" panose="020B0604020202020204" pitchFamily="34" charset="0"/>
            </a:endParaRPr>
          </a:p>
        </p:txBody>
      </p:sp>
    </p:spTree>
    <p:extLst>
      <p:ext uri="{BB962C8B-B14F-4D97-AF65-F5344CB8AC3E}">
        <p14:creationId xmlns:p14="http://schemas.microsoft.com/office/powerpoint/2010/main" val="20827115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p:cNvPicPr>
            <a:picLocks noChangeAspect="1"/>
          </p:cNvPicPr>
          <p:nvPr/>
        </p:nvPicPr>
        <p:blipFill>
          <a:blip r:embed="rId2"/>
          <a:stretch>
            <a:fillRect/>
          </a:stretch>
        </p:blipFill>
        <p:spPr>
          <a:xfrm>
            <a:off x="6757987" y="857250"/>
            <a:ext cx="1243013" cy="342900"/>
          </a:xfrm>
          <a:prstGeom prst="rect">
            <a:avLst/>
          </a:prstGeom>
        </p:spPr>
      </p:pic>
      <p:pic>
        <p:nvPicPr>
          <p:cNvPr id="2" name="그림 1"/>
          <p:cNvPicPr>
            <a:picLocks noChangeAspect="1"/>
          </p:cNvPicPr>
          <p:nvPr/>
        </p:nvPicPr>
        <p:blipFill>
          <a:blip r:embed="rId3"/>
          <a:stretch>
            <a:fillRect/>
          </a:stretch>
        </p:blipFill>
        <p:spPr>
          <a:xfrm>
            <a:off x="1143001" y="857250"/>
            <a:ext cx="1321594" cy="200025"/>
          </a:xfrm>
          <a:prstGeom prst="rect">
            <a:avLst/>
          </a:prstGeom>
        </p:spPr>
      </p:pic>
      <p:sp>
        <p:nvSpPr>
          <p:cNvPr id="3" name="직사각형 2"/>
          <p:cNvSpPr/>
          <p:nvPr/>
        </p:nvSpPr>
        <p:spPr>
          <a:xfrm>
            <a:off x="1143000" y="1057275"/>
            <a:ext cx="5069360" cy="1223412"/>
          </a:xfrm>
          <a:prstGeom prst="rect">
            <a:avLst/>
          </a:prstGeom>
        </p:spPr>
        <p:txBody>
          <a:bodyPr wrap="square">
            <a:spAutoFit/>
          </a:bodyPr>
          <a:lstStyle/>
          <a:p>
            <a:r>
              <a:rPr lang="en-US" altLang="ko-KR" sz="1500" dirty="0">
                <a:solidFill>
                  <a:srgbClr val="222222"/>
                </a:solidFill>
                <a:latin typeface="arial" panose="020B0604020202020204" pitchFamily="34" charset="0"/>
              </a:rPr>
              <a:t>Microbiology: How bacteria get spacers from invaders</a:t>
            </a:r>
          </a:p>
          <a:p>
            <a:pPr>
              <a:buFont typeface="Arial" panose="020B0604020202020204" pitchFamily="34" charset="0"/>
              <a:buChar char="•"/>
            </a:pPr>
            <a:r>
              <a:rPr lang="en-US" altLang="ko-KR" sz="1050" b="1" dirty="0" err="1">
                <a:solidFill>
                  <a:srgbClr val="5C7996"/>
                </a:solidFill>
                <a:latin typeface="arial" panose="020B0604020202020204" pitchFamily="34" charset="0"/>
                <a:hlinkClick r:id="rId4"/>
              </a:rPr>
              <a:t>Ido</a:t>
            </a:r>
            <a:r>
              <a:rPr lang="en-US" altLang="ko-KR" sz="1050" b="1" dirty="0">
                <a:solidFill>
                  <a:srgbClr val="5C7996"/>
                </a:solidFill>
                <a:latin typeface="arial" panose="020B0604020202020204" pitchFamily="34" charset="0"/>
                <a:hlinkClick r:id="rId4"/>
              </a:rPr>
              <a:t> Yosef</a:t>
            </a:r>
            <a:r>
              <a:rPr lang="en-US" altLang="ko-KR" sz="1050" b="1" dirty="0">
                <a:solidFill>
                  <a:srgbClr val="333333"/>
                </a:solidFill>
                <a:latin typeface="arial" panose="020B0604020202020204" pitchFamily="34" charset="0"/>
              </a:rPr>
              <a:t> &amp; </a:t>
            </a:r>
            <a:r>
              <a:rPr lang="en-US" altLang="ko-KR" sz="1050" b="1" dirty="0">
                <a:solidFill>
                  <a:srgbClr val="5C7996"/>
                </a:solidFill>
                <a:latin typeface="arial" panose="020B0604020202020204" pitchFamily="34" charset="0"/>
                <a:hlinkClick r:id="rId5"/>
              </a:rPr>
              <a:t>Udi </a:t>
            </a:r>
            <a:r>
              <a:rPr lang="en-US" altLang="ko-KR" sz="1050" b="1" dirty="0" err="1">
                <a:solidFill>
                  <a:srgbClr val="5C7996"/>
                </a:solidFill>
                <a:latin typeface="arial" panose="020B0604020202020204" pitchFamily="34" charset="0"/>
                <a:hlinkClick r:id="rId5"/>
              </a:rPr>
              <a:t>Qimron</a:t>
            </a:r>
            <a:endParaRPr lang="en-US" altLang="ko-KR" sz="1050" b="1" dirty="0">
              <a:solidFill>
                <a:srgbClr val="5C7996"/>
              </a:solidFill>
              <a:latin typeface="arial" panose="020B0604020202020204" pitchFamily="34" charset="0"/>
            </a:endParaRPr>
          </a:p>
          <a:p>
            <a:r>
              <a:rPr lang="en-US" altLang="ko-KR" sz="1200" dirty="0">
                <a:solidFill>
                  <a:srgbClr val="333333"/>
                </a:solidFill>
                <a:latin typeface="arial" panose="020B0604020202020204" pitchFamily="34" charset="0"/>
              </a:rPr>
              <a:t>Bacteria use CRISPR–</a:t>
            </a:r>
            <a:r>
              <a:rPr lang="en-US" altLang="ko-KR" sz="1200" dirty="0" err="1">
                <a:solidFill>
                  <a:srgbClr val="333333"/>
                </a:solidFill>
                <a:latin typeface="arial" panose="020B0604020202020204" pitchFamily="34" charset="0"/>
              </a:rPr>
              <a:t>Cas</a:t>
            </a:r>
            <a:r>
              <a:rPr lang="en-US" altLang="ko-KR" sz="1200" dirty="0">
                <a:solidFill>
                  <a:srgbClr val="333333"/>
                </a:solidFill>
                <a:latin typeface="arial" panose="020B0604020202020204" pitchFamily="34" charset="0"/>
              </a:rPr>
              <a:t> systems to develop immunity to viruses. Details of how these systems select viral DNA fragments and integrate them into bacterial DNA to create a memory of invaders have now been reported. </a:t>
            </a:r>
            <a:r>
              <a:rPr lang="en-US" altLang="ko-KR" sz="1200" b="1" dirty="0">
                <a:solidFill>
                  <a:srgbClr val="333333"/>
                </a:solidFill>
                <a:latin typeface="arial" panose="020B0604020202020204" pitchFamily="34" charset="0"/>
              </a:rPr>
              <a:t>See Articles </a:t>
            </a:r>
            <a:r>
              <a:rPr lang="en-US" altLang="ko-KR" sz="1200" dirty="0">
                <a:solidFill>
                  <a:srgbClr val="5C7996"/>
                </a:solidFill>
                <a:latin typeface="arial" panose="020B0604020202020204" pitchFamily="34" charset="0"/>
                <a:hlinkClick r:id="rId6"/>
              </a:rPr>
              <a:t>p.193</a:t>
            </a:r>
            <a:r>
              <a:rPr lang="en-US" altLang="ko-KR" sz="1200" dirty="0">
                <a:solidFill>
                  <a:srgbClr val="333333"/>
                </a:solidFill>
                <a:latin typeface="arial" panose="020B0604020202020204" pitchFamily="34" charset="0"/>
              </a:rPr>
              <a:t> &amp; </a:t>
            </a:r>
            <a:r>
              <a:rPr lang="en-US" altLang="ko-KR" sz="1200" dirty="0">
                <a:solidFill>
                  <a:srgbClr val="5C7996"/>
                </a:solidFill>
                <a:latin typeface="arial" panose="020B0604020202020204" pitchFamily="34" charset="0"/>
                <a:hlinkClick r:id="rId7"/>
              </a:rPr>
              <a:t>p.199</a:t>
            </a:r>
            <a:endParaRPr lang="en-US" altLang="ko-KR" sz="1200" b="1" dirty="0">
              <a:solidFill>
                <a:srgbClr val="333333"/>
              </a:solidFill>
              <a:latin typeface="arial" panose="020B0604020202020204" pitchFamily="34" charset="0"/>
            </a:endParaRPr>
          </a:p>
        </p:txBody>
      </p:sp>
      <p:pic>
        <p:nvPicPr>
          <p:cNvPr id="5" name="그림 4"/>
          <p:cNvPicPr>
            <a:picLocks noChangeAspect="1"/>
          </p:cNvPicPr>
          <p:nvPr/>
        </p:nvPicPr>
        <p:blipFill>
          <a:blip r:embed="rId8"/>
          <a:stretch>
            <a:fillRect/>
          </a:stretch>
        </p:blipFill>
        <p:spPr>
          <a:xfrm>
            <a:off x="1143001" y="2257604"/>
            <a:ext cx="5919506" cy="2983206"/>
          </a:xfrm>
          <a:prstGeom prst="rect">
            <a:avLst/>
          </a:prstGeom>
        </p:spPr>
      </p:pic>
    </p:spTree>
    <p:extLst>
      <p:ext uri="{BB962C8B-B14F-4D97-AF65-F5344CB8AC3E}">
        <p14:creationId xmlns:p14="http://schemas.microsoft.com/office/powerpoint/2010/main" val="5456532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p:cNvPicPr>
            <a:picLocks noChangeAspect="1"/>
          </p:cNvPicPr>
          <p:nvPr/>
        </p:nvPicPr>
        <p:blipFill>
          <a:blip r:embed="rId2"/>
          <a:stretch>
            <a:fillRect/>
          </a:stretch>
        </p:blipFill>
        <p:spPr>
          <a:xfrm>
            <a:off x="6757987" y="857250"/>
            <a:ext cx="1243013" cy="342900"/>
          </a:xfrm>
          <a:prstGeom prst="rect">
            <a:avLst/>
          </a:prstGeom>
        </p:spPr>
      </p:pic>
      <p:sp>
        <p:nvSpPr>
          <p:cNvPr id="6" name="직사각형 5"/>
          <p:cNvSpPr/>
          <p:nvPr/>
        </p:nvSpPr>
        <p:spPr>
          <a:xfrm>
            <a:off x="1143000" y="1547716"/>
            <a:ext cx="6858000" cy="3785652"/>
          </a:xfrm>
          <a:prstGeom prst="rect">
            <a:avLst/>
          </a:prstGeom>
        </p:spPr>
        <p:txBody>
          <a:bodyPr wrap="square">
            <a:spAutoFit/>
          </a:bodyPr>
          <a:lstStyle/>
          <a:p>
            <a:r>
              <a:rPr lang="en-US" altLang="ko-KR" sz="1200" u="sng" dirty="0">
                <a:solidFill>
                  <a:srgbClr val="660066"/>
                </a:solidFill>
                <a:latin typeface="arial" panose="020B0604020202020204" pitchFamily="34" charset="0"/>
                <a:hlinkClick r:id="rId3" tooltip="Nature."/>
              </a:rPr>
              <a:t>Nature.</a:t>
            </a:r>
            <a:r>
              <a:rPr lang="en-US" altLang="ko-KR" sz="1200" dirty="0">
                <a:solidFill>
                  <a:srgbClr val="000000"/>
                </a:solidFill>
                <a:latin typeface="arial" panose="020B0604020202020204" pitchFamily="34" charset="0"/>
              </a:rPr>
              <a:t> 2015 Mar 12;519(7542):223-8. </a:t>
            </a:r>
            <a:r>
              <a:rPr lang="en-US" altLang="ko-KR" sz="1200" dirty="0" err="1">
                <a:solidFill>
                  <a:srgbClr val="000000"/>
                </a:solidFill>
                <a:latin typeface="arial" panose="020B0604020202020204" pitchFamily="34" charset="0"/>
              </a:rPr>
              <a:t>doi</a:t>
            </a:r>
            <a:r>
              <a:rPr lang="en-US" altLang="ko-KR" sz="1200" dirty="0">
                <a:solidFill>
                  <a:srgbClr val="000000"/>
                </a:solidFill>
                <a:latin typeface="arial" panose="020B0604020202020204" pitchFamily="34" charset="0"/>
              </a:rPr>
              <a:t>: 10.1038/nature14135. </a:t>
            </a:r>
            <a:r>
              <a:rPr lang="en-US" altLang="ko-KR" sz="1200" dirty="0" err="1">
                <a:solidFill>
                  <a:srgbClr val="000000"/>
                </a:solidFill>
                <a:latin typeface="arial" panose="020B0604020202020204" pitchFamily="34" charset="0"/>
              </a:rPr>
              <a:t>Epub</a:t>
            </a:r>
            <a:r>
              <a:rPr lang="en-US" altLang="ko-KR" sz="1200" dirty="0">
                <a:solidFill>
                  <a:srgbClr val="000000"/>
                </a:solidFill>
                <a:latin typeface="arial" panose="020B0604020202020204" pitchFamily="34" charset="0"/>
              </a:rPr>
              <a:t> 2014 Dec 24.</a:t>
            </a:r>
          </a:p>
          <a:p>
            <a:r>
              <a:rPr lang="en-US" altLang="ko-KR" sz="1200" b="1" dirty="0">
                <a:solidFill>
                  <a:srgbClr val="000000"/>
                </a:solidFill>
                <a:latin typeface="arial" panose="020B0604020202020204" pitchFamily="34" charset="0"/>
              </a:rPr>
              <a:t>Large-scale discovery of novel genetic causes of developmental disorders.</a:t>
            </a:r>
          </a:p>
          <a:p>
            <a:r>
              <a:rPr lang="en-US" altLang="ko-KR" sz="1200" u="sng" dirty="0">
                <a:solidFill>
                  <a:srgbClr val="660066"/>
                </a:solidFill>
                <a:latin typeface="arial" panose="020B0604020202020204" pitchFamily="34" charset="0"/>
                <a:hlinkClick r:id="rId4"/>
              </a:rPr>
              <a:t>Deciphering Developmental Disorders Study</a:t>
            </a:r>
            <a:r>
              <a:rPr lang="en-US" altLang="ko-KR" sz="1200" dirty="0">
                <a:solidFill>
                  <a:srgbClr val="000000"/>
                </a:solidFill>
                <a:latin typeface="arial" panose="020B0604020202020204" pitchFamily="34" charset="0"/>
              </a:rPr>
              <a:t>.</a:t>
            </a:r>
          </a:p>
          <a:p>
            <a:r>
              <a:rPr lang="en-US" altLang="ko-KR" sz="1200" b="1" dirty="0">
                <a:solidFill>
                  <a:srgbClr val="660066"/>
                </a:solidFill>
                <a:latin typeface="arial" panose="020B0604020202020204" pitchFamily="34" charset="0"/>
                <a:hlinkClick r:id="rId3" tooltip="Open/close investigator list"/>
              </a:rPr>
              <a:t>Collaborators (265)</a:t>
            </a:r>
            <a:endParaRPr lang="en-US" altLang="ko-KR" sz="1200" b="1" dirty="0">
              <a:solidFill>
                <a:srgbClr val="724128"/>
              </a:solidFill>
              <a:latin typeface="arial" panose="020B0604020202020204" pitchFamily="34" charset="0"/>
            </a:endParaRPr>
          </a:p>
          <a:p>
            <a:r>
              <a:rPr lang="en-US" altLang="ko-KR" sz="1200" b="1" dirty="0">
                <a:solidFill>
                  <a:srgbClr val="985735"/>
                </a:solidFill>
                <a:latin typeface="arial" panose="020B0604020202020204" pitchFamily="34" charset="0"/>
              </a:rPr>
              <a:t>Abstract</a:t>
            </a:r>
          </a:p>
          <a:p>
            <a:pPr algn="just"/>
            <a:r>
              <a:rPr lang="en-US" altLang="ko-KR" sz="1200" dirty="0">
                <a:solidFill>
                  <a:srgbClr val="000000"/>
                </a:solidFill>
                <a:latin typeface="arial" panose="020B0604020202020204" pitchFamily="34" charset="0"/>
              </a:rPr>
              <a:t>Despite three decades of successful, predominantly phenotype-driven discovery of the genetic causes of monogenic disorders, up to half of children with severe developmental disorders of probable genetic origin remain without a genetic diagnosis. Particularly challenging are those disorders rare enough to have eluded recognition as a discrete clinical entity, those with highly variable clinical manifestations, and those that are difficult to distinguish from other, very similar, disorders. Here we demonstrate the power of using an unbiased genotype-driven approach to identify subsets of patients with similar disorders. By studying 1,133 children with severe, undiagnosed developmental disorders, and their parents, using a combination of </a:t>
            </a:r>
            <a:r>
              <a:rPr lang="en-US" altLang="ko-KR" sz="1200" dirty="0" err="1">
                <a:solidFill>
                  <a:srgbClr val="000000"/>
                </a:solidFill>
                <a:latin typeface="arial" panose="020B0604020202020204" pitchFamily="34" charset="0"/>
              </a:rPr>
              <a:t>exome</a:t>
            </a:r>
            <a:r>
              <a:rPr lang="en-US" altLang="ko-KR" sz="1200" dirty="0">
                <a:solidFill>
                  <a:srgbClr val="000000"/>
                </a:solidFill>
                <a:latin typeface="arial" panose="020B0604020202020204" pitchFamily="34" charset="0"/>
              </a:rPr>
              <a:t> sequencing and array-based detection of chromosomal rearrangements, we discovered 12 novel genes associated with </a:t>
            </a:r>
            <a:r>
              <a:rPr lang="en-US" altLang="ko-KR" sz="1200" dirty="0" err="1">
                <a:solidFill>
                  <a:srgbClr val="000000"/>
                </a:solidFill>
                <a:latin typeface="arial" panose="020B0604020202020204" pitchFamily="34" charset="0"/>
              </a:rPr>
              <a:t>developmentaldisorders</a:t>
            </a:r>
            <a:r>
              <a:rPr lang="en-US" altLang="ko-KR" sz="1200" dirty="0">
                <a:solidFill>
                  <a:srgbClr val="000000"/>
                </a:solidFill>
                <a:latin typeface="arial" panose="020B0604020202020204" pitchFamily="34" charset="0"/>
              </a:rPr>
              <a:t>. These newly implicated genes increase by 10% (from 28% to 31%) the proportion of children that could be diagnosed. Clustering of missense mutations in six of these newly implicated genes suggests that normal development is being perturbed by an activating or dominant-negative mechanism. Our findings demonstrate the value of adopting a comprehensive strategy, both genome-wide and nationwide, to elucidate the underlying causes of rare genetic disorders.</a:t>
            </a:r>
            <a:endParaRPr lang="en-US" altLang="ko-KR" sz="1200" dirty="0">
              <a:solidFill>
                <a:srgbClr val="000000"/>
              </a:solidFill>
              <a:latin typeface="arial" panose="020B0604020202020204" pitchFamily="34" charset="0"/>
            </a:endParaRPr>
          </a:p>
        </p:txBody>
      </p:sp>
    </p:spTree>
    <p:extLst>
      <p:ext uri="{BB962C8B-B14F-4D97-AF65-F5344CB8AC3E}">
        <p14:creationId xmlns:p14="http://schemas.microsoft.com/office/powerpoint/2010/main" val="36501726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Box 2"/>
          <p:cNvSpPr txBox="1">
            <a:spLocks noChangeArrowheads="1"/>
          </p:cNvSpPr>
          <p:nvPr/>
        </p:nvSpPr>
        <p:spPr bwMode="auto">
          <a:xfrm>
            <a:off x="6343650" y="857250"/>
            <a:ext cx="154305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i="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i="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i="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i="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i="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i="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i="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i="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i="1">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350" i="0"/>
              <a:t>Scientific Reports</a:t>
            </a:r>
          </a:p>
        </p:txBody>
      </p:sp>
      <p:pic>
        <p:nvPicPr>
          <p:cNvPr id="1945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57350" y="1066800"/>
            <a:ext cx="5200650" cy="493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81061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857250"/>
            <a:ext cx="53721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72151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14501" y="857250"/>
            <a:ext cx="5364956" cy="5130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73264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43100" y="857250"/>
            <a:ext cx="520065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128657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l="34326" t="17025" r="38653" b="1863"/>
          <a:stretch>
            <a:fillRect/>
          </a:stretch>
        </p:blipFill>
        <p:spPr bwMode="auto">
          <a:xfrm>
            <a:off x="1439652" y="944724"/>
            <a:ext cx="2916324" cy="4924284"/>
          </a:xfrm>
          <a:prstGeom prst="rect">
            <a:avLst/>
          </a:prstGeom>
          <a:noFill/>
          <a:ln w="9525">
            <a:noFill/>
            <a:miter lim="800000"/>
            <a:headEnd/>
            <a:tailEnd/>
          </a:ln>
        </p:spPr>
      </p:pic>
      <p:pic>
        <p:nvPicPr>
          <p:cNvPr id="5" name="Picture 2"/>
          <p:cNvPicPr>
            <a:picLocks noChangeAspect="1" noChangeArrowheads="1"/>
          </p:cNvPicPr>
          <p:nvPr/>
        </p:nvPicPr>
        <p:blipFill>
          <a:blip r:embed="rId3" cstate="print"/>
          <a:srcRect l="24581" t="20963" r="66117" b="71950"/>
          <a:stretch>
            <a:fillRect/>
          </a:stretch>
        </p:blipFill>
        <p:spPr bwMode="auto">
          <a:xfrm>
            <a:off x="7244916" y="857250"/>
            <a:ext cx="756084" cy="324036"/>
          </a:xfrm>
          <a:prstGeom prst="rect">
            <a:avLst/>
          </a:prstGeom>
          <a:noFill/>
          <a:ln w="9525">
            <a:noFill/>
            <a:miter lim="800000"/>
            <a:headEnd/>
            <a:tailEnd/>
          </a:ln>
        </p:spPr>
      </p:pic>
    </p:spTree>
    <p:extLst>
      <p:ext uri="{BB962C8B-B14F-4D97-AF65-F5344CB8AC3E}">
        <p14:creationId xmlns:p14="http://schemas.microsoft.com/office/powerpoint/2010/main" val="18154110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l="34326" t="41438" r="37767" b="12101"/>
          <a:stretch>
            <a:fillRect/>
          </a:stretch>
        </p:blipFill>
        <p:spPr bwMode="auto">
          <a:xfrm>
            <a:off x="2353177" y="1322766"/>
            <a:ext cx="4325057" cy="4050450"/>
          </a:xfrm>
          <a:prstGeom prst="rect">
            <a:avLst/>
          </a:prstGeom>
          <a:noFill/>
          <a:ln w="9525">
            <a:noFill/>
            <a:miter lim="800000"/>
            <a:headEnd/>
            <a:tailEnd/>
          </a:ln>
        </p:spPr>
      </p:pic>
      <p:pic>
        <p:nvPicPr>
          <p:cNvPr id="5" name="Picture 2"/>
          <p:cNvPicPr>
            <a:picLocks noChangeAspect="1" noChangeArrowheads="1"/>
          </p:cNvPicPr>
          <p:nvPr/>
        </p:nvPicPr>
        <p:blipFill>
          <a:blip r:embed="rId2" cstate="print"/>
          <a:srcRect l="24581" t="20963" r="66117" b="71950"/>
          <a:stretch>
            <a:fillRect/>
          </a:stretch>
        </p:blipFill>
        <p:spPr bwMode="auto">
          <a:xfrm>
            <a:off x="7244916" y="857250"/>
            <a:ext cx="756084" cy="324036"/>
          </a:xfrm>
          <a:prstGeom prst="rect">
            <a:avLst/>
          </a:prstGeom>
          <a:noFill/>
          <a:ln w="9525">
            <a:noFill/>
            <a:miter lim="800000"/>
            <a:headEnd/>
            <a:tailEnd/>
          </a:ln>
        </p:spPr>
      </p:pic>
    </p:spTree>
    <p:extLst>
      <p:ext uri="{BB962C8B-B14F-4D97-AF65-F5344CB8AC3E}">
        <p14:creationId xmlns:p14="http://schemas.microsoft.com/office/powerpoint/2010/main" val="6324045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771650" y="1097544"/>
            <a:ext cx="5600700" cy="4800813"/>
          </a:xfrm>
          <a:prstGeom prst="rect">
            <a:avLst/>
          </a:prstGeom>
        </p:spPr>
      </p:pic>
      <p:sp>
        <p:nvSpPr>
          <p:cNvPr id="2" name="Slide Number Placeholder 1"/>
          <p:cNvSpPr>
            <a:spLocks noGrp="1"/>
          </p:cNvSpPr>
          <p:nvPr>
            <p:ph type="sldNum" sz="quarter" idx="12"/>
          </p:nvPr>
        </p:nvSpPr>
        <p:spPr/>
        <p:txBody>
          <a:bodyPr/>
          <a:lstStyle/>
          <a:p>
            <a:endParaRPr lang="en-US" altLang="ko-KR" dirty="0" smtClean="0"/>
          </a:p>
          <a:p>
            <a:fld id="{9A67A8C0-5CF1-45F6-AEFB-CCB70B2CDDB9}" type="slidenum">
              <a:rPr lang="ko-KR" altLang="en-US" smtClean="0"/>
              <a:t>11</a:t>
            </a:fld>
            <a:endParaRPr lang="ko-KR" altLang="en-US" dirty="0"/>
          </a:p>
        </p:txBody>
      </p:sp>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03965" y="879700"/>
            <a:ext cx="2060221" cy="3372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760672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457325" y="1428751"/>
            <a:ext cx="6229350" cy="4332685"/>
          </a:xfrm>
          <a:prstGeom prst="rect">
            <a:avLst/>
          </a:prstGeom>
        </p:spPr>
      </p:pic>
      <p:sp>
        <p:nvSpPr>
          <p:cNvPr id="2" name="Slide Number Placeholder 1"/>
          <p:cNvSpPr>
            <a:spLocks noGrp="1"/>
          </p:cNvSpPr>
          <p:nvPr>
            <p:ph type="sldNum" sz="quarter" idx="12"/>
          </p:nvPr>
        </p:nvSpPr>
        <p:spPr/>
        <p:txBody>
          <a:bodyPr/>
          <a:lstStyle/>
          <a:p>
            <a:endParaRPr lang="en-US" altLang="ko-KR" dirty="0" smtClean="0"/>
          </a:p>
          <a:p>
            <a:fld id="{9A67A8C0-5CF1-45F6-AEFB-CCB70B2CDDB9}" type="slidenum">
              <a:rPr lang="ko-KR" altLang="en-US" smtClean="0"/>
              <a:t>12</a:t>
            </a:fld>
            <a:endParaRPr lang="ko-KR" altLang="en-US" dirty="0"/>
          </a:p>
        </p:txBody>
      </p:sp>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03965" y="879700"/>
            <a:ext cx="2060221" cy="3372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985156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143000" y="1165533"/>
            <a:ext cx="6858000" cy="4870564"/>
          </a:xfrm>
          <a:prstGeom prst="rect">
            <a:avLst/>
          </a:prstGeom>
          <a:noFill/>
        </p:spPr>
        <p:txBody>
          <a:bodyPr wrap="square" rtlCol="0">
            <a:spAutoFit/>
          </a:bodyPr>
          <a:lstStyle/>
          <a:p>
            <a:r>
              <a:rPr lang="en-US" altLang="ko-KR" sz="1350" b="1" dirty="0">
                <a:hlinkClick r:id="rId2"/>
              </a:rPr>
              <a:t>An EGFR/PI3K/AKT axis promotes accumulation of the Rac1-GEF Tiam1 that is critical in EGFR-driven </a:t>
            </a:r>
            <a:r>
              <a:rPr lang="en-US" altLang="ko-KR" sz="1350" b="1" dirty="0" err="1">
                <a:hlinkClick r:id="rId2"/>
              </a:rPr>
              <a:t>tumorigenesis</a:t>
            </a:r>
            <a:r>
              <a:rPr lang="en-US" altLang="ko-KR" sz="1350" b="1" dirty="0">
                <a:hlinkClick r:id="rId2"/>
              </a:rPr>
              <a:t>.</a:t>
            </a:r>
            <a:endParaRPr lang="en-US" altLang="ko-KR" sz="1350" b="1" dirty="0"/>
          </a:p>
          <a:p>
            <a:r>
              <a:rPr lang="en-US" altLang="ko-KR" sz="1350" dirty="0">
                <a:hlinkClick r:id="rId3"/>
              </a:rPr>
              <a:t>Zhu G</a:t>
            </a:r>
            <a:r>
              <a:rPr lang="en-US" altLang="ko-KR" sz="1350" baseline="30000" dirty="0"/>
              <a:t>1</a:t>
            </a:r>
            <a:r>
              <a:rPr lang="en-US" altLang="ko-KR" sz="1350" dirty="0"/>
              <a:t>, </a:t>
            </a:r>
            <a:r>
              <a:rPr lang="en-US" altLang="ko-KR" sz="1350" dirty="0">
                <a:hlinkClick r:id="rId4"/>
              </a:rPr>
              <a:t>Fan Z</a:t>
            </a:r>
            <a:r>
              <a:rPr lang="en-US" altLang="ko-KR" sz="1350" baseline="30000" dirty="0"/>
              <a:t>2</a:t>
            </a:r>
            <a:r>
              <a:rPr lang="en-US" altLang="ko-KR" sz="1350" dirty="0"/>
              <a:t>, </a:t>
            </a:r>
            <a:r>
              <a:rPr lang="en-US" altLang="ko-KR" sz="1350" dirty="0">
                <a:hlinkClick r:id="rId5"/>
              </a:rPr>
              <a:t>Ding M</a:t>
            </a:r>
            <a:r>
              <a:rPr lang="en-US" altLang="ko-KR" sz="1350" baseline="30000" dirty="0"/>
              <a:t>3</a:t>
            </a:r>
            <a:r>
              <a:rPr lang="en-US" altLang="ko-KR" sz="1350" dirty="0"/>
              <a:t>, </a:t>
            </a:r>
            <a:r>
              <a:rPr lang="en-US" altLang="ko-KR" sz="1350" dirty="0">
                <a:hlinkClick r:id="rId6"/>
              </a:rPr>
              <a:t>Zhang H</a:t>
            </a:r>
            <a:r>
              <a:rPr lang="en-US" altLang="ko-KR" sz="1350" baseline="30000" dirty="0"/>
              <a:t>4</a:t>
            </a:r>
            <a:r>
              <a:rPr lang="en-US" altLang="ko-KR" sz="1350" dirty="0"/>
              <a:t>, </a:t>
            </a:r>
            <a:r>
              <a:rPr lang="en-US" altLang="ko-KR" sz="1350" dirty="0">
                <a:hlinkClick r:id="rId7"/>
              </a:rPr>
              <a:t>Mu L</a:t>
            </a:r>
            <a:r>
              <a:rPr lang="en-US" altLang="ko-KR" sz="1350" baseline="30000" dirty="0"/>
              <a:t>5</a:t>
            </a:r>
            <a:r>
              <a:rPr lang="en-US" altLang="ko-KR" sz="1350" dirty="0"/>
              <a:t>, </a:t>
            </a:r>
            <a:r>
              <a:rPr lang="en-US" altLang="ko-KR" sz="1350" dirty="0">
                <a:hlinkClick r:id="rId8"/>
              </a:rPr>
              <a:t>Ding Y</a:t>
            </a:r>
            <a:r>
              <a:rPr lang="en-US" altLang="ko-KR" sz="1350" baseline="30000" dirty="0"/>
              <a:t>2</a:t>
            </a:r>
            <a:r>
              <a:rPr lang="en-US" altLang="ko-KR" sz="1350" dirty="0"/>
              <a:t>, </a:t>
            </a:r>
            <a:r>
              <a:rPr lang="en-US" altLang="ko-KR" sz="1350" dirty="0">
                <a:hlinkClick r:id="rId9"/>
              </a:rPr>
              <a:t>Zhang Y</a:t>
            </a:r>
            <a:r>
              <a:rPr lang="en-US" altLang="ko-KR" sz="1350" baseline="30000" dirty="0"/>
              <a:t>6</a:t>
            </a:r>
            <a:r>
              <a:rPr lang="en-US" altLang="ko-KR" sz="1350" dirty="0"/>
              <a:t>, </a:t>
            </a:r>
            <a:r>
              <a:rPr lang="en-US" altLang="ko-KR" sz="1350" dirty="0" err="1">
                <a:hlinkClick r:id="rId10"/>
              </a:rPr>
              <a:t>Jia</a:t>
            </a:r>
            <a:r>
              <a:rPr lang="en-US" altLang="ko-KR" sz="1350" dirty="0">
                <a:hlinkClick r:id="rId10"/>
              </a:rPr>
              <a:t> B</a:t>
            </a:r>
            <a:r>
              <a:rPr lang="en-US" altLang="ko-KR" sz="1350" baseline="30000" dirty="0"/>
              <a:t>7</a:t>
            </a:r>
            <a:r>
              <a:rPr lang="en-US" altLang="ko-KR" sz="1350" dirty="0"/>
              <a:t>, </a:t>
            </a:r>
            <a:r>
              <a:rPr lang="en-US" altLang="ko-KR" sz="1350" dirty="0">
                <a:hlinkClick r:id="rId11"/>
              </a:rPr>
              <a:t>Chen L</a:t>
            </a:r>
            <a:r>
              <a:rPr lang="en-US" altLang="ko-KR" sz="1350" baseline="30000" dirty="0"/>
              <a:t>4</a:t>
            </a:r>
            <a:r>
              <a:rPr lang="en-US" altLang="ko-KR" sz="1350" dirty="0"/>
              <a:t>, </a:t>
            </a:r>
            <a:r>
              <a:rPr lang="en-US" altLang="ko-KR" sz="1350" dirty="0">
                <a:hlinkClick r:id="rId12"/>
              </a:rPr>
              <a:t>Chang Z</a:t>
            </a:r>
            <a:r>
              <a:rPr lang="en-US" altLang="ko-KR" sz="1350" baseline="30000" dirty="0"/>
              <a:t>6</a:t>
            </a:r>
            <a:r>
              <a:rPr lang="en-US" altLang="ko-KR" sz="1350" dirty="0"/>
              <a:t>, </a:t>
            </a:r>
            <a:r>
              <a:rPr lang="en-US" altLang="ko-KR" sz="1350" dirty="0">
                <a:hlinkClick r:id="rId13"/>
              </a:rPr>
              <a:t>Wu W</a:t>
            </a:r>
            <a:r>
              <a:rPr lang="en-US" altLang="ko-KR" sz="1350" baseline="30000" dirty="0"/>
              <a:t>2</a:t>
            </a:r>
            <a:r>
              <a:rPr lang="en-US" altLang="ko-KR" sz="1350" dirty="0"/>
              <a:t>.</a:t>
            </a:r>
          </a:p>
          <a:p>
            <a:r>
              <a:rPr lang="en-US" altLang="ko-KR" sz="1350" b="1" dirty="0">
                <a:hlinkClick r:id="rId14" tooltip="Open/close author information list"/>
              </a:rPr>
              <a:t>Author information</a:t>
            </a:r>
            <a:endParaRPr lang="en-US" altLang="ko-KR" sz="1350" b="1" dirty="0"/>
          </a:p>
          <a:p>
            <a:r>
              <a:rPr lang="en-US" altLang="ko-KR" sz="1350" baseline="30000" dirty="0"/>
              <a:t>1</a:t>
            </a:r>
            <a:r>
              <a:rPr lang="en-US" altLang="ko-KR" sz="1350" dirty="0"/>
              <a:t>1] MOE Key Laboratory of Protein Science, School of Life Sciences, Tsinghua University, Beijing, China </a:t>
            </a:r>
          </a:p>
          <a:p>
            <a:r>
              <a:rPr lang="en-US" altLang="ko-KR" sz="1350" dirty="0"/>
              <a:t>Epidermal growth factor receptor (EGFR) signaling regulates cell growth and survival, and its </a:t>
            </a:r>
            <a:r>
              <a:rPr lang="en-US" altLang="ko-KR" sz="1350" dirty="0" err="1"/>
              <a:t>overactivation</a:t>
            </a:r>
            <a:r>
              <a:rPr lang="en-US" altLang="ko-KR" sz="1350" dirty="0"/>
              <a:t> drives cancer development. One important branch of EGFR signaling is through activation of </a:t>
            </a:r>
            <a:r>
              <a:rPr lang="en-US" altLang="ko-KR" sz="1350" dirty="0" err="1"/>
              <a:t>GTPase</a:t>
            </a:r>
            <a:r>
              <a:rPr lang="en-US" altLang="ko-KR" sz="1350" dirty="0"/>
              <a:t> Rac1, which further promotes cell proliferation, survival and cancer metastasis. Here, we show that EGFR activates Rac1 via inducing the accumulation of its specific guanine nucleotide exchange factor, T-cell lymphoma invasion and metastasis 1 (Tiam1) in non-small-cell lung cancer and colon cancer cells. Conversely, elevated Tiam1 is required for EGFR-induced </a:t>
            </a:r>
            <a:r>
              <a:rPr lang="en-US" altLang="ko-KR" sz="1350" dirty="0" err="1"/>
              <a:t>tumorigenesis</a:t>
            </a:r>
            <a:r>
              <a:rPr lang="en-US" altLang="ko-KR" sz="1350" dirty="0"/>
              <a:t>. In human lung adenocarcinoma and colon cancer specimens, Tiam1 expression strongly correlates with EGFR expression. We further reveal that AKT, a key downstream protein kinase of EGFR, phosphorylates Tiam1 at several consensus sites, facilitates the interaction of Tiam1 with scaffold proteins 14-3-3 and leads to an increase of Tiam1 stability. Subsequently, Tiam1 is </a:t>
            </a:r>
            <a:r>
              <a:rPr lang="en-US" altLang="ko-KR" sz="1350" dirty="0" err="1"/>
              <a:t>dephosporylated</a:t>
            </a:r>
            <a:r>
              <a:rPr lang="en-US" altLang="ko-KR" sz="1350" dirty="0"/>
              <a:t> and destabilized by PP2A. Together, our study identifies a bidirectional (phosphorylation and </a:t>
            </a:r>
            <a:r>
              <a:rPr lang="en-US" altLang="ko-KR" sz="1350" dirty="0" err="1"/>
              <a:t>dephosphorylation</a:t>
            </a:r>
            <a:r>
              <a:rPr lang="en-US" altLang="ko-KR" sz="1350" dirty="0"/>
              <a:t>) regulatory mechanism controlling Tiam1 stability and provides new insights on how EGFR signaling triggers Rac1 activation and cancer development.</a:t>
            </a:r>
          </a:p>
        </p:txBody>
      </p:sp>
      <p:sp>
        <p:nvSpPr>
          <p:cNvPr id="5" name="TextBox 4"/>
          <p:cNvSpPr txBox="1"/>
          <p:nvPr/>
        </p:nvSpPr>
        <p:spPr>
          <a:xfrm>
            <a:off x="7054588" y="864469"/>
            <a:ext cx="994183" cy="300082"/>
          </a:xfrm>
          <a:prstGeom prst="rect">
            <a:avLst/>
          </a:prstGeom>
          <a:noFill/>
        </p:spPr>
        <p:txBody>
          <a:bodyPr wrap="none" rtlCol="0">
            <a:spAutoFit/>
          </a:bodyPr>
          <a:lstStyle/>
          <a:p>
            <a:r>
              <a:rPr lang="en-US" altLang="ko-KR" sz="1350" dirty="0"/>
              <a:t>Oncogene</a:t>
            </a:r>
            <a:endParaRPr lang="ko-KR" altLang="en-US" sz="1350" dirty="0"/>
          </a:p>
        </p:txBody>
      </p:sp>
    </p:spTree>
    <p:extLst>
      <p:ext uri="{BB962C8B-B14F-4D97-AF65-F5344CB8AC3E}">
        <p14:creationId xmlns:p14="http://schemas.microsoft.com/office/powerpoint/2010/main" val="24050794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1143000" y="857251"/>
            <a:ext cx="3429000" cy="1200329"/>
          </a:xfrm>
          <a:prstGeom prst="rect">
            <a:avLst/>
          </a:prstGeom>
        </p:spPr>
        <p:txBody>
          <a:bodyPr>
            <a:spAutoFit/>
          </a:bodyPr>
          <a:lstStyle/>
          <a:p>
            <a:r>
              <a:rPr lang="en-US" altLang="ko-KR" sz="900" b="1" dirty="0">
                <a:hlinkClick r:id="rId2"/>
              </a:rPr>
              <a:t>DNA methylation in small cell lung cancer defines distinct disease subtypes and correlates with high expression of EZH2.</a:t>
            </a:r>
            <a:endParaRPr lang="en-US" altLang="ko-KR" sz="900" b="1" dirty="0"/>
          </a:p>
          <a:p>
            <a:r>
              <a:rPr lang="en-US" altLang="ko-KR" sz="900" dirty="0">
                <a:hlinkClick r:id="rId3"/>
              </a:rPr>
              <a:t>Poirier JT</a:t>
            </a:r>
            <a:r>
              <a:rPr lang="en-US" altLang="ko-KR" sz="900" baseline="30000" dirty="0"/>
              <a:t>1</a:t>
            </a:r>
            <a:r>
              <a:rPr lang="en-US" altLang="ko-KR" sz="900" dirty="0"/>
              <a:t>, </a:t>
            </a:r>
            <a:r>
              <a:rPr lang="en-US" altLang="ko-KR" sz="900" dirty="0">
                <a:hlinkClick r:id="rId4"/>
              </a:rPr>
              <a:t>Gardner EE</a:t>
            </a:r>
            <a:r>
              <a:rPr lang="en-US" altLang="ko-KR" sz="900" baseline="30000" dirty="0"/>
              <a:t>2</a:t>
            </a:r>
            <a:r>
              <a:rPr lang="en-US" altLang="ko-KR" sz="900" dirty="0"/>
              <a:t>, </a:t>
            </a:r>
            <a:r>
              <a:rPr lang="en-US" altLang="ko-KR" sz="900" dirty="0" err="1">
                <a:hlinkClick r:id="rId5"/>
              </a:rPr>
              <a:t>Connis</a:t>
            </a:r>
            <a:r>
              <a:rPr lang="en-US" altLang="ko-KR" sz="900" dirty="0">
                <a:hlinkClick r:id="rId5"/>
              </a:rPr>
              <a:t> N</a:t>
            </a:r>
            <a:r>
              <a:rPr lang="en-US" altLang="ko-KR" sz="900" baseline="30000" dirty="0"/>
              <a:t>3</a:t>
            </a:r>
            <a:r>
              <a:rPr lang="en-US" altLang="ko-KR" sz="900" dirty="0"/>
              <a:t>, </a:t>
            </a:r>
            <a:r>
              <a:rPr lang="en-US" altLang="ko-KR" sz="900" dirty="0">
                <a:hlinkClick r:id="rId6"/>
              </a:rPr>
              <a:t>Moreira AL</a:t>
            </a:r>
            <a:r>
              <a:rPr lang="en-US" altLang="ko-KR" sz="900" baseline="30000" dirty="0"/>
              <a:t>4</a:t>
            </a:r>
            <a:r>
              <a:rPr lang="en-US" altLang="ko-KR" sz="900" dirty="0"/>
              <a:t>, </a:t>
            </a:r>
            <a:r>
              <a:rPr lang="en-US" altLang="ko-KR" sz="900" dirty="0">
                <a:hlinkClick r:id="rId7"/>
              </a:rPr>
              <a:t>de </a:t>
            </a:r>
            <a:r>
              <a:rPr lang="en-US" altLang="ko-KR" sz="900" dirty="0" err="1">
                <a:hlinkClick r:id="rId7"/>
              </a:rPr>
              <a:t>Stanchina</a:t>
            </a:r>
            <a:r>
              <a:rPr lang="en-US" altLang="ko-KR" sz="900" dirty="0">
                <a:hlinkClick r:id="rId7"/>
              </a:rPr>
              <a:t> E</a:t>
            </a:r>
            <a:r>
              <a:rPr lang="en-US" altLang="ko-KR" sz="900" baseline="30000" dirty="0"/>
              <a:t>5</a:t>
            </a:r>
            <a:r>
              <a:rPr lang="en-US" altLang="ko-KR" sz="900" dirty="0"/>
              <a:t>, </a:t>
            </a:r>
            <a:r>
              <a:rPr lang="en-US" altLang="ko-KR" sz="900" dirty="0">
                <a:hlinkClick r:id="rId8"/>
              </a:rPr>
              <a:t>Hann CL</a:t>
            </a:r>
            <a:r>
              <a:rPr lang="en-US" altLang="ko-KR" sz="900" baseline="30000" dirty="0"/>
              <a:t>3</a:t>
            </a:r>
            <a:r>
              <a:rPr lang="en-US" altLang="ko-KR" sz="900" dirty="0"/>
              <a:t>, </a:t>
            </a:r>
            <a:r>
              <a:rPr lang="en-US" altLang="ko-KR" sz="900" dirty="0" err="1">
                <a:hlinkClick r:id="rId9"/>
              </a:rPr>
              <a:t>Rudin</a:t>
            </a:r>
            <a:r>
              <a:rPr lang="en-US" altLang="ko-KR" sz="900" dirty="0">
                <a:hlinkClick r:id="rId9"/>
              </a:rPr>
              <a:t> CM</a:t>
            </a:r>
            <a:r>
              <a:rPr lang="en-US" altLang="ko-KR" sz="900" baseline="30000" dirty="0"/>
              <a:t>2</a:t>
            </a:r>
            <a:r>
              <a:rPr lang="en-US" altLang="ko-KR" sz="900" dirty="0"/>
              <a:t>.</a:t>
            </a:r>
          </a:p>
          <a:p>
            <a:r>
              <a:rPr lang="en-US" altLang="ko-KR" sz="900" b="1" dirty="0">
                <a:hlinkClick r:id="rId10" tooltip="Open/close author information list"/>
              </a:rPr>
              <a:t>Author information</a:t>
            </a:r>
            <a:endParaRPr lang="en-US" altLang="ko-KR" sz="900" b="1" dirty="0"/>
          </a:p>
          <a:p>
            <a:r>
              <a:rPr lang="en-US" altLang="ko-KR" sz="900" baseline="30000" dirty="0"/>
              <a:t>1</a:t>
            </a:r>
            <a:r>
              <a:rPr lang="en-US" altLang="ko-KR" sz="900" dirty="0"/>
              <a:t>Department of Medicine, Memorial Sloan Kettering Cancer Center, New York, NY, USA</a:t>
            </a:r>
            <a:endParaRPr lang="en-US" altLang="ko-KR" sz="900" dirty="0"/>
          </a:p>
        </p:txBody>
      </p:sp>
      <p:sp>
        <p:nvSpPr>
          <p:cNvPr id="3" name="직사각형 2"/>
          <p:cNvSpPr/>
          <p:nvPr/>
        </p:nvSpPr>
        <p:spPr>
          <a:xfrm>
            <a:off x="1143000" y="2034495"/>
            <a:ext cx="3429000" cy="1200329"/>
          </a:xfrm>
          <a:prstGeom prst="rect">
            <a:avLst/>
          </a:prstGeom>
        </p:spPr>
        <p:txBody>
          <a:bodyPr>
            <a:spAutoFit/>
          </a:bodyPr>
          <a:lstStyle/>
          <a:p>
            <a:r>
              <a:rPr lang="en-US" altLang="ko-KR" sz="900" b="1" dirty="0">
                <a:hlinkClick r:id="rId11"/>
              </a:rPr>
              <a:t>Expression of miR-200c in </a:t>
            </a:r>
            <a:r>
              <a:rPr lang="en-US" altLang="ko-KR" sz="900" b="1" dirty="0" err="1">
                <a:hlinkClick r:id="rId11"/>
              </a:rPr>
              <a:t>claudin</a:t>
            </a:r>
            <a:r>
              <a:rPr lang="en-US" altLang="ko-KR" sz="900" b="1" dirty="0">
                <a:hlinkClick r:id="rId11"/>
              </a:rPr>
              <a:t>-low breast cancer alters stem cell functionality, enhances </a:t>
            </a:r>
            <a:r>
              <a:rPr lang="en-US" altLang="ko-KR" sz="900" b="1" dirty="0" err="1">
                <a:hlinkClick r:id="rId11"/>
              </a:rPr>
              <a:t>chemosensitivity</a:t>
            </a:r>
            <a:r>
              <a:rPr lang="en-US" altLang="ko-KR" sz="900" b="1" dirty="0">
                <a:hlinkClick r:id="rId11"/>
              </a:rPr>
              <a:t> and reduces metastatic potential.</a:t>
            </a:r>
            <a:endParaRPr lang="en-US" altLang="ko-KR" sz="900" b="1" dirty="0"/>
          </a:p>
          <a:p>
            <a:r>
              <a:rPr lang="en-US" altLang="ko-KR" sz="900" dirty="0" err="1">
                <a:hlinkClick r:id="rId12"/>
              </a:rPr>
              <a:t>Knezevic</a:t>
            </a:r>
            <a:r>
              <a:rPr lang="en-US" altLang="ko-KR" sz="900" dirty="0">
                <a:hlinkClick r:id="rId12"/>
              </a:rPr>
              <a:t> J</a:t>
            </a:r>
            <a:r>
              <a:rPr lang="en-US" altLang="ko-KR" sz="900" baseline="30000" dirty="0"/>
              <a:t>1</a:t>
            </a:r>
            <a:r>
              <a:rPr lang="en-US" altLang="ko-KR" sz="900" dirty="0"/>
              <a:t>, </a:t>
            </a:r>
            <a:r>
              <a:rPr lang="en-US" altLang="ko-KR" sz="900" dirty="0" err="1">
                <a:hlinkClick r:id="rId13"/>
              </a:rPr>
              <a:t>Pfefferle</a:t>
            </a:r>
            <a:r>
              <a:rPr lang="en-US" altLang="ko-KR" sz="900" dirty="0">
                <a:hlinkClick r:id="rId13"/>
              </a:rPr>
              <a:t> AD</a:t>
            </a:r>
            <a:r>
              <a:rPr lang="en-US" altLang="ko-KR" sz="900" baseline="30000" dirty="0"/>
              <a:t>2</a:t>
            </a:r>
            <a:r>
              <a:rPr lang="en-US" altLang="ko-KR" sz="900" dirty="0"/>
              <a:t>, </a:t>
            </a:r>
            <a:r>
              <a:rPr lang="en-US" altLang="ko-KR" sz="900" dirty="0" err="1">
                <a:hlinkClick r:id="rId14"/>
              </a:rPr>
              <a:t>Petrovic</a:t>
            </a:r>
            <a:r>
              <a:rPr lang="en-US" altLang="ko-KR" sz="900" dirty="0">
                <a:hlinkClick r:id="rId14"/>
              </a:rPr>
              <a:t> I</a:t>
            </a:r>
            <a:r>
              <a:rPr lang="en-US" altLang="ko-KR" sz="900" baseline="30000" dirty="0"/>
              <a:t>1</a:t>
            </a:r>
            <a:r>
              <a:rPr lang="en-US" altLang="ko-KR" sz="900" dirty="0"/>
              <a:t>, </a:t>
            </a:r>
            <a:r>
              <a:rPr lang="en-US" altLang="ko-KR" sz="900" dirty="0">
                <a:hlinkClick r:id="rId15"/>
              </a:rPr>
              <a:t>Greene SB</a:t>
            </a:r>
            <a:r>
              <a:rPr lang="en-US" altLang="ko-KR" sz="900" baseline="30000" dirty="0"/>
              <a:t>3</a:t>
            </a:r>
            <a:r>
              <a:rPr lang="en-US" altLang="ko-KR" sz="900" dirty="0"/>
              <a:t>, </a:t>
            </a:r>
            <a:r>
              <a:rPr lang="en-US" altLang="ko-KR" sz="900" dirty="0" err="1">
                <a:hlinkClick r:id="rId16"/>
              </a:rPr>
              <a:t>Perou</a:t>
            </a:r>
            <a:r>
              <a:rPr lang="en-US" altLang="ko-KR" sz="900" dirty="0">
                <a:hlinkClick r:id="rId16"/>
              </a:rPr>
              <a:t> CM</a:t>
            </a:r>
            <a:r>
              <a:rPr lang="en-US" altLang="ko-KR" sz="900" baseline="30000" dirty="0"/>
              <a:t>4</a:t>
            </a:r>
            <a:r>
              <a:rPr lang="en-US" altLang="ko-KR" sz="900" dirty="0"/>
              <a:t>, </a:t>
            </a:r>
            <a:r>
              <a:rPr lang="en-US" altLang="ko-KR" sz="900" dirty="0">
                <a:hlinkClick r:id="rId17"/>
              </a:rPr>
              <a:t>Rosen JM</a:t>
            </a:r>
            <a:r>
              <a:rPr lang="en-US" altLang="ko-KR" sz="900" baseline="30000" dirty="0"/>
              <a:t>1</a:t>
            </a:r>
            <a:r>
              <a:rPr lang="en-US" altLang="ko-KR" sz="900" dirty="0"/>
              <a:t>.</a:t>
            </a:r>
          </a:p>
          <a:p>
            <a:r>
              <a:rPr lang="en-US" altLang="ko-KR" sz="900" b="1" dirty="0">
                <a:hlinkClick r:id="rId10" tooltip="Open/close author information list"/>
              </a:rPr>
              <a:t>Author information</a:t>
            </a:r>
            <a:endParaRPr lang="en-US" altLang="ko-KR" sz="900" b="1" dirty="0"/>
          </a:p>
          <a:p>
            <a:r>
              <a:rPr lang="en-US" altLang="ko-KR" sz="900" baseline="30000" dirty="0"/>
              <a:t>1</a:t>
            </a:r>
            <a:r>
              <a:rPr lang="en-US" altLang="ko-KR" sz="900" dirty="0"/>
              <a:t>Department of Molecular and Cellular Biology, Baylor College of Medicine, Houston, TX, USA</a:t>
            </a:r>
            <a:endParaRPr lang="en-US" altLang="ko-KR" sz="900" dirty="0"/>
          </a:p>
        </p:txBody>
      </p:sp>
      <p:sp>
        <p:nvSpPr>
          <p:cNvPr id="4" name="직사각형 3"/>
          <p:cNvSpPr/>
          <p:nvPr/>
        </p:nvSpPr>
        <p:spPr>
          <a:xfrm>
            <a:off x="1143000" y="3208579"/>
            <a:ext cx="3429000" cy="1200329"/>
          </a:xfrm>
          <a:prstGeom prst="rect">
            <a:avLst/>
          </a:prstGeom>
        </p:spPr>
        <p:txBody>
          <a:bodyPr>
            <a:spAutoFit/>
          </a:bodyPr>
          <a:lstStyle/>
          <a:p>
            <a:r>
              <a:rPr lang="en-US" altLang="ko-KR" sz="900" b="1" dirty="0">
                <a:hlinkClick r:id="rId18"/>
              </a:rPr>
              <a:t>Tumor-specific signaling to p53 is mimicked by Mdm2 inactivation in zebrafish: insights from mdm2 and mdm4 mutant zebrafish.</a:t>
            </a:r>
            <a:endParaRPr lang="en-US" altLang="ko-KR" sz="900" b="1" dirty="0"/>
          </a:p>
          <a:p>
            <a:r>
              <a:rPr lang="en-US" altLang="ko-KR" sz="900" dirty="0">
                <a:hlinkClick r:id="rId19"/>
              </a:rPr>
              <a:t>Chua JS</a:t>
            </a:r>
            <a:r>
              <a:rPr lang="en-US" altLang="ko-KR" sz="900" baseline="30000" dirty="0"/>
              <a:t>1</a:t>
            </a:r>
            <a:r>
              <a:rPr lang="en-US" altLang="ko-KR" sz="900" dirty="0"/>
              <a:t>, </a:t>
            </a:r>
            <a:r>
              <a:rPr lang="en-US" altLang="ko-KR" sz="900" dirty="0" err="1">
                <a:hlinkClick r:id="rId20"/>
              </a:rPr>
              <a:t>Liew</a:t>
            </a:r>
            <a:r>
              <a:rPr lang="en-US" altLang="ko-KR" sz="900" dirty="0">
                <a:hlinkClick r:id="rId20"/>
              </a:rPr>
              <a:t> HP</a:t>
            </a:r>
            <a:r>
              <a:rPr lang="en-US" altLang="ko-KR" sz="900" baseline="30000" dirty="0"/>
              <a:t>1</a:t>
            </a:r>
            <a:r>
              <a:rPr lang="en-US" altLang="ko-KR" sz="900" dirty="0"/>
              <a:t>, </a:t>
            </a:r>
            <a:r>
              <a:rPr lang="en-US" altLang="ko-KR" sz="900" dirty="0" err="1">
                <a:hlinkClick r:id="rId21"/>
              </a:rPr>
              <a:t>Guo</a:t>
            </a:r>
            <a:r>
              <a:rPr lang="en-US" altLang="ko-KR" sz="900" dirty="0">
                <a:hlinkClick r:id="rId21"/>
              </a:rPr>
              <a:t> L</a:t>
            </a:r>
            <a:r>
              <a:rPr lang="en-US" altLang="ko-KR" sz="900" baseline="30000" dirty="0"/>
              <a:t>2</a:t>
            </a:r>
            <a:r>
              <a:rPr lang="en-US" altLang="ko-KR" sz="900" dirty="0"/>
              <a:t>, </a:t>
            </a:r>
            <a:r>
              <a:rPr lang="en-US" altLang="ko-KR" sz="900" dirty="0">
                <a:hlinkClick r:id="rId22"/>
              </a:rPr>
              <a:t>Lane DP</a:t>
            </a:r>
            <a:r>
              <a:rPr lang="en-US" altLang="ko-KR" sz="900" baseline="30000" dirty="0"/>
              <a:t>1</a:t>
            </a:r>
            <a:r>
              <a:rPr lang="en-US" altLang="ko-KR" sz="900" dirty="0"/>
              <a:t>.</a:t>
            </a:r>
          </a:p>
          <a:p>
            <a:r>
              <a:rPr lang="en-US" altLang="ko-KR" sz="900" b="1" dirty="0">
                <a:hlinkClick r:id="rId10" tooltip="Open/close author information list"/>
              </a:rPr>
              <a:t>Author information</a:t>
            </a:r>
            <a:endParaRPr lang="en-US" altLang="ko-KR" sz="900" b="1" dirty="0"/>
          </a:p>
          <a:p>
            <a:r>
              <a:rPr lang="en-US" altLang="ko-KR" sz="900" baseline="30000" dirty="0"/>
              <a:t>1</a:t>
            </a:r>
            <a:r>
              <a:rPr lang="en-US" altLang="ko-KR" sz="900" dirty="0"/>
              <a:t>p53 Laboratory, Biomedical Sciences Institutes, Agency for Science, Technology and Research (A*STAR), Singapore, Singapore.</a:t>
            </a:r>
            <a:endParaRPr lang="en-US" altLang="ko-KR" sz="900" dirty="0"/>
          </a:p>
        </p:txBody>
      </p:sp>
      <p:sp>
        <p:nvSpPr>
          <p:cNvPr id="5" name="직사각형 4"/>
          <p:cNvSpPr/>
          <p:nvPr/>
        </p:nvSpPr>
        <p:spPr>
          <a:xfrm>
            <a:off x="1143000" y="4385823"/>
            <a:ext cx="3429000" cy="1338828"/>
          </a:xfrm>
          <a:prstGeom prst="rect">
            <a:avLst/>
          </a:prstGeom>
        </p:spPr>
        <p:txBody>
          <a:bodyPr>
            <a:spAutoFit/>
          </a:bodyPr>
          <a:lstStyle/>
          <a:p>
            <a:r>
              <a:rPr lang="en-US" altLang="ko-KR" sz="900" b="1" dirty="0">
                <a:hlinkClick r:id="rId23"/>
              </a:rPr>
              <a:t>PKC</a:t>
            </a:r>
            <a:r>
              <a:rPr lang="el-GR" altLang="ko-KR" sz="900" b="1" dirty="0">
                <a:hlinkClick r:id="rId23"/>
              </a:rPr>
              <a:t>δ </a:t>
            </a:r>
            <a:r>
              <a:rPr lang="en-US" altLang="ko-KR" sz="900" b="1" dirty="0">
                <a:hlinkClick r:id="rId23"/>
              </a:rPr>
              <a:t>maintains phenotypes of tumor initiating cells through cytokine-mediated autocrine loop with positive feedback.</a:t>
            </a:r>
            <a:endParaRPr lang="en-US" altLang="ko-KR" sz="900" b="1" dirty="0"/>
          </a:p>
          <a:p>
            <a:r>
              <a:rPr lang="en-US" altLang="ko-KR" sz="900" dirty="0">
                <a:hlinkClick r:id="rId24"/>
              </a:rPr>
              <a:t>Kim RK</a:t>
            </a:r>
            <a:r>
              <a:rPr lang="en-US" altLang="ko-KR" sz="900" baseline="30000" dirty="0"/>
              <a:t>1</a:t>
            </a:r>
            <a:r>
              <a:rPr lang="en-US" altLang="ko-KR" sz="900" dirty="0"/>
              <a:t>, </a:t>
            </a:r>
            <a:r>
              <a:rPr lang="en-US" altLang="ko-KR" sz="900" dirty="0">
                <a:hlinkClick r:id="rId25"/>
              </a:rPr>
              <a:t>Suh Y</a:t>
            </a:r>
            <a:r>
              <a:rPr lang="en-US" altLang="ko-KR" sz="900" baseline="30000" dirty="0"/>
              <a:t>1</a:t>
            </a:r>
            <a:r>
              <a:rPr lang="en-US" altLang="ko-KR" sz="900" dirty="0"/>
              <a:t>, </a:t>
            </a:r>
            <a:r>
              <a:rPr lang="en-US" altLang="ko-KR" sz="900" dirty="0">
                <a:hlinkClick r:id="rId26"/>
              </a:rPr>
              <a:t>Hwang E</a:t>
            </a:r>
            <a:r>
              <a:rPr lang="en-US" altLang="ko-KR" sz="900" baseline="30000" dirty="0"/>
              <a:t>1</a:t>
            </a:r>
            <a:r>
              <a:rPr lang="en-US" altLang="ko-KR" sz="900" dirty="0"/>
              <a:t>, </a:t>
            </a:r>
            <a:r>
              <a:rPr lang="en-US" altLang="ko-KR" sz="900" dirty="0" err="1">
                <a:hlinkClick r:id="rId27"/>
              </a:rPr>
              <a:t>Yoo</a:t>
            </a:r>
            <a:r>
              <a:rPr lang="en-US" altLang="ko-KR" sz="900" dirty="0">
                <a:hlinkClick r:id="rId27"/>
              </a:rPr>
              <a:t> KC</a:t>
            </a:r>
            <a:r>
              <a:rPr lang="en-US" altLang="ko-KR" sz="900" baseline="30000" dirty="0"/>
              <a:t>1</a:t>
            </a:r>
            <a:r>
              <a:rPr lang="en-US" altLang="ko-KR" sz="900" dirty="0"/>
              <a:t>, </a:t>
            </a:r>
            <a:r>
              <a:rPr lang="en-US" altLang="ko-KR" sz="900" dirty="0">
                <a:hlinkClick r:id="rId28"/>
              </a:rPr>
              <a:t>Choi KS</a:t>
            </a:r>
            <a:r>
              <a:rPr lang="en-US" altLang="ko-KR" sz="900" baseline="30000" dirty="0"/>
              <a:t>2</a:t>
            </a:r>
            <a:r>
              <a:rPr lang="en-US" altLang="ko-KR" sz="900" dirty="0"/>
              <a:t>, </a:t>
            </a:r>
            <a:r>
              <a:rPr lang="en-US" altLang="ko-KR" sz="900" dirty="0">
                <a:hlinkClick r:id="rId29"/>
              </a:rPr>
              <a:t>An S</a:t>
            </a:r>
            <a:r>
              <a:rPr lang="en-US" altLang="ko-KR" sz="900" baseline="30000" dirty="0"/>
              <a:t>3</a:t>
            </a:r>
            <a:r>
              <a:rPr lang="en-US" altLang="ko-KR" sz="900" dirty="0"/>
              <a:t>, </a:t>
            </a:r>
            <a:r>
              <a:rPr lang="en-US" altLang="ko-KR" sz="900" dirty="0">
                <a:hlinkClick r:id="rId30"/>
              </a:rPr>
              <a:t>Hwang SG</a:t>
            </a:r>
            <a:r>
              <a:rPr lang="en-US" altLang="ko-KR" sz="900" baseline="30000" dirty="0"/>
              <a:t>4</a:t>
            </a:r>
            <a:r>
              <a:rPr lang="en-US" altLang="ko-KR" sz="900" dirty="0"/>
              <a:t>, </a:t>
            </a:r>
            <a:r>
              <a:rPr lang="en-US" altLang="ko-KR" sz="900" dirty="0">
                <a:hlinkClick r:id="rId31"/>
              </a:rPr>
              <a:t>Kim IG</a:t>
            </a:r>
            <a:r>
              <a:rPr lang="en-US" altLang="ko-KR" sz="900" baseline="30000" dirty="0"/>
              <a:t>5</a:t>
            </a:r>
            <a:r>
              <a:rPr lang="en-US" altLang="ko-KR" sz="900" dirty="0"/>
              <a:t>, </a:t>
            </a:r>
            <a:r>
              <a:rPr lang="en-US" altLang="ko-KR" sz="900" dirty="0">
                <a:hlinkClick r:id="rId32"/>
              </a:rPr>
              <a:t>Kim MJ</a:t>
            </a:r>
            <a:r>
              <a:rPr lang="en-US" altLang="ko-KR" sz="900" baseline="30000" dirty="0"/>
              <a:t>6</a:t>
            </a:r>
            <a:r>
              <a:rPr lang="en-US" altLang="ko-KR" sz="900" dirty="0"/>
              <a:t>, </a:t>
            </a:r>
            <a:r>
              <a:rPr lang="en-US" altLang="ko-KR" sz="900" dirty="0">
                <a:hlinkClick r:id="rId33"/>
              </a:rPr>
              <a:t>Lee HJ</a:t>
            </a:r>
            <a:r>
              <a:rPr lang="en-US" altLang="ko-KR" sz="900" baseline="30000" dirty="0"/>
              <a:t>7</a:t>
            </a:r>
            <a:r>
              <a:rPr lang="en-US" altLang="ko-KR" sz="900" dirty="0"/>
              <a:t>, </a:t>
            </a:r>
            <a:r>
              <a:rPr lang="en-US" altLang="ko-KR" sz="900" dirty="0">
                <a:hlinkClick r:id="rId34"/>
              </a:rPr>
              <a:t>Lee SJ</a:t>
            </a:r>
            <a:r>
              <a:rPr lang="en-US" altLang="ko-KR" sz="900" baseline="30000" dirty="0"/>
              <a:t>1</a:t>
            </a:r>
            <a:r>
              <a:rPr lang="en-US" altLang="ko-KR" sz="900" dirty="0"/>
              <a:t>.</a:t>
            </a:r>
          </a:p>
          <a:p>
            <a:r>
              <a:rPr lang="en-US" altLang="ko-KR" sz="900" b="1" dirty="0">
                <a:hlinkClick r:id="rId10" tooltip="Open/close author information list"/>
              </a:rPr>
              <a:t>Author information</a:t>
            </a:r>
            <a:endParaRPr lang="en-US" altLang="ko-KR" sz="900" b="1" dirty="0"/>
          </a:p>
          <a:p>
            <a:r>
              <a:rPr lang="en-US" altLang="ko-KR" sz="900" baseline="30000" dirty="0"/>
              <a:t>1</a:t>
            </a:r>
            <a:r>
              <a:rPr lang="en-US" altLang="ko-KR" sz="900" dirty="0"/>
              <a:t>Department of Life Science, Laboratory of Molecular Biochemistry, Research Institute for Natural Sciences, </a:t>
            </a:r>
            <a:r>
              <a:rPr lang="en-US" altLang="ko-KR" sz="900" dirty="0" err="1"/>
              <a:t>Hanyang</a:t>
            </a:r>
            <a:r>
              <a:rPr lang="en-US" altLang="ko-KR" sz="900" dirty="0"/>
              <a:t> University, Seoul, Korea.</a:t>
            </a:r>
            <a:endParaRPr lang="en-US" altLang="ko-KR" sz="900" dirty="0"/>
          </a:p>
        </p:txBody>
      </p:sp>
      <p:sp>
        <p:nvSpPr>
          <p:cNvPr id="6" name="직사각형 5"/>
          <p:cNvSpPr/>
          <p:nvPr/>
        </p:nvSpPr>
        <p:spPr>
          <a:xfrm>
            <a:off x="4572000" y="1162773"/>
            <a:ext cx="3429000" cy="923330"/>
          </a:xfrm>
          <a:prstGeom prst="rect">
            <a:avLst/>
          </a:prstGeom>
        </p:spPr>
        <p:txBody>
          <a:bodyPr>
            <a:spAutoFit/>
          </a:bodyPr>
          <a:lstStyle/>
          <a:p>
            <a:r>
              <a:rPr lang="en-US" altLang="ko-KR" sz="900" b="1" dirty="0">
                <a:hlinkClick r:id="rId35"/>
              </a:rPr>
              <a:t>ECM1 regulates tumor metastasis and CSC-like property through stabilization of </a:t>
            </a:r>
            <a:r>
              <a:rPr lang="el-GR" altLang="ko-KR" sz="900" b="1" dirty="0">
                <a:hlinkClick r:id="rId35"/>
              </a:rPr>
              <a:t>β-</a:t>
            </a:r>
            <a:r>
              <a:rPr lang="en-US" altLang="ko-KR" sz="900" b="1" dirty="0">
                <a:hlinkClick r:id="rId35"/>
              </a:rPr>
              <a:t>catenin.</a:t>
            </a:r>
            <a:endParaRPr lang="en-US" altLang="ko-KR" sz="900" b="1" dirty="0"/>
          </a:p>
          <a:p>
            <a:r>
              <a:rPr lang="en-US" altLang="ko-KR" sz="900" dirty="0">
                <a:hlinkClick r:id="rId36"/>
              </a:rPr>
              <a:t>Lee KM</a:t>
            </a:r>
            <a:r>
              <a:rPr lang="en-US" altLang="ko-KR" sz="900" baseline="30000" dirty="0"/>
              <a:t>1</a:t>
            </a:r>
            <a:r>
              <a:rPr lang="en-US" altLang="ko-KR" sz="900" dirty="0"/>
              <a:t>, </a:t>
            </a:r>
            <a:r>
              <a:rPr lang="en-US" altLang="ko-KR" sz="900" dirty="0">
                <a:hlinkClick r:id="rId37"/>
              </a:rPr>
              <a:t>Nam K</a:t>
            </a:r>
            <a:r>
              <a:rPr lang="en-US" altLang="ko-KR" sz="900" baseline="30000" dirty="0"/>
              <a:t>1</a:t>
            </a:r>
            <a:r>
              <a:rPr lang="en-US" altLang="ko-KR" sz="900" dirty="0"/>
              <a:t>, </a:t>
            </a:r>
            <a:r>
              <a:rPr lang="en-US" altLang="ko-KR" sz="900" dirty="0">
                <a:hlinkClick r:id="rId38"/>
              </a:rPr>
              <a:t>Oh S</a:t>
            </a:r>
            <a:r>
              <a:rPr lang="en-US" altLang="ko-KR" sz="900" baseline="30000" dirty="0"/>
              <a:t>1</a:t>
            </a:r>
            <a:r>
              <a:rPr lang="en-US" altLang="ko-KR" sz="900" dirty="0"/>
              <a:t>, </a:t>
            </a:r>
            <a:r>
              <a:rPr lang="en-US" altLang="ko-KR" sz="900" dirty="0">
                <a:hlinkClick r:id="rId39"/>
              </a:rPr>
              <a:t>Lim J</a:t>
            </a:r>
            <a:r>
              <a:rPr lang="en-US" altLang="ko-KR" sz="900" baseline="30000" dirty="0"/>
              <a:t>1</a:t>
            </a:r>
            <a:r>
              <a:rPr lang="en-US" altLang="ko-KR" sz="900" dirty="0"/>
              <a:t>, </a:t>
            </a:r>
            <a:r>
              <a:rPr lang="en-US" altLang="ko-KR" sz="900" dirty="0">
                <a:hlinkClick r:id="rId40"/>
              </a:rPr>
              <a:t>Kim RK</a:t>
            </a:r>
            <a:r>
              <a:rPr lang="en-US" altLang="ko-KR" sz="900" baseline="30000" dirty="0"/>
              <a:t>1</a:t>
            </a:r>
            <a:r>
              <a:rPr lang="en-US" altLang="ko-KR" sz="900" dirty="0"/>
              <a:t>, </a:t>
            </a:r>
            <a:r>
              <a:rPr lang="en-US" altLang="ko-KR" sz="900" dirty="0">
                <a:hlinkClick r:id="rId41"/>
              </a:rPr>
              <a:t>Shim D</a:t>
            </a:r>
            <a:r>
              <a:rPr lang="en-US" altLang="ko-KR" sz="900" baseline="30000" dirty="0"/>
              <a:t>1</a:t>
            </a:r>
            <a:r>
              <a:rPr lang="en-US" altLang="ko-KR" sz="900" dirty="0"/>
              <a:t>, </a:t>
            </a:r>
            <a:r>
              <a:rPr lang="en-US" altLang="ko-KR" sz="900" dirty="0">
                <a:hlinkClick r:id="rId42"/>
              </a:rPr>
              <a:t>Choi JH</a:t>
            </a:r>
            <a:r>
              <a:rPr lang="en-US" altLang="ko-KR" sz="900" baseline="30000" dirty="0"/>
              <a:t>1</a:t>
            </a:r>
            <a:r>
              <a:rPr lang="en-US" altLang="ko-KR" sz="900" dirty="0"/>
              <a:t>, </a:t>
            </a:r>
            <a:r>
              <a:rPr lang="en-US" altLang="ko-KR" sz="900" dirty="0">
                <a:hlinkClick r:id="rId43"/>
              </a:rPr>
              <a:t>Lee SJ</a:t>
            </a:r>
            <a:r>
              <a:rPr lang="en-US" altLang="ko-KR" sz="900" baseline="30000" dirty="0"/>
              <a:t>1</a:t>
            </a:r>
            <a:r>
              <a:rPr lang="en-US" altLang="ko-KR" sz="900" dirty="0"/>
              <a:t>, </a:t>
            </a:r>
            <a:r>
              <a:rPr lang="en-US" altLang="ko-KR" sz="900" dirty="0">
                <a:hlinkClick r:id="rId44"/>
              </a:rPr>
              <a:t>Yu JH</a:t>
            </a:r>
            <a:r>
              <a:rPr lang="en-US" altLang="ko-KR" sz="900" baseline="30000" dirty="0"/>
              <a:t>2</a:t>
            </a:r>
            <a:r>
              <a:rPr lang="en-US" altLang="ko-KR" sz="900" dirty="0"/>
              <a:t>, </a:t>
            </a:r>
            <a:r>
              <a:rPr lang="en-US" altLang="ko-KR" sz="900" dirty="0">
                <a:hlinkClick r:id="rId45"/>
              </a:rPr>
              <a:t>Lee JW</a:t>
            </a:r>
            <a:r>
              <a:rPr lang="en-US" altLang="ko-KR" sz="900" baseline="30000" dirty="0"/>
              <a:t>2</a:t>
            </a:r>
            <a:r>
              <a:rPr lang="en-US" altLang="ko-KR" sz="900" dirty="0"/>
              <a:t>, </a:t>
            </a:r>
            <a:r>
              <a:rPr lang="en-US" altLang="ko-KR" sz="900" dirty="0" err="1">
                <a:hlinkClick r:id="rId46"/>
              </a:rPr>
              <a:t>Ahn</a:t>
            </a:r>
            <a:r>
              <a:rPr lang="en-US" altLang="ko-KR" sz="900" dirty="0">
                <a:hlinkClick r:id="rId46"/>
              </a:rPr>
              <a:t> SH</a:t>
            </a:r>
            <a:r>
              <a:rPr lang="en-US" altLang="ko-KR" sz="900" baseline="30000" dirty="0"/>
              <a:t>2</a:t>
            </a:r>
            <a:r>
              <a:rPr lang="en-US" altLang="ko-KR" sz="900" dirty="0"/>
              <a:t>, </a:t>
            </a:r>
            <a:r>
              <a:rPr lang="en-US" altLang="ko-KR" sz="900" dirty="0">
                <a:hlinkClick r:id="rId47"/>
              </a:rPr>
              <a:t>Shin I</a:t>
            </a:r>
            <a:r>
              <a:rPr lang="en-US" altLang="ko-KR" sz="900" baseline="30000" dirty="0"/>
              <a:t>3</a:t>
            </a:r>
            <a:r>
              <a:rPr lang="en-US" altLang="ko-KR" sz="900" dirty="0"/>
              <a:t>.</a:t>
            </a:r>
          </a:p>
          <a:p>
            <a:r>
              <a:rPr lang="en-US" altLang="ko-KR" sz="900" b="1" dirty="0">
                <a:hlinkClick r:id="rId10" tooltip="Open/close author information list"/>
              </a:rPr>
              <a:t>Author information</a:t>
            </a:r>
            <a:endParaRPr lang="en-US" altLang="ko-KR" sz="900" b="1" dirty="0"/>
          </a:p>
          <a:p>
            <a:r>
              <a:rPr lang="en-US" altLang="ko-KR" sz="900" baseline="30000" dirty="0"/>
              <a:t>1</a:t>
            </a:r>
            <a:r>
              <a:rPr lang="en-US" altLang="ko-KR" sz="900" dirty="0"/>
              <a:t>Department of Life Science, </a:t>
            </a:r>
            <a:r>
              <a:rPr lang="en-US" altLang="ko-KR" sz="900" dirty="0" err="1"/>
              <a:t>Hanyang</a:t>
            </a:r>
            <a:r>
              <a:rPr lang="en-US" altLang="ko-KR" sz="900" dirty="0"/>
              <a:t> University, Seoul, Korea.</a:t>
            </a:r>
            <a:endParaRPr lang="en-US" altLang="ko-KR" sz="900" dirty="0"/>
          </a:p>
        </p:txBody>
      </p:sp>
      <p:sp>
        <p:nvSpPr>
          <p:cNvPr id="7" name="직사각형 6"/>
          <p:cNvSpPr/>
          <p:nvPr/>
        </p:nvSpPr>
        <p:spPr>
          <a:xfrm>
            <a:off x="4566077" y="2071521"/>
            <a:ext cx="3429000" cy="1200329"/>
          </a:xfrm>
          <a:prstGeom prst="rect">
            <a:avLst/>
          </a:prstGeom>
        </p:spPr>
        <p:txBody>
          <a:bodyPr>
            <a:spAutoFit/>
          </a:bodyPr>
          <a:lstStyle/>
          <a:p>
            <a:r>
              <a:rPr lang="en-US" altLang="ko-KR" sz="900" b="1" dirty="0">
                <a:hlinkClick r:id="rId48"/>
              </a:rPr>
              <a:t>MKL1 potentiates lung cancer cell migration and invasion by epigenetically activating MMP9 transcription.</a:t>
            </a:r>
            <a:endParaRPr lang="en-US" altLang="ko-KR" sz="900" b="1" dirty="0"/>
          </a:p>
          <a:p>
            <a:r>
              <a:rPr lang="en-US" altLang="ko-KR" sz="900" dirty="0">
                <a:hlinkClick r:id="rId49"/>
              </a:rPr>
              <a:t>Cheng X</a:t>
            </a:r>
            <a:r>
              <a:rPr lang="en-US" altLang="ko-KR" sz="900" baseline="30000" dirty="0"/>
              <a:t>1</a:t>
            </a:r>
            <a:r>
              <a:rPr lang="en-US" altLang="ko-KR" sz="900" dirty="0"/>
              <a:t>, </a:t>
            </a:r>
            <a:r>
              <a:rPr lang="en-US" altLang="ko-KR" sz="900" dirty="0">
                <a:hlinkClick r:id="rId50"/>
              </a:rPr>
              <a:t>Yang Y</a:t>
            </a:r>
            <a:r>
              <a:rPr lang="en-US" altLang="ko-KR" sz="900" baseline="30000" dirty="0"/>
              <a:t>2</a:t>
            </a:r>
            <a:r>
              <a:rPr lang="en-US" altLang="ko-KR" sz="900" dirty="0"/>
              <a:t>, </a:t>
            </a:r>
            <a:r>
              <a:rPr lang="en-US" altLang="ko-KR" sz="900" dirty="0">
                <a:hlinkClick r:id="rId51"/>
              </a:rPr>
              <a:t>Fan Z</a:t>
            </a:r>
            <a:r>
              <a:rPr lang="en-US" altLang="ko-KR" sz="900" baseline="30000" dirty="0"/>
              <a:t>3</a:t>
            </a:r>
            <a:r>
              <a:rPr lang="en-US" altLang="ko-KR" sz="900" dirty="0"/>
              <a:t>, </a:t>
            </a:r>
            <a:r>
              <a:rPr lang="en-US" altLang="ko-KR" sz="900" dirty="0">
                <a:hlinkClick r:id="rId52"/>
              </a:rPr>
              <a:t>Yu L</a:t>
            </a:r>
            <a:r>
              <a:rPr lang="en-US" altLang="ko-KR" sz="900" baseline="30000" dirty="0"/>
              <a:t>3</a:t>
            </a:r>
            <a:r>
              <a:rPr lang="en-US" altLang="ko-KR" sz="900" dirty="0"/>
              <a:t>, </a:t>
            </a:r>
            <a:r>
              <a:rPr lang="en-US" altLang="ko-KR" sz="900" dirty="0">
                <a:hlinkClick r:id="rId53"/>
              </a:rPr>
              <a:t>Bai H</a:t>
            </a:r>
            <a:r>
              <a:rPr lang="en-US" altLang="ko-KR" sz="900" baseline="30000" dirty="0"/>
              <a:t>3</a:t>
            </a:r>
            <a:r>
              <a:rPr lang="en-US" altLang="ko-KR" sz="900" dirty="0"/>
              <a:t>, </a:t>
            </a:r>
            <a:r>
              <a:rPr lang="en-US" altLang="ko-KR" sz="900" dirty="0">
                <a:hlinkClick r:id="rId54"/>
              </a:rPr>
              <a:t>Zhou B</a:t>
            </a:r>
            <a:r>
              <a:rPr lang="en-US" altLang="ko-KR" sz="900" baseline="30000" dirty="0"/>
              <a:t>3</a:t>
            </a:r>
            <a:r>
              <a:rPr lang="en-US" altLang="ko-KR" sz="900" dirty="0"/>
              <a:t>, </a:t>
            </a:r>
            <a:r>
              <a:rPr lang="en-US" altLang="ko-KR" sz="900" dirty="0">
                <a:hlinkClick r:id="rId55"/>
              </a:rPr>
              <a:t>Wu X</a:t>
            </a:r>
            <a:r>
              <a:rPr lang="en-US" altLang="ko-KR" sz="900" baseline="30000" dirty="0"/>
              <a:t>3</a:t>
            </a:r>
            <a:r>
              <a:rPr lang="en-US" altLang="ko-KR" sz="900" dirty="0"/>
              <a:t>, </a:t>
            </a:r>
            <a:r>
              <a:rPr lang="en-US" altLang="ko-KR" sz="900" dirty="0">
                <a:hlinkClick r:id="rId56"/>
              </a:rPr>
              <a:t>Xu H</a:t>
            </a:r>
            <a:r>
              <a:rPr lang="en-US" altLang="ko-KR" sz="900" baseline="30000" dirty="0"/>
              <a:t>3</a:t>
            </a:r>
            <a:r>
              <a:rPr lang="en-US" altLang="ko-KR" sz="900" dirty="0"/>
              <a:t>, </a:t>
            </a:r>
            <a:r>
              <a:rPr lang="en-US" altLang="ko-KR" sz="900" dirty="0">
                <a:hlinkClick r:id="rId57"/>
              </a:rPr>
              <a:t>Fang M</a:t>
            </a:r>
            <a:r>
              <a:rPr lang="en-US" altLang="ko-KR" sz="900" baseline="30000" dirty="0"/>
              <a:t>4</a:t>
            </a:r>
            <a:r>
              <a:rPr lang="en-US" altLang="ko-KR" sz="900" dirty="0"/>
              <a:t>, </a:t>
            </a:r>
            <a:r>
              <a:rPr lang="en-US" altLang="ko-KR" sz="900" dirty="0">
                <a:hlinkClick r:id="rId58"/>
              </a:rPr>
              <a:t>Shen A</a:t>
            </a:r>
            <a:r>
              <a:rPr lang="en-US" altLang="ko-KR" sz="900" baseline="30000" dirty="0"/>
              <a:t>5</a:t>
            </a:r>
            <a:r>
              <a:rPr lang="en-US" altLang="ko-KR" sz="900" dirty="0"/>
              <a:t>, </a:t>
            </a:r>
            <a:r>
              <a:rPr lang="en-US" altLang="ko-KR" sz="900" dirty="0">
                <a:hlinkClick r:id="rId59"/>
              </a:rPr>
              <a:t>Chen Q</a:t>
            </a:r>
            <a:r>
              <a:rPr lang="en-US" altLang="ko-KR" sz="900" baseline="30000" dirty="0"/>
              <a:t>3</a:t>
            </a:r>
            <a:r>
              <a:rPr lang="en-US" altLang="ko-KR" sz="900" dirty="0"/>
              <a:t>, </a:t>
            </a:r>
            <a:r>
              <a:rPr lang="en-US" altLang="ko-KR" sz="900" dirty="0">
                <a:hlinkClick r:id="rId60"/>
              </a:rPr>
              <a:t>Xu Y</a:t>
            </a:r>
            <a:r>
              <a:rPr lang="en-US" altLang="ko-KR" sz="900" baseline="30000" dirty="0"/>
              <a:t>3</a:t>
            </a:r>
            <a:r>
              <a:rPr lang="en-US" altLang="ko-KR" sz="900" dirty="0"/>
              <a:t>.</a:t>
            </a:r>
          </a:p>
          <a:p>
            <a:r>
              <a:rPr lang="en-US" altLang="ko-KR" sz="900" b="1" dirty="0">
                <a:hlinkClick r:id="rId10" tooltip="Open/close author information list"/>
              </a:rPr>
              <a:t>Author information</a:t>
            </a:r>
            <a:endParaRPr lang="en-US" altLang="ko-KR" sz="900" b="1" dirty="0"/>
          </a:p>
          <a:p>
            <a:r>
              <a:rPr lang="en-US" altLang="ko-KR" sz="900" baseline="30000" dirty="0"/>
              <a:t>1</a:t>
            </a:r>
            <a:r>
              <a:rPr lang="en-US" altLang="ko-KR" sz="900" dirty="0"/>
              <a:t>1] Key Laboratory of Cardiovascular Disease and Department of Pathophysiology, Nanjing Medical University, Nanjing, China [2] Jiangsu Institute of Nuclear Medicine, Wuxi, China.</a:t>
            </a:r>
            <a:endParaRPr lang="en-US" altLang="ko-KR" sz="900" dirty="0"/>
          </a:p>
        </p:txBody>
      </p:sp>
      <p:sp>
        <p:nvSpPr>
          <p:cNvPr id="8" name="직사각형 7"/>
          <p:cNvSpPr/>
          <p:nvPr/>
        </p:nvSpPr>
        <p:spPr>
          <a:xfrm>
            <a:off x="4572000" y="3248766"/>
            <a:ext cx="3429000" cy="1200329"/>
          </a:xfrm>
          <a:prstGeom prst="rect">
            <a:avLst/>
          </a:prstGeom>
        </p:spPr>
        <p:txBody>
          <a:bodyPr>
            <a:spAutoFit/>
          </a:bodyPr>
          <a:lstStyle/>
          <a:p>
            <a:r>
              <a:rPr lang="en-US" altLang="ko-KR" sz="900" b="1" dirty="0">
                <a:hlinkClick r:id="rId61"/>
              </a:rPr>
              <a:t>Nuclear heparanase-1 activity suppresses melanoma progression via its DNA-binding affinity.</a:t>
            </a:r>
            <a:endParaRPr lang="en-US" altLang="ko-KR" sz="900" b="1" dirty="0"/>
          </a:p>
          <a:p>
            <a:r>
              <a:rPr lang="en-US" altLang="ko-KR" sz="900" dirty="0">
                <a:hlinkClick r:id="rId62"/>
              </a:rPr>
              <a:t>Yang Y</a:t>
            </a:r>
            <a:r>
              <a:rPr lang="en-US" altLang="ko-KR" sz="900" baseline="30000" dirty="0"/>
              <a:t>1</a:t>
            </a:r>
            <a:r>
              <a:rPr lang="en-US" altLang="ko-KR" sz="900" dirty="0"/>
              <a:t>, </a:t>
            </a:r>
            <a:r>
              <a:rPr lang="en-US" altLang="ko-KR" sz="900" dirty="0" err="1">
                <a:hlinkClick r:id="rId63"/>
              </a:rPr>
              <a:t>Gorzelanny</a:t>
            </a:r>
            <a:r>
              <a:rPr lang="en-US" altLang="ko-KR" sz="900" dirty="0">
                <a:hlinkClick r:id="rId63"/>
              </a:rPr>
              <a:t> C</a:t>
            </a:r>
            <a:r>
              <a:rPr lang="en-US" altLang="ko-KR" sz="900" baseline="30000" dirty="0"/>
              <a:t>1</a:t>
            </a:r>
            <a:r>
              <a:rPr lang="en-US" altLang="ko-KR" sz="900" dirty="0"/>
              <a:t>, </a:t>
            </a:r>
            <a:r>
              <a:rPr lang="en-US" altLang="ko-KR" sz="900" dirty="0">
                <a:hlinkClick r:id="rId64"/>
              </a:rPr>
              <a:t>Bauer AT</a:t>
            </a:r>
            <a:r>
              <a:rPr lang="en-US" altLang="ko-KR" sz="900" baseline="30000" dirty="0"/>
              <a:t>1</a:t>
            </a:r>
            <a:r>
              <a:rPr lang="en-US" altLang="ko-KR" sz="900" dirty="0"/>
              <a:t>, </a:t>
            </a:r>
            <a:r>
              <a:rPr lang="en-US" altLang="ko-KR" sz="900" dirty="0">
                <a:hlinkClick r:id="rId65"/>
              </a:rPr>
              <a:t>Halter N</a:t>
            </a:r>
            <a:r>
              <a:rPr lang="en-US" altLang="ko-KR" sz="900" baseline="30000" dirty="0"/>
              <a:t>1</a:t>
            </a:r>
            <a:r>
              <a:rPr lang="en-US" altLang="ko-KR" sz="900" dirty="0"/>
              <a:t>, </a:t>
            </a:r>
            <a:r>
              <a:rPr lang="en-US" altLang="ko-KR" sz="900" dirty="0" err="1">
                <a:hlinkClick r:id="rId66"/>
              </a:rPr>
              <a:t>Komljenovic</a:t>
            </a:r>
            <a:r>
              <a:rPr lang="en-US" altLang="ko-KR" sz="900" dirty="0">
                <a:hlinkClick r:id="rId66"/>
              </a:rPr>
              <a:t> D</a:t>
            </a:r>
            <a:r>
              <a:rPr lang="en-US" altLang="ko-KR" sz="900" baseline="30000" dirty="0"/>
              <a:t>2</a:t>
            </a:r>
            <a:r>
              <a:rPr lang="en-US" altLang="ko-KR" sz="900" dirty="0"/>
              <a:t>, </a:t>
            </a:r>
            <a:r>
              <a:rPr lang="en-US" altLang="ko-KR" sz="900" dirty="0" err="1">
                <a:hlinkClick r:id="rId67"/>
              </a:rPr>
              <a:t>Bäuerle</a:t>
            </a:r>
            <a:r>
              <a:rPr lang="en-US" altLang="ko-KR" sz="900" dirty="0">
                <a:hlinkClick r:id="rId67"/>
              </a:rPr>
              <a:t> T</a:t>
            </a:r>
            <a:r>
              <a:rPr lang="en-US" altLang="ko-KR" sz="900" baseline="30000" dirty="0"/>
              <a:t>3</a:t>
            </a:r>
            <a:r>
              <a:rPr lang="en-US" altLang="ko-KR" sz="900" dirty="0"/>
              <a:t>, </a:t>
            </a:r>
            <a:r>
              <a:rPr lang="en-US" altLang="ko-KR" sz="900" dirty="0" err="1">
                <a:hlinkClick r:id="rId68"/>
              </a:rPr>
              <a:t>Borsig</a:t>
            </a:r>
            <a:r>
              <a:rPr lang="en-US" altLang="ko-KR" sz="900" dirty="0">
                <a:hlinkClick r:id="rId68"/>
              </a:rPr>
              <a:t> L</a:t>
            </a:r>
            <a:r>
              <a:rPr lang="en-US" altLang="ko-KR" sz="900" baseline="30000" dirty="0"/>
              <a:t>4</a:t>
            </a:r>
            <a:r>
              <a:rPr lang="en-US" altLang="ko-KR" sz="900" dirty="0"/>
              <a:t>, </a:t>
            </a:r>
            <a:r>
              <a:rPr lang="en-US" altLang="ko-KR" sz="900" dirty="0" err="1">
                <a:hlinkClick r:id="rId69"/>
              </a:rPr>
              <a:t>Roblek</a:t>
            </a:r>
            <a:r>
              <a:rPr lang="en-US" altLang="ko-KR" sz="900" dirty="0">
                <a:hlinkClick r:id="rId69"/>
              </a:rPr>
              <a:t> M</a:t>
            </a:r>
            <a:r>
              <a:rPr lang="en-US" altLang="ko-KR" sz="900" baseline="30000" dirty="0"/>
              <a:t>4</a:t>
            </a:r>
            <a:r>
              <a:rPr lang="en-US" altLang="ko-KR" sz="900" dirty="0"/>
              <a:t>, </a:t>
            </a:r>
            <a:r>
              <a:rPr lang="en-US" altLang="ko-KR" sz="900" dirty="0">
                <a:hlinkClick r:id="rId70"/>
              </a:rPr>
              <a:t>Schneider SW</a:t>
            </a:r>
            <a:r>
              <a:rPr lang="en-US" altLang="ko-KR" sz="900" baseline="30000" dirty="0"/>
              <a:t>1</a:t>
            </a:r>
            <a:r>
              <a:rPr lang="en-US" altLang="ko-KR" sz="900" dirty="0"/>
              <a:t>.</a:t>
            </a:r>
          </a:p>
          <a:p>
            <a:r>
              <a:rPr lang="en-US" altLang="ko-KR" sz="900" b="1" dirty="0">
                <a:hlinkClick r:id="rId10" tooltip="Open/close author information list"/>
              </a:rPr>
              <a:t>Author information</a:t>
            </a:r>
            <a:endParaRPr lang="en-US" altLang="ko-KR" sz="900" b="1" dirty="0"/>
          </a:p>
          <a:p>
            <a:r>
              <a:rPr lang="en-US" altLang="ko-KR" sz="900" baseline="30000" dirty="0"/>
              <a:t>1</a:t>
            </a:r>
            <a:r>
              <a:rPr lang="en-US" altLang="ko-KR" sz="900" dirty="0"/>
              <a:t>Department of Dermatology, Experimental Dermatology, Medical Faculty Mannheim, Heidelberg University, Mannheim, Germany.</a:t>
            </a:r>
            <a:endParaRPr lang="en-US" altLang="ko-KR" sz="900" dirty="0"/>
          </a:p>
        </p:txBody>
      </p:sp>
      <p:sp>
        <p:nvSpPr>
          <p:cNvPr id="9" name="직사각형 8"/>
          <p:cNvSpPr/>
          <p:nvPr/>
        </p:nvSpPr>
        <p:spPr>
          <a:xfrm>
            <a:off x="4572000" y="4385824"/>
            <a:ext cx="3429000" cy="1061829"/>
          </a:xfrm>
          <a:prstGeom prst="rect">
            <a:avLst/>
          </a:prstGeom>
        </p:spPr>
        <p:txBody>
          <a:bodyPr>
            <a:spAutoFit/>
          </a:bodyPr>
          <a:lstStyle/>
          <a:p>
            <a:r>
              <a:rPr lang="en-US" altLang="ko-KR" sz="900" b="1" dirty="0">
                <a:hlinkClick r:id="rId71"/>
              </a:rPr>
              <a:t>The DEAD box protein p68: a crucial regulator of AKT/FOXO3a signaling axis in </a:t>
            </a:r>
            <a:r>
              <a:rPr lang="en-US" altLang="ko-KR" sz="900" b="1" dirty="0" err="1">
                <a:hlinkClick r:id="rId71"/>
              </a:rPr>
              <a:t>oncogenesis</a:t>
            </a:r>
            <a:r>
              <a:rPr lang="en-US" altLang="ko-KR" sz="900" b="1" dirty="0">
                <a:hlinkClick r:id="rId71"/>
              </a:rPr>
              <a:t>.</a:t>
            </a:r>
            <a:endParaRPr lang="en-US" altLang="ko-KR" sz="900" b="1" dirty="0"/>
          </a:p>
          <a:p>
            <a:r>
              <a:rPr lang="en-US" altLang="ko-KR" sz="900" dirty="0">
                <a:hlinkClick r:id="rId72"/>
              </a:rPr>
              <a:t>Sarkar M</a:t>
            </a:r>
            <a:r>
              <a:rPr lang="en-US" altLang="ko-KR" sz="900" baseline="30000" dirty="0"/>
              <a:t>1</a:t>
            </a:r>
            <a:r>
              <a:rPr lang="en-US" altLang="ko-KR" sz="900" dirty="0"/>
              <a:t>, </a:t>
            </a:r>
            <a:r>
              <a:rPr lang="en-US" altLang="ko-KR" sz="900" dirty="0" err="1">
                <a:hlinkClick r:id="rId73"/>
              </a:rPr>
              <a:t>Khare</a:t>
            </a:r>
            <a:r>
              <a:rPr lang="en-US" altLang="ko-KR" sz="900" dirty="0">
                <a:hlinkClick r:id="rId73"/>
              </a:rPr>
              <a:t> V</a:t>
            </a:r>
            <a:r>
              <a:rPr lang="en-US" altLang="ko-KR" sz="900" baseline="30000" dirty="0"/>
              <a:t>1</a:t>
            </a:r>
            <a:r>
              <a:rPr lang="en-US" altLang="ko-KR" sz="900" dirty="0"/>
              <a:t>, </a:t>
            </a:r>
            <a:r>
              <a:rPr lang="en-US" altLang="ko-KR" sz="900" dirty="0" err="1">
                <a:hlinkClick r:id="rId74"/>
              </a:rPr>
              <a:t>Guturi</a:t>
            </a:r>
            <a:r>
              <a:rPr lang="en-US" altLang="ko-KR" sz="900" dirty="0">
                <a:hlinkClick r:id="rId74"/>
              </a:rPr>
              <a:t> KK</a:t>
            </a:r>
            <a:r>
              <a:rPr lang="en-US" altLang="ko-KR" sz="900" baseline="30000" dirty="0"/>
              <a:t>1</a:t>
            </a:r>
            <a:r>
              <a:rPr lang="en-US" altLang="ko-KR" sz="900" dirty="0"/>
              <a:t>, </a:t>
            </a:r>
            <a:r>
              <a:rPr lang="en-US" altLang="ko-KR" sz="900" dirty="0">
                <a:hlinkClick r:id="rId75"/>
              </a:rPr>
              <a:t>Das N</a:t>
            </a:r>
            <a:r>
              <a:rPr lang="en-US" altLang="ko-KR" sz="900" baseline="30000" dirty="0"/>
              <a:t>1</a:t>
            </a:r>
            <a:r>
              <a:rPr lang="en-US" altLang="ko-KR" sz="900" dirty="0"/>
              <a:t>, </a:t>
            </a:r>
            <a:r>
              <a:rPr lang="en-US" altLang="ko-KR" sz="900" dirty="0">
                <a:hlinkClick r:id="rId76"/>
              </a:rPr>
              <a:t>Ghosh MK</a:t>
            </a:r>
            <a:r>
              <a:rPr lang="en-US" altLang="ko-KR" sz="900" baseline="30000" dirty="0"/>
              <a:t>1</a:t>
            </a:r>
            <a:r>
              <a:rPr lang="en-US" altLang="ko-KR" sz="900" dirty="0"/>
              <a:t>.</a:t>
            </a:r>
          </a:p>
          <a:p>
            <a:r>
              <a:rPr lang="en-US" altLang="ko-KR" sz="900" b="1" dirty="0">
                <a:hlinkClick r:id="rId10" tooltip="Open/close author information list"/>
              </a:rPr>
              <a:t>Author information</a:t>
            </a:r>
            <a:endParaRPr lang="en-US" altLang="ko-KR" sz="900" b="1" dirty="0"/>
          </a:p>
          <a:p>
            <a:r>
              <a:rPr lang="en-US" altLang="ko-KR" sz="900" baseline="30000" dirty="0"/>
              <a:t>1</a:t>
            </a:r>
            <a:r>
              <a:rPr lang="en-US" altLang="ko-KR" sz="900" dirty="0"/>
              <a:t>Cancer Biology and Inflammatory Disorder Division, Council of Scientific and Industrial Research-Indian Institute of Chemical Biology, Kolkata, India.</a:t>
            </a:r>
            <a:endParaRPr lang="en-US" altLang="ko-KR" sz="900" dirty="0"/>
          </a:p>
        </p:txBody>
      </p:sp>
      <p:sp>
        <p:nvSpPr>
          <p:cNvPr id="10" name="TextBox 9"/>
          <p:cNvSpPr txBox="1"/>
          <p:nvPr/>
        </p:nvSpPr>
        <p:spPr>
          <a:xfrm>
            <a:off x="7054588" y="864469"/>
            <a:ext cx="994183" cy="300082"/>
          </a:xfrm>
          <a:prstGeom prst="rect">
            <a:avLst/>
          </a:prstGeom>
          <a:noFill/>
        </p:spPr>
        <p:txBody>
          <a:bodyPr wrap="none" rtlCol="0">
            <a:spAutoFit/>
          </a:bodyPr>
          <a:lstStyle/>
          <a:p>
            <a:r>
              <a:rPr lang="en-US" altLang="ko-KR" sz="1350" dirty="0"/>
              <a:t>Oncogene</a:t>
            </a:r>
            <a:endParaRPr lang="ko-KR" altLang="en-US" sz="1350" dirty="0"/>
          </a:p>
        </p:txBody>
      </p:sp>
    </p:spTree>
    <p:extLst>
      <p:ext uri="{BB962C8B-B14F-4D97-AF65-F5344CB8AC3E}">
        <p14:creationId xmlns:p14="http://schemas.microsoft.com/office/powerpoint/2010/main" val="23119825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1143000" y="857250"/>
            <a:ext cx="3429000" cy="1338828"/>
          </a:xfrm>
          <a:prstGeom prst="rect">
            <a:avLst/>
          </a:prstGeom>
        </p:spPr>
        <p:txBody>
          <a:bodyPr>
            <a:spAutoFit/>
          </a:bodyPr>
          <a:lstStyle/>
          <a:p>
            <a:r>
              <a:rPr lang="en-US" altLang="ko-KR" sz="900" b="1" dirty="0">
                <a:hlinkClick r:id="rId2"/>
              </a:rPr>
              <a:t>Blocking CLEC14A-MMRN2 binding inhibits sprouting angiogenesis and </a:t>
            </a:r>
            <a:r>
              <a:rPr lang="en-US" altLang="ko-KR" sz="900" b="1" dirty="0" err="1">
                <a:hlinkClick r:id="rId2"/>
              </a:rPr>
              <a:t>tumour</a:t>
            </a:r>
            <a:r>
              <a:rPr lang="en-US" altLang="ko-KR" sz="900" b="1" dirty="0">
                <a:hlinkClick r:id="rId2"/>
              </a:rPr>
              <a:t> growth.</a:t>
            </a:r>
            <a:endParaRPr lang="en-US" altLang="ko-KR" sz="900" b="1" dirty="0"/>
          </a:p>
          <a:p>
            <a:r>
              <a:rPr lang="en-US" altLang="ko-KR" sz="900" dirty="0" err="1">
                <a:hlinkClick r:id="rId3"/>
              </a:rPr>
              <a:t>Noy</a:t>
            </a:r>
            <a:r>
              <a:rPr lang="en-US" altLang="ko-KR" sz="900" dirty="0">
                <a:hlinkClick r:id="rId3"/>
              </a:rPr>
              <a:t> PJ</a:t>
            </a:r>
            <a:r>
              <a:rPr lang="en-US" altLang="ko-KR" sz="900" baseline="30000" dirty="0"/>
              <a:t>1</a:t>
            </a:r>
            <a:r>
              <a:rPr lang="en-US" altLang="ko-KR" sz="900" dirty="0"/>
              <a:t>, </a:t>
            </a:r>
            <a:r>
              <a:rPr lang="en-US" altLang="ko-KR" sz="900" dirty="0" err="1">
                <a:hlinkClick r:id="rId4"/>
              </a:rPr>
              <a:t>Lodhia</a:t>
            </a:r>
            <a:r>
              <a:rPr lang="en-US" altLang="ko-KR" sz="900" dirty="0">
                <a:hlinkClick r:id="rId4"/>
              </a:rPr>
              <a:t> P</a:t>
            </a:r>
            <a:r>
              <a:rPr lang="en-US" altLang="ko-KR" sz="900" baseline="30000" dirty="0"/>
              <a:t>1</a:t>
            </a:r>
            <a:r>
              <a:rPr lang="en-US" altLang="ko-KR" sz="900" dirty="0"/>
              <a:t>, </a:t>
            </a:r>
            <a:r>
              <a:rPr lang="en-US" altLang="ko-KR" sz="900" dirty="0">
                <a:hlinkClick r:id="rId5"/>
              </a:rPr>
              <a:t>Khan K</a:t>
            </a:r>
            <a:r>
              <a:rPr lang="en-US" altLang="ko-KR" sz="900" baseline="30000" dirty="0"/>
              <a:t>1</a:t>
            </a:r>
            <a:r>
              <a:rPr lang="en-US" altLang="ko-KR" sz="900" dirty="0"/>
              <a:t>, </a:t>
            </a:r>
            <a:r>
              <a:rPr lang="en-US" altLang="ko-KR" sz="900" dirty="0">
                <a:hlinkClick r:id="rId6"/>
              </a:rPr>
              <a:t>Zhuang X</a:t>
            </a:r>
            <a:r>
              <a:rPr lang="en-US" altLang="ko-KR" sz="900" baseline="30000" dirty="0"/>
              <a:t>1</a:t>
            </a:r>
            <a:r>
              <a:rPr lang="en-US" altLang="ko-KR" sz="900" dirty="0"/>
              <a:t>, </a:t>
            </a:r>
            <a:r>
              <a:rPr lang="en-US" altLang="ko-KR" sz="900" dirty="0">
                <a:hlinkClick r:id="rId7"/>
              </a:rPr>
              <a:t>Ward DG</a:t>
            </a:r>
            <a:r>
              <a:rPr lang="en-US" altLang="ko-KR" sz="900" baseline="30000" dirty="0"/>
              <a:t>2</a:t>
            </a:r>
            <a:r>
              <a:rPr lang="en-US" altLang="ko-KR" sz="900" dirty="0"/>
              <a:t>, </a:t>
            </a:r>
            <a:r>
              <a:rPr lang="en-US" altLang="ko-KR" sz="900" dirty="0" err="1">
                <a:hlinkClick r:id="rId8"/>
              </a:rPr>
              <a:t>Verissimo</a:t>
            </a:r>
            <a:r>
              <a:rPr lang="en-US" altLang="ko-KR" sz="900" dirty="0">
                <a:hlinkClick r:id="rId8"/>
              </a:rPr>
              <a:t> AR</a:t>
            </a:r>
            <a:r>
              <a:rPr lang="en-US" altLang="ko-KR" sz="900" baseline="30000" dirty="0"/>
              <a:t>1</a:t>
            </a:r>
            <a:r>
              <a:rPr lang="en-US" altLang="ko-KR" sz="900" dirty="0"/>
              <a:t>, </a:t>
            </a:r>
            <a:r>
              <a:rPr lang="en-US" altLang="ko-KR" sz="900" dirty="0">
                <a:hlinkClick r:id="rId9"/>
              </a:rPr>
              <a:t>Bacon A</a:t>
            </a:r>
            <a:r>
              <a:rPr lang="en-US" altLang="ko-KR" sz="900" baseline="30000" dirty="0"/>
              <a:t>3</a:t>
            </a:r>
            <a:r>
              <a:rPr lang="en-US" altLang="ko-KR" sz="900" dirty="0"/>
              <a:t>, </a:t>
            </a:r>
            <a:r>
              <a:rPr lang="en-US" altLang="ko-KR" sz="900" dirty="0">
                <a:hlinkClick r:id="rId10"/>
              </a:rPr>
              <a:t>Bicknell R</a:t>
            </a:r>
            <a:r>
              <a:rPr lang="en-US" altLang="ko-KR" sz="900" baseline="30000" dirty="0"/>
              <a:t>1</a:t>
            </a:r>
            <a:r>
              <a:rPr lang="en-US" altLang="ko-KR" sz="900" dirty="0"/>
              <a:t>.</a:t>
            </a:r>
          </a:p>
          <a:p>
            <a:r>
              <a:rPr lang="en-US" altLang="ko-KR" sz="900" b="1" dirty="0">
                <a:hlinkClick r:id="rId11" tooltip="Open/close author information list"/>
              </a:rPr>
              <a:t>Author information</a:t>
            </a:r>
            <a:endParaRPr lang="en-US" altLang="ko-KR" sz="900" b="1" dirty="0"/>
          </a:p>
          <a:p>
            <a:r>
              <a:rPr lang="en-US" altLang="ko-KR" sz="900" baseline="30000" dirty="0"/>
              <a:t>1</a:t>
            </a:r>
            <a:r>
              <a:rPr lang="en-US" altLang="ko-KR" sz="900" dirty="0"/>
              <a:t>Angiogenesis Laboratory, Institute for Biomedical Research, Schools of Immunity and Infection and Cancer Sciences, College of Medical and Dental Sciences, The Medical School, University of Birmingham, Birmingham, UK</a:t>
            </a:r>
            <a:endParaRPr lang="en-US" altLang="ko-KR" sz="900" dirty="0"/>
          </a:p>
        </p:txBody>
      </p:sp>
      <p:sp>
        <p:nvSpPr>
          <p:cNvPr id="3" name="직사각형 2"/>
          <p:cNvSpPr/>
          <p:nvPr/>
        </p:nvSpPr>
        <p:spPr>
          <a:xfrm>
            <a:off x="1143000" y="2172995"/>
            <a:ext cx="3429000" cy="923330"/>
          </a:xfrm>
          <a:prstGeom prst="rect">
            <a:avLst/>
          </a:prstGeom>
        </p:spPr>
        <p:txBody>
          <a:bodyPr>
            <a:spAutoFit/>
          </a:bodyPr>
          <a:lstStyle/>
          <a:p>
            <a:r>
              <a:rPr lang="en-US" altLang="ko-KR" sz="900" b="1" dirty="0">
                <a:hlinkClick r:id="rId12"/>
              </a:rPr>
              <a:t>Inactivation of the retinoblastoma gene yields a mouse model of malignant colorectal cancer.</a:t>
            </a:r>
            <a:endParaRPr lang="en-US" altLang="ko-KR" sz="900" b="1" dirty="0"/>
          </a:p>
          <a:p>
            <a:r>
              <a:rPr lang="en-US" altLang="ko-KR" sz="900" dirty="0" err="1">
                <a:hlinkClick r:id="rId13"/>
              </a:rPr>
              <a:t>Parisi</a:t>
            </a:r>
            <a:r>
              <a:rPr lang="en-US" altLang="ko-KR" sz="900" dirty="0">
                <a:hlinkClick r:id="rId13"/>
              </a:rPr>
              <a:t> T</a:t>
            </a:r>
            <a:r>
              <a:rPr lang="en-US" altLang="ko-KR" sz="900" baseline="30000" dirty="0"/>
              <a:t>1</a:t>
            </a:r>
            <a:r>
              <a:rPr lang="en-US" altLang="ko-KR" sz="900" dirty="0"/>
              <a:t>, </a:t>
            </a:r>
            <a:r>
              <a:rPr lang="en-US" altLang="ko-KR" sz="900" dirty="0">
                <a:hlinkClick r:id="rId14"/>
              </a:rPr>
              <a:t>Bronson RT</a:t>
            </a:r>
            <a:r>
              <a:rPr lang="en-US" altLang="ko-KR" sz="900" baseline="30000" dirty="0"/>
              <a:t>2</a:t>
            </a:r>
            <a:r>
              <a:rPr lang="en-US" altLang="ko-KR" sz="900" dirty="0"/>
              <a:t>, </a:t>
            </a:r>
            <a:r>
              <a:rPr lang="en-US" altLang="ko-KR" sz="900" dirty="0">
                <a:hlinkClick r:id="rId15"/>
              </a:rPr>
              <a:t>Lees JA</a:t>
            </a:r>
            <a:r>
              <a:rPr lang="en-US" altLang="ko-KR" sz="900" baseline="30000" dirty="0"/>
              <a:t>3</a:t>
            </a:r>
            <a:r>
              <a:rPr lang="en-US" altLang="ko-KR" sz="900" dirty="0"/>
              <a:t>.</a:t>
            </a:r>
          </a:p>
          <a:p>
            <a:r>
              <a:rPr lang="en-US" altLang="ko-KR" sz="900" b="1" dirty="0">
                <a:hlinkClick r:id="rId11" tooltip="Open/close author information list"/>
              </a:rPr>
              <a:t>Author information</a:t>
            </a:r>
            <a:endParaRPr lang="en-US" altLang="ko-KR" sz="900" b="1" dirty="0"/>
          </a:p>
          <a:p>
            <a:r>
              <a:rPr lang="en-US" altLang="ko-KR" sz="900" baseline="30000" dirty="0"/>
              <a:t>1</a:t>
            </a:r>
            <a:r>
              <a:rPr lang="en-US" altLang="ko-KR" sz="900" dirty="0"/>
              <a:t>Koch Institute for Integrative Cancer Research, Cambridge, MA, USA.</a:t>
            </a:r>
            <a:endParaRPr lang="en-US" altLang="ko-KR" sz="900" dirty="0"/>
          </a:p>
        </p:txBody>
      </p:sp>
      <p:sp>
        <p:nvSpPr>
          <p:cNvPr id="4" name="직사각형 3"/>
          <p:cNvSpPr/>
          <p:nvPr/>
        </p:nvSpPr>
        <p:spPr>
          <a:xfrm>
            <a:off x="1143000" y="3077690"/>
            <a:ext cx="3429000" cy="1615827"/>
          </a:xfrm>
          <a:prstGeom prst="rect">
            <a:avLst/>
          </a:prstGeom>
        </p:spPr>
        <p:txBody>
          <a:bodyPr>
            <a:spAutoFit/>
          </a:bodyPr>
          <a:lstStyle/>
          <a:p>
            <a:r>
              <a:rPr lang="en-US" altLang="ko-KR" sz="900" b="1" dirty="0">
                <a:hlinkClick r:id="rId16"/>
              </a:rPr>
              <a:t>Hypoxia upregulates Rab11-family interacting protein 4 through HIF-1</a:t>
            </a:r>
            <a:r>
              <a:rPr lang="el-GR" altLang="ko-KR" sz="900" b="1" dirty="0">
                <a:hlinkClick r:id="rId16"/>
              </a:rPr>
              <a:t>α </a:t>
            </a:r>
            <a:r>
              <a:rPr lang="en-US" altLang="ko-KR" sz="900" b="1" dirty="0">
                <a:hlinkClick r:id="rId16"/>
              </a:rPr>
              <a:t>to promote the metastasis of hepatocellular carcinoma.</a:t>
            </a:r>
            <a:endParaRPr lang="en-US" altLang="ko-KR" sz="900" b="1" dirty="0"/>
          </a:p>
          <a:p>
            <a:r>
              <a:rPr lang="en-US" altLang="ko-KR" sz="900" dirty="0">
                <a:hlinkClick r:id="rId17"/>
              </a:rPr>
              <a:t>Hu F</a:t>
            </a:r>
            <a:r>
              <a:rPr lang="en-US" altLang="ko-KR" sz="900" baseline="30000" dirty="0"/>
              <a:t>1</a:t>
            </a:r>
            <a:r>
              <a:rPr lang="en-US" altLang="ko-KR" sz="900" dirty="0"/>
              <a:t>, </a:t>
            </a:r>
            <a:r>
              <a:rPr lang="en-US" altLang="ko-KR" sz="900" dirty="0">
                <a:hlinkClick r:id="rId18"/>
              </a:rPr>
              <a:t>Deng X</a:t>
            </a:r>
            <a:r>
              <a:rPr lang="en-US" altLang="ko-KR" sz="900" baseline="30000" dirty="0"/>
              <a:t>1</a:t>
            </a:r>
            <a:r>
              <a:rPr lang="en-US" altLang="ko-KR" sz="900" dirty="0"/>
              <a:t>, </a:t>
            </a:r>
            <a:r>
              <a:rPr lang="en-US" altLang="ko-KR" sz="900" dirty="0">
                <a:hlinkClick r:id="rId19"/>
              </a:rPr>
              <a:t>Yang X</a:t>
            </a:r>
            <a:r>
              <a:rPr lang="en-US" altLang="ko-KR" sz="900" baseline="30000" dirty="0"/>
              <a:t>2</a:t>
            </a:r>
            <a:r>
              <a:rPr lang="en-US" altLang="ko-KR" sz="900" dirty="0"/>
              <a:t>, </a:t>
            </a:r>
            <a:r>
              <a:rPr lang="en-US" altLang="ko-KR" sz="900" dirty="0" err="1">
                <a:hlinkClick r:id="rId20"/>
              </a:rPr>
              <a:t>Jin</a:t>
            </a:r>
            <a:r>
              <a:rPr lang="en-US" altLang="ko-KR" sz="900" dirty="0">
                <a:hlinkClick r:id="rId20"/>
              </a:rPr>
              <a:t> H</a:t>
            </a:r>
            <a:r>
              <a:rPr lang="en-US" altLang="ko-KR" sz="900" baseline="30000" dirty="0"/>
              <a:t>3</a:t>
            </a:r>
            <a:r>
              <a:rPr lang="en-US" altLang="ko-KR" sz="900" dirty="0"/>
              <a:t>, </a:t>
            </a:r>
            <a:r>
              <a:rPr lang="en-US" altLang="ko-KR" sz="900" dirty="0" err="1">
                <a:hlinkClick r:id="rId21"/>
              </a:rPr>
              <a:t>Gu</a:t>
            </a:r>
            <a:r>
              <a:rPr lang="en-US" altLang="ko-KR" sz="900" dirty="0">
                <a:hlinkClick r:id="rId21"/>
              </a:rPr>
              <a:t> D</a:t>
            </a:r>
            <a:r>
              <a:rPr lang="en-US" altLang="ko-KR" sz="900" baseline="30000" dirty="0"/>
              <a:t>4</a:t>
            </a:r>
            <a:r>
              <a:rPr lang="en-US" altLang="ko-KR" sz="900" dirty="0"/>
              <a:t>, </a:t>
            </a:r>
            <a:r>
              <a:rPr lang="en-US" altLang="ko-KR" sz="900" dirty="0" err="1">
                <a:hlinkClick r:id="rId22"/>
              </a:rPr>
              <a:t>Lv</a:t>
            </a:r>
            <a:r>
              <a:rPr lang="en-US" altLang="ko-KR" sz="900" dirty="0">
                <a:hlinkClick r:id="rId22"/>
              </a:rPr>
              <a:t> X</a:t>
            </a:r>
            <a:r>
              <a:rPr lang="en-US" altLang="ko-KR" sz="900" baseline="30000" dirty="0"/>
              <a:t>5</a:t>
            </a:r>
            <a:r>
              <a:rPr lang="en-US" altLang="ko-KR" sz="900" dirty="0"/>
              <a:t>, </a:t>
            </a:r>
            <a:r>
              <a:rPr lang="en-US" altLang="ko-KR" sz="900" dirty="0">
                <a:hlinkClick r:id="rId23"/>
              </a:rPr>
              <a:t>Wang C</a:t>
            </a:r>
            <a:r>
              <a:rPr lang="en-US" altLang="ko-KR" sz="900" baseline="30000" dirty="0"/>
              <a:t>3</a:t>
            </a:r>
            <a:r>
              <a:rPr lang="en-US" altLang="ko-KR" sz="900" dirty="0"/>
              <a:t>, </a:t>
            </a:r>
            <a:r>
              <a:rPr lang="en-US" altLang="ko-KR" sz="900" dirty="0">
                <a:hlinkClick r:id="rId24"/>
              </a:rPr>
              <a:t>Zhang Y</a:t>
            </a:r>
            <a:r>
              <a:rPr lang="en-US" altLang="ko-KR" sz="900" baseline="30000" dirty="0"/>
              <a:t>3</a:t>
            </a:r>
            <a:r>
              <a:rPr lang="en-US" altLang="ko-KR" sz="900" dirty="0"/>
              <a:t>, </a:t>
            </a:r>
            <a:r>
              <a:rPr lang="en-US" altLang="ko-KR" sz="900" dirty="0" err="1">
                <a:hlinkClick r:id="rId25"/>
              </a:rPr>
              <a:t>Huo</a:t>
            </a:r>
            <a:r>
              <a:rPr lang="en-US" altLang="ko-KR" sz="900" dirty="0">
                <a:hlinkClick r:id="rId25"/>
              </a:rPr>
              <a:t> X</a:t>
            </a:r>
            <a:r>
              <a:rPr lang="en-US" altLang="ko-KR" sz="900" baseline="30000" dirty="0"/>
              <a:t>3</a:t>
            </a:r>
            <a:r>
              <a:rPr lang="en-US" altLang="ko-KR" sz="900" dirty="0"/>
              <a:t>, </a:t>
            </a:r>
            <a:r>
              <a:rPr lang="en-US" altLang="ko-KR" sz="900" dirty="0">
                <a:hlinkClick r:id="rId26"/>
              </a:rPr>
              <a:t>Shen Q</a:t>
            </a:r>
            <a:r>
              <a:rPr lang="en-US" altLang="ko-KR" sz="900" baseline="30000" dirty="0"/>
              <a:t>3</a:t>
            </a:r>
            <a:r>
              <a:rPr lang="en-US" altLang="ko-KR" sz="900" dirty="0"/>
              <a:t>, </a:t>
            </a:r>
            <a:r>
              <a:rPr lang="en-US" altLang="ko-KR" sz="900" dirty="0">
                <a:hlinkClick r:id="rId27"/>
              </a:rPr>
              <a:t>Luo Q</a:t>
            </a:r>
            <a:r>
              <a:rPr lang="en-US" altLang="ko-KR" sz="900" baseline="30000" dirty="0"/>
              <a:t>3</a:t>
            </a:r>
            <a:r>
              <a:rPr lang="en-US" altLang="ko-KR" sz="900" dirty="0"/>
              <a:t>, </a:t>
            </a:r>
            <a:r>
              <a:rPr lang="en-US" altLang="ko-KR" sz="900" dirty="0">
                <a:hlinkClick r:id="rId28"/>
              </a:rPr>
              <a:t>Zhao F</a:t>
            </a:r>
            <a:r>
              <a:rPr lang="en-US" altLang="ko-KR" sz="900" baseline="30000" dirty="0"/>
              <a:t>5</a:t>
            </a:r>
            <a:r>
              <a:rPr lang="en-US" altLang="ko-KR" sz="900" dirty="0"/>
              <a:t>, </a:t>
            </a:r>
            <a:r>
              <a:rPr lang="en-US" altLang="ko-KR" sz="900" dirty="0">
                <a:hlinkClick r:id="rId29"/>
              </a:rPr>
              <a:t>Ge T</a:t>
            </a:r>
            <a:r>
              <a:rPr lang="en-US" altLang="ko-KR" sz="900" baseline="30000" dirty="0"/>
              <a:t>1</a:t>
            </a:r>
            <a:r>
              <a:rPr lang="en-US" altLang="ko-KR" sz="900" dirty="0"/>
              <a:t>, </a:t>
            </a:r>
            <a:r>
              <a:rPr lang="en-US" altLang="ko-KR" sz="900" dirty="0">
                <a:hlinkClick r:id="rId28"/>
              </a:rPr>
              <a:t>Zhao F</a:t>
            </a:r>
            <a:r>
              <a:rPr lang="en-US" altLang="ko-KR" sz="900" baseline="30000" dirty="0"/>
              <a:t>3</a:t>
            </a:r>
            <a:r>
              <a:rPr lang="en-US" altLang="ko-KR" sz="900" dirty="0"/>
              <a:t>, </a:t>
            </a:r>
            <a:r>
              <a:rPr lang="en-US" altLang="ko-KR" sz="900" dirty="0">
                <a:hlinkClick r:id="rId30"/>
              </a:rPr>
              <a:t>Chu W</a:t>
            </a:r>
            <a:r>
              <a:rPr lang="en-US" altLang="ko-KR" sz="900" baseline="30000" dirty="0"/>
              <a:t>3</a:t>
            </a:r>
            <a:r>
              <a:rPr lang="en-US" altLang="ko-KR" sz="900" dirty="0"/>
              <a:t>, </a:t>
            </a:r>
            <a:r>
              <a:rPr lang="en-US" altLang="ko-KR" sz="900" dirty="0">
                <a:hlinkClick r:id="rId31"/>
              </a:rPr>
              <a:t>Shu H</a:t>
            </a:r>
            <a:r>
              <a:rPr lang="en-US" altLang="ko-KR" sz="900" baseline="30000" dirty="0"/>
              <a:t>3</a:t>
            </a:r>
            <a:r>
              <a:rPr lang="en-US" altLang="ko-KR" sz="900" dirty="0"/>
              <a:t>, </a:t>
            </a:r>
            <a:r>
              <a:rPr lang="en-US" altLang="ko-KR" sz="900" dirty="0">
                <a:hlinkClick r:id="rId32"/>
              </a:rPr>
              <a:t>Yao M</a:t>
            </a:r>
            <a:r>
              <a:rPr lang="en-US" altLang="ko-KR" sz="900" baseline="30000" dirty="0"/>
              <a:t>3</a:t>
            </a:r>
            <a:r>
              <a:rPr lang="en-US" altLang="ko-KR" sz="900" dirty="0"/>
              <a:t>, </a:t>
            </a:r>
            <a:r>
              <a:rPr lang="en-US" altLang="ko-KR" sz="900" dirty="0">
                <a:hlinkClick r:id="rId33"/>
              </a:rPr>
              <a:t>Fan J</a:t>
            </a:r>
            <a:r>
              <a:rPr lang="en-US" altLang="ko-KR" sz="900" baseline="30000" dirty="0"/>
              <a:t>2</a:t>
            </a:r>
            <a:r>
              <a:rPr lang="en-US" altLang="ko-KR" sz="900" dirty="0"/>
              <a:t>, </a:t>
            </a:r>
            <a:r>
              <a:rPr lang="en-US" altLang="ko-KR" sz="900" dirty="0">
                <a:hlinkClick r:id="rId34"/>
              </a:rPr>
              <a:t>Qin W</a:t>
            </a:r>
            <a:r>
              <a:rPr lang="en-US" altLang="ko-KR" sz="900" baseline="30000" dirty="0"/>
              <a:t>3</a:t>
            </a:r>
            <a:r>
              <a:rPr lang="en-US" altLang="ko-KR" sz="900" dirty="0"/>
              <a:t>.</a:t>
            </a:r>
          </a:p>
          <a:p>
            <a:r>
              <a:rPr lang="en-US" altLang="ko-KR" sz="900" b="1" dirty="0">
                <a:hlinkClick r:id="rId11" tooltip="Open/close author information list"/>
              </a:rPr>
              <a:t>Author information</a:t>
            </a:r>
            <a:endParaRPr lang="en-US" altLang="ko-KR" sz="900" b="1" dirty="0"/>
          </a:p>
          <a:p>
            <a:r>
              <a:rPr lang="en-US" altLang="ko-KR" sz="900" baseline="30000" dirty="0"/>
              <a:t>1</a:t>
            </a:r>
            <a:r>
              <a:rPr lang="en-US" altLang="ko-KR" sz="900" dirty="0"/>
              <a:t>1] Shanghai Medical College of </a:t>
            </a:r>
            <a:r>
              <a:rPr lang="en-US" altLang="ko-KR" sz="900" dirty="0" err="1"/>
              <a:t>Fudan</a:t>
            </a:r>
            <a:r>
              <a:rPr lang="en-US" altLang="ko-KR" sz="900" dirty="0"/>
              <a:t> University, Shanghai, China [2] State Key Laboratory of Oncogenes and Related Genes, Shanghai Cancer Institute, </a:t>
            </a:r>
            <a:r>
              <a:rPr lang="en-US" altLang="ko-KR" sz="900" dirty="0" err="1"/>
              <a:t>Renji</a:t>
            </a:r>
            <a:r>
              <a:rPr lang="en-US" altLang="ko-KR" sz="900" dirty="0"/>
              <a:t> Hospital, Shanghai Jiao Tong University School of Medicine, Shanghai, China.</a:t>
            </a:r>
            <a:endParaRPr lang="en-US" altLang="ko-KR" sz="900" dirty="0"/>
          </a:p>
        </p:txBody>
      </p:sp>
      <p:sp>
        <p:nvSpPr>
          <p:cNvPr id="5" name="직사각형 4"/>
          <p:cNvSpPr/>
          <p:nvPr/>
        </p:nvSpPr>
        <p:spPr>
          <a:xfrm>
            <a:off x="1143000" y="4670434"/>
            <a:ext cx="3429000" cy="1200329"/>
          </a:xfrm>
          <a:prstGeom prst="rect">
            <a:avLst/>
          </a:prstGeom>
        </p:spPr>
        <p:txBody>
          <a:bodyPr>
            <a:spAutoFit/>
          </a:bodyPr>
          <a:lstStyle/>
          <a:p>
            <a:r>
              <a:rPr lang="en-US" altLang="ko-KR" sz="900" b="1" dirty="0">
                <a:hlinkClick r:id="rId35"/>
              </a:rPr>
              <a:t>Repression of </a:t>
            </a:r>
            <a:r>
              <a:rPr lang="en-US" altLang="ko-KR" sz="900" b="1" dirty="0" err="1">
                <a:hlinkClick r:id="rId35"/>
              </a:rPr>
              <a:t>Hox</a:t>
            </a:r>
            <a:r>
              <a:rPr lang="en-US" altLang="ko-KR" sz="900" b="1" dirty="0">
                <a:hlinkClick r:id="rId35"/>
              </a:rPr>
              <a:t> genes by LMP1 in nasopharyngeal carcinoma and modulation of glycolytic pathway genes by HoxC8.</a:t>
            </a:r>
            <a:endParaRPr lang="en-US" altLang="ko-KR" sz="900" b="1" dirty="0"/>
          </a:p>
          <a:p>
            <a:r>
              <a:rPr lang="en-US" altLang="ko-KR" sz="900" dirty="0">
                <a:hlinkClick r:id="rId36"/>
              </a:rPr>
              <a:t>Jiang Y</a:t>
            </a:r>
            <a:r>
              <a:rPr lang="en-US" altLang="ko-KR" sz="900" baseline="30000" dirty="0"/>
              <a:t>1</a:t>
            </a:r>
            <a:r>
              <a:rPr lang="en-US" altLang="ko-KR" sz="900" dirty="0"/>
              <a:t>, </a:t>
            </a:r>
            <a:r>
              <a:rPr lang="en-US" altLang="ko-KR" sz="900" dirty="0">
                <a:hlinkClick r:id="rId37"/>
              </a:rPr>
              <a:t>Yan B</a:t>
            </a:r>
            <a:r>
              <a:rPr lang="en-US" altLang="ko-KR" sz="900" baseline="30000" dirty="0"/>
              <a:t>1</a:t>
            </a:r>
            <a:r>
              <a:rPr lang="en-US" altLang="ko-KR" sz="900" dirty="0"/>
              <a:t>, </a:t>
            </a:r>
            <a:r>
              <a:rPr lang="en-US" altLang="ko-KR" sz="900" dirty="0">
                <a:hlinkClick r:id="rId38"/>
              </a:rPr>
              <a:t>Lai W</a:t>
            </a:r>
            <a:r>
              <a:rPr lang="en-US" altLang="ko-KR" sz="900" baseline="30000" dirty="0"/>
              <a:t>1</a:t>
            </a:r>
            <a:r>
              <a:rPr lang="en-US" altLang="ko-KR" sz="900" dirty="0"/>
              <a:t>, </a:t>
            </a:r>
            <a:r>
              <a:rPr lang="en-US" altLang="ko-KR" sz="900" dirty="0">
                <a:hlinkClick r:id="rId39"/>
              </a:rPr>
              <a:t>Shi Y</a:t>
            </a:r>
            <a:r>
              <a:rPr lang="en-US" altLang="ko-KR" sz="900" baseline="30000" dirty="0"/>
              <a:t>1</a:t>
            </a:r>
            <a:r>
              <a:rPr lang="en-US" altLang="ko-KR" sz="900" dirty="0"/>
              <a:t>, </a:t>
            </a:r>
            <a:r>
              <a:rPr lang="en-US" altLang="ko-KR" sz="900" dirty="0">
                <a:hlinkClick r:id="rId40"/>
              </a:rPr>
              <a:t>Xiao D</a:t>
            </a:r>
            <a:r>
              <a:rPr lang="en-US" altLang="ko-KR" sz="900" baseline="30000" dirty="0"/>
              <a:t>2</a:t>
            </a:r>
            <a:r>
              <a:rPr lang="en-US" altLang="ko-KR" sz="900" dirty="0"/>
              <a:t>, </a:t>
            </a:r>
            <a:r>
              <a:rPr lang="en-US" altLang="ko-KR" sz="900" dirty="0" err="1">
                <a:hlinkClick r:id="rId41"/>
              </a:rPr>
              <a:t>Jia</a:t>
            </a:r>
            <a:r>
              <a:rPr lang="en-US" altLang="ko-KR" sz="900" dirty="0">
                <a:hlinkClick r:id="rId41"/>
              </a:rPr>
              <a:t> J</a:t>
            </a:r>
            <a:r>
              <a:rPr lang="en-US" altLang="ko-KR" sz="900" baseline="30000" dirty="0"/>
              <a:t>3</a:t>
            </a:r>
            <a:r>
              <a:rPr lang="en-US" altLang="ko-KR" sz="900" dirty="0"/>
              <a:t>, </a:t>
            </a:r>
            <a:r>
              <a:rPr lang="en-US" altLang="ko-KR" sz="900" dirty="0">
                <a:hlinkClick r:id="rId42"/>
              </a:rPr>
              <a:t>Liu S</a:t>
            </a:r>
            <a:r>
              <a:rPr lang="en-US" altLang="ko-KR" sz="900" baseline="30000" dirty="0"/>
              <a:t>4</a:t>
            </a:r>
            <a:r>
              <a:rPr lang="en-US" altLang="ko-KR" sz="900" dirty="0"/>
              <a:t>, </a:t>
            </a:r>
            <a:r>
              <a:rPr lang="en-US" altLang="ko-KR" sz="900" dirty="0">
                <a:hlinkClick r:id="rId43"/>
              </a:rPr>
              <a:t>Li H</a:t>
            </a:r>
            <a:r>
              <a:rPr lang="en-US" altLang="ko-KR" sz="900" baseline="30000" dirty="0"/>
              <a:t>1</a:t>
            </a:r>
            <a:r>
              <a:rPr lang="en-US" altLang="ko-KR" sz="900" dirty="0"/>
              <a:t>, </a:t>
            </a:r>
            <a:r>
              <a:rPr lang="en-US" altLang="ko-KR" sz="900" dirty="0">
                <a:hlinkClick r:id="rId44"/>
              </a:rPr>
              <a:t>Lu J</a:t>
            </a:r>
            <a:r>
              <a:rPr lang="en-US" altLang="ko-KR" sz="900" baseline="30000" dirty="0"/>
              <a:t>1</a:t>
            </a:r>
            <a:r>
              <a:rPr lang="en-US" altLang="ko-KR" sz="900" dirty="0"/>
              <a:t>, </a:t>
            </a:r>
            <a:r>
              <a:rPr lang="en-US" altLang="ko-KR" sz="900" dirty="0">
                <a:hlinkClick r:id="rId45"/>
              </a:rPr>
              <a:t>Li Z</a:t>
            </a:r>
            <a:r>
              <a:rPr lang="en-US" altLang="ko-KR" sz="900" baseline="30000" dirty="0"/>
              <a:t>5</a:t>
            </a:r>
            <a:r>
              <a:rPr lang="en-US" altLang="ko-KR" sz="900" dirty="0"/>
              <a:t>, </a:t>
            </a:r>
            <a:r>
              <a:rPr lang="en-US" altLang="ko-KR" sz="900" dirty="0">
                <a:hlinkClick r:id="rId46"/>
              </a:rPr>
              <a:t>Chen L</a:t>
            </a:r>
            <a:r>
              <a:rPr lang="en-US" altLang="ko-KR" sz="900" baseline="30000" dirty="0"/>
              <a:t>1</a:t>
            </a:r>
            <a:r>
              <a:rPr lang="en-US" altLang="ko-KR" sz="900" dirty="0"/>
              <a:t>, </a:t>
            </a:r>
            <a:r>
              <a:rPr lang="en-US" altLang="ko-KR" sz="900" dirty="0">
                <a:hlinkClick r:id="rId47"/>
              </a:rPr>
              <a:t>Chen X</a:t>
            </a:r>
            <a:r>
              <a:rPr lang="en-US" altLang="ko-KR" sz="900" baseline="30000" dirty="0"/>
              <a:t>1</a:t>
            </a:r>
            <a:r>
              <a:rPr lang="en-US" altLang="ko-KR" sz="900" dirty="0"/>
              <a:t>, </a:t>
            </a:r>
            <a:r>
              <a:rPr lang="en-US" altLang="ko-KR" sz="900" dirty="0">
                <a:hlinkClick r:id="rId48"/>
              </a:rPr>
              <a:t>Sun L</a:t>
            </a:r>
            <a:r>
              <a:rPr lang="en-US" altLang="ko-KR" sz="900" baseline="30000" dirty="0"/>
              <a:t>5</a:t>
            </a:r>
            <a:r>
              <a:rPr lang="en-US" altLang="ko-KR" sz="900" dirty="0"/>
              <a:t>, </a:t>
            </a:r>
            <a:r>
              <a:rPr lang="en-US" altLang="ko-KR" sz="900" dirty="0" err="1">
                <a:hlinkClick r:id="rId49"/>
              </a:rPr>
              <a:t>Muegge</a:t>
            </a:r>
            <a:r>
              <a:rPr lang="en-US" altLang="ko-KR" sz="900" dirty="0">
                <a:hlinkClick r:id="rId49"/>
              </a:rPr>
              <a:t> K</a:t>
            </a:r>
            <a:r>
              <a:rPr lang="en-US" altLang="ko-KR" sz="900" baseline="30000" dirty="0"/>
              <a:t>6</a:t>
            </a:r>
            <a:r>
              <a:rPr lang="en-US" altLang="ko-KR" sz="900" dirty="0"/>
              <a:t>, </a:t>
            </a:r>
            <a:r>
              <a:rPr lang="en-US" altLang="ko-KR" sz="900" dirty="0">
                <a:hlinkClick r:id="rId50"/>
              </a:rPr>
              <a:t>Cao Y</a:t>
            </a:r>
            <a:r>
              <a:rPr lang="en-US" altLang="ko-KR" sz="900" baseline="30000" dirty="0"/>
              <a:t>1</a:t>
            </a:r>
            <a:r>
              <a:rPr lang="en-US" altLang="ko-KR" sz="900" dirty="0"/>
              <a:t>, </a:t>
            </a:r>
            <a:r>
              <a:rPr lang="en-US" altLang="ko-KR" sz="900" dirty="0">
                <a:hlinkClick r:id="rId51"/>
              </a:rPr>
              <a:t>Tao Y</a:t>
            </a:r>
            <a:r>
              <a:rPr lang="en-US" altLang="ko-KR" sz="900" baseline="30000" dirty="0"/>
              <a:t>1</a:t>
            </a:r>
            <a:r>
              <a:rPr lang="en-US" altLang="ko-KR" sz="900" dirty="0"/>
              <a:t>.</a:t>
            </a:r>
          </a:p>
          <a:p>
            <a:r>
              <a:rPr lang="en-US" altLang="ko-KR" sz="900" b="1" dirty="0">
                <a:hlinkClick r:id="rId11" tooltip="Open/close author information list"/>
              </a:rPr>
              <a:t>Author information</a:t>
            </a:r>
            <a:endParaRPr lang="en-US" altLang="ko-KR" sz="900" b="1" dirty="0"/>
          </a:p>
          <a:p>
            <a:r>
              <a:rPr lang="en-US" altLang="ko-KR" sz="900" baseline="30000" dirty="0"/>
              <a:t>1</a:t>
            </a:r>
            <a:r>
              <a:rPr lang="en-US" altLang="ko-KR" sz="900" dirty="0"/>
              <a:t>1] Cancer Research Institute, Central South University, Changsha, Hunan, China</a:t>
            </a:r>
            <a:endParaRPr lang="en-US" altLang="ko-KR" sz="900" dirty="0"/>
          </a:p>
        </p:txBody>
      </p:sp>
      <p:sp>
        <p:nvSpPr>
          <p:cNvPr id="6" name="직사각형 5"/>
          <p:cNvSpPr/>
          <p:nvPr/>
        </p:nvSpPr>
        <p:spPr>
          <a:xfrm>
            <a:off x="4572000" y="1168874"/>
            <a:ext cx="3429000" cy="1477328"/>
          </a:xfrm>
          <a:prstGeom prst="rect">
            <a:avLst/>
          </a:prstGeom>
        </p:spPr>
        <p:txBody>
          <a:bodyPr>
            <a:spAutoFit/>
          </a:bodyPr>
          <a:lstStyle/>
          <a:p>
            <a:r>
              <a:rPr lang="en-US" altLang="ko-KR" sz="900" b="1" dirty="0">
                <a:hlinkClick r:id="rId52"/>
              </a:rPr>
              <a:t>Histone deacetylase inhibitors prevent activation-induced cell death and promote anti-tumor immunity.</a:t>
            </a:r>
            <a:endParaRPr lang="en-US" altLang="ko-KR" sz="900" b="1" dirty="0"/>
          </a:p>
          <a:p>
            <a:r>
              <a:rPr lang="en-US" altLang="ko-KR" sz="900" dirty="0">
                <a:hlinkClick r:id="rId53"/>
              </a:rPr>
              <a:t>Cao K</a:t>
            </a:r>
            <a:r>
              <a:rPr lang="en-US" altLang="ko-KR" sz="900" baseline="30000" dirty="0"/>
              <a:t>1</a:t>
            </a:r>
            <a:r>
              <a:rPr lang="en-US" altLang="ko-KR" sz="900" dirty="0"/>
              <a:t>, </a:t>
            </a:r>
            <a:r>
              <a:rPr lang="en-US" altLang="ko-KR" sz="900" dirty="0">
                <a:hlinkClick r:id="rId54"/>
              </a:rPr>
              <a:t>Wang G</a:t>
            </a:r>
            <a:r>
              <a:rPr lang="en-US" altLang="ko-KR" sz="900" baseline="30000" dirty="0"/>
              <a:t>1</a:t>
            </a:r>
            <a:r>
              <a:rPr lang="en-US" altLang="ko-KR" sz="900" dirty="0"/>
              <a:t>, </a:t>
            </a:r>
            <a:r>
              <a:rPr lang="en-US" altLang="ko-KR" sz="900" dirty="0">
                <a:hlinkClick r:id="rId55"/>
              </a:rPr>
              <a:t>Li W</a:t>
            </a:r>
            <a:r>
              <a:rPr lang="en-US" altLang="ko-KR" sz="900" baseline="30000" dirty="0"/>
              <a:t>1</a:t>
            </a:r>
            <a:r>
              <a:rPr lang="en-US" altLang="ko-KR" sz="900" dirty="0"/>
              <a:t>, </a:t>
            </a:r>
            <a:r>
              <a:rPr lang="en-US" altLang="ko-KR" sz="900" dirty="0">
                <a:hlinkClick r:id="rId56"/>
              </a:rPr>
              <a:t>Zhang L</a:t>
            </a:r>
            <a:r>
              <a:rPr lang="en-US" altLang="ko-KR" sz="900" baseline="30000" dirty="0"/>
              <a:t>2</a:t>
            </a:r>
            <a:r>
              <a:rPr lang="en-US" altLang="ko-KR" sz="900" dirty="0"/>
              <a:t>, </a:t>
            </a:r>
            <a:r>
              <a:rPr lang="en-US" altLang="ko-KR" sz="900" dirty="0">
                <a:hlinkClick r:id="rId57"/>
              </a:rPr>
              <a:t>Wang R</a:t>
            </a:r>
            <a:r>
              <a:rPr lang="en-US" altLang="ko-KR" sz="900" baseline="30000" dirty="0"/>
              <a:t>3</a:t>
            </a:r>
            <a:r>
              <a:rPr lang="en-US" altLang="ko-KR" sz="900" dirty="0"/>
              <a:t>, </a:t>
            </a:r>
            <a:r>
              <a:rPr lang="en-US" altLang="ko-KR" sz="900" dirty="0">
                <a:hlinkClick r:id="rId58"/>
              </a:rPr>
              <a:t>Huang Y</a:t>
            </a:r>
            <a:r>
              <a:rPr lang="en-US" altLang="ko-KR" sz="900" baseline="30000" dirty="0"/>
              <a:t>1</a:t>
            </a:r>
            <a:r>
              <a:rPr lang="en-US" altLang="ko-KR" sz="900" dirty="0"/>
              <a:t>, </a:t>
            </a:r>
            <a:r>
              <a:rPr lang="en-US" altLang="ko-KR" sz="900" dirty="0">
                <a:hlinkClick r:id="rId59"/>
              </a:rPr>
              <a:t>Du L</a:t>
            </a:r>
            <a:r>
              <a:rPr lang="en-US" altLang="ko-KR" sz="900" baseline="30000" dirty="0"/>
              <a:t>1</a:t>
            </a:r>
            <a:r>
              <a:rPr lang="en-US" altLang="ko-KR" sz="900" dirty="0"/>
              <a:t>, </a:t>
            </a:r>
            <a:r>
              <a:rPr lang="en-US" altLang="ko-KR" sz="900" dirty="0">
                <a:hlinkClick r:id="rId60"/>
              </a:rPr>
              <a:t>Jiang J</a:t>
            </a:r>
            <a:r>
              <a:rPr lang="en-US" altLang="ko-KR" sz="900" baseline="30000" dirty="0"/>
              <a:t>4</a:t>
            </a:r>
            <a:r>
              <a:rPr lang="en-US" altLang="ko-KR" sz="900" dirty="0"/>
              <a:t>, </a:t>
            </a:r>
            <a:r>
              <a:rPr lang="en-US" altLang="ko-KR" sz="900" dirty="0">
                <a:hlinkClick r:id="rId61"/>
              </a:rPr>
              <a:t>Wu C</a:t>
            </a:r>
            <a:r>
              <a:rPr lang="en-US" altLang="ko-KR" sz="900" baseline="30000" dirty="0"/>
              <a:t>4</a:t>
            </a:r>
            <a:r>
              <a:rPr lang="en-US" altLang="ko-KR" sz="900" dirty="0"/>
              <a:t>, </a:t>
            </a:r>
            <a:r>
              <a:rPr lang="en-US" altLang="ko-KR" sz="900" dirty="0">
                <a:hlinkClick r:id="rId62"/>
              </a:rPr>
              <a:t>He X</a:t>
            </a:r>
            <a:r>
              <a:rPr lang="en-US" altLang="ko-KR" sz="900" baseline="30000" dirty="0"/>
              <a:t>4</a:t>
            </a:r>
            <a:r>
              <a:rPr lang="en-US" altLang="ko-KR" sz="900" dirty="0"/>
              <a:t>, </a:t>
            </a:r>
            <a:r>
              <a:rPr lang="en-US" altLang="ko-KR" sz="900" dirty="0">
                <a:hlinkClick r:id="rId63"/>
              </a:rPr>
              <a:t>Roberts AI</a:t>
            </a:r>
            <a:r>
              <a:rPr lang="en-US" altLang="ko-KR" sz="900" baseline="30000" dirty="0"/>
              <a:t>5</a:t>
            </a:r>
            <a:r>
              <a:rPr lang="en-US" altLang="ko-KR" sz="900" dirty="0"/>
              <a:t>, </a:t>
            </a:r>
            <a:r>
              <a:rPr lang="en-US" altLang="ko-KR" sz="900" dirty="0">
                <a:hlinkClick r:id="rId64"/>
              </a:rPr>
              <a:t>Li F</a:t>
            </a:r>
            <a:r>
              <a:rPr lang="en-US" altLang="ko-KR" sz="900" baseline="30000" dirty="0"/>
              <a:t>1</a:t>
            </a:r>
            <a:r>
              <a:rPr lang="en-US" altLang="ko-KR" sz="900" dirty="0"/>
              <a:t>, </a:t>
            </a:r>
            <a:r>
              <a:rPr lang="en-US" altLang="ko-KR" sz="900" dirty="0" err="1">
                <a:hlinkClick r:id="rId65"/>
              </a:rPr>
              <a:t>Rabson</a:t>
            </a:r>
            <a:r>
              <a:rPr lang="en-US" altLang="ko-KR" sz="900" dirty="0">
                <a:hlinkClick r:id="rId65"/>
              </a:rPr>
              <a:t> AB</a:t>
            </a:r>
            <a:r>
              <a:rPr lang="en-US" altLang="ko-KR" sz="900" baseline="30000" dirty="0"/>
              <a:t>5</a:t>
            </a:r>
            <a:r>
              <a:rPr lang="en-US" altLang="ko-KR" sz="900" dirty="0"/>
              <a:t>, </a:t>
            </a:r>
            <a:r>
              <a:rPr lang="en-US" altLang="ko-KR" sz="900" dirty="0">
                <a:hlinkClick r:id="rId66"/>
              </a:rPr>
              <a:t>Wang Y</a:t>
            </a:r>
            <a:r>
              <a:rPr lang="en-US" altLang="ko-KR" sz="900" baseline="30000" dirty="0"/>
              <a:t>1</a:t>
            </a:r>
            <a:r>
              <a:rPr lang="en-US" altLang="ko-KR" sz="900" dirty="0"/>
              <a:t>, </a:t>
            </a:r>
            <a:r>
              <a:rPr lang="en-US" altLang="ko-KR" sz="900" dirty="0">
                <a:hlinkClick r:id="rId67"/>
              </a:rPr>
              <a:t>Shi Y</a:t>
            </a:r>
            <a:r>
              <a:rPr lang="en-US" altLang="ko-KR" sz="900" baseline="30000" dirty="0"/>
              <a:t>6</a:t>
            </a:r>
            <a:r>
              <a:rPr lang="en-US" altLang="ko-KR" sz="900" dirty="0"/>
              <a:t>.</a:t>
            </a:r>
          </a:p>
          <a:p>
            <a:r>
              <a:rPr lang="en-US" altLang="ko-KR" sz="900" b="1" dirty="0">
                <a:hlinkClick r:id="rId11" tooltip="Open/close author information list"/>
              </a:rPr>
              <a:t>Author information</a:t>
            </a:r>
            <a:endParaRPr lang="en-US" altLang="ko-KR" sz="900" b="1" dirty="0"/>
          </a:p>
          <a:p>
            <a:r>
              <a:rPr lang="en-US" altLang="ko-KR" sz="900" baseline="30000" dirty="0"/>
              <a:t>1</a:t>
            </a:r>
            <a:r>
              <a:rPr lang="en-US" altLang="ko-KR" sz="900" dirty="0"/>
              <a:t>Key Laboratory of Stem Cell Biology, Institute of Health Sciences, Shanghai Institutes for Biological Sciences, Chinese Academy of Sciences/Shanghai Jiao Tong University of Medicine, Shanghai, China.</a:t>
            </a:r>
            <a:endParaRPr lang="en-US" altLang="ko-KR" sz="900" dirty="0"/>
          </a:p>
        </p:txBody>
      </p:sp>
      <p:sp>
        <p:nvSpPr>
          <p:cNvPr id="7" name="TextBox 6"/>
          <p:cNvSpPr txBox="1"/>
          <p:nvPr/>
        </p:nvSpPr>
        <p:spPr>
          <a:xfrm>
            <a:off x="7054588" y="864469"/>
            <a:ext cx="994183" cy="300082"/>
          </a:xfrm>
          <a:prstGeom prst="rect">
            <a:avLst/>
          </a:prstGeom>
          <a:noFill/>
        </p:spPr>
        <p:txBody>
          <a:bodyPr wrap="none" rtlCol="0">
            <a:spAutoFit/>
          </a:bodyPr>
          <a:lstStyle/>
          <a:p>
            <a:r>
              <a:rPr lang="en-US" altLang="ko-KR" sz="1350" dirty="0"/>
              <a:t>Oncogene</a:t>
            </a:r>
            <a:endParaRPr lang="ko-KR" altLang="en-US" sz="1350" dirty="0"/>
          </a:p>
        </p:txBody>
      </p:sp>
    </p:spTree>
    <p:extLst>
      <p:ext uri="{BB962C8B-B14F-4D97-AF65-F5344CB8AC3E}">
        <p14:creationId xmlns:p14="http://schemas.microsoft.com/office/powerpoint/2010/main" val="16750625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740307"/>
          </a:xfrm>
          <a:prstGeom prst="rect">
            <a:avLst/>
          </a:prstGeom>
          <a:noFill/>
        </p:spPr>
        <p:txBody>
          <a:bodyPr wrap="square" rtlCol="0">
            <a:spAutoFit/>
          </a:bodyPr>
          <a:lstStyle/>
          <a:p>
            <a:r>
              <a:rPr lang="en-US" altLang="ko-KR" sz="1600" b="1" dirty="0" smtClean="0"/>
              <a:t>Editorials</a:t>
            </a:r>
          </a:p>
          <a:p>
            <a:r>
              <a:rPr lang="en-US" altLang="ko-KR" sz="1600" b="1" dirty="0" smtClean="0"/>
              <a:t>Muscle gets stressed? p53 represses and protects</a:t>
            </a:r>
          </a:p>
          <a:p>
            <a:r>
              <a:rPr lang="en-US" altLang="ko-KR" sz="1600" dirty="0" smtClean="0"/>
              <a:t>L </a:t>
            </a:r>
            <a:r>
              <a:rPr lang="en-US" altLang="ko-KR" sz="1600" dirty="0" err="1" smtClean="0"/>
              <a:t>Latella</a:t>
            </a:r>
            <a:r>
              <a:rPr lang="en-US" altLang="ko-KR" sz="1600" dirty="0" smtClean="0"/>
              <a:t> and P L </a:t>
            </a:r>
            <a:r>
              <a:rPr lang="en-US" altLang="ko-KR" sz="1600" dirty="0" err="1" smtClean="0"/>
              <a:t>Puri</a:t>
            </a:r>
            <a:endParaRPr lang="en-US" altLang="ko-KR" sz="1600" dirty="0" smtClean="0"/>
          </a:p>
          <a:p>
            <a:r>
              <a:rPr lang="en-US" altLang="ko-KR" sz="1600" dirty="0" smtClean="0"/>
              <a:t>Cell Death Differ 22: 519-521; doi:10.1038/cdd.2014.223</a:t>
            </a:r>
          </a:p>
          <a:p>
            <a:r>
              <a:rPr lang="en-US" altLang="ko-KR" sz="1600" b="1" dirty="0" err="1" smtClean="0"/>
              <a:t>JunB</a:t>
            </a:r>
            <a:r>
              <a:rPr lang="en-US" altLang="ko-KR" sz="1600" b="1" dirty="0" smtClean="0"/>
              <a:t> and PTEN in prostate cancer: ‘loss is nothing else than change’</a:t>
            </a:r>
          </a:p>
          <a:p>
            <a:r>
              <a:rPr lang="en-US" altLang="ko-KR" sz="1600" dirty="0" smtClean="0"/>
              <a:t>P </a:t>
            </a:r>
            <a:r>
              <a:rPr lang="en-US" altLang="ko-KR" sz="1600" dirty="0" err="1" smtClean="0"/>
              <a:t>Birner</a:t>
            </a:r>
            <a:r>
              <a:rPr lang="en-US" altLang="ko-KR" sz="1600" dirty="0" smtClean="0"/>
              <a:t>, G Egger, O Merkel and L Kenner</a:t>
            </a:r>
          </a:p>
          <a:p>
            <a:r>
              <a:rPr lang="en-US" altLang="ko-KR" sz="1600" dirty="0" smtClean="0"/>
              <a:t>Cell Death Differ 22: 522-523; doi:10.1038/cdd.2014.232</a:t>
            </a:r>
          </a:p>
          <a:p>
            <a:r>
              <a:rPr lang="en-US" altLang="ko-KR" sz="1600" b="1" dirty="0" smtClean="0"/>
              <a:t>eIF4A1 is a promising new therapeutic target in ER-negative breast cancer</a:t>
            </a:r>
          </a:p>
          <a:p>
            <a:r>
              <a:rPr lang="en-US" altLang="ko-KR" sz="1600" dirty="0" smtClean="0"/>
              <a:t>M </a:t>
            </a:r>
            <a:r>
              <a:rPr lang="en-US" altLang="ko-KR" sz="1600" dirty="0" err="1" smtClean="0"/>
              <a:t>Stoneley</a:t>
            </a:r>
            <a:r>
              <a:rPr lang="en-US" altLang="ko-KR" sz="1600" dirty="0" smtClean="0"/>
              <a:t> and A E Willis</a:t>
            </a:r>
          </a:p>
          <a:p>
            <a:r>
              <a:rPr lang="en-US" altLang="ko-KR" sz="1600" dirty="0" smtClean="0"/>
              <a:t>Cell Death Differ 22: 524-525; advance online publication, January 23, 2015; doi:10.1038/cdd.2014.210</a:t>
            </a:r>
          </a:p>
          <a:p>
            <a:endParaRPr lang="en-US" altLang="ko-KR" sz="1600" b="1" dirty="0" smtClean="0"/>
          </a:p>
          <a:p>
            <a:r>
              <a:rPr lang="en-US" altLang="ko-KR" sz="1600" b="1" dirty="0" smtClean="0"/>
              <a:t>Reviews</a:t>
            </a:r>
          </a:p>
          <a:p>
            <a:r>
              <a:rPr lang="en-US" altLang="ko-KR" sz="1600" b="1" dirty="0" smtClean="0"/>
              <a:t>Old, new and emerging functions of </a:t>
            </a:r>
            <a:r>
              <a:rPr lang="en-US" altLang="ko-KR" sz="1600" b="1" dirty="0" err="1" smtClean="0"/>
              <a:t>caspases</a:t>
            </a:r>
            <a:r>
              <a:rPr lang="en-US" altLang="ko-KR" sz="1600" b="1" dirty="0" smtClean="0"/>
              <a:t> FREE</a:t>
            </a:r>
          </a:p>
          <a:p>
            <a:r>
              <a:rPr lang="en-US" altLang="ko-KR" sz="1600" dirty="0" smtClean="0"/>
              <a:t>S </a:t>
            </a:r>
            <a:r>
              <a:rPr lang="en-US" altLang="ko-KR" sz="1600" dirty="0" err="1" smtClean="0"/>
              <a:t>Shalini</a:t>
            </a:r>
            <a:r>
              <a:rPr lang="en-US" altLang="ko-KR" sz="1600" dirty="0" smtClean="0"/>
              <a:t>, L </a:t>
            </a:r>
            <a:r>
              <a:rPr lang="en-US" altLang="ko-KR" sz="1600" dirty="0" err="1" smtClean="0"/>
              <a:t>Dorstyn</a:t>
            </a:r>
            <a:r>
              <a:rPr lang="en-US" altLang="ko-KR" sz="1600" dirty="0" smtClean="0"/>
              <a:t>, S </a:t>
            </a:r>
            <a:r>
              <a:rPr lang="en-US" altLang="ko-KR" sz="1600" dirty="0" err="1" smtClean="0"/>
              <a:t>Dawar</a:t>
            </a:r>
            <a:r>
              <a:rPr lang="en-US" altLang="ko-KR" sz="1600" dirty="0" smtClean="0"/>
              <a:t> and S Kumar</a:t>
            </a:r>
          </a:p>
          <a:p>
            <a:r>
              <a:rPr lang="en-US" altLang="ko-KR" sz="1600" dirty="0" smtClean="0"/>
              <a:t>Cell Death Differ 22: 526-539; advance online publication, December 19, 2014; doi:10.1038/cdd.2014.216</a:t>
            </a:r>
          </a:p>
          <a:p>
            <a:r>
              <a:rPr lang="en-US" altLang="ko-KR" sz="1600" b="1" dirty="0" smtClean="0"/>
              <a:t>A RING to rule them all? Insights into the Map3k1 PHD motif provide a new mechanistic understanding into the diverse roles of </a:t>
            </a:r>
            <a:r>
              <a:rPr lang="en-US" altLang="ko-KR" sz="1600" b="1" i="1" dirty="0" smtClean="0"/>
              <a:t>Map3k1</a:t>
            </a:r>
            <a:r>
              <a:rPr lang="en-US" altLang="ko-KR" sz="1600" b="1" dirty="0" smtClean="0"/>
              <a:t> Open</a:t>
            </a:r>
          </a:p>
          <a:p>
            <a:r>
              <a:rPr lang="en-US" altLang="ko-KR" sz="1600" dirty="0" smtClean="0"/>
              <a:t>T </a:t>
            </a:r>
            <a:r>
              <a:rPr lang="en-US" altLang="ko-KR" sz="1600" dirty="0" err="1" smtClean="0"/>
              <a:t>Suddason</a:t>
            </a:r>
            <a:r>
              <a:rPr lang="en-US" altLang="ko-KR" sz="1600" dirty="0" smtClean="0"/>
              <a:t> and E Gallagher</a:t>
            </a:r>
          </a:p>
          <a:p>
            <a:r>
              <a:rPr lang="en-US" altLang="ko-KR" sz="1600" dirty="0" smtClean="0"/>
              <a:t>Cell Death Differ 22: 540-548; advance online publication, January 23, 2015; doi:10.1038/cdd.2014.239</a:t>
            </a:r>
          </a:p>
          <a:p>
            <a:r>
              <a:rPr lang="en-US" altLang="ko-KR" sz="1600" b="1" dirty="0" smtClean="0"/>
              <a:t>The role of CD95 and CD95 </a:t>
            </a:r>
            <a:r>
              <a:rPr lang="en-US" altLang="ko-KR" sz="1600" b="1" dirty="0" err="1" smtClean="0"/>
              <a:t>ligand</a:t>
            </a:r>
            <a:r>
              <a:rPr lang="en-US" altLang="ko-KR" sz="1600" b="1" dirty="0" smtClean="0"/>
              <a:t> in cancer Open</a:t>
            </a:r>
          </a:p>
          <a:p>
            <a:r>
              <a:rPr lang="en-US" altLang="ko-KR" sz="1600" dirty="0" smtClean="0"/>
              <a:t>M E Peter, A </a:t>
            </a:r>
            <a:r>
              <a:rPr lang="en-US" altLang="ko-KR" sz="1600" dirty="0" err="1" smtClean="0"/>
              <a:t>Hadji</a:t>
            </a:r>
            <a:r>
              <a:rPr lang="en-US" altLang="ko-KR" sz="1600" dirty="0" smtClean="0"/>
              <a:t>, A E </a:t>
            </a:r>
            <a:r>
              <a:rPr lang="en-US" altLang="ko-KR" sz="1600" dirty="0" err="1" smtClean="0"/>
              <a:t>Murmann</a:t>
            </a:r>
            <a:r>
              <a:rPr lang="en-US" altLang="ko-KR" sz="1600" dirty="0" smtClean="0"/>
              <a:t>, S Brockway, W </a:t>
            </a:r>
            <a:r>
              <a:rPr lang="en-US" altLang="ko-KR" sz="1600" dirty="0" err="1" smtClean="0"/>
              <a:t>Putzbach</a:t>
            </a:r>
            <a:r>
              <a:rPr lang="en-US" altLang="ko-KR" sz="1600" dirty="0" smtClean="0"/>
              <a:t>, A </a:t>
            </a:r>
            <a:r>
              <a:rPr lang="en-US" altLang="ko-KR" sz="1600" dirty="0" err="1" smtClean="0"/>
              <a:t>Pattanayak</a:t>
            </a:r>
            <a:r>
              <a:rPr lang="en-US" altLang="ko-KR" sz="1600" dirty="0" smtClean="0"/>
              <a:t> and P </a:t>
            </a:r>
            <a:r>
              <a:rPr lang="en-US" altLang="ko-KR" sz="1600" dirty="0" err="1" smtClean="0"/>
              <a:t>Ceppi</a:t>
            </a:r>
            <a:endParaRPr lang="en-US" altLang="ko-KR" sz="1600" dirty="0" smtClean="0"/>
          </a:p>
          <a:p>
            <a:r>
              <a:rPr lang="en-US" altLang="ko-KR" sz="1600" dirty="0" smtClean="0"/>
              <a:t>Cell Death Differ 22: 549-559; advance online publication, February 6, 2015; doi:10.1038/cdd.2015.3</a:t>
            </a:r>
          </a:p>
          <a:p>
            <a:endParaRPr lang="en-US" altLang="ko-KR" sz="1600" b="1" dirty="0" smtClean="0"/>
          </a:p>
        </p:txBody>
      </p:sp>
      <p:pic>
        <p:nvPicPr>
          <p:cNvPr id="5" name="Picture 2"/>
          <p:cNvPicPr>
            <a:picLocks noChangeAspect="1" noChangeArrowheads="1"/>
          </p:cNvPicPr>
          <p:nvPr/>
        </p:nvPicPr>
        <p:blipFill>
          <a:blip r:embed="rId2" cstate="print"/>
          <a:srcRect l="12103" t="36350" r="66635" b="51050"/>
          <a:stretch>
            <a:fillRect/>
          </a:stretch>
        </p:blipFill>
        <p:spPr bwMode="auto">
          <a:xfrm>
            <a:off x="7020272" y="0"/>
            <a:ext cx="2123728" cy="707909"/>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740307"/>
          </a:xfrm>
          <a:prstGeom prst="rect">
            <a:avLst/>
          </a:prstGeom>
          <a:noFill/>
        </p:spPr>
        <p:txBody>
          <a:bodyPr wrap="square" rtlCol="0">
            <a:spAutoFit/>
          </a:bodyPr>
          <a:lstStyle/>
          <a:p>
            <a:r>
              <a:rPr lang="en-US" altLang="ko-KR" sz="1600" b="1" dirty="0" smtClean="0"/>
              <a:t>Original Papers</a:t>
            </a:r>
          </a:p>
          <a:p>
            <a:r>
              <a:rPr lang="en-US" altLang="ko-KR" sz="1600" b="1" dirty="0" smtClean="0"/>
              <a:t>p53 suppresses muscle differentiation at the </a:t>
            </a:r>
            <a:r>
              <a:rPr lang="en-US" altLang="ko-KR" sz="1600" b="1" dirty="0" err="1" smtClean="0"/>
              <a:t>myogenin</a:t>
            </a:r>
            <a:r>
              <a:rPr lang="en-US" altLang="ko-KR" sz="1600" b="1" dirty="0" smtClean="0"/>
              <a:t> step in response to </a:t>
            </a:r>
            <a:r>
              <a:rPr lang="en-US" altLang="ko-KR" sz="1600" b="1" dirty="0" err="1" smtClean="0"/>
              <a:t>genotoxic</a:t>
            </a:r>
            <a:r>
              <a:rPr lang="en-US" altLang="ko-KR" sz="1600" b="1" dirty="0" smtClean="0"/>
              <a:t> stress FREE</a:t>
            </a:r>
          </a:p>
          <a:p>
            <a:r>
              <a:rPr lang="en-US" altLang="ko-KR" sz="1600" dirty="0" smtClean="0"/>
              <a:t>Z J P Yang, D </a:t>
            </a:r>
            <a:r>
              <a:rPr lang="en-US" altLang="ko-KR" sz="1600" dirty="0" err="1" smtClean="0"/>
              <a:t>Kenzelmann</a:t>
            </a:r>
            <a:r>
              <a:rPr lang="en-US" altLang="ko-KR" sz="1600" dirty="0" smtClean="0"/>
              <a:t> Broz, W L </a:t>
            </a:r>
            <a:r>
              <a:rPr lang="en-US" altLang="ko-KR" sz="1600" dirty="0" err="1" smtClean="0"/>
              <a:t>Noderer</a:t>
            </a:r>
            <a:r>
              <a:rPr lang="en-US" altLang="ko-KR" sz="1600" dirty="0" smtClean="0"/>
              <a:t>, J P Ferreira, K W Overton, S L Spencer, T Meyer, S J </a:t>
            </a:r>
            <a:r>
              <a:rPr lang="en-US" altLang="ko-KR" sz="1600" dirty="0" err="1" smtClean="0"/>
              <a:t>Tapscott</a:t>
            </a:r>
            <a:r>
              <a:rPr lang="en-US" altLang="ko-KR" sz="1600" dirty="0" smtClean="0"/>
              <a:t>, L D </a:t>
            </a:r>
            <a:r>
              <a:rPr lang="en-US" altLang="ko-KR" sz="1600" dirty="0" err="1" smtClean="0"/>
              <a:t>Attardi</a:t>
            </a:r>
            <a:r>
              <a:rPr lang="en-US" altLang="ko-KR" sz="1600" dirty="0" smtClean="0"/>
              <a:t> and C L Wang</a:t>
            </a:r>
          </a:p>
          <a:p>
            <a:r>
              <a:rPr lang="en-US" altLang="ko-KR" sz="1600" dirty="0" smtClean="0"/>
              <a:t>Cell Death Differ 22: 560-573; advance online publication, December 12, 2014; doi:10.1038/cdd.2014.189</a:t>
            </a:r>
          </a:p>
          <a:p>
            <a:r>
              <a:rPr lang="en-US" altLang="ko-KR" sz="1600" b="1" dirty="0" smtClean="0"/>
              <a:t>Loss of JUNB/AP-1 promotes invasive prostate cancer FREE</a:t>
            </a:r>
          </a:p>
          <a:p>
            <a:r>
              <a:rPr lang="en-US" altLang="ko-KR" sz="1600" dirty="0" smtClean="0"/>
              <a:t>M K Thomsen, L </a:t>
            </a:r>
            <a:r>
              <a:rPr lang="en-US" altLang="ko-KR" sz="1600" dirty="0" err="1" smtClean="0"/>
              <a:t>Bakiri</a:t>
            </a:r>
            <a:r>
              <a:rPr lang="en-US" altLang="ko-KR" sz="1600" dirty="0" smtClean="0"/>
              <a:t>, S C </a:t>
            </a:r>
            <a:r>
              <a:rPr lang="en-US" altLang="ko-KR" sz="1600" dirty="0" err="1" smtClean="0"/>
              <a:t>Hasenfuss</a:t>
            </a:r>
            <a:r>
              <a:rPr lang="en-US" altLang="ko-KR" sz="1600" dirty="0" smtClean="0"/>
              <a:t>, H Wu, M </a:t>
            </a:r>
            <a:r>
              <a:rPr lang="en-US" altLang="ko-KR" sz="1600" dirty="0" err="1" smtClean="0"/>
              <a:t>Morente</a:t>
            </a:r>
            <a:r>
              <a:rPr lang="en-US" altLang="ko-KR" sz="1600" dirty="0" smtClean="0"/>
              <a:t> and E F Wagner</a:t>
            </a:r>
          </a:p>
          <a:p>
            <a:r>
              <a:rPr lang="en-US" altLang="ko-KR" sz="1600" dirty="0" smtClean="0"/>
              <a:t>Cell Death Differ 22: 574-582; advance online publication, December 19, 2014; doi:10.1038/cdd.2014.213 </a:t>
            </a:r>
          </a:p>
          <a:p>
            <a:r>
              <a:rPr lang="en-US" altLang="ko-KR" sz="1600" b="1" dirty="0" smtClean="0"/>
              <a:t>The MT2 receptor stimulates </a:t>
            </a:r>
            <a:r>
              <a:rPr lang="en-US" altLang="ko-KR" sz="1600" b="1" dirty="0" err="1" smtClean="0"/>
              <a:t>axonogenesis</a:t>
            </a:r>
            <a:r>
              <a:rPr lang="en-US" altLang="ko-KR" sz="1600" b="1" dirty="0" smtClean="0"/>
              <a:t> and enhances synaptic transmission by activating </a:t>
            </a:r>
            <a:r>
              <a:rPr lang="en-US" altLang="ko-KR" sz="1600" b="1" dirty="0" err="1" smtClean="0"/>
              <a:t>Akt</a:t>
            </a:r>
            <a:r>
              <a:rPr lang="en-US" altLang="ko-KR" sz="1600" b="1" dirty="0" smtClean="0"/>
              <a:t> signaling</a:t>
            </a:r>
          </a:p>
          <a:p>
            <a:r>
              <a:rPr lang="en-US" altLang="ko-KR" sz="1600" dirty="0" smtClean="0"/>
              <a:t>D Liu, N Wei, H-Y Man, Y Lu, L-Q Zhu and J-Z Wang</a:t>
            </a:r>
          </a:p>
          <a:p>
            <a:r>
              <a:rPr lang="en-US" altLang="ko-KR" sz="1600" dirty="0" smtClean="0"/>
              <a:t>Cell Death Differ 22: 583-596; advance online publication, December 12, 2014; doi:10.1038/cdd.2014.195</a:t>
            </a:r>
          </a:p>
          <a:p>
            <a:r>
              <a:rPr lang="en-US" altLang="ko-KR" sz="1600" b="1" dirty="0" err="1" smtClean="0"/>
              <a:t>Proteasome</a:t>
            </a:r>
            <a:r>
              <a:rPr lang="en-US" altLang="ko-KR" sz="1600" b="1" dirty="0" smtClean="0"/>
              <a:t> inhibition and oxidative reactions disrupt cellular homeostasis during </a:t>
            </a:r>
            <a:r>
              <a:rPr lang="en-US" altLang="ko-KR" sz="1600" b="1" dirty="0" err="1" smtClean="0"/>
              <a:t>heme</a:t>
            </a:r>
            <a:r>
              <a:rPr lang="en-US" altLang="ko-KR" sz="1600" b="1" dirty="0" smtClean="0"/>
              <a:t> stress Open</a:t>
            </a:r>
          </a:p>
          <a:p>
            <a:r>
              <a:rPr lang="en-US" altLang="ko-KR" sz="1600" dirty="0" smtClean="0"/>
              <a:t>F </a:t>
            </a:r>
            <a:r>
              <a:rPr lang="en-US" altLang="ko-KR" sz="1600" dirty="0" err="1" smtClean="0"/>
              <a:t>Vallelian</a:t>
            </a:r>
            <a:r>
              <a:rPr lang="en-US" altLang="ko-KR" sz="1600" dirty="0" smtClean="0"/>
              <a:t>, J W Deuel, L </a:t>
            </a:r>
            <a:r>
              <a:rPr lang="en-US" altLang="ko-KR" sz="1600" dirty="0" err="1" smtClean="0"/>
              <a:t>Opitz</a:t>
            </a:r>
            <a:r>
              <a:rPr lang="en-US" altLang="ko-KR" sz="1600" dirty="0" smtClean="0"/>
              <a:t>, C A </a:t>
            </a:r>
            <a:r>
              <a:rPr lang="en-US" altLang="ko-KR" sz="1600" dirty="0" err="1" smtClean="0"/>
              <a:t>Schaer</a:t>
            </a:r>
            <a:r>
              <a:rPr lang="en-US" altLang="ko-KR" sz="1600" dirty="0" smtClean="0"/>
              <a:t>, M Puglia, M </a:t>
            </a:r>
            <a:r>
              <a:rPr lang="en-US" altLang="ko-KR" sz="1600" dirty="0" err="1" smtClean="0"/>
              <a:t>Lönn</a:t>
            </a:r>
            <a:r>
              <a:rPr lang="en-US" altLang="ko-KR" sz="1600" dirty="0" smtClean="0"/>
              <a:t>, W </a:t>
            </a:r>
            <a:r>
              <a:rPr lang="en-US" altLang="ko-KR" sz="1600" dirty="0" err="1" smtClean="0"/>
              <a:t>Engelsberger</a:t>
            </a:r>
            <a:r>
              <a:rPr lang="en-US" altLang="ko-KR" sz="1600" dirty="0" smtClean="0"/>
              <a:t>, S </a:t>
            </a:r>
            <a:r>
              <a:rPr lang="en-US" altLang="ko-KR" sz="1600" dirty="0" err="1" smtClean="0"/>
              <a:t>Schauer</a:t>
            </a:r>
            <a:r>
              <a:rPr lang="en-US" altLang="ko-KR" sz="1600" dirty="0" smtClean="0"/>
              <a:t>, E </a:t>
            </a:r>
            <a:r>
              <a:rPr lang="en-US" altLang="ko-KR" sz="1600" dirty="0" err="1" smtClean="0"/>
              <a:t>Karnaukhova</a:t>
            </a:r>
            <a:r>
              <a:rPr lang="en-US" altLang="ko-KR" sz="1600" dirty="0" smtClean="0"/>
              <a:t>, D R </a:t>
            </a:r>
            <a:r>
              <a:rPr lang="en-US" altLang="ko-KR" sz="1600" dirty="0" err="1" smtClean="0"/>
              <a:t>Spahn</a:t>
            </a:r>
            <a:r>
              <a:rPr lang="en-US" altLang="ko-KR" sz="1600" dirty="0" smtClean="0"/>
              <a:t>, R Stocker, P W Buehler and D J </a:t>
            </a:r>
            <a:r>
              <a:rPr lang="en-US" altLang="ko-KR" sz="1600" dirty="0" err="1" smtClean="0"/>
              <a:t>Schaer</a:t>
            </a:r>
            <a:endParaRPr lang="en-US" altLang="ko-KR" sz="1600" dirty="0" smtClean="0"/>
          </a:p>
          <a:p>
            <a:r>
              <a:rPr lang="en-US" altLang="ko-KR" sz="1600" dirty="0" smtClean="0"/>
              <a:t>Cell Death Differ 22: 597-611; advance online publication, October 10, 2014; doi:10.1038/cdd.2014.154</a:t>
            </a:r>
          </a:p>
          <a:p>
            <a:r>
              <a:rPr lang="en-US" altLang="ko-KR" sz="1600" b="1" dirty="0" smtClean="0"/>
              <a:t>REDD2-mediated inhibition of </a:t>
            </a:r>
            <a:r>
              <a:rPr lang="en-US" altLang="ko-KR" sz="1600" b="1" dirty="0" err="1" smtClean="0"/>
              <a:t>mTOR</a:t>
            </a:r>
            <a:r>
              <a:rPr lang="en-US" altLang="ko-KR" sz="1600" b="1" dirty="0" smtClean="0"/>
              <a:t> promotes dendrite retraction induced by axonal injury Open</a:t>
            </a:r>
          </a:p>
          <a:p>
            <a:r>
              <a:rPr lang="en-US" altLang="ko-KR" sz="1600" dirty="0" smtClean="0"/>
              <a:t>B </a:t>
            </a:r>
            <a:r>
              <a:rPr lang="en-US" altLang="ko-KR" sz="1600" dirty="0" err="1" smtClean="0"/>
              <a:t>Morquette</a:t>
            </a:r>
            <a:r>
              <a:rPr lang="en-US" altLang="ko-KR" sz="1600" dirty="0" smtClean="0"/>
              <a:t>, P </a:t>
            </a:r>
            <a:r>
              <a:rPr lang="en-US" altLang="ko-KR" sz="1600" dirty="0" err="1" smtClean="0"/>
              <a:t>Morquette</a:t>
            </a:r>
            <a:r>
              <a:rPr lang="en-US" altLang="ko-KR" sz="1600" dirty="0" smtClean="0"/>
              <a:t>, J </a:t>
            </a:r>
            <a:r>
              <a:rPr lang="en-US" altLang="ko-KR" sz="1600" dirty="0" err="1" smtClean="0"/>
              <a:t>Agostinone</a:t>
            </a:r>
            <a:r>
              <a:rPr lang="en-US" altLang="ko-KR" sz="1600" dirty="0" smtClean="0"/>
              <a:t>, E Feinstein, R A McKinney, A </a:t>
            </a:r>
            <a:r>
              <a:rPr lang="en-US" altLang="ko-KR" sz="1600" dirty="0" err="1" smtClean="0"/>
              <a:t>Kolta</a:t>
            </a:r>
            <a:r>
              <a:rPr lang="en-US" altLang="ko-KR" sz="1600" dirty="0" smtClean="0"/>
              <a:t> and A Di Polo</a:t>
            </a:r>
          </a:p>
          <a:p>
            <a:r>
              <a:rPr lang="en-US" altLang="ko-KR" sz="1600" dirty="0" smtClean="0"/>
              <a:t>Cell Death Differ 22: 612-625; advance online publication, September 26, 2014; doi:10.1038/cdd.2014.149</a:t>
            </a:r>
            <a:endParaRPr lang="ko-KR" altLang="en-US" sz="1600" dirty="0"/>
          </a:p>
        </p:txBody>
      </p:sp>
      <p:pic>
        <p:nvPicPr>
          <p:cNvPr id="5" name="Picture 2"/>
          <p:cNvPicPr>
            <a:picLocks noChangeAspect="1" noChangeArrowheads="1"/>
          </p:cNvPicPr>
          <p:nvPr/>
        </p:nvPicPr>
        <p:blipFill>
          <a:blip r:embed="rId2" cstate="print"/>
          <a:srcRect l="12103" t="36350" r="66635" b="51050"/>
          <a:stretch>
            <a:fillRect/>
          </a:stretch>
        </p:blipFill>
        <p:spPr bwMode="auto">
          <a:xfrm>
            <a:off x="7668344" y="6366115"/>
            <a:ext cx="1475656" cy="491885"/>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6986528"/>
          </a:xfrm>
          <a:prstGeom prst="rect">
            <a:avLst/>
          </a:prstGeom>
          <a:noFill/>
        </p:spPr>
        <p:txBody>
          <a:bodyPr wrap="square" rtlCol="0">
            <a:spAutoFit/>
          </a:bodyPr>
          <a:lstStyle/>
          <a:p>
            <a:r>
              <a:rPr lang="en-US" altLang="ko-KR" sz="1600" b="1" dirty="0" smtClean="0"/>
              <a:t>Regulation of neuronal survival and morphology by the E3 </a:t>
            </a:r>
            <a:r>
              <a:rPr lang="en-US" altLang="ko-KR" sz="1600" b="1" dirty="0" err="1" smtClean="0"/>
              <a:t>ubiquitin</a:t>
            </a:r>
            <a:r>
              <a:rPr lang="en-US" altLang="ko-KR" sz="1600" b="1" dirty="0" smtClean="0"/>
              <a:t> </a:t>
            </a:r>
            <a:r>
              <a:rPr lang="en-US" altLang="ko-KR" sz="1600" b="1" dirty="0" err="1" smtClean="0"/>
              <a:t>ligase</a:t>
            </a:r>
            <a:r>
              <a:rPr lang="en-US" altLang="ko-KR" sz="1600" b="1" dirty="0" smtClean="0"/>
              <a:t> RNF157</a:t>
            </a:r>
          </a:p>
          <a:p>
            <a:r>
              <a:rPr lang="en-US" altLang="ko-KR" sz="1600" dirty="0" smtClean="0"/>
              <a:t>A </a:t>
            </a:r>
            <a:r>
              <a:rPr lang="en-US" altLang="ko-KR" sz="1600" dirty="0" err="1" smtClean="0"/>
              <a:t>Matz</a:t>
            </a:r>
            <a:r>
              <a:rPr lang="en-US" altLang="ko-KR" sz="1600" dirty="0" smtClean="0"/>
              <a:t>, S-J Lee, N </a:t>
            </a:r>
            <a:r>
              <a:rPr lang="en-US" altLang="ko-KR" sz="1600" dirty="0" err="1" smtClean="0"/>
              <a:t>Schwedhelm-Domeyer</a:t>
            </a:r>
            <a:r>
              <a:rPr lang="en-US" altLang="ko-KR" sz="1600" dirty="0" smtClean="0"/>
              <a:t>, D </a:t>
            </a:r>
            <a:r>
              <a:rPr lang="en-US" altLang="ko-KR" sz="1600" dirty="0" err="1" smtClean="0"/>
              <a:t>Zanini</a:t>
            </a:r>
            <a:r>
              <a:rPr lang="en-US" altLang="ko-KR" sz="1600" dirty="0" smtClean="0"/>
              <a:t>, A </a:t>
            </a:r>
            <a:r>
              <a:rPr lang="en-US" altLang="ko-KR" sz="1600" dirty="0" err="1" smtClean="0"/>
              <a:t>Holubowska</a:t>
            </a:r>
            <a:r>
              <a:rPr lang="en-US" altLang="ko-KR" sz="1600" dirty="0" smtClean="0"/>
              <a:t>, M </a:t>
            </a:r>
            <a:r>
              <a:rPr lang="en-US" altLang="ko-KR" sz="1600" dirty="0" err="1" smtClean="0"/>
              <a:t>Kannan</a:t>
            </a:r>
            <a:r>
              <a:rPr lang="en-US" altLang="ko-KR" sz="1600" dirty="0" smtClean="0"/>
              <a:t>, M </a:t>
            </a:r>
            <a:r>
              <a:rPr lang="en-US" altLang="ko-KR" sz="1600" dirty="0" err="1" smtClean="0"/>
              <a:t>Farnworth</a:t>
            </a:r>
            <a:r>
              <a:rPr lang="en-US" altLang="ko-KR" sz="1600" dirty="0" smtClean="0"/>
              <a:t>, O </a:t>
            </a:r>
            <a:r>
              <a:rPr lang="en-US" altLang="ko-KR" sz="1600" dirty="0" err="1" smtClean="0"/>
              <a:t>Jahn</a:t>
            </a:r>
            <a:r>
              <a:rPr lang="en-US" altLang="ko-KR" sz="1600" dirty="0" smtClean="0"/>
              <a:t>, M C </a:t>
            </a:r>
            <a:r>
              <a:rPr lang="en-US" altLang="ko-KR" sz="1600" dirty="0" err="1" smtClean="0"/>
              <a:t>Göpfert</a:t>
            </a:r>
            <a:r>
              <a:rPr lang="en-US" altLang="ko-KR" sz="1600" dirty="0" smtClean="0"/>
              <a:t> and J </a:t>
            </a:r>
            <a:r>
              <a:rPr lang="en-US" altLang="ko-KR" sz="1600" dirty="0" err="1" smtClean="0"/>
              <a:t>Stegmüller</a:t>
            </a:r>
            <a:endParaRPr lang="en-US" altLang="ko-KR" sz="1600" dirty="0" smtClean="0"/>
          </a:p>
          <a:p>
            <a:r>
              <a:rPr lang="en-US" altLang="ko-KR" sz="1600" dirty="0" smtClean="0"/>
              <a:t>Cell Death Differ 22: 626-642; advance online publication, October 24, 2014; doi:10.1038/cdd.2014.163</a:t>
            </a:r>
          </a:p>
          <a:p>
            <a:r>
              <a:rPr lang="en-US" altLang="ko-KR" sz="1600" b="1" dirty="0" err="1" smtClean="0"/>
              <a:t>Fas</a:t>
            </a:r>
            <a:r>
              <a:rPr lang="en-US" altLang="ko-KR" sz="1600" b="1" dirty="0" smtClean="0"/>
              <a:t> </a:t>
            </a:r>
            <a:r>
              <a:rPr lang="en-US" altLang="ko-KR" sz="1600" b="1" dirty="0" err="1" smtClean="0"/>
              <a:t>palmitoylation</a:t>
            </a:r>
            <a:r>
              <a:rPr lang="en-US" altLang="ko-KR" sz="1600" b="1" dirty="0" smtClean="0"/>
              <a:t> by the </a:t>
            </a:r>
            <a:r>
              <a:rPr lang="en-US" altLang="ko-KR" sz="1600" b="1" dirty="0" err="1" smtClean="0"/>
              <a:t>palmitoyl</a:t>
            </a:r>
            <a:r>
              <a:rPr lang="en-US" altLang="ko-KR" sz="1600" b="1" dirty="0" smtClean="0"/>
              <a:t> </a:t>
            </a:r>
            <a:r>
              <a:rPr lang="en-US" altLang="ko-KR" sz="1600" b="1" dirty="0" err="1" smtClean="0"/>
              <a:t>acyltransferase</a:t>
            </a:r>
            <a:r>
              <a:rPr lang="en-US" altLang="ko-KR" sz="1600" b="1" dirty="0" smtClean="0"/>
              <a:t> DHHC7 regulates </a:t>
            </a:r>
            <a:r>
              <a:rPr lang="en-US" altLang="ko-KR" sz="1600" b="1" dirty="0" err="1" smtClean="0"/>
              <a:t>Fas</a:t>
            </a:r>
            <a:r>
              <a:rPr lang="en-US" altLang="ko-KR" sz="1600" b="1" dirty="0" smtClean="0"/>
              <a:t> stability</a:t>
            </a:r>
          </a:p>
          <a:p>
            <a:r>
              <a:rPr lang="en-US" altLang="ko-KR" sz="1600" dirty="0" smtClean="0"/>
              <a:t>A </a:t>
            </a:r>
            <a:r>
              <a:rPr lang="en-US" altLang="ko-KR" sz="1600" dirty="0" err="1" smtClean="0"/>
              <a:t>Rossin</a:t>
            </a:r>
            <a:r>
              <a:rPr lang="en-US" altLang="ko-KR" sz="1600" dirty="0" smtClean="0"/>
              <a:t>, J </a:t>
            </a:r>
            <a:r>
              <a:rPr lang="en-US" altLang="ko-KR" sz="1600" dirty="0" err="1" smtClean="0"/>
              <a:t>Durivault</a:t>
            </a:r>
            <a:r>
              <a:rPr lang="en-US" altLang="ko-KR" sz="1600" dirty="0" smtClean="0"/>
              <a:t>, T </a:t>
            </a:r>
            <a:r>
              <a:rPr lang="en-US" altLang="ko-KR" sz="1600" dirty="0" err="1" smtClean="0"/>
              <a:t>Chakhtoura-Feghali</a:t>
            </a:r>
            <a:r>
              <a:rPr lang="en-US" altLang="ko-KR" sz="1600" dirty="0" smtClean="0"/>
              <a:t>, N </a:t>
            </a:r>
            <a:r>
              <a:rPr lang="en-US" altLang="ko-KR" sz="1600" dirty="0" err="1" smtClean="0"/>
              <a:t>Lounnas</a:t>
            </a:r>
            <a:r>
              <a:rPr lang="en-US" altLang="ko-KR" sz="1600" dirty="0" smtClean="0"/>
              <a:t>, L </a:t>
            </a:r>
            <a:r>
              <a:rPr lang="en-US" altLang="ko-KR" sz="1600" dirty="0" err="1" smtClean="0"/>
              <a:t>Gagnoux</a:t>
            </a:r>
            <a:r>
              <a:rPr lang="en-US" altLang="ko-KR" sz="1600" dirty="0" smtClean="0"/>
              <a:t>-Palacios and A-O </a:t>
            </a:r>
            <a:r>
              <a:rPr lang="en-US" altLang="ko-KR" sz="1600" dirty="0" err="1" smtClean="0"/>
              <a:t>Hueber</a:t>
            </a:r>
            <a:endParaRPr lang="en-US" altLang="ko-KR" sz="1600" dirty="0" smtClean="0"/>
          </a:p>
          <a:p>
            <a:r>
              <a:rPr lang="en-US" altLang="ko-KR" sz="1600" dirty="0" smtClean="0"/>
              <a:t>Cell Death Differ 22: 643-653; advance online publication, October 10, 2014; doi:10.1038/cdd.2014.153</a:t>
            </a:r>
          </a:p>
          <a:p>
            <a:r>
              <a:rPr lang="en-US" altLang="ko-KR" sz="1600" b="1" dirty="0" smtClean="0"/>
              <a:t>NRF2-driven miR-125B1 and miR-29B1 transcriptional regulation controls a novel anti-apoptotic </a:t>
            </a:r>
            <a:r>
              <a:rPr lang="en-US" altLang="ko-KR" sz="1600" b="1" dirty="0" err="1" smtClean="0"/>
              <a:t>miRNA</a:t>
            </a:r>
            <a:r>
              <a:rPr lang="en-US" altLang="ko-KR" sz="1600" b="1" dirty="0" smtClean="0"/>
              <a:t> regulatory network for AML survival</a:t>
            </a:r>
          </a:p>
          <a:p>
            <a:r>
              <a:rPr lang="en-US" altLang="ko-KR" sz="1600" dirty="0" smtClean="0"/>
              <a:t>N M Shah, L </a:t>
            </a:r>
            <a:r>
              <a:rPr lang="en-US" altLang="ko-KR" sz="1600" dirty="0" err="1" smtClean="0"/>
              <a:t>Zaitseva</a:t>
            </a:r>
            <a:r>
              <a:rPr lang="en-US" altLang="ko-KR" sz="1600" dirty="0" smtClean="0"/>
              <a:t>, K M Bowles, D J </a:t>
            </a:r>
            <a:r>
              <a:rPr lang="en-US" altLang="ko-KR" sz="1600" dirty="0" err="1" smtClean="0"/>
              <a:t>MacEwan</a:t>
            </a:r>
            <a:r>
              <a:rPr lang="en-US" altLang="ko-KR" sz="1600" dirty="0" smtClean="0"/>
              <a:t> and S A </a:t>
            </a:r>
            <a:r>
              <a:rPr lang="en-US" altLang="ko-KR" sz="1600" dirty="0" err="1" smtClean="0"/>
              <a:t>Rushworth</a:t>
            </a:r>
            <a:endParaRPr lang="en-US" altLang="ko-KR" sz="1600" dirty="0" smtClean="0"/>
          </a:p>
          <a:p>
            <a:r>
              <a:rPr lang="en-US" altLang="ko-KR" sz="1600" dirty="0" smtClean="0"/>
              <a:t>Cell Death Differ 22: 654-664; advance online publication, October 17, 2014; doi:10.1038/cdd.2014.152</a:t>
            </a:r>
          </a:p>
          <a:p>
            <a:r>
              <a:rPr lang="en-US" altLang="ko-KR" sz="1600" b="1" dirty="0" smtClean="0"/>
              <a:t>Cytokeratin19 induced by HER2/ERK binds and stabilizes HER2 on cell membranes</a:t>
            </a:r>
          </a:p>
          <a:p>
            <a:r>
              <a:rPr lang="en-US" altLang="ko-KR" sz="1600" dirty="0" smtClean="0"/>
              <a:t>J-h </a:t>
            </a:r>
            <a:r>
              <a:rPr lang="en-US" altLang="ko-KR" sz="1600" dirty="0" err="1" smtClean="0"/>
              <a:t>Ju</a:t>
            </a:r>
            <a:r>
              <a:rPr lang="en-US" altLang="ko-KR" sz="1600" dirty="0" smtClean="0"/>
              <a:t>, S Oh, K-m Lee, W Yang, K S Nam, H-G Moon, D-Y Noh, C G Kim, G Park, J B Park, T Lee, C L </a:t>
            </a:r>
            <a:r>
              <a:rPr lang="en-US" altLang="ko-KR" sz="1600" dirty="0" err="1" smtClean="0"/>
              <a:t>Arteaga</a:t>
            </a:r>
            <a:r>
              <a:rPr lang="en-US" altLang="ko-KR" sz="1600" dirty="0" smtClean="0"/>
              <a:t> and I Shin</a:t>
            </a:r>
          </a:p>
          <a:p>
            <a:r>
              <a:rPr lang="en-US" altLang="ko-KR" sz="1600" dirty="0" smtClean="0"/>
              <a:t>Cell Death Differ 22: 665-676; advance online publication, October 24, 2014; doi:10.1038/cdd.2014.155</a:t>
            </a:r>
          </a:p>
          <a:p>
            <a:r>
              <a:rPr lang="en-US" altLang="ko-KR" sz="1600" b="1" dirty="0" smtClean="0"/>
              <a:t>CD44 functions in </a:t>
            </a:r>
            <a:r>
              <a:rPr lang="en-US" altLang="ko-KR" sz="1600" b="1" dirty="0" err="1" smtClean="0"/>
              <a:t>Wnt</a:t>
            </a:r>
            <a:r>
              <a:rPr lang="en-US" altLang="ko-KR" sz="1600" b="1" dirty="0" smtClean="0"/>
              <a:t> signaling by regulating LRP6 localization and activation</a:t>
            </a:r>
          </a:p>
          <a:p>
            <a:r>
              <a:rPr lang="en-US" altLang="ko-KR" sz="1600" dirty="0" smtClean="0"/>
              <a:t>M Schmitt, M Metzger, D </a:t>
            </a:r>
            <a:r>
              <a:rPr lang="en-US" altLang="ko-KR" sz="1600" dirty="0" err="1" smtClean="0"/>
              <a:t>Gradl</a:t>
            </a:r>
            <a:r>
              <a:rPr lang="en-US" altLang="ko-KR" sz="1600" dirty="0" smtClean="0"/>
              <a:t>, G Davidson and V </a:t>
            </a:r>
            <a:r>
              <a:rPr lang="en-US" altLang="ko-KR" sz="1600" dirty="0" err="1" smtClean="0"/>
              <a:t>Orian</a:t>
            </a:r>
            <a:r>
              <a:rPr lang="en-US" altLang="ko-KR" sz="1600" dirty="0" smtClean="0"/>
              <a:t>-Rousseau</a:t>
            </a:r>
          </a:p>
          <a:p>
            <a:r>
              <a:rPr lang="en-US" altLang="ko-KR" sz="1600" dirty="0" smtClean="0"/>
              <a:t>Cell Death Differ 22: 677-689; advance online publication, October 10, 2014; doi:10.1038/cdd.2014.156</a:t>
            </a:r>
          </a:p>
          <a:p>
            <a:r>
              <a:rPr lang="en-US" altLang="ko-KR" sz="1600" b="1" dirty="0" smtClean="0"/>
              <a:t>Disruption of </a:t>
            </a:r>
            <a:r>
              <a:rPr lang="en-US" altLang="ko-KR" sz="1600" b="1" dirty="0" err="1" smtClean="0"/>
              <a:t>astrocyte</a:t>
            </a:r>
            <a:r>
              <a:rPr lang="en-US" altLang="ko-KR" sz="1600" b="1" dirty="0" smtClean="0"/>
              <a:t>-neuron cholesterol cross talk affects neuronal function in Huntington’s disease</a:t>
            </a:r>
          </a:p>
          <a:p>
            <a:r>
              <a:rPr lang="en-US" altLang="ko-KR" sz="1600" dirty="0" smtClean="0"/>
              <a:t>M </a:t>
            </a:r>
            <a:r>
              <a:rPr lang="en-US" altLang="ko-KR" sz="1600" dirty="0" err="1" smtClean="0"/>
              <a:t>Valenza</a:t>
            </a:r>
            <a:r>
              <a:rPr lang="en-US" altLang="ko-KR" sz="1600" dirty="0" smtClean="0"/>
              <a:t>, M </a:t>
            </a:r>
            <a:r>
              <a:rPr lang="en-US" altLang="ko-KR" sz="1600" dirty="0" err="1" smtClean="0"/>
              <a:t>Marullo</a:t>
            </a:r>
            <a:r>
              <a:rPr lang="en-US" altLang="ko-KR" sz="1600" dirty="0" smtClean="0"/>
              <a:t>, E Di Paolo, E </a:t>
            </a:r>
            <a:r>
              <a:rPr lang="en-US" altLang="ko-KR" sz="1600" dirty="0" err="1" smtClean="0"/>
              <a:t>Cesana</a:t>
            </a:r>
            <a:r>
              <a:rPr lang="en-US" altLang="ko-KR" sz="1600" dirty="0" smtClean="0"/>
              <a:t>, C </a:t>
            </a:r>
            <a:r>
              <a:rPr lang="en-US" altLang="ko-KR" sz="1600" dirty="0" err="1" smtClean="0"/>
              <a:t>Zuccato</a:t>
            </a:r>
            <a:r>
              <a:rPr lang="en-US" altLang="ko-KR" sz="1600" dirty="0" smtClean="0"/>
              <a:t>, G Biella and E </a:t>
            </a:r>
            <a:r>
              <a:rPr lang="en-US" altLang="ko-KR" sz="1600" dirty="0" err="1" smtClean="0"/>
              <a:t>Cattaneo</a:t>
            </a:r>
            <a:endParaRPr lang="en-US" altLang="ko-KR" sz="1600" dirty="0" smtClean="0"/>
          </a:p>
          <a:p>
            <a:r>
              <a:rPr lang="en-US" altLang="ko-KR" sz="1600" dirty="0" smtClean="0"/>
              <a:t>Cell Death Differ 22: 690-702; advance online publication, October 10, 2014; doi:10.1038/cdd.2014.162</a:t>
            </a:r>
            <a:endParaRPr lang="ko-KR" altLang="en-US" sz="1600" dirty="0"/>
          </a:p>
        </p:txBody>
      </p:sp>
      <p:pic>
        <p:nvPicPr>
          <p:cNvPr id="1026" name="Picture 2"/>
          <p:cNvPicPr>
            <a:picLocks noChangeAspect="1" noChangeArrowheads="1"/>
          </p:cNvPicPr>
          <p:nvPr/>
        </p:nvPicPr>
        <p:blipFill>
          <a:blip r:embed="rId2" cstate="print"/>
          <a:srcRect l="12103" t="36350" r="66635" b="51050"/>
          <a:stretch>
            <a:fillRect/>
          </a:stretch>
        </p:blipFill>
        <p:spPr bwMode="auto">
          <a:xfrm>
            <a:off x="7668344" y="6366115"/>
            <a:ext cx="1475656" cy="491885"/>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620688"/>
            <a:ext cx="9144000" cy="5909310"/>
          </a:xfrm>
          <a:prstGeom prst="rect">
            <a:avLst/>
          </a:prstGeom>
          <a:noFill/>
        </p:spPr>
        <p:txBody>
          <a:bodyPr wrap="square" rtlCol="0">
            <a:spAutoFit/>
          </a:bodyPr>
          <a:lstStyle/>
          <a:p>
            <a:r>
              <a:rPr lang="en-US" altLang="ko-KR" b="1" dirty="0" smtClean="0"/>
              <a:t>p53 suppresses muscle differentiation at the </a:t>
            </a:r>
            <a:r>
              <a:rPr lang="en-US" altLang="ko-KR" b="1" dirty="0" err="1" smtClean="0"/>
              <a:t>myogenin</a:t>
            </a:r>
            <a:r>
              <a:rPr lang="en-US" altLang="ko-KR" b="1" dirty="0" smtClean="0"/>
              <a:t> step in response to </a:t>
            </a:r>
            <a:r>
              <a:rPr lang="en-US" altLang="ko-KR" b="1" dirty="0" err="1" smtClean="0"/>
              <a:t>genotoxic</a:t>
            </a:r>
            <a:r>
              <a:rPr lang="en-US" altLang="ko-KR" b="1" dirty="0" smtClean="0"/>
              <a:t> stress</a:t>
            </a:r>
          </a:p>
          <a:p>
            <a:r>
              <a:rPr lang="en-US" altLang="ko-KR" dirty="0" smtClean="0"/>
              <a:t>Z J P Yang</a:t>
            </a:r>
            <a:r>
              <a:rPr lang="en-US" altLang="ko-KR" baseline="30000" dirty="0" smtClean="0">
                <a:hlinkClick r:id="" tooltip="affiliated with 1"/>
              </a:rPr>
              <a:t>1</a:t>
            </a:r>
            <a:r>
              <a:rPr lang="en-US" altLang="ko-KR" dirty="0" smtClean="0"/>
              <a:t>, D </a:t>
            </a:r>
            <a:r>
              <a:rPr lang="en-US" altLang="ko-KR" dirty="0" err="1" smtClean="0"/>
              <a:t>Kenzelmann</a:t>
            </a:r>
            <a:r>
              <a:rPr lang="en-US" altLang="ko-KR" dirty="0" smtClean="0"/>
              <a:t> Broz</a:t>
            </a:r>
            <a:r>
              <a:rPr lang="en-US" altLang="ko-KR" baseline="30000" dirty="0" smtClean="0">
                <a:hlinkClick r:id="" tooltip="affiliated with 2"/>
              </a:rPr>
              <a:t>2</a:t>
            </a:r>
            <a:r>
              <a:rPr lang="en-US" altLang="ko-KR" baseline="30000" dirty="0" smtClean="0"/>
              <a:t>,</a:t>
            </a:r>
            <a:r>
              <a:rPr lang="en-US" altLang="ko-KR" baseline="30000" dirty="0" smtClean="0">
                <a:hlinkClick r:id="" tooltip="author note"/>
              </a:rPr>
              <a:t>6</a:t>
            </a:r>
            <a:r>
              <a:rPr lang="en-US" altLang="ko-KR" dirty="0" smtClean="0"/>
              <a:t>, W L Noderer</a:t>
            </a:r>
            <a:r>
              <a:rPr lang="en-US" altLang="ko-KR" baseline="30000" dirty="0" smtClean="0">
                <a:hlinkClick r:id="" tooltip="affiliated with 1"/>
              </a:rPr>
              <a:t>1</a:t>
            </a:r>
            <a:r>
              <a:rPr lang="en-US" altLang="ko-KR" dirty="0" smtClean="0"/>
              <a:t>, J P Ferreira</a:t>
            </a:r>
            <a:r>
              <a:rPr lang="en-US" altLang="ko-KR" baseline="30000" dirty="0" smtClean="0">
                <a:hlinkClick r:id="" tooltip="affiliated with 1"/>
              </a:rPr>
              <a:t>1</a:t>
            </a:r>
            <a:r>
              <a:rPr lang="en-US" altLang="ko-KR" dirty="0" smtClean="0"/>
              <a:t>, K W Overton</a:t>
            </a:r>
            <a:r>
              <a:rPr lang="en-US" altLang="ko-KR" baseline="30000" dirty="0" smtClean="0">
                <a:hlinkClick r:id="" tooltip="affiliated with 1"/>
              </a:rPr>
              <a:t>1</a:t>
            </a:r>
            <a:r>
              <a:rPr lang="en-US" altLang="ko-KR" dirty="0" smtClean="0"/>
              <a:t>, S L Spencer</a:t>
            </a:r>
            <a:r>
              <a:rPr lang="en-US" altLang="ko-KR" baseline="30000" dirty="0" smtClean="0">
                <a:hlinkClick r:id="" tooltip="affiliated with 3"/>
              </a:rPr>
              <a:t>3</a:t>
            </a:r>
            <a:r>
              <a:rPr lang="en-US" altLang="ko-KR" dirty="0" smtClean="0"/>
              <a:t>, T Meyer</a:t>
            </a:r>
            <a:r>
              <a:rPr lang="en-US" altLang="ko-KR" baseline="30000" dirty="0" smtClean="0">
                <a:hlinkClick r:id="" tooltip="affiliated with 3"/>
              </a:rPr>
              <a:t>3</a:t>
            </a:r>
            <a:r>
              <a:rPr lang="en-US" altLang="ko-KR" dirty="0" smtClean="0"/>
              <a:t>, S J Tapscott</a:t>
            </a:r>
            <a:r>
              <a:rPr lang="en-US" altLang="ko-KR" baseline="30000" dirty="0" smtClean="0">
                <a:hlinkClick r:id="" tooltip="affiliated with 4"/>
              </a:rPr>
              <a:t>4</a:t>
            </a:r>
            <a:r>
              <a:rPr lang="en-US" altLang="ko-KR" dirty="0" smtClean="0"/>
              <a:t>, L D Attardi</a:t>
            </a:r>
            <a:r>
              <a:rPr lang="en-US" altLang="ko-KR" baseline="30000" dirty="0" smtClean="0">
                <a:hlinkClick r:id="" tooltip="affiliated with 2"/>
              </a:rPr>
              <a:t>2</a:t>
            </a:r>
            <a:r>
              <a:rPr lang="en-US" altLang="ko-KR" baseline="30000" dirty="0" smtClean="0"/>
              <a:t>,</a:t>
            </a:r>
            <a:r>
              <a:rPr lang="en-US" altLang="ko-KR" baseline="30000" dirty="0" smtClean="0">
                <a:hlinkClick r:id="" tooltip="affiliated with 5"/>
              </a:rPr>
              <a:t>5</a:t>
            </a:r>
            <a:r>
              <a:rPr lang="en-US" altLang="ko-KR" dirty="0" smtClean="0"/>
              <a:t> and C L Wang</a:t>
            </a:r>
            <a:r>
              <a:rPr lang="en-US" altLang="ko-KR" baseline="30000" dirty="0" smtClean="0">
                <a:hlinkClick r:id="" tooltip="affiliated with 1"/>
              </a:rPr>
              <a:t>1</a:t>
            </a:r>
            <a:endParaRPr lang="en-US" altLang="ko-KR" baseline="30000" dirty="0" smtClean="0"/>
          </a:p>
          <a:p>
            <a:endParaRPr lang="en-US" altLang="ko-KR" b="1" dirty="0" smtClean="0"/>
          </a:p>
          <a:p>
            <a:r>
              <a:rPr lang="en-US" altLang="ko-KR" b="1" dirty="0" smtClean="0"/>
              <a:t>Abstract</a:t>
            </a:r>
          </a:p>
          <a:p>
            <a:r>
              <a:rPr lang="en-US" altLang="ko-KR" dirty="0" smtClean="0"/>
              <a:t>Acute muscle injury and physiological stress from chronic muscle diseases and aging lead to impairment of skeletal muscle function. This raises the question of whether p53, a cellular stress sensor, regulates muscle tissue repair under stress conditions. By investigating muscle differentiation in the presence of </a:t>
            </a:r>
            <a:r>
              <a:rPr lang="en-US" altLang="ko-KR" dirty="0" err="1" smtClean="0"/>
              <a:t>genotoxic</a:t>
            </a:r>
            <a:r>
              <a:rPr lang="en-US" altLang="ko-KR" dirty="0" smtClean="0"/>
              <a:t> stress, we discovered that p53 binds directly to the </a:t>
            </a:r>
            <a:r>
              <a:rPr lang="en-US" altLang="ko-KR" dirty="0" err="1" smtClean="0"/>
              <a:t>myogenin</a:t>
            </a:r>
            <a:r>
              <a:rPr lang="en-US" altLang="ko-KR" dirty="0" smtClean="0"/>
              <a:t> promoter and represses transcription of </a:t>
            </a:r>
            <a:r>
              <a:rPr lang="en-US" altLang="ko-KR" dirty="0" err="1" smtClean="0"/>
              <a:t>myogenin</a:t>
            </a:r>
            <a:r>
              <a:rPr lang="en-US" altLang="ko-KR" dirty="0" smtClean="0"/>
              <a:t>, a member of the </a:t>
            </a:r>
            <a:r>
              <a:rPr lang="en-US" altLang="ko-KR" dirty="0" err="1" smtClean="0"/>
              <a:t>MyoD</a:t>
            </a:r>
            <a:r>
              <a:rPr lang="en-US" altLang="ko-KR" dirty="0" smtClean="0"/>
              <a:t> family of transcription factors that plays a critical role in driving terminal muscle differentiation. This reduction of </a:t>
            </a:r>
            <a:r>
              <a:rPr lang="en-US" altLang="ko-KR" dirty="0" err="1" smtClean="0"/>
              <a:t>myogenin</a:t>
            </a:r>
            <a:r>
              <a:rPr lang="en-US" altLang="ko-KR" dirty="0" smtClean="0"/>
              <a:t> protein is observed in G1-arrested cells and leads to decreased expression of late but not early differentiation markers. In response to acute </a:t>
            </a:r>
            <a:r>
              <a:rPr lang="en-US" altLang="ko-KR" dirty="0" err="1" smtClean="0"/>
              <a:t>genotoxic</a:t>
            </a:r>
            <a:r>
              <a:rPr lang="en-US" altLang="ko-KR" dirty="0" smtClean="0"/>
              <a:t> stress, p53-mediated repression of </a:t>
            </a:r>
            <a:r>
              <a:rPr lang="en-US" altLang="ko-KR" dirty="0" err="1" smtClean="0"/>
              <a:t>myogenin</a:t>
            </a:r>
            <a:r>
              <a:rPr lang="en-US" altLang="ko-KR" dirty="0" smtClean="0"/>
              <a:t> reduces post-mitotic nuclear abnormalities in terminally differentiated cells. This study reveals a mechanistic link previously unknown between p53 and muscle differentiation, and suggests new avenues for managing p53-mediated stress responses in chronic muscle diseases or during muscle aging.</a:t>
            </a:r>
          </a:p>
          <a:p>
            <a:endParaRPr lang="en-US" altLang="ko-KR" dirty="0" smtClean="0"/>
          </a:p>
        </p:txBody>
      </p:sp>
      <p:pic>
        <p:nvPicPr>
          <p:cNvPr id="3" name="Picture 2"/>
          <p:cNvPicPr>
            <a:picLocks noChangeAspect="1" noChangeArrowheads="1"/>
          </p:cNvPicPr>
          <p:nvPr/>
        </p:nvPicPr>
        <p:blipFill>
          <a:blip r:embed="rId2" cstate="print"/>
          <a:srcRect l="12103" t="36350" r="66635" b="51050"/>
          <a:stretch>
            <a:fillRect/>
          </a:stretch>
        </p:blipFill>
        <p:spPr bwMode="auto">
          <a:xfrm>
            <a:off x="7065911" y="6165305"/>
            <a:ext cx="2078089" cy="692696"/>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TotalTime>
  <Words>1287</Words>
  <Application>Microsoft Office PowerPoint</Application>
  <PresentationFormat>On-screen Show (4:3)</PresentationFormat>
  <Paragraphs>143</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ＭＳ Ｐゴシック</vt:lpstr>
      <vt:lpstr>맑은 고딕</vt:lpstr>
      <vt:lpstr>Arial</vt:lpstr>
      <vt:lpstr>Arial</vt:lpstr>
      <vt:lpstr>Office 테마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HP</dc:creator>
  <cp:lastModifiedBy>MMGL</cp:lastModifiedBy>
  <cp:revision>2</cp:revision>
  <dcterms:created xsi:type="dcterms:W3CDTF">2015-03-13T23:51:07Z</dcterms:created>
  <dcterms:modified xsi:type="dcterms:W3CDTF">2015-03-15T22:38:17Z</dcterms:modified>
</cp:coreProperties>
</file>