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72" r:id="rId10"/>
    <p:sldId id="273" r:id="rId11"/>
    <p:sldId id="274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2015-07-06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2015-07-06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2015-07-06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2015-07-06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2015-07-06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2015-07-06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2015-07-06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2015-07-06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2015-07-06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2015-07-06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2015-07-06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2015-07-06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954003" cy="471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1448"/>
            <a:ext cx="4389435" cy="3095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직사각형 3"/>
          <p:cNvSpPr/>
          <p:nvPr/>
        </p:nvSpPr>
        <p:spPr>
          <a:xfrm>
            <a:off x="0" y="3658529"/>
            <a:ext cx="9144000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b="1" dirty="0" smtClean="0"/>
              <a:t>Abstract</a:t>
            </a:r>
          </a:p>
          <a:p>
            <a:r>
              <a:rPr lang="en-US" sz="1300" dirty="0" smtClean="0"/>
              <a:t>TNF plays a dual, still enigmatic role in melanoma, either acting as a </a:t>
            </a:r>
            <a:r>
              <a:rPr lang="en-US" sz="1300" dirty="0" err="1" smtClean="0"/>
              <a:t>cytotoxic</a:t>
            </a:r>
            <a:r>
              <a:rPr lang="en-US" sz="1300" dirty="0" smtClean="0"/>
              <a:t> cytokine or favoring a </a:t>
            </a:r>
            <a:r>
              <a:rPr lang="en-US" sz="1300" dirty="0" err="1" smtClean="0"/>
              <a:t>tumorigenic</a:t>
            </a:r>
            <a:r>
              <a:rPr lang="en-US" sz="1300" dirty="0" smtClean="0"/>
              <a:t> inflammatory microenvironment. Herein, the tumor growth of melanoma cell lines expressing major </a:t>
            </a:r>
            <a:r>
              <a:rPr lang="en-US" sz="1300" dirty="0" err="1" smtClean="0"/>
              <a:t>histocompatibility</a:t>
            </a:r>
            <a:r>
              <a:rPr lang="en-US" sz="1300" dirty="0" smtClean="0"/>
              <a:t> complex class I molecules at high levels (MHC-</a:t>
            </a:r>
            <a:r>
              <a:rPr lang="en-US" sz="1300" dirty="0" err="1" smtClean="0"/>
              <a:t>I</a:t>
            </a:r>
            <a:r>
              <a:rPr lang="en-US" sz="1300" baseline="30000" dirty="0" err="1" smtClean="0"/>
              <a:t>high</a:t>
            </a:r>
            <a:r>
              <a:rPr lang="en-US" sz="1300" dirty="0" smtClean="0"/>
              <a:t>) was dramatically impaired in TNF-deficient mice, and this was associated with enhanced tumor-infiltrating CD8</a:t>
            </a:r>
            <a:r>
              <a:rPr lang="en-US" sz="1300" baseline="30000" dirty="0" smtClean="0"/>
              <a:t>+</a:t>
            </a:r>
            <a:r>
              <a:rPr lang="en-US" sz="1300" dirty="0" smtClean="0"/>
              <a:t> T lymphocytes. </a:t>
            </a:r>
            <a:r>
              <a:rPr lang="en-US" sz="1300" dirty="0" err="1" smtClean="0"/>
              <a:t>Immunodepletion</a:t>
            </a:r>
            <a:r>
              <a:rPr lang="en-US" sz="1300" dirty="0" smtClean="0"/>
              <a:t> of CD8 T cells fully restored melanoma growth in TNF</a:t>
            </a:r>
            <a:r>
              <a:rPr lang="en-US" sz="1300" baseline="30000" dirty="0" smtClean="0"/>
              <a:t>−/−</a:t>
            </a:r>
            <a:r>
              <a:rPr lang="en-US" sz="1300" dirty="0" smtClean="0"/>
              <a:t> mice. Systemic administration of </a:t>
            </a:r>
            <a:r>
              <a:rPr lang="en-US" sz="1300" dirty="0" err="1" smtClean="0"/>
              <a:t>Etanercept</a:t>
            </a:r>
            <a:r>
              <a:rPr lang="en-US" sz="1300" dirty="0" smtClean="0"/>
              <a:t> inhibited MHC-</a:t>
            </a:r>
            <a:r>
              <a:rPr lang="en-US" sz="1300" dirty="0" err="1" smtClean="0"/>
              <a:t>I</a:t>
            </a:r>
            <a:r>
              <a:rPr lang="en-US" sz="1300" baseline="30000" dirty="0" err="1" smtClean="0"/>
              <a:t>high</a:t>
            </a:r>
            <a:r>
              <a:rPr lang="en-US" sz="1300" dirty="0" smtClean="0"/>
              <a:t> melanoma growth in </a:t>
            </a:r>
            <a:r>
              <a:rPr lang="en-US" sz="1300" dirty="0" err="1" smtClean="0"/>
              <a:t>immunocompetent</a:t>
            </a:r>
            <a:r>
              <a:rPr lang="en-US" sz="1300" dirty="0" smtClean="0"/>
              <a:t> but not in </a:t>
            </a:r>
            <a:r>
              <a:rPr lang="en-US" sz="1300" dirty="0" err="1" smtClean="0"/>
              <a:t>immunodeficient</a:t>
            </a:r>
            <a:r>
              <a:rPr lang="en-US" sz="1300" dirty="0" smtClean="0"/>
              <a:t> (IFN</a:t>
            </a:r>
            <a:r>
              <a:rPr lang="el-GR" sz="1300" dirty="0" smtClean="0"/>
              <a:t>γ</a:t>
            </a:r>
            <a:r>
              <a:rPr lang="el-GR" sz="1300" baseline="30000" dirty="0" smtClean="0"/>
              <a:t>−/−</a:t>
            </a:r>
            <a:r>
              <a:rPr lang="el-GR" sz="1300" dirty="0" smtClean="0"/>
              <a:t>, </a:t>
            </a:r>
            <a:r>
              <a:rPr lang="en-US" sz="1300" dirty="0" smtClean="0"/>
              <a:t>nude, or CD8</a:t>
            </a:r>
            <a:r>
              <a:rPr lang="en-US" sz="1300" baseline="30000" dirty="0" smtClean="0"/>
              <a:t>−/−</a:t>
            </a:r>
            <a:r>
              <a:rPr lang="en-US" sz="1300" dirty="0" smtClean="0"/>
              <a:t>) mice. MHC-</a:t>
            </a:r>
            <a:r>
              <a:rPr lang="en-US" sz="1300" dirty="0" err="1" smtClean="0"/>
              <a:t>I</a:t>
            </a:r>
            <a:r>
              <a:rPr lang="en-US" sz="1300" baseline="30000" dirty="0" err="1" smtClean="0"/>
              <a:t>high</a:t>
            </a:r>
            <a:r>
              <a:rPr lang="en-US" sz="1300" dirty="0" smtClean="0"/>
              <a:t> melanoma growth was also reduced in mice lacking TNF-R1, but not TNF-R2. TNF</a:t>
            </a:r>
            <a:r>
              <a:rPr lang="en-US" sz="1300" baseline="30000" dirty="0" smtClean="0"/>
              <a:t>−/−</a:t>
            </a:r>
            <a:r>
              <a:rPr lang="en-US" sz="1300" dirty="0" smtClean="0"/>
              <a:t> and TNF-R1</a:t>
            </a:r>
            <a:r>
              <a:rPr lang="en-US" sz="1300" baseline="30000" dirty="0" smtClean="0"/>
              <a:t>−/−</a:t>
            </a:r>
            <a:r>
              <a:rPr lang="en-US" sz="1300" dirty="0" smtClean="0"/>
              <a:t> mice as well as </a:t>
            </a:r>
            <a:r>
              <a:rPr lang="en-US" sz="1300" dirty="0" err="1" smtClean="0"/>
              <a:t>Etanercept</a:t>
            </a:r>
            <a:r>
              <a:rPr lang="en-US" sz="1300" dirty="0" smtClean="0"/>
              <a:t>-treated WT mice displayed enhanced </a:t>
            </a:r>
            <a:r>
              <a:rPr lang="en-US" sz="1300" dirty="0" err="1" smtClean="0"/>
              <a:t>intratumor</a:t>
            </a:r>
            <a:r>
              <a:rPr lang="en-US" sz="1300" dirty="0" smtClean="0"/>
              <a:t> content of high endothelial </a:t>
            </a:r>
            <a:r>
              <a:rPr lang="en-US" sz="1300" dirty="0" err="1" smtClean="0"/>
              <a:t>venules</a:t>
            </a:r>
            <a:r>
              <a:rPr lang="en-US" sz="1300" dirty="0" smtClean="0"/>
              <a:t> surrounded by high CD8</a:t>
            </a:r>
            <a:r>
              <a:rPr lang="en-US" sz="1300" baseline="30000" dirty="0" smtClean="0"/>
              <a:t>+</a:t>
            </a:r>
            <a:r>
              <a:rPr lang="en-US" sz="1300" dirty="0" smtClean="0"/>
              <a:t> T-cell density. Adoptive transfer of activated TNF-R1–deficient or –proficient CD8</a:t>
            </a:r>
            <a:r>
              <a:rPr lang="en-US" sz="1300" baseline="30000" dirty="0" smtClean="0"/>
              <a:t>+</a:t>
            </a:r>
            <a:r>
              <a:rPr lang="en-US" sz="1300" dirty="0" smtClean="0"/>
              <a:t> T cells in CD8-deficient mice bearing B16K1 tumors demonstrated that TNF-R1 deficiency facilitates the accumulation of live CD8</a:t>
            </a:r>
            <a:r>
              <a:rPr lang="en-US" sz="1300" baseline="30000" dirty="0" smtClean="0"/>
              <a:t>+</a:t>
            </a:r>
            <a:r>
              <a:rPr lang="en-US" sz="1300" dirty="0" smtClean="0"/>
              <a:t> T cells into the tumors. Moreover, </a:t>
            </a:r>
            <a:r>
              <a:rPr lang="en-US" sz="1300" i="1" dirty="0" smtClean="0"/>
              <a:t>in vitro</a:t>
            </a:r>
            <a:r>
              <a:rPr lang="en-US" sz="1300" dirty="0" smtClean="0"/>
              <a:t> experiments indicated that TNF triggered activated CD8</a:t>
            </a:r>
            <a:r>
              <a:rPr lang="en-US" sz="1300" baseline="30000" dirty="0" smtClean="0"/>
              <a:t>+</a:t>
            </a:r>
            <a:r>
              <a:rPr lang="en-US" sz="1300" dirty="0" smtClean="0"/>
              <a:t> T cell death in a TNF-R1–dependent manner, likely limiting the accumulation of tumor-infiltrating CD8</a:t>
            </a:r>
            <a:r>
              <a:rPr lang="en-US" sz="1300" baseline="30000" dirty="0" smtClean="0"/>
              <a:t>+</a:t>
            </a:r>
            <a:r>
              <a:rPr lang="en-US" sz="1300" dirty="0" smtClean="0"/>
              <a:t> T cells in TNF/TNF-R1–proficient animals. Collectively, our observations indicate that TNF-R1–dependent TNF signaling impairs tumor-infiltrating CD8</a:t>
            </a:r>
            <a:r>
              <a:rPr lang="en-US" sz="1300" baseline="30000" dirty="0" smtClean="0"/>
              <a:t>+</a:t>
            </a:r>
            <a:r>
              <a:rPr lang="en-US" sz="1300" dirty="0" smtClean="0"/>
              <a:t> T-cell accumulation and may serve as a putative target to favor CD8</a:t>
            </a:r>
            <a:r>
              <a:rPr lang="en-US" sz="1300" baseline="30000" dirty="0" smtClean="0"/>
              <a:t>+</a:t>
            </a:r>
            <a:r>
              <a:rPr lang="en-US" sz="1300" dirty="0" smtClean="0"/>
              <a:t> T-cell–dependent immune response in melanoma. </a:t>
            </a:r>
            <a:r>
              <a:rPr lang="en-US" sz="1300" i="1" dirty="0" smtClean="0"/>
              <a:t>Cancer Res; 75(13); 2619–28. ©2015 AACR</a:t>
            </a:r>
            <a:r>
              <a:rPr lang="en-US" sz="1300" dirty="0" smtClean="0"/>
              <a:t>.</a:t>
            </a: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1071623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954003" cy="471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1447"/>
            <a:ext cx="50292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직사각형 5"/>
          <p:cNvSpPr/>
          <p:nvPr/>
        </p:nvSpPr>
        <p:spPr>
          <a:xfrm>
            <a:off x="-7875" y="3867156"/>
            <a:ext cx="914400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1300" b="1" dirty="0" smtClean="0"/>
              <a:t>Abstract</a:t>
            </a:r>
          </a:p>
          <a:p>
            <a:pPr fontAlgn="base"/>
            <a:r>
              <a:rPr lang="en-US" sz="1300" dirty="0" smtClean="0"/>
              <a:t>The AMPK-related </a:t>
            </a:r>
            <a:r>
              <a:rPr lang="en-US" sz="1300" dirty="0" err="1" smtClean="0"/>
              <a:t>kinase</a:t>
            </a:r>
            <a:r>
              <a:rPr lang="en-US" sz="1300" dirty="0" smtClean="0"/>
              <a:t> NUAK2 has been implicated in melanoma growth and survival outcomes, but its therapeutic utility has yet to be confirmed. In this study, we show how its genetic amplification in </a:t>
            </a:r>
            <a:r>
              <a:rPr lang="en-US" sz="1300" i="1" dirty="0" smtClean="0"/>
              <a:t>PTEN</a:t>
            </a:r>
            <a:r>
              <a:rPr lang="en-US" sz="1300" dirty="0" smtClean="0"/>
              <a:t>-deficient melanomas may rationalize the use of CDK2 inhibitors as a therapeutic strategy. Analysis of array-CGH data revealed that </a:t>
            </a:r>
            <a:r>
              <a:rPr lang="en-US" sz="1300" i="1" dirty="0" err="1" smtClean="0"/>
              <a:t>PTEN</a:t>
            </a:r>
            <a:r>
              <a:rPr lang="en-US" sz="1300" dirty="0" err="1" smtClean="0"/>
              <a:t>deficiency</a:t>
            </a:r>
            <a:r>
              <a:rPr lang="en-US" sz="1300" dirty="0" smtClean="0"/>
              <a:t> is coupled tightly with genomic amplification encompassing the </a:t>
            </a:r>
            <a:r>
              <a:rPr lang="en-US" sz="1300" i="1" dirty="0" smtClean="0"/>
              <a:t>NUAK2</a:t>
            </a:r>
            <a:r>
              <a:rPr lang="en-US" sz="1300" dirty="0" smtClean="0"/>
              <a:t> locus, a finding strengthened by </a:t>
            </a:r>
            <a:r>
              <a:rPr lang="en-US" sz="1300" dirty="0" err="1" smtClean="0"/>
              <a:t>immunohistochemical</a:t>
            </a:r>
            <a:r>
              <a:rPr lang="en-US" sz="1300" dirty="0" smtClean="0"/>
              <a:t> evidence that </a:t>
            </a:r>
            <a:r>
              <a:rPr lang="en-US" sz="1300" dirty="0" err="1" smtClean="0"/>
              <a:t>phospho-Akt</a:t>
            </a:r>
            <a:r>
              <a:rPr lang="en-US" sz="1300" dirty="0" smtClean="0"/>
              <a:t> </a:t>
            </a:r>
            <a:r>
              <a:rPr lang="en-US" sz="1300" dirty="0" err="1" smtClean="0"/>
              <a:t>overexpression</a:t>
            </a:r>
            <a:r>
              <a:rPr lang="en-US" sz="1300" dirty="0" smtClean="0"/>
              <a:t> was correlated with NUAK2 expression in clinical specimens of </a:t>
            </a:r>
            <a:r>
              <a:rPr lang="en-US" sz="1300" dirty="0" err="1" smtClean="0"/>
              <a:t>acral</a:t>
            </a:r>
            <a:r>
              <a:rPr lang="en-US" sz="1300" dirty="0" smtClean="0"/>
              <a:t> melanoma. Functional studies in melanoma cells showed that inactivation of the PI3K pathway </a:t>
            </a:r>
            <a:r>
              <a:rPr lang="en-US" sz="1300" dirty="0" err="1" smtClean="0"/>
              <a:t>upregulated</a:t>
            </a:r>
            <a:r>
              <a:rPr lang="en-US" sz="1300" dirty="0" smtClean="0"/>
              <a:t> p21 expression and reduced the number of cells in S phase. NUAK2 silencing and inactivation of the PI3K pathway efficiently controlled CDK2 expression, whereas CDK2 inactivation specifically abrogated the growth of </a:t>
            </a:r>
            <a:r>
              <a:rPr lang="en-US" sz="1300" i="1" dirty="0" smtClean="0"/>
              <a:t>NUAK2</a:t>
            </a:r>
            <a:r>
              <a:rPr lang="en-US" sz="1300" dirty="0" smtClean="0"/>
              <a:t>-amplified and </a:t>
            </a:r>
            <a:r>
              <a:rPr lang="en-US" sz="1300" i="1" dirty="0" smtClean="0"/>
              <a:t>PTEN</a:t>
            </a:r>
            <a:r>
              <a:rPr lang="en-US" sz="1300" dirty="0" smtClean="0"/>
              <a:t>-deficient melanoma cells. </a:t>
            </a:r>
            <a:r>
              <a:rPr lang="en-US" sz="1300" dirty="0" err="1" smtClean="0"/>
              <a:t>Immunohistochemical</a:t>
            </a:r>
            <a:r>
              <a:rPr lang="en-US" sz="1300" dirty="0" smtClean="0"/>
              <a:t> analyses confirmed an association of CDK2 expression with </a:t>
            </a:r>
            <a:r>
              <a:rPr lang="en-US" sz="1300" i="1" dirty="0" smtClean="0"/>
              <a:t>NUAK2</a:t>
            </a:r>
            <a:r>
              <a:rPr lang="en-US" sz="1300" dirty="0" smtClean="0"/>
              <a:t>amplification and p-</a:t>
            </a:r>
            <a:r>
              <a:rPr lang="en-US" sz="1300" dirty="0" err="1" smtClean="0"/>
              <a:t>Akt</a:t>
            </a:r>
            <a:r>
              <a:rPr lang="en-US" sz="1300" dirty="0" smtClean="0"/>
              <a:t> expression in melanomas. Finally, pharmacologic inhibition of CDK2 was sufficient to suppress the growth of </a:t>
            </a:r>
            <a:r>
              <a:rPr lang="en-US" sz="1300" i="1" dirty="0" smtClean="0"/>
              <a:t>NUAK2</a:t>
            </a:r>
            <a:r>
              <a:rPr lang="en-US" sz="1300" dirty="0" smtClean="0"/>
              <a:t>-amplified and </a:t>
            </a:r>
            <a:r>
              <a:rPr lang="en-US" sz="1300" i="1" dirty="0" smtClean="0"/>
              <a:t>PTEN</a:t>
            </a:r>
            <a:r>
              <a:rPr lang="en-US" sz="1300" dirty="0" smtClean="0"/>
              <a:t>-deficient melanoma cells </a:t>
            </a:r>
            <a:r>
              <a:rPr lang="en-US" sz="1300" i="1" dirty="0" smtClean="0"/>
              <a:t>in vitro</a:t>
            </a:r>
            <a:r>
              <a:rPr lang="en-US" sz="1300" dirty="0" smtClean="0"/>
              <a:t> and </a:t>
            </a:r>
            <a:r>
              <a:rPr lang="en-US" sz="1300" i="1" dirty="0" smtClean="0"/>
              <a:t>in vivo</a:t>
            </a:r>
            <a:r>
              <a:rPr lang="en-US" sz="1300" dirty="0" smtClean="0"/>
              <a:t>. Overall, our results show how CDK2 blockade may offer a promising therapy for genetically defined melanomas, where </a:t>
            </a:r>
            <a:r>
              <a:rPr lang="en-US" sz="1300" i="1" dirty="0" smtClean="0"/>
              <a:t>NUAK2</a:t>
            </a:r>
            <a:r>
              <a:rPr lang="en-US" sz="1300" dirty="0" smtClean="0"/>
              <a:t> is amplified and </a:t>
            </a:r>
            <a:r>
              <a:rPr lang="en-US" sz="1300" i="1" dirty="0" smtClean="0"/>
              <a:t>PTEN</a:t>
            </a:r>
            <a:r>
              <a:rPr lang="en-US" sz="1300" dirty="0" smtClean="0"/>
              <a:t> is deleted. </a:t>
            </a:r>
            <a:r>
              <a:rPr lang="en-US" sz="1300" i="1" dirty="0" smtClean="0"/>
              <a:t>Cancer Res; 75(13); 2708–15. ©2015 AACR</a:t>
            </a:r>
            <a:r>
              <a:rPr lang="en-US" sz="1300" dirty="0" smtClean="0"/>
              <a:t>.</a:t>
            </a: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4125674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954003" cy="471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4473"/>
            <a:ext cx="4495800" cy="597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33420"/>
            <a:ext cx="4448175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51658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954003" cy="471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73090"/>
            <a:ext cx="447675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14850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5276850"/>
            <a:ext cx="4276725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81620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954003" cy="471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7960"/>
            <a:ext cx="4486275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580986"/>
            <a:ext cx="4467225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13362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6437" y="0"/>
            <a:ext cx="20875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" y="1142984"/>
            <a:ext cx="4305300" cy="330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96727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6437" y="0"/>
            <a:ext cx="20875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18281" t="33333" r="38125" b="52500"/>
          <a:stretch>
            <a:fillRect/>
          </a:stretch>
        </p:blipFill>
        <p:spPr bwMode="auto">
          <a:xfrm>
            <a:off x="1250133" y="1214422"/>
            <a:ext cx="6643734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0081" y="2928934"/>
            <a:ext cx="5303837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437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8" y="1104900"/>
            <a:ext cx="4468812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561975"/>
            <a:ext cx="4364038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2643188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59718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43"/>
          <a:stretch>
            <a:fillRect/>
          </a:stretch>
        </p:blipFill>
        <p:spPr bwMode="auto">
          <a:xfrm>
            <a:off x="285750" y="1439863"/>
            <a:ext cx="4162425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243388" cy="330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2643188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388"/>
          <a:stretch>
            <a:fillRect/>
          </a:stretch>
        </p:blipFill>
        <p:spPr bwMode="auto">
          <a:xfrm>
            <a:off x="4572000" y="796925"/>
            <a:ext cx="41624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86638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381000"/>
            <a:ext cx="4903787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2643188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2854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90488"/>
            <a:ext cx="4410075" cy="676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2643188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7467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0970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8667842" y="3047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23828" t="11805" r="40234" b="86459"/>
          <a:stretch>
            <a:fillRect/>
          </a:stretch>
        </p:blipFill>
        <p:spPr bwMode="auto">
          <a:xfrm>
            <a:off x="1459222" y="250009"/>
            <a:ext cx="6572296" cy="178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/>
          <a:srcRect l="24219" t="18750" r="46875" b="35416"/>
          <a:stretch>
            <a:fillRect/>
          </a:stretch>
        </p:blipFill>
        <p:spPr bwMode="auto">
          <a:xfrm>
            <a:off x="1459222" y="642918"/>
            <a:ext cx="5286412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143146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l="23828" t="47130" r="33984" b="50000"/>
          <a:stretch>
            <a:fillRect/>
          </a:stretch>
        </p:blipFill>
        <p:spPr bwMode="auto">
          <a:xfrm>
            <a:off x="1428696" y="214290"/>
            <a:ext cx="7715304" cy="295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0970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8667842" y="3047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 l="24219" t="16667" r="39453" b="29167"/>
          <a:stretch>
            <a:fillRect/>
          </a:stretch>
        </p:blipFill>
        <p:spPr bwMode="auto">
          <a:xfrm>
            <a:off x="1428728" y="642930"/>
            <a:ext cx="6643734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38662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0970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8667842" y="3047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23828" t="20833" r="38672" b="27083"/>
          <a:stretch>
            <a:fillRect/>
          </a:stretch>
        </p:blipFill>
        <p:spPr bwMode="auto">
          <a:xfrm>
            <a:off x="1428728" y="640891"/>
            <a:ext cx="6858048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658562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0970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8667842" y="3047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0" y="857232"/>
            <a:ext cx="9144000" cy="6124754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Science 3 July 2015: Vol. 349 no. 6243 pp. 99-103</a:t>
            </a:r>
            <a:r>
              <a:rPr lang="fr-FR" sz="14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Report</a:t>
            </a:r>
          </a:p>
          <a:p>
            <a:r>
              <a:rPr lang="en-US" sz="1600" b="1" dirty="0" smtClean="0">
                <a:latin typeface="Arial" pitchFamily="34" charset="0"/>
                <a:cs typeface="Arial" pitchFamily="34" charset="0"/>
              </a:rPr>
              <a:t>X-ray crystal structures of native HIV-1 </a:t>
            </a:r>
            <a:r>
              <a:rPr lang="en-US" sz="1600" b="1" dirty="0" err="1" smtClean="0">
                <a:latin typeface="Arial" pitchFamily="34" charset="0"/>
                <a:cs typeface="Arial" pitchFamily="34" charset="0"/>
              </a:rPr>
              <a:t>capsid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protein reveal conformational variability</a:t>
            </a:r>
            <a:endParaRPr lang="nl-NL" sz="1400" dirty="0" smtClean="0">
              <a:latin typeface="Arial" pitchFamily="34" charset="0"/>
              <a:cs typeface="Arial" pitchFamily="34" charset="0"/>
            </a:endParaRPr>
          </a:p>
          <a:p>
            <a:endParaRPr lang="nl-NL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nl-NL" sz="1400" dirty="0" smtClean="0">
                <a:latin typeface="Arial" pitchFamily="34" charset="0"/>
                <a:cs typeface="Arial" pitchFamily="34" charset="0"/>
              </a:rPr>
              <a:t>Anna T. Gres1,2, Karen A. Kirby1,3, Vineet N. KewalRamani4, John J. Tanner2,5, Owen Pornillos6, Stefan G. Sarafianos1,3,5,* 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1Christopher S. Bond Life Sciences Center, University of Missouri, Columbia, MO 65211, USA. 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2Department of Chemistry, University of Missouri, Columbia, MO 65211, USA. 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3Department of Molecular Microbiology and Immunology, University of Missouri School of Medicine, Columbia, MO 65211, USA. 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4Basic Research Laboratory, Center for Cancer Research, National Cancer Institute, Frederick, MD 21702, USA. 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5Department of Biochemistry, University of Missouri, Columbia, MO 65211, USA. 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6Department of Molecular Physiology and Biological Physics, University of Virginia School of Medicine, Charlottesville, VA 22908, USA. 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1600" dirty="0" smtClean="0">
                <a:latin typeface="Arial" pitchFamily="34" charset="0"/>
                <a:cs typeface="Arial" pitchFamily="34" charset="0"/>
              </a:rPr>
              <a:t>The detailed molecular interactions between native HIV-1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capsid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protein (CA)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hexamers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that shield the viral genome and proteins have been elusive. We report crystal structures describing interactions between CA monomers related by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sixfold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symmetry within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hexamers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intrahexamer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) and threefold and twofold symmetry between neighboring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hexamers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interhexamer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). The structures describe how CA builds hexagonal lattices, the foundation of mature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capsids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 Lattice structure depends on an adaptable hydration layer modulating interactions among CA molecules. Disruption of this layer alters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interhexamer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interfaces, highlighting an inherent structural variability. A CA-targeting antiviral affects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capsid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stability by binding across CA molecules and subtly altering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interhexamer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interfaces remote to the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ligand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-binding site. Inherent structural plasticity, hydration layer rearrangement, and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effector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binding affect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capsid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stability and have functional implications for the retroviral life cycle. </a:t>
            </a:r>
          </a:p>
        </p:txBody>
      </p:sp>
    </p:spTree>
    <p:extLst>
      <p:ext uri="{BB962C8B-B14F-4D97-AF65-F5344CB8AC3E}">
        <p14:creationId xmlns:p14="http://schemas.microsoft.com/office/powerpoint/2010/main" val="101476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411</Words>
  <Application>Microsoft Office PowerPoint</Application>
  <PresentationFormat>화면 슬라이드 쇼(4:3)</PresentationFormat>
  <Paragraphs>23</Paragraphs>
  <Slides>15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user</cp:lastModifiedBy>
  <cp:revision>2</cp:revision>
  <dcterms:created xsi:type="dcterms:W3CDTF">2006-10-05T04:04:58Z</dcterms:created>
  <dcterms:modified xsi:type="dcterms:W3CDTF">2015-07-05T22:59:35Z</dcterms:modified>
</cp:coreProperties>
</file>