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8" d="100"/>
          <a:sy n="38" d="100"/>
        </p:scale>
        <p:origin x="-75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574C7075-5DA4-4DAD-A3D4-D265EEAA6EA9}" type="datetimeFigureOut">
              <a:rPr lang="ko-KR" altLang="en-US" smtClean="0"/>
              <a:t>2013-07-29</a:t>
            </a:fld>
            <a:endParaRPr lang="ko-KR" alt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370F6A90-ED17-4E7A-9643-AB95A0AB4BF3}" type="slidenum">
              <a:rPr lang="ko-KR" altLang="en-US" smtClean="0"/>
              <a:t>‹#›</a:t>
            </a:fld>
            <a:endParaRPr lang="ko-KR" altLang="en-US"/>
          </a:p>
        </p:txBody>
      </p:sp>
    </p:spTree>
    <p:extLst>
      <p:ext uri="{BB962C8B-B14F-4D97-AF65-F5344CB8AC3E}">
        <p14:creationId xmlns:p14="http://schemas.microsoft.com/office/powerpoint/2010/main" val="297195059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D6F9F3-0F8E-4790-8EEF-8AF90C99F60B}" type="slidenum">
              <a:rPr lang="en-US" smtClean="0"/>
              <a:t>9</a:t>
            </a:fld>
            <a:endParaRPr lang="en-US"/>
          </a:p>
        </p:txBody>
      </p:sp>
    </p:spTree>
    <p:extLst>
      <p:ext uri="{BB962C8B-B14F-4D97-AF65-F5344CB8AC3E}">
        <p14:creationId xmlns:p14="http://schemas.microsoft.com/office/powerpoint/2010/main" val="1859762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D6F9F3-0F8E-4790-8EEF-8AF90C99F60B}" type="slidenum">
              <a:rPr lang="en-US" smtClean="0"/>
              <a:t>10</a:t>
            </a:fld>
            <a:endParaRPr lang="en-US"/>
          </a:p>
        </p:txBody>
      </p:sp>
    </p:spTree>
    <p:extLst>
      <p:ext uri="{BB962C8B-B14F-4D97-AF65-F5344CB8AC3E}">
        <p14:creationId xmlns:p14="http://schemas.microsoft.com/office/powerpoint/2010/main" val="1583812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D6F9F3-0F8E-4790-8EEF-8AF90C99F60B}" type="slidenum">
              <a:rPr lang="en-US" smtClean="0"/>
              <a:t>11</a:t>
            </a:fld>
            <a:endParaRPr lang="en-US"/>
          </a:p>
        </p:txBody>
      </p:sp>
    </p:spTree>
    <p:extLst>
      <p:ext uri="{BB962C8B-B14F-4D97-AF65-F5344CB8AC3E}">
        <p14:creationId xmlns:p14="http://schemas.microsoft.com/office/powerpoint/2010/main" val="248026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D6F9F3-0F8E-4790-8EEF-8AF90C99F60B}" type="slidenum">
              <a:rPr lang="en-US" smtClean="0"/>
              <a:t>12</a:t>
            </a:fld>
            <a:endParaRPr lang="en-US"/>
          </a:p>
        </p:txBody>
      </p:sp>
    </p:spTree>
    <p:extLst>
      <p:ext uri="{BB962C8B-B14F-4D97-AF65-F5344CB8AC3E}">
        <p14:creationId xmlns:p14="http://schemas.microsoft.com/office/powerpoint/2010/main" val="3067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D6F9F3-0F8E-4790-8EEF-8AF90C99F60B}" type="slidenum">
              <a:rPr lang="en-US" smtClean="0"/>
              <a:t>13</a:t>
            </a:fld>
            <a:endParaRPr lang="en-US"/>
          </a:p>
        </p:txBody>
      </p:sp>
    </p:spTree>
    <p:extLst>
      <p:ext uri="{BB962C8B-B14F-4D97-AF65-F5344CB8AC3E}">
        <p14:creationId xmlns:p14="http://schemas.microsoft.com/office/powerpoint/2010/main" val="536537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sz="1200" b="0" i="0" kern="1200" dirty="0" err="1" smtClean="0">
                <a:solidFill>
                  <a:schemeClr val="tx1"/>
                </a:solidFill>
                <a:latin typeface="+mn-lt"/>
                <a:ea typeface="+mn-ea"/>
                <a:cs typeface="+mn-cs"/>
              </a:rPr>
              <a:t>Smad</a:t>
            </a:r>
            <a:r>
              <a:rPr lang="en-US" altLang="ko-KR" sz="1200" b="0" i="0" kern="1200" dirty="0" smtClean="0">
                <a:solidFill>
                  <a:schemeClr val="tx1"/>
                </a:solidFill>
                <a:latin typeface="+mn-lt"/>
                <a:ea typeface="+mn-ea"/>
                <a:cs typeface="+mn-cs"/>
              </a:rPr>
              <a:t> </a:t>
            </a:r>
            <a:r>
              <a:rPr lang="en-US" altLang="ko-KR" sz="1200" b="0" i="0" kern="1200" dirty="0" err="1" smtClean="0">
                <a:solidFill>
                  <a:schemeClr val="tx1"/>
                </a:solidFill>
                <a:latin typeface="+mn-lt"/>
                <a:ea typeface="+mn-ea"/>
                <a:cs typeface="+mn-cs"/>
              </a:rPr>
              <a:t>ubiquitin</a:t>
            </a:r>
            <a:r>
              <a:rPr lang="en-US" altLang="ko-KR" sz="1200" b="0" i="0" kern="1200" dirty="0" smtClean="0">
                <a:solidFill>
                  <a:schemeClr val="tx1"/>
                </a:solidFill>
                <a:latin typeface="+mn-lt"/>
                <a:ea typeface="+mn-ea"/>
                <a:cs typeface="+mn-cs"/>
              </a:rPr>
              <a:t> regulatory factors (Smurfs) are HECT-domain </a:t>
            </a:r>
            <a:r>
              <a:rPr lang="en-US" altLang="ko-KR" sz="1200" b="0" i="0" kern="1200" dirty="0" err="1" smtClean="0">
                <a:solidFill>
                  <a:schemeClr val="tx1"/>
                </a:solidFill>
                <a:latin typeface="+mn-lt"/>
                <a:ea typeface="+mn-ea"/>
                <a:cs typeface="+mn-cs"/>
              </a:rPr>
              <a:t>ubiquitin</a:t>
            </a:r>
            <a:r>
              <a:rPr lang="en-US" altLang="ko-KR" sz="1200" b="0" i="0" kern="1200" dirty="0" smtClean="0">
                <a:solidFill>
                  <a:schemeClr val="tx1"/>
                </a:solidFill>
                <a:latin typeface="+mn-lt"/>
                <a:ea typeface="+mn-ea"/>
                <a:cs typeface="+mn-cs"/>
              </a:rPr>
              <a:t> E3 </a:t>
            </a:r>
            <a:r>
              <a:rPr lang="en-US" altLang="ko-KR" sz="1200" b="0" i="0" kern="1200" dirty="0" err="1" smtClean="0">
                <a:solidFill>
                  <a:schemeClr val="tx1"/>
                </a:solidFill>
                <a:latin typeface="+mn-lt"/>
                <a:ea typeface="+mn-ea"/>
                <a:cs typeface="+mn-cs"/>
              </a:rPr>
              <a:t>ligases</a:t>
            </a:r>
            <a:r>
              <a:rPr lang="en-US" altLang="ko-KR" sz="1200" b="0" i="0" kern="1200" dirty="0" smtClean="0">
                <a:solidFill>
                  <a:schemeClr val="tx1"/>
                </a:solidFill>
                <a:latin typeface="+mn-lt"/>
                <a:ea typeface="+mn-ea"/>
                <a:cs typeface="+mn-cs"/>
              </a:rPr>
              <a:t> that regulate diverse cellular processes, including normal and tumor cell migration. However, the underlying mechanism of the Smurfs' role in cell migration is not fully understood. Here we show that Smurf1 induces </a:t>
            </a:r>
            <a:r>
              <a:rPr lang="en-US" altLang="ko-KR" sz="1200" b="0" i="0" kern="1200" dirty="0" err="1" smtClean="0">
                <a:solidFill>
                  <a:schemeClr val="tx1"/>
                </a:solidFill>
                <a:latin typeface="+mn-lt"/>
                <a:ea typeface="+mn-ea"/>
                <a:cs typeface="+mn-cs"/>
              </a:rPr>
              <a:t>ubiquitination</a:t>
            </a:r>
            <a:r>
              <a:rPr lang="en-US" altLang="ko-KR" sz="1200" b="0" i="0" kern="1200" dirty="0" smtClean="0">
                <a:solidFill>
                  <a:schemeClr val="tx1"/>
                </a:solidFill>
                <a:latin typeface="+mn-lt"/>
                <a:ea typeface="+mn-ea"/>
                <a:cs typeface="+mn-cs"/>
              </a:rPr>
              <a:t> of tumor necrosis factor receptor-associated factor 4 (TRAF4) at K190. Using the K190R mutant of TRAF4, we demonstrate that Smurf1-induced </a:t>
            </a:r>
            <a:r>
              <a:rPr lang="en-US" altLang="ko-KR" sz="1200" b="0" i="0" kern="1200" dirty="0" err="1" smtClean="0">
                <a:solidFill>
                  <a:schemeClr val="tx1"/>
                </a:solidFill>
                <a:latin typeface="+mn-lt"/>
                <a:ea typeface="+mn-ea"/>
                <a:cs typeface="+mn-cs"/>
              </a:rPr>
              <a:t>ubiquitination</a:t>
            </a:r>
            <a:r>
              <a:rPr lang="en-US" altLang="ko-KR" sz="1200" b="0" i="0" kern="1200" dirty="0" smtClean="0">
                <a:solidFill>
                  <a:schemeClr val="tx1"/>
                </a:solidFill>
                <a:latin typeface="+mn-lt"/>
                <a:ea typeface="+mn-ea"/>
                <a:cs typeface="+mn-cs"/>
              </a:rPr>
              <a:t> is required for proper localization of TRAF4 to tight junctions in confluent epithelial cells. We further show that TRAF4 is essential for the migration of both normal mammary epithelial and breast cancer cells. The ability of TRAF4 to promote cell migration is also dependent on Smurf1-mediated </a:t>
            </a:r>
            <a:r>
              <a:rPr lang="en-US" altLang="ko-KR" sz="1200" b="0" i="0" kern="1200" dirty="0" err="1" smtClean="0">
                <a:solidFill>
                  <a:schemeClr val="tx1"/>
                </a:solidFill>
                <a:latin typeface="+mn-lt"/>
                <a:ea typeface="+mn-ea"/>
                <a:cs typeface="+mn-cs"/>
              </a:rPr>
              <a:t>ubiquitination</a:t>
            </a:r>
            <a:r>
              <a:rPr lang="en-US" altLang="ko-KR" sz="1200" b="0" i="0" kern="1200" dirty="0" smtClean="0">
                <a:solidFill>
                  <a:schemeClr val="tx1"/>
                </a:solidFill>
                <a:latin typeface="+mn-lt"/>
                <a:ea typeface="+mn-ea"/>
                <a:cs typeface="+mn-cs"/>
              </a:rPr>
              <a:t>, which is associated with Rac1 activation by TRAF4. These results reveal a new regulatory circuit for cell migration, consisting of Smurf1-mediated </a:t>
            </a:r>
            <a:r>
              <a:rPr lang="en-US" altLang="ko-KR" sz="1200" b="0" i="0" kern="1200" dirty="0" err="1" smtClean="0">
                <a:solidFill>
                  <a:schemeClr val="tx1"/>
                </a:solidFill>
                <a:latin typeface="+mn-lt"/>
                <a:ea typeface="+mn-ea"/>
                <a:cs typeface="+mn-cs"/>
              </a:rPr>
              <a:t>ubiquitination</a:t>
            </a:r>
            <a:r>
              <a:rPr lang="en-US" altLang="ko-KR" sz="1200" b="0" i="0" kern="1200" dirty="0" smtClean="0">
                <a:solidFill>
                  <a:schemeClr val="tx1"/>
                </a:solidFill>
                <a:latin typeface="+mn-lt"/>
                <a:ea typeface="+mn-ea"/>
                <a:cs typeface="+mn-cs"/>
              </a:rPr>
              <a:t> of TRAF4 and Rac1 activation.</a:t>
            </a:r>
            <a:endParaRPr lang="ko-KR" altLang="en-US" dirty="0"/>
          </a:p>
        </p:txBody>
      </p:sp>
      <p:sp>
        <p:nvSpPr>
          <p:cNvPr id="4" name="슬라이드 번호 개체 틀 3"/>
          <p:cNvSpPr>
            <a:spLocks noGrp="1"/>
          </p:cNvSpPr>
          <p:nvPr>
            <p:ph type="sldNum" sz="quarter" idx="10"/>
          </p:nvPr>
        </p:nvSpPr>
        <p:spPr/>
        <p:txBody>
          <a:bodyPr/>
          <a:lstStyle/>
          <a:p>
            <a:fld id="{C9787444-A963-4405-AC0C-888C0FCBFC88}" type="slidenum">
              <a:rPr lang="ko-KR" altLang="en-US" smtClean="0"/>
              <a:t>22</a:t>
            </a:fld>
            <a:endParaRPr lang="ko-KR"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lnSpcReduction="10000"/>
          </a:bodyPr>
          <a:lstStyle/>
          <a:p>
            <a:r>
              <a:rPr lang="en-US" altLang="ko-KR" sz="1200" b="0" i="0" kern="1200" dirty="0" err="1" smtClean="0">
                <a:solidFill>
                  <a:schemeClr val="tx1"/>
                </a:solidFill>
                <a:latin typeface="+mn-lt"/>
                <a:ea typeface="+mn-ea"/>
                <a:cs typeface="+mn-cs"/>
              </a:rPr>
              <a:t>Glioblastoma</a:t>
            </a:r>
            <a:r>
              <a:rPr lang="en-US" altLang="ko-KR" sz="1200" b="0" i="0" kern="1200" dirty="0" smtClean="0">
                <a:solidFill>
                  <a:schemeClr val="tx1"/>
                </a:solidFill>
                <a:latin typeface="+mn-lt"/>
                <a:ea typeface="+mn-ea"/>
                <a:cs typeface="+mn-cs"/>
              </a:rPr>
              <a:t> (GB) is the highest grade of primary adult brain tumors, characterized by a poorly defined and highly invasive cell population. Importantly, these invading cells are attributed with having a decreased sensitivity to radiation and chemotherapy. TNF-like weak inducer of apoptosis (TWEAK)-Fn14 </a:t>
            </a:r>
            <a:r>
              <a:rPr lang="en-US" altLang="ko-KR" sz="1200" b="0" i="0" kern="1200" dirty="0" err="1" smtClean="0">
                <a:solidFill>
                  <a:schemeClr val="tx1"/>
                </a:solidFill>
                <a:latin typeface="+mn-lt"/>
                <a:ea typeface="+mn-ea"/>
                <a:cs typeface="+mn-cs"/>
              </a:rPr>
              <a:t>ligand</a:t>
            </a:r>
            <a:r>
              <a:rPr lang="en-US" altLang="ko-KR" sz="1200" b="0" i="0" kern="1200" dirty="0" smtClean="0">
                <a:solidFill>
                  <a:schemeClr val="tx1"/>
                </a:solidFill>
                <a:latin typeface="+mn-lt"/>
                <a:ea typeface="+mn-ea"/>
                <a:cs typeface="+mn-cs"/>
              </a:rPr>
              <a:t>-receptor signaling is one mechanism in GB that promotes cell invasiveness and survival and is dependent upon the activity of multiple Rho </a:t>
            </a:r>
            <a:r>
              <a:rPr lang="en-US" altLang="ko-KR" sz="1200" b="0" i="0" kern="1200" dirty="0" err="1" smtClean="0">
                <a:solidFill>
                  <a:schemeClr val="tx1"/>
                </a:solidFill>
                <a:latin typeface="+mn-lt"/>
                <a:ea typeface="+mn-ea"/>
                <a:cs typeface="+mn-cs"/>
              </a:rPr>
              <a:t>GTPases</a:t>
            </a:r>
            <a:r>
              <a:rPr lang="en-US" altLang="ko-KR" sz="1200" b="0" i="0" kern="1200" dirty="0" smtClean="0">
                <a:solidFill>
                  <a:schemeClr val="tx1"/>
                </a:solidFill>
                <a:latin typeface="+mn-lt"/>
                <a:ea typeface="+mn-ea"/>
                <a:cs typeface="+mn-cs"/>
              </a:rPr>
              <a:t>, including Rac1. Here we report that </a:t>
            </a:r>
            <a:r>
              <a:rPr lang="en-US" altLang="ko-KR" sz="1200" b="0" i="0" kern="1200" dirty="0" err="1" smtClean="0">
                <a:solidFill>
                  <a:schemeClr val="tx1"/>
                </a:solidFill>
                <a:latin typeface="+mn-lt"/>
                <a:ea typeface="+mn-ea"/>
                <a:cs typeface="+mn-cs"/>
              </a:rPr>
              <a:t>Src</a:t>
            </a:r>
            <a:r>
              <a:rPr lang="en-US" altLang="ko-KR" sz="1200" b="0" i="0" kern="1200" dirty="0" smtClean="0">
                <a:solidFill>
                  <a:schemeClr val="tx1"/>
                </a:solidFill>
                <a:latin typeface="+mn-lt"/>
                <a:ea typeface="+mn-ea"/>
                <a:cs typeface="+mn-cs"/>
              </a:rPr>
              <a:t> homology 3 domain-containing guanine nucleotide exchange factor (SGEF), a </a:t>
            </a:r>
            <a:r>
              <a:rPr lang="en-US" altLang="ko-KR" sz="1200" b="0" i="0" kern="1200" dirty="0" err="1" smtClean="0">
                <a:solidFill>
                  <a:schemeClr val="tx1"/>
                </a:solidFill>
                <a:latin typeface="+mn-lt"/>
                <a:ea typeface="+mn-ea"/>
                <a:cs typeface="+mn-cs"/>
              </a:rPr>
              <a:t>RhoG</a:t>
            </a:r>
            <a:r>
              <a:rPr lang="en-US" altLang="ko-KR" sz="1200" b="0" i="0" kern="1200" dirty="0" smtClean="0">
                <a:solidFill>
                  <a:schemeClr val="tx1"/>
                </a:solidFill>
                <a:latin typeface="+mn-lt"/>
                <a:ea typeface="+mn-ea"/>
                <a:cs typeface="+mn-cs"/>
              </a:rPr>
              <a:t>-specific guanine nucleotide exchange factor, is </a:t>
            </a:r>
            <a:r>
              <a:rPr lang="en-US" altLang="ko-KR" sz="1200" b="0" i="0" kern="1200" dirty="0" err="1" smtClean="0">
                <a:solidFill>
                  <a:schemeClr val="tx1"/>
                </a:solidFill>
                <a:latin typeface="+mn-lt"/>
                <a:ea typeface="+mn-ea"/>
                <a:cs typeface="+mn-cs"/>
              </a:rPr>
              <a:t>overexpressed</a:t>
            </a:r>
            <a:r>
              <a:rPr lang="en-US" altLang="ko-KR" sz="1200" b="0" i="0" kern="1200" dirty="0" smtClean="0">
                <a:solidFill>
                  <a:schemeClr val="tx1"/>
                </a:solidFill>
                <a:latin typeface="+mn-lt"/>
                <a:ea typeface="+mn-ea"/>
                <a:cs typeface="+mn-cs"/>
              </a:rPr>
              <a:t> in GB tumors and promotes TWEAK-Fn14-mediated </a:t>
            </a:r>
            <a:r>
              <a:rPr lang="en-US" altLang="ko-KR" sz="1200" b="0" i="0" kern="1200" dirty="0" err="1" smtClean="0">
                <a:solidFill>
                  <a:schemeClr val="tx1"/>
                </a:solidFill>
                <a:latin typeface="+mn-lt"/>
                <a:ea typeface="+mn-ea"/>
                <a:cs typeface="+mn-cs"/>
              </a:rPr>
              <a:t>glioma</a:t>
            </a:r>
            <a:r>
              <a:rPr lang="en-US" altLang="ko-KR" sz="1200" b="0" i="0" kern="1200" dirty="0" smtClean="0">
                <a:solidFill>
                  <a:schemeClr val="tx1"/>
                </a:solidFill>
                <a:latin typeface="+mn-lt"/>
                <a:ea typeface="+mn-ea"/>
                <a:cs typeface="+mn-cs"/>
              </a:rPr>
              <a:t> invasion. Importantly, levels of SGEF expression in GB tumors inversely correlate with patient survival. SGEF mRNA expression is increased in GB cells at the invasive rim relative to those in the tumor core, and knockdown of SGEF expression by </a:t>
            </a:r>
            <a:r>
              <a:rPr lang="en-US" altLang="ko-KR" sz="1200" b="0" i="0" kern="1200" dirty="0" err="1" smtClean="0">
                <a:solidFill>
                  <a:schemeClr val="tx1"/>
                </a:solidFill>
                <a:latin typeface="+mn-lt"/>
                <a:ea typeface="+mn-ea"/>
                <a:cs typeface="+mn-cs"/>
              </a:rPr>
              <a:t>shRNA</a:t>
            </a:r>
            <a:r>
              <a:rPr lang="en-US" altLang="ko-KR" sz="1200" b="0" i="0" kern="1200" dirty="0" smtClean="0">
                <a:solidFill>
                  <a:schemeClr val="tx1"/>
                </a:solidFill>
                <a:latin typeface="+mn-lt"/>
                <a:ea typeface="+mn-ea"/>
                <a:cs typeface="+mn-cs"/>
              </a:rPr>
              <a:t> decreases </a:t>
            </a:r>
            <a:r>
              <a:rPr lang="en-US" altLang="ko-KR" sz="1200" b="0" i="0" kern="1200" dirty="0" err="1" smtClean="0">
                <a:solidFill>
                  <a:schemeClr val="tx1"/>
                </a:solidFill>
                <a:latin typeface="+mn-lt"/>
                <a:ea typeface="+mn-ea"/>
                <a:cs typeface="+mn-cs"/>
              </a:rPr>
              <a:t>glioma</a:t>
            </a:r>
            <a:r>
              <a:rPr lang="en-US" altLang="ko-KR" sz="1200" b="0" i="0" kern="1200" dirty="0" smtClean="0">
                <a:solidFill>
                  <a:schemeClr val="tx1"/>
                </a:solidFill>
                <a:latin typeface="+mn-lt"/>
                <a:ea typeface="+mn-ea"/>
                <a:cs typeface="+mn-cs"/>
              </a:rPr>
              <a:t> cell migration </a:t>
            </a:r>
            <a:r>
              <a:rPr lang="en-US" altLang="ko-KR" sz="1200" b="0" i="1" kern="1200" dirty="0" smtClean="0">
                <a:solidFill>
                  <a:schemeClr val="tx1"/>
                </a:solidFill>
                <a:latin typeface="+mn-lt"/>
                <a:ea typeface="+mn-ea"/>
                <a:cs typeface="+mn-cs"/>
              </a:rPr>
              <a:t>in vitro</a:t>
            </a:r>
            <a:r>
              <a:rPr lang="en-US" altLang="ko-KR" sz="1200" b="0" i="0" kern="1200" dirty="0" smtClean="0">
                <a:solidFill>
                  <a:schemeClr val="tx1"/>
                </a:solidFill>
                <a:latin typeface="+mn-lt"/>
                <a:ea typeface="+mn-ea"/>
                <a:cs typeface="+mn-cs"/>
              </a:rPr>
              <a:t> and invasion </a:t>
            </a:r>
            <a:r>
              <a:rPr lang="en-US" altLang="ko-KR" sz="1200" b="0" i="1" kern="1200" dirty="0" smtClean="0">
                <a:solidFill>
                  <a:schemeClr val="tx1"/>
                </a:solidFill>
                <a:latin typeface="+mn-lt"/>
                <a:ea typeface="+mn-ea"/>
                <a:cs typeface="+mn-cs"/>
              </a:rPr>
              <a:t>ex vivo</a:t>
            </a:r>
            <a:r>
              <a:rPr lang="en-US" altLang="ko-KR" sz="1200" b="0" i="0" kern="1200" dirty="0" smtClean="0">
                <a:solidFill>
                  <a:schemeClr val="tx1"/>
                </a:solidFill>
                <a:latin typeface="+mn-lt"/>
                <a:ea typeface="+mn-ea"/>
                <a:cs typeface="+mn-cs"/>
              </a:rPr>
              <a:t>. Furthermore, we showed that, upon TWEAK stimulation, SGEF is recruited to the Fn14 </a:t>
            </a:r>
            <a:r>
              <a:rPr lang="en-US" altLang="ko-KR" sz="1200" b="0" i="0" kern="1200" dirty="0" err="1" smtClean="0">
                <a:solidFill>
                  <a:schemeClr val="tx1"/>
                </a:solidFill>
                <a:latin typeface="+mn-lt"/>
                <a:ea typeface="+mn-ea"/>
                <a:cs typeface="+mn-cs"/>
              </a:rPr>
              <a:t>cytoplasmic</a:t>
            </a:r>
            <a:r>
              <a:rPr lang="en-US" altLang="ko-KR" sz="1200" b="0" i="0" kern="1200" dirty="0" smtClean="0">
                <a:solidFill>
                  <a:schemeClr val="tx1"/>
                </a:solidFill>
                <a:latin typeface="+mn-lt"/>
                <a:ea typeface="+mn-ea"/>
                <a:cs typeface="+mn-cs"/>
              </a:rPr>
              <a:t> tail via TRAF2. Mutation of the Fn14-TRAF domain site or depletion of TNF receptor-associated factor 2 (TRAF2) expression by </a:t>
            </a:r>
            <a:r>
              <a:rPr lang="en-US" altLang="ko-KR" sz="1200" b="0" i="0" kern="1200" dirty="0" err="1" smtClean="0">
                <a:solidFill>
                  <a:schemeClr val="tx1"/>
                </a:solidFill>
                <a:latin typeface="+mn-lt"/>
                <a:ea typeface="+mn-ea"/>
                <a:cs typeface="+mn-cs"/>
              </a:rPr>
              <a:t>siRNA</a:t>
            </a:r>
            <a:r>
              <a:rPr lang="en-US" altLang="ko-KR" sz="1200" b="0" i="0" kern="1200" dirty="0" smtClean="0">
                <a:solidFill>
                  <a:schemeClr val="tx1"/>
                </a:solidFill>
                <a:latin typeface="+mn-lt"/>
                <a:ea typeface="+mn-ea"/>
                <a:cs typeface="+mn-cs"/>
              </a:rPr>
              <a:t> </a:t>
            </a:r>
            <a:r>
              <a:rPr lang="en-US" altLang="ko-KR" sz="1200" b="0" i="0" kern="1200" dirty="0" err="1" smtClean="0">
                <a:solidFill>
                  <a:schemeClr val="tx1"/>
                </a:solidFill>
                <a:latin typeface="+mn-lt"/>
                <a:ea typeface="+mn-ea"/>
                <a:cs typeface="+mn-cs"/>
              </a:rPr>
              <a:t>oligonucleotides</a:t>
            </a:r>
            <a:r>
              <a:rPr lang="en-US" altLang="ko-KR" sz="1200" b="0" i="0" kern="1200" dirty="0" smtClean="0">
                <a:solidFill>
                  <a:schemeClr val="tx1"/>
                </a:solidFill>
                <a:latin typeface="+mn-lt"/>
                <a:ea typeface="+mn-ea"/>
                <a:cs typeface="+mn-cs"/>
              </a:rPr>
              <a:t> blocked SGEF recruitment to Fn14 and inhibited SGEF activity and subsequent GB cell migration. We also showed that knockdown of either SGEF or </a:t>
            </a:r>
            <a:r>
              <a:rPr lang="en-US" altLang="ko-KR" sz="1200" b="0" i="0" kern="1200" dirty="0" err="1" smtClean="0">
                <a:solidFill>
                  <a:schemeClr val="tx1"/>
                </a:solidFill>
                <a:latin typeface="+mn-lt"/>
                <a:ea typeface="+mn-ea"/>
                <a:cs typeface="+mn-cs"/>
              </a:rPr>
              <a:t>RhoG</a:t>
            </a:r>
            <a:r>
              <a:rPr lang="en-US" altLang="ko-KR" sz="1200" b="0" i="0" kern="1200" dirty="0" smtClean="0">
                <a:solidFill>
                  <a:schemeClr val="tx1"/>
                </a:solidFill>
                <a:latin typeface="+mn-lt"/>
                <a:ea typeface="+mn-ea"/>
                <a:cs typeface="+mn-cs"/>
              </a:rPr>
              <a:t> diminished TWEAK activation of Rac1 and subsequent </a:t>
            </a:r>
            <a:r>
              <a:rPr lang="en-US" altLang="ko-KR" sz="1200" b="0" i="0" kern="1200" dirty="0" err="1" smtClean="0">
                <a:solidFill>
                  <a:schemeClr val="tx1"/>
                </a:solidFill>
                <a:latin typeface="+mn-lt"/>
                <a:ea typeface="+mn-ea"/>
                <a:cs typeface="+mn-cs"/>
              </a:rPr>
              <a:t>lamellipodia</a:t>
            </a:r>
            <a:r>
              <a:rPr lang="en-US" altLang="ko-KR" sz="1200" b="0" i="0" kern="1200" dirty="0" smtClean="0">
                <a:solidFill>
                  <a:schemeClr val="tx1"/>
                </a:solidFill>
                <a:latin typeface="+mn-lt"/>
                <a:ea typeface="+mn-ea"/>
                <a:cs typeface="+mn-cs"/>
              </a:rPr>
              <a:t> formation. Together, these results indicate that SGEF-</a:t>
            </a:r>
            <a:r>
              <a:rPr lang="en-US" altLang="ko-KR" sz="1200" b="0" i="0" kern="1200" dirty="0" err="1" smtClean="0">
                <a:solidFill>
                  <a:schemeClr val="tx1"/>
                </a:solidFill>
                <a:latin typeface="+mn-lt"/>
                <a:ea typeface="+mn-ea"/>
                <a:cs typeface="+mn-cs"/>
              </a:rPr>
              <a:t>RhoG</a:t>
            </a:r>
            <a:r>
              <a:rPr lang="en-US" altLang="ko-KR" sz="1200" b="0" i="0" kern="1200" smtClean="0">
                <a:solidFill>
                  <a:schemeClr val="tx1"/>
                </a:solidFill>
                <a:latin typeface="+mn-lt"/>
                <a:ea typeface="+mn-ea"/>
                <a:cs typeface="+mn-cs"/>
              </a:rPr>
              <a:t> is an important downstream regulator of TWEAK-Fn14-driven GB cell migration and invasion.</a:t>
            </a:r>
            <a:endParaRPr lang="ko-KR" altLang="en-US"/>
          </a:p>
        </p:txBody>
      </p:sp>
      <p:sp>
        <p:nvSpPr>
          <p:cNvPr id="4" name="슬라이드 번호 개체 틀 3"/>
          <p:cNvSpPr>
            <a:spLocks noGrp="1"/>
          </p:cNvSpPr>
          <p:nvPr>
            <p:ph type="sldNum" sz="quarter" idx="10"/>
          </p:nvPr>
        </p:nvSpPr>
        <p:spPr/>
        <p:txBody>
          <a:bodyPr/>
          <a:lstStyle/>
          <a:p>
            <a:fld id="{C9787444-A963-4405-AC0C-888C0FCBFC88}" type="slidenum">
              <a:rPr lang="ko-KR" altLang="en-US" smtClean="0"/>
              <a:t>23</a:t>
            </a:fld>
            <a:endParaRPr lang="ko-KR"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sz="1200" b="0" i="0" kern="1200" dirty="0" smtClean="0">
                <a:solidFill>
                  <a:schemeClr val="tx1"/>
                </a:solidFill>
                <a:latin typeface="+mn-lt"/>
                <a:ea typeface="+mn-ea"/>
                <a:cs typeface="+mn-cs"/>
              </a:rPr>
              <a:t>The ribosomal gene </a:t>
            </a:r>
            <a:r>
              <a:rPr lang="en-US" altLang="ko-KR" sz="1200" b="0" i="1" kern="1200" dirty="0" smtClean="0">
                <a:solidFill>
                  <a:schemeClr val="tx1"/>
                </a:solidFill>
                <a:latin typeface="+mn-lt"/>
                <a:ea typeface="+mn-ea"/>
                <a:cs typeface="+mn-cs"/>
              </a:rPr>
              <a:t>RPS14</a:t>
            </a:r>
            <a:r>
              <a:rPr lang="en-US" altLang="ko-KR" sz="1200" b="0" i="0" kern="1200" dirty="0" smtClean="0">
                <a:solidFill>
                  <a:schemeClr val="tx1"/>
                </a:solidFill>
                <a:latin typeface="+mn-lt"/>
                <a:ea typeface="+mn-ea"/>
                <a:cs typeface="+mn-cs"/>
              </a:rPr>
              <a:t> is associated with the cancer-prone 5q-syndrome, which is caused by an interstitial deletion of the long arm of human chromosome 5. Previously, we found that ribosomal protein S14 (RPS14) binds to and inactivates MDM2, consequently leading to p53-dependent cell-cycle arrest and growth inhibition. However, it remains elusive whether RPS14 regulates cell proliferation in a p53-independent manner. Here, we show that RPS14 interacts with the </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homology box II (MBII) and the C-terminal basic helix-loop-helix </a:t>
            </a:r>
            <a:r>
              <a:rPr lang="en-US" altLang="ko-KR" sz="1200" b="0" i="0" kern="1200" dirty="0" err="1" smtClean="0">
                <a:solidFill>
                  <a:schemeClr val="tx1"/>
                </a:solidFill>
                <a:latin typeface="+mn-lt"/>
                <a:ea typeface="+mn-ea"/>
                <a:cs typeface="+mn-cs"/>
              </a:rPr>
              <a:t>leucine</a:t>
            </a:r>
            <a:r>
              <a:rPr lang="en-US" altLang="ko-KR" sz="1200" b="0" i="0" kern="1200" dirty="0" smtClean="0">
                <a:solidFill>
                  <a:schemeClr val="tx1"/>
                </a:solidFill>
                <a:latin typeface="+mn-lt"/>
                <a:ea typeface="+mn-ea"/>
                <a:cs typeface="+mn-cs"/>
              </a:rPr>
              <a:t> zipper (</a:t>
            </a:r>
            <a:r>
              <a:rPr lang="en-US" altLang="ko-KR" sz="1200" b="0" i="0" kern="1200" dirty="0" err="1" smtClean="0">
                <a:solidFill>
                  <a:schemeClr val="tx1"/>
                </a:solidFill>
                <a:latin typeface="+mn-lt"/>
                <a:ea typeface="+mn-ea"/>
                <a:cs typeface="+mn-cs"/>
              </a:rPr>
              <a:t>bHLH</a:t>
            </a:r>
            <a:r>
              <a:rPr lang="en-US" altLang="ko-KR" sz="1200" b="0" i="0" kern="1200" dirty="0" smtClean="0">
                <a:solidFill>
                  <a:schemeClr val="tx1"/>
                </a:solidFill>
                <a:latin typeface="+mn-lt"/>
                <a:ea typeface="+mn-ea"/>
                <a:cs typeface="+mn-cs"/>
              </a:rPr>
              <a:t>-LZ) domains of the </a:t>
            </a:r>
            <a:r>
              <a:rPr lang="en-US" altLang="ko-KR" sz="1200" b="0" i="0" kern="1200" dirty="0" err="1" smtClean="0">
                <a:solidFill>
                  <a:schemeClr val="tx1"/>
                </a:solidFill>
                <a:latin typeface="+mn-lt"/>
                <a:ea typeface="+mn-ea"/>
                <a:cs typeface="+mn-cs"/>
              </a:rPr>
              <a:t>oncoprotein</a:t>
            </a:r>
            <a:r>
              <a:rPr lang="en-US" altLang="ko-KR" sz="1200" b="0" i="0" kern="1200" dirty="0" smtClean="0">
                <a:solidFill>
                  <a:schemeClr val="tx1"/>
                </a:solidFill>
                <a:latin typeface="+mn-lt"/>
                <a:ea typeface="+mn-ea"/>
                <a:cs typeface="+mn-cs"/>
              </a:rPr>
              <a:t> c-Myc. Further, RPS14 inhibited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transcriptional activity by preventing the recruitment of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and its cofactor, TRRAP, to the target gene promoters, as thus suppressing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-induced cell proliferation. Also, </a:t>
            </a:r>
            <a:r>
              <a:rPr lang="en-US" altLang="ko-KR" sz="1200" b="0" i="0" kern="1200" dirty="0" err="1" smtClean="0">
                <a:solidFill>
                  <a:schemeClr val="tx1"/>
                </a:solidFill>
                <a:latin typeface="+mn-lt"/>
                <a:ea typeface="+mn-ea"/>
                <a:cs typeface="+mn-cs"/>
              </a:rPr>
              <a:t>siRNA</a:t>
            </a:r>
            <a:r>
              <a:rPr lang="en-US" altLang="ko-KR" sz="1200" b="0" i="0" kern="1200" dirty="0" smtClean="0">
                <a:solidFill>
                  <a:schemeClr val="tx1"/>
                </a:solidFill>
                <a:latin typeface="+mn-lt"/>
                <a:ea typeface="+mn-ea"/>
                <a:cs typeface="+mn-cs"/>
              </a:rPr>
              <a:t>-mediated RPS14 depletion elevated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transcriptional activity determined by its target gene, </a:t>
            </a:r>
            <a:r>
              <a:rPr lang="en-US" altLang="ko-KR" sz="1200" b="0" i="1" kern="1200" dirty="0" err="1" smtClean="0">
                <a:solidFill>
                  <a:schemeClr val="tx1"/>
                </a:solidFill>
                <a:latin typeface="+mn-lt"/>
                <a:ea typeface="+mn-ea"/>
                <a:cs typeface="+mn-cs"/>
              </a:rPr>
              <a:t>Nucleolin</a:t>
            </a:r>
            <a:r>
              <a:rPr lang="en-US" altLang="ko-KR" sz="1200" b="0" i="0" kern="1200" dirty="0" smtClean="0">
                <a:solidFill>
                  <a:schemeClr val="tx1"/>
                </a:solidFill>
                <a:latin typeface="+mn-lt"/>
                <a:ea typeface="+mn-ea"/>
                <a:cs typeface="+mn-cs"/>
              </a:rPr>
              <a:t>, expression. Interestingly, RPS14 depletion also resulted in the induction of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mRNA and subsequent protein levels. Consistent with this, RPS14 promoted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mRNA turnover through an </a:t>
            </a:r>
            <a:r>
              <a:rPr lang="en-US" altLang="ko-KR" sz="1200" b="0" i="0" kern="1200" dirty="0" err="1" smtClean="0">
                <a:solidFill>
                  <a:schemeClr val="tx1"/>
                </a:solidFill>
                <a:latin typeface="+mn-lt"/>
                <a:ea typeface="+mn-ea"/>
                <a:cs typeface="+mn-cs"/>
              </a:rPr>
              <a:t>Argonaute</a:t>
            </a:r>
            <a:r>
              <a:rPr lang="en-US" altLang="ko-KR" sz="1200" b="0" i="0" kern="1200" dirty="0" smtClean="0">
                <a:solidFill>
                  <a:schemeClr val="tx1"/>
                </a:solidFill>
                <a:latin typeface="+mn-lt"/>
                <a:ea typeface="+mn-ea"/>
                <a:cs typeface="+mn-cs"/>
              </a:rPr>
              <a:t> 2 (Ago2)- and </a:t>
            </a:r>
            <a:r>
              <a:rPr lang="en-US" altLang="ko-KR" sz="1200" b="0" i="0" kern="1200" dirty="0" err="1" smtClean="0">
                <a:solidFill>
                  <a:schemeClr val="tx1"/>
                </a:solidFill>
                <a:latin typeface="+mn-lt"/>
                <a:ea typeface="+mn-ea"/>
                <a:cs typeface="+mn-cs"/>
              </a:rPr>
              <a:t>microRNA</a:t>
            </a:r>
            <a:r>
              <a:rPr lang="en-US" altLang="ko-KR" sz="1200" b="0" i="0" kern="1200" dirty="0" smtClean="0">
                <a:solidFill>
                  <a:schemeClr val="tx1"/>
                </a:solidFill>
                <a:latin typeface="+mn-lt"/>
                <a:ea typeface="+mn-ea"/>
                <a:cs typeface="+mn-cs"/>
              </a:rPr>
              <a:t>-mediated pathway. Taken together, our study demonstrates that RPS14 negates c-</a:t>
            </a:r>
            <a:r>
              <a:rPr lang="en-US" altLang="ko-KR" sz="1200" b="0" i="0" kern="1200" dirty="0" err="1" smtClean="0">
                <a:solidFill>
                  <a:schemeClr val="tx1"/>
                </a:solidFill>
                <a:latin typeface="+mn-lt"/>
                <a:ea typeface="+mn-ea"/>
                <a:cs typeface="+mn-cs"/>
              </a:rPr>
              <a:t>Myc</a:t>
            </a:r>
            <a:r>
              <a:rPr lang="en-US" altLang="ko-KR" sz="1200" b="0" i="0" kern="1200" dirty="0" smtClean="0">
                <a:solidFill>
                  <a:schemeClr val="tx1"/>
                </a:solidFill>
                <a:latin typeface="+mn-lt"/>
                <a:ea typeface="+mn-ea"/>
                <a:cs typeface="+mn-cs"/>
              </a:rPr>
              <a:t> functions by directly inhibiting its transcriptional activity and mediating its mRNA degradation via </a:t>
            </a:r>
            <a:r>
              <a:rPr lang="en-US" altLang="ko-KR" sz="1200" b="0" i="0" kern="1200" dirty="0" err="1" smtClean="0">
                <a:solidFill>
                  <a:schemeClr val="tx1"/>
                </a:solidFill>
                <a:latin typeface="+mn-lt"/>
                <a:ea typeface="+mn-ea"/>
                <a:cs typeface="+mn-cs"/>
              </a:rPr>
              <a:t>miRNA</a:t>
            </a:r>
            <a:r>
              <a:rPr lang="en-US" altLang="ko-KR" sz="1200" b="0" i="0" kern="1200" dirty="0" smtClean="0">
                <a:solidFill>
                  <a:schemeClr val="tx1"/>
                </a:solidFill>
                <a:latin typeface="+mn-lt"/>
                <a:ea typeface="+mn-ea"/>
                <a:cs typeface="+mn-cs"/>
              </a:rPr>
              <a:t>.</a:t>
            </a:r>
            <a:endParaRPr lang="ko-KR" altLang="en-US" dirty="0"/>
          </a:p>
        </p:txBody>
      </p:sp>
      <p:sp>
        <p:nvSpPr>
          <p:cNvPr id="4" name="슬라이드 번호 개체 틀 3"/>
          <p:cNvSpPr>
            <a:spLocks noGrp="1"/>
          </p:cNvSpPr>
          <p:nvPr>
            <p:ph type="sldNum" sz="quarter" idx="10"/>
          </p:nvPr>
        </p:nvSpPr>
        <p:spPr/>
        <p:txBody>
          <a:bodyPr/>
          <a:lstStyle/>
          <a:p>
            <a:fld id="{C9787444-A963-4405-AC0C-888C0FCBFC88}" type="slidenum">
              <a:rPr lang="ko-KR" altLang="en-US" smtClean="0"/>
              <a:t>24</a:t>
            </a:fld>
            <a:endParaRPr lang="ko-K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43842D2-6523-4123-96E0-27F1FCBB4B81}" type="slidenum">
              <a:rPr lang="en-US" altLang="ko-KR" smtClean="0"/>
              <a:pPr fontAlgn="base">
                <a:spcBef>
                  <a:spcPct val="0"/>
                </a:spcBef>
                <a:spcAft>
                  <a:spcPct val="0"/>
                </a:spcAft>
                <a:defRPr/>
              </a:pPr>
              <a:t>25</a:t>
            </a:fld>
            <a:endParaRPr lang="en-US" altLang="ko-K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25ADFA-72B8-48F8-9528-04A22A7CCD0D}" type="slidenum">
              <a:rPr lang="en-US" altLang="ko-KR" smtClean="0"/>
              <a:pPr fontAlgn="base">
                <a:spcBef>
                  <a:spcPct val="0"/>
                </a:spcBef>
                <a:spcAft>
                  <a:spcPct val="0"/>
                </a:spcAft>
                <a:defRPr/>
              </a:pPr>
              <a:t>26</a:t>
            </a:fld>
            <a:endParaRPr lang="en-US" altLang="ko-K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5C8EA38-8A50-4E08-8CC6-5A2D77E0C5BD}" type="slidenum">
              <a:rPr lang="en-US" altLang="ko-KR" smtClean="0"/>
              <a:pPr fontAlgn="base">
                <a:spcBef>
                  <a:spcPct val="0"/>
                </a:spcBef>
                <a:spcAft>
                  <a:spcPct val="0"/>
                </a:spcAft>
                <a:defRPr/>
              </a:pPr>
              <a:t>27</a:t>
            </a:fld>
            <a:endParaRPr lang="en-US" altLang="ko-K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C9F5EA8-44D6-462D-B854-54C6B81F56F6}" type="slidenum">
              <a:rPr lang="en-US" altLang="ko-KR" smtClean="0"/>
              <a:pPr fontAlgn="base">
                <a:spcBef>
                  <a:spcPct val="0"/>
                </a:spcBef>
                <a:spcAft>
                  <a:spcPct val="0"/>
                </a:spcAft>
                <a:defRPr/>
              </a:pPr>
              <a:t>28</a:t>
            </a:fld>
            <a:endParaRPr lang="en-US" altLang="ko-K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2737387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1354526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1715967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3066812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1799892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1977738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1655813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277600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57961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4139977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239809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A1319C-CA1A-4BE9-8037-5077103D2600}" type="datetimeFigureOut">
              <a:rPr lang="ko-KR" altLang="en-US" smtClean="0"/>
              <a:t>2013-07-29</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80F48E-C00D-4D83-B8E5-7738F7802B4E}" type="slidenum">
              <a:rPr lang="ko-KR" altLang="en-US" smtClean="0"/>
              <a:t>‹#›</a:t>
            </a:fld>
            <a:endParaRPr lang="ko-KR" altLang="en-US"/>
          </a:p>
        </p:txBody>
      </p:sp>
    </p:spTree>
    <p:extLst>
      <p:ext uri="{BB962C8B-B14F-4D97-AF65-F5344CB8AC3E}">
        <p14:creationId xmlns:p14="http://schemas.microsoft.com/office/powerpoint/2010/main" val="29786287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www.nature.com/nature/journal/v499/n7459/full/nature12396.html#ref4" TargetMode="Externa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hyperlink" Target="http://www.nature.com/nature/journal/v499/n7459/full/nature12396.html#ref3" TargetMode="External"/><Relationship Id="rId5" Type="http://schemas.openxmlformats.org/officeDocument/2006/relationships/hyperlink" Target="http://www.nature.com/nature/journal/v499/n7459/full/nature12396.html#ref2" TargetMode="External"/><Relationship Id="rId4" Type="http://schemas.openxmlformats.org/officeDocument/2006/relationships/hyperlink" Target="http://www.nature.com/nature/journal/v499/n7459/full/nature12396.html#ref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www.cell.com/current-biology/abstract/S0960-9822(13)00761-6" TargetMode="External"/><Relationship Id="rId13" Type="http://schemas.openxmlformats.org/officeDocument/2006/relationships/hyperlink" Target="http://download.cell.com/current-biology/pdf/PIIS0960982213006957.pdf" TargetMode="External"/><Relationship Id="rId18" Type="http://schemas.openxmlformats.org/officeDocument/2006/relationships/hyperlink" Target="http://www.cell.com/current-biology/fulltext/S0960-9822(13)00697-0" TargetMode="External"/><Relationship Id="rId26" Type="http://schemas.openxmlformats.org/officeDocument/2006/relationships/image" Target="../media/image25.png"/><Relationship Id="rId3" Type="http://schemas.openxmlformats.org/officeDocument/2006/relationships/hyperlink" Target="http://www.cell.com/current-biology/fulltext/S0960-9822(13)00683-0" TargetMode="External"/><Relationship Id="rId21" Type="http://schemas.openxmlformats.org/officeDocument/2006/relationships/hyperlink" Target="http://www.cell.com/current-biology/fulltext/S0960-9822(13)00698-2" TargetMode="External"/><Relationship Id="rId7" Type="http://schemas.openxmlformats.org/officeDocument/2006/relationships/hyperlink" Target="http://download.cell.com/current-biology/pdf/PIIS0960982213007069.pdf" TargetMode="External"/><Relationship Id="rId12" Type="http://schemas.openxmlformats.org/officeDocument/2006/relationships/hyperlink" Target="http://www.cell.com/current-biology/fulltext/S0960-9822(13)00695-7" TargetMode="External"/><Relationship Id="rId17" Type="http://schemas.openxmlformats.org/officeDocument/2006/relationships/hyperlink" Target="http://www.cell.com/current-biology/abstract/S0960-9822(13)00697-0" TargetMode="External"/><Relationship Id="rId25" Type="http://schemas.openxmlformats.org/officeDocument/2006/relationships/hyperlink" Target="http://download.cell.com/current-biology/pdf/PIIS0960982213006969.pdf" TargetMode="External"/><Relationship Id="rId2" Type="http://schemas.openxmlformats.org/officeDocument/2006/relationships/hyperlink" Target="http://www.cell.com/current-biology/abstract/S0960-9822(13)00683-0" TargetMode="External"/><Relationship Id="rId16" Type="http://schemas.openxmlformats.org/officeDocument/2006/relationships/hyperlink" Target="http://download.cell.com/current-biology/pdf/PIIS096098221300674X.pdf" TargetMode="External"/><Relationship Id="rId20" Type="http://schemas.openxmlformats.org/officeDocument/2006/relationships/hyperlink" Target="http://www.cell.com/current-biology/abstract/S0960-9822(13)00698-2"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706-9" TargetMode="External"/><Relationship Id="rId11" Type="http://schemas.openxmlformats.org/officeDocument/2006/relationships/hyperlink" Target="http://www.cell.com/current-biology/abstract/S0960-9822(13)00695-7" TargetMode="External"/><Relationship Id="rId24" Type="http://schemas.openxmlformats.org/officeDocument/2006/relationships/hyperlink" Target="http://www.cell.com/current-biology/fulltext/S0960-9822(13)00696-9" TargetMode="External"/><Relationship Id="rId5" Type="http://schemas.openxmlformats.org/officeDocument/2006/relationships/hyperlink" Target="http://www.cell.com/current-biology/abstract/S0960-9822(13)00706-9" TargetMode="External"/><Relationship Id="rId15" Type="http://schemas.openxmlformats.org/officeDocument/2006/relationships/hyperlink" Target="http://www.cell.com/current-biology/fulltext/S0960-9822(13)00674-X" TargetMode="External"/><Relationship Id="rId23" Type="http://schemas.openxmlformats.org/officeDocument/2006/relationships/hyperlink" Target="http://www.cell.com/current-biology/abstract/S0960-9822(13)00696-9" TargetMode="External"/><Relationship Id="rId10" Type="http://schemas.openxmlformats.org/officeDocument/2006/relationships/hyperlink" Target="http://download.cell.com/current-biology/pdf/PIIS0960982213007616.pdf" TargetMode="External"/><Relationship Id="rId19" Type="http://schemas.openxmlformats.org/officeDocument/2006/relationships/hyperlink" Target="http://download.cell.com/current-biology/pdf/PIIS0960982213006970.pdf" TargetMode="External"/><Relationship Id="rId4" Type="http://schemas.openxmlformats.org/officeDocument/2006/relationships/hyperlink" Target="http://download.cell.com/current-biology/pdf/PIIS0960982213006830.pdf" TargetMode="External"/><Relationship Id="rId9" Type="http://schemas.openxmlformats.org/officeDocument/2006/relationships/hyperlink" Target="http://www.cell.com/current-biology/fulltext/S0960-9822(13)00761-6" TargetMode="External"/><Relationship Id="rId14" Type="http://schemas.openxmlformats.org/officeDocument/2006/relationships/hyperlink" Target="http://www.cell.com/current-biology/abstract/S0960-9822(13)00674-X" TargetMode="External"/><Relationship Id="rId22" Type="http://schemas.openxmlformats.org/officeDocument/2006/relationships/hyperlink" Target="http://download.cell.com/current-biology/pdf/PIIS0960982213006982.pdf"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cell.com/current-biology/abstract/S0960-9822(13)00640-4" TargetMode="External"/><Relationship Id="rId13" Type="http://schemas.openxmlformats.org/officeDocument/2006/relationships/hyperlink" Target="http://download.cell.com/current-biology/pdf/PIIS0960982213006787.pdf" TargetMode="External"/><Relationship Id="rId18" Type="http://schemas.openxmlformats.org/officeDocument/2006/relationships/hyperlink" Target="http://www.cell.com/current-biology/fulltext/S0960-9822(13)00672-6" TargetMode="External"/><Relationship Id="rId3" Type="http://schemas.openxmlformats.org/officeDocument/2006/relationships/hyperlink" Target="http://www.cell.com/current-biology/fulltext/S0960-9822(13)00630-1" TargetMode="External"/><Relationship Id="rId21" Type="http://schemas.openxmlformats.org/officeDocument/2006/relationships/hyperlink" Target="http://www.cell.com/current-biology/fulltext/S0960-9822(13)00675-1" TargetMode="External"/><Relationship Id="rId7" Type="http://schemas.openxmlformats.org/officeDocument/2006/relationships/hyperlink" Target="http://download.cell.com/current-biology/pdf/PIIS0960982213006386.pdf" TargetMode="External"/><Relationship Id="rId12" Type="http://schemas.openxmlformats.org/officeDocument/2006/relationships/hyperlink" Target="http://www.cell.com/current-biology/fulltext/S0960-9822(13)00678-7" TargetMode="External"/><Relationship Id="rId17" Type="http://schemas.openxmlformats.org/officeDocument/2006/relationships/hyperlink" Target="http://www.cell.com/current-biology/abstract/S0960-9822(13)00672-6" TargetMode="External"/><Relationship Id="rId2" Type="http://schemas.openxmlformats.org/officeDocument/2006/relationships/hyperlink" Target="http://www.cell.com/current-biology/abstract/S0960-9822(13)00630-1" TargetMode="External"/><Relationship Id="rId16" Type="http://schemas.openxmlformats.org/officeDocument/2006/relationships/hyperlink" Target="http://download.cell.com/current-biology/pdf/PIIS0960982213006829.pdf" TargetMode="External"/><Relationship Id="rId20" Type="http://schemas.openxmlformats.org/officeDocument/2006/relationships/hyperlink" Target="http://www.cell.com/current-biology/abstract/S0960-9822(13)00675-1"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638-6" TargetMode="External"/><Relationship Id="rId11" Type="http://schemas.openxmlformats.org/officeDocument/2006/relationships/hyperlink" Target="http://www.cell.com/current-biology/abstract/S0960-9822(13)00678-7" TargetMode="External"/><Relationship Id="rId5" Type="http://schemas.openxmlformats.org/officeDocument/2006/relationships/hyperlink" Target="http://www.cell.com/current-biology/abstract/S0960-9822(13)00638-6" TargetMode="External"/><Relationship Id="rId15" Type="http://schemas.openxmlformats.org/officeDocument/2006/relationships/hyperlink" Target="http://www.cell.com/current-biology/fulltext/S0960-9822(13)00682-9" TargetMode="External"/><Relationship Id="rId23" Type="http://schemas.openxmlformats.org/officeDocument/2006/relationships/image" Target="../media/image25.png"/><Relationship Id="rId10" Type="http://schemas.openxmlformats.org/officeDocument/2006/relationships/hyperlink" Target="http://download.cell.com/current-biology/pdf/PIIS0960982213006404.pdf" TargetMode="External"/><Relationship Id="rId19" Type="http://schemas.openxmlformats.org/officeDocument/2006/relationships/hyperlink" Target="http://download.cell.com/current-biology/pdf/PIIS0960982213006726.pdf" TargetMode="External"/><Relationship Id="rId4" Type="http://schemas.openxmlformats.org/officeDocument/2006/relationships/hyperlink" Target="http://download.cell.com/current-biology/pdf/PIIS0960982213006301.pdf" TargetMode="External"/><Relationship Id="rId9" Type="http://schemas.openxmlformats.org/officeDocument/2006/relationships/hyperlink" Target="http://www.cell.com/current-biology/fulltext/S0960-9822(13)00640-4" TargetMode="External"/><Relationship Id="rId14" Type="http://schemas.openxmlformats.org/officeDocument/2006/relationships/hyperlink" Target="http://www.cell.com/current-biology/abstract/S0960-9822(13)00682-9" TargetMode="External"/><Relationship Id="rId22" Type="http://schemas.openxmlformats.org/officeDocument/2006/relationships/hyperlink" Target="http://download.cell.com/current-biology/pdf/PIIS0960982213006751.pdf"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www.cell.com/current-biology/abstract/S0960-9822(13)00685-4" TargetMode="External"/><Relationship Id="rId13" Type="http://schemas.openxmlformats.org/officeDocument/2006/relationships/hyperlink" Target="http://download.cell.com/current-biology/pdf/PIIS0960982213006921.pdf" TargetMode="External"/><Relationship Id="rId18" Type="http://schemas.openxmlformats.org/officeDocument/2006/relationships/hyperlink" Target="http://www.cell.com/current-biology/fulltext/S0960-9822(13)00703-3" TargetMode="External"/><Relationship Id="rId3" Type="http://schemas.openxmlformats.org/officeDocument/2006/relationships/hyperlink" Target="http://www.cell.com/current-biology/fulltext/S0960-9822(13)00677-5" TargetMode="External"/><Relationship Id="rId21" Type="http://schemas.openxmlformats.org/officeDocument/2006/relationships/hyperlink" Target="http://www.cell.com/current-biology/fulltext/S0960-9822(13)00704-5" TargetMode="External"/><Relationship Id="rId7" Type="http://schemas.openxmlformats.org/officeDocument/2006/relationships/hyperlink" Target="http://download.cell.com/current-biology/pdf/PIIS0960982213006842.pdf" TargetMode="External"/><Relationship Id="rId12" Type="http://schemas.openxmlformats.org/officeDocument/2006/relationships/hyperlink" Target="http://www.cell.com/current-biology/fulltext/S0960-9822(13)00692-1" TargetMode="External"/><Relationship Id="rId17" Type="http://schemas.openxmlformats.org/officeDocument/2006/relationships/hyperlink" Target="http://www.cell.com/current-biology/abstract/S0960-9822(13)00703-3" TargetMode="External"/><Relationship Id="rId2" Type="http://schemas.openxmlformats.org/officeDocument/2006/relationships/hyperlink" Target="http://www.cell.com/current-biology/abstract/S0960-9822(13)00677-5" TargetMode="External"/><Relationship Id="rId16" Type="http://schemas.openxmlformats.org/officeDocument/2006/relationships/hyperlink" Target="http://download.cell.com/current-biology/pdf/PIIS0960982213006933.pdf" TargetMode="External"/><Relationship Id="rId20" Type="http://schemas.openxmlformats.org/officeDocument/2006/relationships/hyperlink" Target="http://www.cell.com/current-biology/abstract/S0960-9822(13)00704-5" TargetMode="External"/><Relationship Id="rId1" Type="http://schemas.openxmlformats.org/officeDocument/2006/relationships/slideLayout" Target="../slideLayouts/slideLayout2.xml"/><Relationship Id="rId6" Type="http://schemas.openxmlformats.org/officeDocument/2006/relationships/hyperlink" Target="http://www.cell.com/current-biology/fulltext/S0960-9822(13)00684-2" TargetMode="External"/><Relationship Id="rId11" Type="http://schemas.openxmlformats.org/officeDocument/2006/relationships/hyperlink" Target="http://www.cell.com/current-biology/abstract/S0960-9822(13)00692-1" TargetMode="External"/><Relationship Id="rId5" Type="http://schemas.openxmlformats.org/officeDocument/2006/relationships/hyperlink" Target="http://www.cell.com/current-biology/abstract/S0960-9822(13)00684-2" TargetMode="External"/><Relationship Id="rId15" Type="http://schemas.openxmlformats.org/officeDocument/2006/relationships/hyperlink" Target="http://www.cell.com/current-biology/fulltext/S0960-9822(13)00693-3" TargetMode="External"/><Relationship Id="rId23" Type="http://schemas.openxmlformats.org/officeDocument/2006/relationships/image" Target="../media/image25.png"/><Relationship Id="rId10" Type="http://schemas.openxmlformats.org/officeDocument/2006/relationships/hyperlink" Target="http://download.cell.com/current-biology/pdf/PIIS0960982213006854.pdf" TargetMode="External"/><Relationship Id="rId19" Type="http://schemas.openxmlformats.org/officeDocument/2006/relationships/hyperlink" Target="http://download.cell.com/current-biology/pdf/PIIS0960982213007033.pdf" TargetMode="External"/><Relationship Id="rId4" Type="http://schemas.openxmlformats.org/officeDocument/2006/relationships/hyperlink" Target="http://download.cell.com/current-biology/pdf/PIIS0960982213006775.pdf" TargetMode="External"/><Relationship Id="rId9" Type="http://schemas.openxmlformats.org/officeDocument/2006/relationships/hyperlink" Target="http://www.cell.com/current-biology/fulltext/S0960-9822(13)00685-4" TargetMode="External"/><Relationship Id="rId14" Type="http://schemas.openxmlformats.org/officeDocument/2006/relationships/hyperlink" Target="http://www.cell.com/current-biology/abstract/S0960-9822(13)00693-3" TargetMode="External"/><Relationship Id="rId22" Type="http://schemas.openxmlformats.org/officeDocument/2006/relationships/hyperlink" Target="http://download.cell.com/current-biology/pdf/PIIS0960982213007045.pdf"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www.ncbi.nlm.nih.gov/pubmed?term=Flores%20ER%5bAuthor%5d&amp;cauthor=true&amp;cauthor_uid=23873031" TargetMode="External"/><Relationship Id="rId3" Type="http://schemas.openxmlformats.org/officeDocument/2006/relationships/hyperlink" Target="http://www.ncbi.nlm.nih.gov/pubmed?term=Tan%20EH%5bAuthor%5d&amp;cauthor=true&amp;cauthor_uid=23873031" TargetMode="External"/><Relationship Id="rId7" Type="http://schemas.openxmlformats.org/officeDocument/2006/relationships/hyperlink" Target="http://www.ncbi.nlm.nih.gov/pubmed?term=Melino%20G%5bAuthor%5d&amp;cauthor=true&amp;cauthor_uid=23873031" TargetMode="External"/><Relationship Id="rId2" Type="http://schemas.openxmlformats.org/officeDocument/2006/relationships/hyperlink" Target="http://www.ncbi.nlm.nih.gov/pubmed/23873029" TargetMode="External"/><Relationship Id="rId1" Type="http://schemas.openxmlformats.org/officeDocument/2006/relationships/slideLayout" Target="../slideLayouts/slideLayout7.xml"/><Relationship Id="rId6" Type="http://schemas.openxmlformats.org/officeDocument/2006/relationships/hyperlink" Target="http://www.ncbi.nlm.nih.gov/pubmed?term=Tucci%20P%5bAuthor%5d&amp;cauthor=true&amp;cauthor_uid=23873031" TargetMode="External"/><Relationship Id="rId11" Type="http://schemas.openxmlformats.org/officeDocument/2006/relationships/hyperlink" Target="http://www.ncbi.nlm.nih.gov/pubmed?term=Muller%20PA%5bAuthor%5d&amp;cauthor=true&amp;cauthor_uid=23873031" TargetMode="External"/><Relationship Id="rId5" Type="http://schemas.openxmlformats.org/officeDocument/2006/relationships/hyperlink" Target="http://www.ncbi.nlm.nih.gov/pubmed?term=Timpson%20P%5bAuthor%5d&amp;cauthor=true&amp;cauthor_uid=23873031" TargetMode="External"/><Relationship Id="rId10" Type="http://schemas.openxmlformats.org/officeDocument/2006/relationships/hyperlink" Target="http://www.ncbi.nlm.nih.gov/pubmed?term=Vousden%20KH%5bAuthor%5d&amp;cauthor=true&amp;cauthor_uid=23873031" TargetMode="External"/><Relationship Id="rId4" Type="http://schemas.openxmlformats.org/officeDocument/2006/relationships/hyperlink" Target="http://www.ncbi.nlm.nih.gov/pubmed?term=Morton%20JP%5bAuthor%5d&amp;cauthor=true&amp;cauthor_uid=23873031" TargetMode="External"/><Relationship Id="rId9" Type="http://schemas.openxmlformats.org/officeDocument/2006/relationships/hyperlink" Target="http://www.ncbi.nlm.nih.gov/pubmed?term=Sansom%20OJ%5bAuthor%5d&amp;cauthor=true&amp;cauthor_uid=23873031"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www.ncbi.nlm.nih.gov/pubmed?term=Linnemann%20D%5bAuthor%5d&amp;cauthor=true&amp;cauthor_uid=23873031" TargetMode="External"/><Relationship Id="rId3" Type="http://schemas.openxmlformats.org/officeDocument/2006/relationships/hyperlink" Target="http://www.ncbi.nlm.nih.gov/pubmed?term=Galli%20GG%5bAuthor%5d&amp;cauthor=true&amp;cauthor_uid=23873031" TargetMode="External"/><Relationship Id="rId7" Type="http://schemas.openxmlformats.org/officeDocument/2006/relationships/hyperlink" Target="http://www.ncbi.nlm.nih.gov/pubmed?term=Christensen%20IB%5bAuthor%5d&amp;cauthor=true&amp;cauthor_uid=23873031" TargetMode="External"/><Relationship Id="rId2" Type="http://schemas.openxmlformats.org/officeDocument/2006/relationships/hyperlink" Target="http://www.ncbi.nlm.nih.gov/pubmed/23873026" TargetMode="External"/><Relationship Id="rId1" Type="http://schemas.openxmlformats.org/officeDocument/2006/relationships/slideLayout" Target="../slideLayouts/slideLayout7.xml"/><Relationship Id="rId6" Type="http://schemas.openxmlformats.org/officeDocument/2006/relationships/hyperlink" Target="http://www.ncbi.nlm.nih.gov/pubmed?term=de%20Lichtenberg%20KH%5bAuthor%5d&amp;cauthor=true&amp;cauthor_uid=23873031" TargetMode="External"/><Relationship Id="rId11" Type="http://schemas.openxmlformats.org/officeDocument/2006/relationships/hyperlink" Target="http://www.ncbi.nlm.nih.gov/pubmed?term=Lund%20AH%5bAuthor%5d&amp;cauthor=true&amp;cauthor_uid=23873031" TargetMode="External"/><Relationship Id="rId5" Type="http://schemas.openxmlformats.org/officeDocument/2006/relationships/hyperlink" Target="http://www.ncbi.nlm.nih.gov/pubmed?term=Carrara%20M%5bAuthor%5d&amp;cauthor=true&amp;cauthor_uid=23873031" TargetMode="External"/><Relationship Id="rId10" Type="http://schemas.openxmlformats.org/officeDocument/2006/relationships/hyperlink" Target="http://www.ncbi.nlm.nih.gov/pubmed?term=Calogero%20RA%5bAuthor%5d&amp;cauthor=true&amp;cauthor_uid=23873031" TargetMode="External"/><Relationship Id="rId4" Type="http://schemas.openxmlformats.org/officeDocument/2006/relationships/hyperlink" Target="http://www.ncbi.nlm.nih.gov/pubmed?term=Multhaupt%20HA%5bAuthor%5d&amp;cauthor=true&amp;cauthor_uid=23873031" TargetMode="External"/><Relationship Id="rId9" Type="http://schemas.openxmlformats.org/officeDocument/2006/relationships/hyperlink" Target="http://www.ncbi.nlm.nih.gov/pubmed?term=Santoni-Rugiu%20E%5bAuthor%5d&amp;cauthor=true&amp;cauthor_uid=23873031" TargetMode="External"/></Relationships>
</file>

<file path=ppt/slides/_rels/slide19.xml.rels><?xml version="1.0" encoding="UTF-8" standalone="yes"?>
<Relationships xmlns="http://schemas.openxmlformats.org/package/2006/relationships"><Relationship Id="rId13" Type="http://schemas.openxmlformats.org/officeDocument/2006/relationships/hyperlink" Target="http://www.ncbi.nlm.nih.gov/pubmed?term=Haynes%20LP%5bAuthor%5d&amp;cauthor=true&amp;cauthor_uid=23873031" TargetMode="External"/><Relationship Id="rId18" Type="http://schemas.openxmlformats.org/officeDocument/2006/relationships/hyperlink" Target="http://www.ncbi.nlm.nih.gov/pubmed?term=George%20RE%5bAuthor%5d&amp;cauthor=true&amp;cauthor_uid=23873031" TargetMode="External"/><Relationship Id="rId26" Type="http://schemas.openxmlformats.org/officeDocument/2006/relationships/hyperlink" Target="http://www.ncbi.nlm.nih.gov/pubmed?term=Chung%20CY%5bAuthor%5d&amp;cauthor=true&amp;cauthor_uid=23873031" TargetMode="External"/><Relationship Id="rId39" Type="http://schemas.openxmlformats.org/officeDocument/2006/relationships/hyperlink" Target="http://www.ncbi.nlm.nih.gov/pubmed?term=Bhattacharyya%20M%5bAuthor%5d&amp;cauthor=true&amp;cauthor_uid=23873031" TargetMode="External"/><Relationship Id="rId21" Type="http://schemas.openxmlformats.org/officeDocument/2006/relationships/hyperlink" Target="http://www.ncbi.nlm.nih.gov/pubmed?term=Lee%20SO%5bAuthor%5d&amp;cauthor=true&amp;cauthor_uid=23873031" TargetMode="External"/><Relationship Id="rId34" Type="http://schemas.openxmlformats.org/officeDocument/2006/relationships/hyperlink" Target="http://www.ncbi.nlm.nih.gov/pubmed?term=Schuler%20LA%5bAuthor%5d&amp;cauthor=true&amp;cauthor_uid=23873031" TargetMode="External"/><Relationship Id="rId42" Type="http://schemas.openxmlformats.org/officeDocument/2006/relationships/hyperlink" Target="http://www.ncbi.nlm.nih.gov/pubmed?term=Kim%20HP%5bAuthor%5d&amp;cauthor=true&amp;cauthor_uid=23873031" TargetMode="External"/><Relationship Id="rId47" Type="http://schemas.openxmlformats.org/officeDocument/2006/relationships/hyperlink" Target="http://www.ncbi.nlm.nih.gov/pubmed?term=Hwang%20D%5bAuthor%5d&amp;cauthor=true&amp;cauthor_uid=23873031" TargetMode="External"/><Relationship Id="rId50" Type="http://schemas.openxmlformats.org/officeDocument/2006/relationships/hyperlink" Target="http://www.ncbi.nlm.nih.gov/pubmed?term=Kim%20TY%5bAuthor%5d&amp;cauthor=true&amp;cauthor_uid=23873031" TargetMode="External"/><Relationship Id="rId55" Type="http://schemas.openxmlformats.org/officeDocument/2006/relationships/hyperlink" Target="http://www.ncbi.nlm.nih.gov/pubmed?term=Plymate%20S%5bAuthor%5d&amp;cauthor=true&amp;cauthor_uid=23873031" TargetMode="External"/><Relationship Id="rId7" Type="http://schemas.openxmlformats.org/officeDocument/2006/relationships/hyperlink" Target="http://www.ncbi.nlm.nih.gov/pubmed?term=Zhong%20Q%5bAuthor%5d&amp;cauthor=true&amp;cauthor_uid=23873031" TargetMode="External"/><Relationship Id="rId12" Type="http://schemas.openxmlformats.org/officeDocument/2006/relationships/hyperlink" Target="http://www.ncbi.nlm.nih.gov/pubmed?term=Luther%20W%202nd%5bAuthor%5d&amp;cauthor=true&amp;cauthor_uid=23873031" TargetMode="External"/><Relationship Id="rId17" Type="http://schemas.openxmlformats.org/officeDocument/2006/relationships/hyperlink" Target="http://www.ncbi.nlm.nih.gov/pubmed?term=Hill%20DE%5bAuthor%5d&amp;cauthor=true&amp;cauthor_uid=23873031" TargetMode="External"/><Relationship Id="rId25" Type="http://schemas.openxmlformats.org/officeDocument/2006/relationships/hyperlink" Target="http://www.ncbi.nlm.nih.gov/pubmed?term=Khanna%20P%5bAuthor%5d&amp;cauthor=true&amp;cauthor_uid=23873031" TargetMode="External"/><Relationship Id="rId33" Type="http://schemas.openxmlformats.org/officeDocument/2006/relationships/hyperlink" Target="http://www.ncbi.nlm.nih.gov/pubmed?term=Sullivan%20R%5bAuthor%5d&amp;cauthor=true&amp;cauthor_uid=23873031" TargetMode="External"/><Relationship Id="rId38" Type="http://schemas.openxmlformats.org/officeDocument/2006/relationships/hyperlink" Target="http://www.ncbi.nlm.nih.gov/pubmed?term=Siu%20KT%5bAuthor%5d&amp;cauthor=true&amp;cauthor_uid=23873031" TargetMode="External"/><Relationship Id="rId46" Type="http://schemas.openxmlformats.org/officeDocument/2006/relationships/hyperlink" Target="http://www.ncbi.nlm.nih.gov/pubmed?term=Lee%20MY%5bAuthor%5d&amp;cauthor=true&amp;cauthor_uid=23873031" TargetMode="External"/><Relationship Id="rId2" Type="http://schemas.openxmlformats.org/officeDocument/2006/relationships/hyperlink" Target="http://www.ncbi.nlm.nih.gov/pubmed/23873031" TargetMode="External"/><Relationship Id="rId16" Type="http://schemas.openxmlformats.org/officeDocument/2006/relationships/hyperlink" Target="http://www.ncbi.nlm.nih.gov/pubmed?term=Volchenboum%20S%5bAuthor%5d&amp;cauthor=true&amp;cauthor_uid=23873031" TargetMode="External"/><Relationship Id="rId20" Type="http://schemas.openxmlformats.org/officeDocument/2006/relationships/hyperlink" Target="http://www.ncbi.nlm.nih.gov/pubmed?term=Chang%20C%5bAuthor%5d&amp;cauthor=true&amp;cauthor_uid=23873031" TargetMode="External"/><Relationship Id="rId29" Type="http://schemas.openxmlformats.org/officeDocument/2006/relationships/hyperlink" Target="http://www.ncbi.nlm.nih.gov/pubmed?term=Dong%20C%5bAuthor%5d&amp;cauthor=true&amp;cauthor_uid=23873031" TargetMode="External"/><Relationship Id="rId41" Type="http://schemas.openxmlformats.org/officeDocument/2006/relationships/hyperlink" Target="http://www.ncbi.nlm.nih.gov/pubmed/23873022" TargetMode="External"/><Relationship Id="rId54" Type="http://schemas.openxmlformats.org/officeDocument/2006/relationships/hyperlink" Target="http://www.ncbi.nlm.nih.gov/pubmed?term=Sun%20S%5bAuthor%5d&amp;cauthor=true&amp;cauthor_uid=23873031" TargetMode="External"/><Relationship Id="rId1" Type="http://schemas.openxmlformats.org/officeDocument/2006/relationships/slideLayout" Target="../slideLayouts/slideLayout1.xml"/><Relationship Id="rId6" Type="http://schemas.openxmlformats.org/officeDocument/2006/relationships/hyperlink" Target="http://www.ncbi.nlm.nih.gov/pubmed?term=Wang%20W%5bAuthor%5d&amp;cauthor=true&amp;cauthor_uid=23873031" TargetMode="External"/><Relationship Id="rId11" Type="http://schemas.openxmlformats.org/officeDocument/2006/relationships/hyperlink" Target="http://www.ncbi.nlm.nih.gov/pubmed?term=Zhang%20X%5bAuthor%5d&amp;cauthor=true&amp;cauthor_uid=23873031" TargetMode="External"/><Relationship Id="rId24" Type="http://schemas.openxmlformats.org/officeDocument/2006/relationships/hyperlink" Target="http://www.ncbi.nlm.nih.gov/pubmed/23873025" TargetMode="External"/><Relationship Id="rId32" Type="http://schemas.openxmlformats.org/officeDocument/2006/relationships/hyperlink" Target="http://www.ncbi.nlm.nih.gov/pubmed?term=Rugowski%20DE%5bAuthor%5d&amp;cauthor=true&amp;cauthor_uid=23873031" TargetMode="External"/><Relationship Id="rId37" Type="http://schemas.openxmlformats.org/officeDocument/2006/relationships/hyperlink" Target="http://www.ncbi.nlm.nih.gov/pubmed?term=Swartz%20KL%5bAuthor%5d&amp;cauthor=true&amp;cauthor_uid=23873031" TargetMode="External"/><Relationship Id="rId40" Type="http://schemas.openxmlformats.org/officeDocument/2006/relationships/hyperlink" Target="http://www.ncbi.nlm.nih.gov/pubmed?term=Minella%20AC%5bAuthor%5d&amp;cauthor=true&amp;cauthor_uid=23873031" TargetMode="External"/><Relationship Id="rId45" Type="http://schemas.openxmlformats.org/officeDocument/2006/relationships/hyperlink" Target="http://www.ncbi.nlm.nih.gov/pubmed?term=Jeong%20EG%5bAuthor%5d&amp;cauthor=true&amp;cauthor_uid=23873031" TargetMode="External"/><Relationship Id="rId53" Type="http://schemas.openxmlformats.org/officeDocument/2006/relationships/hyperlink" Target="http://www.ncbi.nlm.nih.gov/pubmed?term=Xie%20N%5bAuthor%5d&amp;cauthor=true&amp;cauthor_uid=23873031" TargetMode="External"/><Relationship Id="rId5" Type="http://schemas.openxmlformats.org/officeDocument/2006/relationships/hyperlink" Target="http://www.ncbi.nlm.nih.gov/pubmed/23873030" TargetMode="External"/><Relationship Id="rId15" Type="http://schemas.openxmlformats.org/officeDocument/2006/relationships/hyperlink" Target="http://www.ncbi.nlm.nih.gov/pubmed?term=Vidal%20M%5bAuthor%5d&amp;cauthor=true&amp;cauthor_uid=23873031" TargetMode="External"/><Relationship Id="rId23" Type="http://schemas.openxmlformats.org/officeDocument/2006/relationships/hyperlink" Target="http://www.ncbi.nlm.nih.gov/pubmed?term=Chang%20TM%5bAuthor%5d&amp;cauthor=true&amp;cauthor_uid=23873031" TargetMode="External"/><Relationship Id="rId28" Type="http://schemas.openxmlformats.org/officeDocument/2006/relationships/hyperlink" Target="http://www.ncbi.nlm.nih.gov/pubmed?term=Robertson%20GP%5bAuthor%5d&amp;cauthor=true&amp;cauthor_uid=23873031" TargetMode="External"/><Relationship Id="rId36" Type="http://schemas.openxmlformats.org/officeDocument/2006/relationships/hyperlink" Target="http://www.ncbi.nlm.nih.gov/pubmed?term=Xu%20Y%5bAuthor%5d&amp;cauthor=true&amp;cauthor_uid=23873031" TargetMode="External"/><Relationship Id="rId49" Type="http://schemas.openxmlformats.org/officeDocument/2006/relationships/hyperlink" Target="http://www.ncbi.nlm.nih.gov/pubmed?term=Bang%20YJ%5bAuthor%5d&amp;cauthor=true&amp;cauthor_uid=23873031" TargetMode="External"/><Relationship Id="rId57" Type="http://schemas.openxmlformats.org/officeDocument/2006/relationships/hyperlink" Target="http://www.ncbi.nlm.nih.gov/pubmed?term=Dong%20X%5bAuthor%5d&amp;cauthor=true&amp;cauthor_uid=23873031" TargetMode="External"/><Relationship Id="rId10" Type="http://schemas.openxmlformats.org/officeDocument/2006/relationships/hyperlink" Target="http://www.ncbi.nlm.nih.gov/pubmed?term=Sharma%20B%5bAuthor%5d&amp;cauthor=true&amp;cauthor_uid=23873031" TargetMode="External"/><Relationship Id="rId19" Type="http://schemas.openxmlformats.org/officeDocument/2006/relationships/hyperlink" Target="http://www.ncbi.nlm.nih.gov/pubmed/23873027" TargetMode="External"/><Relationship Id="rId31" Type="http://schemas.openxmlformats.org/officeDocument/2006/relationships/hyperlink" Target="http://www.ncbi.nlm.nih.gov/pubmed?term=O'Leary%20KA%5bAuthor%5d&amp;cauthor=true&amp;cauthor_uid=23873031" TargetMode="External"/><Relationship Id="rId44" Type="http://schemas.openxmlformats.org/officeDocument/2006/relationships/hyperlink" Target="http://www.ncbi.nlm.nih.gov/pubmed?term=Song%20SH%5bAuthor%5d&amp;cauthor=true&amp;cauthor_uid=23873031" TargetMode="External"/><Relationship Id="rId52" Type="http://schemas.openxmlformats.org/officeDocument/2006/relationships/hyperlink" Target="http://www.ncbi.nlm.nih.gov/pubmed?term=Liu%20LL%5bAuthor%5d&amp;cauthor=true&amp;cauthor_uid=23873031" TargetMode="External"/><Relationship Id="rId4" Type="http://schemas.openxmlformats.org/officeDocument/2006/relationships/hyperlink" Target="http://www.ncbi.nlm.nih.gov/pubmed?term=Pyne%20S%5bAuthor%5d&amp;cauthor=true&amp;cauthor_uid=23873031" TargetMode="External"/><Relationship Id="rId9" Type="http://schemas.openxmlformats.org/officeDocument/2006/relationships/hyperlink" Target="http://www.ncbi.nlm.nih.gov/pubmed?term=Bhatnagar%20N%5bAuthor%5d&amp;cauthor=true&amp;cauthor_uid=23873031" TargetMode="External"/><Relationship Id="rId14" Type="http://schemas.openxmlformats.org/officeDocument/2006/relationships/hyperlink" Target="http://www.ncbi.nlm.nih.gov/pubmed?term=Burgoyne%20RD%5bAuthor%5d&amp;cauthor=true&amp;cauthor_uid=23873031" TargetMode="External"/><Relationship Id="rId22" Type="http://schemas.openxmlformats.org/officeDocument/2006/relationships/hyperlink" Target="http://www.ncbi.nlm.nih.gov/pubmed?term=Yeh%20S%5bAuthor%5d&amp;cauthor=true&amp;cauthor_uid=23873031" TargetMode="External"/><Relationship Id="rId27" Type="http://schemas.openxmlformats.org/officeDocument/2006/relationships/hyperlink" Target="http://www.ncbi.nlm.nih.gov/pubmed?term=Neves%20RI%5bAuthor%5d&amp;cauthor=true&amp;cauthor_uid=23873031" TargetMode="External"/><Relationship Id="rId30" Type="http://schemas.openxmlformats.org/officeDocument/2006/relationships/hyperlink" Target="http://www.ncbi.nlm.nih.gov/pubmed/23873024" TargetMode="External"/><Relationship Id="rId35" Type="http://schemas.openxmlformats.org/officeDocument/2006/relationships/hyperlink" Target="http://www.ncbi.nlm.nih.gov/pubmed/23873023" TargetMode="External"/><Relationship Id="rId43" Type="http://schemas.openxmlformats.org/officeDocument/2006/relationships/hyperlink" Target="http://www.ncbi.nlm.nih.gov/pubmed?term=Han%20SW%5bAuthor%5d&amp;cauthor=true&amp;cauthor_uid=23873031" TargetMode="External"/><Relationship Id="rId48" Type="http://schemas.openxmlformats.org/officeDocument/2006/relationships/hyperlink" Target="http://www.ncbi.nlm.nih.gov/pubmed?term=Im%20SA%5bAuthor%5d&amp;cauthor=true&amp;cauthor_uid=23873031" TargetMode="External"/><Relationship Id="rId56" Type="http://schemas.openxmlformats.org/officeDocument/2006/relationships/hyperlink" Target="http://www.ncbi.nlm.nih.gov/pubmed?term=Mostaghel%20E%5bAuthor%5d&amp;cauthor=true&amp;cauthor_uid=23873031" TargetMode="External"/><Relationship Id="rId8" Type="http://schemas.openxmlformats.org/officeDocument/2006/relationships/hyperlink" Target="http://www.ncbi.nlm.nih.gov/pubmed?term=Teng%20L%5bAuthor%5d&amp;cauthor=true&amp;cauthor_uid=23873031" TargetMode="External"/><Relationship Id="rId51" Type="http://schemas.openxmlformats.org/officeDocument/2006/relationships/hyperlink" Target="http://www.ncbi.nlm.nih.gov/pubmed/23851510" TargetMode="External"/><Relationship Id="rId3" Type="http://schemas.openxmlformats.org/officeDocument/2006/relationships/hyperlink" Target="http://www.ncbi.nlm.nih.gov/pubmed?term=Pyne%20NJ%5bAuthor%5d&amp;cauthor=true&amp;cauthor_uid=23873031"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hyperlink" Target="http://www.plospathogens.org/article/info:doi/10.1371/journal.ppat.1003457" TargetMode="External"/><Relationship Id="rId5" Type="http://schemas.openxmlformats.org/officeDocument/2006/relationships/hyperlink" Target="http://www.plospathogens.org/article/info:doi/10.1371/journal.ppat.1003409" TargetMode="External"/><Relationship Id="rId4" Type="http://schemas.openxmlformats.org/officeDocument/2006/relationships/hyperlink" Target="http://www.plospathogens.org/article/info:doi/10.1371/journal.ppat.100345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0648"/>
            <a:ext cx="37719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908720"/>
            <a:ext cx="6048375"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3861048"/>
            <a:ext cx="4290070" cy="1296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5656" y="5661248"/>
            <a:ext cx="5972175" cy="66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11586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16632"/>
            <a:ext cx="5086350" cy="51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670072"/>
            <a:ext cx="5040560" cy="1390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467544" y="2060848"/>
            <a:ext cx="7416824" cy="4524315"/>
          </a:xfrm>
          <a:prstGeom prst="rect">
            <a:avLst/>
          </a:prstGeom>
        </p:spPr>
        <p:txBody>
          <a:bodyPr wrap="square">
            <a:spAutoFit/>
          </a:bodyPr>
          <a:lstStyle/>
          <a:p>
            <a:pPr algn="just"/>
            <a:r>
              <a:rPr lang="en-US" altLang="ko-KR" sz="1200" b="1" dirty="0"/>
              <a:t>The tyrosine phosphatase SHP2, encoded by </a:t>
            </a:r>
            <a:r>
              <a:rPr lang="en-US" altLang="ko-KR" sz="1200" b="1" i="1" dirty="0"/>
              <a:t>PTPN11</a:t>
            </a:r>
            <a:r>
              <a:rPr lang="en-US" altLang="ko-KR" sz="1200" b="1" dirty="0"/>
              <a:t>, is required for the survival, proliferation and differentiation of various cell types</a:t>
            </a:r>
            <a:r>
              <a:rPr lang="en-US" altLang="ko-KR" sz="1200" b="1" baseline="30000" dirty="0">
                <a:hlinkClick r:id="rId4" tooltip="Neel, B. G., Chan, G. &amp; Dhanji, S. in Handbook of Cell Signaling Vol. 2 (eds Bradshaw, R. A. &amp; Dennis, E. A.) Ch. 98, 771-809 (2009)"/>
              </a:rPr>
              <a:t>1</a:t>
            </a:r>
            <a:r>
              <a:rPr lang="en-US" altLang="ko-KR" sz="1200" b="1" baseline="30000" dirty="0"/>
              <a:t>, </a:t>
            </a:r>
            <a:r>
              <a:rPr lang="en-US" altLang="ko-KR" sz="1200" b="1" baseline="30000" dirty="0">
                <a:hlinkClick r:id="rId5" tooltip="Grossmann, K. S., Rosario, M., Birchmeier, C. &amp; Birchmeier, W. The tyrosine phosphatase Shp2 in development and cancer. Adv. Cancer Res. 106, 53-89 (2010)"/>
              </a:rPr>
              <a:t>2</a:t>
            </a:r>
            <a:r>
              <a:rPr lang="en-US" altLang="ko-KR" sz="1200" b="1" dirty="0"/>
              <a:t>. </a:t>
            </a:r>
            <a:r>
              <a:rPr lang="en-US" altLang="ko-KR" sz="1200" b="1" dirty="0" err="1"/>
              <a:t>Germline</a:t>
            </a:r>
            <a:r>
              <a:rPr lang="en-US" altLang="ko-KR" sz="1200" b="1" dirty="0"/>
              <a:t> activating mutations in</a:t>
            </a:r>
            <a:r>
              <a:rPr lang="en-US" altLang="ko-KR" sz="1200" b="1" i="1" dirty="0"/>
              <a:t>PTPN11</a:t>
            </a:r>
            <a:r>
              <a:rPr lang="en-US" altLang="ko-KR" sz="1200" b="1" dirty="0"/>
              <a:t> cause Noonan syndrome, whereas somatic </a:t>
            </a:r>
            <a:r>
              <a:rPr lang="en-US" altLang="ko-KR" sz="1200" b="1" i="1" dirty="0"/>
              <a:t>PTPN11</a:t>
            </a:r>
            <a:r>
              <a:rPr lang="en-US" altLang="ko-KR" sz="1200" b="1" dirty="0"/>
              <a:t> mutations cause childhood </a:t>
            </a:r>
            <a:r>
              <a:rPr lang="en-US" altLang="ko-KR" sz="1200" b="1" dirty="0" err="1"/>
              <a:t>myeloproliferative</a:t>
            </a:r>
            <a:r>
              <a:rPr lang="en-US" altLang="ko-KR" sz="1200" b="1" dirty="0"/>
              <a:t> disease and contribute to some solid </a:t>
            </a:r>
            <a:r>
              <a:rPr lang="en-US" altLang="ko-KR" sz="1200" b="1" dirty="0" err="1"/>
              <a:t>tumours</a:t>
            </a:r>
            <a:r>
              <a:rPr lang="en-US" altLang="ko-KR" sz="1200" b="1" dirty="0"/>
              <a:t>. Recently, heterozygous inactivating mutations in </a:t>
            </a:r>
            <a:r>
              <a:rPr lang="en-US" altLang="ko-KR" sz="1200" b="1" i="1" dirty="0"/>
              <a:t>PTPN11</a:t>
            </a:r>
            <a:r>
              <a:rPr lang="en-US" altLang="ko-KR" sz="1200" b="1" dirty="0"/>
              <a:t> were found in </a:t>
            </a:r>
            <a:r>
              <a:rPr lang="en-US" altLang="ko-KR" sz="1200" b="1" dirty="0" err="1"/>
              <a:t>metachondromatosis</a:t>
            </a:r>
            <a:r>
              <a:rPr lang="en-US" altLang="ko-KR" sz="1200" b="1" dirty="0"/>
              <a:t>, a rare inherited disorder featuring multiple </a:t>
            </a:r>
            <a:r>
              <a:rPr lang="en-US" altLang="ko-KR" sz="1200" b="1" dirty="0" err="1"/>
              <a:t>exostoses</a:t>
            </a:r>
            <a:r>
              <a:rPr lang="en-US" altLang="ko-KR" sz="1200" b="1" dirty="0"/>
              <a:t>, </a:t>
            </a:r>
            <a:r>
              <a:rPr lang="en-US" altLang="ko-KR" sz="1200" b="1" dirty="0" err="1"/>
              <a:t>enchondromas</a:t>
            </a:r>
            <a:r>
              <a:rPr lang="en-US" altLang="ko-KR" sz="1200" b="1" dirty="0"/>
              <a:t>, joint destruction and bony deformities</a:t>
            </a:r>
            <a:r>
              <a:rPr lang="en-US" altLang="ko-KR" sz="1200" b="1" baseline="30000" dirty="0">
                <a:hlinkClick r:id="rId6" tooltip="Bowen, M. E. et al. Loss-of-function mutations in PTPN11 cause metachondromatosis, but not Ollier disease or Maffucci syndrome. PLoS Genet. 7, e1002050 (2011)"/>
              </a:rPr>
              <a:t>3</a:t>
            </a:r>
            <a:r>
              <a:rPr lang="en-US" altLang="ko-KR" sz="1200" b="1" baseline="30000" dirty="0"/>
              <a:t>, </a:t>
            </a:r>
            <a:r>
              <a:rPr lang="en-US" altLang="ko-KR" sz="1200" b="1" baseline="30000" dirty="0">
                <a:hlinkClick r:id="rId7" tooltip="Sobreira, N. L. et al. Whole-genome sequencing of a single proband together with linkage analysis identifies a Mendelian disease gene. PLoS Genet. 6, e1000991 (2010)"/>
              </a:rPr>
              <a:t>4</a:t>
            </a:r>
            <a:r>
              <a:rPr lang="en-US" altLang="ko-KR" sz="1200" b="1" dirty="0"/>
              <a:t>. The detailed pathogenesis of this disorder has remained unclear. Here we use a conditional knockout (</a:t>
            </a:r>
            <a:r>
              <a:rPr lang="en-US" altLang="ko-KR" sz="1200" b="1" dirty="0" err="1"/>
              <a:t>floxed</a:t>
            </a:r>
            <a:r>
              <a:rPr lang="en-US" altLang="ko-KR" sz="1200" b="1" dirty="0"/>
              <a:t>) </a:t>
            </a:r>
            <a:r>
              <a:rPr lang="en-US" altLang="ko-KR" sz="1200" b="1" i="1" dirty="0"/>
              <a:t>Ptpn11</a:t>
            </a:r>
            <a:r>
              <a:rPr lang="en-US" altLang="ko-KR" sz="1200" b="1" dirty="0"/>
              <a:t> allele (</a:t>
            </a:r>
            <a:r>
              <a:rPr lang="en-US" altLang="ko-KR" sz="1200" b="1" i="1" dirty="0"/>
              <a:t>Ptpn11</a:t>
            </a:r>
            <a:r>
              <a:rPr lang="en-US" altLang="ko-KR" sz="1200" b="1" i="1" baseline="30000" dirty="0"/>
              <a:t>fl</a:t>
            </a:r>
            <a:r>
              <a:rPr lang="en-US" altLang="ko-KR" sz="1200" b="1" dirty="0"/>
              <a:t>) and Cre recombinase transgenic mice to delete </a:t>
            </a:r>
            <a:r>
              <a:rPr lang="en-US" altLang="ko-KR" sz="1200" b="1" i="1" dirty="0"/>
              <a:t>Ptpn11</a:t>
            </a:r>
            <a:r>
              <a:rPr lang="en-US" altLang="ko-KR" sz="1200" b="1" dirty="0"/>
              <a:t> specifically in monocytes, macrophages and osteoclasts (lysozyme M-Cre; </a:t>
            </a:r>
            <a:r>
              <a:rPr lang="en-US" altLang="ko-KR" sz="1200" b="1" dirty="0" err="1"/>
              <a:t>LysMCre</a:t>
            </a:r>
            <a:r>
              <a:rPr lang="en-US" altLang="ko-KR" sz="1200" b="1" dirty="0"/>
              <a:t>) or in </a:t>
            </a:r>
            <a:r>
              <a:rPr lang="en-US" altLang="ko-KR" sz="1200" b="1" dirty="0" err="1"/>
              <a:t>cathepsin</a:t>
            </a:r>
            <a:r>
              <a:rPr lang="en-US" altLang="ko-KR" sz="1200" b="1" dirty="0"/>
              <a:t> K (</a:t>
            </a:r>
            <a:r>
              <a:rPr lang="en-US" altLang="ko-KR" sz="1200" b="1" dirty="0" err="1"/>
              <a:t>Ctsk</a:t>
            </a:r>
            <a:r>
              <a:rPr lang="en-US" altLang="ko-KR" sz="1200" b="1" dirty="0"/>
              <a:t>)-expressing cells, previously thought to be osteoclasts. </a:t>
            </a:r>
            <a:r>
              <a:rPr lang="en-US" altLang="ko-KR" sz="1200" b="1" i="1" dirty="0"/>
              <a:t>LysMCre;Ptpn11</a:t>
            </a:r>
            <a:r>
              <a:rPr lang="en-US" altLang="ko-KR" sz="1200" b="1" i="1" baseline="30000" dirty="0"/>
              <a:t>fl/</a:t>
            </a:r>
            <a:r>
              <a:rPr lang="en-US" altLang="ko-KR" sz="1200" b="1" i="1" baseline="30000" dirty="0" err="1"/>
              <a:t>fl</a:t>
            </a:r>
            <a:r>
              <a:rPr lang="en-US" altLang="ko-KR" sz="1200" b="1" dirty="0"/>
              <a:t> mice had mild </a:t>
            </a:r>
            <a:r>
              <a:rPr lang="en-US" altLang="ko-KR" sz="1200" b="1" dirty="0" err="1"/>
              <a:t>osteopetrosis</a:t>
            </a:r>
            <a:r>
              <a:rPr lang="en-US" altLang="ko-KR" sz="1200" b="1" dirty="0"/>
              <a:t>. Notably, however,</a:t>
            </a:r>
            <a:r>
              <a:rPr lang="en-US" altLang="ko-KR" sz="1200" b="1" i="1" dirty="0"/>
              <a:t>CtskCre;Ptpn11</a:t>
            </a:r>
            <a:r>
              <a:rPr lang="en-US" altLang="ko-KR" sz="1200" b="1" i="1" baseline="30000" dirty="0"/>
              <a:t>fl/</a:t>
            </a:r>
            <a:r>
              <a:rPr lang="en-US" altLang="ko-KR" sz="1200" b="1" i="1" baseline="30000" dirty="0" err="1"/>
              <a:t>fl</a:t>
            </a:r>
            <a:r>
              <a:rPr lang="en-US" altLang="ko-KR" sz="1200" b="1" dirty="0"/>
              <a:t> mice developed features very similar to </a:t>
            </a:r>
            <a:r>
              <a:rPr lang="en-US" altLang="ko-KR" sz="1200" b="1" dirty="0" err="1"/>
              <a:t>metachondromatosis</a:t>
            </a:r>
            <a:r>
              <a:rPr lang="en-US" altLang="ko-KR" sz="1200" b="1" dirty="0"/>
              <a:t>. Lineage tracing revealed a novel population of </a:t>
            </a:r>
            <a:r>
              <a:rPr lang="en-US" altLang="ko-KR" sz="1200" b="1" dirty="0" err="1"/>
              <a:t>CtskCre</a:t>
            </a:r>
            <a:r>
              <a:rPr lang="en-US" altLang="ko-KR" sz="1200" b="1" dirty="0"/>
              <a:t>-expressing cells in the </a:t>
            </a:r>
            <a:r>
              <a:rPr lang="en-US" altLang="ko-KR" sz="1200" b="1" dirty="0" err="1"/>
              <a:t>perichondrial</a:t>
            </a:r>
            <a:r>
              <a:rPr lang="en-US" altLang="ko-KR" sz="1200" b="1" dirty="0"/>
              <a:t> groove of Ranvier that display markers and functional properties consistent with </a:t>
            </a:r>
            <a:r>
              <a:rPr lang="en-US" altLang="ko-KR" sz="1200" b="1" dirty="0" err="1"/>
              <a:t>mesenchymal</a:t>
            </a:r>
            <a:r>
              <a:rPr lang="en-US" altLang="ko-KR" sz="1200" b="1" dirty="0"/>
              <a:t> progenitors. </a:t>
            </a:r>
            <a:r>
              <a:rPr lang="en-US" altLang="ko-KR" sz="1200" b="1" dirty="0" err="1"/>
              <a:t>Chondroid</a:t>
            </a:r>
            <a:r>
              <a:rPr lang="en-US" altLang="ko-KR" sz="1200" b="1" dirty="0"/>
              <a:t> neoplasms arise from these cells and show decreased extracellular signal-regulated kinase (ERK) pathway activation, increased Indian hedgehog (</a:t>
            </a:r>
            <a:r>
              <a:rPr lang="en-US" altLang="ko-KR" sz="1200" b="1" dirty="0" err="1"/>
              <a:t>Ihh</a:t>
            </a:r>
            <a:r>
              <a:rPr lang="en-US" altLang="ko-KR" sz="1200" b="1" dirty="0"/>
              <a:t>) and parathyroid hormone-related protein (</a:t>
            </a:r>
            <a:r>
              <a:rPr lang="en-US" altLang="ko-KR" sz="1200" b="1" dirty="0" err="1"/>
              <a:t>Pthrp</a:t>
            </a:r>
            <a:r>
              <a:rPr lang="en-US" altLang="ko-KR" sz="1200" b="1" dirty="0"/>
              <a:t>, also known as </a:t>
            </a:r>
            <a:r>
              <a:rPr lang="en-US" altLang="ko-KR" sz="1200" b="1" dirty="0" err="1"/>
              <a:t>Pthlh</a:t>
            </a:r>
            <a:r>
              <a:rPr lang="en-US" altLang="ko-KR" sz="1200" b="1" dirty="0"/>
              <a:t>) expression and excessive proliferation. Shp2-deficient </a:t>
            </a:r>
            <a:r>
              <a:rPr lang="en-US" altLang="ko-KR" sz="1200" b="1" dirty="0" err="1"/>
              <a:t>chondroprogenitors</a:t>
            </a:r>
            <a:r>
              <a:rPr lang="en-US" altLang="ko-KR" sz="1200" b="1" dirty="0"/>
              <a:t> had decreased fibroblast growth factor-evoked ERK activation and enhanced </a:t>
            </a:r>
            <a:r>
              <a:rPr lang="en-US" altLang="ko-KR" sz="1200" b="1" i="1" dirty="0" err="1"/>
              <a:t>Ihh</a:t>
            </a:r>
            <a:r>
              <a:rPr lang="en-US" altLang="ko-KR" sz="1200" b="1" dirty="0"/>
              <a:t> and </a:t>
            </a:r>
            <a:r>
              <a:rPr lang="en-US" altLang="ko-KR" sz="1200" b="1" i="1" dirty="0" err="1"/>
              <a:t>Pthrp</a:t>
            </a:r>
            <a:r>
              <a:rPr lang="en-US" altLang="ko-KR" sz="1200" b="1" dirty="0" err="1"/>
              <a:t>expression</a:t>
            </a:r>
            <a:r>
              <a:rPr lang="en-US" altLang="ko-KR" sz="1200" b="1" dirty="0"/>
              <a:t>, whereas fibroblast growth factor receptor (FGFR) or mitogen-activated protein kinase </a:t>
            </a:r>
            <a:r>
              <a:rPr lang="en-US" altLang="ko-KR" sz="1200" b="1" dirty="0" err="1"/>
              <a:t>kinase</a:t>
            </a:r>
            <a:r>
              <a:rPr lang="en-US" altLang="ko-KR" sz="1200" b="1" dirty="0"/>
              <a:t> (MEK) inhibitor treatment of </a:t>
            </a:r>
            <a:r>
              <a:rPr lang="en-US" altLang="ko-KR" sz="1200" b="1" dirty="0" err="1"/>
              <a:t>chondroid</a:t>
            </a:r>
            <a:r>
              <a:rPr lang="en-US" altLang="ko-KR" sz="1200" b="1" dirty="0"/>
              <a:t> cells increased </a:t>
            </a:r>
            <a:r>
              <a:rPr lang="en-US" altLang="ko-KR" sz="1200" b="1" i="1" dirty="0" err="1"/>
              <a:t>Ihh</a:t>
            </a:r>
            <a:r>
              <a:rPr lang="en-US" altLang="ko-KR" sz="1200" b="1" dirty="0"/>
              <a:t> </a:t>
            </a:r>
            <a:r>
              <a:rPr lang="en-US" altLang="ko-KR" sz="1200" b="1" dirty="0" err="1"/>
              <a:t>and</a:t>
            </a:r>
            <a:r>
              <a:rPr lang="en-US" altLang="ko-KR" sz="1200" b="1" i="1" dirty="0" err="1"/>
              <a:t>Pthrp</a:t>
            </a:r>
            <a:r>
              <a:rPr lang="en-US" altLang="ko-KR" sz="1200" b="1" dirty="0"/>
              <a:t> expression. Importantly, smoothened inhibitor treatment ameliorated </a:t>
            </a:r>
            <a:r>
              <a:rPr lang="en-US" altLang="ko-KR" sz="1200" b="1" dirty="0" err="1"/>
              <a:t>metachondromatosis</a:t>
            </a:r>
            <a:r>
              <a:rPr lang="en-US" altLang="ko-KR" sz="1200" b="1" dirty="0"/>
              <a:t> features in </a:t>
            </a:r>
            <a:r>
              <a:rPr lang="en-US" altLang="ko-KR" sz="1200" b="1" i="1" dirty="0"/>
              <a:t>CtskCre;Ptpn11</a:t>
            </a:r>
            <a:r>
              <a:rPr lang="en-US" altLang="ko-KR" sz="1200" b="1" i="1" baseline="30000" dirty="0"/>
              <a:t>fl/</a:t>
            </a:r>
            <a:r>
              <a:rPr lang="en-US" altLang="ko-KR" sz="1200" b="1" i="1" baseline="30000" dirty="0" err="1"/>
              <a:t>fl</a:t>
            </a:r>
            <a:r>
              <a:rPr lang="en-US" altLang="ko-KR" sz="1200" b="1" dirty="0"/>
              <a:t> mice. Thus, in contrast to its pro-oncogenic role in </a:t>
            </a:r>
            <a:r>
              <a:rPr lang="en-US" altLang="ko-KR" sz="1200" b="1" dirty="0" err="1"/>
              <a:t>haematopoietic</a:t>
            </a:r>
            <a:r>
              <a:rPr lang="en-US" altLang="ko-KR" sz="1200" b="1" dirty="0"/>
              <a:t> and epithelial cells, </a:t>
            </a:r>
            <a:r>
              <a:rPr lang="en-US" altLang="ko-KR" sz="1200" b="1" i="1" dirty="0"/>
              <a:t>Ptpn11</a:t>
            </a:r>
            <a:r>
              <a:rPr lang="en-US" altLang="ko-KR" sz="1200" b="1" dirty="0"/>
              <a:t> is a </a:t>
            </a:r>
            <a:r>
              <a:rPr lang="en-US" altLang="ko-KR" sz="1200" b="1" dirty="0" err="1"/>
              <a:t>tumour</a:t>
            </a:r>
            <a:r>
              <a:rPr lang="en-US" altLang="ko-KR" sz="1200" b="1" dirty="0"/>
              <a:t> suppressor in cartilage, acting through a FGFR/MEK/ERK-dependent pathway in a novel progenitor cell population to prevent excessive </a:t>
            </a:r>
            <a:r>
              <a:rPr lang="en-US" altLang="ko-KR" sz="1200" b="1" i="1" dirty="0" err="1"/>
              <a:t>Ihh</a:t>
            </a:r>
            <a:r>
              <a:rPr lang="en-US" altLang="ko-KR" sz="1200" b="1" dirty="0"/>
              <a:t> production.</a:t>
            </a:r>
            <a:endParaRPr lang="ko-KR" altLang="en-US" sz="1200" dirty="0"/>
          </a:p>
        </p:txBody>
      </p:sp>
    </p:spTree>
    <p:extLst>
      <p:ext uri="{BB962C8B-B14F-4D97-AF65-F5344CB8AC3E}">
        <p14:creationId xmlns:p14="http://schemas.microsoft.com/office/powerpoint/2010/main" val="15876114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924944"/>
            <a:ext cx="5934075" cy="24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052736"/>
            <a:ext cx="1809750" cy="24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340768"/>
            <a:ext cx="4514850" cy="38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9632" y="1700808"/>
            <a:ext cx="2476500" cy="257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9632" y="764704"/>
            <a:ext cx="4067175" cy="29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7624" y="2132856"/>
            <a:ext cx="6096000"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4156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476672"/>
            <a:ext cx="59150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4766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4495800" cy="86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3"/>
          <p:cNvSpPr>
            <a:spLocks noChangeArrowheads="1"/>
          </p:cNvSpPr>
          <p:nvPr/>
        </p:nvSpPr>
        <p:spPr bwMode="auto">
          <a:xfrm>
            <a:off x="89756" y="1196758"/>
            <a:ext cx="8964488" cy="525395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ko-KR" altLang="ko-KR" sz="12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REVIEWS</a:t>
            </a:r>
          </a:p>
          <a:p>
            <a:pPr marL="0" marR="0" lvl="0" indent="0" algn="l" defTabSz="914400" rtl="0" eaLnBrk="0" fontAlgn="base" latinLnBrk="0" hangingPunct="0">
              <a:lnSpc>
                <a:spcPct val="100000"/>
              </a:lnSpc>
              <a:spcBef>
                <a:spcPct val="0"/>
              </a:spcBef>
              <a:spcAft>
                <a:spcPct val="0"/>
              </a:spcAft>
              <a:buClrTx/>
              <a:buSzTx/>
              <a:buFontTx/>
              <a:buNone/>
              <a:tabLst/>
            </a:pPr>
            <a:endPar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Newly described pattern recognition receptors team up against intracellular pathogens</a:t>
            </a: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1" u="none" strike="noStrike" cap="none" normalizeH="0" baseline="0" dirty="0" smtClean="0">
                <a:ln>
                  <a:noFill/>
                </a:ln>
                <a:solidFill>
                  <a:srgbClr val="000000"/>
                </a:solidFill>
                <a:effectLst/>
                <a:latin typeface="Verdana" pitchFamily="34" charset="0"/>
                <a:ea typeface="굴림" pitchFamily="50" charset="-127"/>
                <a:cs typeface="굴림" pitchFamily="50" charset="-127"/>
              </a:rPr>
              <a:t>Petr Broz &amp; Denise M. Monack</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p551</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doi:10.1038/nri3479</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This Review provides a comprehensive overview of very recent progress in our understanding of the role of pattern recognition receptors, including Toll-like receptors, cytosolic nucleic acid receptors and NOD-like receptors that assemble inflammasomes, in the detection of and in the defence against intracellular pathogens.</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The role of dendritic cells in autoimmunity</a:t>
            </a: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1" u="none" strike="noStrike" cap="none" normalizeH="0" baseline="0" dirty="0" smtClean="0">
                <a:ln>
                  <a:noFill/>
                </a:ln>
                <a:solidFill>
                  <a:srgbClr val="000000"/>
                </a:solidFill>
                <a:effectLst/>
                <a:latin typeface="Verdana" pitchFamily="34" charset="0"/>
                <a:ea typeface="굴림" pitchFamily="50" charset="-127"/>
                <a:cs typeface="굴림" pitchFamily="50" charset="-127"/>
              </a:rPr>
              <a:t>Dipyaman Ganguly, Stefan Haak, Vanja Sisirak &amp; Boris Reizis</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p566</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doi:10.1038/nri3477</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Dendritic cells (DCs) can promote both tolerogenic and pro-inflammatory immune responses and have been associated with various autoimmune diseases. However, it still remains unclear whether these cells have beneficial or detrimental functions in these settings. In this Review, the authors discuss the current understanding of the roles of distinct DC subsets in autoimmunity.</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New insights into pre-BCR and BCR signalling with relevance to B cell malignancies</a:t>
            </a: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1" u="none" strike="noStrike" cap="none" normalizeH="0" baseline="0" dirty="0" smtClean="0">
                <a:ln>
                  <a:noFill/>
                </a:ln>
                <a:solidFill>
                  <a:srgbClr val="000000"/>
                </a:solidFill>
                <a:effectLst/>
                <a:latin typeface="Verdana" pitchFamily="34" charset="0"/>
                <a:ea typeface="굴림" pitchFamily="50" charset="-127"/>
                <a:cs typeface="굴림" pitchFamily="50" charset="-127"/>
              </a:rPr>
              <a:t>Robert C. Rickert</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p578</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doi:10.1038/nri3487</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In this Review, the key signalling pathways that lie downstream of the pre-B cell receptor (BCR) and the BCR are discussed in terms of their contribution to B cell homeostasis and neoplasia, with a focus on the emerging distinctions between tonic and chronic active signalling.</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1"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Applications of nanotechnology for immunology</a:t>
            </a: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1" u="none" strike="noStrike" cap="none" normalizeH="0" baseline="0" dirty="0" smtClean="0">
                <a:ln>
                  <a:noFill/>
                </a:ln>
                <a:solidFill>
                  <a:srgbClr val="000000"/>
                </a:solidFill>
                <a:effectLst/>
                <a:latin typeface="Verdana" pitchFamily="34" charset="0"/>
                <a:ea typeface="굴림" pitchFamily="50" charset="-127"/>
                <a:cs typeface="굴림" pitchFamily="50" charset="-127"/>
              </a:rPr>
              <a:t>Douglas M. Smith, Jakub K. Simon &amp; James R. Baker Jr</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p592</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a:t>
            </a:r>
            <a:r>
              <a:rPr kumimoji="1" lang="ko-KR" altLang="ko-KR" sz="1100" b="0" i="0" u="none" strike="noStrike" cap="none" normalizeH="0" baseline="0" dirty="0" smtClean="0">
                <a:ln>
                  <a:noFill/>
                </a:ln>
                <a:solidFill>
                  <a:srgbClr val="8A8C9F"/>
                </a:solidFill>
                <a:effectLst/>
                <a:latin typeface="Arial"/>
                <a:ea typeface="굴림" pitchFamily="50" charset="-127"/>
                <a:cs typeface="굴림" pitchFamily="50" charset="-127"/>
              </a:rPr>
              <a:t> </a:t>
            </a:r>
            <a:r>
              <a:rPr kumimoji="1" lang="ko-KR" altLang="ko-KR" sz="1100" b="0" i="0" u="none" strike="noStrike" cap="none" normalizeH="0" baseline="0" dirty="0" smtClean="0">
                <a:ln>
                  <a:noFill/>
                </a:ln>
                <a:solidFill>
                  <a:srgbClr val="8A8C9F"/>
                </a:solidFill>
                <a:effectLst/>
                <a:latin typeface="Verdana" pitchFamily="34" charset="0"/>
                <a:ea typeface="굴림" pitchFamily="50" charset="-127"/>
                <a:cs typeface="굴림" pitchFamily="50" charset="-127"/>
              </a:rPr>
              <a:t>doi:10.1038/nri3488</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ko-KR" altLang="ko-KR" sz="1100" b="0" i="0" u="none" strike="noStrike" cap="none" normalizeH="0" baseline="0" dirty="0" smtClean="0">
                <a:ln>
                  <a:noFill/>
                </a:ln>
                <a:solidFill>
                  <a:srgbClr val="000000"/>
                </a:solidFill>
                <a:effectLst/>
                <a:latin typeface="Verdana" pitchFamily="34" charset="0"/>
                <a:ea typeface="굴림" pitchFamily="50" charset="-127"/>
                <a:cs typeface="굴림" pitchFamily="50" charset="-127"/>
              </a:rPr>
              <a:t>This Review describes the different types of nanotechnologies that can be used to target the immune system. The authors explain how the unique properties of different nanostructures can be used to either enhance or to suppress immune responses, and they discuss the promise of these strategies for developing more effective immunotherapies.</a:t>
            </a:r>
            <a:endParaRPr kumimoji="1" lang="ko-KR" altLang="ko-KR" sz="1050" b="0" i="0" u="none" strike="noStrike" cap="none" normalizeH="0" baseline="0" dirty="0" smtClean="0">
              <a:ln>
                <a:noFill/>
              </a:ln>
              <a:solidFill>
                <a:srgbClr val="000000"/>
              </a:solidFill>
              <a:effectLst/>
              <a:latin typeface="Verdana" pitchFamily="34" charset="0"/>
              <a:ea typeface="굴림" pitchFamily="50" charset="-127"/>
              <a:cs typeface="굴림" pitchFamily="50" charset="-127"/>
            </a:endParaRPr>
          </a:p>
        </p:txBody>
      </p:sp>
    </p:spTree>
    <p:extLst>
      <p:ext uri="{BB962C8B-B14F-4D97-AF65-F5344CB8AC3E}">
        <p14:creationId xmlns:p14="http://schemas.microsoft.com/office/powerpoint/2010/main" val="2230854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3908" y="709306"/>
            <a:ext cx="7389424" cy="6004358"/>
          </a:xfrm>
          <a:prstGeom prst="rect">
            <a:avLst/>
          </a:prstGeom>
        </p:spPr>
      </p:pic>
      <p:sp>
        <p:nvSpPr>
          <p:cNvPr id="3" name="TextBox 2"/>
          <p:cNvSpPr txBox="1"/>
          <p:nvPr/>
        </p:nvSpPr>
        <p:spPr>
          <a:xfrm>
            <a:off x="5129713" y="115468"/>
            <a:ext cx="1979310" cy="369332"/>
          </a:xfrm>
          <a:prstGeom prst="rect">
            <a:avLst/>
          </a:prstGeom>
          <a:noFill/>
        </p:spPr>
        <p:txBody>
          <a:bodyPr wrap="square" rtlCol="0">
            <a:spAutoFit/>
          </a:bodyPr>
          <a:lstStyle/>
          <a:p>
            <a:r>
              <a:rPr lang="en-US" b="1" dirty="0" smtClean="0"/>
              <a:t>Scientific Reports</a:t>
            </a:r>
            <a:endParaRPr lang="en-US" b="1" dirty="0"/>
          </a:p>
        </p:txBody>
      </p:sp>
    </p:spTree>
    <p:extLst>
      <p:ext uri="{BB962C8B-B14F-4D97-AF65-F5344CB8AC3E}">
        <p14:creationId xmlns:p14="http://schemas.microsoft.com/office/powerpoint/2010/main" val="1714098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6263" y="446636"/>
            <a:ext cx="7357405" cy="6069083"/>
          </a:xfrm>
          <a:prstGeom prst="rect">
            <a:avLst/>
          </a:prstGeom>
        </p:spPr>
      </p:pic>
      <p:sp>
        <p:nvSpPr>
          <p:cNvPr id="3" name="TextBox 2"/>
          <p:cNvSpPr txBox="1"/>
          <p:nvPr/>
        </p:nvSpPr>
        <p:spPr>
          <a:xfrm>
            <a:off x="5129713" y="115468"/>
            <a:ext cx="1979310" cy="369332"/>
          </a:xfrm>
          <a:prstGeom prst="rect">
            <a:avLst/>
          </a:prstGeom>
          <a:noFill/>
        </p:spPr>
        <p:txBody>
          <a:bodyPr wrap="square" rtlCol="0">
            <a:spAutoFit/>
          </a:bodyPr>
          <a:lstStyle/>
          <a:p>
            <a:r>
              <a:rPr lang="en-US" b="1" dirty="0" smtClean="0"/>
              <a:t>Scientific Reports</a:t>
            </a:r>
            <a:endParaRPr lang="en-US" b="1" dirty="0"/>
          </a:p>
        </p:txBody>
      </p:sp>
    </p:spTree>
    <p:extLst>
      <p:ext uri="{BB962C8B-B14F-4D97-AF65-F5344CB8AC3E}">
        <p14:creationId xmlns:p14="http://schemas.microsoft.com/office/powerpoint/2010/main" val="10292026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7415" y="501295"/>
            <a:ext cx="7818274" cy="6191749"/>
          </a:xfrm>
          <a:prstGeom prst="rect">
            <a:avLst/>
          </a:prstGeom>
        </p:spPr>
      </p:pic>
      <p:sp>
        <p:nvSpPr>
          <p:cNvPr id="3" name="TextBox 2"/>
          <p:cNvSpPr txBox="1"/>
          <p:nvPr/>
        </p:nvSpPr>
        <p:spPr>
          <a:xfrm>
            <a:off x="7422413" y="131963"/>
            <a:ext cx="1286551" cy="369332"/>
          </a:xfrm>
          <a:prstGeom prst="rect">
            <a:avLst/>
          </a:prstGeom>
          <a:noFill/>
        </p:spPr>
        <p:txBody>
          <a:bodyPr wrap="square" rtlCol="0">
            <a:spAutoFit/>
          </a:bodyPr>
          <a:lstStyle/>
          <a:p>
            <a:r>
              <a:rPr lang="en-US" b="1" dirty="0" smtClean="0"/>
              <a:t>Autophagy</a:t>
            </a:r>
            <a:endParaRPr lang="en-US" b="1" dirty="0"/>
          </a:p>
        </p:txBody>
      </p:sp>
    </p:spTree>
    <p:extLst>
      <p:ext uri="{BB962C8B-B14F-4D97-AF65-F5344CB8AC3E}">
        <p14:creationId xmlns:p14="http://schemas.microsoft.com/office/powerpoint/2010/main" val="29555908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3" y="44624"/>
            <a:ext cx="1666875"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30979"/>
          <a:stretch/>
        </p:blipFill>
        <p:spPr bwMode="auto">
          <a:xfrm>
            <a:off x="1979712" y="523875"/>
            <a:ext cx="6438900" cy="2005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852936"/>
            <a:ext cx="8624236"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80990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44624"/>
            <a:ext cx="6181725" cy="681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26705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7401" y="74846"/>
            <a:ext cx="6153150" cy="6648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71208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16633"/>
            <a:ext cx="5749556" cy="669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31046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0"/>
            <a:ext cx="5184576" cy="6702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3076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01700"/>
            <a:ext cx="9271000" cy="4124206"/>
          </a:xfrm>
          <a:prstGeom prst="rect">
            <a:avLst/>
          </a:prstGeom>
        </p:spPr>
        <p:txBody>
          <a:bodyPr wrap="square">
            <a:spAutoFit/>
          </a:bodyPr>
          <a:lstStyle/>
          <a:p>
            <a:r>
              <a:rPr lang="en-US" sz="1600" dirty="0"/>
              <a:t>Marine Biology: New Light on Growth in the Cold pR609David K.A. Barnes</a:t>
            </a:r>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(430 kb)</a:t>
            </a:r>
          </a:p>
          <a:p>
            <a:r>
              <a:rPr lang="en-US" sz="1600" dirty="0"/>
              <a:t>Animal Vision: Rats Watch the Sky pR611Michael F. Land</a:t>
            </a:r>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(445 kb)</a:t>
            </a:r>
          </a:p>
          <a:p>
            <a:r>
              <a:rPr lang="en-US" sz="1600" dirty="0"/>
              <a:t>Neuron Survival: Say It with Flowers pR613Franck </a:t>
            </a:r>
            <a:r>
              <a:rPr lang="en-US" sz="1600" dirty="0" err="1"/>
              <a:t>Pichaud</a:t>
            </a:r>
            <a:endParaRPr lang="en-US" sz="1600" dirty="0"/>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(376 kb)</a:t>
            </a:r>
          </a:p>
          <a:p>
            <a:r>
              <a:rPr lang="en-US" sz="1600" dirty="0"/>
              <a:t>Ecology: The Lunch of a Lifetime pR615Richard Shine</a:t>
            </a:r>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(492 kb)</a:t>
            </a:r>
          </a:p>
          <a:p>
            <a:r>
              <a:rPr lang="en-US" sz="1600" dirty="0"/>
              <a:t>Microtubule Motors: A New Hope for Kinesin-5 Inhibitors? pR617Aaron </a:t>
            </a:r>
            <a:r>
              <a:rPr lang="en-US" sz="1600" dirty="0" err="1"/>
              <a:t>Groen</a:t>
            </a:r>
            <a:endParaRPr lang="en-US" sz="1600" dirty="0"/>
          </a:p>
          <a:p>
            <a:r>
              <a:rPr lang="en-US" sz="1600" dirty="0">
                <a:hlinkClick r:id="rId14"/>
              </a:rPr>
              <a:t>Summary</a:t>
            </a:r>
            <a:r>
              <a:rPr lang="en-US" sz="1600" dirty="0"/>
              <a:t> | </a:t>
            </a:r>
            <a:r>
              <a:rPr lang="en-US" sz="1600" dirty="0">
                <a:hlinkClick r:id="rId15"/>
              </a:rPr>
              <a:t>Full Text</a:t>
            </a:r>
            <a:r>
              <a:rPr lang="en-US" sz="1600" dirty="0"/>
              <a:t> | </a:t>
            </a:r>
            <a:r>
              <a:rPr lang="en-US" sz="1600" dirty="0">
                <a:hlinkClick r:id="rId16"/>
              </a:rPr>
              <a:t>PDF</a:t>
            </a:r>
            <a:r>
              <a:rPr lang="en-US" sz="1600" dirty="0"/>
              <a:t> (499 kb)</a:t>
            </a:r>
          </a:p>
          <a:p>
            <a:r>
              <a:rPr lang="en-US" sz="1600" dirty="0"/>
              <a:t>Cardiovascular Biology: Play It Again, Gata4 pR619Grant I. Miura, Deborah </a:t>
            </a:r>
            <a:r>
              <a:rPr lang="en-US" sz="1600" dirty="0" err="1"/>
              <a:t>Yelon</a:t>
            </a:r>
            <a:endParaRPr lang="en-US" sz="1600" dirty="0"/>
          </a:p>
          <a:p>
            <a:r>
              <a:rPr lang="en-US" sz="1600" dirty="0">
                <a:hlinkClick r:id="rId17"/>
              </a:rPr>
              <a:t>Summary</a:t>
            </a:r>
            <a:r>
              <a:rPr lang="en-US" sz="1600" dirty="0"/>
              <a:t> | </a:t>
            </a:r>
            <a:r>
              <a:rPr lang="en-US" sz="1600" dirty="0">
                <a:hlinkClick r:id="rId18"/>
              </a:rPr>
              <a:t>Full Text</a:t>
            </a:r>
            <a:r>
              <a:rPr lang="en-US" sz="1600" dirty="0"/>
              <a:t> | </a:t>
            </a:r>
            <a:r>
              <a:rPr lang="en-US" sz="1600" dirty="0">
                <a:hlinkClick r:id="rId19"/>
              </a:rPr>
              <a:t>PDF</a:t>
            </a:r>
            <a:r>
              <a:rPr lang="en-US" sz="1600" dirty="0"/>
              <a:t> (161 kb)</a:t>
            </a:r>
          </a:p>
          <a:p>
            <a:r>
              <a:rPr lang="en-US" sz="1600" dirty="0"/>
              <a:t>Animal Behavior: Shifting Neural Circuits with Sex Hormones pR621David M. Ferrero, Stephen D. </a:t>
            </a:r>
            <a:r>
              <a:rPr lang="en-US" sz="1600" dirty="0" err="1"/>
              <a:t>Liberles</a:t>
            </a:r>
            <a:endParaRPr lang="en-US" sz="1600" dirty="0"/>
          </a:p>
          <a:p>
            <a:r>
              <a:rPr lang="en-US" sz="1600" dirty="0">
                <a:hlinkClick r:id="rId20"/>
              </a:rPr>
              <a:t>Summary</a:t>
            </a:r>
            <a:r>
              <a:rPr lang="en-US" sz="1600" dirty="0"/>
              <a:t> | </a:t>
            </a:r>
            <a:r>
              <a:rPr lang="en-US" sz="1600" dirty="0">
                <a:hlinkClick r:id="rId21"/>
              </a:rPr>
              <a:t>Full Text</a:t>
            </a:r>
            <a:r>
              <a:rPr lang="en-US" sz="1600" dirty="0"/>
              <a:t> | </a:t>
            </a:r>
            <a:r>
              <a:rPr lang="en-US" sz="1600" dirty="0">
                <a:hlinkClick r:id="rId22"/>
              </a:rPr>
              <a:t>PDF</a:t>
            </a:r>
            <a:r>
              <a:rPr lang="en-US" sz="1600" dirty="0"/>
              <a:t> (421 kb)</a:t>
            </a:r>
          </a:p>
          <a:p>
            <a:r>
              <a:rPr lang="en-US" sz="1600" dirty="0"/>
              <a:t>Intracellular Transport: The Causes for Pauses pR623Kathleen M. </a:t>
            </a:r>
            <a:r>
              <a:rPr lang="en-US" sz="1600" dirty="0" err="1"/>
              <a:t>Trybus</a:t>
            </a:r>
            <a:endParaRPr lang="en-US" sz="1600" dirty="0"/>
          </a:p>
          <a:p>
            <a:r>
              <a:rPr lang="en-US" sz="1600" dirty="0">
                <a:hlinkClick r:id="rId23"/>
              </a:rPr>
              <a:t>Summary</a:t>
            </a:r>
            <a:r>
              <a:rPr lang="en-US" sz="1600" dirty="0"/>
              <a:t> | </a:t>
            </a:r>
            <a:r>
              <a:rPr lang="en-US" sz="1600" dirty="0">
                <a:hlinkClick r:id="rId24"/>
              </a:rPr>
              <a:t>Full Text</a:t>
            </a:r>
            <a:r>
              <a:rPr lang="en-US" sz="1600" dirty="0"/>
              <a:t> | </a:t>
            </a:r>
            <a:r>
              <a:rPr lang="en-US" sz="1600" dirty="0">
                <a:hlinkClick r:id="rId25"/>
              </a:rPr>
              <a:t>PDF</a:t>
            </a:r>
            <a:r>
              <a:rPr lang="en-US" sz="1600" dirty="0"/>
              <a:t> (117 kb)</a:t>
            </a:r>
          </a:p>
        </p:txBody>
      </p:sp>
      <p:pic>
        <p:nvPicPr>
          <p:cNvPr id="5" name="Picture 5"/>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49478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00" y="850900"/>
            <a:ext cx="9144000" cy="6001643"/>
          </a:xfrm>
          <a:prstGeom prst="rect">
            <a:avLst/>
          </a:prstGeom>
        </p:spPr>
        <p:txBody>
          <a:bodyPr wrap="square">
            <a:spAutoFit/>
          </a:bodyPr>
          <a:lstStyle/>
          <a:p>
            <a:r>
              <a:rPr lang="en-US" sz="1600" dirty="0"/>
              <a:t>Changes in Cell Morphology Are Coordinated with Cell Growth through the TORC1 Pathway p1269Alexi I. </a:t>
            </a:r>
            <a:r>
              <a:rPr lang="en-US" sz="1600" dirty="0" err="1"/>
              <a:t>Goranov</a:t>
            </a:r>
            <a:r>
              <a:rPr lang="en-US" sz="1600" dirty="0"/>
              <a:t>, </a:t>
            </a:r>
            <a:r>
              <a:rPr lang="en-US" sz="1600" dirty="0" err="1"/>
              <a:t>Amneet</a:t>
            </a:r>
            <a:r>
              <a:rPr lang="en-US" sz="1600" dirty="0"/>
              <a:t> </a:t>
            </a:r>
            <a:r>
              <a:rPr lang="en-US" sz="1600" dirty="0" err="1"/>
              <a:t>Gulati</a:t>
            </a:r>
            <a:r>
              <a:rPr lang="en-US" sz="1600" dirty="0"/>
              <a:t>, Noah </a:t>
            </a:r>
            <a:r>
              <a:rPr lang="en-US" sz="1600" dirty="0" err="1"/>
              <a:t>Dephoure</a:t>
            </a:r>
            <a:r>
              <a:rPr lang="en-US" sz="1600" dirty="0"/>
              <a:t>, </a:t>
            </a:r>
            <a:r>
              <a:rPr lang="en-US" sz="1600" dirty="0" err="1"/>
              <a:t>Terunao</a:t>
            </a:r>
            <a:r>
              <a:rPr lang="en-US" sz="1600" dirty="0"/>
              <a:t> </a:t>
            </a:r>
            <a:r>
              <a:rPr lang="en-US" sz="1600" dirty="0" err="1"/>
              <a:t>Takahara</a:t>
            </a:r>
            <a:r>
              <a:rPr lang="en-US" sz="1600" dirty="0"/>
              <a:t>, Tatsuya Maeda, Steven P. </a:t>
            </a:r>
            <a:r>
              <a:rPr lang="en-US" sz="1600" dirty="0" err="1"/>
              <a:t>Gygi</a:t>
            </a:r>
            <a:r>
              <a:rPr lang="en-US" sz="1600" dirty="0"/>
              <a:t>, Scott </a:t>
            </a:r>
            <a:r>
              <a:rPr lang="en-US" sz="1600" dirty="0" err="1"/>
              <a:t>Manalis</a:t>
            </a:r>
            <a:r>
              <a:rPr lang="en-US" sz="1600" dirty="0"/>
              <a:t>, Angelika </a:t>
            </a:r>
            <a:r>
              <a:rPr lang="en-US" sz="1600" dirty="0" err="1"/>
              <a:t>Amon</a:t>
            </a:r>
            <a:endParaRPr lang="en-US" sz="1600" dirty="0"/>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(1836 kb)</a:t>
            </a:r>
          </a:p>
          <a:p>
            <a:r>
              <a:rPr lang="en-US" sz="1600" dirty="0"/>
              <a:t>Kinesin-12 Differentially Affects Spindle Assembly Depending on Its Microtubule Substrate p1280Emma G. </a:t>
            </a:r>
            <a:r>
              <a:rPr lang="en-US" sz="1600" dirty="0" err="1"/>
              <a:t>Sturgill</a:t>
            </a:r>
            <a:r>
              <a:rPr lang="en-US" sz="1600" dirty="0"/>
              <a:t>, </a:t>
            </a:r>
            <a:r>
              <a:rPr lang="en-US" sz="1600" dirty="0" err="1"/>
              <a:t>Ryoma</a:t>
            </a:r>
            <a:r>
              <a:rPr lang="en-US" sz="1600" dirty="0"/>
              <a:t> </a:t>
            </a:r>
            <a:r>
              <a:rPr lang="en-US" sz="1600" dirty="0" err="1"/>
              <a:t>Ohi</a:t>
            </a:r>
            <a:endParaRPr lang="en-US" sz="1600" dirty="0"/>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(3707 kb</a:t>
            </a:r>
            <a:r>
              <a:rPr lang="en-US" sz="1600" dirty="0" smtClean="0"/>
              <a:t>)</a:t>
            </a:r>
          </a:p>
          <a:p>
            <a:r>
              <a:rPr lang="en-US" sz="1600" dirty="0" err="1"/>
              <a:t>ontext</a:t>
            </a:r>
            <a:r>
              <a:rPr lang="en-US" sz="1600" dirty="0"/>
              <a:t>-Specific Reweighting of Auditory Spatial Cues following Altered Experience during Development p1291Peter Keating, Johannes C. </a:t>
            </a:r>
            <a:r>
              <a:rPr lang="en-US" sz="1600" dirty="0" err="1"/>
              <a:t>Dahmen</a:t>
            </a:r>
            <a:r>
              <a:rPr lang="en-US" sz="1600" dirty="0"/>
              <a:t>, Andrew J. King</a:t>
            </a:r>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(1636 kb)</a:t>
            </a:r>
          </a:p>
          <a:p>
            <a:r>
              <a:rPr lang="en-US" sz="1600" dirty="0"/>
              <a:t>“Fitness Fingerprints” Mediate Physiological Culling of Unwanted Neurons in </a:t>
            </a:r>
            <a:r>
              <a:rPr lang="en-US" sz="1600" i="1" dirty="0"/>
              <a:t>Drosophila</a:t>
            </a:r>
            <a:r>
              <a:rPr lang="en-US" sz="1600" dirty="0"/>
              <a:t>p1300Marisa M. Merino, Christa </a:t>
            </a:r>
            <a:r>
              <a:rPr lang="en-US" sz="1600" dirty="0" err="1"/>
              <a:t>Rhiner</a:t>
            </a:r>
            <a:r>
              <a:rPr lang="en-US" sz="1600" dirty="0"/>
              <a:t>, Marta </a:t>
            </a:r>
            <a:r>
              <a:rPr lang="en-US" sz="1600" dirty="0" err="1"/>
              <a:t>Portela</a:t>
            </a:r>
            <a:r>
              <a:rPr lang="en-US" sz="1600" dirty="0"/>
              <a:t>, Eduardo Moreno</a:t>
            </a:r>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(5090 kb)</a:t>
            </a:r>
          </a:p>
          <a:p>
            <a:r>
              <a:rPr lang="en-US" sz="1600" dirty="0"/>
              <a:t>Spindle Pole Body History Intrinsically Links Pole Identity with Asymmetric Fate in Budding Yeast p1310M. Angeles </a:t>
            </a:r>
            <a:r>
              <a:rPr lang="en-US" sz="1600" dirty="0" err="1"/>
              <a:t>Juanes</a:t>
            </a:r>
            <a:r>
              <a:rPr lang="en-US" sz="1600" dirty="0"/>
              <a:t>, </a:t>
            </a:r>
            <a:r>
              <a:rPr lang="en-US" sz="1600" dirty="0" err="1"/>
              <a:t>Hanlu</a:t>
            </a:r>
            <a:r>
              <a:rPr lang="en-US" sz="1600" dirty="0"/>
              <a:t> </a:t>
            </a:r>
            <a:r>
              <a:rPr lang="en-US" sz="1600" dirty="0" err="1"/>
              <a:t>Twyman</a:t>
            </a:r>
            <a:r>
              <a:rPr lang="en-US" sz="1600" dirty="0"/>
              <a:t>, Edward </a:t>
            </a:r>
            <a:r>
              <a:rPr lang="en-US" sz="1600" dirty="0" err="1"/>
              <a:t>Tunnacliffe</a:t>
            </a:r>
            <a:r>
              <a:rPr lang="en-US" sz="1600" dirty="0"/>
              <a:t>, </a:t>
            </a:r>
            <a:r>
              <a:rPr lang="en-US" sz="1600" dirty="0" err="1"/>
              <a:t>Zhiang</a:t>
            </a:r>
            <a:r>
              <a:rPr lang="en-US" sz="1600" dirty="0"/>
              <a:t> </a:t>
            </a:r>
            <a:r>
              <a:rPr lang="en-US" sz="1600" dirty="0" err="1"/>
              <a:t>Guo</a:t>
            </a:r>
            <a:r>
              <a:rPr lang="en-US" sz="1600" dirty="0"/>
              <a:t>, </a:t>
            </a:r>
            <a:r>
              <a:rPr lang="en-US" sz="1600" dirty="0" err="1"/>
              <a:t>Rogier</a:t>
            </a:r>
            <a:r>
              <a:rPr lang="en-US" sz="1600" dirty="0"/>
              <a:t> ten </a:t>
            </a:r>
            <a:r>
              <a:rPr lang="en-US" sz="1600" dirty="0" err="1"/>
              <a:t>Hoopen</a:t>
            </a:r>
            <a:r>
              <a:rPr lang="en-US" sz="1600" dirty="0"/>
              <a:t>, Marisa Segal</a:t>
            </a:r>
          </a:p>
          <a:p>
            <a:r>
              <a:rPr lang="en-US" sz="1600" dirty="0">
                <a:hlinkClick r:id="rId14"/>
              </a:rPr>
              <a:t>Summary</a:t>
            </a:r>
            <a:r>
              <a:rPr lang="en-US" sz="1600" dirty="0"/>
              <a:t> | </a:t>
            </a:r>
            <a:r>
              <a:rPr lang="en-US" sz="1600" dirty="0">
                <a:hlinkClick r:id="rId15"/>
              </a:rPr>
              <a:t>Full Text</a:t>
            </a:r>
            <a:r>
              <a:rPr lang="en-US" sz="1600" dirty="0"/>
              <a:t> | </a:t>
            </a:r>
            <a:r>
              <a:rPr lang="en-US" sz="1600" dirty="0">
                <a:hlinkClick r:id="rId16"/>
              </a:rPr>
              <a:t>PDF</a:t>
            </a:r>
            <a:r>
              <a:rPr lang="en-US" sz="1600" dirty="0"/>
              <a:t> (3366 kb</a:t>
            </a:r>
            <a:r>
              <a:rPr lang="en-US" sz="1600" dirty="0" smtClean="0"/>
              <a:t>)</a:t>
            </a:r>
          </a:p>
          <a:p>
            <a:r>
              <a:rPr lang="en-US" sz="1600" dirty="0"/>
              <a:t>Phenotypic Resonance from a Single Meal in an Insectivorous Lizard p1320Manuel </a:t>
            </a:r>
            <a:r>
              <a:rPr lang="en-US" sz="1600" dirty="0" err="1"/>
              <a:t>Massot</a:t>
            </a:r>
            <a:r>
              <a:rPr lang="en-US" sz="1600" dirty="0"/>
              <a:t>, Pedro Aragón</a:t>
            </a:r>
          </a:p>
          <a:p>
            <a:r>
              <a:rPr lang="en-US" sz="1600" dirty="0">
                <a:hlinkClick r:id="rId17"/>
              </a:rPr>
              <a:t>Summary</a:t>
            </a:r>
            <a:r>
              <a:rPr lang="en-US" sz="1600" dirty="0"/>
              <a:t> | </a:t>
            </a:r>
            <a:r>
              <a:rPr lang="en-US" sz="1600" dirty="0">
                <a:hlinkClick r:id="rId18"/>
              </a:rPr>
              <a:t>Full Text</a:t>
            </a:r>
            <a:r>
              <a:rPr lang="en-US" sz="1600" dirty="0"/>
              <a:t> | </a:t>
            </a:r>
            <a:r>
              <a:rPr lang="en-US" sz="1600" dirty="0">
                <a:hlinkClick r:id="rId19"/>
              </a:rPr>
              <a:t>PDF</a:t>
            </a:r>
            <a:r>
              <a:rPr lang="en-US" sz="1600" dirty="0"/>
              <a:t> (105 kb)</a:t>
            </a:r>
          </a:p>
          <a:p>
            <a:r>
              <a:rPr lang="en-US" sz="1600" dirty="0"/>
              <a:t>VAL- and AtBMI1-Mediated H2Aub Initiate the Switch from Embryonic to </a:t>
            </a:r>
            <a:r>
              <a:rPr lang="en-US" sz="1600" dirty="0" err="1"/>
              <a:t>Postgerminative</a:t>
            </a:r>
            <a:r>
              <a:rPr lang="en-US" sz="1600" dirty="0"/>
              <a:t> Growth in </a:t>
            </a:r>
            <a:r>
              <a:rPr lang="en-US" sz="1600" i="1" dirty="0"/>
              <a:t>Arabidopsis</a:t>
            </a:r>
            <a:r>
              <a:rPr lang="en-US" sz="1600" dirty="0"/>
              <a:t> p1324Chao Yang, Fabian </a:t>
            </a:r>
            <a:r>
              <a:rPr lang="en-US" sz="1600" dirty="0" err="1"/>
              <a:t>Bratzel</a:t>
            </a:r>
            <a:r>
              <a:rPr lang="en-US" sz="1600" dirty="0"/>
              <a:t>, Nora </a:t>
            </a:r>
            <a:r>
              <a:rPr lang="en-US" sz="1600" dirty="0" err="1"/>
              <a:t>Hohmann</a:t>
            </a:r>
            <a:r>
              <a:rPr lang="en-US" sz="1600" dirty="0"/>
              <a:t>, Marcus Koch, </a:t>
            </a:r>
            <a:r>
              <a:rPr lang="en-US" sz="1600" dirty="0" err="1"/>
              <a:t>Franziska</a:t>
            </a:r>
            <a:r>
              <a:rPr lang="en-US" sz="1600" dirty="0"/>
              <a:t> </a:t>
            </a:r>
            <a:r>
              <a:rPr lang="en-US" sz="1600" dirty="0" err="1"/>
              <a:t>Turck</a:t>
            </a:r>
            <a:r>
              <a:rPr lang="en-US" sz="1600" dirty="0"/>
              <a:t>, </a:t>
            </a:r>
            <a:r>
              <a:rPr lang="en-US" sz="1600" dirty="0" err="1"/>
              <a:t>Myriam</a:t>
            </a:r>
            <a:r>
              <a:rPr lang="en-US" sz="1600" dirty="0"/>
              <a:t> </a:t>
            </a:r>
            <a:r>
              <a:rPr lang="en-US" sz="1600" dirty="0" err="1"/>
              <a:t>Calonje</a:t>
            </a:r>
            <a:endParaRPr lang="en-US" sz="1600" dirty="0"/>
          </a:p>
          <a:p>
            <a:r>
              <a:rPr lang="en-US" sz="1600" dirty="0">
                <a:hlinkClick r:id="rId20"/>
              </a:rPr>
              <a:t>Summary</a:t>
            </a:r>
            <a:r>
              <a:rPr lang="en-US" sz="1600" dirty="0"/>
              <a:t> | </a:t>
            </a:r>
            <a:r>
              <a:rPr lang="en-US" sz="1600" dirty="0">
                <a:hlinkClick r:id="rId21"/>
              </a:rPr>
              <a:t>Full Text</a:t>
            </a:r>
            <a:r>
              <a:rPr lang="en-US" sz="1600" dirty="0"/>
              <a:t> | </a:t>
            </a:r>
            <a:r>
              <a:rPr lang="en-US" sz="1600" dirty="0">
                <a:hlinkClick r:id="rId22"/>
              </a:rPr>
              <a:t>PDF</a:t>
            </a:r>
            <a:r>
              <a:rPr lang="en-US" sz="1600" dirty="0"/>
              <a:t> (1660 kb)</a:t>
            </a:r>
          </a:p>
          <a:p>
            <a:endParaRPr lang="en-US" sz="1600" dirty="0"/>
          </a:p>
        </p:txBody>
      </p:sp>
      <p:pic>
        <p:nvPicPr>
          <p:cNvPr id="5" name="Picture 5"/>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82723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00" y="850900"/>
            <a:ext cx="9144000" cy="5509200"/>
          </a:xfrm>
          <a:prstGeom prst="rect">
            <a:avLst/>
          </a:prstGeom>
        </p:spPr>
        <p:txBody>
          <a:bodyPr wrap="square">
            <a:spAutoFit/>
          </a:bodyPr>
          <a:lstStyle/>
          <a:p>
            <a:r>
              <a:rPr lang="en-US" sz="1600" b="1" dirty="0"/>
              <a:t>Reports</a:t>
            </a:r>
          </a:p>
          <a:p>
            <a:r>
              <a:rPr lang="en-US" sz="1600" dirty="0" smtClean="0"/>
              <a:t>Cell-</a:t>
            </a:r>
            <a:r>
              <a:rPr lang="en-US" sz="1600" dirty="0" err="1" smtClean="0"/>
              <a:t>Fibronectin</a:t>
            </a:r>
            <a:r>
              <a:rPr lang="en-US" sz="1600" dirty="0" smtClean="0"/>
              <a:t> </a:t>
            </a:r>
            <a:r>
              <a:rPr lang="en-US" sz="1600" dirty="0"/>
              <a:t>Interactions Propel Vertebrate Trunk Elongation via Tissue Mechanicsp1335Nicolas Dray, Andrew Lawton, </a:t>
            </a:r>
            <a:r>
              <a:rPr lang="en-US" sz="1600" dirty="0" err="1"/>
              <a:t>Amitabha</a:t>
            </a:r>
            <a:r>
              <a:rPr lang="en-US" sz="1600" dirty="0"/>
              <a:t> Nandi, </a:t>
            </a:r>
            <a:r>
              <a:rPr lang="en-US" sz="1600" dirty="0" err="1"/>
              <a:t>Dörthe</a:t>
            </a:r>
            <a:r>
              <a:rPr lang="en-US" sz="1600" dirty="0"/>
              <a:t> </a:t>
            </a:r>
            <a:r>
              <a:rPr lang="en-US" sz="1600" dirty="0" err="1"/>
              <a:t>Jülich</a:t>
            </a:r>
            <a:r>
              <a:rPr lang="en-US" sz="1600" dirty="0"/>
              <a:t>, Thierry </a:t>
            </a:r>
            <a:r>
              <a:rPr lang="en-US" sz="1600" dirty="0" err="1"/>
              <a:t>Emonet</a:t>
            </a:r>
            <a:r>
              <a:rPr lang="en-US" sz="1600" dirty="0"/>
              <a:t>, Scott A. Holley</a:t>
            </a:r>
          </a:p>
          <a:p>
            <a:r>
              <a:rPr lang="en-US" sz="1600" dirty="0">
                <a:hlinkClick r:id="rId2"/>
              </a:rPr>
              <a:t>Summary</a:t>
            </a:r>
            <a:r>
              <a:rPr lang="en-US" sz="1600" dirty="0"/>
              <a:t> | </a:t>
            </a:r>
            <a:r>
              <a:rPr lang="en-US" sz="1600" dirty="0">
                <a:hlinkClick r:id="rId3"/>
              </a:rPr>
              <a:t>Full Text</a:t>
            </a:r>
            <a:r>
              <a:rPr lang="en-US" sz="1600" dirty="0"/>
              <a:t> | </a:t>
            </a:r>
            <a:r>
              <a:rPr lang="en-US" sz="1600" dirty="0">
                <a:hlinkClick r:id="rId4"/>
              </a:rPr>
              <a:t>PDF</a:t>
            </a:r>
            <a:r>
              <a:rPr lang="en-US" sz="1600" dirty="0"/>
              <a:t> (2568 kb)</a:t>
            </a:r>
          </a:p>
          <a:p>
            <a:r>
              <a:rPr lang="en-US" sz="1600" dirty="0"/>
              <a:t>Evolving Tip Structures Can Explain Age-Dependent Microtubule Catastrophe p1342Courtney E. </a:t>
            </a:r>
            <a:r>
              <a:rPr lang="en-US" sz="1600" dirty="0" err="1"/>
              <a:t>Coombes</a:t>
            </a:r>
            <a:r>
              <a:rPr lang="en-US" sz="1600" dirty="0"/>
              <a:t>, Ami Yamamoto, Madeline R. </a:t>
            </a:r>
            <a:r>
              <a:rPr lang="en-US" sz="1600" dirty="0" err="1"/>
              <a:t>Kenzie</a:t>
            </a:r>
            <a:r>
              <a:rPr lang="en-US" sz="1600" dirty="0"/>
              <a:t>, David J. </a:t>
            </a:r>
            <a:r>
              <a:rPr lang="en-US" sz="1600" dirty="0" err="1"/>
              <a:t>Odde</a:t>
            </a:r>
            <a:r>
              <a:rPr lang="en-US" sz="1600" dirty="0"/>
              <a:t>, Melissa K. Gardner</a:t>
            </a:r>
          </a:p>
          <a:p>
            <a:r>
              <a:rPr lang="en-US" sz="1600" dirty="0">
                <a:hlinkClick r:id="rId5"/>
              </a:rPr>
              <a:t>Summary</a:t>
            </a:r>
            <a:r>
              <a:rPr lang="en-US" sz="1600" dirty="0"/>
              <a:t> | </a:t>
            </a:r>
            <a:r>
              <a:rPr lang="en-US" sz="1600" dirty="0">
                <a:hlinkClick r:id="rId6"/>
              </a:rPr>
              <a:t>Full Text</a:t>
            </a:r>
            <a:r>
              <a:rPr lang="en-US" sz="1600" dirty="0"/>
              <a:t> | </a:t>
            </a:r>
            <a:r>
              <a:rPr lang="en-US" sz="1600" dirty="0">
                <a:hlinkClick r:id="rId7"/>
              </a:rPr>
              <a:t>PDF</a:t>
            </a:r>
            <a:r>
              <a:rPr lang="en-US" sz="1600" dirty="0"/>
              <a:t> (1497 kb)</a:t>
            </a:r>
          </a:p>
          <a:p>
            <a:r>
              <a:rPr lang="en-US" sz="1600" i="1" dirty="0"/>
              <a:t>D</a:t>
            </a:r>
            <a:r>
              <a:rPr lang="en-US" sz="1600" dirty="0"/>
              <a:t>Lin-7 Is Required in Postsynaptic Lamina Neurons to Prevent Light-Induced Photoreceptor Degeneration in </a:t>
            </a:r>
            <a:r>
              <a:rPr lang="en-US" sz="1600" i="1" dirty="0"/>
              <a:t>Drosophila</a:t>
            </a:r>
            <a:r>
              <a:rPr lang="en-US" sz="1600" dirty="0"/>
              <a:t> p1349Sandra-Fausia </a:t>
            </a:r>
            <a:r>
              <a:rPr lang="en-US" sz="1600" dirty="0" err="1"/>
              <a:t>Soukup</a:t>
            </a:r>
            <a:r>
              <a:rPr lang="en-US" sz="1600" dirty="0"/>
              <a:t>, </a:t>
            </a:r>
            <a:r>
              <a:rPr lang="en-US" sz="1600" dirty="0" err="1"/>
              <a:t>Shirin</a:t>
            </a:r>
            <a:r>
              <a:rPr lang="en-US" sz="1600" dirty="0"/>
              <a:t> </a:t>
            </a:r>
            <a:r>
              <a:rPr lang="en-US" sz="1600" dirty="0" err="1"/>
              <a:t>Meher</a:t>
            </a:r>
            <a:r>
              <a:rPr lang="en-US" sz="1600" dirty="0"/>
              <a:t> </a:t>
            </a:r>
            <a:r>
              <a:rPr lang="en-US" sz="1600" dirty="0" err="1"/>
              <a:t>Pocha</a:t>
            </a:r>
            <a:r>
              <a:rPr lang="en-US" sz="1600" dirty="0"/>
              <a:t>, Michaela Yuan, Elisabeth </a:t>
            </a:r>
            <a:r>
              <a:rPr lang="en-US" sz="1600" dirty="0" err="1"/>
              <a:t>Knust</a:t>
            </a:r>
            <a:endParaRPr lang="en-US" sz="1600" dirty="0"/>
          </a:p>
          <a:p>
            <a:r>
              <a:rPr lang="en-US" sz="1600" dirty="0">
                <a:hlinkClick r:id="rId8"/>
              </a:rPr>
              <a:t>Summary</a:t>
            </a:r>
            <a:r>
              <a:rPr lang="en-US" sz="1600" dirty="0"/>
              <a:t> | </a:t>
            </a:r>
            <a:r>
              <a:rPr lang="en-US" sz="1600" dirty="0">
                <a:hlinkClick r:id="rId9"/>
              </a:rPr>
              <a:t>Full Text</a:t>
            </a:r>
            <a:r>
              <a:rPr lang="en-US" sz="1600" dirty="0"/>
              <a:t> | </a:t>
            </a:r>
            <a:r>
              <a:rPr lang="en-US" sz="1600" dirty="0">
                <a:hlinkClick r:id="rId10"/>
              </a:rPr>
              <a:t>PDF</a:t>
            </a:r>
            <a:r>
              <a:rPr lang="en-US" sz="1600" dirty="0"/>
              <a:t> (2766 kb)</a:t>
            </a:r>
          </a:p>
          <a:p>
            <a:r>
              <a:rPr lang="en-US" sz="1600" dirty="0"/>
              <a:t>Evolutionary History and Ecological Processes Shape a Local Multilevel Antagonistic Network p1355Marianne Elias, Colin Fontaine, F.J. Frank van </a:t>
            </a:r>
            <a:r>
              <a:rPr lang="en-US" sz="1600" dirty="0" err="1"/>
              <a:t>Veen</a:t>
            </a:r>
            <a:endParaRPr lang="en-US" sz="1600" dirty="0"/>
          </a:p>
          <a:p>
            <a:r>
              <a:rPr lang="en-US" sz="1600" dirty="0">
                <a:hlinkClick r:id="rId11"/>
              </a:rPr>
              <a:t>Summary</a:t>
            </a:r>
            <a:r>
              <a:rPr lang="en-US" sz="1600" dirty="0"/>
              <a:t> | </a:t>
            </a:r>
            <a:r>
              <a:rPr lang="en-US" sz="1600" dirty="0">
                <a:hlinkClick r:id="rId12"/>
              </a:rPr>
              <a:t>Full Text</a:t>
            </a:r>
            <a:r>
              <a:rPr lang="en-US" sz="1600" dirty="0"/>
              <a:t> | </a:t>
            </a:r>
            <a:r>
              <a:rPr lang="en-US" sz="1600" dirty="0">
                <a:hlinkClick r:id="rId13"/>
              </a:rPr>
              <a:t>PDF</a:t>
            </a:r>
            <a:r>
              <a:rPr lang="en-US" sz="1600" dirty="0"/>
              <a:t> (321 kb)</a:t>
            </a:r>
          </a:p>
          <a:p>
            <a:r>
              <a:rPr lang="en-US" sz="1600" dirty="0"/>
              <a:t>CEP120 and SPICE1 Cooperate with CPAP in Centriole Elongation p1360David </a:t>
            </a:r>
            <a:r>
              <a:rPr lang="en-US" sz="1600" dirty="0" err="1"/>
              <a:t>Comartin</a:t>
            </a:r>
            <a:r>
              <a:rPr lang="en-US" sz="1600" dirty="0"/>
              <a:t>, </a:t>
            </a:r>
            <a:r>
              <a:rPr lang="en-US" sz="1600" dirty="0" err="1"/>
              <a:t>Gagan</a:t>
            </a:r>
            <a:r>
              <a:rPr lang="en-US" sz="1600" dirty="0"/>
              <a:t> D. Gupta, Eden </a:t>
            </a:r>
            <a:r>
              <a:rPr lang="en-US" sz="1600" dirty="0" err="1"/>
              <a:t>Fussner</a:t>
            </a:r>
            <a:r>
              <a:rPr lang="en-US" sz="1600" dirty="0"/>
              <a:t>, Étienne </a:t>
            </a:r>
            <a:r>
              <a:rPr lang="en-US" sz="1600" dirty="0" err="1"/>
              <a:t>Coyaud</a:t>
            </a:r>
            <a:r>
              <a:rPr lang="en-US" sz="1600" dirty="0"/>
              <a:t>, Monica </a:t>
            </a:r>
            <a:r>
              <a:rPr lang="en-US" sz="1600" dirty="0" err="1"/>
              <a:t>Hasegan</a:t>
            </a:r>
            <a:r>
              <a:rPr lang="en-US" sz="1600" dirty="0"/>
              <a:t>, Marco </a:t>
            </a:r>
            <a:r>
              <a:rPr lang="en-US" sz="1600" dirty="0" err="1"/>
              <a:t>Archinti</a:t>
            </a:r>
            <a:r>
              <a:rPr lang="en-US" sz="1600" dirty="0"/>
              <a:t>, Sally W.T. Cheung, Deborah </a:t>
            </a:r>
            <a:r>
              <a:rPr lang="en-US" sz="1600" dirty="0" err="1"/>
              <a:t>Pinchev</a:t>
            </a:r>
            <a:r>
              <a:rPr lang="en-US" sz="1600" dirty="0"/>
              <a:t>, Steffen </a:t>
            </a:r>
            <a:r>
              <a:rPr lang="en-US" sz="1600" dirty="0" err="1"/>
              <a:t>Lawo</a:t>
            </a:r>
            <a:r>
              <a:rPr lang="en-US" sz="1600" dirty="0"/>
              <a:t>, Brian </a:t>
            </a:r>
            <a:r>
              <a:rPr lang="en-US" sz="1600" dirty="0" err="1"/>
              <a:t>Raught</a:t>
            </a:r>
            <a:r>
              <a:rPr lang="en-US" sz="1600" dirty="0"/>
              <a:t>, David P. </a:t>
            </a:r>
            <a:r>
              <a:rPr lang="en-US" sz="1600" dirty="0" err="1"/>
              <a:t>Bazett</a:t>
            </a:r>
            <a:r>
              <a:rPr lang="en-US" sz="1600" dirty="0"/>
              <a:t>-Jones, Jens </a:t>
            </a:r>
            <a:r>
              <a:rPr lang="en-US" sz="1600" dirty="0" err="1"/>
              <a:t>Lüders</a:t>
            </a:r>
            <a:r>
              <a:rPr lang="en-US" sz="1600" dirty="0"/>
              <a:t>, Laurence Pelletier</a:t>
            </a:r>
          </a:p>
          <a:p>
            <a:r>
              <a:rPr lang="en-US" sz="1600" dirty="0">
                <a:hlinkClick r:id="rId14"/>
              </a:rPr>
              <a:t>Summary</a:t>
            </a:r>
            <a:r>
              <a:rPr lang="en-US" sz="1600" dirty="0"/>
              <a:t> | </a:t>
            </a:r>
            <a:r>
              <a:rPr lang="en-US" sz="1600" dirty="0">
                <a:hlinkClick r:id="rId15"/>
              </a:rPr>
              <a:t>Full Text</a:t>
            </a:r>
            <a:r>
              <a:rPr lang="en-US" sz="1600" dirty="0"/>
              <a:t> | </a:t>
            </a:r>
            <a:r>
              <a:rPr lang="en-US" sz="1600" dirty="0">
                <a:hlinkClick r:id="rId16"/>
              </a:rPr>
              <a:t>PDF</a:t>
            </a:r>
            <a:r>
              <a:rPr lang="en-US" sz="1600" dirty="0"/>
              <a:t> (2010 kb)</a:t>
            </a:r>
          </a:p>
          <a:p>
            <a:r>
              <a:rPr lang="en-US" sz="1600" dirty="0"/>
              <a:t>Mental Imagery Changes Multisensory Perception p1367Christopher C. Berger, H. </a:t>
            </a:r>
            <a:r>
              <a:rPr lang="en-US" sz="1600" dirty="0" err="1"/>
              <a:t>Henrik</a:t>
            </a:r>
            <a:r>
              <a:rPr lang="en-US" sz="1600" dirty="0"/>
              <a:t> </a:t>
            </a:r>
            <a:r>
              <a:rPr lang="en-US" sz="1600" dirty="0" err="1"/>
              <a:t>Ehrsson</a:t>
            </a:r>
            <a:endParaRPr lang="en-US" sz="1600" dirty="0"/>
          </a:p>
          <a:p>
            <a:r>
              <a:rPr lang="en-US" sz="1600" dirty="0">
                <a:hlinkClick r:id="rId17"/>
              </a:rPr>
              <a:t>Summary</a:t>
            </a:r>
            <a:r>
              <a:rPr lang="en-US" sz="1600" dirty="0"/>
              <a:t> | </a:t>
            </a:r>
            <a:r>
              <a:rPr lang="en-US" sz="1600" dirty="0">
                <a:hlinkClick r:id="rId18"/>
              </a:rPr>
              <a:t>Full Text</a:t>
            </a:r>
            <a:r>
              <a:rPr lang="en-US" sz="1600" dirty="0"/>
              <a:t> | </a:t>
            </a:r>
            <a:r>
              <a:rPr lang="en-US" sz="1600" dirty="0">
                <a:hlinkClick r:id="rId19"/>
              </a:rPr>
              <a:t>PDF</a:t>
            </a:r>
            <a:r>
              <a:rPr lang="en-US" sz="1600" dirty="0"/>
              <a:t> (553 kb)</a:t>
            </a:r>
          </a:p>
          <a:p>
            <a:r>
              <a:rPr lang="en-US" sz="1600" dirty="0"/>
              <a:t>The </a:t>
            </a:r>
            <a:r>
              <a:rPr lang="en-US" sz="1600" dirty="0" err="1"/>
              <a:t>Formin</a:t>
            </a:r>
            <a:r>
              <a:rPr lang="en-US" sz="1600" dirty="0"/>
              <a:t> Daam1 and </a:t>
            </a:r>
            <a:r>
              <a:rPr lang="en-US" sz="1600" dirty="0" err="1"/>
              <a:t>Fascin</a:t>
            </a:r>
            <a:r>
              <a:rPr lang="en-US" sz="1600" dirty="0"/>
              <a:t> Directly Collaborate to Promote </a:t>
            </a:r>
            <a:r>
              <a:rPr lang="en-US" sz="1600" dirty="0" err="1"/>
              <a:t>Filopodia</a:t>
            </a:r>
            <a:r>
              <a:rPr lang="en-US" sz="1600" dirty="0"/>
              <a:t> Formation p1373Richa </a:t>
            </a:r>
            <a:r>
              <a:rPr lang="en-US" sz="1600" dirty="0" err="1"/>
              <a:t>Jaiswal</a:t>
            </a:r>
            <a:r>
              <a:rPr lang="en-US" sz="1600" dirty="0"/>
              <a:t>, Dennis </a:t>
            </a:r>
            <a:r>
              <a:rPr lang="en-US" sz="1600" dirty="0" err="1"/>
              <a:t>Breitsprecher</a:t>
            </a:r>
            <a:r>
              <a:rPr lang="en-US" sz="1600" dirty="0"/>
              <a:t>, </a:t>
            </a:r>
            <a:r>
              <a:rPr lang="en-US" sz="1600" dirty="0" err="1"/>
              <a:t>Agnieszka</a:t>
            </a:r>
            <a:r>
              <a:rPr lang="en-US" sz="1600" dirty="0"/>
              <a:t> Collins, Ivan R. </a:t>
            </a:r>
            <a:r>
              <a:rPr lang="en-US" sz="1600" dirty="0" err="1"/>
              <a:t>Corrêa</a:t>
            </a:r>
            <a:r>
              <a:rPr lang="en-US" sz="1600" dirty="0"/>
              <a:t>, Ming-</a:t>
            </a:r>
            <a:r>
              <a:rPr lang="en-US" sz="1600" dirty="0" err="1"/>
              <a:t>Qun</a:t>
            </a:r>
            <a:r>
              <a:rPr lang="en-US" sz="1600" dirty="0"/>
              <a:t> </a:t>
            </a:r>
            <a:r>
              <a:rPr lang="en-US" sz="1600" dirty="0" err="1"/>
              <a:t>Xu</a:t>
            </a:r>
            <a:r>
              <a:rPr lang="en-US" sz="1600" dirty="0"/>
              <a:t>, Bruce L. Goode</a:t>
            </a:r>
          </a:p>
          <a:p>
            <a:r>
              <a:rPr lang="en-US" sz="1600" dirty="0">
                <a:hlinkClick r:id="rId20"/>
              </a:rPr>
              <a:t>Summary</a:t>
            </a:r>
            <a:r>
              <a:rPr lang="en-US" sz="1600" dirty="0"/>
              <a:t> | </a:t>
            </a:r>
            <a:r>
              <a:rPr lang="en-US" sz="1600" dirty="0">
                <a:hlinkClick r:id="rId21"/>
              </a:rPr>
              <a:t>Full Text</a:t>
            </a:r>
            <a:r>
              <a:rPr lang="en-US" sz="1600" dirty="0"/>
              <a:t> | </a:t>
            </a:r>
            <a:r>
              <a:rPr lang="en-US" sz="1600" dirty="0">
                <a:hlinkClick r:id="rId22"/>
              </a:rPr>
              <a:t>PDF</a:t>
            </a:r>
            <a:r>
              <a:rPr lang="en-US" sz="1600" dirty="0"/>
              <a:t> (2549 kb)</a:t>
            </a:r>
          </a:p>
        </p:txBody>
      </p:sp>
      <p:pic>
        <p:nvPicPr>
          <p:cNvPr id="5" name="Picture 5"/>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2123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740307"/>
          </a:xfrm>
          <a:prstGeom prst="rect">
            <a:avLst/>
          </a:prstGeom>
          <a:noFill/>
        </p:spPr>
        <p:txBody>
          <a:bodyPr wrap="square" rtlCol="0">
            <a:spAutoFit/>
          </a:bodyPr>
          <a:lstStyle/>
          <a:p>
            <a:r>
              <a:rPr lang="en-US" altLang="ko-KR" b="1" u="sng" dirty="0">
                <a:hlinkClick r:id="rId2"/>
              </a:rPr>
              <a:t>Functions of TAp63 and p53 in restraining the development of metastatic cancer.</a:t>
            </a:r>
            <a:endParaRPr lang="en-US" altLang="ko-KR" b="1" dirty="0"/>
          </a:p>
          <a:p>
            <a:r>
              <a:rPr lang="en-US" altLang="ko-KR" u="sng" dirty="0">
                <a:hlinkClick r:id="rId3"/>
              </a:rPr>
              <a:t>Tan EH</a:t>
            </a:r>
            <a:r>
              <a:rPr lang="en-US" altLang="ko-KR" dirty="0"/>
              <a:t>, </a:t>
            </a:r>
            <a:r>
              <a:rPr lang="en-US" altLang="ko-KR" u="sng" dirty="0">
                <a:hlinkClick r:id="rId4"/>
              </a:rPr>
              <a:t>Morton JP</a:t>
            </a:r>
            <a:r>
              <a:rPr lang="en-US" altLang="ko-KR" dirty="0"/>
              <a:t>, </a:t>
            </a:r>
            <a:r>
              <a:rPr lang="en-US" altLang="ko-KR" u="sng" dirty="0">
                <a:hlinkClick r:id="rId5"/>
              </a:rPr>
              <a:t>Timpson P</a:t>
            </a:r>
            <a:r>
              <a:rPr lang="en-US" altLang="ko-KR" dirty="0"/>
              <a:t>, </a:t>
            </a:r>
            <a:r>
              <a:rPr lang="en-US" altLang="ko-KR" u="sng" dirty="0" err="1">
                <a:hlinkClick r:id="rId6"/>
              </a:rPr>
              <a:t>Tucci</a:t>
            </a:r>
            <a:r>
              <a:rPr lang="en-US" altLang="ko-KR" u="sng" dirty="0">
                <a:hlinkClick r:id="rId6"/>
              </a:rPr>
              <a:t> P</a:t>
            </a:r>
            <a:r>
              <a:rPr lang="en-US" altLang="ko-KR" dirty="0"/>
              <a:t>, </a:t>
            </a:r>
            <a:r>
              <a:rPr lang="en-US" altLang="ko-KR" u="sng" dirty="0" err="1">
                <a:hlinkClick r:id="rId7"/>
              </a:rPr>
              <a:t>Melino</a:t>
            </a:r>
            <a:r>
              <a:rPr lang="en-US" altLang="ko-KR" u="sng" dirty="0">
                <a:hlinkClick r:id="rId7"/>
              </a:rPr>
              <a:t> G</a:t>
            </a:r>
            <a:r>
              <a:rPr lang="en-US" altLang="ko-KR" dirty="0"/>
              <a:t>, </a:t>
            </a:r>
            <a:r>
              <a:rPr lang="en-US" altLang="ko-KR" u="sng" dirty="0">
                <a:hlinkClick r:id="rId8"/>
              </a:rPr>
              <a:t>Flores ER</a:t>
            </a:r>
            <a:r>
              <a:rPr lang="en-US" altLang="ko-KR" dirty="0"/>
              <a:t>, </a:t>
            </a:r>
            <a:r>
              <a:rPr lang="en-US" altLang="ko-KR" u="sng" dirty="0" err="1">
                <a:hlinkClick r:id="rId9"/>
              </a:rPr>
              <a:t>Sansom</a:t>
            </a:r>
            <a:r>
              <a:rPr lang="en-US" altLang="ko-KR" u="sng" dirty="0">
                <a:hlinkClick r:id="rId9"/>
              </a:rPr>
              <a:t> OJ</a:t>
            </a:r>
            <a:r>
              <a:rPr lang="en-US" altLang="ko-KR" dirty="0"/>
              <a:t>, </a:t>
            </a:r>
            <a:r>
              <a:rPr lang="en-US" altLang="ko-KR" u="sng" dirty="0" err="1">
                <a:hlinkClick r:id="rId10"/>
              </a:rPr>
              <a:t>Vousden</a:t>
            </a:r>
            <a:r>
              <a:rPr lang="en-US" altLang="ko-KR" u="sng" dirty="0">
                <a:hlinkClick r:id="rId10"/>
              </a:rPr>
              <a:t> KH</a:t>
            </a:r>
            <a:r>
              <a:rPr lang="en-US" altLang="ko-KR" dirty="0"/>
              <a:t>, </a:t>
            </a:r>
            <a:r>
              <a:rPr lang="en-US" altLang="ko-KR" u="sng" dirty="0">
                <a:hlinkClick r:id="rId11"/>
              </a:rPr>
              <a:t>Muller PA</a:t>
            </a:r>
            <a:r>
              <a:rPr lang="en-US" altLang="ko-KR" dirty="0"/>
              <a:t>.</a:t>
            </a:r>
          </a:p>
          <a:p>
            <a:r>
              <a:rPr lang="en-US" altLang="ko-KR" dirty="0" smtClean="0"/>
              <a:t>Cancer </a:t>
            </a:r>
            <a:r>
              <a:rPr lang="en-US" altLang="ko-KR" dirty="0"/>
              <a:t>Research UK </a:t>
            </a:r>
            <a:r>
              <a:rPr lang="en-US" altLang="ko-KR" dirty="0" err="1"/>
              <a:t>Beatson</a:t>
            </a:r>
            <a:r>
              <a:rPr lang="en-US" altLang="ko-KR" dirty="0"/>
              <a:t> Institute, Glasgow, UK.</a:t>
            </a:r>
          </a:p>
          <a:p>
            <a:r>
              <a:rPr lang="en-US" altLang="ko-KR" dirty="0" smtClean="0"/>
              <a:t>Many </a:t>
            </a:r>
            <a:r>
              <a:rPr lang="en-US" altLang="ko-KR" dirty="0" err="1"/>
              <a:t>tumours</a:t>
            </a:r>
            <a:r>
              <a:rPr lang="en-US" altLang="ko-KR" dirty="0"/>
              <a:t> </a:t>
            </a:r>
            <a:r>
              <a:rPr lang="en-US" altLang="ko-KR" dirty="0" err="1"/>
              <a:t>harbour</a:t>
            </a:r>
            <a:r>
              <a:rPr lang="en-US" altLang="ko-KR" dirty="0"/>
              <a:t> mutations in the p53 </a:t>
            </a:r>
            <a:r>
              <a:rPr lang="en-US" altLang="ko-KR" dirty="0" err="1"/>
              <a:t>tumour</a:t>
            </a:r>
            <a:r>
              <a:rPr lang="en-US" altLang="ko-KR" dirty="0"/>
              <a:t>-suppressor gene that result in the expression of a mutant p53 protein. This mutant p53 protein has, in most cases, lost wild-type transcriptional activity and can also acquire novel functions in promoting invasion and metastasis. One of the mechanisms underlying these novel functions involves the ability of the mutant p53 to interfere with other transcription factors, including the p53 family protein TAp63. To investigate whether simultaneous depletion of both p53 and TAp63 can recapitulate the effect of mutant p53 expression in vivo, we used a mouse model of pancreatic cancer in which the expression of mutant p53 resulted in the rapid appearance of primary </a:t>
            </a:r>
            <a:r>
              <a:rPr lang="en-US" altLang="ko-KR" dirty="0" err="1"/>
              <a:t>tumours</a:t>
            </a:r>
            <a:r>
              <a:rPr lang="en-US" altLang="ko-KR" dirty="0"/>
              <a:t> and metastases. As shown previously, loss of one allele of wild-type (WT) p53 accelerated </a:t>
            </a:r>
            <a:r>
              <a:rPr lang="en-US" altLang="ko-KR" dirty="0" err="1"/>
              <a:t>tumour</a:t>
            </a:r>
            <a:r>
              <a:rPr lang="en-US" altLang="ko-KR" dirty="0"/>
              <a:t> development. A change of one WT p53 allele into mutant p53 did not further accelerate </a:t>
            </a:r>
            <a:r>
              <a:rPr lang="en-US" altLang="ko-KR" dirty="0" err="1"/>
              <a:t>tumour</a:t>
            </a:r>
            <a:r>
              <a:rPr lang="en-US" altLang="ko-KR" dirty="0"/>
              <a:t> development, but did promote the formation of metastasis. By contrast, loss of TAp63 did not significantly accelerate </a:t>
            </a:r>
            <a:r>
              <a:rPr lang="en-US" altLang="ko-KR" dirty="0" err="1"/>
              <a:t>tumour</a:t>
            </a:r>
            <a:r>
              <a:rPr lang="en-US" altLang="ko-KR" dirty="0"/>
              <a:t> development or metastasis. However, simultaneous depletion of p53 and TAp63 led to both rapid </a:t>
            </a:r>
            <a:r>
              <a:rPr lang="en-US" altLang="ko-KR" dirty="0" err="1"/>
              <a:t>tumour</a:t>
            </a:r>
            <a:r>
              <a:rPr lang="en-US" altLang="ko-KR" dirty="0"/>
              <a:t> development and metastatic potential, although the incidence of metastases remained lower than that seen in mutant p53-expressing </a:t>
            </a:r>
            <a:r>
              <a:rPr lang="en-US" altLang="ko-KR" dirty="0" err="1"/>
              <a:t>tumours</a:t>
            </a:r>
            <a:r>
              <a:rPr lang="en-US" altLang="ko-KR" dirty="0"/>
              <a:t>. TAp63/p53-null cells derived from these mice also showed an enhanced ability to scatter and invade in tissue culture as was observed in mutant p53 cells. These data suggest that depletion of TAp63 in a p53-null </a:t>
            </a:r>
            <a:r>
              <a:rPr lang="en-US" altLang="ko-KR" dirty="0" err="1"/>
              <a:t>tumour</a:t>
            </a:r>
            <a:r>
              <a:rPr lang="en-US" altLang="ko-KR" dirty="0"/>
              <a:t> can promote metastasis and recapitulate-to some extent-the consequences of mutant p53 expression</a:t>
            </a:r>
            <a:r>
              <a:rPr lang="en-US" altLang="ko-KR" dirty="0" smtClean="0"/>
              <a:t>.</a:t>
            </a:r>
            <a:endParaRPr lang="en-US" altLang="ko-KR" dirty="0"/>
          </a:p>
        </p:txBody>
      </p:sp>
      <p:sp>
        <p:nvSpPr>
          <p:cNvPr id="3" name="TextBox 2"/>
          <p:cNvSpPr txBox="1"/>
          <p:nvPr/>
        </p:nvSpPr>
        <p:spPr>
          <a:xfrm>
            <a:off x="7668344" y="692696"/>
            <a:ext cx="1261884" cy="369332"/>
          </a:xfrm>
          <a:prstGeom prst="rect">
            <a:avLst/>
          </a:prstGeom>
          <a:noFill/>
        </p:spPr>
        <p:txBody>
          <a:bodyPr wrap="none" rtlCol="0">
            <a:spAutoFit/>
          </a:bodyPr>
          <a:lstStyle/>
          <a:p>
            <a:r>
              <a:rPr lang="en-US" altLang="ko-KR" dirty="0" smtClean="0">
                <a:solidFill>
                  <a:srgbClr val="FF0000"/>
                </a:solidFill>
              </a:rPr>
              <a:t>Oncogene</a:t>
            </a:r>
            <a:endParaRPr lang="ko-KR" altLang="en-US" dirty="0">
              <a:solidFill>
                <a:srgbClr val="FF0000"/>
              </a:solidFill>
            </a:endParaRPr>
          </a:p>
        </p:txBody>
      </p:sp>
    </p:spTree>
    <p:extLst>
      <p:ext uri="{BB962C8B-B14F-4D97-AF65-F5344CB8AC3E}">
        <p14:creationId xmlns:p14="http://schemas.microsoft.com/office/powerpoint/2010/main" val="40476981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63308"/>
          </a:xfrm>
          <a:prstGeom prst="rect">
            <a:avLst/>
          </a:prstGeom>
          <a:noFill/>
        </p:spPr>
        <p:txBody>
          <a:bodyPr wrap="square" rtlCol="0">
            <a:spAutoFit/>
          </a:bodyPr>
          <a:lstStyle/>
          <a:p>
            <a:r>
              <a:rPr lang="en-US" altLang="ko-KR" b="1" u="sng" dirty="0">
                <a:hlinkClick r:id="rId2"/>
              </a:rPr>
              <a:t>Prdm5 suppresses </a:t>
            </a:r>
            <a:r>
              <a:rPr lang="en-US" altLang="ko-KR" b="1" u="sng" dirty="0" err="1">
                <a:hlinkClick r:id="rId2"/>
              </a:rPr>
              <a:t>ApcMin</a:t>
            </a:r>
            <a:r>
              <a:rPr lang="en-US" altLang="ko-KR" b="1" u="sng" dirty="0">
                <a:hlinkClick r:id="rId2"/>
              </a:rPr>
              <a:t>-driven intestinal adenomas and regulates </a:t>
            </a:r>
            <a:r>
              <a:rPr lang="en-US" altLang="ko-KR" b="1" u="sng" dirty="0" err="1">
                <a:hlinkClick r:id="rId2"/>
              </a:rPr>
              <a:t>monoacylglycerol</a:t>
            </a:r>
            <a:r>
              <a:rPr lang="en-US" altLang="ko-KR" b="1" u="sng" dirty="0">
                <a:hlinkClick r:id="rId2"/>
              </a:rPr>
              <a:t> lipase expression.</a:t>
            </a:r>
            <a:endParaRPr lang="en-US" altLang="ko-KR" b="1" dirty="0"/>
          </a:p>
          <a:p>
            <a:r>
              <a:rPr lang="en-US" altLang="ko-KR" u="sng" dirty="0" err="1">
                <a:hlinkClick r:id="rId3"/>
              </a:rPr>
              <a:t>Galli</a:t>
            </a:r>
            <a:r>
              <a:rPr lang="en-US" altLang="ko-KR" u="sng" dirty="0">
                <a:hlinkClick r:id="rId3"/>
              </a:rPr>
              <a:t> GG</a:t>
            </a:r>
            <a:r>
              <a:rPr lang="en-US" altLang="ko-KR" dirty="0"/>
              <a:t>, </a:t>
            </a:r>
            <a:r>
              <a:rPr lang="en-US" altLang="ko-KR" u="sng" dirty="0" err="1">
                <a:hlinkClick r:id="rId4"/>
              </a:rPr>
              <a:t>Multhaupt</a:t>
            </a:r>
            <a:r>
              <a:rPr lang="en-US" altLang="ko-KR" u="sng" dirty="0">
                <a:hlinkClick r:id="rId4"/>
              </a:rPr>
              <a:t> HA</a:t>
            </a:r>
            <a:r>
              <a:rPr lang="en-US" altLang="ko-KR" dirty="0"/>
              <a:t>, </a:t>
            </a:r>
            <a:r>
              <a:rPr lang="en-US" altLang="ko-KR" u="sng" dirty="0" err="1">
                <a:hlinkClick r:id="rId5"/>
              </a:rPr>
              <a:t>Carrara</a:t>
            </a:r>
            <a:r>
              <a:rPr lang="en-US" altLang="ko-KR" u="sng" dirty="0">
                <a:hlinkClick r:id="rId5"/>
              </a:rPr>
              <a:t> M</a:t>
            </a:r>
            <a:r>
              <a:rPr lang="en-US" altLang="ko-KR" dirty="0"/>
              <a:t>, </a:t>
            </a:r>
            <a:r>
              <a:rPr lang="en-US" altLang="ko-KR" u="sng" dirty="0">
                <a:hlinkClick r:id="rId6"/>
              </a:rPr>
              <a:t>de Lichtenberg KH</a:t>
            </a:r>
            <a:r>
              <a:rPr lang="en-US" altLang="ko-KR" dirty="0"/>
              <a:t>, </a:t>
            </a:r>
            <a:r>
              <a:rPr lang="en-US" altLang="ko-KR" u="sng" dirty="0">
                <a:hlinkClick r:id="rId7"/>
              </a:rPr>
              <a:t>Christensen IB</a:t>
            </a:r>
            <a:r>
              <a:rPr lang="en-US" altLang="ko-KR" dirty="0"/>
              <a:t>, </a:t>
            </a:r>
            <a:r>
              <a:rPr lang="en-US" altLang="ko-KR" u="sng" dirty="0" err="1">
                <a:hlinkClick r:id="rId8"/>
              </a:rPr>
              <a:t>Linnemann</a:t>
            </a:r>
            <a:r>
              <a:rPr lang="en-US" altLang="ko-KR" u="sng" dirty="0">
                <a:hlinkClick r:id="rId8"/>
              </a:rPr>
              <a:t> D</a:t>
            </a:r>
            <a:r>
              <a:rPr lang="en-US" altLang="ko-KR" dirty="0"/>
              <a:t>, </a:t>
            </a:r>
            <a:r>
              <a:rPr lang="en-US" altLang="ko-KR" u="sng" dirty="0" err="1">
                <a:hlinkClick r:id="rId9"/>
              </a:rPr>
              <a:t>Santoni-Rugiu</a:t>
            </a:r>
            <a:r>
              <a:rPr lang="en-US" altLang="ko-KR" u="sng" dirty="0">
                <a:hlinkClick r:id="rId9"/>
              </a:rPr>
              <a:t> E</a:t>
            </a:r>
            <a:r>
              <a:rPr lang="en-US" altLang="ko-KR" dirty="0"/>
              <a:t>, </a:t>
            </a:r>
            <a:r>
              <a:rPr lang="en-US" altLang="ko-KR" u="sng" dirty="0" err="1">
                <a:hlinkClick r:id="rId10"/>
              </a:rPr>
              <a:t>Calogero</a:t>
            </a:r>
            <a:r>
              <a:rPr lang="en-US" altLang="ko-KR" u="sng" dirty="0">
                <a:hlinkClick r:id="rId10"/>
              </a:rPr>
              <a:t> </a:t>
            </a:r>
            <a:r>
              <a:rPr lang="en-US" altLang="ko-KR" u="sng" dirty="0" err="1">
                <a:hlinkClick r:id="rId10"/>
              </a:rPr>
              <a:t>RA</a:t>
            </a:r>
            <a:r>
              <a:rPr lang="en-US" altLang="ko-KR" dirty="0" err="1"/>
              <a:t>,</a:t>
            </a:r>
            <a:r>
              <a:rPr lang="en-US" altLang="ko-KR" u="sng" dirty="0" err="1">
                <a:hlinkClick r:id="rId11"/>
              </a:rPr>
              <a:t>Lund</a:t>
            </a:r>
            <a:r>
              <a:rPr lang="en-US" altLang="ko-KR" u="sng" dirty="0">
                <a:hlinkClick r:id="rId11"/>
              </a:rPr>
              <a:t> AH</a:t>
            </a:r>
            <a:r>
              <a:rPr lang="en-US" altLang="ko-KR" dirty="0"/>
              <a:t>.</a:t>
            </a:r>
          </a:p>
          <a:p>
            <a:r>
              <a:rPr lang="en-US" altLang="ko-KR" dirty="0" smtClean="0"/>
              <a:t>Biotech </a:t>
            </a:r>
            <a:r>
              <a:rPr lang="en-US" altLang="ko-KR" dirty="0"/>
              <a:t>Research and Innovation Centre, Centre for Epigenetics, University of Copenhagen, Copenhagen, Denmark.</a:t>
            </a:r>
          </a:p>
          <a:p>
            <a:r>
              <a:rPr lang="en-US" altLang="ko-KR" dirty="0" smtClean="0"/>
              <a:t>PRDM </a:t>
            </a:r>
            <a:r>
              <a:rPr lang="en-US" altLang="ko-KR" dirty="0"/>
              <a:t>proteins are tissue-specific transcription factors often deregulated in diseases, particularly in cancer where different members have been found to act as oncogenes or tumor suppressors. PRDM5 is a poorly characterized member of the PRDM family for which several studies have reported a high frequency of promoter </a:t>
            </a:r>
            <a:r>
              <a:rPr lang="en-US" altLang="ko-KR" dirty="0" err="1"/>
              <a:t>hypermethylation</a:t>
            </a:r>
            <a:r>
              <a:rPr lang="en-US" altLang="ko-KR" dirty="0"/>
              <a:t> in cancer types of gastrointestinal origin. We report here the characterization of Prdm5 knockout mice in the context of intestinal carcinogenesis. We demonstrate that loss of Prdm5 increases the number of adenomas throughout the murine small intestine on an </a:t>
            </a:r>
            <a:r>
              <a:rPr lang="en-US" altLang="ko-KR" dirty="0" err="1"/>
              <a:t>Apc</a:t>
            </a:r>
            <a:r>
              <a:rPr lang="en-US" altLang="ko-KR" baseline="30000" dirty="0" err="1"/>
              <a:t>Min</a:t>
            </a:r>
            <a:r>
              <a:rPr lang="en-US" altLang="ko-KR" dirty="0"/>
              <a:t> background. By using the genome-wide </a:t>
            </a:r>
            <a:r>
              <a:rPr lang="en-US" altLang="ko-KR" dirty="0" err="1"/>
              <a:t>ChIP-seq</a:t>
            </a:r>
            <a:r>
              <a:rPr lang="en-US" altLang="ko-KR" dirty="0"/>
              <a:t> (chromatin </a:t>
            </a:r>
            <a:r>
              <a:rPr lang="en-US" altLang="ko-KR" dirty="0" err="1"/>
              <a:t>immunoprecipitation</a:t>
            </a:r>
            <a:r>
              <a:rPr lang="en-US" altLang="ko-KR" dirty="0"/>
              <a:t> (</a:t>
            </a:r>
            <a:r>
              <a:rPr lang="en-US" altLang="ko-KR" dirty="0" err="1"/>
              <a:t>ChIP</a:t>
            </a:r>
            <a:r>
              <a:rPr lang="en-US" altLang="ko-KR" dirty="0"/>
              <a:t>) followed by DNA sequencing) and </a:t>
            </a:r>
            <a:r>
              <a:rPr lang="en-US" altLang="ko-KR" dirty="0" err="1"/>
              <a:t>transcriptome</a:t>
            </a:r>
            <a:r>
              <a:rPr lang="en-US" altLang="ko-KR" dirty="0"/>
              <a:t> analyses we identify loci encoding proteins involved in metabolic processes as prominent PRDM5 targets and characterize </a:t>
            </a:r>
            <a:r>
              <a:rPr lang="en-US" altLang="ko-KR" dirty="0" err="1"/>
              <a:t>monoacylglycerol</a:t>
            </a:r>
            <a:r>
              <a:rPr lang="en-US" altLang="ko-KR" dirty="0"/>
              <a:t> lipase (</a:t>
            </a:r>
            <a:r>
              <a:rPr lang="en-US" altLang="ko-KR" dirty="0" err="1"/>
              <a:t>Mgll</a:t>
            </a:r>
            <a:r>
              <a:rPr lang="en-US" altLang="ko-KR" dirty="0"/>
              <a:t>) as a direct PRDM5 target in human colon cancer cells and in Prdm5 mutant mouse intestines. Moreover, we report the downregulation of PRDM5 protein expression in human colon neoplastic lesions. In summary, our data provide the first causal link between Prdm5 loss and intestinal carcinogenesis, and uncover an extensive and novel PRDM5 target repertoire likely facilitating the tumor-suppressive functions of PRDM5</a:t>
            </a:r>
            <a:r>
              <a:rPr lang="en-US" altLang="ko-KR" dirty="0" smtClean="0"/>
              <a:t>.</a:t>
            </a:r>
            <a:endParaRPr lang="en-US" altLang="ko-KR" dirty="0"/>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solidFill>
                  <a:srgbClr val="FF0000"/>
                </a:solidFill>
              </a:rPr>
              <a:t>Oncogene</a:t>
            </a:r>
            <a:endParaRPr lang="ko-KR" altLang="en-US" dirty="0">
              <a:solidFill>
                <a:srgbClr val="FF0000"/>
              </a:solidFill>
            </a:endParaRPr>
          </a:p>
        </p:txBody>
      </p:sp>
    </p:spTree>
    <p:extLst>
      <p:ext uri="{BB962C8B-B14F-4D97-AF65-F5344CB8AC3E}">
        <p14:creationId xmlns:p14="http://schemas.microsoft.com/office/powerpoint/2010/main" val="37028871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4572000" cy="1384995"/>
          </a:xfrm>
          <a:prstGeom prst="rect">
            <a:avLst/>
          </a:prstGeom>
        </p:spPr>
        <p:txBody>
          <a:bodyPr>
            <a:spAutoFit/>
          </a:bodyPr>
          <a:lstStyle/>
          <a:p>
            <a:r>
              <a:rPr lang="en-US" altLang="ko-KR" sz="1200" b="1" u="sng" dirty="0" err="1">
                <a:hlinkClick r:id="rId2"/>
              </a:rPr>
              <a:t>Sphingosine</a:t>
            </a:r>
            <a:r>
              <a:rPr lang="en-US" altLang="ko-KR" sz="1200" b="1" u="sng" dirty="0">
                <a:hlinkClick r:id="rId2"/>
              </a:rPr>
              <a:t> kinase 1 enables communication between melanoma cells and fibroblasts that provides a new link to metastasis.</a:t>
            </a:r>
            <a:endParaRPr lang="en-US" altLang="ko-KR" sz="1200" b="1" dirty="0"/>
          </a:p>
          <a:p>
            <a:r>
              <a:rPr lang="en-US" altLang="ko-KR" sz="1200" u="sng" dirty="0" err="1">
                <a:hlinkClick r:id="rId3"/>
              </a:rPr>
              <a:t>Pyne</a:t>
            </a:r>
            <a:r>
              <a:rPr lang="en-US" altLang="ko-KR" sz="1200" u="sng" dirty="0">
                <a:hlinkClick r:id="rId3"/>
              </a:rPr>
              <a:t> NJ</a:t>
            </a:r>
            <a:r>
              <a:rPr lang="en-US" altLang="ko-KR" sz="1200" dirty="0"/>
              <a:t>, </a:t>
            </a:r>
            <a:r>
              <a:rPr lang="en-US" altLang="ko-KR" sz="1200" u="sng" dirty="0" err="1">
                <a:hlinkClick r:id="rId4"/>
              </a:rPr>
              <a:t>Pyne</a:t>
            </a:r>
            <a:r>
              <a:rPr lang="en-US" altLang="ko-KR" sz="1200" u="sng" dirty="0">
                <a:hlinkClick r:id="rId4"/>
              </a:rPr>
              <a:t> S</a:t>
            </a:r>
            <a:r>
              <a:rPr lang="en-US" altLang="ko-KR" sz="1200" dirty="0"/>
              <a:t>.</a:t>
            </a:r>
          </a:p>
          <a:p>
            <a:r>
              <a:rPr lang="en-US" altLang="ko-KR" sz="1200" b="1" dirty="0"/>
              <a:t>Source</a:t>
            </a:r>
          </a:p>
          <a:p>
            <a:r>
              <a:rPr lang="en-US" altLang="ko-KR" sz="1200" dirty="0"/>
              <a:t>Cell Biology Group, </a:t>
            </a:r>
            <a:r>
              <a:rPr lang="en-US" altLang="ko-KR" sz="1200" dirty="0" err="1"/>
              <a:t>Strathclyde</a:t>
            </a:r>
            <a:r>
              <a:rPr lang="en-US" altLang="ko-KR" sz="1200" dirty="0"/>
              <a:t> Institute of Pharmacy and Biomedical Science, University of </a:t>
            </a:r>
            <a:r>
              <a:rPr lang="en-US" altLang="ko-KR" sz="1200" dirty="0" err="1"/>
              <a:t>Strathclyde</a:t>
            </a:r>
            <a:r>
              <a:rPr lang="en-US" altLang="ko-KR" sz="1200" dirty="0"/>
              <a:t>, Glasgow, UK.</a:t>
            </a:r>
          </a:p>
        </p:txBody>
      </p:sp>
      <p:sp>
        <p:nvSpPr>
          <p:cNvPr id="5" name="직사각형 4"/>
          <p:cNvSpPr/>
          <p:nvPr/>
        </p:nvSpPr>
        <p:spPr>
          <a:xfrm>
            <a:off x="0" y="1384995"/>
            <a:ext cx="4572000" cy="1754326"/>
          </a:xfrm>
          <a:prstGeom prst="rect">
            <a:avLst/>
          </a:prstGeom>
        </p:spPr>
        <p:txBody>
          <a:bodyPr>
            <a:spAutoFit/>
          </a:bodyPr>
          <a:lstStyle/>
          <a:p>
            <a:r>
              <a:rPr lang="en-US" altLang="ko-KR" sz="1200" b="1" u="sng" dirty="0">
                <a:hlinkClick r:id="rId5"/>
              </a:rPr>
              <a:t>Mutations that disrupt PHOXB interaction with the neuronal calcium sensor HPCAL1 impede cellular differentiation in </a:t>
            </a:r>
            <a:r>
              <a:rPr lang="en-US" altLang="ko-KR" sz="1200" b="1" u="sng" dirty="0" err="1">
                <a:hlinkClick r:id="rId5"/>
              </a:rPr>
              <a:t>neuroblastoma</a:t>
            </a:r>
            <a:r>
              <a:rPr lang="en-US" altLang="ko-KR" sz="1200" b="1" u="sng" dirty="0">
                <a:hlinkClick r:id="rId5"/>
              </a:rPr>
              <a:t>.</a:t>
            </a:r>
            <a:endParaRPr lang="en-US" altLang="ko-KR" sz="1200" b="1" dirty="0"/>
          </a:p>
          <a:p>
            <a:r>
              <a:rPr lang="en-US" altLang="ko-KR" sz="1200" u="sng" dirty="0">
                <a:hlinkClick r:id="rId6"/>
              </a:rPr>
              <a:t>Wang W</a:t>
            </a:r>
            <a:r>
              <a:rPr lang="en-US" altLang="ko-KR" sz="1200" dirty="0"/>
              <a:t>, </a:t>
            </a:r>
            <a:r>
              <a:rPr lang="en-US" altLang="ko-KR" sz="1200" u="sng" dirty="0" err="1">
                <a:hlinkClick r:id="rId7"/>
              </a:rPr>
              <a:t>Zhong</a:t>
            </a:r>
            <a:r>
              <a:rPr lang="en-US" altLang="ko-KR" sz="1200" u="sng" dirty="0">
                <a:hlinkClick r:id="rId7"/>
              </a:rPr>
              <a:t> Q</a:t>
            </a:r>
            <a:r>
              <a:rPr lang="en-US" altLang="ko-KR" sz="1200" dirty="0"/>
              <a:t>, </a:t>
            </a:r>
            <a:r>
              <a:rPr lang="en-US" altLang="ko-KR" sz="1200" u="sng" dirty="0" err="1">
                <a:hlinkClick r:id="rId8"/>
              </a:rPr>
              <a:t>Teng</a:t>
            </a:r>
            <a:r>
              <a:rPr lang="en-US" altLang="ko-KR" sz="1200" u="sng" dirty="0">
                <a:hlinkClick r:id="rId8"/>
              </a:rPr>
              <a:t> L</a:t>
            </a:r>
            <a:r>
              <a:rPr lang="en-US" altLang="ko-KR" sz="1200" dirty="0"/>
              <a:t>, </a:t>
            </a:r>
            <a:r>
              <a:rPr lang="en-US" altLang="ko-KR" sz="1200" u="sng" dirty="0" err="1">
                <a:hlinkClick r:id="rId9"/>
              </a:rPr>
              <a:t>Bhatnagar</a:t>
            </a:r>
            <a:r>
              <a:rPr lang="en-US" altLang="ko-KR" sz="1200" u="sng" dirty="0">
                <a:hlinkClick r:id="rId9"/>
              </a:rPr>
              <a:t> N</a:t>
            </a:r>
            <a:r>
              <a:rPr lang="en-US" altLang="ko-KR" sz="1200" dirty="0"/>
              <a:t>, </a:t>
            </a:r>
            <a:r>
              <a:rPr lang="en-US" altLang="ko-KR" sz="1200" u="sng" dirty="0">
                <a:hlinkClick r:id="rId10"/>
              </a:rPr>
              <a:t>Sharma B</a:t>
            </a:r>
            <a:r>
              <a:rPr lang="en-US" altLang="ko-KR" sz="1200" dirty="0"/>
              <a:t>, </a:t>
            </a:r>
            <a:r>
              <a:rPr lang="en-US" altLang="ko-KR" sz="1200" u="sng" dirty="0">
                <a:hlinkClick r:id="rId11"/>
              </a:rPr>
              <a:t>Zhang X</a:t>
            </a:r>
            <a:r>
              <a:rPr lang="en-US" altLang="ko-KR" sz="1200" dirty="0"/>
              <a:t>, </a:t>
            </a:r>
            <a:r>
              <a:rPr lang="en-US" altLang="ko-KR" sz="1200" u="sng" dirty="0">
                <a:hlinkClick r:id="rId12"/>
              </a:rPr>
              <a:t>Luther W 2nd</a:t>
            </a:r>
            <a:r>
              <a:rPr lang="en-US" altLang="ko-KR" sz="1200" dirty="0"/>
              <a:t>, </a:t>
            </a:r>
            <a:r>
              <a:rPr lang="en-US" altLang="ko-KR" sz="1200" u="sng" dirty="0">
                <a:hlinkClick r:id="rId13"/>
              </a:rPr>
              <a:t>Haynes LP</a:t>
            </a:r>
            <a:r>
              <a:rPr lang="en-US" altLang="ko-KR" sz="1200" dirty="0"/>
              <a:t>, </a:t>
            </a:r>
            <a:r>
              <a:rPr lang="en-US" altLang="ko-KR" sz="1200" u="sng" dirty="0">
                <a:hlinkClick r:id="rId14"/>
              </a:rPr>
              <a:t>Burgoyne RD</a:t>
            </a:r>
            <a:r>
              <a:rPr lang="en-US" altLang="ko-KR" sz="1200" dirty="0"/>
              <a:t>, </a:t>
            </a:r>
            <a:r>
              <a:rPr lang="en-US" altLang="ko-KR" sz="1200" u="sng" dirty="0">
                <a:hlinkClick r:id="rId15"/>
              </a:rPr>
              <a:t>Vidal </a:t>
            </a:r>
            <a:r>
              <a:rPr lang="en-US" altLang="ko-KR" sz="1200" u="sng" dirty="0" err="1">
                <a:hlinkClick r:id="rId15"/>
              </a:rPr>
              <a:t>M</a:t>
            </a:r>
            <a:r>
              <a:rPr lang="en-US" altLang="ko-KR" sz="1200" dirty="0" err="1"/>
              <a:t>,</a:t>
            </a:r>
            <a:r>
              <a:rPr lang="en-US" altLang="ko-KR" sz="1200" u="sng" dirty="0" err="1">
                <a:hlinkClick r:id="rId16"/>
              </a:rPr>
              <a:t>Volchenboum</a:t>
            </a:r>
            <a:r>
              <a:rPr lang="en-US" altLang="ko-KR" sz="1200" u="sng" dirty="0">
                <a:hlinkClick r:id="rId16"/>
              </a:rPr>
              <a:t> S</a:t>
            </a:r>
            <a:r>
              <a:rPr lang="en-US" altLang="ko-KR" sz="1200" dirty="0"/>
              <a:t>, </a:t>
            </a:r>
            <a:r>
              <a:rPr lang="en-US" altLang="ko-KR" sz="1200" u="sng" dirty="0">
                <a:hlinkClick r:id="rId17"/>
              </a:rPr>
              <a:t>Hill DE</a:t>
            </a:r>
            <a:r>
              <a:rPr lang="en-US" altLang="ko-KR" sz="1200" dirty="0"/>
              <a:t>, </a:t>
            </a:r>
            <a:r>
              <a:rPr lang="en-US" altLang="ko-KR" sz="1200" u="sng" dirty="0">
                <a:hlinkClick r:id="rId18"/>
              </a:rPr>
              <a:t>George RE</a:t>
            </a:r>
            <a:r>
              <a:rPr lang="en-US" altLang="ko-KR" sz="1200" dirty="0"/>
              <a:t>.</a:t>
            </a:r>
          </a:p>
          <a:p>
            <a:r>
              <a:rPr lang="en-US" altLang="ko-KR" sz="1200" b="1" dirty="0"/>
              <a:t>Source</a:t>
            </a:r>
          </a:p>
          <a:p>
            <a:r>
              <a:rPr lang="en-US" altLang="ko-KR" sz="1200" dirty="0"/>
              <a:t>Department of Pediatric Oncology, Dana-Farber Cancer Institute, Harvard Medical School, Boston, MA, USA.</a:t>
            </a:r>
          </a:p>
        </p:txBody>
      </p:sp>
      <p:sp>
        <p:nvSpPr>
          <p:cNvPr id="6" name="직사각형 5"/>
          <p:cNvSpPr/>
          <p:nvPr/>
        </p:nvSpPr>
        <p:spPr>
          <a:xfrm>
            <a:off x="0" y="3130377"/>
            <a:ext cx="4572000" cy="1938992"/>
          </a:xfrm>
          <a:prstGeom prst="rect">
            <a:avLst/>
          </a:prstGeom>
        </p:spPr>
        <p:txBody>
          <a:bodyPr>
            <a:spAutoFit/>
          </a:bodyPr>
          <a:lstStyle/>
          <a:p>
            <a:r>
              <a:rPr lang="en-US" altLang="ko-KR" sz="1200" b="1" u="sng" dirty="0">
                <a:hlinkClick r:id="rId19"/>
              </a:rPr>
              <a:t>Androgen receptor (AR) differential roles in hormone-related tumors including prostate, bladder, kidney, lung, breast and liver.</a:t>
            </a:r>
            <a:endParaRPr lang="en-US" altLang="ko-KR" sz="1200" b="1" dirty="0"/>
          </a:p>
          <a:p>
            <a:r>
              <a:rPr lang="en-US" altLang="ko-KR" sz="1200" u="sng" dirty="0">
                <a:hlinkClick r:id="rId20"/>
              </a:rPr>
              <a:t>Chang C</a:t>
            </a:r>
            <a:r>
              <a:rPr lang="en-US" altLang="ko-KR" sz="1200" dirty="0"/>
              <a:t>, </a:t>
            </a:r>
            <a:r>
              <a:rPr lang="en-US" altLang="ko-KR" sz="1200" u="sng" dirty="0">
                <a:hlinkClick r:id="rId21"/>
              </a:rPr>
              <a:t>Lee SO</a:t>
            </a:r>
            <a:r>
              <a:rPr lang="en-US" altLang="ko-KR" sz="1200" dirty="0"/>
              <a:t>, </a:t>
            </a:r>
            <a:r>
              <a:rPr lang="en-US" altLang="ko-KR" sz="1200" u="sng" dirty="0" err="1">
                <a:hlinkClick r:id="rId22"/>
              </a:rPr>
              <a:t>Yeh</a:t>
            </a:r>
            <a:r>
              <a:rPr lang="en-US" altLang="ko-KR" sz="1200" u="sng" dirty="0">
                <a:hlinkClick r:id="rId22"/>
              </a:rPr>
              <a:t> S</a:t>
            </a:r>
            <a:r>
              <a:rPr lang="en-US" altLang="ko-KR" sz="1200" dirty="0"/>
              <a:t>, </a:t>
            </a:r>
            <a:r>
              <a:rPr lang="en-US" altLang="ko-KR" sz="1200" u="sng" dirty="0">
                <a:hlinkClick r:id="rId23"/>
              </a:rPr>
              <a:t>Chang TM</a:t>
            </a:r>
            <a:r>
              <a:rPr lang="en-US" altLang="ko-KR" sz="1200" dirty="0"/>
              <a:t>.</a:t>
            </a:r>
          </a:p>
          <a:p>
            <a:r>
              <a:rPr lang="en-US" altLang="ko-KR" sz="1200" b="1" dirty="0"/>
              <a:t>Source</a:t>
            </a:r>
          </a:p>
          <a:p>
            <a:r>
              <a:rPr lang="en-US" altLang="ko-KR" sz="1200" dirty="0"/>
              <a:t>1] George Whipple Lab for Cancer Research, Departments of Pathology, Urology, Radiation Oncology, and the Wilmot Cancer Center, University of Rochester Medical Center, Rochester, NY, USA [2] Sex Hormone Research Center, China Medical University/Hospital, Taichung, Taiwan.</a:t>
            </a:r>
          </a:p>
        </p:txBody>
      </p:sp>
      <p:sp>
        <p:nvSpPr>
          <p:cNvPr id="8" name="직사각형 7"/>
          <p:cNvSpPr/>
          <p:nvPr/>
        </p:nvSpPr>
        <p:spPr>
          <a:xfrm>
            <a:off x="0" y="5069369"/>
            <a:ext cx="4572000" cy="1200329"/>
          </a:xfrm>
          <a:prstGeom prst="rect">
            <a:avLst/>
          </a:prstGeom>
        </p:spPr>
        <p:txBody>
          <a:bodyPr>
            <a:spAutoFit/>
          </a:bodyPr>
          <a:lstStyle/>
          <a:p>
            <a:r>
              <a:rPr lang="en-US" altLang="ko-KR" sz="1200" b="1" u="sng" dirty="0">
                <a:hlinkClick r:id="rId24"/>
              </a:rPr>
              <a:t>CD82/KAI expression prevents IL-8-mediated endothelial gap formation in late-stage melanomas.</a:t>
            </a:r>
            <a:endParaRPr lang="en-US" altLang="ko-KR" sz="1200" b="1" dirty="0"/>
          </a:p>
          <a:p>
            <a:r>
              <a:rPr lang="en-US" altLang="ko-KR" sz="1200" u="sng" dirty="0" err="1">
                <a:hlinkClick r:id="rId25"/>
              </a:rPr>
              <a:t>Khanna</a:t>
            </a:r>
            <a:r>
              <a:rPr lang="en-US" altLang="ko-KR" sz="1200" u="sng" dirty="0">
                <a:hlinkClick r:id="rId25"/>
              </a:rPr>
              <a:t> P</a:t>
            </a:r>
            <a:r>
              <a:rPr lang="en-US" altLang="ko-KR" sz="1200" dirty="0"/>
              <a:t>, </a:t>
            </a:r>
            <a:r>
              <a:rPr lang="en-US" altLang="ko-KR" sz="1200" u="sng" dirty="0">
                <a:hlinkClick r:id="rId26"/>
              </a:rPr>
              <a:t>Chung CY</a:t>
            </a:r>
            <a:r>
              <a:rPr lang="en-US" altLang="ko-KR" sz="1200" dirty="0"/>
              <a:t>, </a:t>
            </a:r>
            <a:r>
              <a:rPr lang="en-US" altLang="ko-KR" sz="1200" u="sng" dirty="0" err="1">
                <a:hlinkClick r:id="rId27"/>
              </a:rPr>
              <a:t>Neves</a:t>
            </a:r>
            <a:r>
              <a:rPr lang="en-US" altLang="ko-KR" sz="1200" u="sng" dirty="0">
                <a:hlinkClick r:id="rId27"/>
              </a:rPr>
              <a:t> RI</a:t>
            </a:r>
            <a:r>
              <a:rPr lang="en-US" altLang="ko-KR" sz="1200" dirty="0"/>
              <a:t>, </a:t>
            </a:r>
            <a:r>
              <a:rPr lang="en-US" altLang="ko-KR" sz="1200" u="sng" dirty="0">
                <a:hlinkClick r:id="rId28"/>
              </a:rPr>
              <a:t>Robertson GP</a:t>
            </a:r>
            <a:r>
              <a:rPr lang="en-US" altLang="ko-KR" sz="1200" dirty="0"/>
              <a:t>, </a:t>
            </a:r>
            <a:r>
              <a:rPr lang="en-US" altLang="ko-KR" sz="1200" u="sng" dirty="0">
                <a:hlinkClick r:id="rId29"/>
              </a:rPr>
              <a:t>Dong C</a:t>
            </a:r>
            <a:r>
              <a:rPr lang="en-US" altLang="ko-KR" sz="1200" dirty="0"/>
              <a:t>.</a:t>
            </a:r>
          </a:p>
          <a:p>
            <a:r>
              <a:rPr lang="en-US" altLang="ko-KR" sz="1200" b="1" dirty="0"/>
              <a:t>Source</a:t>
            </a:r>
          </a:p>
          <a:p>
            <a:r>
              <a:rPr lang="en-US" altLang="ko-KR" sz="1200" dirty="0"/>
              <a:t>Department of Bioengineering, The Pennsylvania State University, University Park, PA, USA.</a:t>
            </a:r>
          </a:p>
        </p:txBody>
      </p:sp>
      <p:sp>
        <p:nvSpPr>
          <p:cNvPr id="9" name="직사각형 8"/>
          <p:cNvSpPr/>
          <p:nvPr/>
        </p:nvSpPr>
        <p:spPr>
          <a:xfrm>
            <a:off x="4572000" y="332656"/>
            <a:ext cx="4572000" cy="1200329"/>
          </a:xfrm>
          <a:prstGeom prst="rect">
            <a:avLst/>
          </a:prstGeom>
        </p:spPr>
        <p:txBody>
          <a:bodyPr>
            <a:spAutoFit/>
          </a:bodyPr>
          <a:lstStyle/>
          <a:p>
            <a:r>
              <a:rPr lang="en-US" altLang="ko-KR" sz="1200" b="1" u="sng" dirty="0">
                <a:hlinkClick r:id="rId30"/>
              </a:rPr>
              <a:t>Prolactin cooperates with loss of p53 to promote </a:t>
            </a:r>
            <a:r>
              <a:rPr lang="en-US" altLang="ko-KR" sz="1200" b="1" u="sng" dirty="0" err="1">
                <a:hlinkClick r:id="rId30"/>
              </a:rPr>
              <a:t>claudin</a:t>
            </a:r>
            <a:r>
              <a:rPr lang="en-US" altLang="ko-KR" sz="1200" b="1" u="sng" dirty="0">
                <a:hlinkClick r:id="rId30"/>
              </a:rPr>
              <a:t>-low mammary carcinomas.</a:t>
            </a:r>
            <a:endParaRPr lang="en-US" altLang="ko-KR" sz="1200" b="1" dirty="0"/>
          </a:p>
          <a:p>
            <a:r>
              <a:rPr lang="en-US" altLang="ko-KR" sz="1200" u="sng" dirty="0">
                <a:hlinkClick r:id="rId31"/>
              </a:rPr>
              <a:t>O'Leary KA</a:t>
            </a:r>
            <a:r>
              <a:rPr lang="en-US" altLang="ko-KR" sz="1200" dirty="0"/>
              <a:t>, </a:t>
            </a:r>
            <a:r>
              <a:rPr lang="en-US" altLang="ko-KR" sz="1200" u="sng" dirty="0" err="1">
                <a:hlinkClick r:id="rId32"/>
              </a:rPr>
              <a:t>Rugowski</a:t>
            </a:r>
            <a:r>
              <a:rPr lang="en-US" altLang="ko-KR" sz="1200" u="sng" dirty="0">
                <a:hlinkClick r:id="rId32"/>
              </a:rPr>
              <a:t> DE</a:t>
            </a:r>
            <a:r>
              <a:rPr lang="en-US" altLang="ko-KR" sz="1200" dirty="0"/>
              <a:t>, </a:t>
            </a:r>
            <a:r>
              <a:rPr lang="en-US" altLang="ko-KR" sz="1200" u="sng" dirty="0">
                <a:hlinkClick r:id="rId33"/>
              </a:rPr>
              <a:t>Sullivan R</a:t>
            </a:r>
            <a:r>
              <a:rPr lang="en-US" altLang="ko-KR" sz="1200" dirty="0"/>
              <a:t>, </a:t>
            </a:r>
            <a:r>
              <a:rPr lang="en-US" altLang="ko-KR" sz="1200" u="sng" dirty="0">
                <a:hlinkClick r:id="rId34"/>
              </a:rPr>
              <a:t>Schuler LA</a:t>
            </a:r>
            <a:r>
              <a:rPr lang="en-US" altLang="ko-KR" sz="1200" dirty="0"/>
              <a:t>.</a:t>
            </a:r>
          </a:p>
          <a:p>
            <a:r>
              <a:rPr lang="en-US" altLang="ko-KR" sz="1200" b="1" dirty="0"/>
              <a:t>Source</a:t>
            </a:r>
          </a:p>
          <a:p>
            <a:r>
              <a:rPr lang="en-US" altLang="ko-KR" sz="1200" dirty="0"/>
              <a:t>Department of Comparative Biosciences, University of Wisconsin-Madison, Madison, WI, USA.</a:t>
            </a:r>
          </a:p>
        </p:txBody>
      </p:sp>
      <p:sp>
        <p:nvSpPr>
          <p:cNvPr id="10" name="직사각형 9"/>
          <p:cNvSpPr/>
          <p:nvPr/>
        </p:nvSpPr>
        <p:spPr>
          <a:xfrm>
            <a:off x="4572000" y="1484784"/>
            <a:ext cx="4572000" cy="1569660"/>
          </a:xfrm>
          <a:prstGeom prst="rect">
            <a:avLst/>
          </a:prstGeom>
        </p:spPr>
        <p:txBody>
          <a:bodyPr>
            <a:spAutoFit/>
          </a:bodyPr>
          <a:lstStyle/>
          <a:p>
            <a:r>
              <a:rPr lang="en-US" altLang="ko-KR" sz="1200" b="1" u="sng" dirty="0">
                <a:hlinkClick r:id="rId35"/>
              </a:rPr>
              <a:t>Fbw7-dependent </a:t>
            </a:r>
            <a:r>
              <a:rPr lang="en-US" altLang="ko-KR" sz="1200" b="1" u="sng" dirty="0" err="1">
                <a:hlinkClick r:id="rId35"/>
              </a:rPr>
              <a:t>cyclin</a:t>
            </a:r>
            <a:r>
              <a:rPr lang="en-US" altLang="ko-KR" sz="1200" b="1" u="sng" dirty="0">
                <a:hlinkClick r:id="rId35"/>
              </a:rPr>
              <a:t> E regulation ensures terminal maturation of bone marrow </a:t>
            </a:r>
            <a:r>
              <a:rPr lang="en-US" altLang="ko-KR" sz="1200" b="1" u="sng" dirty="0" err="1">
                <a:hlinkClick r:id="rId35"/>
              </a:rPr>
              <a:t>erythroid</a:t>
            </a:r>
            <a:r>
              <a:rPr lang="en-US" altLang="ko-KR" sz="1200" b="1" u="sng" dirty="0">
                <a:hlinkClick r:id="rId35"/>
              </a:rPr>
              <a:t> cells by restraining oxidative metabolism.</a:t>
            </a:r>
            <a:endParaRPr lang="en-US" altLang="ko-KR" sz="1200" b="1" dirty="0"/>
          </a:p>
          <a:p>
            <a:r>
              <a:rPr lang="en-US" altLang="ko-KR" sz="1200" u="sng" dirty="0" err="1">
                <a:hlinkClick r:id="rId36"/>
              </a:rPr>
              <a:t>Xu</a:t>
            </a:r>
            <a:r>
              <a:rPr lang="en-US" altLang="ko-KR" sz="1200" u="sng" dirty="0">
                <a:hlinkClick r:id="rId36"/>
              </a:rPr>
              <a:t> Y</a:t>
            </a:r>
            <a:r>
              <a:rPr lang="en-US" altLang="ko-KR" sz="1200" dirty="0"/>
              <a:t>, </a:t>
            </a:r>
            <a:r>
              <a:rPr lang="en-US" altLang="ko-KR" sz="1200" u="sng" dirty="0">
                <a:hlinkClick r:id="rId37"/>
              </a:rPr>
              <a:t>Swartz KL</a:t>
            </a:r>
            <a:r>
              <a:rPr lang="en-US" altLang="ko-KR" sz="1200" dirty="0"/>
              <a:t>, </a:t>
            </a:r>
            <a:r>
              <a:rPr lang="en-US" altLang="ko-KR" sz="1200" u="sng" dirty="0" err="1">
                <a:hlinkClick r:id="rId38"/>
              </a:rPr>
              <a:t>Siu</a:t>
            </a:r>
            <a:r>
              <a:rPr lang="en-US" altLang="ko-KR" sz="1200" u="sng" dirty="0">
                <a:hlinkClick r:id="rId38"/>
              </a:rPr>
              <a:t> KT</a:t>
            </a:r>
            <a:r>
              <a:rPr lang="en-US" altLang="ko-KR" sz="1200" dirty="0"/>
              <a:t>, </a:t>
            </a:r>
            <a:r>
              <a:rPr lang="en-US" altLang="ko-KR" sz="1200" u="sng" dirty="0">
                <a:hlinkClick r:id="rId39"/>
              </a:rPr>
              <a:t>Bhattacharyya M</a:t>
            </a:r>
            <a:r>
              <a:rPr lang="en-US" altLang="ko-KR" sz="1200" dirty="0"/>
              <a:t>, </a:t>
            </a:r>
            <a:r>
              <a:rPr lang="en-US" altLang="ko-KR" sz="1200" u="sng" dirty="0" err="1">
                <a:hlinkClick r:id="rId40"/>
              </a:rPr>
              <a:t>Minella</a:t>
            </a:r>
            <a:r>
              <a:rPr lang="en-US" altLang="ko-KR" sz="1200" u="sng" dirty="0">
                <a:hlinkClick r:id="rId40"/>
              </a:rPr>
              <a:t> AC</a:t>
            </a:r>
            <a:r>
              <a:rPr lang="en-US" altLang="ko-KR" sz="1200" dirty="0"/>
              <a:t>.</a:t>
            </a:r>
          </a:p>
          <a:p>
            <a:r>
              <a:rPr lang="en-US" altLang="ko-KR" sz="1200" b="1" dirty="0"/>
              <a:t>Source</a:t>
            </a:r>
          </a:p>
          <a:p>
            <a:r>
              <a:rPr lang="en-US" altLang="ko-KR" sz="1200" dirty="0"/>
              <a:t>Division of Hematology/Oncology, Department of Medicine, Northwestern University Feinberg School of Medicine, Chicago, IL, USA</a:t>
            </a:r>
          </a:p>
        </p:txBody>
      </p:sp>
      <p:sp>
        <p:nvSpPr>
          <p:cNvPr id="11" name="직사각형 10"/>
          <p:cNvSpPr/>
          <p:nvPr/>
        </p:nvSpPr>
        <p:spPr>
          <a:xfrm>
            <a:off x="4574525" y="3044021"/>
            <a:ext cx="4572000" cy="1569660"/>
          </a:xfrm>
          <a:prstGeom prst="rect">
            <a:avLst/>
          </a:prstGeom>
        </p:spPr>
        <p:txBody>
          <a:bodyPr>
            <a:spAutoFit/>
          </a:bodyPr>
          <a:lstStyle/>
          <a:p>
            <a:r>
              <a:rPr lang="en-US" altLang="ko-KR" sz="1200" b="1" u="sng" dirty="0">
                <a:hlinkClick r:id="rId41"/>
              </a:rPr>
              <a:t>Testican-1-mediated epithelial-mesenchymal transition signaling confers acquired resistance to </a:t>
            </a:r>
            <a:r>
              <a:rPr lang="en-US" altLang="ko-KR" sz="1200" b="1" u="sng" dirty="0" err="1">
                <a:hlinkClick r:id="rId41"/>
              </a:rPr>
              <a:t>lapatinib</a:t>
            </a:r>
            <a:r>
              <a:rPr lang="en-US" altLang="ko-KR" sz="1200" b="1" u="sng" dirty="0">
                <a:hlinkClick r:id="rId41"/>
              </a:rPr>
              <a:t> in HER2-positive gastric cancer.</a:t>
            </a:r>
            <a:endParaRPr lang="en-US" altLang="ko-KR" sz="1200" b="1" dirty="0"/>
          </a:p>
          <a:p>
            <a:r>
              <a:rPr lang="en-US" altLang="ko-KR" sz="1200" u="sng" dirty="0">
                <a:hlinkClick r:id="rId42"/>
              </a:rPr>
              <a:t>Kim HP</a:t>
            </a:r>
            <a:r>
              <a:rPr lang="en-US" altLang="ko-KR" sz="1200" dirty="0"/>
              <a:t>, </a:t>
            </a:r>
            <a:r>
              <a:rPr lang="en-US" altLang="ko-KR" sz="1200" u="sng" dirty="0">
                <a:hlinkClick r:id="rId43"/>
              </a:rPr>
              <a:t>Han SW</a:t>
            </a:r>
            <a:r>
              <a:rPr lang="en-US" altLang="ko-KR" sz="1200" dirty="0"/>
              <a:t>, </a:t>
            </a:r>
            <a:r>
              <a:rPr lang="en-US" altLang="ko-KR" sz="1200" u="sng" dirty="0">
                <a:hlinkClick r:id="rId44"/>
              </a:rPr>
              <a:t>Song SH</a:t>
            </a:r>
            <a:r>
              <a:rPr lang="en-US" altLang="ko-KR" sz="1200" dirty="0"/>
              <a:t>, </a:t>
            </a:r>
            <a:r>
              <a:rPr lang="en-US" altLang="ko-KR" sz="1200" u="sng" dirty="0">
                <a:hlinkClick r:id="rId45"/>
              </a:rPr>
              <a:t>Jeong EG</a:t>
            </a:r>
            <a:r>
              <a:rPr lang="en-US" altLang="ko-KR" sz="1200" dirty="0"/>
              <a:t>, </a:t>
            </a:r>
            <a:r>
              <a:rPr lang="en-US" altLang="ko-KR" sz="1200" u="sng" dirty="0">
                <a:hlinkClick r:id="rId46"/>
              </a:rPr>
              <a:t>Lee MY</a:t>
            </a:r>
            <a:r>
              <a:rPr lang="en-US" altLang="ko-KR" sz="1200" dirty="0"/>
              <a:t>, </a:t>
            </a:r>
            <a:r>
              <a:rPr lang="en-US" altLang="ko-KR" sz="1200" u="sng" dirty="0">
                <a:hlinkClick r:id="rId47"/>
              </a:rPr>
              <a:t>Hwang D</a:t>
            </a:r>
            <a:r>
              <a:rPr lang="en-US" altLang="ko-KR" sz="1200" dirty="0"/>
              <a:t>, </a:t>
            </a:r>
            <a:r>
              <a:rPr lang="en-US" altLang="ko-KR" sz="1200" u="sng" dirty="0" err="1">
                <a:hlinkClick r:id="rId48"/>
              </a:rPr>
              <a:t>Im</a:t>
            </a:r>
            <a:r>
              <a:rPr lang="en-US" altLang="ko-KR" sz="1200" u="sng" dirty="0">
                <a:hlinkClick r:id="rId48"/>
              </a:rPr>
              <a:t> SA</a:t>
            </a:r>
            <a:r>
              <a:rPr lang="en-US" altLang="ko-KR" sz="1200" dirty="0"/>
              <a:t>, </a:t>
            </a:r>
            <a:r>
              <a:rPr lang="en-US" altLang="ko-KR" sz="1200" u="sng" dirty="0">
                <a:hlinkClick r:id="rId49"/>
              </a:rPr>
              <a:t>Bang YJ</a:t>
            </a:r>
            <a:r>
              <a:rPr lang="en-US" altLang="ko-KR" sz="1200" dirty="0"/>
              <a:t>, </a:t>
            </a:r>
            <a:r>
              <a:rPr lang="en-US" altLang="ko-KR" sz="1200" u="sng" dirty="0">
                <a:hlinkClick r:id="rId50"/>
              </a:rPr>
              <a:t>Kim TY</a:t>
            </a:r>
            <a:r>
              <a:rPr lang="en-US" altLang="ko-KR" sz="1200" dirty="0"/>
              <a:t>.</a:t>
            </a:r>
          </a:p>
          <a:p>
            <a:r>
              <a:rPr lang="en-US" altLang="ko-KR" sz="1200" b="1" dirty="0"/>
              <a:t>Source</a:t>
            </a:r>
          </a:p>
          <a:p>
            <a:r>
              <a:rPr lang="en-US" altLang="ko-KR" sz="1200" dirty="0"/>
              <a:t>Cancer Research Institute, Seoul National University College of Medicine, Seoul, Republic of Korea.</a:t>
            </a:r>
          </a:p>
        </p:txBody>
      </p:sp>
      <p:sp>
        <p:nvSpPr>
          <p:cNvPr id="12" name="직사각형 11"/>
          <p:cNvSpPr/>
          <p:nvPr/>
        </p:nvSpPr>
        <p:spPr>
          <a:xfrm>
            <a:off x="4574525" y="4613681"/>
            <a:ext cx="4572000" cy="1384995"/>
          </a:xfrm>
          <a:prstGeom prst="rect">
            <a:avLst/>
          </a:prstGeom>
        </p:spPr>
        <p:txBody>
          <a:bodyPr>
            <a:spAutoFit/>
          </a:bodyPr>
          <a:lstStyle/>
          <a:p>
            <a:r>
              <a:rPr lang="en-US" altLang="ko-KR" sz="1200" b="1" u="sng" dirty="0">
                <a:hlinkClick r:id="rId51"/>
              </a:rPr>
              <a:t>Mechanisms of the androgen receptor splicing in prostate cancer cells.</a:t>
            </a:r>
            <a:endParaRPr lang="en-US" altLang="ko-KR" sz="1200" b="1" dirty="0"/>
          </a:p>
          <a:p>
            <a:r>
              <a:rPr lang="en-US" altLang="ko-KR" sz="1200" u="sng" dirty="0">
                <a:hlinkClick r:id="rId52"/>
              </a:rPr>
              <a:t>Liu LL</a:t>
            </a:r>
            <a:r>
              <a:rPr lang="en-US" altLang="ko-KR" sz="1200" dirty="0"/>
              <a:t>, </a:t>
            </a:r>
            <a:r>
              <a:rPr lang="en-US" altLang="ko-KR" sz="1200" u="sng" dirty="0" err="1">
                <a:hlinkClick r:id="rId53"/>
              </a:rPr>
              <a:t>Xie</a:t>
            </a:r>
            <a:r>
              <a:rPr lang="en-US" altLang="ko-KR" sz="1200" u="sng" dirty="0">
                <a:hlinkClick r:id="rId53"/>
              </a:rPr>
              <a:t> N</a:t>
            </a:r>
            <a:r>
              <a:rPr lang="en-US" altLang="ko-KR" sz="1200" dirty="0"/>
              <a:t>, </a:t>
            </a:r>
            <a:r>
              <a:rPr lang="en-US" altLang="ko-KR" sz="1200" u="sng" dirty="0">
                <a:hlinkClick r:id="rId54"/>
              </a:rPr>
              <a:t>Sun S</a:t>
            </a:r>
            <a:r>
              <a:rPr lang="en-US" altLang="ko-KR" sz="1200" dirty="0"/>
              <a:t>, </a:t>
            </a:r>
            <a:r>
              <a:rPr lang="en-US" altLang="ko-KR" sz="1200" u="sng" dirty="0" err="1">
                <a:hlinkClick r:id="rId55"/>
              </a:rPr>
              <a:t>Plymate</a:t>
            </a:r>
            <a:r>
              <a:rPr lang="en-US" altLang="ko-KR" sz="1200" u="sng" dirty="0">
                <a:hlinkClick r:id="rId55"/>
              </a:rPr>
              <a:t> S</a:t>
            </a:r>
            <a:r>
              <a:rPr lang="en-US" altLang="ko-KR" sz="1200" dirty="0"/>
              <a:t>, </a:t>
            </a:r>
            <a:r>
              <a:rPr lang="en-US" altLang="ko-KR" sz="1200" u="sng" dirty="0" err="1">
                <a:hlinkClick r:id="rId56"/>
              </a:rPr>
              <a:t>Mostaghel</a:t>
            </a:r>
            <a:r>
              <a:rPr lang="en-US" altLang="ko-KR" sz="1200" u="sng" dirty="0">
                <a:hlinkClick r:id="rId56"/>
              </a:rPr>
              <a:t> E</a:t>
            </a:r>
            <a:r>
              <a:rPr lang="en-US" altLang="ko-KR" sz="1200" dirty="0"/>
              <a:t>, </a:t>
            </a:r>
            <a:r>
              <a:rPr lang="en-US" altLang="ko-KR" sz="1200" u="sng" dirty="0">
                <a:hlinkClick r:id="rId57"/>
              </a:rPr>
              <a:t>Dong X</a:t>
            </a:r>
            <a:r>
              <a:rPr lang="en-US" altLang="ko-KR" sz="1200" dirty="0"/>
              <a:t>.</a:t>
            </a:r>
          </a:p>
          <a:p>
            <a:r>
              <a:rPr lang="en-US" altLang="ko-KR" sz="1200" b="1" dirty="0"/>
              <a:t>Source</a:t>
            </a:r>
          </a:p>
          <a:p>
            <a:r>
              <a:rPr lang="en-US" altLang="ko-KR" sz="1200" dirty="0"/>
              <a:t>Department of Urologic Sciences, Vancouver Prostate Centre, University of British Columbia, Vancouver, British Columbia, Canada</a:t>
            </a:r>
          </a:p>
        </p:txBody>
      </p:sp>
      <p:sp>
        <p:nvSpPr>
          <p:cNvPr id="13" name="TextBox 12"/>
          <p:cNvSpPr txBox="1"/>
          <p:nvPr/>
        </p:nvSpPr>
        <p:spPr>
          <a:xfrm>
            <a:off x="7884641" y="0"/>
            <a:ext cx="1261884" cy="369332"/>
          </a:xfrm>
          <a:prstGeom prst="rect">
            <a:avLst/>
          </a:prstGeom>
          <a:noFill/>
        </p:spPr>
        <p:txBody>
          <a:bodyPr wrap="none" rtlCol="0">
            <a:spAutoFit/>
          </a:bodyPr>
          <a:lstStyle/>
          <a:p>
            <a:r>
              <a:rPr lang="en-US" altLang="ko-KR" dirty="0" smtClean="0">
                <a:solidFill>
                  <a:srgbClr val="FF0000"/>
                </a:solidFill>
              </a:rPr>
              <a:t>Oncogene</a:t>
            </a:r>
            <a:endParaRPr lang="ko-KR" altLang="en-US" dirty="0">
              <a:solidFill>
                <a:srgbClr val="FF0000"/>
              </a:solidFill>
            </a:endParaRPr>
          </a:p>
        </p:txBody>
      </p:sp>
    </p:spTree>
    <p:extLst>
      <p:ext uri="{BB962C8B-B14F-4D97-AF65-F5344CB8AC3E}">
        <p14:creationId xmlns:p14="http://schemas.microsoft.com/office/powerpoint/2010/main" val="7505415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10427" b="5559"/>
          <a:stretch>
            <a:fillRect/>
          </a:stretch>
        </p:blipFill>
        <p:spPr bwMode="auto">
          <a:xfrm>
            <a:off x="8316416" y="0"/>
            <a:ext cx="827584" cy="620688"/>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 y="620689"/>
            <a:ext cx="4499991" cy="5260066"/>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634541" y="908721"/>
            <a:ext cx="4509459" cy="5328592"/>
          </a:xfrm>
          <a:prstGeom prst="rect">
            <a:avLst/>
          </a:prstGeom>
          <a:noFill/>
          <a:ln w="9525">
            <a:noFill/>
            <a:miter lim="800000"/>
            <a:headEnd/>
            <a:tailEnd/>
          </a:ln>
        </p:spPr>
      </p:pic>
    </p:spTree>
    <p:extLst>
      <p:ext uri="{BB962C8B-B14F-4D97-AF65-F5344CB8AC3E}">
        <p14:creationId xmlns:p14="http://schemas.microsoft.com/office/powerpoint/2010/main" val="40071041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404664"/>
            <a:ext cx="4579803" cy="2664296"/>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 y="3429001"/>
            <a:ext cx="4716016" cy="248926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4572000" y="1186313"/>
            <a:ext cx="4571999" cy="2746743"/>
          </a:xfrm>
          <a:prstGeom prst="rect">
            <a:avLst/>
          </a:prstGeom>
          <a:noFill/>
          <a:ln w="9525">
            <a:noFill/>
            <a:miter lim="800000"/>
            <a:headEnd/>
            <a:tailEnd/>
          </a:ln>
        </p:spPr>
      </p:pic>
      <p:pic>
        <p:nvPicPr>
          <p:cNvPr id="5" name="Picture 2"/>
          <p:cNvPicPr>
            <a:picLocks noChangeAspect="1" noChangeArrowheads="1"/>
          </p:cNvPicPr>
          <p:nvPr/>
        </p:nvPicPr>
        <p:blipFill>
          <a:blip r:embed="rId5" cstate="print"/>
          <a:srcRect l="10427" b="5559"/>
          <a:stretch>
            <a:fillRect/>
          </a:stretch>
        </p:blipFill>
        <p:spPr bwMode="auto">
          <a:xfrm>
            <a:off x="8316416" y="0"/>
            <a:ext cx="827584" cy="620688"/>
          </a:xfrm>
          <a:prstGeom prst="rect">
            <a:avLst/>
          </a:prstGeom>
          <a:noFill/>
          <a:ln w="9525">
            <a:noFill/>
            <a:miter lim="800000"/>
            <a:headEnd/>
            <a:tailEnd/>
          </a:ln>
        </p:spPr>
      </p:pic>
    </p:spTree>
    <p:extLst>
      <p:ext uri="{BB962C8B-B14F-4D97-AF65-F5344CB8AC3E}">
        <p14:creationId xmlns:p14="http://schemas.microsoft.com/office/powerpoint/2010/main" val="23871668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2309813" y="419100"/>
            <a:ext cx="4524375" cy="6019800"/>
          </a:xfrm>
          <a:prstGeom prst="rect">
            <a:avLst/>
          </a:prstGeom>
          <a:noFill/>
          <a:ln w="9525">
            <a:noFill/>
            <a:miter lim="800000"/>
            <a:headEnd/>
            <a:tailEnd/>
          </a:ln>
        </p:spPr>
      </p:pic>
      <p:pic>
        <p:nvPicPr>
          <p:cNvPr id="3" name="Picture 2"/>
          <p:cNvPicPr>
            <a:picLocks noChangeAspect="1" noChangeArrowheads="1"/>
          </p:cNvPicPr>
          <p:nvPr/>
        </p:nvPicPr>
        <p:blipFill>
          <a:blip r:embed="rId4" cstate="print"/>
          <a:srcRect l="10427" b="5559"/>
          <a:stretch>
            <a:fillRect/>
          </a:stretch>
        </p:blipFill>
        <p:spPr bwMode="auto">
          <a:xfrm>
            <a:off x="8316416" y="0"/>
            <a:ext cx="827584" cy="620688"/>
          </a:xfrm>
          <a:prstGeom prst="rect">
            <a:avLst/>
          </a:prstGeom>
          <a:noFill/>
          <a:ln w="9525">
            <a:noFill/>
            <a:miter lim="800000"/>
            <a:headEnd/>
            <a:tailEnd/>
          </a:ln>
        </p:spPr>
      </p:pic>
    </p:spTree>
    <p:extLst>
      <p:ext uri="{BB962C8B-B14F-4D97-AF65-F5344CB8AC3E}">
        <p14:creationId xmlns:p14="http://schemas.microsoft.com/office/powerpoint/2010/main" val="18999358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2339007" y="188641"/>
            <a:ext cx="4465988" cy="6480720"/>
          </a:xfrm>
          <a:prstGeom prst="rect">
            <a:avLst/>
          </a:prstGeom>
          <a:noFill/>
          <a:ln w="9525">
            <a:noFill/>
            <a:miter lim="800000"/>
            <a:headEnd/>
            <a:tailEnd/>
          </a:ln>
        </p:spPr>
      </p:pic>
      <p:pic>
        <p:nvPicPr>
          <p:cNvPr id="3" name="Picture 2"/>
          <p:cNvPicPr>
            <a:picLocks noChangeAspect="1" noChangeArrowheads="1"/>
          </p:cNvPicPr>
          <p:nvPr/>
        </p:nvPicPr>
        <p:blipFill>
          <a:blip r:embed="rId4" cstate="print"/>
          <a:srcRect l="10427" b="5559"/>
          <a:stretch>
            <a:fillRect/>
          </a:stretch>
        </p:blipFill>
        <p:spPr bwMode="auto">
          <a:xfrm>
            <a:off x="8316416" y="0"/>
            <a:ext cx="827584" cy="620688"/>
          </a:xfrm>
          <a:prstGeom prst="rect">
            <a:avLst/>
          </a:prstGeom>
          <a:noFill/>
          <a:ln w="9525">
            <a:noFill/>
            <a:miter lim="800000"/>
            <a:headEnd/>
            <a:tailEnd/>
          </a:ln>
        </p:spPr>
      </p:pic>
    </p:spTree>
    <p:extLst>
      <p:ext uri="{BB962C8B-B14F-4D97-AF65-F5344CB8AC3E}">
        <p14:creationId xmlns:p14="http://schemas.microsoft.com/office/powerpoint/2010/main" val="242866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srcRect/>
          <a:stretch>
            <a:fillRect/>
          </a:stretch>
        </p:blipFill>
        <p:spPr bwMode="auto">
          <a:xfrm>
            <a:off x="1932338" y="908720"/>
            <a:ext cx="5279324" cy="5040560"/>
          </a:xfrm>
          <a:prstGeom prst="rect">
            <a:avLst/>
          </a:prstGeom>
          <a:noFill/>
          <a:ln w="9525">
            <a:noFill/>
            <a:miter lim="800000"/>
            <a:headEnd/>
            <a:tailEnd/>
          </a:ln>
        </p:spPr>
      </p:pic>
      <p:pic>
        <p:nvPicPr>
          <p:cNvPr id="3" name="Picture 2"/>
          <p:cNvPicPr>
            <a:picLocks noChangeAspect="1" noChangeArrowheads="1"/>
          </p:cNvPicPr>
          <p:nvPr/>
        </p:nvPicPr>
        <p:blipFill>
          <a:blip r:embed="rId4" cstate="print"/>
          <a:srcRect l="10427" b="5559"/>
          <a:stretch>
            <a:fillRect/>
          </a:stretch>
        </p:blipFill>
        <p:spPr bwMode="auto">
          <a:xfrm>
            <a:off x="8316416" y="0"/>
            <a:ext cx="827584" cy="620688"/>
          </a:xfrm>
          <a:prstGeom prst="rect">
            <a:avLst/>
          </a:prstGeom>
          <a:noFill/>
          <a:ln w="9525">
            <a:noFill/>
            <a:miter lim="800000"/>
            <a:headEnd/>
            <a:tailEnd/>
          </a:ln>
        </p:spPr>
      </p:pic>
    </p:spTree>
    <p:extLst>
      <p:ext uri="{BB962C8B-B14F-4D97-AF65-F5344CB8AC3E}">
        <p14:creationId xmlns:p14="http://schemas.microsoft.com/office/powerpoint/2010/main" val="7225247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36513" y="644525"/>
            <a:ext cx="4572001"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Hypermethylation reduces expression of tumor-suppressor PLZF and regulates proliferation and apoptosis in non-small-cell lung cancers </a:t>
            </a:r>
          </a:p>
          <a:p>
            <a:pPr eaLnBrk="1" hangingPunct="1"/>
            <a:r>
              <a:rPr lang="en-US" altLang="ko-KR" sz="1100">
                <a:solidFill>
                  <a:srgbClr val="005696"/>
                </a:solidFill>
              </a:rPr>
              <a:t>Xiaotian Wang, Lei Wang, Shicheng Guo, Yang Bao, Yanyun Ma, </a:t>
            </a:r>
          </a:p>
          <a:p>
            <a:pPr eaLnBrk="1" hangingPunct="1"/>
            <a:r>
              <a:rPr lang="en-US" altLang="ko-KR" sz="1100">
                <a:solidFill>
                  <a:srgbClr val="005696"/>
                </a:solidFill>
              </a:rPr>
              <a:t>Fengyang Yan, Kuan Xu, Zhiyun Xu, Li Jin, Daru Lu, Jibin Xu, </a:t>
            </a:r>
          </a:p>
          <a:p>
            <a:pPr eaLnBrk="1" hangingPunct="1"/>
            <a:r>
              <a:rPr lang="en-US" altLang="ko-KR" sz="1100">
                <a:solidFill>
                  <a:srgbClr val="005696"/>
                </a:solidFill>
              </a:rPr>
              <a:t>and Jiu-Cun Wang</a:t>
            </a:r>
          </a:p>
          <a:p>
            <a:pPr eaLnBrk="1" hangingPunct="1"/>
            <a:r>
              <a:rPr kumimoji="0" lang="en-US" altLang="ko-KR" sz="1100" b="1">
                <a:solidFill>
                  <a:srgbClr val="005696"/>
                </a:solidFill>
              </a:rPr>
              <a:t>Source</a:t>
            </a:r>
          </a:p>
          <a:p>
            <a:pPr eaLnBrk="1" hangingPunct="1"/>
            <a:r>
              <a:rPr lang="en-US" altLang="ko-KR" sz="1100" i="1">
                <a:solidFill>
                  <a:srgbClr val="005696"/>
                </a:solidFill>
              </a:rPr>
              <a:t>FASEB J fj.13-229070; published ahead of print June 26, 2013, doi:10.1096/fj.13-229070 </a:t>
            </a:r>
            <a:endParaRPr lang="en-US" altLang="ko-KR" sz="1100">
              <a:solidFill>
                <a:srgbClr val="005696"/>
              </a:solidFill>
            </a:endParaRPr>
          </a:p>
        </p:txBody>
      </p:sp>
      <p:sp>
        <p:nvSpPr>
          <p:cNvPr id="2051" name="직사각형 4"/>
          <p:cNvSpPr>
            <a:spLocks noChangeArrowheads="1"/>
          </p:cNvSpPr>
          <p:nvPr/>
        </p:nvSpPr>
        <p:spPr bwMode="auto">
          <a:xfrm>
            <a:off x="-30163" y="4435475"/>
            <a:ext cx="4572001"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Lung endothelial HO-1 targeting </a:t>
            </a:r>
            <a:r>
              <a:rPr lang="en-US" altLang="ko-KR" sz="1400" b="1" i="1"/>
              <a:t>in vivo</a:t>
            </a:r>
            <a:r>
              <a:rPr lang="en-US" altLang="ko-KR" sz="1400" b="1"/>
              <a:t> using lentiviral miRNA regulates apoptosis and autophagy during oxidant injury </a:t>
            </a:r>
          </a:p>
          <a:p>
            <a:pPr eaLnBrk="1" hangingPunct="1"/>
            <a:r>
              <a:rPr lang="en-US" altLang="ko-KR" sz="1100">
                <a:solidFill>
                  <a:srgbClr val="005696"/>
                </a:solidFill>
              </a:rPr>
              <a:t>Yi Zhang, Ge Jiang, Maor Sauler, and Patty J. Lee</a:t>
            </a:r>
          </a:p>
          <a:p>
            <a:pPr eaLnBrk="1" hangingPunct="1"/>
            <a:r>
              <a:rPr kumimoji="0" lang="en-US" altLang="ko-KR" sz="1100" b="1">
                <a:solidFill>
                  <a:srgbClr val="005696"/>
                </a:solidFill>
              </a:rPr>
              <a:t>Source</a:t>
            </a:r>
          </a:p>
          <a:p>
            <a:pPr eaLnBrk="1" hangingPunct="1"/>
            <a:r>
              <a:rPr lang="en-US" altLang="ko-KR" sz="1100" i="1">
                <a:solidFill>
                  <a:srgbClr val="005696"/>
                </a:solidFill>
              </a:rPr>
              <a:t>FASEB J fj.13-231225; published ahead of print June 14, 2013, doi:10.1096/fj.13-231225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직사각형 1"/>
          <p:cNvSpPr>
            <a:spLocks noChangeArrowheads="1"/>
          </p:cNvSpPr>
          <p:nvPr/>
        </p:nvSpPr>
        <p:spPr bwMode="auto">
          <a:xfrm>
            <a:off x="4500563" y="620713"/>
            <a:ext cx="45497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Signaling mechanism of tumor cell-induced up-regulation of E3 ubiquitin ligase UBR2 </a:t>
            </a:r>
          </a:p>
          <a:p>
            <a:pPr eaLnBrk="1" hangingPunct="1"/>
            <a:r>
              <a:rPr lang="en-US" altLang="ko-KR" sz="1100">
                <a:solidFill>
                  <a:srgbClr val="005696"/>
                </a:solidFill>
              </a:rPr>
              <a:t>hua Zhang, Ren-Kuo Lin, Yong Tae Kwon, and Yi-Ping Li</a:t>
            </a:r>
          </a:p>
          <a:p>
            <a:pPr eaLnBrk="1" hangingPunct="1"/>
            <a:r>
              <a:rPr kumimoji="0" lang="en-US" altLang="ko-KR" sz="1100" b="1">
                <a:solidFill>
                  <a:srgbClr val="005696"/>
                </a:solidFill>
              </a:rPr>
              <a:t>Source</a:t>
            </a:r>
          </a:p>
          <a:p>
            <a:pPr eaLnBrk="1" hangingPunct="1"/>
            <a:r>
              <a:rPr lang="en-US" altLang="ko-KR" sz="1100" i="1">
                <a:solidFill>
                  <a:srgbClr val="005696"/>
                </a:solidFill>
              </a:rPr>
              <a:t>FASEB J July 2013 27:2893-2901; published ahead of print April 8, 2013, doi:10.1096/fj.12-222711 </a:t>
            </a:r>
            <a:endParaRPr lang="en-US" altLang="ko-KR" sz="1100">
              <a:solidFill>
                <a:srgbClr val="005696"/>
              </a:solidFill>
            </a:endParaRPr>
          </a:p>
        </p:txBody>
      </p:sp>
      <p:sp>
        <p:nvSpPr>
          <p:cNvPr id="2054" name="직사각형 1"/>
          <p:cNvSpPr>
            <a:spLocks noChangeArrowheads="1"/>
          </p:cNvSpPr>
          <p:nvPr/>
        </p:nvSpPr>
        <p:spPr bwMode="auto">
          <a:xfrm>
            <a:off x="4497388" y="2565400"/>
            <a:ext cx="4552950"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Apoptosis and angiogenesis: an evolving mechanism for fibrosis </a:t>
            </a:r>
          </a:p>
          <a:p>
            <a:pPr eaLnBrk="1" hangingPunct="1"/>
            <a:r>
              <a:rPr lang="en-US" altLang="ko-KR" sz="1100">
                <a:solidFill>
                  <a:srgbClr val="005696"/>
                </a:solidFill>
              </a:rPr>
              <a:t>Brandon M. Roberts, Bumsoo Ahn, Ariel Johnson and Luisa Ann DiPietro</a:t>
            </a:r>
          </a:p>
          <a:p>
            <a:pPr eaLnBrk="1" hangingPunct="1"/>
            <a:r>
              <a:rPr kumimoji="0" lang="en-US" altLang="ko-KR" sz="1100" b="1">
                <a:solidFill>
                  <a:srgbClr val="005696"/>
                </a:solidFill>
              </a:rPr>
              <a:t>Source</a:t>
            </a:r>
          </a:p>
          <a:p>
            <a:pPr eaLnBrk="1" hangingPunct="1"/>
            <a:r>
              <a:rPr lang="en-US" altLang="ko-KR" sz="1100" i="1">
                <a:solidFill>
                  <a:srgbClr val="005696"/>
                </a:solidFill>
              </a:rPr>
              <a:t>FASEB J fj.12-214189; published ahead of print June 19, 2013, doi:10.1096/fj.12-214189 </a:t>
            </a:r>
            <a:endParaRPr lang="en-US" altLang="ko-KR" sz="1100">
              <a:solidFill>
                <a:srgbClr val="005696"/>
              </a:solidFill>
            </a:endParaRPr>
          </a:p>
        </p:txBody>
      </p:sp>
      <p:sp>
        <p:nvSpPr>
          <p:cNvPr id="2055" name="직사각형 4"/>
          <p:cNvSpPr>
            <a:spLocks noChangeArrowheads="1"/>
          </p:cNvSpPr>
          <p:nvPr/>
        </p:nvSpPr>
        <p:spPr bwMode="auto">
          <a:xfrm>
            <a:off x="-36513" y="25304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Autophagy is required for exercise training-induced skeletal muscle adaptation and improvement of physical performance </a:t>
            </a:r>
          </a:p>
          <a:p>
            <a:pPr eaLnBrk="1" hangingPunct="1"/>
            <a:r>
              <a:rPr lang="en-US" altLang="ko-KR" sz="1100">
                <a:solidFill>
                  <a:srgbClr val="005696"/>
                </a:solidFill>
              </a:rPr>
              <a:t>Vitor A. Lira, Mitsuharu Okutsu, Mei Zhang, Nicholas P. Greene, </a:t>
            </a:r>
          </a:p>
          <a:p>
            <a:pPr eaLnBrk="1" hangingPunct="1"/>
            <a:r>
              <a:rPr lang="en-US" altLang="ko-KR" sz="1100">
                <a:solidFill>
                  <a:srgbClr val="005696"/>
                </a:solidFill>
              </a:rPr>
              <a:t>Rhianna C. Laker, David S. Breen, Kyle L. Hoehn, and Zhen Yan</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i="1">
                <a:solidFill>
                  <a:srgbClr val="005696"/>
                </a:solidFill>
              </a:rPr>
              <a:t>FASEB J fj.13-228486; published ahead of print June 27, 2013, doi:10.1096/fj.13-228486 </a:t>
            </a:r>
            <a:endParaRPr lang="en-US" altLang="ko-KR" sz="1100">
              <a:solidFill>
                <a:srgbClr val="005696"/>
              </a:solidFill>
            </a:endParaRPr>
          </a:p>
        </p:txBody>
      </p:sp>
      <p:sp>
        <p:nvSpPr>
          <p:cNvPr id="2056" name="직사각형 4"/>
          <p:cNvSpPr>
            <a:spLocks noChangeArrowheads="1"/>
          </p:cNvSpPr>
          <p:nvPr/>
        </p:nvSpPr>
        <p:spPr bwMode="auto">
          <a:xfrm>
            <a:off x="4489450" y="4437063"/>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Hepatitis C virus/human interactome identifies SMURF2 and the viral protease as critical elements for the control of TGF-β signaling </a:t>
            </a:r>
          </a:p>
          <a:p>
            <a:pPr eaLnBrk="1" hangingPunct="1"/>
            <a:r>
              <a:rPr lang="en-US" altLang="ko-KR" sz="1100">
                <a:solidFill>
                  <a:srgbClr val="005696"/>
                </a:solidFill>
              </a:rPr>
              <a:t>Amandine Verga-Gérard, Marine Porcherot, Laurène Meyniel-Schicklin, Patrice André, Vincent Lotteau, and Laure Perrin-Cocon</a:t>
            </a:r>
          </a:p>
          <a:p>
            <a:pPr eaLnBrk="1" hangingPunct="1"/>
            <a:r>
              <a:rPr kumimoji="0" lang="en-US" altLang="ko-KR" sz="1100" b="1">
                <a:solidFill>
                  <a:srgbClr val="005696"/>
                </a:solidFill>
              </a:rPr>
              <a:t>Source</a:t>
            </a:r>
          </a:p>
          <a:p>
            <a:pPr eaLnBrk="1" hangingPunct="1"/>
            <a:r>
              <a:rPr lang="en-US" altLang="ko-KR" sz="1100" i="1">
                <a:solidFill>
                  <a:srgbClr val="005696"/>
                </a:solidFill>
              </a:rPr>
              <a:t>FASEB J fj.13-229187; published ahead of print June 18, 2013, doi:10.1096/fj.13-229187 </a:t>
            </a:r>
            <a:endParaRPr lang="en-US" altLang="ko-KR" sz="1100">
              <a:solidFill>
                <a:srgbClr val="005696"/>
              </a:solidFill>
            </a:endParaRPr>
          </a:p>
        </p:txBody>
      </p:sp>
    </p:spTree>
    <p:extLst>
      <p:ext uri="{BB962C8B-B14F-4D97-AF65-F5344CB8AC3E}">
        <p14:creationId xmlns:p14="http://schemas.microsoft.com/office/powerpoint/2010/main" val="33091766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1557338"/>
            <a:ext cx="9144000"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algn="just" eaLnBrk="1" hangingPunct="1"/>
            <a:r>
              <a:rPr lang="en-US" altLang="ko-KR" b="1">
                <a:solidFill>
                  <a:srgbClr val="005696"/>
                </a:solidFill>
              </a:rPr>
              <a:t>Abstract</a:t>
            </a:r>
          </a:p>
          <a:p>
            <a:pPr algn="just" eaLnBrk="1" hangingPunct="1"/>
            <a:r>
              <a:rPr lang="en-US" altLang="ko-KR"/>
              <a:t>Telomerase plays a pivotal role in the pathology of aging and cancer by controlling telomere length and integrity. However, accumulating evidence indicates that telomerase reverse transcriptase may have fundamental biological functions independent of its enzymatic activity in telomere maintenance. In this study, the ectopic expression of human telomerase reverse transcriptase (hTERT) and its catalytic mutant hTERT K626A induced cancer cell invasion accompanied by the up-regulation of the metalloproteinases (MMPs) </a:t>
            </a:r>
            <a:r>
              <a:rPr lang="en-US" altLang="ko-KR" i="1"/>
              <a:t>MMP1</a:t>
            </a:r>
            <a:r>
              <a:rPr lang="en-US" altLang="ko-KR"/>
              <a:t>, </a:t>
            </a:r>
            <a:r>
              <a:rPr lang="en-US" altLang="ko-KR" i="1"/>
              <a:t>-3</a:t>
            </a:r>
            <a:r>
              <a:rPr lang="en-US" altLang="ko-KR"/>
              <a:t>, </a:t>
            </a:r>
            <a:r>
              <a:rPr lang="en-US" altLang="ko-KR" i="1"/>
              <a:t>-9</a:t>
            </a:r>
            <a:r>
              <a:rPr lang="en-US" altLang="ko-KR"/>
              <a:t>, and </a:t>
            </a:r>
            <a:r>
              <a:rPr lang="en-US" altLang="ko-KR" i="1"/>
              <a:t>-10</a:t>
            </a:r>
            <a:r>
              <a:rPr lang="en-US" altLang="ko-KR"/>
              <a:t>. Both hTERT and hTERT K626A induced </a:t>
            </a:r>
            <a:r>
              <a:rPr lang="en-US" altLang="ko-KR" i="1"/>
              <a:t>MMP9</a:t>
            </a:r>
            <a:r>
              <a:rPr lang="en-US" altLang="ko-KR"/>
              <a:t> mRNA expression and promoter activity in an NF-κB-dependent manner. hTERT and hTERT K626A also regulated the expression of several NF-κB target genes in cancer cell lines. Furthermore, both hTERT and hTERT K626A interacted with NF-κB p65 and increased NF-κB p65 nuclear accumulation and DNA binding. A mammalian 1-hybrid assay showed a functional interplay between hTERT and NF-κB p65 that may mediate NF-κB-dependent transcription activation in cells. Together, these data reveal a telomere-independent role for telomerase as a transcriptional modulator of the NF-κB signaling pathway and a possible contributor to cancer development and progression.</a:t>
            </a:r>
            <a:endParaRPr lang="en-US" altLang="ko-KR">
              <a:solidFill>
                <a:srgbClr val="005696"/>
              </a:solidFill>
            </a:endParaRPr>
          </a:p>
        </p:txBody>
      </p:sp>
      <p:sp>
        <p:nvSpPr>
          <p:cNvPr id="3075" name="직사각형 4"/>
          <p:cNvSpPr>
            <a:spLocks noChangeArrowheads="1"/>
          </p:cNvSpPr>
          <p:nvPr/>
        </p:nvSpPr>
        <p:spPr bwMode="auto">
          <a:xfrm>
            <a:off x="0" y="1249363"/>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a:t>Deqiang Ding, Peng Xi, Junzhi Zhou, Miao Wang, and Yu-Sheng Cong</a:t>
            </a:r>
          </a:p>
        </p:txBody>
      </p:sp>
      <p:sp>
        <p:nvSpPr>
          <p:cNvPr id="3076" name="직사각형 4"/>
          <p:cNvSpPr>
            <a:spLocks noChangeArrowheads="1"/>
          </p:cNvSpPr>
          <p:nvPr/>
        </p:nvSpPr>
        <p:spPr bwMode="auto">
          <a:xfrm>
            <a:off x="0" y="-26988"/>
            <a:ext cx="89646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2500" b="1"/>
              <a:t>Human telomerase reverse transcriptase regulates MMP expression independently of telomerase activity </a:t>
            </a:r>
            <a:r>
              <a:rPr lang="en-US" altLang="ko-KR" sz="2500" b="1" i="1"/>
              <a:t>via</a:t>
            </a:r>
            <a:r>
              <a:rPr lang="en-US" altLang="ko-KR" sz="2500" b="1"/>
              <a:t> NF-</a:t>
            </a:r>
            <a:r>
              <a:rPr lang="el-GR" altLang="ko-KR" sz="2500" b="1"/>
              <a:t>κ</a:t>
            </a:r>
            <a:r>
              <a:rPr lang="en-US" altLang="ko-KR" sz="2500" b="1"/>
              <a:t>B-dependent transcription </a:t>
            </a:r>
          </a:p>
        </p:txBody>
      </p:sp>
      <p:pic>
        <p:nvPicPr>
          <p:cNvPr id="3077"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11479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직사각형 1"/>
          <p:cNvSpPr>
            <a:spLocks noChangeArrowheads="1"/>
          </p:cNvSpPr>
          <p:nvPr/>
        </p:nvSpPr>
        <p:spPr bwMode="auto">
          <a:xfrm>
            <a:off x="34925" y="620713"/>
            <a:ext cx="45720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Macrophage migration inhibitory factor plays a permissive role in the maintenance of cardiac contractile function under starvation through regulation of autophagy </a:t>
            </a:r>
          </a:p>
          <a:p>
            <a:pPr eaLnBrk="1" hangingPunct="1"/>
            <a:r>
              <a:rPr lang="en-US" altLang="ko-KR" sz="1100">
                <a:solidFill>
                  <a:srgbClr val="005696"/>
                </a:solidFill>
              </a:rPr>
              <a:t>Xihui Xu, Benjamin D. Pacheco, Lin Leng, Richard Bucala, </a:t>
            </a:r>
          </a:p>
          <a:p>
            <a:pPr eaLnBrk="1" hangingPunct="1"/>
            <a:r>
              <a:rPr lang="en-US" altLang="ko-KR" sz="1100">
                <a:solidFill>
                  <a:srgbClr val="005696"/>
                </a:solidFill>
              </a:rPr>
              <a:t>and Jun Ren</a:t>
            </a:r>
          </a:p>
          <a:p>
            <a:pPr eaLnBrk="1" hangingPunct="1"/>
            <a:r>
              <a:rPr kumimoji="0" lang="en-US" altLang="ko-KR" sz="1100" b="1">
                <a:solidFill>
                  <a:srgbClr val="005696"/>
                </a:solidFill>
              </a:rPr>
              <a:t>Source</a:t>
            </a:r>
          </a:p>
          <a:p>
            <a:pPr eaLnBrk="1" hangingPunct="1"/>
            <a:r>
              <a:rPr lang="en-US" altLang="ko-KR" sz="1100" i="1">
                <a:solidFill>
                  <a:srgbClr val="005696"/>
                </a:solidFill>
              </a:rPr>
              <a:t>Cardiovasc Res (2013) 99 (3): 412-421 first published online May 13, 2013 doi:10.1093/cvr/cvt116 </a:t>
            </a:r>
            <a:endParaRPr lang="en-US" altLang="ko-KR" sz="1100">
              <a:solidFill>
                <a:srgbClr val="005696"/>
              </a:solidFill>
            </a:endParaRPr>
          </a:p>
        </p:txBody>
      </p:sp>
      <p:sp>
        <p:nvSpPr>
          <p:cNvPr id="4099" name="직사각형 4"/>
          <p:cNvSpPr>
            <a:spLocks noChangeArrowheads="1"/>
          </p:cNvSpPr>
          <p:nvPr/>
        </p:nvSpPr>
        <p:spPr bwMode="auto">
          <a:xfrm>
            <a:off x="34925" y="2349500"/>
            <a:ext cx="43211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Adiponectin protects against Toll-like receptor 4-mediated cardiac inflammation and injury </a:t>
            </a:r>
          </a:p>
          <a:p>
            <a:pPr eaLnBrk="1" hangingPunct="1"/>
            <a:r>
              <a:rPr lang="en-US" altLang="ko-KR" sz="1100">
                <a:solidFill>
                  <a:srgbClr val="005696"/>
                </a:solidFill>
              </a:rPr>
              <a:t>Alexander Jenke, Sabrina Wilk, Wolfgang Poller, Urs Eriksson, </a:t>
            </a:r>
          </a:p>
          <a:p>
            <a:pPr eaLnBrk="1" hangingPunct="1"/>
            <a:r>
              <a:rPr lang="en-US" altLang="ko-KR" sz="1100">
                <a:solidFill>
                  <a:srgbClr val="005696"/>
                </a:solidFill>
              </a:rPr>
              <a:t>Alan Valaperti, Bernhard Hermann Rauch, Andrea Stroux, Peter Liu, Heinz-Peter Schultheiss, Carmen Scheibenbogen, </a:t>
            </a:r>
          </a:p>
          <a:p>
            <a:pPr eaLnBrk="1" hangingPunct="1"/>
            <a:r>
              <a:rPr lang="en-US" altLang="ko-KR" sz="1100">
                <a:solidFill>
                  <a:srgbClr val="005696"/>
                </a:solidFill>
              </a:rPr>
              <a:t>and Carsten Skurk</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i="1">
                <a:solidFill>
                  <a:srgbClr val="005696"/>
                </a:solidFill>
              </a:rPr>
              <a:t>Cardiovasc Res (2013) 99 (3): 422-431 first published online May 13, 2013 doi:10.1093/cvr/cvt118 </a:t>
            </a:r>
            <a:endParaRPr lang="en-US" altLang="ko-KR" sz="1100">
              <a:solidFill>
                <a:srgbClr val="005696"/>
              </a:solidFill>
            </a:endParaRPr>
          </a:p>
        </p:txBody>
      </p:sp>
      <p:sp>
        <p:nvSpPr>
          <p:cNvPr id="4100" name="직사각형 1"/>
          <p:cNvSpPr>
            <a:spLocks noChangeArrowheads="1"/>
          </p:cNvSpPr>
          <p:nvPr/>
        </p:nvSpPr>
        <p:spPr bwMode="auto">
          <a:xfrm>
            <a:off x="4572000" y="595313"/>
            <a:ext cx="43211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Nuclear accumulation of androgen receptor in gender difference of dilated cardiomyopathy due to lamin A/C mutations </a:t>
            </a:r>
          </a:p>
          <a:p>
            <a:pPr eaLnBrk="1" hangingPunct="1"/>
            <a:r>
              <a:rPr lang="en-US" altLang="ko-KR" sz="1100">
                <a:solidFill>
                  <a:srgbClr val="005696"/>
                </a:solidFill>
              </a:rPr>
              <a:t>Takuro Arimura, Kenji Onoue, Yumiko Takahashi-Tanaka, </a:t>
            </a:r>
          </a:p>
          <a:p>
            <a:pPr eaLnBrk="1" hangingPunct="1"/>
            <a:r>
              <a:rPr lang="en-US" altLang="ko-KR" sz="1100">
                <a:solidFill>
                  <a:srgbClr val="005696"/>
                </a:solidFill>
              </a:rPr>
              <a:t>Taisuke Ishikawa, Masayoshi Kuwahara, and Akinori Kimura</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i="1">
                <a:solidFill>
                  <a:srgbClr val="005696"/>
                </a:solidFill>
              </a:rPr>
              <a:t>Cardiovasc Res (2013) 99 (3): 382-394 first published online April 30, 2013 doi:10.1093/cvr/cvt106 </a:t>
            </a:r>
            <a:endParaRPr lang="en-US" altLang="ko-KR" sz="1100">
              <a:solidFill>
                <a:srgbClr val="005696"/>
              </a:solidFill>
            </a:endParaRPr>
          </a:p>
        </p:txBody>
      </p:sp>
      <p:pic>
        <p:nvPicPr>
          <p:cNvPr id="41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직사각형 1"/>
          <p:cNvSpPr>
            <a:spLocks noChangeArrowheads="1"/>
          </p:cNvSpPr>
          <p:nvPr/>
        </p:nvSpPr>
        <p:spPr bwMode="auto">
          <a:xfrm>
            <a:off x="4572000" y="2276475"/>
            <a:ext cx="450056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Deficiency of senescence marker protein 30 exacerbates angiotensin II-induced cardiac remodelling </a:t>
            </a:r>
          </a:p>
          <a:p>
            <a:pPr eaLnBrk="1" hangingPunct="1"/>
            <a:r>
              <a:rPr lang="en-US" altLang="ko-KR" sz="1100">
                <a:solidFill>
                  <a:srgbClr val="005696"/>
                </a:solidFill>
              </a:rPr>
              <a:t>Tomofumi Misaka, Satoshi Suzuki, Makiko Miyata, Atsushi Kobayashi, Tetsuro Shishido, Akihito Ishigami, Shu-ichi Saitoh, </a:t>
            </a:r>
          </a:p>
          <a:p>
            <a:pPr eaLnBrk="1" hangingPunct="1"/>
            <a:r>
              <a:rPr lang="en-US" altLang="ko-KR" sz="1100">
                <a:solidFill>
                  <a:srgbClr val="005696"/>
                </a:solidFill>
              </a:rPr>
              <a:t>Masamichi Hirose, Isao Kubota, and Yasuchika Takeishi</a:t>
            </a:r>
          </a:p>
          <a:p>
            <a:pPr eaLnBrk="1" hangingPunct="1"/>
            <a:r>
              <a:rPr kumimoji="0" lang="en-US" altLang="ko-KR" sz="1100" b="1">
                <a:solidFill>
                  <a:srgbClr val="005696"/>
                </a:solidFill>
              </a:rPr>
              <a:t>Source</a:t>
            </a:r>
          </a:p>
          <a:p>
            <a:pPr eaLnBrk="1" hangingPunct="1"/>
            <a:r>
              <a:rPr lang="en-US" altLang="ko-KR" sz="1100" i="1">
                <a:solidFill>
                  <a:srgbClr val="005696"/>
                </a:solidFill>
              </a:rPr>
              <a:t>Cardiovasc Res (2013) 99 (3): 461-470 first published online May 30, 2013 doi:10.1093/cvr/cvt122 </a:t>
            </a:r>
            <a:endParaRPr lang="en-US" altLang="ko-KR" sz="1100">
              <a:solidFill>
                <a:srgbClr val="005696"/>
              </a:solidFill>
            </a:endParaRPr>
          </a:p>
        </p:txBody>
      </p:sp>
      <p:sp>
        <p:nvSpPr>
          <p:cNvPr id="4103" name="직사각형 4"/>
          <p:cNvSpPr>
            <a:spLocks noChangeArrowheads="1"/>
          </p:cNvSpPr>
          <p:nvPr/>
        </p:nvSpPr>
        <p:spPr bwMode="auto">
          <a:xfrm>
            <a:off x="4643438" y="4365625"/>
            <a:ext cx="4572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Extracellular HSP60 induces inflammation through activating and up-regulating TLRs in cardiomyocytes </a:t>
            </a:r>
          </a:p>
          <a:p>
            <a:pPr eaLnBrk="1" hangingPunct="1"/>
            <a:r>
              <a:rPr lang="en-US" altLang="ko-KR" sz="1100">
                <a:solidFill>
                  <a:srgbClr val="005696"/>
                </a:solidFill>
              </a:rPr>
              <a:t>Jing Tian, Xin Guo, Xue-Mei Liu, Li Liu, Qi-Fang Weng, Shu-Juan Dong, Anne A. Knowlton, Wen-Jun Yuan, and Li Lin</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i="1">
                <a:solidFill>
                  <a:srgbClr val="005696"/>
                </a:solidFill>
              </a:rPr>
              <a:t>Cardiovasc Res (2013) 98(3): 391-401 first published online February 27, 2013 doi:10.1093/cvr/cvt047 </a:t>
            </a:r>
            <a:endParaRPr lang="en-US" altLang="ko-KR" sz="1100">
              <a:solidFill>
                <a:srgbClr val="005696"/>
              </a:solidFill>
            </a:endParaRPr>
          </a:p>
        </p:txBody>
      </p:sp>
      <p:sp>
        <p:nvSpPr>
          <p:cNvPr id="4104" name="직사각형 4"/>
          <p:cNvSpPr>
            <a:spLocks noChangeArrowheads="1"/>
          </p:cNvSpPr>
          <p:nvPr/>
        </p:nvSpPr>
        <p:spPr bwMode="auto">
          <a:xfrm>
            <a:off x="34925" y="4292600"/>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b="1"/>
              <a:t>AICAR inhibits PPAR</a:t>
            </a:r>
            <a:r>
              <a:rPr lang="el-GR" altLang="ko-KR" sz="1400" b="1"/>
              <a:t>γ </a:t>
            </a:r>
            <a:r>
              <a:rPr lang="en-US" altLang="ko-KR" sz="1400" b="1"/>
              <a:t>during monocyte differentiation to attenuate inflammatory responses to atherogenic lipids </a:t>
            </a:r>
          </a:p>
          <a:p>
            <a:pPr eaLnBrk="1" hangingPunct="1"/>
            <a:r>
              <a:rPr lang="en-US" altLang="ko-KR" sz="1100">
                <a:solidFill>
                  <a:srgbClr val="005696"/>
                </a:solidFill>
              </a:rPr>
              <a:t>Dmitry Namgaladze, Marina Kemmerer, Andreas von Knethen, </a:t>
            </a:r>
          </a:p>
          <a:p>
            <a:pPr eaLnBrk="1" hangingPunct="1"/>
            <a:r>
              <a:rPr lang="en-US" altLang="ko-KR" sz="1100">
                <a:solidFill>
                  <a:srgbClr val="005696"/>
                </a:solidFill>
              </a:rPr>
              <a:t>and Bernhard Brüne</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i="1">
                <a:solidFill>
                  <a:srgbClr val="005696"/>
                </a:solidFill>
              </a:rPr>
              <a:t>Cardiovasc Res (2013) 98(3): 479-487 first published online March 25, 2013 doi:10.1093/cvr/cvt073 </a:t>
            </a:r>
            <a:endParaRPr lang="en-US" altLang="ko-KR" sz="1100">
              <a:solidFill>
                <a:srgbClr val="005696"/>
              </a:solidFill>
            </a:endParaRPr>
          </a:p>
        </p:txBody>
      </p:sp>
    </p:spTree>
    <p:extLst>
      <p:ext uri="{BB962C8B-B14F-4D97-AF65-F5344CB8AC3E}">
        <p14:creationId xmlns:p14="http://schemas.microsoft.com/office/powerpoint/2010/main" val="40063173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직사각형 4"/>
          <p:cNvSpPr>
            <a:spLocks noChangeArrowheads="1"/>
          </p:cNvSpPr>
          <p:nvPr/>
        </p:nvSpPr>
        <p:spPr bwMode="auto">
          <a:xfrm>
            <a:off x="250825" y="763588"/>
            <a:ext cx="43211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a:hlinkClick r:id="rId4" action="ppaction://hlinkfile" tooltip="Read Open Access Article"/>
              </a:rPr>
              <a:t>CYLD Enhances Severe Listeriosis by Impairing IL-6/STAT3-Dependent Fibrin Production</a:t>
            </a:r>
            <a:r>
              <a:rPr lang="en-US" altLang="ko-KR" sz="1400"/>
              <a:t> </a:t>
            </a:r>
          </a:p>
          <a:p>
            <a:pPr eaLnBrk="1" hangingPunct="1"/>
            <a:r>
              <a:rPr lang="en-US" altLang="ko-KR" sz="1100">
                <a:solidFill>
                  <a:srgbClr val="005696"/>
                </a:solidFill>
              </a:rPr>
              <a:t>Gopala Nishanth, Martina Deckert, Katharina Wex, Ramin Massoumi, Katrin Schweitzer, Michael Naumann, Dirk Schlüter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27 Jun 2013 | info:doi/10.1371/journal.ppat.1003455</a:t>
            </a:r>
          </a:p>
        </p:txBody>
      </p:sp>
      <p:sp>
        <p:nvSpPr>
          <p:cNvPr id="5124" name="직사각형 4"/>
          <p:cNvSpPr>
            <a:spLocks noChangeArrowheads="1"/>
          </p:cNvSpPr>
          <p:nvPr/>
        </p:nvSpPr>
        <p:spPr bwMode="auto">
          <a:xfrm>
            <a:off x="179388" y="25892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i="1">
                <a:hlinkClick r:id="rId5" action="ppaction://hlinkfile" tooltip="Read Open Access Article"/>
              </a:rPr>
              <a:t>Shigella</a:t>
            </a:r>
            <a:r>
              <a:rPr lang="en-US" altLang="ko-KR" sz="1400">
                <a:hlinkClick r:id="rId5" action="ppaction://hlinkfile" tooltip="Read Open Access Article"/>
              </a:rPr>
              <a:t> IpaH0722 E3 Ubiquitin Ligase Effector Targets TRAF2 to Inhibit PKC–NF-</a:t>
            </a:r>
            <a:r>
              <a:rPr lang="el-GR" altLang="ko-KR" sz="1400">
                <a:hlinkClick r:id="rId5" action="ppaction://hlinkfile" tooltip="Read Open Access Article"/>
              </a:rPr>
              <a:t>κ</a:t>
            </a:r>
            <a:r>
              <a:rPr lang="en-US" altLang="ko-KR" sz="1400">
                <a:hlinkClick r:id="rId5" action="ppaction://hlinkfile" tooltip="Read Open Access Article"/>
              </a:rPr>
              <a:t>B Activity in Invaded Epithelial Cells</a:t>
            </a:r>
            <a:r>
              <a:rPr lang="en-US" altLang="ko-KR" sz="1400"/>
              <a:t> </a:t>
            </a:r>
          </a:p>
          <a:p>
            <a:pPr eaLnBrk="1" hangingPunct="1"/>
            <a:r>
              <a:rPr lang="en-US" altLang="ko-KR" sz="1100">
                <a:solidFill>
                  <a:srgbClr val="005696"/>
                </a:solidFill>
              </a:rPr>
              <a:t>Hiroshi Ashida, Hiroyasu Nakano, Chihiro Sasakawa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06 Jun 2013 | info:doi/10.1371/journal.ppat.1003409</a:t>
            </a:r>
          </a:p>
        </p:txBody>
      </p:sp>
      <p:sp>
        <p:nvSpPr>
          <p:cNvPr id="5125" name="직사각형 5"/>
          <p:cNvSpPr>
            <a:spLocks noChangeArrowheads="1"/>
          </p:cNvSpPr>
          <p:nvPr/>
        </p:nvSpPr>
        <p:spPr bwMode="auto">
          <a:xfrm>
            <a:off x="4759325" y="522288"/>
            <a:ext cx="4321175"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u="sng">
                <a:solidFill>
                  <a:srgbClr val="0000CC"/>
                </a:solidFill>
              </a:rPr>
              <a:t>IL-1β Production through the NLRP3 Inflammasome by Hepatic Macrophages Links Hepatitis C Virus Infection with Liver Inflammation and Disease </a:t>
            </a:r>
          </a:p>
          <a:p>
            <a:pPr eaLnBrk="1" hangingPunct="1"/>
            <a:r>
              <a:rPr lang="en-US" altLang="ko-KR" sz="1100">
                <a:solidFill>
                  <a:srgbClr val="005696"/>
                </a:solidFill>
              </a:rPr>
              <a:t>Amina A. Negash, Hilario J. Ramos, Nanette Crochet, Daryl T. Y. Lau, Brian Doehle, Neven Papic, Don A. Delker, Juandy Jo, Antonio Bertoletti, Curt H. Hagedorn, Michael Gale Jr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25 Apr 2013 | info:doi/10.1371/journal.ppat.1003330</a:t>
            </a:r>
          </a:p>
        </p:txBody>
      </p:sp>
      <p:sp>
        <p:nvSpPr>
          <p:cNvPr id="5126" name="직사각형 6"/>
          <p:cNvSpPr>
            <a:spLocks noChangeArrowheads="1"/>
          </p:cNvSpPr>
          <p:nvPr/>
        </p:nvSpPr>
        <p:spPr bwMode="auto">
          <a:xfrm>
            <a:off x="4665663" y="2635250"/>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a:hlinkClick r:id="rId6" action="ppaction://hlinkfile" tooltip="Read Open Access Article"/>
              </a:rPr>
              <a:t>HIF-1</a:t>
            </a:r>
            <a:r>
              <a:rPr lang="el-GR" altLang="ko-KR" sz="1400">
                <a:hlinkClick r:id="rId6" action="ppaction://hlinkfile" tooltip="Read Open Access Article"/>
              </a:rPr>
              <a:t>α </a:t>
            </a:r>
            <a:r>
              <a:rPr lang="en-US" altLang="ko-KR" sz="1400">
                <a:hlinkClick r:id="rId6" action="ppaction://hlinkfile" tooltip="Read Open Access Article"/>
              </a:rPr>
              <a:t>Is Essential for Effective PMN Bacterial Killing, Antimicrobial Peptide Production and Apoptosis in </a:t>
            </a:r>
            <a:r>
              <a:rPr lang="en-US" altLang="ko-KR" sz="1400" i="1">
                <a:hlinkClick r:id="rId6" action="ppaction://hlinkfile" tooltip="Read Open Access Article"/>
              </a:rPr>
              <a:t>Pseudomonas aeruginosa</a:t>
            </a:r>
            <a:r>
              <a:rPr lang="en-US" altLang="ko-KR" sz="1400">
                <a:hlinkClick r:id="rId6" action="ppaction://hlinkfile" tooltip="Read Open Access Article"/>
              </a:rPr>
              <a:t> Keratitis</a:t>
            </a:r>
            <a:r>
              <a:rPr lang="en-US" altLang="ko-KR" sz="1400"/>
              <a:t> </a:t>
            </a:r>
          </a:p>
          <a:p>
            <a:pPr eaLnBrk="1" hangingPunct="1"/>
            <a:r>
              <a:rPr lang="en-US" altLang="ko-KR" sz="1100">
                <a:solidFill>
                  <a:srgbClr val="005696"/>
                </a:solidFill>
              </a:rPr>
              <a:t>Elizabeth A. Berger, Sharon A. McClellan, Kerry S. Vistisen, Linda D. Hazlett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18 Jul 2013 | info:doi/10.1371/journal.ppat.1003457</a:t>
            </a:r>
          </a:p>
        </p:txBody>
      </p:sp>
      <p:sp>
        <p:nvSpPr>
          <p:cNvPr id="5127" name="직사각형 7"/>
          <p:cNvSpPr>
            <a:spLocks noChangeArrowheads="1"/>
          </p:cNvSpPr>
          <p:nvPr/>
        </p:nvSpPr>
        <p:spPr bwMode="auto">
          <a:xfrm>
            <a:off x="4716463" y="43164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u="sng">
                <a:solidFill>
                  <a:srgbClr val="0000CC"/>
                </a:solidFill>
              </a:rPr>
              <a:t>Cell Death Control: The Interplay of Apoptosis and Autophagy in the Pathogenicity of </a:t>
            </a:r>
            <a:r>
              <a:rPr lang="en-US" altLang="ko-KR" sz="1400" i="1" u="sng">
                <a:solidFill>
                  <a:srgbClr val="0000CC"/>
                </a:solidFill>
              </a:rPr>
              <a:t>Sclerotinia sclerotiorum</a:t>
            </a:r>
            <a:r>
              <a:rPr lang="en-US" altLang="ko-KR" sz="1400" u="sng">
                <a:solidFill>
                  <a:srgbClr val="0000CC"/>
                </a:solidFill>
              </a:rPr>
              <a:t> </a:t>
            </a:r>
          </a:p>
          <a:p>
            <a:pPr eaLnBrk="1" hangingPunct="1"/>
            <a:r>
              <a:rPr lang="en-US" altLang="ko-KR" sz="1100">
                <a:solidFill>
                  <a:srgbClr val="005696"/>
                </a:solidFill>
              </a:rPr>
              <a:t>Mehdi Kabbage, Brett Williams, Martin B. Dickman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11 Apr 2013 | info:doi/10.1371/journal.ppat.1003287</a:t>
            </a:r>
          </a:p>
        </p:txBody>
      </p:sp>
      <p:sp>
        <p:nvSpPr>
          <p:cNvPr id="5128" name="직사각형 8"/>
          <p:cNvSpPr>
            <a:spLocks noChangeArrowheads="1"/>
          </p:cNvSpPr>
          <p:nvPr/>
        </p:nvSpPr>
        <p:spPr bwMode="auto">
          <a:xfrm>
            <a:off x="179388" y="4318000"/>
            <a:ext cx="4321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en-US" altLang="ko-KR" sz="1400" u="sng">
                <a:solidFill>
                  <a:srgbClr val="0000CC"/>
                </a:solidFill>
              </a:rPr>
              <a:t>The JAK-STAT Transcriptional Regulator, STAT-5, Activates the ATM DNA Damage Pathway to Induce HPV 31 Genome Amplification upon Epithelial Differentiation </a:t>
            </a:r>
          </a:p>
          <a:p>
            <a:pPr eaLnBrk="1" hangingPunct="1"/>
            <a:r>
              <a:rPr lang="en-US" altLang="ko-KR" sz="1100">
                <a:solidFill>
                  <a:srgbClr val="005696"/>
                </a:solidFill>
              </a:rPr>
              <a:t>Shiyuan Hong, Laimonis A. Laimins </a:t>
            </a:r>
          </a:p>
          <a:p>
            <a:pPr eaLnBrk="1" hangingPunct="1"/>
            <a:r>
              <a:rPr kumimoji="0" lang="en-US" altLang="ko-KR" sz="1100" b="1">
                <a:solidFill>
                  <a:srgbClr val="005696"/>
                </a:solidFill>
              </a:rPr>
              <a:t>Source</a:t>
            </a:r>
            <a:endParaRPr lang="en-US" altLang="ko-KR" sz="1100" b="1">
              <a:solidFill>
                <a:srgbClr val="005696"/>
              </a:solidFill>
            </a:endParaRPr>
          </a:p>
          <a:p>
            <a:pPr eaLnBrk="1" hangingPunct="1"/>
            <a:r>
              <a:rPr lang="en-US" altLang="ko-KR" sz="1100">
                <a:solidFill>
                  <a:srgbClr val="005696"/>
                </a:solidFill>
              </a:rPr>
              <a:t>published 04 Apr 2013 | info:doi/10.1371/journal.ppat.1003295</a:t>
            </a:r>
          </a:p>
        </p:txBody>
      </p:sp>
    </p:spTree>
    <p:extLst>
      <p:ext uri="{BB962C8B-B14F-4D97-AF65-F5344CB8AC3E}">
        <p14:creationId xmlns:p14="http://schemas.microsoft.com/office/powerpoint/2010/main" val="1255540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1707</Words>
  <Application>Microsoft Office PowerPoint</Application>
  <PresentationFormat>화면 슬라이드 쇼(4:3)</PresentationFormat>
  <Paragraphs>213</Paragraphs>
  <Slides>28</Slides>
  <Notes>12</Notes>
  <HiddenSlides>0</HiddenSlides>
  <MMClips>0</MMClips>
  <ScaleCrop>false</ScaleCrop>
  <HeadingPairs>
    <vt:vector size="4" baseType="variant">
      <vt:variant>
        <vt:lpstr>테마</vt:lpstr>
      </vt:variant>
      <vt:variant>
        <vt:i4>1</vt:i4>
      </vt:variant>
      <vt:variant>
        <vt:lpstr>슬라이드 제목</vt:lpstr>
      </vt:variant>
      <vt:variant>
        <vt:i4>28</vt:i4>
      </vt:variant>
    </vt:vector>
  </HeadingPairs>
  <TitlesOfParts>
    <vt:vector size="29"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Baek</dc:creator>
  <cp:lastModifiedBy>Biochem_Seminar</cp:lastModifiedBy>
  <cp:revision>1</cp:revision>
  <dcterms:created xsi:type="dcterms:W3CDTF">2013-07-28T22:25:33Z</dcterms:created>
  <dcterms:modified xsi:type="dcterms:W3CDTF">2013-07-29T00:13:48Z</dcterms:modified>
</cp:coreProperties>
</file>