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7"/>
  </p:handoutMasterIdLst>
  <p:sldIdLst>
    <p:sldId id="257" r:id="rId2"/>
    <p:sldId id="258" r:id="rId3"/>
    <p:sldId id="261" r:id="rId4"/>
    <p:sldId id="264" r:id="rId5"/>
    <p:sldId id="256" r:id="rId6"/>
    <p:sldId id="263"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824" y="-31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14763" y="0"/>
            <a:ext cx="2919412" cy="493713"/>
          </a:xfrm>
          <a:prstGeom prst="rect">
            <a:avLst/>
          </a:prstGeom>
        </p:spPr>
        <p:txBody>
          <a:bodyPr vert="horz" lIns="91440" tIns="45720" rIns="91440" bIns="45720" rtlCol="0"/>
          <a:lstStyle>
            <a:lvl1pPr algn="r">
              <a:defRPr sz="1200"/>
            </a:lvl1pPr>
          </a:lstStyle>
          <a:p>
            <a:fld id="{7D14DD90-CE8F-4D22-A83F-ABE742B38AA4}" type="datetimeFigureOut">
              <a:rPr lang="ko-KR" altLang="en-US" smtClean="0"/>
              <a:t>2014-03-10</a:t>
            </a:fld>
            <a:endParaRPr lang="ko-KR" altLang="en-US"/>
          </a:p>
        </p:txBody>
      </p:sp>
      <p:sp>
        <p:nvSpPr>
          <p:cNvPr id="4" name="바닥글 개체 틀 3"/>
          <p:cNvSpPr>
            <a:spLocks noGrp="1"/>
          </p:cNvSpPr>
          <p:nvPr>
            <p:ph type="ftr" sz="quarter" idx="2"/>
          </p:nvPr>
        </p:nvSpPr>
        <p:spPr>
          <a:xfrm>
            <a:off x="0" y="9371013"/>
            <a:ext cx="2919413" cy="493712"/>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14763" y="9371013"/>
            <a:ext cx="2919412" cy="493712"/>
          </a:xfrm>
          <a:prstGeom prst="rect">
            <a:avLst/>
          </a:prstGeom>
        </p:spPr>
        <p:txBody>
          <a:bodyPr vert="horz" lIns="91440" tIns="45720" rIns="91440" bIns="45720" rtlCol="0" anchor="b"/>
          <a:lstStyle>
            <a:lvl1pPr algn="r">
              <a:defRPr sz="1200"/>
            </a:lvl1pPr>
          </a:lstStyle>
          <a:p>
            <a:fld id="{A39EF8F9-F7AF-4342-B509-F1EFFD8CE00E}" type="slidenum">
              <a:rPr lang="ko-KR" altLang="en-US" smtClean="0"/>
              <a:t>‹#›</a:t>
            </a:fld>
            <a:endParaRPr lang="ko-KR"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358691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2442543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916523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4072890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3891873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394684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2576896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1906773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1577347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3768062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87C368C9-4967-4D99-A128-004341BF6952}" type="datetimeFigureOut">
              <a:rPr lang="ko-KR" altLang="en-US" smtClean="0"/>
              <a:pPr/>
              <a:t>2014-03-10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2409253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C368C9-4967-4D99-A128-004341BF6952}" type="datetimeFigureOut">
              <a:rPr lang="ko-KR" altLang="en-US" smtClean="0"/>
              <a:pPr/>
              <a:t>2014-03-10</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038F68-6BA1-495D-BBE6-7D67333BE0C9}" type="slidenum">
              <a:rPr lang="ko-KR" altLang="en-US" smtClean="0"/>
              <a:pPr/>
              <a:t>‹#›</a:t>
            </a:fld>
            <a:endParaRPr lang="ko-KR" altLang="en-US"/>
          </a:p>
        </p:txBody>
      </p:sp>
    </p:spTree>
    <p:extLst>
      <p:ext uri="{BB962C8B-B14F-4D97-AF65-F5344CB8AC3E}">
        <p14:creationId xmlns:p14="http://schemas.microsoft.com/office/powerpoint/2010/main" xmlns="" val="8244845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www.cell.com/cell-metabolism/abstract/S1550-4131(14)00025-4"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www.cell.com/cell-metabolism/abstract/S1550-4131(14)00062-X"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www.jimmunol.org/search?author1=Stephanie+Brandt&amp;sortspec=date&amp;submit=Submit" TargetMode="External"/><Relationship Id="rId13" Type="http://schemas.openxmlformats.org/officeDocument/2006/relationships/hyperlink" Target="http://www.jimmunol.org/search?author1=Carlos+Henrique+Serezani&amp;sortspec=date&amp;submit=Submit" TargetMode="External"/><Relationship Id="rId3" Type="http://schemas.openxmlformats.org/officeDocument/2006/relationships/hyperlink" Target="http://www.jimmunol.org/content/192/5/2357.abstract" TargetMode="External"/><Relationship Id="rId7" Type="http://schemas.openxmlformats.org/officeDocument/2006/relationships/hyperlink" Target="http://www.jimmunol.org/search?author1=Luciano+Ribeiro+Filgueiras&amp;sortspec=date&amp;submit=Submit" TargetMode="External"/><Relationship Id="rId12" Type="http://schemas.openxmlformats.org/officeDocument/2006/relationships/hyperlink" Target="http://www.jimmunol.org/search?author1=Jose+Carlos+Alves-Filho&amp;sortspec=date&amp;submit=Submit" TargetMode="External"/><Relationship Id="rId2" Type="http://schemas.openxmlformats.org/officeDocument/2006/relationships/hyperlink" Target="http://www.jimmunol.org/search?author1=Ana+Elisa+Ferreira&amp;sortspec=date&amp;submit=Submit" TargetMode="External"/><Relationship Id="rId1" Type="http://schemas.openxmlformats.org/officeDocument/2006/relationships/slideLayout" Target="../slideLayouts/slideLayout2.xml"/><Relationship Id="rId6" Type="http://schemas.openxmlformats.org/officeDocument/2006/relationships/hyperlink" Target="http://www.jimmunol.org/search?author1=Suojuan+Wang&amp;sortspec=date&amp;submit=Submit" TargetMode="External"/><Relationship Id="rId11" Type="http://schemas.openxmlformats.org/officeDocument/2006/relationships/hyperlink" Target="http://www.jimmunol.org/search?author1=Fernando+Q.+Cunha&amp;sortspec=date&amp;submit=Submit" TargetMode="External"/><Relationship Id="rId5" Type="http://schemas.openxmlformats.org/officeDocument/2006/relationships/hyperlink" Target="http://www.jimmunol.org/search?author1=Fabiane+S%C3%B4nego&amp;sortspec=date&amp;submit=Submit" TargetMode="External"/><Relationship Id="rId10" Type="http://schemas.openxmlformats.org/officeDocument/2006/relationships/hyperlink" Target="http://www.jimmunol.org/search?author1=Hong+Du&amp;sortspec=date&amp;submit=Submit" TargetMode="External"/><Relationship Id="rId4" Type="http://schemas.openxmlformats.org/officeDocument/2006/relationships/hyperlink" Target="http://www.jimmunol.org/search?author1=Flavia+Sisti&amp;sortspec=date&amp;submit=Submit" TargetMode="External"/><Relationship Id="rId9" Type="http://schemas.openxmlformats.org/officeDocument/2006/relationships/hyperlink" Target="http://www.jimmunol.org/search?author1=Ana+Paula+Moreira+Serezani&amp;sortspec=date&amp;submit=Submit"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www.jimmunol.org/search?author1=John+F.+Thompson&amp;sortspec=date&amp;submit=Submit" TargetMode="External"/><Relationship Id="rId3" Type="http://schemas.openxmlformats.org/officeDocument/2006/relationships/hyperlink" Target="http://www.jimmunol.org/content/192/5/2505.abstract" TargetMode="External"/><Relationship Id="rId7" Type="http://schemas.openxmlformats.org/officeDocument/2006/relationships/hyperlink" Target="http://www.jimmunol.org/search?author1=Jessica+Hyman&amp;sortspec=date&amp;submit=Submit" TargetMode="External"/><Relationship Id="rId12" Type="http://schemas.openxmlformats.org/officeDocument/2006/relationships/hyperlink" Target="http://www.jimmunol.org/search?author1=Georgina+V.+Long&amp;sortspec=date&amp;submit=Submit" TargetMode="External"/><Relationship Id="rId2" Type="http://schemas.openxmlformats.org/officeDocument/2006/relationships/hyperlink" Target="http://www.jimmunol.org/search?author1=James+S.+Wilmott&amp;sortspec=date&amp;submit=Submit" TargetMode="External"/><Relationship Id="rId1" Type="http://schemas.openxmlformats.org/officeDocument/2006/relationships/slideLayout" Target="../slideLayouts/slideLayout2.xml"/><Relationship Id="rId6" Type="http://schemas.openxmlformats.org/officeDocument/2006/relationships/hyperlink" Target="http://www.jimmunol.org/search?author1=Trina+Lum&amp;sortspec=date&amp;submit=Submit" TargetMode="External"/><Relationship Id="rId11" Type="http://schemas.openxmlformats.org/officeDocument/2006/relationships/hyperlink" Target="http://www.jimmunol.org/search?author1=Richard+A.+Scolyer&amp;sortspec=date&amp;submit=Submit" TargetMode="External"/><Relationship Id="rId5" Type="http://schemas.openxmlformats.org/officeDocument/2006/relationships/hyperlink" Target="http://www.jimmunol.org/search?author1=Alexander+M.+Menzies&amp;sortspec=date&amp;submit=Submit" TargetMode="External"/><Relationship Id="rId10" Type="http://schemas.openxmlformats.org/officeDocument/2006/relationships/hyperlink" Target="http://www.jimmunol.org/search?author1=Richard+F.+Kefford&amp;sortspec=date&amp;submit=Submit" TargetMode="External"/><Relationship Id="rId4" Type="http://schemas.openxmlformats.org/officeDocument/2006/relationships/hyperlink" Target="http://www.jimmunol.org/search?author1=Lauren+E.+Haydu&amp;sortspec=date&amp;submit=Submit" TargetMode="External"/><Relationship Id="rId9" Type="http://schemas.openxmlformats.org/officeDocument/2006/relationships/hyperlink" Target="http://www.jimmunol.org/search?author1=Peter+Hersey&amp;sortspec=date&amp;submit=Subm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1625" t="11778" r="75125" b="76222"/>
          <a:stretch/>
        </p:blipFill>
        <p:spPr bwMode="auto">
          <a:xfrm>
            <a:off x="0" y="116632"/>
            <a:ext cx="2019300" cy="10287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7714" t="15746" r="41143" b="7556"/>
          <a:stretch/>
        </p:blipFill>
        <p:spPr bwMode="auto">
          <a:xfrm>
            <a:off x="2411760" y="116632"/>
            <a:ext cx="6270171" cy="657497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9613242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1625" t="11778" r="75125" b="76222"/>
          <a:stretch/>
        </p:blipFill>
        <p:spPr bwMode="auto">
          <a:xfrm>
            <a:off x="0" y="116632"/>
            <a:ext cx="2019300" cy="10287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7714" t="11683" r="41143" b="14328"/>
          <a:stretch/>
        </p:blipFill>
        <p:spPr bwMode="auto">
          <a:xfrm>
            <a:off x="2483768" y="332656"/>
            <a:ext cx="6270171" cy="634274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144832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1625" t="11778" r="75125" b="76222"/>
          <a:stretch/>
        </p:blipFill>
        <p:spPr bwMode="auto">
          <a:xfrm>
            <a:off x="0" y="116632"/>
            <a:ext cx="2019300" cy="10287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7714" t="15915" r="41143" b="12805"/>
          <a:stretch/>
        </p:blipFill>
        <p:spPr bwMode="auto">
          <a:xfrm>
            <a:off x="2699656" y="332656"/>
            <a:ext cx="6270171" cy="611051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0481889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7809" t="38773" r="41095" b="30613"/>
          <a:stretch/>
        </p:blipFill>
        <p:spPr bwMode="auto">
          <a:xfrm>
            <a:off x="2695578" y="260648"/>
            <a:ext cx="6262914" cy="262436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1625" t="11778" r="75125" b="76222"/>
          <a:stretch/>
        </p:blipFill>
        <p:spPr bwMode="auto">
          <a:xfrm>
            <a:off x="0" y="116632"/>
            <a:ext cx="2019300" cy="10287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41104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0" y="38100"/>
            <a:ext cx="40005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0" tIns="0" rIns="6348" bIns="7935" numCol="1" anchor="ctr" anchorCtr="0" compatLnSpc="1">
            <a:prstTxWarp prst="textNoShape">
              <a:avLst/>
            </a:prstTxWarp>
            <a:spAutoFit/>
          </a:bodyPr>
          <a:lstStyle/>
          <a:p>
            <a:endParaRPr lang="ko-KR" altLang="en-US"/>
          </a:p>
        </p:txBody>
      </p:sp>
      <p:sp>
        <p:nvSpPr>
          <p:cNvPr id="6" name="TextBox 5"/>
          <p:cNvSpPr txBox="1"/>
          <p:nvPr/>
        </p:nvSpPr>
        <p:spPr>
          <a:xfrm>
            <a:off x="0" y="25569"/>
            <a:ext cx="9144000" cy="646331"/>
          </a:xfrm>
          <a:prstGeom prst="rect">
            <a:avLst/>
          </a:prstGeom>
          <a:noFill/>
        </p:spPr>
        <p:txBody>
          <a:bodyPr wrap="square" rtlCol="0">
            <a:spAutoFit/>
          </a:bodyPr>
          <a:lstStyle/>
          <a:p>
            <a:r>
              <a:rPr lang="en-US" altLang="ko-KR" b="1" dirty="0" err="1"/>
              <a:t>Cholesteryl</a:t>
            </a:r>
            <a:r>
              <a:rPr lang="en-US" altLang="ko-KR" b="1" dirty="0"/>
              <a:t> Ester Accumulation Induced by PTEN Loss and PI3K/AKT Activation Underlies Human Prostate Cancer Aggressiveness</a:t>
            </a:r>
            <a:endParaRPr lang="ko-KR" altLang="en-US" dirty="0"/>
          </a:p>
        </p:txBody>
      </p:sp>
      <p:sp>
        <p:nvSpPr>
          <p:cNvPr id="7" name="직사각형 6"/>
          <p:cNvSpPr/>
          <p:nvPr/>
        </p:nvSpPr>
        <p:spPr>
          <a:xfrm>
            <a:off x="0" y="675273"/>
            <a:ext cx="9144000" cy="954107"/>
          </a:xfrm>
          <a:prstGeom prst="rect">
            <a:avLst/>
          </a:prstGeom>
        </p:spPr>
        <p:txBody>
          <a:bodyPr wrap="square">
            <a:spAutoFit/>
          </a:bodyPr>
          <a:lstStyle/>
          <a:p>
            <a:r>
              <a:rPr lang="en-US" altLang="ko-KR" sz="1400" b="1" dirty="0"/>
              <a:t>Authors</a:t>
            </a:r>
          </a:p>
          <a:p>
            <a:r>
              <a:rPr lang="en-US" altLang="ko-KR" sz="1400" dirty="0" err="1"/>
              <a:t>Shuhua</a:t>
            </a:r>
            <a:r>
              <a:rPr lang="en-US" altLang="ko-KR" sz="1400" dirty="0"/>
              <a:t> Yue, </a:t>
            </a:r>
            <a:r>
              <a:rPr lang="en-US" altLang="ko-KR" sz="1400" dirty="0" err="1"/>
              <a:t>Junjie</a:t>
            </a:r>
            <a:r>
              <a:rPr lang="en-US" altLang="ko-KR" sz="1400" dirty="0"/>
              <a:t> Li, </a:t>
            </a:r>
            <a:r>
              <a:rPr lang="en-US" altLang="ko-KR" sz="1400" dirty="0" err="1"/>
              <a:t>Seung</a:t>
            </a:r>
            <a:r>
              <a:rPr lang="en-US" altLang="ko-KR" sz="1400" dirty="0"/>
              <a:t>-Young Lee, </a:t>
            </a:r>
            <a:r>
              <a:rPr lang="en-US" altLang="ko-KR" sz="1400" dirty="0" err="1"/>
              <a:t>Hyeon</a:t>
            </a:r>
            <a:r>
              <a:rPr lang="en-US" altLang="ko-KR" sz="1400" dirty="0"/>
              <a:t> </a:t>
            </a:r>
            <a:r>
              <a:rPr lang="en-US" altLang="ko-KR" sz="1400" dirty="0" err="1"/>
              <a:t>Jeong</a:t>
            </a:r>
            <a:r>
              <a:rPr lang="en-US" altLang="ko-KR" sz="1400" dirty="0"/>
              <a:t> Lee, </a:t>
            </a:r>
            <a:r>
              <a:rPr lang="en-US" altLang="ko-KR" sz="1400" dirty="0" err="1"/>
              <a:t>Tian</a:t>
            </a:r>
            <a:r>
              <a:rPr lang="en-US" altLang="ko-KR" sz="1400" dirty="0"/>
              <a:t> Shao, Bing Song, Liang Cheng, Timothy A. Masterson, </a:t>
            </a:r>
            <a:r>
              <a:rPr lang="en-US" altLang="ko-KR" sz="1400" dirty="0" err="1"/>
              <a:t>Xiaoqi</a:t>
            </a:r>
            <a:r>
              <a:rPr lang="en-US" altLang="ko-KR" sz="1400" dirty="0"/>
              <a:t> Liu, Timothy L. Ratliff, </a:t>
            </a:r>
            <a:r>
              <a:rPr lang="en-US" altLang="ko-KR" sz="1400" dirty="0" err="1"/>
              <a:t>Ji</a:t>
            </a:r>
            <a:r>
              <a:rPr lang="en-US" altLang="ko-KR" sz="1400" dirty="0"/>
              <a:t>-Xin Cheng</a:t>
            </a:r>
          </a:p>
          <a:p>
            <a:r>
              <a:rPr lang="en-US" altLang="ko-KR" sz="1400" dirty="0">
                <a:hlinkClick r:id="rId2"/>
              </a:rPr>
              <a:t>Weldon School of Biomedical Engineering, Purdue University, West Lafayette, IN 47907, USA</a:t>
            </a:r>
            <a:endParaRPr lang="en-US" altLang="ko-KR" sz="1400" dirty="0">
              <a:effectLst/>
            </a:endParaRPr>
          </a:p>
        </p:txBody>
      </p:sp>
      <p:sp>
        <p:nvSpPr>
          <p:cNvPr id="9" name="TextBox 8"/>
          <p:cNvSpPr txBox="1"/>
          <p:nvPr/>
        </p:nvSpPr>
        <p:spPr>
          <a:xfrm>
            <a:off x="-17218" y="1844824"/>
            <a:ext cx="9161217" cy="5078313"/>
          </a:xfrm>
          <a:prstGeom prst="rect">
            <a:avLst/>
          </a:prstGeom>
          <a:noFill/>
        </p:spPr>
        <p:txBody>
          <a:bodyPr wrap="square" rtlCol="0">
            <a:spAutoFit/>
          </a:bodyPr>
          <a:lstStyle/>
          <a:p>
            <a:pPr algn="just"/>
            <a:r>
              <a:rPr lang="en-US" altLang="ko-KR" b="1" dirty="0" smtClean="0">
                <a:effectLst/>
              </a:rPr>
              <a:t>Summary</a:t>
            </a:r>
          </a:p>
          <a:p>
            <a:r>
              <a:rPr lang="en-US" altLang="ko-KR" dirty="0"/>
              <a:t>Altered lipid metabolism is increasingly recognized as a signature of cancer cells. Enabled by label-free Raman </a:t>
            </a:r>
            <a:r>
              <a:rPr lang="en-US" altLang="ko-KR" dirty="0" err="1"/>
              <a:t>spectromicroscopy</a:t>
            </a:r>
            <a:r>
              <a:rPr lang="en-US" altLang="ko-KR" dirty="0"/>
              <a:t>, we performed quantitative analysis of </a:t>
            </a:r>
            <a:r>
              <a:rPr lang="en-US" altLang="ko-KR" dirty="0" err="1"/>
              <a:t>lipogenesis</a:t>
            </a:r>
            <a:r>
              <a:rPr lang="en-US" altLang="ko-KR" dirty="0"/>
              <a:t> at single-cell level in human patient cancerous tissues. Our imaging data revealed an unexpected, aberrant accumulation of esterified cholesterol in lipid droplets of high-grade prostate cancer and metastases. Biochemical study showed that such </a:t>
            </a:r>
            <a:r>
              <a:rPr lang="en-US" altLang="ko-KR" dirty="0" err="1"/>
              <a:t>cholesteryl</a:t>
            </a:r>
            <a:r>
              <a:rPr lang="en-US" altLang="ko-KR" dirty="0"/>
              <a:t> ester accumulation was a consequence of loss of tumor suppressor PTEN and subsequent activation of PI3K/AKT pathway in prostate cancer cells. Furthermore, we found that such accumulation arose from significantly enhanced uptake of exogenous lipoproteins and required cholesterol esterification. Depletion of </a:t>
            </a:r>
            <a:r>
              <a:rPr lang="en-US" altLang="ko-KR" dirty="0" err="1"/>
              <a:t>cholesteryl</a:t>
            </a:r>
            <a:r>
              <a:rPr lang="en-US" altLang="ko-KR" dirty="0"/>
              <a:t> ester storage significantly reduced cancer proliferation, impaired cancer invasion capability, and suppressed tumor growth in mouse </a:t>
            </a:r>
            <a:r>
              <a:rPr lang="en-US" altLang="ko-KR" dirty="0" err="1"/>
              <a:t>xenograft</a:t>
            </a:r>
            <a:r>
              <a:rPr lang="en-US" altLang="ko-KR" dirty="0"/>
              <a:t> models with negligible toxicity. These findings open opportunities for diagnosing and treating prostate cancer by targeting the altered </a:t>
            </a:r>
            <a:r>
              <a:rPr lang="en-US" altLang="ko-KR" dirty="0" smtClean="0"/>
              <a:t>cholesterol metabolism.</a:t>
            </a:r>
            <a:r>
              <a:rPr lang="en-US" altLang="ko-KR" dirty="0"/>
              <a:t/>
            </a:r>
            <a:br>
              <a:rPr lang="en-US" altLang="ko-KR" dirty="0"/>
            </a:br>
            <a:endParaRPr lang="en-US" altLang="ko-KR" dirty="0"/>
          </a:p>
          <a:p>
            <a:pPr algn="just"/>
            <a:r>
              <a:rPr lang="en-US" altLang="ko-KR" dirty="0"/>
              <a:t/>
            </a:r>
            <a:br>
              <a:rPr lang="en-US" altLang="ko-KR" dirty="0"/>
            </a:br>
            <a:endParaRPr lang="en-US" altLang="ko-KR" dirty="0">
              <a:effectLst/>
            </a:endParaRPr>
          </a:p>
        </p:txBody>
      </p:sp>
    </p:spTree>
    <p:extLst>
      <p:ext uri="{BB962C8B-B14F-4D97-AF65-F5344CB8AC3E}">
        <p14:creationId xmlns:p14="http://schemas.microsoft.com/office/powerpoint/2010/main" xmlns="" val="12418847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0" y="38100"/>
            <a:ext cx="40005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0" tIns="0" rIns="6348" bIns="7935" numCol="1" anchor="ctr" anchorCtr="0" compatLnSpc="1">
            <a:prstTxWarp prst="textNoShape">
              <a:avLst/>
            </a:prstTxWarp>
            <a:spAutoFit/>
          </a:bodyPr>
          <a:lstStyle/>
          <a:p>
            <a:endParaRPr lang="ko-KR" altLang="en-US"/>
          </a:p>
        </p:txBody>
      </p:sp>
      <p:sp>
        <p:nvSpPr>
          <p:cNvPr id="6" name="TextBox 5"/>
          <p:cNvSpPr txBox="1"/>
          <p:nvPr/>
        </p:nvSpPr>
        <p:spPr>
          <a:xfrm>
            <a:off x="0" y="25569"/>
            <a:ext cx="9144000" cy="646331"/>
          </a:xfrm>
          <a:prstGeom prst="rect">
            <a:avLst/>
          </a:prstGeom>
          <a:noFill/>
        </p:spPr>
        <p:txBody>
          <a:bodyPr wrap="square" rtlCol="0">
            <a:spAutoFit/>
          </a:bodyPr>
          <a:lstStyle/>
          <a:p>
            <a:r>
              <a:rPr lang="en-US" altLang="ko-KR" b="1" dirty="0"/>
              <a:t>Low Protein Intake Is Associated with a Major Reduction in IGF-1, Cancer, and Overall Mortality in the 65 and Younger but Not Older Population</a:t>
            </a:r>
            <a:endParaRPr lang="ko-KR" altLang="en-US" dirty="0"/>
          </a:p>
        </p:txBody>
      </p:sp>
      <p:sp>
        <p:nvSpPr>
          <p:cNvPr id="7" name="직사각형 6"/>
          <p:cNvSpPr/>
          <p:nvPr/>
        </p:nvSpPr>
        <p:spPr>
          <a:xfrm>
            <a:off x="0" y="675273"/>
            <a:ext cx="9144000" cy="1169551"/>
          </a:xfrm>
          <a:prstGeom prst="rect">
            <a:avLst/>
          </a:prstGeom>
        </p:spPr>
        <p:txBody>
          <a:bodyPr wrap="square">
            <a:spAutoFit/>
          </a:bodyPr>
          <a:lstStyle/>
          <a:p>
            <a:r>
              <a:rPr lang="en-US" altLang="ko-KR" sz="1400" b="1" dirty="0"/>
              <a:t>Authors</a:t>
            </a:r>
          </a:p>
          <a:p>
            <a:r>
              <a:rPr lang="en-US" altLang="ko-KR" sz="1400" dirty="0"/>
              <a:t>Morgan E. Levine, Jorge A. Suarez, Sebastian </a:t>
            </a:r>
            <a:r>
              <a:rPr lang="en-US" altLang="ko-KR" sz="1400" dirty="0" err="1"/>
              <a:t>Brandhorst</a:t>
            </a:r>
            <a:r>
              <a:rPr lang="en-US" altLang="ko-KR" sz="1400" dirty="0"/>
              <a:t>, </a:t>
            </a:r>
            <a:r>
              <a:rPr lang="en-US" altLang="ko-KR" sz="1400" dirty="0" err="1"/>
              <a:t>Priya</a:t>
            </a:r>
            <a:r>
              <a:rPr lang="en-US" altLang="ko-KR" sz="1400" dirty="0"/>
              <a:t> </a:t>
            </a:r>
            <a:r>
              <a:rPr lang="en-US" altLang="ko-KR" sz="1400" dirty="0" err="1"/>
              <a:t>Balasubramanian</a:t>
            </a:r>
            <a:r>
              <a:rPr lang="en-US" altLang="ko-KR" sz="1400" dirty="0"/>
              <a:t>, Chia-Wei Cheng, Federica </a:t>
            </a:r>
            <a:r>
              <a:rPr lang="en-US" altLang="ko-KR" sz="1400" dirty="0" err="1"/>
              <a:t>Madia</a:t>
            </a:r>
            <a:r>
              <a:rPr lang="en-US" altLang="ko-KR" sz="1400" dirty="0"/>
              <a:t>, Luigi Fontana, Mario G. </a:t>
            </a:r>
            <a:r>
              <a:rPr lang="en-US" altLang="ko-KR" sz="1400" dirty="0" err="1"/>
              <a:t>Mirisola</a:t>
            </a:r>
            <a:r>
              <a:rPr lang="en-US" altLang="ko-KR" sz="1400" dirty="0"/>
              <a:t>, Jaime Guevara-Aguirre, </a:t>
            </a:r>
            <a:r>
              <a:rPr lang="en-US" altLang="ko-KR" sz="1400" dirty="0" err="1"/>
              <a:t>Junxiang</a:t>
            </a:r>
            <a:r>
              <a:rPr lang="en-US" altLang="ko-KR" sz="1400" dirty="0"/>
              <a:t> Wan, Giuseppe </a:t>
            </a:r>
            <a:r>
              <a:rPr lang="en-US" altLang="ko-KR" sz="1400" dirty="0" err="1"/>
              <a:t>Passarino</a:t>
            </a:r>
            <a:r>
              <a:rPr lang="en-US" altLang="ko-KR" sz="1400" dirty="0"/>
              <a:t>, Brian K. Kennedy, Min Wei, </a:t>
            </a:r>
            <a:r>
              <a:rPr lang="en-US" altLang="ko-KR" sz="1400" dirty="0" err="1"/>
              <a:t>Pinchas</a:t>
            </a:r>
            <a:r>
              <a:rPr lang="en-US" altLang="ko-KR" sz="1400" dirty="0"/>
              <a:t> Cohen, Eileen M. </a:t>
            </a:r>
            <a:r>
              <a:rPr lang="en-US" altLang="ko-KR" sz="1400" dirty="0" err="1"/>
              <a:t>Crimmins</a:t>
            </a:r>
            <a:r>
              <a:rPr lang="en-US" altLang="ko-KR" sz="1400" dirty="0"/>
              <a:t>, </a:t>
            </a:r>
            <a:r>
              <a:rPr lang="en-US" altLang="ko-KR" sz="1400" dirty="0" err="1"/>
              <a:t>Valter</a:t>
            </a:r>
            <a:r>
              <a:rPr lang="en-US" altLang="ko-KR" sz="1400" dirty="0"/>
              <a:t> D. </a:t>
            </a:r>
            <a:r>
              <a:rPr lang="en-US" altLang="ko-KR" sz="1400" dirty="0" smtClean="0"/>
              <a:t>Longo</a:t>
            </a:r>
          </a:p>
          <a:p>
            <a:r>
              <a:rPr lang="en-US" altLang="ko-KR" sz="1400" dirty="0">
                <a:hlinkClick r:id="rId2"/>
              </a:rPr>
              <a:t>Davis School of Gerontology, University of Southern California, Los Angeles, CA 90033, USA</a:t>
            </a:r>
            <a:endParaRPr lang="en-US" altLang="ko-KR" sz="1400" dirty="0">
              <a:effectLst/>
            </a:endParaRPr>
          </a:p>
        </p:txBody>
      </p:sp>
      <p:sp>
        <p:nvSpPr>
          <p:cNvPr id="9" name="TextBox 8"/>
          <p:cNvSpPr txBox="1"/>
          <p:nvPr/>
        </p:nvSpPr>
        <p:spPr>
          <a:xfrm>
            <a:off x="-17218" y="1844824"/>
            <a:ext cx="9161217" cy="4801314"/>
          </a:xfrm>
          <a:prstGeom prst="rect">
            <a:avLst/>
          </a:prstGeom>
          <a:noFill/>
        </p:spPr>
        <p:txBody>
          <a:bodyPr wrap="square" rtlCol="0">
            <a:spAutoFit/>
          </a:bodyPr>
          <a:lstStyle/>
          <a:p>
            <a:pPr algn="just"/>
            <a:r>
              <a:rPr lang="en-US" altLang="ko-KR" b="1" dirty="0" smtClean="0">
                <a:effectLst/>
              </a:rPr>
              <a:t>Summary</a:t>
            </a:r>
          </a:p>
          <a:p>
            <a:r>
              <a:rPr lang="en-US" altLang="ko-KR" dirty="0"/>
              <a:t>Mice and humans with growth hormone receptor/IGF-1 deficiencies display major reductions in age-related diseases. Because protein restriction reduces GHR-IGF-1 activity, we examined links between protein intake and mortality. Respondents aged 50–65 reporting high protein intake had a 75% increase in overall mortality and a 4-fold increase in cancer death risk during the following 18 years. These associations were either abolished or attenuated if the proteins were plant derived. Conversely, high protein intake was associated with reduced cancer and overall mortality in respondents over 65, but a 5-fold increase in diabetes mortality across all ages. Mouse studies confirmed the effect of high protein intake and GHR-IGF-1 signaling on the incidence and progression of breast and melanoma tumors, but also the detrimental effects of a low protein diet in the very old. These results suggest that low protein intake during middle age followed by moderate to high protein consumption in old adults may optimize </a:t>
            </a:r>
            <a:r>
              <a:rPr lang="en-US" altLang="ko-KR" dirty="0" err="1"/>
              <a:t>healthspan</a:t>
            </a:r>
            <a:r>
              <a:rPr lang="en-US" altLang="ko-KR" dirty="0"/>
              <a:t> and longevity.</a:t>
            </a:r>
            <a:br>
              <a:rPr lang="en-US" altLang="ko-KR" dirty="0"/>
            </a:br>
            <a:endParaRPr lang="en-US" altLang="ko-KR" dirty="0"/>
          </a:p>
          <a:p>
            <a:pPr algn="just"/>
            <a:r>
              <a:rPr lang="en-US" altLang="ko-KR" dirty="0"/>
              <a:t/>
            </a:r>
            <a:br>
              <a:rPr lang="en-US" altLang="ko-KR" dirty="0"/>
            </a:br>
            <a:endParaRPr lang="en-US" altLang="ko-KR" dirty="0">
              <a:effectLst/>
            </a:endParaRPr>
          </a:p>
        </p:txBody>
      </p:sp>
    </p:spTree>
    <p:extLst>
      <p:ext uri="{BB962C8B-B14F-4D97-AF65-F5344CB8AC3E}">
        <p14:creationId xmlns:p14="http://schemas.microsoft.com/office/powerpoint/2010/main" xmlns="" val="15798808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sp>
        <p:nvSpPr>
          <p:cNvPr id="7" name="TextBox 6"/>
          <p:cNvSpPr txBox="1"/>
          <p:nvPr/>
        </p:nvSpPr>
        <p:spPr>
          <a:xfrm>
            <a:off x="0" y="984205"/>
            <a:ext cx="9144000" cy="5816977"/>
          </a:xfrm>
          <a:prstGeom prst="rect">
            <a:avLst/>
          </a:prstGeom>
          <a:noFill/>
        </p:spPr>
        <p:txBody>
          <a:bodyPr wrap="square" rtlCol="0">
            <a:spAutoFit/>
          </a:bodyPr>
          <a:lstStyle/>
          <a:p>
            <a:r>
              <a:rPr lang="en-US" altLang="ko-KR" b="1" dirty="0"/>
              <a:t>Chronic Alcohol Disrupts Dopamine Receptor Activity and the Cognitive Function of the Medial Prefrontal Cortex</a:t>
            </a:r>
            <a:endParaRPr lang="en-US" altLang="ko-KR" sz="1100" dirty="0" smtClean="0"/>
          </a:p>
          <a:p>
            <a:pPr algn="just"/>
            <a:endParaRPr lang="en-US" altLang="ko-KR" sz="1100" dirty="0" smtClean="0"/>
          </a:p>
          <a:p>
            <a:pPr algn="just"/>
            <a:r>
              <a:rPr lang="en-US" altLang="ko-KR" sz="1100" dirty="0"/>
              <a:t>Heather Trantham-Davidson1, </a:t>
            </a:r>
            <a:r>
              <a:rPr lang="en-US" altLang="ko-KR" sz="1100" dirty="0" smtClean="0"/>
              <a:t> </a:t>
            </a:r>
            <a:r>
              <a:rPr lang="en-US" altLang="ko-KR" sz="1100" dirty="0"/>
              <a:t>Elizabeth J. Burnett1, </a:t>
            </a:r>
            <a:r>
              <a:rPr lang="en-US" altLang="ko-KR" sz="1100" dirty="0" smtClean="0"/>
              <a:t> </a:t>
            </a:r>
            <a:r>
              <a:rPr lang="en-US" altLang="ko-KR" sz="1100" dirty="0"/>
              <a:t>Justin T. Gass1, </a:t>
            </a:r>
            <a:r>
              <a:rPr lang="en-US" altLang="ko-KR" sz="1100" dirty="0" smtClean="0"/>
              <a:t> </a:t>
            </a:r>
            <a:r>
              <a:rPr lang="en-US" altLang="ko-KR" sz="1100" dirty="0"/>
              <a:t>Marcelo F. Lopez1, </a:t>
            </a:r>
            <a:r>
              <a:rPr lang="en-US" altLang="ko-KR" sz="1100" dirty="0" smtClean="0"/>
              <a:t> </a:t>
            </a:r>
            <a:r>
              <a:rPr lang="en-US" altLang="ko-KR" sz="1100" dirty="0"/>
              <a:t>Patrick J. Mulholland1, </a:t>
            </a:r>
            <a:r>
              <a:rPr lang="en-US" altLang="ko-KR" sz="1100" dirty="0" smtClean="0"/>
              <a:t> </a:t>
            </a:r>
            <a:r>
              <a:rPr lang="en-US" altLang="ko-KR" sz="1100" dirty="0"/>
              <a:t>Samuel W. Centanni1, </a:t>
            </a:r>
            <a:r>
              <a:rPr lang="en-US" altLang="ko-KR" sz="1100" dirty="0" smtClean="0"/>
              <a:t> </a:t>
            </a:r>
            <a:r>
              <a:rPr lang="en-US" altLang="ko-KR" sz="1100" dirty="0"/>
              <a:t>Stan B. Floresco2, and </a:t>
            </a:r>
            <a:r>
              <a:rPr lang="en-US" altLang="ko-KR" sz="1100" dirty="0" smtClean="0"/>
              <a:t> </a:t>
            </a:r>
            <a:r>
              <a:rPr lang="en-US" altLang="ko-KR" sz="1100" dirty="0"/>
              <a:t>L. Judson </a:t>
            </a:r>
            <a:r>
              <a:rPr lang="en-US" altLang="ko-KR" sz="1100" dirty="0" smtClean="0"/>
              <a:t>Chandler1</a:t>
            </a:r>
          </a:p>
          <a:p>
            <a:pPr algn="just"/>
            <a:endParaRPr lang="en-US" altLang="ko-KR" sz="1100" dirty="0"/>
          </a:p>
          <a:p>
            <a:pPr algn="just"/>
            <a:r>
              <a:rPr lang="en-US" altLang="ko-KR" sz="1100" dirty="0" smtClean="0"/>
              <a:t>1Department </a:t>
            </a:r>
            <a:r>
              <a:rPr lang="en-US" altLang="ko-KR" sz="1100" dirty="0"/>
              <a:t>of Neurosciences, Medical University of South Carolina, Charleston, South Carolina </a:t>
            </a:r>
            <a:r>
              <a:rPr lang="en-US" altLang="ko-KR" sz="1100" dirty="0" smtClean="0"/>
              <a:t>29425</a:t>
            </a:r>
            <a:endParaRPr lang="en-US" altLang="ko-KR" sz="1100" dirty="0"/>
          </a:p>
          <a:p>
            <a:pPr algn="just"/>
            <a:r>
              <a:rPr lang="en-US" altLang="ko-KR" sz="1100" dirty="0" smtClean="0"/>
              <a:t>2Department </a:t>
            </a:r>
            <a:r>
              <a:rPr lang="en-US" altLang="ko-KR" sz="1100" dirty="0"/>
              <a:t>of Psychology and Brain Research Centre, University of British Columbia, Vancouver, British Columbia, Canada V6T1Z4</a:t>
            </a:r>
          </a:p>
          <a:p>
            <a:pPr algn="just"/>
            <a:r>
              <a:rPr lang="en-US" altLang="ko-KR" sz="1100" dirty="0" smtClean="0"/>
              <a:t> </a:t>
            </a:r>
            <a:endParaRPr lang="en-US" altLang="ko-KR" sz="1200" dirty="0" smtClean="0"/>
          </a:p>
          <a:p>
            <a:pPr algn="just"/>
            <a:endParaRPr lang="en-US" altLang="ko-KR" sz="1200" baseline="30000" dirty="0"/>
          </a:p>
          <a:p>
            <a:pPr algn="just"/>
            <a:r>
              <a:rPr lang="en-US" altLang="ko-KR" sz="1300" b="1" dirty="0" smtClean="0"/>
              <a:t>Abstract</a:t>
            </a:r>
          </a:p>
          <a:p>
            <a:pPr algn="just"/>
            <a:r>
              <a:rPr lang="en-US" altLang="ko-KR" sz="1400" dirty="0"/>
              <a:t>Dopamine (DA) receptors in the medial prefrontal cortex (</a:t>
            </a:r>
            <a:r>
              <a:rPr lang="en-US" altLang="ko-KR" sz="1400" dirty="0" err="1"/>
              <a:t>mPFC</a:t>
            </a:r>
            <a:r>
              <a:rPr lang="en-US" altLang="ko-KR" sz="1400" dirty="0"/>
              <a:t>) exert powerful effects on cognition by modulating the balance between excitatory and inhibitory neurotransmission. The present study examined the impact of chronic intermittent ethanol (CIE) exposure on cognitive function and DA receptor-mediated neurotransmission in the rat </a:t>
            </a:r>
            <a:r>
              <a:rPr lang="en-US" altLang="ko-KR" sz="1400" dirty="0" err="1"/>
              <a:t>mPFC</a:t>
            </a:r>
            <a:r>
              <a:rPr lang="en-US" altLang="ko-KR" sz="1400" dirty="0"/>
              <a:t>. Consistent with alterations in executive function in alcoholics, CIE-exposed rats exhibited deficits in behavioral flexibility in an operant set-shifting task. Since alterations in dopaminergic neurotransmission in the </a:t>
            </a:r>
            <a:r>
              <a:rPr lang="en-US" altLang="ko-KR" sz="1400" dirty="0" err="1"/>
              <a:t>mPFC</a:t>
            </a:r>
            <a:r>
              <a:rPr lang="en-US" altLang="ko-KR" sz="1400" dirty="0"/>
              <a:t> have been implicated in a number of behavioral disorders including addiction, studies were then performed in the adult acute slice preparation to examine changes in DA receptor function in the </a:t>
            </a:r>
            <a:r>
              <a:rPr lang="en-US" altLang="ko-KR" sz="1400" dirty="0" err="1"/>
              <a:t>mPFC</a:t>
            </a:r>
            <a:r>
              <a:rPr lang="en-US" altLang="ko-KR" sz="1400" dirty="0"/>
              <a:t> following CIE exposure. In slices obtained from control rats, DA receptor stimulation was observed to exert complex actions on neuronal firing and synaptic neurotransmission that were not only dependent upon the particular receptor subtype but also whether it was a pyramidal cell or a fast-spiking interneuron. In contrast to slices from control rats, there was a near complete loss of the modulatory actions of D2/D4 receptors on cell firing and neurotransmission in slices obtained immediately, 1 and 4 weeks after the last day of CIE exposure. This loss did not appear to be associated with changes in receptor expression. In contrast, CIE exposure did not alter D1 receptor function or mGluR1 modulation of firing. These studies are consistent with the suggestion that chronic alcohol exposure disrupts cognitive function at least in part through disruption of D2 and D4 receptor signaling in </a:t>
            </a:r>
            <a:r>
              <a:rPr lang="en-US" altLang="ko-KR" sz="1400" dirty="0" err="1"/>
              <a:t>mPFC</a:t>
            </a:r>
            <a:r>
              <a:rPr lang="en-US" altLang="ko-KR" sz="1400" dirty="0" smtClean="0"/>
              <a:t>.</a:t>
            </a:r>
            <a:endParaRPr lang="en-US" altLang="ko-KR" sz="1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102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2959" t="10581" r="36356" b="13432"/>
          <a:stretch/>
        </p:blipFill>
        <p:spPr bwMode="auto">
          <a:xfrm>
            <a:off x="1289133" y="773996"/>
            <a:ext cx="6565734" cy="555856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2854" t="12686" r="36154" b="14739"/>
          <a:stretch/>
        </p:blipFill>
        <p:spPr bwMode="auto">
          <a:xfrm>
            <a:off x="1269241" y="792878"/>
            <a:ext cx="6605517" cy="530897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6669352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2854" t="10582" r="36154" b="16417"/>
          <a:stretch/>
        </p:blipFill>
        <p:spPr bwMode="auto">
          <a:xfrm>
            <a:off x="1276655" y="773996"/>
            <a:ext cx="6605517" cy="53402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2959" t="16791" r="36356" b="17687"/>
          <a:stretch/>
        </p:blipFill>
        <p:spPr bwMode="auto">
          <a:xfrm>
            <a:off x="1289133" y="773996"/>
            <a:ext cx="6565734" cy="479299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3897192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3059" t="15375" r="36357" b="9813"/>
          <a:stretch/>
        </p:blipFill>
        <p:spPr bwMode="auto">
          <a:xfrm>
            <a:off x="1295636" y="908720"/>
            <a:ext cx="6552728" cy="547260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2064181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4210050" cy="742950"/>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b="10824"/>
          <a:stretch>
            <a:fillRect/>
          </a:stretch>
        </p:blipFill>
        <p:spPr bwMode="auto">
          <a:xfrm>
            <a:off x="0" y="642918"/>
            <a:ext cx="8429652" cy="3679623"/>
          </a:xfrm>
          <a:prstGeom prst="rect">
            <a:avLst/>
          </a:prstGeom>
          <a:noFill/>
          <a:ln w="9525">
            <a:noFill/>
            <a:miter lim="800000"/>
            <a:headEnd/>
            <a:tailEnd/>
          </a:ln>
          <a:effectLst/>
        </p:spPr>
      </p:pic>
      <p:sp>
        <p:nvSpPr>
          <p:cNvPr id="4" name="직사각형 3"/>
          <p:cNvSpPr/>
          <p:nvPr/>
        </p:nvSpPr>
        <p:spPr>
          <a:xfrm>
            <a:off x="0" y="4365010"/>
            <a:ext cx="9144000" cy="2492990"/>
          </a:xfrm>
          <a:prstGeom prst="rect">
            <a:avLst/>
          </a:prstGeom>
        </p:spPr>
        <p:txBody>
          <a:bodyPr wrap="square">
            <a:spAutoFit/>
          </a:bodyPr>
          <a:lstStyle/>
          <a:p>
            <a:r>
              <a:rPr lang="en-US" sz="1300" dirty="0" smtClean="0"/>
              <a:t>The nuclear bile acid receptor </a:t>
            </a:r>
            <a:r>
              <a:rPr lang="en-US" sz="1300" dirty="0" err="1" smtClean="0"/>
              <a:t>farnesoid</a:t>
            </a:r>
            <a:r>
              <a:rPr lang="en-US" sz="1300" dirty="0" smtClean="0"/>
              <a:t> X receptor (FXR) is an important transcriptional regulator of bile acid, lipid, and glucose metabolism. FXR is highly expressed in the liver and intestine and controls the synthesis and </a:t>
            </a:r>
            <a:r>
              <a:rPr lang="en-US" sz="1300" dirty="0" err="1" smtClean="0"/>
              <a:t>enterohepatic</a:t>
            </a:r>
            <a:r>
              <a:rPr lang="en-US" sz="1300" dirty="0" smtClean="0"/>
              <a:t> circulation of bile acids. However, little is known about FXR-associated proteins that contribute to metabolic regulation. Here, we performed a mass spectrometry–based search for FXR-interacting proteins in human </a:t>
            </a:r>
            <a:r>
              <a:rPr lang="en-US" sz="1300" dirty="0" err="1" smtClean="0"/>
              <a:t>hepatoma</a:t>
            </a:r>
            <a:r>
              <a:rPr lang="en-US" sz="1300" dirty="0" smtClean="0"/>
              <a:t> cells and identified AMPK as a </a:t>
            </a:r>
            <a:r>
              <a:rPr lang="en-US" sz="1300" dirty="0" err="1" smtClean="0"/>
              <a:t>coregulator</a:t>
            </a:r>
            <a:r>
              <a:rPr lang="en-US" sz="1300" dirty="0" smtClean="0"/>
              <a:t> of FXR. FXR interacted with the nutrient-sensitive </a:t>
            </a:r>
            <a:r>
              <a:rPr lang="en-US" sz="1300" dirty="0" err="1" smtClean="0"/>
              <a:t>kinase</a:t>
            </a:r>
            <a:r>
              <a:rPr lang="en-US" sz="1300" dirty="0" smtClean="0"/>
              <a:t> AMPK in the cytoplasm of target cells and was </a:t>
            </a:r>
            <a:r>
              <a:rPr lang="en-US" sz="1300" dirty="0" err="1" smtClean="0"/>
              <a:t>phosphorylated</a:t>
            </a:r>
            <a:r>
              <a:rPr lang="en-US" sz="1300" dirty="0" smtClean="0"/>
              <a:t> in its hinge domain. In cultured human and </a:t>
            </a:r>
            <a:r>
              <a:rPr lang="en-US" sz="1300" dirty="0" err="1" smtClean="0"/>
              <a:t>murine</a:t>
            </a:r>
            <a:r>
              <a:rPr lang="en-US" sz="1300" dirty="0" smtClean="0"/>
              <a:t> </a:t>
            </a:r>
            <a:r>
              <a:rPr lang="en-US" sz="1300" dirty="0" err="1" smtClean="0"/>
              <a:t>hepatocytes</a:t>
            </a:r>
            <a:r>
              <a:rPr lang="en-US" sz="1300" dirty="0" smtClean="0"/>
              <a:t> and </a:t>
            </a:r>
            <a:r>
              <a:rPr lang="en-US" sz="1300" dirty="0" err="1" smtClean="0"/>
              <a:t>enterocytes</a:t>
            </a:r>
            <a:r>
              <a:rPr lang="en-US" sz="1300" dirty="0" smtClean="0"/>
              <a:t>, pharmacological activation of AMPK inhibited FXR transcriptional activity and prevented FXR </a:t>
            </a:r>
            <a:r>
              <a:rPr lang="en-US" sz="1300" dirty="0" err="1" smtClean="0"/>
              <a:t>coactivator</a:t>
            </a:r>
            <a:r>
              <a:rPr lang="en-US" sz="1300" dirty="0" smtClean="0"/>
              <a:t> recruitment to promoters of FXR-regulated genes. Furthermore, treatment with AMPK activators, including the </a:t>
            </a:r>
            <a:r>
              <a:rPr lang="en-US" sz="1300" dirty="0" err="1" smtClean="0"/>
              <a:t>antidiabetic</a:t>
            </a:r>
            <a:r>
              <a:rPr lang="en-US" sz="1300" dirty="0" smtClean="0"/>
              <a:t> </a:t>
            </a:r>
            <a:r>
              <a:rPr lang="en-US" sz="1300" dirty="0" err="1" smtClean="0"/>
              <a:t>biguanide</a:t>
            </a:r>
            <a:r>
              <a:rPr lang="en-US" sz="1300" dirty="0" smtClean="0"/>
              <a:t> </a:t>
            </a:r>
            <a:r>
              <a:rPr lang="en-US" sz="1300" dirty="0" err="1" smtClean="0"/>
              <a:t>metformin</a:t>
            </a:r>
            <a:r>
              <a:rPr lang="en-US" sz="1300" dirty="0" smtClean="0"/>
              <a:t>, inhibited FXR agonist induction of FXR target genes in mouse liver and intestine. In a mouse model of </a:t>
            </a:r>
            <a:r>
              <a:rPr lang="en-US" sz="1300" dirty="0" err="1" smtClean="0"/>
              <a:t>intrahepatic</a:t>
            </a:r>
            <a:r>
              <a:rPr lang="en-US" sz="1300" dirty="0" smtClean="0"/>
              <a:t> </a:t>
            </a:r>
            <a:r>
              <a:rPr lang="en-US" sz="1300" dirty="0" err="1" smtClean="0"/>
              <a:t>cholestasis</a:t>
            </a:r>
            <a:r>
              <a:rPr lang="en-US" sz="1300" dirty="0" smtClean="0"/>
              <a:t>, </a:t>
            </a:r>
            <a:r>
              <a:rPr lang="en-US" sz="1300" dirty="0" err="1" smtClean="0"/>
              <a:t>metformin</a:t>
            </a:r>
            <a:r>
              <a:rPr lang="en-US" sz="1300" dirty="0" smtClean="0"/>
              <a:t> treatment induced FXR </a:t>
            </a:r>
            <a:r>
              <a:rPr lang="en-US" sz="1300" dirty="0" err="1" smtClean="0"/>
              <a:t>phosphorylation</a:t>
            </a:r>
            <a:r>
              <a:rPr lang="en-US" sz="1300" dirty="0" smtClean="0"/>
              <a:t>, perturbed bile acid homeostasis, and worsened liver injury. Together, our data indicate that AMPK directly </a:t>
            </a:r>
            <a:r>
              <a:rPr lang="en-US" sz="1300" dirty="0" err="1" smtClean="0"/>
              <a:t>phosphorylates</a:t>
            </a:r>
            <a:r>
              <a:rPr lang="en-US" sz="1300" dirty="0" smtClean="0"/>
              <a:t> and regulates FXR transcriptional activity to precipitate liver injury under conditions favoring </a:t>
            </a:r>
            <a:r>
              <a:rPr lang="en-US" sz="1300" dirty="0" err="1" smtClean="0"/>
              <a:t>cholestasis</a:t>
            </a:r>
            <a:r>
              <a:rPr lang="en-US" sz="1300" dirty="0" smtClean="0"/>
              <a:t>.</a:t>
            </a:r>
            <a:endParaRPr lang="en-US" sz="13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4210050" cy="742950"/>
          </a:xfrm>
          <a:prstGeom prst="rect">
            <a:avLst/>
          </a:prstGeom>
          <a:noFill/>
          <a:ln w="9525">
            <a:noFill/>
            <a:miter lim="800000"/>
            <a:headEnd/>
            <a:tailEnd/>
          </a:ln>
          <a:effectLst/>
        </p:spPr>
      </p:pic>
      <p:pic>
        <p:nvPicPr>
          <p:cNvPr id="3074" name="Picture 2"/>
          <p:cNvPicPr>
            <a:picLocks noChangeAspect="1" noChangeArrowheads="1"/>
          </p:cNvPicPr>
          <p:nvPr/>
        </p:nvPicPr>
        <p:blipFill>
          <a:blip r:embed="rId3"/>
          <a:srcRect/>
          <a:stretch>
            <a:fillRect/>
          </a:stretch>
        </p:blipFill>
        <p:spPr bwMode="auto">
          <a:xfrm>
            <a:off x="1" y="714358"/>
            <a:ext cx="8286775" cy="3108588"/>
          </a:xfrm>
          <a:prstGeom prst="rect">
            <a:avLst/>
          </a:prstGeom>
          <a:noFill/>
          <a:ln w="9525">
            <a:noFill/>
            <a:miter lim="800000"/>
            <a:headEnd/>
            <a:tailEnd/>
          </a:ln>
          <a:effectLst/>
        </p:spPr>
      </p:pic>
      <p:sp>
        <p:nvSpPr>
          <p:cNvPr id="5" name="직사각형 4"/>
          <p:cNvSpPr/>
          <p:nvPr/>
        </p:nvSpPr>
        <p:spPr>
          <a:xfrm>
            <a:off x="0" y="3964900"/>
            <a:ext cx="9144000" cy="2893100"/>
          </a:xfrm>
          <a:prstGeom prst="rect">
            <a:avLst/>
          </a:prstGeom>
        </p:spPr>
        <p:txBody>
          <a:bodyPr wrap="square">
            <a:spAutoFit/>
          </a:bodyPr>
          <a:lstStyle/>
          <a:p>
            <a:r>
              <a:rPr lang="en-US" sz="1300" dirty="0" smtClean="0"/>
              <a:t>Increasing evidence indicates that the pathogenesis of neuropathic pain is mediated through spinal cord microglia activation. The intracellular protease caspase-6 (CASP6) is known to regulate neuronal apoptosis and axonal degeneration; however, the contribution of microglia and CASP6 in modulating synaptic transmission and pain is unclear. Here, we found that CASP6 is expressed specifically in C-fiber axonal terminals in the superficial spinal cord dorsal horn. Animals exposed to </a:t>
            </a:r>
            <a:r>
              <a:rPr lang="en-US" sz="1300" dirty="0" err="1" smtClean="0"/>
              <a:t>intraplantar</a:t>
            </a:r>
            <a:r>
              <a:rPr lang="en-US" sz="1300" dirty="0" smtClean="0"/>
              <a:t> formalin or </a:t>
            </a:r>
            <a:r>
              <a:rPr lang="en-US" sz="1300" dirty="0" err="1" smtClean="0"/>
              <a:t>bradykinin</a:t>
            </a:r>
            <a:r>
              <a:rPr lang="en-US" sz="1300" dirty="0" smtClean="0"/>
              <a:t> injection exhibited CASP6 activation in the dorsal horn. </a:t>
            </a:r>
            <a:r>
              <a:rPr lang="en-US" sz="1300" i="1" dirty="0" smtClean="0"/>
              <a:t>Casp6</a:t>
            </a:r>
            <a:r>
              <a:rPr lang="en-US" sz="1300" dirty="0" smtClean="0"/>
              <a:t>-null mice had normal baseline pain, but impaired inflammatory pain responses. Furthermore, formalin-induced second-phase pain was suppressed by spinal injection of CASP6 inhibitor or CASP6-neutralizing antibody, as well as </a:t>
            </a:r>
            <a:r>
              <a:rPr lang="en-US" sz="1300" dirty="0" err="1" smtClean="0"/>
              <a:t>perisciatic</a:t>
            </a:r>
            <a:r>
              <a:rPr lang="en-US" sz="1300" dirty="0" smtClean="0"/>
              <a:t> nerve injection of CASP6 </a:t>
            </a:r>
            <a:r>
              <a:rPr lang="en-US" sz="1300" dirty="0" err="1" smtClean="0"/>
              <a:t>siRNA</a:t>
            </a:r>
            <a:r>
              <a:rPr lang="en-US" sz="1300" dirty="0" smtClean="0"/>
              <a:t>. Recombinant CASP6 (rCASP6) induced marked TNF-</a:t>
            </a:r>
            <a:r>
              <a:rPr lang="el-GR" sz="1300" dirty="0" smtClean="0"/>
              <a:t>α </a:t>
            </a:r>
            <a:r>
              <a:rPr lang="en-US" sz="1300" dirty="0" smtClean="0"/>
              <a:t>release in </a:t>
            </a:r>
            <a:r>
              <a:rPr lang="en-US" sz="1300" dirty="0" err="1" smtClean="0"/>
              <a:t>microglial</a:t>
            </a:r>
            <a:r>
              <a:rPr lang="en-US" sz="1300" dirty="0" smtClean="0"/>
              <a:t> cultures, and most microglia within the spinal cord expressed </a:t>
            </a:r>
            <a:r>
              <a:rPr lang="en-US" sz="1300" i="1" dirty="0" err="1" smtClean="0"/>
              <a:t>Tnfa</a:t>
            </a:r>
            <a:r>
              <a:rPr lang="en-US" sz="1300" dirty="0" smtClean="0"/>
              <a:t>. Spinal injection of rCASP6 elicited TNF-</a:t>
            </a:r>
            <a:r>
              <a:rPr lang="el-GR" sz="1300" dirty="0" smtClean="0"/>
              <a:t>α </a:t>
            </a:r>
            <a:r>
              <a:rPr lang="en-US" sz="1300" dirty="0" smtClean="0"/>
              <a:t>production and microglia-dependent pain hypersensitivity. Evaluation of excitatory postsynaptic currents (EPSCs) revealed that rCASP6 rapidly increased synaptic transmission in spinal cord slices via TNF-</a:t>
            </a:r>
            <a:r>
              <a:rPr lang="el-GR" sz="1300" dirty="0" smtClean="0"/>
              <a:t>α </a:t>
            </a:r>
            <a:r>
              <a:rPr lang="en-US" sz="1300" dirty="0" smtClean="0"/>
              <a:t>release. Interestingly, the </a:t>
            </a:r>
            <a:r>
              <a:rPr lang="en-US" sz="1300" dirty="0" err="1" smtClean="0"/>
              <a:t>microglial</a:t>
            </a:r>
            <a:r>
              <a:rPr lang="en-US" sz="1300" dirty="0" smtClean="0"/>
              <a:t> inhibitor </a:t>
            </a:r>
            <a:r>
              <a:rPr lang="en-US" sz="1300" dirty="0" err="1" smtClean="0"/>
              <a:t>minocycline</a:t>
            </a:r>
            <a:r>
              <a:rPr lang="en-US" sz="1300" dirty="0" smtClean="0"/>
              <a:t> suppressed rCASP6 but not TNF-</a:t>
            </a:r>
            <a:r>
              <a:rPr lang="el-GR" sz="1300" dirty="0" smtClean="0"/>
              <a:t>α–</a:t>
            </a:r>
            <a:r>
              <a:rPr lang="en-US" sz="1300" dirty="0" smtClean="0"/>
              <a:t>induced synaptic </a:t>
            </a:r>
            <a:r>
              <a:rPr lang="en-US" sz="1300" dirty="0" err="1" smtClean="0"/>
              <a:t>potentiation</a:t>
            </a:r>
            <a:r>
              <a:rPr lang="en-US" sz="1300" dirty="0" smtClean="0"/>
              <a:t>. Finally, rCASP6-activated </a:t>
            </a:r>
            <a:r>
              <a:rPr lang="en-US" sz="1300" dirty="0" err="1" smtClean="0"/>
              <a:t>microglial</a:t>
            </a:r>
            <a:r>
              <a:rPr lang="en-US" sz="1300" dirty="0" smtClean="0"/>
              <a:t> culture medium increased EPSCs in spinal cord slices via TNF-</a:t>
            </a:r>
            <a:r>
              <a:rPr lang="el-GR" sz="1300" dirty="0" smtClean="0"/>
              <a:t>α. </a:t>
            </a:r>
            <a:r>
              <a:rPr lang="en-US" sz="1300" dirty="0" smtClean="0"/>
              <a:t>Together, these data suggest that CASP6 released from axonal terminals regulates </a:t>
            </a:r>
            <a:r>
              <a:rPr lang="en-US" sz="1300" dirty="0" err="1" smtClean="0"/>
              <a:t>microglial</a:t>
            </a:r>
            <a:r>
              <a:rPr lang="en-US" sz="1300" dirty="0" smtClean="0"/>
              <a:t> TNF-</a:t>
            </a:r>
            <a:r>
              <a:rPr lang="el-GR" sz="1300" dirty="0" smtClean="0"/>
              <a:t>α </a:t>
            </a:r>
            <a:r>
              <a:rPr lang="en-US" sz="1300" dirty="0" smtClean="0"/>
              <a:t>secretion, synaptic plasticity, and inflammatory pain. </a:t>
            </a:r>
            <a:endParaRPr lang="en-US" sz="13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4210050" cy="742950"/>
          </a:xfrm>
          <a:prstGeom prst="rect">
            <a:avLst/>
          </a:prstGeom>
          <a:noFill/>
          <a:ln w="9525">
            <a:noFill/>
            <a:miter lim="800000"/>
            <a:headEnd/>
            <a:tailEnd/>
          </a:ln>
          <a:effectLst/>
        </p:spPr>
      </p:pic>
      <p:pic>
        <p:nvPicPr>
          <p:cNvPr id="4098" name="Picture 2"/>
          <p:cNvPicPr>
            <a:picLocks noChangeAspect="1" noChangeArrowheads="1"/>
          </p:cNvPicPr>
          <p:nvPr/>
        </p:nvPicPr>
        <p:blipFill>
          <a:blip r:embed="rId3"/>
          <a:srcRect/>
          <a:stretch>
            <a:fillRect/>
          </a:stretch>
        </p:blipFill>
        <p:spPr bwMode="auto">
          <a:xfrm>
            <a:off x="1" y="714357"/>
            <a:ext cx="8358213" cy="3408285"/>
          </a:xfrm>
          <a:prstGeom prst="rect">
            <a:avLst/>
          </a:prstGeom>
          <a:noFill/>
          <a:ln w="9525">
            <a:noFill/>
            <a:miter lim="800000"/>
            <a:headEnd/>
            <a:tailEnd/>
          </a:ln>
          <a:effectLst/>
        </p:spPr>
      </p:pic>
      <p:sp>
        <p:nvSpPr>
          <p:cNvPr id="4" name="직사각형 3"/>
          <p:cNvSpPr/>
          <p:nvPr/>
        </p:nvSpPr>
        <p:spPr>
          <a:xfrm>
            <a:off x="0" y="4164955"/>
            <a:ext cx="9144000" cy="2693045"/>
          </a:xfrm>
          <a:prstGeom prst="rect">
            <a:avLst/>
          </a:prstGeom>
        </p:spPr>
        <p:txBody>
          <a:bodyPr wrap="square">
            <a:spAutoFit/>
          </a:bodyPr>
          <a:lstStyle/>
          <a:p>
            <a:r>
              <a:rPr lang="en-US" sz="1300" dirty="0" smtClean="0"/>
              <a:t>The development of emphysema in humans and mice exposed to cigarette smoke is promoted by activation of an adaptive immune response. Lung myeloid </a:t>
            </a:r>
            <a:r>
              <a:rPr lang="en-US" sz="1300" dirty="0" err="1" smtClean="0"/>
              <a:t>dendritic</a:t>
            </a:r>
            <a:r>
              <a:rPr lang="en-US" sz="1300" dirty="0" smtClean="0"/>
              <a:t> cells (</a:t>
            </a:r>
            <a:r>
              <a:rPr lang="en-US" sz="1300" dirty="0" err="1" smtClean="0"/>
              <a:t>mDCs</a:t>
            </a:r>
            <a:r>
              <a:rPr lang="en-US" sz="1300" dirty="0" smtClean="0"/>
              <a:t>) derived from cigarette smokers activate </a:t>
            </a:r>
            <a:r>
              <a:rPr lang="en-US" sz="1300" dirty="0" err="1" smtClean="0"/>
              <a:t>autoreactive</a:t>
            </a:r>
            <a:r>
              <a:rPr lang="en-US" sz="1300" dirty="0" smtClean="0"/>
              <a:t> Th1 and Th17 cells. </a:t>
            </a:r>
            <a:r>
              <a:rPr lang="en-US" sz="1300" dirty="0" err="1" smtClean="0"/>
              <a:t>mDC</a:t>
            </a:r>
            <a:r>
              <a:rPr lang="en-US" sz="1300" dirty="0" smtClean="0"/>
              <a:t>-dependent activation of T cell subsets requires expression of the </a:t>
            </a:r>
            <a:r>
              <a:rPr lang="en-US" sz="1300" i="1" dirty="0" smtClean="0"/>
              <a:t>SPP1</a:t>
            </a:r>
            <a:r>
              <a:rPr lang="en-US" sz="1300" dirty="0" smtClean="0"/>
              <a:t> gene, which encodes </a:t>
            </a:r>
            <a:r>
              <a:rPr lang="en-US" sz="1300" dirty="0" err="1" smtClean="0"/>
              <a:t>osteopontin</a:t>
            </a:r>
            <a:r>
              <a:rPr lang="en-US" sz="1300" dirty="0" smtClean="0"/>
              <a:t> (OPN), a </a:t>
            </a:r>
            <a:r>
              <a:rPr lang="en-US" sz="1300" dirty="0" err="1" smtClean="0"/>
              <a:t>pleiotropic</a:t>
            </a:r>
            <a:r>
              <a:rPr lang="en-US" sz="1300" dirty="0" smtClean="0"/>
              <a:t> cytokine implicated in autoimmune responses. The upstream molecular events that promote SPP1 expression and activate </a:t>
            </a:r>
            <a:r>
              <a:rPr lang="en-US" sz="1300" dirty="0" err="1" smtClean="0"/>
              <a:t>mDCs</a:t>
            </a:r>
            <a:r>
              <a:rPr lang="en-US" sz="1300" dirty="0" smtClean="0"/>
              <a:t> in response to smoke remain unknown. Here, we show that </a:t>
            </a:r>
            <a:r>
              <a:rPr lang="en-US" sz="1300" dirty="0" err="1" smtClean="0"/>
              <a:t>peroxisome</a:t>
            </a:r>
            <a:r>
              <a:rPr lang="en-US" sz="1300" dirty="0" smtClean="0"/>
              <a:t> </a:t>
            </a:r>
            <a:r>
              <a:rPr lang="en-US" sz="1300" dirty="0" err="1" smtClean="0"/>
              <a:t>proliferator</a:t>
            </a:r>
            <a:r>
              <a:rPr lang="en-US" sz="1300" dirty="0" smtClean="0"/>
              <a:t>–activated receptor γ (</a:t>
            </a:r>
            <a:r>
              <a:rPr lang="en-US" sz="1300" i="1" dirty="0" smtClean="0"/>
              <a:t>PPARG/</a:t>
            </a:r>
            <a:r>
              <a:rPr lang="en-US" sz="1300" i="1" dirty="0" err="1" smtClean="0"/>
              <a:t>Pparg</a:t>
            </a:r>
            <a:r>
              <a:rPr lang="en-US" sz="1300" dirty="0" smtClean="0"/>
              <a:t>) expression was </a:t>
            </a:r>
            <a:r>
              <a:rPr lang="en-US" sz="1300" dirty="0" err="1" smtClean="0"/>
              <a:t>downregulated</a:t>
            </a:r>
            <a:r>
              <a:rPr lang="en-US" sz="1300" dirty="0" smtClean="0"/>
              <a:t> in </a:t>
            </a:r>
            <a:r>
              <a:rPr lang="en-US" sz="1300" dirty="0" err="1" smtClean="0"/>
              <a:t>mDCs</a:t>
            </a:r>
            <a:r>
              <a:rPr lang="en-US" sz="1300" dirty="0" smtClean="0"/>
              <a:t> of smokers with emphysema and mice exposed to chronic smoke. Conditional knockout of </a:t>
            </a:r>
            <a:r>
              <a:rPr lang="en-US" sz="1300" dirty="0" err="1" smtClean="0"/>
              <a:t>PPARγ</a:t>
            </a:r>
            <a:r>
              <a:rPr lang="en-US" sz="1300" dirty="0" smtClean="0"/>
              <a:t> in APCs using </a:t>
            </a:r>
            <a:r>
              <a:rPr lang="en-US" sz="1300" i="1" dirty="0" smtClean="0"/>
              <a:t>Cd11c-Cre </a:t>
            </a:r>
            <a:r>
              <a:rPr lang="en-US" sz="1300" i="1" dirty="0" err="1" smtClean="0"/>
              <a:t>Pparg</a:t>
            </a:r>
            <a:r>
              <a:rPr lang="en-US" sz="1300" i="1" baseline="30000" dirty="0" err="1" smtClean="0"/>
              <a:t>flox</a:t>
            </a:r>
            <a:r>
              <a:rPr lang="en-US" sz="1300" i="1" baseline="30000" dirty="0" smtClean="0"/>
              <a:t>/</a:t>
            </a:r>
            <a:r>
              <a:rPr lang="en-US" sz="1300" i="1" baseline="30000" dirty="0" err="1" smtClean="0"/>
              <a:t>flox</a:t>
            </a:r>
            <a:r>
              <a:rPr lang="en-US" sz="1300" dirty="0" smtClean="0"/>
              <a:t> mice led to spontaneous lung inflammation and emphysema that resembled the phenotype of smoke-exposed mice. The inflammatory phenotype of </a:t>
            </a:r>
            <a:r>
              <a:rPr lang="en-US" sz="1300" i="1" dirty="0" smtClean="0"/>
              <a:t>Cd11c-Cre </a:t>
            </a:r>
            <a:r>
              <a:rPr lang="en-US" sz="1300" i="1" dirty="0" err="1" smtClean="0"/>
              <a:t>Pparg</a:t>
            </a:r>
            <a:r>
              <a:rPr lang="en-US" sz="1300" i="1" baseline="30000" dirty="0" err="1" smtClean="0"/>
              <a:t>flox</a:t>
            </a:r>
            <a:r>
              <a:rPr lang="en-US" sz="1300" i="1" baseline="30000" dirty="0" smtClean="0"/>
              <a:t>/</a:t>
            </a:r>
            <a:r>
              <a:rPr lang="en-US" sz="1300" i="1" baseline="30000" dirty="0" err="1" smtClean="0"/>
              <a:t>flox</a:t>
            </a:r>
            <a:r>
              <a:rPr lang="en-US" sz="1300" dirty="0" smtClean="0"/>
              <a:t> mice required OPN, suggesting an </a:t>
            </a:r>
            <a:r>
              <a:rPr lang="en-US" sz="1300" dirty="0" err="1" smtClean="0"/>
              <a:t>antiinflammatory</a:t>
            </a:r>
            <a:r>
              <a:rPr lang="en-US" sz="1300" dirty="0" smtClean="0"/>
              <a:t> mechanism in which </a:t>
            </a:r>
            <a:r>
              <a:rPr lang="en-US" sz="1300" dirty="0" err="1" smtClean="0"/>
              <a:t>PPARγ</a:t>
            </a:r>
            <a:r>
              <a:rPr lang="en-US" sz="1300" dirty="0" smtClean="0"/>
              <a:t> negatively regulates </a:t>
            </a:r>
            <a:r>
              <a:rPr lang="en-US" sz="1300" i="1" dirty="0" smtClean="0"/>
              <a:t>Spp1</a:t>
            </a:r>
            <a:r>
              <a:rPr lang="en-US" sz="1300" dirty="0" smtClean="0"/>
              <a:t> expression in the lung. A 2-month treatment with a </a:t>
            </a:r>
            <a:r>
              <a:rPr lang="en-US" sz="1300" dirty="0" err="1" smtClean="0"/>
              <a:t>PPARγ</a:t>
            </a:r>
            <a:r>
              <a:rPr lang="en-US" sz="1300" dirty="0" smtClean="0"/>
              <a:t> agonist reversed emphysema in WT mice despite continual smoke exposure. Furthermore, endogenous </a:t>
            </a:r>
            <a:r>
              <a:rPr lang="en-US" sz="1300" dirty="0" err="1" smtClean="0"/>
              <a:t>PPARγ</a:t>
            </a:r>
            <a:r>
              <a:rPr lang="en-US" sz="1300" dirty="0" smtClean="0"/>
              <a:t> agonists were reduced in the plasma of smokers with emphysema. These findings reveal a </a:t>
            </a:r>
            <a:r>
              <a:rPr lang="en-US" sz="1300" dirty="0" err="1" smtClean="0"/>
              <a:t>proinflammatory</a:t>
            </a:r>
            <a:r>
              <a:rPr lang="en-US" sz="1300" dirty="0" smtClean="0"/>
              <a:t> pathway, in which reduced </a:t>
            </a:r>
            <a:r>
              <a:rPr lang="en-US" sz="1300" dirty="0" err="1" smtClean="0"/>
              <a:t>PPARγ</a:t>
            </a:r>
            <a:r>
              <a:rPr lang="en-US" sz="1300" dirty="0" smtClean="0"/>
              <a:t> activity promotes emphysema, and suggest that targeting this pathway in smokers could prevent and reverse emphysema. </a:t>
            </a:r>
            <a:endParaRPr lang="ko-KR" altLang="en-US" sz="13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4210050" cy="742950"/>
          </a:xfrm>
          <a:prstGeom prst="rect">
            <a:avLst/>
          </a:prstGeom>
          <a:noFill/>
          <a:ln w="9525">
            <a:noFill/>
            <a:miter lim="800000"/>
            <a:headEnd/>
            <a:tailEnd/>
          </a:ln>
          <a:effectLst/>
        </p:spPr>
      </p:pic>
      <p:pic>
        <p:nvPicPr>
          <p:cNvPr id="5122" name="Picture 2"/>
          <p:cNvPicPr>
            <a:picLocks noChangeAspect="1" noChangeArrowheads="1"/>
          </p:cNvPicPr>
          <p:nvPr/>
        </p:nvPicPr>
        <p:blipFill>
          <a:blip r:embed="rId3"/>
          <a:srcRect/>
          <a:stretch>
            <a:fillRect/>
          </a:stretch>
        </p:blipFill>
        <p:spPr bwMode="auto">
          <a:xfrm>
            <a:off x="0" y="714356"/>
            <a:ext cx="4105275" cy="4714875"/>
          </a:xfrm>
          <a:prstGeom prst="rect">
            <a:avLst/>
          </a:prstGeom>
          <a:noFill/>
          <a:ln w="9525">
            <a:noFill/>
            <a:miter lim="800000"/>
            <a:headEnd/>
            <a:tailEnd/>
          </a:ln>
          <a:effectLst/>
        </p:spPr>
      </p:pic>
      <p:pic>
        <p:nvPicPr>
          <p:cNvPr id="5123" name="Picture 3"/>
          <p:cNvPicPr>
            <a:picLocks noChangeAspect="1" noChangeArrowheads="1"/>
          </p:cNvPicPr>
          <p:nvPr/>
        </p:nvPicPr>
        <p:blipFill>
          <a:blip r:embed="rId4"/>
          <a:srcRect/>
          <a:stretch>
            <a:fillRect/>
          </a:stretch>
        </p:blipFill>
        <p:spPr bwMode="auto">
          <a:xfrm>
            <a:off x="4572001" y="0"/>
            <a:ext cx="4572000" cy="4629150"/>
          </a:xfrm>
          <a:prstGeom prst="rect">
            <a:avLst/>
          </a:prstGeom>
          <a:noFill/>
          <a:ln w="9525">
            <a:noFill/>
            <a:miter lim="800000"/>
            <a:headEnd/>
            <a:tailEnd/>
          </a:ln>
          <a:effectLst/>
        </p:spPr>
      </p:pic>
      <p:pic>
        <p:nvPicPr>
          <p:cNvPr id="5124" name="Picture 4"/>
          <p:cNvPicPr>
            <a:picLocks noChangeAspect="1" noChangeArrowheads="1"/>
          </p:cNvPicPr>
          <p:nvPr/>
        </p:nvPicPr>
        <p:blipFill>
          <a:blip r:embed="rId5"/>
          <a:srcRect/>
          <a:stretch>
            <a:fillRect/>
          </a:stretch>
        </p:blipFill>
        <p:spPr bwMode="auto">
          <a:xfrm>
            <a:off x="4572000" y="4857760"/>
            <a:ext cx="4572000" cy="1190625"/>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4210050" cy="742950"/>
          </a:xfrm>
          <a:prstGeom prst="rect">
            <a:avLst/>
          </a:prstGeom>
          <a:noFill/>
          <a:ln w="9525">
            <a:noFill/>
            <a:miter lim="800000"/>
            <a:headEnd/>
            <a:tailEnd/>
          </a:ln>
          <a:effectLst/>
        </p:spPr>
      </p:pic>
      <p:pic>
        <p:nvPicPr>
          <p:cNvPr id="6146" name="Picture 2"/>
          <p:cNvPicPr>
            <a:picLocks noChangeAspect="1" noChangeArrowheads="1"/>
          </p:cNvPicPr>
          <p:nvPr/>
        </p:nvPicPr>
        <p:blipFill>
          <a:blip r:embed="rId3"/>
          <a:srcRect/>
          <a:stretch>
            <a:fillRect/>
          </a:stretch>
        </p:blipFill>
        <p:spPr bwMode="auto">
          <a:xfrm>
            <a:off x="1" y="714356"/>
            <a:ext cx="4572000" cy="4810125"/>
          </a:xfrm>
          <a:prstGeom prst="rect">
            <a:avLst/>
          </a:prstGeom>
          <a:noFill/>
          <a:ln w="9525">
            <a:noFill/>
            <a:miter lim="800000"/>
            <a:headEnd/>
            <a:tailEnd/>
          </a:ln>
          <a:effectLst/>
        </p:spPr>
      </p:pic>
      <p:pic>
        <p:nvPicPr>
          <p:cNvPr id="6147" name="Picture 3"/>
          <p:cNvPicPr>
            <a:picLocks noChangeAspect="1" noChangeArrowheads="1"/>
          </p:cNvPicPr>
          <p:nvPr/>
        </p:nvPicPr>
        <p:blipFill>
          <a:blip r:embed="rId4"/>
          <a:srcRect/>
          <a:stretch>
            <a:fillRect/>
          </a:stretch>
        </p:blipFill>
        <p:spPr bwMode="auto">
          <a:xfrm>
            <a:off x="4572001" y="0"/>
            <a:ext cx="4572000" cy="2438400"/>
          </a:xfrm>
          <a:prstGeom prst="rect">
            <a:avLst/>
          </a:prstGeom>
          <a:noFill/>
          <a:ln w="9525">
            <a:noFill/>
            <a:miter lim="800000"/>
            <a:headEnd/>
            <a:tailEnd/>
          </a:ln>
          <a:effectLst/>
        </p:spPr>
      </p:pic>
      <p:pic>
        <p:nvPicPr>
          <p:cNvPr id="6148" name="Picture 4"/>
          <p:cNvPicPr>
            <a:picLocks noChangeAspect="1" noChangeArrowheads="1"/>
          </p:cNvPicPr>
          <p:nvPr/>
        </p:nvPicPr>
        <p:blipFill>
          <a:blip r:embed="rId5"/>
          <a:srcRect/>
          <a:stretch>
            <a:fillRect/>
          </a:stretch>
        </p:blipFill>
        <p:spPr bwMode="auto">
          <a:xfrm>
            <a:off x="1" y="5643578"/>
            <a:ext cx="4572000" cy="552450"/>
          </a:xfrm>
          <a:prstGeom prst="rect">
            <a:avLst/>
          </a:prstGeom>
          <a:noFill/>
          <a:ln w="9525">
            <a:noFill/>
            <a:miter lim="800000"/>
            <a:headEnd/>
            <a:tailEnd/>
          </a:ln>
          <a:effectLst/>
        </p:spPr>
      </p:pic>
      <p:pic>
        <p:nvPicPr>
          <p:cNvPr id="6149" name="Picture 5"/>
          <p:cNvPicPr>
            <a:picLocks noChangeAspect="1" noChangeArrowheads="1"/>
          </p:cNvPicPr>
          <p:nvPr/>
        </p:nvPicPr>
        <p:blipFill>
          <a:blip r:embed="rId6"/>
          <a:srcRect/>
          <a:stretch>
            <a:fillRect/>
          </a:stretch>
        </p:blipFill>
        <p:spPr bwMode="auto">
          <a:xfrm>
            <a:off x="4572001" y="2495550"/>
            <a:ext cx="4572000" cy="4362450"/>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4210050" cy="742950"/>
          </a:xfrm>
          <a:prstGeom prst="rect">
            <a:avLst/>
          </a:prstGeom>
          <a:noFill/>
          <a:ln w="9525">
            <a:noFill/>
            <a:miter lim="800000"/>
            <a:headEnd/>
            <a:tailEnd/>
          </a:ln>
          <a:effectLst/>
        </p:spPr>
      </p:pic>
      <p:pic>
        <p:nvPicPr>
          <p:cNvPr id="7170" name="Picture 2"/>
          <p:cNvPicPr>
            <a:picLocks noChangeAspect="1" noChangeArrowheads="1"/>
          </p:cNvPicPr>
          <p:nvPr/>
        </p:nvPicPr>
        <p:blipFill>
          <a:blip r:embed="rId3"/>
          <a:srcRect/>
          <a:stretch>
            <a:fillRect/>
          </a:stretch>
        </p:blipFill>
        <p:spPr bwMode="auto">
          <a:xfrm>
            <a:off x="1" y="714356"/>
            <a:ext cx="4572000" cy="4972050"/>
          </a:xfrm>
          <a:prstGeom prst="rect">
            <a:avLst/>
          </a:prstGeom>
          <a:noFill/>
          <a:ln w="9525">
            <a:noFill/>
            <a:miter lim="800000"/>
            <a:headEnd/>
            <a:tailEnd/>
          </a:ln>
          <a:effectLst/>
        </p:spPr>
      </p:pic>
      <p:pic>
        <p:nvPicPr>
          <p:cNvPr id="7171" name="Picture 3"/>
          <p:cNvPicPr>
            <a:picLocks noChangeAspect="1" noChangeArrowheads="1"/>
          </p:cNvPicPr>
          <p:nvPr/>
        </p:nvPicPr>
        <p:blipFill>
          <a:blip r:embed="rId4"/>
          <a:srcRect b="23914"/>
          <a:stretch>
            <a:fillRect/>
          </a:stretch>
        </p:blipFill>
        <p:spPr bwMode="auto">
          <a:xfrm>
            <a:off x="0" y="5857892"/>
            <a:ext cx="4572000" cy="1000108"/>
          </a:xfrm>
          <a:prstGeom prst="rect">
            <a:avLst/>
          </a:prstGeom>
          <a:noFill/>
          <a:ln w="9525">
            <a:noFill/>
            <a:miter lim="800000"/>
            <a:headEnd/>
            <a:tailEnd/>
          </a:ln>
          <a:effectLst/>
        </p:spPr>
      </p:pic>
      <p:pic>
        <p:nvPicPr>
          <p:cNvPr id="7172" name="Picture 4"/>
          <p:cNvPicPr>
            <a:picLocks noChangeAspect="1" noChangeArrowheads="1"/>
          </p:cNvPicPr>
          <p:nvPr/>
        </p:nvPicPr>
        <p:blipFill>
          <a:blip r:embed="rId5"/>
          <a:srcRect/>
          <a:stretch>
            <a:fillRect/>
          </a:stretch>
        </p:blipFill>
        <p:spPr bwMode="auto">
          <a:xfrm>
            <a:off x="4572000" y="0"/>
            <a:ext cx="4572000" cy="4629150"/>
          </a:xfrm>
          <a:prstGeom prst="rect">
            <a:avLst/>
          </a:prstGeom>
          <a:noFill/>
          <a:ln w="9525">
            <a:noFill/>
            <a:miter lim="800000"/>
            <a:headEnd/>
            <a:tailEnd/>
          </a:ln>
          <a:effectLst/>
        </p:spPr>
      </p:pic>
      <p:pic>
        <p:nvPicPr>
          <p:cNvPr id="7173" name="Picture 5"/>
          <p:cNvPicPr>
            <a:picLocks noChangeAspect="1" noChangeArrowheads="1"/>
          </p:cNvPicPr>
          <p:nvPr/>
        </p:nvPicPr>
        <p:blipFill>
          <a:blip r:embed="rId6"/>
          <a:srcRect b="42307"/>
          <a:stretch>
            <a:fillRect/>
          </a:stretch>
        </p:blipFill>
        <p:spPr bwMode="auto">
          <a:xfrm>
            <a:off x="4572000" y="4857760"/>
            <a:ext cx="4572000" cy="1357322"/>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4210050" cy="742950"/>
          </a:xfrm>
          <a:prstGeom prst="rect">
            <a:avLst/>
          </a:prstGeom>
          <a:noFill/>
          <a:ln w="9525">
            <a:noFill/>
            <a:miter lim="800000"/>
            <a:headEnd/>
            <a:tailEnd/>
          </a:ln>
          <a:effectLst/>
        </p:spPr>
      </p:pic>
      <p:pic>
        <p:nvPicPr>
          <p:cNvPr id="8194" name="Picture 2"/>
          <p:cNvPicPr>
            <a:picLocks noChangeAspect="1" noChangeArrowheads="1"/>
          </p:cNvPicPr>
          <p:nvPr/>
        </p:nvPicPr>
        <p:blipFill>
          <a:blip r:embed="rId3"/>
          <a:srcRect/>
          <a:stretch>
            <a:fillRect/>
          </a:stretch>
        </p:blipFill>
        <p:spPr bwMode="auto">
          <a:xfrm>
            <a:off x="1" y="714356"/>
            <a:ext cx="4572000" cy="4362450"/>
          </a:xfrm>
          <a:prstGeom prst="rect">
            <a:avLst/>
          </a:prstGeom>
          <a:noFill/>
          <a:ln w="9525">
            <a:noFill/>
            <a:miter lim="800000"/>
            <a:headEnd/>
            <a:tailEnd/>
          </a:ln>
          <a:effectLst/>
        </p:spPr>
      </p:pic>
      <p:pic>
        <p:nvPicPr>
          <p:cNvPr id="8195" name="Picture 3"/>
          <p:cNvPicPr>
            <a:picLocks noChangeAspect="1" noChangeArrowheads="1"/>
          </p:cNvPicPr>
          <p:nvPr/>
        </p:nvPicPr>
        <p:blipFill>
          <a:blip r:embed="rId4"/>
          <a:srcRect/>
          <a:stretch>
            <a:fillRect/>
          </a:stretch>
        </p:blipFill>
        <p:spPr bwMode="auto">
          <a:xfrm>
            <a:off x="0" y="5143500"/>
            <a:ext cx="4572000" cy="1714500"/>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61101"/>
            <a:ext cx="4752000" cy="5447645"/>
          </a:xfrm>
          <a:prstGeom prst="rect">
            <a:avLst/>
          </a:prstGeom>
          <a:noFill/>
        </p:spPr>
        <p:txBody>
          <a:bodyPr wrap="square" rtlCol="0">
            <a:spAutoFit/>
          </a:bodyPr>
          <a:lstStyle/>
          <a:p>
            <a:pPr fontAlgn="base"/>
            <a:r>
              <a:rPr lang="en-US" altLang="ko-KR" sz="1200" b="1" dirty="0" smtClean="0"/>
              <a:t>BRIEF REVIEWS</a:t>
            </a:r>
          </a:p>
          <a:p>
            <a:pPr fontAlgn="base"/>
            <a:endParaRPr lang="en-US" altLang="ko-KR" sz="1200" dirty="0" smtClean="0"/>
          </a:p>
          <a:p>
            <a:pPr fontAlgn="base"/>
            <a:r>
              <a:rPr lang="en-US" altLang="ko-KR" sz="1200" b="1" dirty="0" smtClean="0"/>
              <a:t>True Grit: Programmed Necrosis in Antiviral Host Defense, Inflammation, and Immunogenicity</a:t>
            </a:r>
          </a:p>
          <a:p>
            <a:pPr fontAlgn="base"/>
            <a:r>
              <a:rPr lang="en-US" altLang="ko-KR" sz="1200" dirty="0" smtClean="0"/>
              <a:t>Edward S. </a:t>
            </a:r>
            <a:r>
              <a:rPr lang="en-US" altLang="ko-KR" sz="1200" dirty="0" err="1" smtClean="0"/>
              <a:t>Mocarski</a:t>
            </a:r>
            <a:r>
              <a:rPr lang="en-US" altLang="ko-KR" sz="1200" dirty="0" smtClean="0"/>
              <a:t>, William J. Kaiser, Devon Livingston-</a:t>
            </a:r>
            <a:r>
              <a:rPr lang="en-US" altLang="ko-KR" sz="1200" dirty="0" err="1" smtClean="0"/>
              <a:t>Rosanoff</a:t>
            </a:r>
            <a:r>
              <a:rPr lang="en-US" altLang="ko-KR" sz="1200" dirty="0" smtClean="0"/>
              <a:t>, Jason W. Upton, and Lisa P. Daley-Bauer</a:t>
            </a:r>
          </a:p>
          <a:p>
            <a:pPr fontAlgn="base"/>
            <a:r>
              <a:rPr lang="en-US" altLang="ko-KR" sz="1200" dirty="0" smtClean="0"/>
              <a:t>J </a:t>
            </a:r>
            <a:r>
              <a:rPr lang="en-US" altLang="ko-KR" sz="1200" dirty="0" err="1" smtClean="0"/>
              <a:t>Immunol</a:t>
            </a:r>
            <a:r>
              <a:rPr lang="en-US" altLang="ko-KR" sz="1200" dirty="0" smtClean="0"/>
              <a:t> 2014 192:2019-2026; doi:10.4049/jimmunol.1302426</a:t>
            </a:r>
          </a:p>
          <a:p>
            <a:pPr fontAlgn="base"/>
            <a:endParaRPr lang="en-US" altLang="ko-KR" sz="1200" dirty="0" smtClean="0"/>
          </a:p>
          <a:p>
            <a:pPr fontAlgn="base"/>
            <a:r>
              <a:rPr lang="en-US" altLang="ko-KR" sz="1200" b="1" dirty="0" smtClean="0"/>
              <a:t>CUTTING EDGE</a:t>
            </a:r>
          </a:p>
          <a:p>
            <a:pPr fontAlgn="base"/>
            <a:endParaRPr lang="en-US" altLang="ko-KR" sz="1200" dirty="0" smtClean="0"/>
          </a:p>
          <a:p>
            <a:pPr fontAlgn="base"/>
            <a:r>
              <a:rPr lang="en-US" altLang="ko-KR" sz="1200" b="1" dirty="0" smtClean="0"/>
              <a:t>Cutting Edge: Endoplasmic Reticulum Stress Licenses Macrophages To Produce Mature IL-1</a:t>
            </a:r>
            <a:r>
              <a:rPr lang="el-GR" altLang="ko-KR" sz="1200" b="1" dirty="0" smtClean="0"/>
              <a:t>β </a:t>
            </a:r>
            <a:r>
              <a:rPr lang="en-US" altLang="ko-KR" sz="1200" b="1" dirty="0" smtClean="0"/>
              <a:t>in Response to TLR4 Stimulation through a Caspase-8– and TRIF-Dependent Pathway</a:t>
            </a:r>
          </a:p>
          <a:p>
            <a:pPr fontAlgn="base"/>
            <a:r>
              <a:rPr lang="en-US" altLang="ko-KR" sz="1200" dirty="0" smtClean="0"/>
              <a:t>Kevin </a:t>
            </a:r>
            <a:r>
              <a:rPr lang="en-US" altLang="ko-KR" sz="1200" dirty="0" err="1" smtClean="0"/>
              <a:t>Shenderov</a:t>
            </a:r>
            <a:r>
              <a:rPr lang="en-US" altLang="ko-KR" sz="1200" dirty="0" smtClean="0"/>
              <a:t>, Nicolas </a:t>
            </a:r>
            <a:r>
              <a:rPr lang="en-US" altLang="ko-KR" sz="1200" dirty="0" err="1" smtClean="0"/>
              <a:t>Riteau</a:t>
            </a:r>
            <a:r>
              <a:rPr lang="en-US" altLang="ko-KR" sz="1200" dirty="0" smtClean="0"/>
              <a:t>, Ronald Yip, </a:t>
            </a:r>
            <a:r>
              <a:rPr lang="en-US" altLang="ko-KR" sz="1200" dirty="0" err="1" smtClean="0"/>
              <a:t>Katrin</a:t>
            </a:r>
            <a:r>
              <a:rPr lang="en-US" altLang="ko-KR" sz="1200" dirty="0" smtClean="0"/>
              <a:t> D. Mayer-Barber, Sandy Oland, Sara </a:t>
            </a:r>
            <a:r>
              <a:rPr lang="en-US" altLang="ko-KR" sz="1200" dirty="0" err="1" smtClean="0"/>
              <a:t>Hieny</a:t>
            </a:r>
            <a:r>
              <a:rPr lang="en-US" altLang="ko-KR" sz="1200" dirty="0" smtClean="0"/>
              <a:t>, Pat Fitzgerald, Andrew </a:t>
            </a:r>
            <a:r>
              <a:rPr lang="en-US" altLang="ko-KR" sz="1200" dirty="0" err="1" smtClean="0"/>
              <a:t>Oberst</a:t>
            </a:r>
            <a:r>
              <a:rPr lang="en-US" altLang="ko-KR" sz="1200" dirty="0" smtClean="0"/>
              <a:t>, Christopher P. Dillon, Douglas R. Green, </a:t>
            </a:r>
            <a:r>
              <a:rPr lang="en-US" altLang="ko-KR" sz="1200" dirty="0" err="1" smtClean="0"/>
              <a:t>Vincenzo</a:t>
            </a:r>
            <a:r>
              <a:rPr lang="en-US" altLang="ko-KR" sz="1200" dirty="0" smtClean="0"/>
              <a:t> </a:t>
            </a:r>
            <a:r>
              <a:rPr lang="en-US" altLang="ko-KR" sz="1200" dirty="0" err="1" smtClean="0"/>
              <a:t>Cerundolo</a:t>
            </a:r>
            <a:r>
              <a:rPr lang="en-US" altLang="ko-KR" sz="1200" dirty="0" smtClean="0"/>
              <a:t>, and Alan </a:t>
            </a:r>
            <a:r>
              <a:rPr lang="en-US" altLang="ko-KR" sz="1200" dirty="0" err="1" smtClean="0"/>
              <a:t>Sher</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192:2029-2033; published ahead of print January 31, 2014,doi:10.4049/jimmunol.1302549</a:t>
            </a:r>
          </a:p>
          <a:p>
            <a:pPr fontAlgn="base"/>
            <a:endParaRPr lang="en-US" altLang="ko-KR" sz="1200" dirty="0" smtClean="0"/>
          </a:p>
          <a:p>
            <a:pPr fontAlgn="base"/>
            <a:r>
              <a:rPr lang="en-US" altLang="ko-KR" sz="1200" b="1" dirty="0" smtClean="0"/>
              <a:t>AUTOIMMUNITY</a:t>
            </a:r>
          </a:p>
          <a:p>
            <a:pPr fontAlgn="base"/>
            <a:endParaRPr lang="en-US" altLang="ko-KR" sz="1200" dirty="0" smtClean="0"/>
          </a:p>
          <a:p>
            <a:pPr fontAlgn="base"/>
            <a:r>
              <a:rPr lang="en-US" altLang="ko-KR" sz="1200" b="1" dirty="0" err="1" smtClean="0"/>
              <a:t>Phosphoinositide</a:t>
            </a:r>
            <a:r>
              <a:rPr lang="en-US" altLang="ko-KR" sz="1200" b="1" dirty="0" smtClean="0"/>
              <a:t> 3-Kinase </a:t>
            </a:r>
            <a:r>
              <a:rPr lang="el-GR" altLang="ko-KR" sz="1200" b="1" dirty="0" smtClean="0"/>
              <a:t>δ </a:t>
            </a:r>
            <a:r>
              <a:rPr lang="en-US" altLang="ko-KR" sz="1200" b="1" dirty="0" smtClean="0"/>
              <a:t>Regulates Migration and Invasion of </a:t>
            </a:r>
            <a:r>
              <a:rPr lang="en-US" altLang="ko-KR" sz="1200" b="1" dirty="0" err="1" smtClean="0"/>
              <a:t>Synoviocytes</a:t>
            </a:r>
            <a:r>
              <a:rPr lang="en-US" altLang="ko-KR" sz="1200" b="1" dirty="0" smtClean="0"/>
              <a:t> in Rheumatoid Arthritis</a:t>
            </a:r>
          </a:p>
          <a:p>
            <a:pPr fontAlgn="base"/>
            <a:r>
              <a:rPr lang="en-US" altLang="ko-KR" sz="1200" dirty="0" smtClean="0"/>
              <a:t>Beatrix Bartok, </a:t>
            </a:r>
            <a:r>
              <a:rPr lang="en-US" altLang="ko-KR" sz="1200" dirty="0" err="1" smtClean="0"/>
              <a:t>Deepa</a:t>
            </a:r>
            <a:r>
              <a:rPr lang="en-US" altLang="ko-KR" sz="1200" dirty="0" smtClean="0"/>
              <a:t> </a:t>
            </a:r>
            <a:r>
              <a:rPr lang="en-US" altLang="ko-KR" sz="1200" dirty="0" err="1" smtClean="0"/>
              <a:t>Hammaker</a:t>
            </a:r>
            <a:r>
              <a:rPr lang="en-US" altLang="ko-KR" sz="1200" dirty="0" smtClean="0"/>
              <a:t>, and Gary S. </a:t>
            </a:r>
            <a:r>
              <a:rPr lang="en-US" altLang="ko-KR" sz="1200" dirty="0" err="1" smtClean="0"/>
              <a:t>Firestein</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192:2063-2070; published ahead of print January 27, 2014,doi:10.4049/jimmunol.1300950</a:t>
            </a:r>
          </a:p>
          <a:p>
            <a:pPr fontAlgn="base"/>
            <a:endParaRPr lang="en-US" altLang="ko-KR" sz="1200" dirty="0" smtClean="0"/>
          </a:p>
        </p:txBody>
      </p:sp>
      <p:sp>
        <p:nvSpPr>
          <p:cNvPr id="5" name="TextBox 4"/>
          <p:cNvSpPr txBox="1"/>
          <p:nvPr/>
        </p:nvSpPr>
        <p:spPr>
          <a:xfrm>
            <a:off x="4615432" y="188640"/>
            <a:ext cx="4608000" cy="6186309"/>
          </a:xfrm>
          <a:prstGeom prst="rect">
            <a:avLst/>
          </a:prstGeom>
          <a:noFill/>
        </p:spPr>
        <p:txBody>
          <a:bodyPr wrap="square" rtlCol="0">
            <a:spAutoFit/>
          </a:bodyPr>
          <a:lstStyle/>
          <a:p>
            <a:pPr fontAlgn="base"/>
            <a:r>
              <a:rPr lang="en-US" altLang="ko-KR" sz="1200" b="1" dirty="0" smtClean="0"/>
              <a:t>Psychological Stress in Children May Alter the Immune Response</a:t>
            </a:r>
          </a:p>
          <a:p>
            <a:pPr fontAlgn="base"/>
            <a:r>
              <a:rPr lang="en-US" altLang="ko-KR" sz="1200" dirty="0" smtClean="0"/>
              <a:t>Emma </a:t>
            </a:r>
            <a:r>
              <a:rPr lang="en-US" altLang="ko-KR" sz="1200" dirty="0" err="1" smtClean="0"/>
              <a:t>Carlsson</a:t>
            </a:r>
            <a:r>
              <a:rPr lang="en-US" altLang="ko-KR" sz="1200" dirty="0" smtClean="0"/>
              <a:t>, </a:t>
            </a:r>
            <a:r>
              <a:rPr lang="en-US" altLang="ko-KR" sz="1200" dirty="0" err="1" smtClean="0"/>
              <a:t>Anneli</a:t>
            </a:r>
            <a:r>
              <a:rPr lang="en-US" altLang="ko-KR" sz="1200" dirty="0" smtClean="0"/>
              <a:t> </a:t>
            </a:r>
            <a:r>
              <a:rPr lang="en-US" altLang="ko-KR" sz="1200" dirty="0" err="1" smtClean="0"/>
              <a:t>Frostell</a:t>
            </a:r>
            <a:r>
              <a:rPr lang="en-US" altLang="ko-KR" sz="1200" dirty="0" smtClean="0"/>
              <a:t>, Johnny </a:t>
            </a:r>
            <a:r>
              <a:rPr lang="en-US" altLang="ko-KR" sz="1200" dirty="0" err="1" smtClean="0"/>
              <a:t>Ludvigsson</a:t>
            </a:r>
            <a:r>
              <a:rPr lang="en-US" altLang="ko-KR" sz="1200" dirty="0" smtClean="0"/>
              <a:t>, and Maria </a:t>
            </a:r>
            <a:r>
              <a:rPr lang="en-US" altLang="ko-KR" sz="1200" dirty="0" err="1" smtClean="0"/>
              <a:t>Faresjö</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192:2071-2081; published ahead of print February 5, 2014,doi:10.4049/jimmunol.1301713</a:t>
            </a:r>
          </a:p>
          <a:p>
            <a:pPr fontAlgn="base"/>
            <a:endParaRPr lang="en-US" altLang="ko-KR" sz="1200" dirty="0" smtClean="0"/>
          </a:p>
          <a:p>
            <a:pPr fontAlgn="base"/>
            <a:r>
              <a:rPr lang="en-US" altLang="ko-KR" sz="1200" b="1" dirty="0" smtClean="0"/>
              <a:t>IDO2 Is a Critical Mediator of Autoantibody Production and Inflammatory Pathogenesis in a Mouse Model of Autoimmune Arthritis</a:t>
            </a:r>
          </a:p>
          <a:p>
            <a:pPr fontAlgn="base"/>
            <a:r>
              <a:rPr lang="en-US" altLang="ko-KR" sz="1200" dirty="0" smtClean="0"/>
              <a:t>Lauren M. F. Merlo, Elizabeth </a:t>
            </a:r>
            <a:r>
              <a:rPr lang="en-US" altLang="ko-KR" sz="1200" dirty="0" err="1" smtClean="0"/>
              <a:t>Pigott</a:t>
            </a:r>
            <a:r>
              <a:rPr lang="en-US" altLang="ko-KR" sz="1200" dirty="0" smtClean="0"/>
              <a:t>, James B. </a:t>
            </a:r>
            <a:r>
              <a:rPr lang="en-US" altLang="ko-KR" sz="1200" dirty="0" err="1" smtClean="0"/>
              <a:t>DuHadaway</a:t>
            </a:r>
            <a:r>
              <a:rPr lang="en-US" altLang="ko-KR" sz="1200" dirty="0" smtClean="0"/>
              <a:t>, Samantha </a:t>
            </a:r>
            <a:r>
              <a:rPr lang="en-US" altLang="ko-KR" sz="1200" dirty="0" err="1" smtClean="0"/>
              <a:t>Grabler</a:t>
            </a:r>
            <a:r>
              <a:rPr lang="en-US" altLang="ko-KR" sz="1200" dirty="0" smtClean="0"/>
              <a:t>, Richard Metz, George C. Prendergast, and Laura </a:t>
            </a:r>
            <a:r>
              <a:rPr lang="en-US" altLang="ko-KR" sz="1200" dirty="0" err="1" smtClean="0"/>
              <a:t>Mandik-Nayak</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192:2082-2090; published ahead of print January 31, 2014,doi:10.4049/jimmunol.1303012</a:t>
            </a:r>
          </a:p>
          <a:p>
            <a:pPr fontAlgn="base"/>
            <a:r>
              <a:rPr lang="en-US" altLang="ko-KR" sz="1200" dirty="0" smtClean="0"/>
              <a:t> </a:t>
            </a:r>
          </a:p>
          <a:p>
            <a:pPr fontAlgn="base"/>
            <a:r>
              <a:rPr lang="en-US" altLang="ko-KR" sz="1200" b="1" dirty="0" smtClean="0"/>
              <a:t>INFECTIOUS DISEASE AND HOST RESPONSE</a:t>
            </a:r>
          </a:p>
          <a:p>
            <a:pPr fontAlgn="base"/>
            <a:endParaRPr lang="en-US" altLang="ko-KR" sz="1200" dirty="0" smtClean="0"/>
          </a:p>
          <a:p>
            <a:pPr fontAlgn="base"/>
            <a:r>
              <a:rPr lang="en-US" altLang="ko-KR" sz="1200" b="1" dirty="0" smtClean="0"/>
              <a:t>A Direct and </a:t>
            </a:r>
            <a:r>
              <a:rPr lang="en-US" altLang="ko-KR" sz="1200" b="1" dirty="0" err="1" smtClean="0"/>
              <a:t>Nonredundant</a:t>
            </a:r>
            <a:r>
              <a:rPr lang="en-US" altLang="ko-KR" sz="1200" b="1" dirty="0" smtClean="0"/>
              <a:t> Role for </a:t>
            </a:r>
            <a:r>
              <a:rPr lang="en-US" altLang="ko-KR" sz="1200" b="1" dirty="0" err="1" smtClean="0"/>
              <a:t>Thymic</a:t>
            </a:r>
            <a:r>
              <a:rPr lang="en-US" altLang="ko-KR" sz="1200" b="1" dirty="0" smtClean="0"/>
              <a:t> </a:t>
            </a:r>
            <a:r>
              <a:rPr lang="en-US" altLang="ko-KR" sz="1200" b="1" dirty="0" err="1" smtClean="0"/>
              <a:t>Stromal</a:t>
            </a:r>
            <a:r>
              <a:rPr lang="en-US" altLang="ko-KR" sz="1200" b="1" dirty="0" smtClean="0"/>
              <a:t> </a:t>
            </a:r>
            <a:r>
              <a:rPr lang="en-US" altLang="ko-KR" sz="1200" b="1" dirty="0" err="1" smtClean="0"/>
              <a:t>Lymphopoietin</a:t>
            </a:r>
            <a:r>
              <a:rPr lang="en-US" altLang="ko-KR" sz="1200" b="1" dirty="0" smtClean="0"/>
              <a:t> on Antiviral CD8 T Cell Responses in the Respiratory Mucosa</a:t>
            </a:r>
          </a:p>
          <a:p>
            <a:pPr fontAlgn="base"/>
            <a:r>
              <a:rPr lang="en-US" altLang="ko-KR" sz="1200" dirty="0" smtClean="0"/>
              <a:t>Hillary L. Shane and Kimberly D. </a:t>
            </a:r>
            <a:r>
              <a:rPr lang="en-US" altLang="ko-KR" sz="1200" dirty="0" err="1" smtClean="0"/>
              <a:t>Klonowski</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192:2261-2270; published ahead of print January 31, 2014,doi:10.4049/jimmunol.1302085</a:t>
            </a:r>
          </a:p>
          <a:p>
            <a:pPr fontAlgn="base"/>
            <a:endParaRPr lang="en-US" altLang="ko-KR" sz="1200" dirty="0" smtClean="0"/>
          </a:p>
          <a:p>
            <a:pPr fontAlgn="base"/>
            <a:r>
              <a:rPr lang="en-US" altLang="ko-KR" sz="1200" b="1" dirty="0" smtClean="0"/>
              <a:t>IRF4 in </a:t>
            </a:r>
            <a:r>
              <a:rPr lang="en-US" altLang="ko-KR" sz="1200" b="1" dirty="0" err="1" smtClean="0"/>
              <a:t>Dendritic</a:t>
            </a:r>
            <a:r>
              <a:rPr lang="en-US" altLang="ko-KR" sz="1200" b="1" dirty="0" smtClean="0"/>
              <a:t> Cells Inhibits IL-12 Production and Controls Th1 Immune Responses against </a:t>
            </a:r>
            <a:r>
              <a:rPr lang="en-US" altLang="ko-KR" sz="1200" b="1" i="1" dirty="0" err="1" smtClean="0"/>
              <a:t>Leishmania</a:t>
            </a:r>
            <a:r>
              <a:rPr lang="en-US" altLang="ko-KR" sz="1200" b="1" i="1" dirty="0" smtClean="0"/>
              <a:t> major</a:t>
            </a:r>
            <a:endParaRPr lang="en-US" altLang="ko-KR" sz="1200" b="1" dirty="0" smtClean="0"/>
          </a:p>
          <a:p>
            <a:pPr fontAlgn="base"/>
            <a:r>
              <a:rPr lang="en-US" altLang="ko-KR" sz="1200" dirty="0" err="1" smtClean="0"/>
              <a:t>Masoud</a:t>
            </a:r>
            <a:r>
              <a:rPr lang="en-US" altLang="ko-KR" sz="1200" dirty="0" smtClean="0"/>
              <a:t> </a:t>
            </a:r>
            <a:r>
              <a:rPr lang="en-US" altLang="ko-KR" sz="1200" dirty="0" err="1" smtClean="0"/>
              <a:t>Akbari</a:t>
            </a:r>
            <a:r>
              <a:rPr lang="en-US" altLang="ko-KR" sz="1200" dirty="0" smtClean="0"/>
              <a:t>, </a:t>
            </a:r>
            <a:r>
              <a:rPr lang="en-US" altLang="ko-KR" sz="1200" dirty="0" err="1" smtClean="0"/>
              <a:t>Kiri</a:t>
            </a:r>
            <a:r>
              <a:rPr lang="en-US" altLang="ko-KR" sz="1200" dirty="0" smtClean="0"/>
              <a:t> </a:t>
            </a:r>
            <a:r>
              <a:rPr lang="en-US" altLang="ko-KR" sz="1200" dirty="0" err="1" smtClean="0"/>
              <a:t>Honma</a:t>
            </a:r>
            <a:r>
              <a:rPr lang="en-US" altLang="ko-KR" sz="1200" dirty="0" smtClean="0"/>
              <a:t>, Daisuke Kimura, </a:t>
            </a:r>
            <a:r>
              <a:rPr lang="en-US" altLang="ko-KR" sz="1200" dirty="0" err="1" smtClean="0"/>
              <a:t>Mana</a:t>
            </a:r>
            <a:r>
              <a:rPr lang="en-US" altLang="ko-KR" sz="1200" dirty="0" smtClean="0"/>
              <a:t> </a:t>
            </a:r>
            <a:r>
              <a:rPr lang="en-US" altLang="ko-KR" sz="1200" dirty="0" err="1" smtClean="0"/>
              <a:t>Miyakoda</a:t>
            </a:r>
            <a:r>
              <a:rPr lang="en-US" altLang="ko-KR" sz="1200" dirty="0" smtClean="0"/>
              <a:t>, Kazumi Kimura, </a:t>
            </a:r>
            <a:r>
              <a:rPr lang="en-US" altLang="ko-KR" sz="1200" dirty="0" err="1" smtClean="0"/>
              <a:t>Toshifumi</a:t>
            </a:r>
            <a:r>
              <a:rPr lang="en-US" altLang="ko-KR" sz="1200" dirty="0" smtClean="0"/>
              <a:t> Matsuyama, and </a:t>
            </a:r>
            <a:r>
              <a:rPr lang="en-US" altLang="ko-KR" sz="1200" dirty="0" err="1" smtClean="0"/>
              <a:t>Katsuyuki</a:t>
            </a:r>
            <a:r>
              <a:rPr lang="en-US" altLang="ko-KR" sz="1200" dirty="0" smtClean="0"/>
              <a:t> </a:t>
            </a:r>
            <a:r>
              <a:rPr lang="en-US" altLang="ko-KR" sz="1200" dirty="0" err="1" smtClean="0"/>
              <a:t>Yui</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192:2271-2279; published ahead of print January 31, 2014,doi:10.4049/jimmunol.1301914</a:t>
            </a:r>
          </a:p>
          <a:p>
            <a:pPr fontAlgn="base"/>
            <a:endParaRPr lang="en-US" altLang="ko-KR" sz="1200" dirty="0" smtClean="0"/>
          </a:p>
        </p:txBody>
      </p:sp>
      <p:sp>
        <p:nvSpPr>
          <p:cNvPr id="6" name="TextBox 5"/>
          <p:cNvSpPr txBox="1"/>
          <p:nvPr/>
        </p:nvSpPr>
        <p:spPr>
          <a:xfrm>
            <a:off x="0" y="0"/>
            <a:ext cx="9144000" cy="369332"/>
          </a:xfrm>
          <a:prstGeom prst="rect">
            <a:avLst/>
          </a:prstGeom>
          <a:noFill/>
        </p:spPr>
        <p:txBody>
          <a:bodyPr wrap="square" rtlCol="0">
            <a:spAutoFit/>
          </a:bodyPr>
          <a:lstStyle/>
          <a:p>
            <a:r>
              <a:rPr lang="en-US" altLang="ko-KR" b="1" i="1" dirty="0" smtClean="0">
                <a:latin typeface="Arial" pitchFamily="34" charset="0"/>
                <a:cs typeface="Arial" pitchFamily="34" charset="0"/>
              </a:rPr>
              <a:t>Journal of Immunology</a:t>
            </a:r>
            <a:endParaRPr lang="ko-KR" altLang="en-US" b="1" i="1" dirty="0">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4608000" cy="6001643"/>
          </a:xfrm>
          <a:prstGeom prst="rect">
            <a:avLst/>
          </a:prstGeom>
          <a:noFill/>
        </p:spPr>
        <p:txBody>
          <a:bodyPr wrap="square" rtlCol="0">
            <a:spAutoFit/>
          </a:bodyPr>
          <a:lstStyle/>
          <a:p>
            <a:pPr fontAlgn="base"/>
            <a:r>
              <a:rPr lang="en-US" altLang="ko-KR" sz="1200" b="1" dirty="0" smtClean="0"/>
              <a:t>All-</a:t>
            </a:r>
            <a:r>
              <a:rPr lang="en-US" altLang="ko-KR" sz="1200" b="1" i="1" dirty="0" smtClean="0"/>
              <a:t>Trans</a:t>
            </a:r>
            <a:r>
              <a:rPr lang="en-US" altLang="ko-KR" sz="1200" b="1" dirty="0" smtClean="0"/>
              <a:t> Retinoic Acid–Triggered Antimicrobial Activity </a:t>
            </a:r>
            <a:r>
              <a:rPr lang="en-US" altLang="ko-KR" sz="1200" b="1" dirty="0" err="1" smtClean="0"/>
              <a:t>against</a:t>
            </a:r>
            <a:r>
              <a:rPr lang="en-US" altLang="ko-KR" sz="1200" b="1" i="1" dirty="0" err="1" smtClean="0"/>
              <a:t>Mycobacterium</a:t>
            </a:r>
            <a:r>
              <a:rPr lang="en-US" altLang="ko-KR" sz="1200" b="1" i="1" dirty="0" smtClean="0"/>
              <a:t> tuberculosis</a:t>
            </a:r>
            <a:r>
              <a:rPr lang="en-US" altLang="ko-KR" sz="1200" b="1" dirty="0" smtClean="0"/>
              <a:t> Is Dependent on NPC2</a:t>
            </a:r>
          </a:p>
          <a:p>
            <a:pPr fontAlgn="base"/>
            <a:r>
              <a:rPr lang="en-US" altLang="ko-KR" sz="1200" dirty="0" smtClean="0"/>
              <a:t>Matthew Wheelwright, Elliot W. Kim, Megan S. </a:t>
            </a:r>
            <a:r>
              <a:rPr lang="en-US" altLang="ko-KR" sz="1200" dirty="0" err="1" smtClean="0"/>
              <a:t>Inkeles</a:t>
            </a:r>
            <a:r>
              <a:rPr lang="en-US" altLang="ko-KR" sz="1200" dirty="0" smtClean="0"/>
              <a:t>, </a:t>
            </a:r>
            <a:r>
              <a:rPr lang="en-US" altLang="ko-KR" sz="1200" dirty="0" err="1" smtClean="0"/>
              <a:t>Avelino</a:t>
            </a:r>
            <a:r>
              <a:rPr lang="en-US" altLang="ko-KR" sz="1200" dirty="0" smtClean="0"/>
              <a:t> De Leon, </a:t>
            </a:r>
            <a:r>
              <a:rPr lang="en-US" altLang="ko-KR" sz="1200" dirty="0" err="1" smtClean="0"/>
              <a:t>Matteo</a:t>
            </a:r>
            <a:r>
              <a:rPr lang="en-US" altLang="ko-KR" sz="1200" dirty="0" smtClean="0"/>
              <a:t> </a:t>
            </a:r>
            <a:r>
              <a:rPr lang="en-US" altLang="ko-KR" sz="1200" dirty="0" err="1" smtClean="0"/>
              <a:t>Pellegrini</a:t>
            </a:r>
            <a:r>
              <a:rPr lang="en-US" altLang="ko-KR" sz="1200" dirty="0" smtClean="0"/>
              <a:t>, Stephan R. </a:t>
            </a:r>
            <a:r>
              <a:rPr lang="en-US" altLang="ko-KR" sz="1200" dirty="0" err="1" smtClean="0"/>
              <a:t>Krutzik</a:t>
            </a:r>
            <a:r>
              <a:rPr lang="en-US" altLang="ko-KR" sz="1200" dirty="0" smtClean="0"/>
              <a:t>, and Philip T. Liu</a:t>
            </a:r>
          </a:p>
          <a:p>
            <a:pPr fontAlgn="base"/>
            <a:r>
              <a:rPr lang="en-US" altLang="ko-KR" sz="1200" dirty="0" smtClean="0"/>
              <a:t>J </a:t>
            </a:r>
            <a:r>
              <a:rPr lang="en-US" altLang="ko-KR" sz="1200" dirty="0" err="1" smtClean="0"/>
              <a:t>Immunol</a:t>
            </a:r>
            <a:r>
              <a:rPr lang="en-US" altLang="ko-KR" sz="1200" dirty="0" smtClean="0"/>
              <a:t> 2014 192:2280-2290; published ahead of print February 5, 2014,doi:10.4049/jimmunol.1301686</a:t>
            </a:r>
          </a:p>
          <a:p>
            <a:pPr fontAlgn="base"/>
            <a:r>
              <a:rPr lang="en-US" altLang="ko-KR" sz="1200" dirty="0" smtClean="0"/>
              <a:t> </a:t>
            </a:r>
          </a:p>
          <a:p>
            <a:pPr fontAlgn="base"/>
            <a:r>
              <a:rPr lang="en-US" altLang="ko-KR" sz="1200" b="1" dirty="0" smtClean="0"/>
              <a:t>INNATE IMMUNITY AND INFLAMMATION</a:t>
            </a:r>
          </a:p>
          <a:p>
            <a:pPr fontAlgn="base"/>
            <a:endParaRPr lang="en-US" altLang="ko-KR" sz="1200" dirty="0" smtClean="0"/>
          </a:p>
          <a:p>
            <a:pPr fontAlgn="base"/>
            <a:r>
              <a:rPr lang="en-US" altLang="ko-KR" sz="1200" b="1" dirty="0" smtClean="0"/>
              <a:t>The Transcriptional Repressor BLIMP1 Curbs Host Defenses by Suppressing Expression of the </a:t>
            </a:r>
            <a:r>
              <a:rPr lang="en-US" altLang="ko-KR" sz="1200" b="1" dirty="0" err="1" smtClean="0"/>
              <a:t>Chemokine</a:t>
            </a:r>
            <a:r>
              <a:rPr lang="en-US" altLang="ko-KR" sz="1200" b="1" dirty="0" smtClean="0"/>
              <a:t> CCL8</a:t>
            </a:r>
          </a:p>
          <a:p>
            <a:pPr fontAlgn="base"/>
            <a:r>
              <a:rPr lang="en-US" altLang="ko-KR" sz="1200" dirty="0" smtClean="0"/>
              <a:t>Martina </a:t>
            </a:r>
            <a:r>
              <a:rPr lang="en-US" altLang="ko-KR" sz="1200" dirty="0" err="1" smtClean="0"/>
              <a:t>Severa</a:t>
            </a:r>
            <a:r>
              <a:rPr lang="en-US" altLang="ko-KR" sz="1200" dirty="0" smtClean="0"/>
              <a:t>, Sabina A. Islam, Stephen N. Waggoner, </a:t>
            </a:r>
            <a:r>
              <a:rPr lang="en-US" altLang="ko-KR" sz="1200" dirty="0" err="1" smtClean="0"/>
              <a:t>Zhaozhao</a:t>
            </a:r>
            <a:r>
              <a:rPr lang="en-US" altLang="ko-KR" sz="1200" dirty="0" smtClean="0"/>
              <a:t> Jiang, Nancy D. Kim, </a:t>
            </a:r>
            <a:r>
              <a:rPr lang="en-US" altLang="ko-KR" sz="1200" dirty="0" err="1" smtClean="0"/>
              <a:t>Glennice</a:t>
            </a:r>
            <a:r>
              <a:rPr lang="en-US" altLang="ko-KR" sz="1200" dirty="0" smtClean="0"/>
              <a:t> Ryan, Evelyn Kurt-Jones, Israel </a:t>
            </a:r>
            <a:r>
              <a:rPr lang="en-US" altLang="ko-KR" sz="1200" dirty="0" err="1" smtClean="0"/>
              <a:t>Charo</a:t>
            </a:r>
            <a:r>
              <a:rPr lang="en-US" altLang="ko-KR" sz="1200" dirty="0" smtClean="0"/>
              <a:t>, Daniel R. </a:t>
            </a:r>
            <a:r>
              <a:rPr lang="en-US" altLang="ko-KR" sz="1200" dirty="0" err="1" smtClean="0"/>
              <a:t>Caffrey</a:t>
            </a:r>
            <a:r>
              <a:rPr lang="en-US" altLang="ko-KR" sz="1200" dirty="0" smtClean="0"/>
              <a:t>, Victor L. </a:t>
            </a:r>
            <a:r>
              <a:rPr lang="en-US" altLang="ko-KR" sz="1200" dirty="0" err="1" smtClean="0"/>
              <a:t>Boyartchuk</a:t>
            </a:r>
            <a:r>
              <a:rPr lang="en-US" altLang="ko-KR" sz="1200" dirty="0" smtClean="0"/>
              <a:t>, Andrew D. Luster, and Katherine A. Fitzgerald</a:t>
            </a:r>
          </a:p>
          <a:p>
            <a:pPr fontAlgn="base"/>
            <a:r>
              <a:rPr lang="en-US" altLang="ko-KR" sz="1200" dirty="0" smtClean="0"/>
              <a:t>J </a:t>
            </a:r>
            <a:r>
              <a:rPr lang="en-US" altLang="ko-KR" sz="1200" dirty="0" err="1" smtClean="0"/>
              <a:t>Immunol</a:t>
            </a:r>
            <a:r>
              <a:rPr lang="en-US" altLang="ko-KR" sz="1200" dirty="0" smtClean="0"/>
              <a:t> 2014 192:2291-2304; published ahead of print January 29, 2014,doi:10.4049/jimmunol.1301799</a:t>
            </a:r>
          </a:p>
          <a:p>
            <a:pPr fontAlgn="base"/>
            <a:endParaRPr lang="en-US" altLang="ko-KR" sz="1200" dirty="0" smtClean="0"/>
          </a:p>
          <a:p>
            <a:pPr fontAlgn="base"/>
            <a:r>
              <a:rPr lang="en-US" altLang="ko-KR" sz="1200" b="1" dirty="0" err="1" smtClean="0"/>
              <a:t>Upregulation</a:t>
            </a:r>
            <a:r>
              <a:rPr lang="en-US" altLang="ko-KR" sz="1200" b="1" dirty="0" smtClean="0"/>
              <a:t> of GRAIL Is Associated with Impaired CD4 T Cell Proliferation in Sepsis</a:t>
            </a:r>
          </a:p>
          <a:p>
            <a:pPr fontAlgn="base"/>
            <a:r>
              <a:rPr lang="en-US" altLang="ko-KR" sz="1200" dirty="0" err="1" smtClean="0"/>
              <a:t>Monowar</a:t>
            </a:r>
            <a:r>
              <a:rPr lang="en-US" altLang="ko-KR" sz="1200" dirty="0" smtClean="0"/>
              <a:t> Aziz, </a:t>
            </a:r>
            <a:r>
              <a:rPr lang="en-US" altLang="ko-KR" sz="1200" dirty="0" err="1" smtClean="0"/>
              <a:t>Weng</a:t>
            </a:r>
            <a:r>
              <a:rPr lang="en-US" altLang="ko-KR" sz="1200" dirty="0" smtClean="0"/>
              <a:t>-Lang Yang, Shingo Matsuo, </a:t>
            </a:r>
            <a:r>
              <a:rPr lang="en-US" altLang="ko-KR" sz="1200" dirty="0" err="1" smtClean="0"/>
              <a:t>Archna</a:t>
            </a:r>
            <a:r>
              <a:rPr lang="en-US" altLang="ko-KR" sz="1200" dirty="0" smtClean="0"/>
              <a:t> Sharma, </a:t>
            </a:r>
            <a:r>
              <a:rPr lang="en-US" altLang="ko-KR" sz="1200" dirty="0" err="1" smtClean="0"/>
              <a:t>Mian</a:t>
            </a:r>
            <a:r>
              <a:rPr lang="en-US" altLang="ko-KR" sz="1200" dirty="0" smtClean="0"/>
              <a:t> Zhou, and Ping Wang</a:t>
            </a:r>
          </a:p>
          <a:p>
            <a:pPr fontAlgn="base"/>
            <a:r>
              <a:rPr lang="en-US" altLang="ko-KR" sz="1200" dirty="0" smtClean="0"/>
              <a:t>J </a:t>
            </a:r>
            <a:r>
              <a:rPr lang="en-US" altLang="ko-KR" sz="1200" dirty="0" err="1" smtClean="0"/>
              <a:t>Immunol</a:t>
            </a:r>
            <a:r>
              <a:rPr lang="en-US" altLang="ko-KR" sz="1200" dirty="0" smtClean="0"/>
              <a:t> 2014 192:2305-2314; published ahead of print January 29, 2014,doi:10.4049/jimmunol.1302160</a:t>
            </a:r>
          </a:p>
          <a:p>
            <a:pPr fontAlgn="base"/>
            <a:endParaRPr lang="en-US" altLang="ko-KR" sz="1200" dirty="0" smtClean="0"/>
          </a:p>
          <a:p>
            <a:pPr fontAlgn="base"/>
            <a:r>
              <a:rPr lang="en-US" altLang="ko-KR" sz="1200" b="1" dirty="0" err="1" smtClean="0"/>
              <a:t>Decidual</a:t>
            </a:r>
            <a:r>
              <a:rPr lang="en-US" altLang="ko-KR" sz="1200" b="1" dirty="0" smtClean="0"/>
              <a:t> </a:t>
            </a:r>
            <a:r>
              <a:rPr lang="en-US" altLang="ko-KR" sz="1200" b="1" dirty="0" err="1" smtClean="0"/>
              <a:t>Neutrophil</a:t>
            </a:r>
            <a:r>
              <a:rPr lang="en-US" altLang="ko-KR" sz="1200" b="1" dirty="0" smtClean="0"/>
              <a:t> Infiltration Is Not Required for Preterm Birth in a Mouse Model of Infection-Induced Preterm Labor</a:t>
            </a:r>
          </a:p>
          <a:p>
            <a:pPr fontAlgn="base"/>
            <a:r>
              <a:rPr lang="en-US" altLang="ko-KR" sz="1200" dirty="0" smtClean="0"/>
              <a:t>Sara F. </a:t>
            </a:r>
            <a:r>
              <a:rPr lang="en-US" altLang="ko-KR" sz="1200" dirty="0" err="1" smtClean="0"/>
              <a:t>Rinaldi</a:t>
            </a:r>
            <a:r>
              <a:rPr lang="en-US" altLang="ko-KR" sz="1200" dirty="0" smtClean="0"/>
              <a:t>, Rob D. Catalano, Jean Wade, Adriano G. Rossi, and Jane E. Norman</a:t>
            </a:r>
          </a:p>
          <a:p>
            <a:pPr fontAlgn="base"/>
            <a:r>
              <a:rPr lang="en-US" altLang="ko-KR" sz="1200" dirty="0" smtClean="0"/>
              <a:t>J </a:t>
            </a:r>
            <a:r>
              <a:rPr lang="en-US" altLang="ko-KR" sz="1200" dirty="0" err="1" smtClean="0"/>
              <a:t>Immunol</a:t>
            </a:r>
            <a:r>
              <a:rPr lang="en-US" altLang="ko-KR" sz="1200" dirty="0" smtClean="0"/>
              <a:t> 2014 192:2315-2325; published ahead of print February 5, 2014,doi:10.4049/jimmunol.1302891</a:t>
            </a:r>
          </a:p>
          <a:p>
            <a:pPr fontAlgn="base"/>
            <a:endParaRPr lang="en-US" altLang="ko-KR" sz="1200" b="1" dirty="0" smtClean="0"/>
          </a:p>
        </p:txBody>
      </p:sp>
      <p:sp>
        <p:nvSpPr>
          <p:cNvPr id="6" name="TextBox 5"/>
          <p:cNvSpPr txBox="1"/>
          <p:nvPr/>
        </p:nvSpPr>
        <p:spPr>
          <a:xfrm>
            <a:off x="4499992" y="0"/>
            <a:ext cx="4608000" cy="6740307"/>
          </a:xfrm>
          <a:prstGeom prst="rect">
            <a:avLst/>
          </a:prstGeom>
          <a:noFill/>
        </p:spPr>
        <p:txBody>
          <a:bodyPr wrap="square" rtlCol="0">
            <a:spAutoFit/>
          </a:bodyPr>
          <a:lstStyle/>
          <a:p>
            <a:pPr fontAlgn="base"/>
            <a:r>
              <a:rPr lang="en-US" altLang="ko-KR" sz="1200" b="1" dirty="0" smtClean="0"/>
              <a:t>Epigenetic Silencing of the Human </a:t>
            </a:r>
            <a:r>
              <a:rPr lang="en-US" altLang="ko-KR" sz="1200" b="1" i="1" dirty="0" smtClean="0"/>
              <a:t>NOS2</a:t>
            </a:r>
            <a:r>
              <a:rPr lang="en-US" altLang="ko-KR" sz="1200" b="1" dirty="0" smtClean="0"/>
              <a:t> Gene: Rethinking the Role of Nitric Oxide in Human Macrophage Inflammatory Responses</a:t>
            </a:r>
          </a:p>
          <a:p>
            <a:pPr fontAlgn="base"/>
            <a:r>
              <a:rPr lang="en-US" altLang="ko-KR" sz="1200" dirty="0" smtClean="0"/>
              <a:t>Thomas J. Gross, Karol </a:t>
            </a:r>
            <a:r>
              <a:rPr lang="en-US" altLang="ko-KR" sz="1200" dirty="0" err="1" smtClean="0"/>
              <a:t>Kremens</a:t>
            </a:r>
            <a:r>
              <a:rPr lang="en-US" altLang="ko-KR" sz="1200" dirty="0" smtClean="0"/>
              <a:t>, Linda S. Powers, Brandi Brink, Tina Knutson, Frederick E. </a:t>
            </a:r>
            <a:r>
              <a:rPr lang="en-US" altLang="ko-KR" sz="1200" dirty="0" err="1" smtClean="0"/>
              <a:t>Domann</a:t>
            </a:r>
            <a:r>
              <a:rPr lang="en-US" altLang="ko-KR" sz="1200" dirty="0" smtClean="0"/>
              <a:t>, Robert A. </a:t>
            </a:r>
            <a:r>
              <a:rPr lang="en-US" altLang="ko-KR" sz="1200" dirty="0" err="1" smtClean="0"/>
              <a:t>Philibert</a:t>
            </a:r>
            <a:r>
              <a:rPr lang="en-US" altLang="ko-KR" sz="1200" dirty="0" smtClean="0"/>
              <a:t>, Mohammed M. </a:t>
            </a:r>
            <a:r>
              <a:rPr lang="en-US" altLang="ko-KR" sz="1200" dirty="0" err="1" smtClean="0"/>
              <a:t>Milhem</a:t>
            </a:r>
            <a:r>
              <a:rPr lang="en-US" altLang="ko-KR" sz="1200" dirty="0" smtClean="0"/>
              <a:t>, and Martha M. </a:t>
            </a:r>
            <a:r>
              <a:rPr lang="en-US" altLang="ko-KR" sz="1200" dirty="0" err="1" smtClean="0"/>
              <a:t>Monick</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192:2326-2338; published ahead of print January 29, 2014,doi:10.4049/jimmunol.1301758</a:t>
            </a:r>
          </a:p>
          <a:p>
            <a:pPr fontAlgn="base"/>
            <a:endParaRPr lang="en-US" altLang="ko-KR" sz="1200" b="1" dirty="0" smtClean="0"/>
          </a:p>
          <a:p>
            <a:pPr fontAlgn="base"/>
            <a:r>
              <a:rPr lang="en-US" altLang="ko-KR" sz="1200" b="1" dirty="0" smtClean="0"/>
              <a:t>Inhibition of the Membrane Attack Complex of the Complement System Reduces Secondary </a:t>
            </a:r>
            <a:r>
              <a:rPr lang="en-US" altLang="ko-KR" sz="1200" b="1" dirty="0" err="1" smtClean="0"/>
              <a:t>Neuroaxonal</a:t>
            </a:r>
            <a:r>
              <a:rPr lang="en-US" altLang="ko-KR" sz="1200" b="1" dirty="0" smtClean="0"/>
              <a:t> Loss and Promotes Neurologic Recovery after Traumatic Brain Injury in Mice</a:t>
            </a:r>
          </a:p>
          <a:p>
            <a:pPr fontAlgn="base"/>
            <a:r>
              <a:rPr lang="en-US" altLang="ko-KR" sz="1200" dirty="0" err="1" smtClean="0"/>
              <a:t>Kees</a:t>
            </a:r>
            <a:r>
              <a:rPr lang="en-US" altLang="ko-KR" sz="1200" dirty="0" smtClean="0"/>
              <a:t> </a:t>
            </a:r>
            <a:r>
              <a:rPr lang="en-US" altLang="ko-KR" sz="1200" dirty="0" err="1" smtClean="0"/>
              <a:t>Fluiter</a:t>
            </a:r>
            <a:r>
              <a:rPr lang="en-US" altLang="ko-KR" sz="1200" dirty="0" smtClean="0"/>
              <a:t>, Anne </a:t>
            </a:r>
            <a:r>
              <a:rPr lang="en-US" altLang="ko-KR" sz="1200" dirty="0" err="1" smtClean="0"/>
              <a:t>Loes</a:t>
            </a:r>
            <a:r>
              <a:rPr lang="en-US" altLang="ko-KR" sz="1200" dirty="0" smtClean="0"/>
              <a:t> </a:t>
            </a:r>
            <a:r>
              <a:rPr lang="en-US" altLang="ko-KR" sz="1200" dirty="0" err="1" smtClean="0"/>
              <a:t>Opperhuizen</a:t>
            </a:r>
            <a:r>
              <a:rPr lang="en-US" altLang="ko-KR" sz="1200" dirty="0" smtClean="0"/>
              <a:t>, B. Paul Morgan, Frank Baas, and Valeria </a:t>
            </a:r>
            <a:r>
              <a:rPr lang="en-US" altLang="ko-KR" sz="1200" dirty="0" err="1" smtClean="0"/>
              <a:t>Ramaglia</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192:2339-2348; published ahead of print January 31, 2014,doi:10.4049/jimmunol.1302793</a:t>
            </a:r>
          </a:p>
          <a:p>
            <a:pPr fontAlgn="base"/>
            <a:endParaRPr lang="en-US" altLang="ko-KR" sz="1200" dirty="0" smtClean="0"/>
          </a:p>
          <a:p>
            <a:pPr fontAlgn="base"/>
            <a:r>
              <a:rPr lang="en-US" altLang="ko-KR" sz="1200" b="1" dirty="0" err="1" smtClean="0"/>
              <a:t>Leukotriene</a:t>
            </a:r>
            <a:r>
              <a:rPr lang="en-US" altLang="ko-KR" sz="1200" b="1" dirty="0" smtClean="0"/>
              <a:t> B</a:t>
            </a:r>
            <a:r>
              <a:rPr lang="en-US" altLang="ko-KR" sz="1200" b="1" baseline="-25000" dirty="0" smtClean="0"/>
              <a:t>4</a:t>
            </a:r>
            <a:r>
              <a:rPr lang="en-US" altLang="ko-KR" sz="1200" b="1" dirty="0" smtClean="0"/>
              <a:t> Enhances the Generation of </a:t>
            </a:r>
            <a:r>
              <a:rPr lang="en-US" altLang="ko-KR" sz="1200" b="1" dirty="0" err="1" smtClean="0"/>
              <a:t>Proinflammatory</a:t>
            </a:r>
            <a:r>
              <a:rPr lang="en-US" altLang="ko-KR" sz="1200" b="1" dirty="0" smtClean="0"/>
              <a:t> </a:t>
            </a:r>
            <a:r>
              <a:rPr lang="en-US" altLang="ko-KR" sz="1200" b="1" dirty="0" err="1" smtClean="0"/>
              <a:t>MicroRNAs</a:t>
            </a:r>
            <a:r>
              <a:rPr lang="en-US" altLang="ko-KR" sz="1200" b="1" dirty="0" smtClean="0"/>
              <a:t> To Promote MyD88-Dependent Macrophage Activation</a:t>
            </a:r>
          </a:p>
          <a:p>
            <a:pPr fontAlgn="base"/>
            <a:r>
              <a:rPr lang="en-US" altLang="ko-KR" sz="1200" dirty="0" err="1" smtClean="0"/>
              <a:t>Zhuo</a:t>
            </a:r>
            <a:r>
              <a:rPr lang="en-US" altLang="ko-KR" sz="1200" dirty="0" smtClean="0"/>
              <a:t> Wang, </a:t>
            </a:r>
            <a:r>
              <a:rPr lang="en-US" altLang="ko-KR" sz="1200" dirty="0" err="1" smtClean="0"/>
              <a:t>Luciano</a:t>
            </a:r>
            <a:r>
              <a:rPr lang="en-US" altLang="ko-KR" sz="1200" dirty="0" smtClean="0"/>
              <a:t> </a:t>
            </a:r>
            <a:r>
              <a:rPr lang="en-US" altLang="ko-KR" sz="1200" dirty="0" err="1" smtClean="0"/>
              <a:t>Ribeiro</a:t>
            </a:r>
            <a:r>
              <a:rPr lang="en-US" altLang="ko-KR" sz="1200" dirty="0" smtClean="0"/>
              <a:t> </a:t>
            </a:r>
            <a:r>
              <a:rPr lang="en-US" altLang="ko-KR" sz="1200" dirty="0" err="1" smtClean="0"/>
              <a:t>Filgueiras</a:t>
            </a:r>
            <a:r>
              <a:rPr lang="en-US" altLang="ko-KR" sz="1200" dirty="0" smtClean="0"/>
              <a:t>, </a:t>
            </a:r>
            <a:r>
              <a:rPr lang="en-US" altLang="ko-KR" sz="1200" dirty="0" err="1" smtClean="0"/>
              <a:t>Soujuan</a:t>
            </a:r>
            <a:r>
              <a:rPr lang="en-US" altLang="ko-KR" sz="1200" dirty="0" smtClean="0"/>
              <a:t> Wang, Ana Paula </a:t>
            </a:r>
            <a:r>
              <a:rPr lang="en-US" altLang="ko-KR" sz="1200" dirty="0" err="1" smtClean="0"/>
              <a:t>Moreira</a:t>
            </a:r>
            <a:r>
              <a:rPr lang="en-US" altLang="ko-KR" sz="1200" dirty="0" smtClean="0"/>
              <a:t> </a:t>
            </a:r>
            <a:r>
              <a:rPr lang="en-US" altLang="ko-KR" sz="1200" dirty="0" err="1" smtClean="0"/>
              <a:t>Serezani</a:t>
            </a:r>
            <a:r>
              <a:rPr lang="en-US" altLang="ko-KR" sz="1200" dirty="0" smtClean="0"/>
              <a:t>, Marc Peters-Golden, Sonia </a:t>
            </a:r>
            <a:r>
              <a:rPr lang="en-US" altLang="ko-KR" sz="1200" dirty="0" err="1" smtClean="0"/>
              <a:t>Jancar</a:t>
            </a:r>
            <a:r>
              <a:rPr lang="en-US" altLang="ko-KR" sz="1200" dirty="0" smtClean="0"/>
              <a:t>, and C. Henrique </a:t>
            </a:r>
            <a:r>
              <a:rPr lang="en-US" altLang="ko-KR" sz="1200" dirty="0" err="1" smtClean="0"/>
              <a:t>Serezani</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192:2349-2356; published ahead of print January 29, 2014,doi:10.4049/jimmunol.1302982</a:t>
            </a:r>
          </a:p>
          <a:p>
            <a:pPr fontAlgn="base"/>
            <a:endParaRPr lang="en-US" altLang="ko-KR" sz="1200" dirty="0" smtClean="0"/>
          </a:p>
          <a:p>
            <a:pPr fontAlgn="base"/>
            <a:r>
              <a:rPr lang="en-US" altLang="ko-KR" sz="1200" b="1" dirty="0" smtClean="0"/>
              <a:t>PPAR-</a:t>
            </a:r>
            <a:r>
              <a:rPr lang="el-GR" altLang="ko-KR" sz="1200" b="1" dirty="0" smtClean="0"/>
              <a:t>γ/</a:t>
            </a:r>
            <a:r>
              <a:rPr lang="en-US" altLang="ko-KR" sz="1200" b="1" dirty="0" smtClean="0"/>
              <a:t>IL-10 Axis Inhibits MyD88 Expression and Ameliorates </a:t>
            </a:r>
            <a:r>
              <a:rPr lang="en-US" altLang="ko-KR" sz="1200" b="1" dirty="0" err="1" smtClean="0"/>
              <a:t>Murine</a:t>
            </a:r>
            <a:r>
              <a:rPr lang="en-US" altLang="ko-KR" sz="1200" b="1" dirty="0" smtClean="0"/>
              <a:t> </a:t>
            </a:r>
            <a:r>
              <a:rPr lang="en-US" altLang="ko-KR" sz="1200" b="1" dirty="0" err="1" smtClean="0"/>
              <a:t>Polymicrobial</a:t>
            </a:r>
            <a:r>
              <a:rPr lang="en-US" altLang="ko-KR" sz="1200" b="1" dirty="0" smtClean="0"/>
              <a:t> Sepsis</a:t>
            </a:r>
          </a:p>
          <a:p>
            <a:pPr fontAlgn="base"/>
            <a:r>
              <a:rPr lang="en-US" altLang="ko-KR" sz="1200" dirty="0" smtClean="0"/>
              <a:t>Ana Elisa Ferreira, </a:t>
            </a:r>
            <a:r>
              <a:rPr lang="en-US" altLang="ko-KR" sz="1200" dirty="0" err="1" smtClean="0"/>
              <a:t>Flavia</a:t>
            </a:r>
            <a:r>
              <a:rPr lang="en-US" altLang="ko-KR" sz="1200" dirty="0" smtClean="0"/>
              <a:t> </a:t>
            </a:r>
            <a:r>
              <a:rPr lang="en-US" altLang="ko-KR" sz="1200" dirty="0" err="1" smtClean="0"/>
              <a:t>Sisti</a:t>
            </a:r>
            <a:r>
              <a:rPr lang="en-US" altLang="ko-KR" sz="1200" dirty="0" smtClean="0"/>
              <a:t>, </a:t>
            </a:r>
            <a:r>
              <a:rPr lang="en-US" altLang="ko-KR" sz="1200" dirty="0" err="1" smtClean="0"/>
              <a:t>Fabiane</a:t>
            </a:r>
            <a:r>
              <a:rPr lang="en-US" altLang="ko-KR" sz="1200" dirty="0" smtClean="0"/>
              <a:t> </a:t>
            </a:r>
            <a:r>
              <a:rPr lang="en-US" altLang="ko-KR" sz="1200" dirty="0" err="1" smtClean="0"/>
              <a:t>Sônego</a:t>
            </a:r>
            <a:r>
              <a:rPr lang="en-US" altLang="ko-KR" sz="1200" dirty="0" smtClean="0"/>
              <a:t>, </a:t>
            </a:r>
            <a:r>
              <a:rPr lang="en-US" altLang="ko-KR" sz="1200" dirty="0" err="1" smtClean="0"/>
              <a:t>Suojuan</a:t>
            </a:r>
            <a:r>
              <a:rPr lang="en-US" altLang="ko-KR" sz="1200" dirty="0" smtClean="0"/>
              <a:t> Wang, </a:t>
            </a:r>
            <a:r>
              <a:rPr lang="en-US" altLang="ko-KR" sz="1200" dirty="0" err="1" smtClean="0"/>
              <a:t>Luciano</a:t>
            </a:r>
            <a:r>
              <a:rPr lang="en-US" altLang="ko-KR" sz="1200" dirty="0" smtClean="0"/>
              <a:t> </a:t>
            </a:r>
            <a:r>
              <a:rPr lang="en-US" altLang="ko-KR" sz="1200" dirty="0" err="1" smtClean="0"/>
              <a:t>Ribeiro</a:t>
            </a:r>
            <a:r>
              <a:rPr lang="en-US" altLang="ko-KR" sz="1200" dirty="0" smtClean="0"/>
              <a:t> </a:t>
            </a:r>
            <a:r>
              <a:rPr lang="en-US" altLang="ko-KR" sz="1200" dirty="0" err="1" smtClean="0"/>
              <a:t>Filgueiras</a:t>
            </a:r>
            <a:r>
              <a:rPr lang="en-US" altLang="ko-KR" sz="1200" dirty="0" smtClean="0"/>
              <a:t>, Stephanie Brandt, Ana Paula </a:t>
            </a:r>
            <a:r>
              <a:rPr lang="en-US" altLang="ko-KR" sz="1200" dirty="0" err="1" smtClean="0"/>
              <a:t>Moreira</a:t>
            </a:r>
            <a:r>
              <a:rPr lang="en-US" altLang="ko-KR" sz="1200" dirty="0" smtClean="0"/>
              <a:t> </a:t>
            </a:r>
            <a:r>
              <a:rPr lang="en-US" altLang="ko-KR" sz="1200" dirty="0" err="1" smtClean="0"/>
              <a:t>Serezani</a:t>
            </a:r>
            <a:r>
              <a:rPr lang="en-US" altLang="ko-KR" sz="1200" dirty="0" smtClean="0"/>
              <a:t>, Hong Du, Fernando Q. Cunha, Jose Carlos </a:t>
            </a:r>
            <a:r>
              <a:rPr lang="en-US" altLang="ko-KR" sz="1200" dirty="0" err="1" smtClean="0"/>
              <a:t>Alves</a:t>
            </a:r>
            <a:r>
              <a:rPr lang="en-US" altLang="ko-KR" sz="1200" dirty="0" smtClean="0"/>
              <a:t>-</a:t>
            </a:r>
            <a:r>
              <a:rPr lang="en-US" altLang="ko-KR" sz="1200" dirty="0" err="1" smtClean="0"/>
              <a:t>Filho</a:t>
            </a:r>
            <a:r>
              <a:rPr lang="en-US" altLang="ko-KR" sz="1200" dirty="0" smtClean="0"/>
              <a:t>, and Carlos Henrique </a:t>
            </a:r>
            <a:r>
              <a:rPr lang="en-US" altLang="ko-KR" sz="1200" dirty="0" err="1" smtClean="0"/>
              <a:t>Serezani</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192:2357-2365; published ahead of print January 31, 2014,doi:10.4049/jimmunol.1302375</a:t>
            </a:r>
          </a:p>
          <a:p>
            <a:pPr fontAlgn="base"/>
            <a:endParaRPr lang="en-US" altLang="ko-KR" sz="1200"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4608000" cy="6924973"/>
          </a:xfrm>
          <a:prstGeom prst="rect">
            <a:avLst/>
          </a:prstGeom>
          <a:noFill/>
        </p:spPr>
        <p:txBody>
          <a:bodyPr wrap="square" rtlCol="0">
            <a:spAutoFit/>
          </a:bodyPr>
          <a:lstStyle/>
          <a:p>
            <a:pPr fontAlgn="base"/>
            <a:r>
              <a:rPr lang="en-US" altLang="ko-KR" sz="1200" b="1" dirty="0" smtClean="0"/>
              <a:t>Endothelial Cell–Derived </a:t>
            </a:r>
            <a:r>
              <a:rPr lang="en-US" altLang="ko-KR" sz="1200" b="1" dirty="0" err="1" smtClean="0"/>
              <a:t>Chemerin</a:t>
            </a:r>
            <a:r>
              <a:rPr lang="en-US" altLang="ko-KR" sz="1200" b="1" dirty="0" smtClean="0"/>
              <a:t> Promotes </a:t>
            </a:r>
            <a:r>
              <a:rPr lang="en-US" altLang="ko-KR" sz="1200" b="1" dirty="0" err="1" smtClean="0"/>
              <a:t>Dendritic</a:t>
            </a:r>
            <a:r>
              <a:rPr lang="en-US" altLang="ko-KR" sz="1200" b="1" dirty="0" smtClean="0"/>
              <a:t> Cell Transmigration</a:t>
            </a:r>
          </a:p>
          <a:p>
            <a:pPr fontAlgn="base"/>
            <a:r>
              <a:rPr lang="en-US" altLang="ko-KR" sz="1200" dirty="0" err="1" smtClean="0"/>
              <a:t>Safiye</a:t>
            </a:r>
            <a:r>
              <a:rPr lang="en-US" altLang="ko-KR" sz="1200" dirty="0" smtClean="0"/>
              <a:t> </a:t>
            </a:r>
            <a:r>
              <a:rPr lang="en-US" altLang="ko-KR" sz="1200" dirty="0" err="1" smtClean="0"/>
              <a:t>Gonzalvo-Feo</a:t>
            </a:r>
            <a:r>
              <a:rPr lang="en-US" altLang="ko-KR" sz="1200" dirty="0" smtClean="0"/>
              <a:t>, Annalisa Del </a:t>
            </a:r>
            <a:r>
              <a:rPr lang="en-US" altLang="ko-KR" sz="1200" dirty="0" err="1" smtClean="0"/>
              <a:t>Prete</a:t>
            </a:r>
            <a:r>
              <a:rPr lang="en-US" altLang="ko-KR" sz="1200" dirty="0" smtClean="0"/>
              <a:t>, Monika </a:t>
            </a:r>
            <a:r>
              <a:rPr lang="en-US" altLang="ko-KR" sz="1200" dirty="0" err="1" smtClean="0"/>
              <a:t>Pruenster</a:t>
            </a:r>
            <a:r>
              <a:rPr lang="en-US" altLang="ko-KR" sz="1200" dirty="0" smtClean="0"/>
              <a:t>, </a:t>
            </a:r>
            <a:r>
              <a:rPr lang="en-US" altLang="ko-KR" sz="1200" dirty="0" err="1" smtClean="0"/>
              <a:t>Valentina</a:t>
            </a:r>
            <a:r>
              <a:rPr lang="en-US" altLang="ko-KR" sz="1200" dirty="0" smtClean="0"/>
              <a:t> </a:t>
            </a:r>
            <a:r>
              <a:rPr lang="en-US" altLang="ko-KR" sz="1200" dirty="0" err="1" smtClean="0"/>
              <a:t>Salvi</a:t>
            </a:r>
            <a:r>
              <a:rPr lang="en-US" altLang="ko-KR" sz="1200" dirty="0" smtClean="0"/>
              <a:t>, Li Wang, Marina </a:t>
            </a:r>
            <a:r>
              <a:rPr lang="en-US" altLang="ko-KR" sz="1200" dirty="0" err="1" smtClean="0"/>
              <a:t>Sironi</a:t>
            </a:r>
            <a:r>
              <a:rPr lang="en-US" altLang="ko-KR" sz="1200" dirty="0" smtClean="0"/>
              <a:t>, Susanne </a:t>
            </a:r>
            <a:r>
              <a:rPr lang="en-US" altLang="ko-KR" sz="1200" dirty="0" err="1" smtClean="0"/>
              <a:t>Bierschenk</a:t>
            </a:r>
            <a:r>
              <a:rPr lang="en-US" altLang="ko-KR" sz="1200" dirty="0" smtClean="0"/>
              <a:t>, Markus </a:t>
            </a:r>
            <a:r>
              <a:rPr lang="en-US" altLang="ko-KR" sz="1200" dirty="0" err="1" smtClean="0"/>
              <a:t>Sperandio</a:t>
            </a:r>
            <a:r>
              <a:rPr lang="en-US" altLang="ko-KR" sz="1200" dirty="0" smtClean="0"/>
              <a:t>, </a:t>
            </a:r>
            <a:r>
              <a:rPr lang="en-US" altLang="ko-KR" sz="1200" dirty="0" err="1" smtClean="0"/>
              <a:t>Annunciata</a:t>
            </a:r>
            <a:r>
              <a:rPr lang="en-US" altLang="ko-KR" sz="1200" dirty="0" smtClean="0"/>
              <a:t> </a:t>
            </a:r>
            <a:r>
              <a:rPr lang="en-US" altLang="ko-KR" sz="1200" dirty="0" err="1" smtClean="0"/>
              <a:t>Vecchi</a:t>
            </a:r>
            <a:r>
              <a:rPr lang="en-US" altLang="ko-KR" sz="1200" dirty="0" smtClean="0"/>
              <a:t>, and </a:t>
            </a:r>
            <a:r>
              <a:rPr lang="en-US" altLang="ko-KR" sz="1200" dirty="0" err="1" smtClean="0"/>
              <a:t>Silvano</a:t>
            </a:r>
            <a:r>
              <a:rPr lang="en-US" altLang="ko-KR" sz="1200" dirty="0" smtClean="0"/>
              <a:t> </a:t>
            </a:r>
            <a:r>
              <a:rPr lang="en-US" altLang="ko-KR" sz="1200" dirty="0" err="1" smtClean="0"/>
              <a:t>Sozzani</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192:2366-2373; published ahead of print January 27, 2014,doi:10.4049/jimmunol.1302028</a:t>
            </a:r>
          </a:p>
          <a:p>
            <a:pPr fontAlgn="base"/>
            <a:endParaRPr lang="en-US" altLang="ko-KR" sz="1200" dirty="0" smtClean="0"/>
          </a:p>
          <a:p>
            <a:pPr fontAlgn="base"/>
            <a:r>
              <a:rPr lang="en-US" altLang="ko-KR" sz="1200" b="1" dirty="0" err="1" smtClean="0"/>
              <a:t>IgA</a:t>
            </a:r>
            <a:r>
              <a:rPr lang="en-US" altLang="ko-KR" sz="1200" b="1" dirty="0" smtClean="0"/>
              <a:t> Enhances </a:t>
            </a:r>
            <a:r>
              <a:rPr lang="en-US" altLang="ko-KR" sz="1200" b="1" dirty="0" err="1" smtClean="0"/>
              <a:t>NETosis</a:t>
            </a:r>
            <a:r>
              <a:rPr lang="en-US" altLang="ko-KR" sz="1200" b="1" dirty="0" smtClean="0"/>
              <a:t> and Release of </a:t>
            </a:r>
            <a:r>
              <a:rPr lang="en-US" altLang="ko-KR" sz="1200" b="1" dirty="0" err="1" smtClean="0"/>
              <a:t>Neutrophil</a:t>
            </a:r>
            <a:r>
              <a:rPr lang="en-US" altLang="ko-KR" sz="1200" b="1" dirty="0" smtClean="0"/>
              <a:t> Extracellular Traps by </a:t>
            </a:r>
            <a:r>
              <a:rPr lang="en-US" altLang="ko-KR" sz="1200" b="1" dirty="0" err="1" smtClean="0"/>
              <a:t>Polymorphonuclear</a:t>
            </a:r>
            <a:r>
              <a:rPr lang="en-US" altLang="ko-KR" sz="1200" b="1" dirty="0" smtClean="0"/>
              <a:t> Cells via </a:t>
            </a:r>
            <a:r>
              <a:rPr lang="en-US" altLang="ko-KR" sz="1200" b="1" dirty="0" err="1" smtClean="0"/>
              <a:t>Fc</a:t>
            </a:r>
            <a:r>
              <a:rPr lang="el-GR" altLang="ko-KR" sz="1200" b="1" dirty="0" smtClean="0"/>
              <a:t>α </a:t>
            </a:r>
            <a:r>
              <a:rPr lang="en-US" altLang="ko-KR" sz="1200" b="1" dirty="0" smtClean="0"/>
              <a:t>Receptor I</a:t>
            </a:r>
          </a:p>
          <a:p>
            <a:pPr fontAlgn="base"/>
            <a:r>
              <a:rPr lang="en-US" altLang="ko-KR" sz="1200" dirty="0" err="1" smtClean="0"/>
              <a:t>Esil</a:t>
            </a:r>
            <a:r>
              <a:rPr lang="en-US" altLang="ko-KR" sz="1200" dirty="0" smtClean="0"/>
              <a:t> </a:t>
            </a:r>
            <a:r>
              <a:rPr lang="en-US" altLang="ko-KR" sz="1200" dirty="0" err="1" smtClean="0"/>
              <a:t>Aleyd</a:t>
            </a:r>
            <a:r>
              <a:rPr lang="en-US" altLang="ko-KR" sz="1200" dirty="0" smtClean="0"/>
              <a:t>, </a:t>
            </a:r>
            <a:r>
              <a:rPr lang="en-US" altLang="ko-KR" sz="1200" dirty="0" err="1" smtClean="0"/>
              <a:t>Miel</a:t>
            </a:r>
            <a:r>
              <a:rPr lang="en-US" altLang="ko-KR" sz="1200" dirty="0" smtClean="0"/>
              <a:t> W. M. van </a:t>
            </a:r>
            <a:r>
              <a:rPr lang="en-US" altLang="ko-KR" sz="1200" dirty="0" err="1" smtClean="0"/>
              <a:t>Hout</a:t>
            </a:r>
            <a:r>
              <a:rPr lang="en-US" altLang="ko-KR" sz="1200" dirty="0" smtClean="0"/>
              <a:t>, Sonja H. </a:t>
            </a:r>
            <a:r>
              <a:rPr lang="en-US" altLang="ko-KR" sz="1200" dirty="0" err="1" smtClean="0"/>
              <a:t>Ganzevles</a:t>
            </a:r>
            <a:r>
              <a:rPr lang="en-US" altLang="ko-KR" sz="1200" dirty="0" smtClean="0"/>
              <a:t>, </a:t>
            </a:r>
            <a:r>
              <a:rPr lang="en-US" altLang="ko-KR" sz="1200" dirty="0" err="1" smtClean="0"/>
              <a:t>Kees</a:t>
            </a:r>
            <a:r>
              <a:rPr lang="en-US" altLang="ko-KR" sz="1200" dirty="0" smtClean="0"/>
              <a:t> A. </a:t>
            </a:r>
            <a:r>
              <a:rPr lang="en-US" altLang="ko-KR" sz="1200" dirty="0" err="1" smtClean="0"/>
              <a:t>Hoeben</a:t>
            </a:r>
            <a:r>
              <a:rPr lang="en-US" altLang="ko-KR" sz="1200" dirty="0" smtClean="0"/>
              <a:t>, Vincent </a:t>
            </a:r>
            <a:r>
              <a:rPr lang="en-US" altLang="ko-KR" sz="1200" dirty="0" err="1" smtClean="0"/>
              <a:t>Everts</a:t>
            </a:r>
            <a:r>
              <a:rPr lang="en-US" altLang="ko-KR" sz="1200" dirty="0" smtClean="0"/>
              <a:t>, </a:t>
            </a:r>
            <a:r>
              <a:rPr lang="en-US" altLang="ko-KR" sz="1200" dirty="0" err="1" smtClean="0"/>
              <a:t>Jantine</a:t>
            </a:r>
            <a:r>
              <a:rPr lang="en-US" altLang="ko-KR" sz="1200" dirty="0" smtClean="0"/>
              <a:t> E. </a:t>
            </a:r>
            <a:r>
              <a:rPr lang="en-US" altLang="ko-KR" sz="1200" dirty="0" err="1" smtClean="0"/>
              <a:t>Bakema</a:t>
            </a:r>
            <a:r>
              <a:rPr lang="en-US" altLang="ko-KR" sz="1200" dirty="0" smtClean="0"/>
              <a:t>, and </a:t>
            </a:r>
            <a:r>
              <a:rPr lang="en-US" altLang="ko-KR" sz="1200" dirty="0" err="1" smtClean="0"/>
              <a:t>Marjolein</a:t>
            </a:r>
            <a:r>
              <a:rPr lang="en-US" altLang="ko-KR" sz="1200" dirty="0" smtClean="0"/>
              <a:t> van </a:t>
            </a:r>
            <a:r>
              <a:rPr lang="en-US" altLang="ko-KR" sz="1200" dirty="0" err="1" smtClean="0"/>
              <a:t>Egmond</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192:2374-2383; published ahead of print February 3, 2014,doi:10.4049/jimmunol.1300261</a:t>
            </a:r>
          </a:p>
          <a:p>
            <a:pPr fontAlgn="base"/>
            <a:endParaRPr lang="en-US" altLang="ko-KR" sz="1200" dirty="0" smtClean="0"/>
          </a:p>
          <a:p>
            <a:pPr fontAlgn="base"/>
            <a:r>
              <a:rPr lang="en-US" altLang="ko-KR" sz="1200" b="1" dirty="0" smtClean="0"/>
              <a:t>8-Oxoguanine DNA Glycosylase-1 Augments </a:t>
            </a:r>
            <a:r>
              <a:rPr lang="en-US" altLang="ko-KR" sz="1200" b="1" dirty="0" err="1" smtClean="0"/>
              <a:t>Proinflammatory</a:t>
            </a:r>
            <a:r>
              <a:rPr lang="en-US" altLang="ko-KR" sz="1200" b="1" dirty="0" smtClean="0"/>
              <a:t> Gene Expression by Facilitating the Recruitment of Site-Specific Transcription Factors</a:t>
            </a:r>
          </a:p>
          <a:p>
            <a:pPr fontAlgn="base"/>
            <a:r>
              <a:rPr lang="en-US" altLang="ko-KR" sz="1200" dirty="0" err="1" smtClean="0"/>
              <a:t>Xueqing</a:t>
            </a:r>
            <a:r>
              <a:rPr lang="en-US" altLang="ko-KR" sz="1200" dirty="0" smtClean="0"/>
              <a:t> </a:t>
            </a:r>
            <a:r>
              <a:rPr lang="en-US" altLang="ko-KR" sz="1200" dirty="0" err="1" smtClean="0"/>
              <a:t>Ba</a:t>
            </a:r>
            <a:r>
              <a:rPr lang="en-US" altLang="ko-KR" sz="1200" dirty="0" smtClean="0"/>
              <a:t>, Attila </a:t>
            </a:r>
            <a:r>
              <a:rPr lang="en-US" altLang="ko-KR" sz="1200" dirty="0" err="1" smtClean="0"/>
              <a:t>Bacsi</a:t>
            </a:r>
            <a:r>
              <a:rPr lang="en-US" altLang="ko-KR" sz="1200" dirty="0" smtClean="0"/>
              <a:t>, </a:t>
            </a:r>
            <a:r>
              <a:rPr lang="en-US" altLang="ko-KR" sz="1200" dirty="0" err="1" smtClean="0"/>
              <a:t>Jixian</a:t>
            </a:r>
            <a:r>
              <a:rPr lang="en-US" altLang="ko-KR" sz="1200" dirty="0" smtClean="0"/>
              <a:t> </a:t>
            </a:r>
            <a:r>
              <a:rPr lang="en-US" altLang="ko-KR" sz="1200" dirty="0" err="1" smtClean="0"/>
              <a:t>Luo</a:t>
            </a:r>
            <a:r>
              <a:rPr lang="en-US" altLang="ko-KR" sz="1200" dirty="0" smtClean="0"/>
              <a:t>, </a:t>
            </a:r>
            <a:r>
              <a:rPr lang="en-US" altLang="ko-KR" sz="1200" dirty="0" err="1" smtClean="0"/>
              <a:t>Leopoldo</a:t>
            </a:r>
            <a:r>
              <a:rPr lang="en-US" altLang="ko-KR" sz="1200" dirty="0" smtClean="0"/>
              <a:t> Aguilera-Aguirre, </a:t>
            </a:r>
            <a:r>
              <a:rPr lang="en-US" altLang="ko-KR" sz="1200" dirty="0" err="1" smtClean="0"/>
              <a:t>Xianlu</a:t>
            </a:r>
            <a:r>
              <a:rPr lang="en-US" altLang="ko-KR" sz="1200" dirty="0" smtClean="0"/>
              <a:t> </a:t>
            </a:r>
            <a:r>
              <a:rPr lang="en-US" altLang="ko-KR" sz="1200" dirty="0" err="1" smtClean="0"/>
              <a:t>Zeng</a:t>
            </a:r>
            <a:r>
              <a:rPr lang="en-US" altLang="ko-KR" sz="1200" dirty="0" smtClean="0"/>
              <a:t>, </a:t>
            </a:r>
            <a:r>
              <a:rPr lang="en-US" altLang="ko-KR" sz="1200" dirty="0" err="1" smtClean="0"/>
              <a:t>Zsolt</a:t>
            </a:r>
            <a:r>
              <a:rPr lang="en-US" altLang="ko-KR" sz="1200" dirty="0" smtClean="0"/>
              <a:t> </a:t>
            </a:r>
            <a:r>
              <a:rPr lang="en-US" altLang="ko-KR" sz="1200" dirty="0" err="1" smtClean="0"/>
              <a:t>Radak</a:t>
            </a:r>
            <a:r>
              <a:rPr lang="en-US" altLang="ko-KR" sz="1200" dirty="0" smtClean="0"/>
              <a:t>, Allan R. </a:t>
            </a:r>
            <a:r>
              <a:rPr lang="en-US" altLang="ko-KR" sz="1200" dirty="0" err="1" smtClean="0"/>
              <a:t>Brasier</a:t>
            </a:r>
            <a:r>
              <a:rPr lang="en-US" altLang="ko-KR" sz="1200" dirty="0" smtClean="0"/>
              <a:t>, and </a:t>
            </a:r>
            <a:r>
              <a:rPr lang="en-US" altLang="ko-KR" sz="1200" dirty="0" err="1" smtClean="0"/>
              <a:t>Istvan</a:t>
            </a:r>
            <a:r>
              <a:rPr lang="en-US" altLang="ko-KR" sz="1200" dirty="0" smtClean="0"/>
              <a:t> </a:t>
            </a:r>
            <a:r>
              <a:rPr lang="en-US" altLang="ko-KR" sz="1200" dirty="0" err="1" smtClean="0"/>
              <a:t>Boldogh</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192:2384-2394; published ahead of print January 31, 2014,doi:10.4049/jimmunol.1302472</a:t>
            </a:r>
          </a:p>
          <a:p>
            <a:pPr fontAlgn="base"/>
            <a:endParaRPr lang="en-US" altLang="ko-KR" sz="1200" dirty="0" smtClean="0"/>
          </a:p>
          <a:p>
            <a:pPr fontAlgn="base"/>
            <a:r>
              <a:rPr lang="en-US" altLang="ko-KR" sz="1200" b="1" dirty="0" smtClean="0"/>
              <a:t>Inflammatory Cytokines Break Down Intrinsic Immunological Tolerance of Human Primary </a:t>
            </a:r>
            <a:r>
              <a:rPr lang="en-US" altLang="ko-KR" sz="1200" b="1" dirty="0" err="1" smtClean="0"/>
              <a:t>Keratinocytes</a:t>
            </a:r>
            <a:r>
              <a:rPr lang="en-US" altLang="ko-KR" sz="1200" b="1" dirty="0" smtClean="0"/>
              <a:t> to </a:t>
            </a:r>
            <a:r>
              <a:rPr lang="en-US" altLang="ko-KR" sz="1200" b="1" dirty="0" err="1" smtClean="0"/>
              <a:t>Cytosolic</a:t>
            </a:r>
            <a:r>
              <a:rPr lang="en-US" altLang="ko-KR" sz="1200" b="1" dirty="0" smtClean="0"/>
              <a:t> DNA</a:t>
            </a:r>
          </a:p>
          <a:p>
            <a:pPr fontAlgn="base"/>
            <a:r>
              <a:rPr lang="en-US" altLang="ko-KR" sz="1200" dirty="0" err="1" smtClean="0"/>
              <a:t>Srikanth</a:t>
            </a:r>
            <a:r>
              <a:rPr lang="en-US" altLang="ko-KR" sz="1200" dirty="0" smtClean="0"/>
              <a:t> </a:t>
            </a:r>
            <a:r>
              <a:rPr lang="en-US" altLang="ko-KR" sz="1200" dirty="0" err="1" smtClean="0"/>
              <a:t>Chiliveru</a:t>
            </a:r>
            <a:r>
              <a:rPr lang="en-US" altLang="ko-KR" sz="1200" dirty="0" smtClean="0"/>
              <a:t>, Stine H. </a:t>
            </a:r>
            <a:r>
              <a:rPr lang="en-US" altLang="ko-KR" sz="1200" dirty="0" err="1" smtClean="0"/>
              <a:t>Rahbek</a:t>
            </a:r>
            <a:r>
              <a:rPr lang="en-US" altLang="ko-KR" sz="1200" dirty="0" smtClean="0"/>
              <a:t>, Simon K. Jensen, </a:t>
            </a:r>
            <a:r>
              <a:rPr lang="en-US" altLang="ko-KR" sz="1200" dirty="0" err="1" smtClean="0"/>
              <a:t>Sofie</a:t>
            </a:r>
            <a:r>
              <a:rPr lang="en-US" altLang="ko-KR" sz="1200" dirty="0" smtClean="0"/>
              <a:t> E. </a:t>
            </a:r>
            <a:r>
              <a:rPr lang="en-US" altLang="ko-KR" sz="1200" dirty="0" err="1" smtClean="0"/>
              <a:t>Jørgensen</a:t>
            </a:r>
            <a:r>
              <a:rPr lang="en-US" altLang="ko-KR" sz="1200" dirty="0" smtClean="0"/>
              <a:t>, Sara K. </a:t>
            </a:r>
            <a:r>
              <a:rPr lang="en-US" altLang="ko-KR" sz="1200" dirty="0" err="1" smtClean="0"/>
              <a:t>Nissen</a:t>
            </a:r>
            <a:r>
              <a:rPr lang="en-US" altLang="ko-KR" sz="1200" dirty="0" smtClean="0"/>
              <a:t>, </a:t>
            </a:r>
            <a:r>
              <a:rPr lang="en-US" altLang="ko-KR" sz="1200" dirty="0" err="1" smtClean="0"/>
              <a:t>Stig</a:t>
            </a:r>
            <a:r>
              <a:rPr lang="en-US" altLang="ko-KR" sz="1200" dirty="0" smtClean="0"/>
              <a:t> H. Christiansen, Trine H. </a:t>
            </a:r>
            <a:r>
              <a:rPr lang="en-US" altLang="ko-KR" sz="1200" dirty="0" err="1" smtClean="0"/>
              <a:t>Mogensen</a:t>
            </a:r>
            <a:r>
              <a:rPr lang="en-US" altLang="ko-KR" sz="1200" dirty="0" smtClean="0"/>
              <a:t>, Martin R. </a:t>
            </a:r>
            <a:r>
              <a:rPr lang="en-US" altLang="ko-KR" sz="1200" dirty="0" err="1" smtClean="0"/>
              <a:t>Jakobsen</a:t>
            </a:r>
            <a:r>
              <a:rPr lang="en-US" altLang="ko-KR" sz="1200" dirty="0" smtClean="0"/>
              <a:t>, Lars </a:t>
            </a:r>
            <a:r>
              <a:rPr lang="en-US" altLang="ko-KR" sz="1200" dirty="0" err="1" smtClean="0"/>
              <a:t>Iversen</a:t>
            </a:r>
            <a:r>
              <a:rPr lang="en-US" altLang="ko-KR" sz="1200" dirty="0" smtClean="0"/>
              <a:t>, Claus Johansen, and </a:t>
            </a:r>
            <a:r>
              <a:rPr lang="en-US" altLang="ko-KR" sz="1200" dirty="0" err="1" smtClean="0"/>
              <a:t>Søren</a:t>
            </a:r>
            <a:r>
              <a:rPr lang="en-US" altLang="ko-KR" sz="1200" dirty="0" smtClean="0"/>
              <a:t> R. </a:t>
            </a:r>
            <a:r>
              <a:rPr lang="en-US" altLang="ko-KR" sz="1200" dirty="0" err="1" smtClean="0"/>
              <a:t>Paludan</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192:2395-2404; published ahead of print January 31, 2014,doi:10.4049/jimmunol.1302120</a:t>
            </a:r>
          </a:p>
          <a:p>
            <a:pPr fontAlgn="base"/>
            <a:endParaRPr lang="en-US" altLang="ko-KR" sz="1200" dirty="0" smtClean="0"/>
          </a:p>
        </p:txBody>
      </p:sp>
      <p:sp>
        <p:nvSpPr>
          <p:cNvPr id="3" name="TextBox 2"/>
          <p:cNvSpPr txBox="1"/>
          <p:nvPr/>
        </p:nvSpPr>
        <p:spPr>
          <a:xfrm>
            <a:off x="4536000" y="0"/>
            <a:ext cx="4608000" cy="6186309"/>
          </a:xfrm>
          <a:prstGeom prst="rect">
            <a:avLst/>
          </a:prstGeom>
          <a:noFill/>
        </p:spPr>
        <p:txBody>
          <a:bodyPr wrap="square" rtlCol="0">
            <a:spAutoFit/>
          </a:bodyPr>
          <a:lstStyle/>
          <a:p>
            <a:pPr fontAlgn="base"/>
            <a:r>
              <a:rPr lang="en-US" altLang="ko-KR" sz="1200" b="1" dirty="0" smtClean="0"/>
              <a:t>G-CSF Drives a Posttraumatic Immune Program That Protects the Host from Infection</a:t>
            </a:r>
          </a:p>
          <a:p>
            <a:pPr fontAlgn="base"/>
            <a:r>
              <a:rPr lang="en-US" altLang="ko-KR" sz="1200" dirty="0" smtClean="0"/>
              <a:t>Jason C. Gardner, John G. Noel, </a:t>
            </a:r>
            <a:r>
              <a:rPr lang="en-US" altLang="ko-KR" sz="1200" dirty="0" err="1" smtClean="0"/>
              <a:t>Nikolaos</a:t>
            </a:r>
            <a:r>
              <a:rPr lang="en-US" altLang="ko-KR" sz="1200" dirty="0" smtClean="0"/>
              <a:t> M. </a:t>
            </a:r>
            <a:r>
              <a:rPr lang="en-US" altLang="ko-KR" sz="1200" dirty="0" err="1" smtClean="0"/>
              <a:t>Nikolaidis</a:t>
            </a:r>
            <a:r>
              <a:rPr lang="en-US" altLang="ko-KR" sz="1200" dirty="0" smtClean="0"/>
              <a:t>, </a:t>
            </a:r>
            <a:r>
              <a:rPr lang="en-US" altLang="ko-KR" sz="1200" dirty="0" err="1" smtClean="0"/>
              <a:t>Rebekah</a:t>
            </a:r>
            <a:r>
              <a:rPr lang="en-US" altLang="ko-KR" sz="1200" dirty="0" smtClean="0"/>
              <a:t> </a:t>
            </a:r>
            <a:r>
              <a:rPr lang="en-US" altLang="ko-KR" sz="1200" dirty="0" err="1" smtClean="0"/>
              <a:t>Karns</a:t>
            </a:r>
            <a:r>
              <a:rPr lang="en-US" altLang="ko-KR" sz="1200" dirty="0" smtClean="0"/>
              <a:t>, Bruce J. </a:t>
            </a:r>
            <a:r>
              <a:rPr lang="en-US" altLang="ko-KR" sz="1200" dirty="0" err="1" smtClean="0"/>
              <a:t>Aronow</a:t>
            </a:r>
            <a:r>
              <a:rPr lang="en-US" altLang="ko-KR" sz="1200" dirty="0" smtClean="0"/>
              <a:t>, Cora K. Ogle, and Francis X. McCormack</a:t>
            </a:r>
          </a:p>
          <a:p>
            <a:pPr fontAlgn="base"/>
            <a:r>
              <a:rPr lang="en-US" altLang="ko-KR" sz="1200" dirty="0" smtClean="0"/>
              <a:t>J </a:t>
            </a:r>
            <a:r>
              <a:rPr lang="en-US" altLang="ko-KR" sz="1200" dirty="0" err="1" smtClean="0"/>
              <a:t>Immunol</a:t>
            </a:r>
            <a:r>
              <a:rPr lang="en-US" altLang="ko-KR" sz="1200" dirty="0" smtClean="0"/>
              <a:t> 2014 192:2405-2417; published ahead of print January 27, 2014,doi:10.4049/jimmunol.1302752</a:t>
            </a:r>
          </a:p>
          <a:p>
            <a:pPr fontAlgn="base"/>
            <a:endParaRPr lang="en-US" altLang="ko-KR" sz="1200" dirty="0" smtClean="0"/>
          </a:p>
          <a:p>
            <a:pPr fontAlgn="base"/>
            <a:r>
              <a:rPr lang="en-US" altLang="ko-KR" sz="1200" b="1" dirty="0" smtClean="0"/>
              <a:t>Galectin-9 Signaling through TIM-3 Is Involved in </a:t>
            </a:r>
            <a:r>
              <a:rPr lang="en-US" altLang="ko-KR" sz="1200" b="1" dirty="0" err="1" smtClean="0"/>
              <a:t>Neutrophil</a:t>
            </a:r>
            <a:r>
              <a:rPr lang="en-US" altLang="ko-KR" sz="1200" b="1" dirty="0" smtClean="0"/>
              <a:t>-Mediated Gram-Negative Bacterial Killing: An Effect Abrogated within the Cystic Fibrosis Lung</a:t>
            </a:r>
          </a:p>
          <a:p>
            <a:pPr fontAlgn="base"/>
            <a:r>
              <a:rPr lang="en-US" altLang="ko-KR" sz="1200" dirty="0" smtClean="0"/>
              <a:t>Isabel Vega-</a:t>
            </a:r>
            <a:r>
              <a:rPr lang="en-US" altLang="ko-KR" sz="1200" dirty="0" err="1" smtClean="0"/>
              <a:t>Carrascal</a:t>
            </a:r>
            <a:r>
              <a:rPr lang="en-US" altLang="ko-KR" sz="1200" dirty="0" smtClean="0"/>
              <a:t>, David A. Bergin, Oliver J. </a:t>
            </a:r>
            <a:r>
              <a:rPr lang="en-US" altLang="ko-KR" sz="1200" dirty="0" err="1" smtClean="0"/>
              <a:t>McElvaney</a:t>
            </a:r>
            <a:r>
              <a:rPr lang="en-US" altLang="ko-KR" sz="1200" dirty="0" smtClean="0"/>
              <a:t>, </a:t>
            </a:r>
            <a:r>
              <a:rPr lang="en-US" altLang="ko-KR" sz="1200" dirty="0" err="1" smtClean="0"/>
              <a:t>Cormac</a:t>
            </a:r>
            <a:r>
              <a:rPr lang="en-US" altLang="ko-KR" sz="1200" dirty="0" smtClean="0"/>
              <a:t> McCarthy, </a:t>
            </a:r>
            <a:r>
              <a:rPr lang="en-US" altLang="ko-KR" sz="1200" dirty="0" err="1" smtClean="0"/>
              <a:t>Nessa</a:t>
            </a:r>
            <a:r>
              <a:rPr lang="en-US" altLang="ko-KR" sz="1200" dirty="0" smtClean="0"/>
              <a:t> </a:t>
            </a:r>
            <a:r>
              <a:rPr lang="en-US" altLang="ko-KR" sz="1200" dirty="0" err="1" smtClean="0"/>
              <a:t>Banville</a:t>
            </a:r>
            <a:r>
              <a:rPr lang="en-US" altLang="ko-KR" sz="1200" dirty="0" smtClean="0"/>
              <a:t>, Kerstin Pohl, </a:t>
            </a:r>
            <a:r>
              <a:rPr lang="en-US" altLang="ko-KR" sz="1200" dirty="0" err="1" smtClean="0"/>
              <a:t>Mitsuomi</a:t>
            </a:r>
            <a:r>
              <a:rPr lang="en-US" altLang="ko-KR" sz="1200" dirty="0" smtClean="0"/>
              <a:t> </a:t>
            </a:r>
            <a:r>
              <a:rPr lang="en-US" altLang="ko-KR" sz="1200" dirty="0" err="1" smtClean="0"/>
              <a:t>Hirashima</a:t>
            </a:r>
            <a:r>
              <a:rPr lang="en-US" altLang="ko-KR" sz="1200" dirty="0" smtClean="0"/>
              <a:t>, Vijay K. </a:t>
            </a:r>
            <a:r>
              <a:rPr lang="en-US" altLang="ko-KR" sz="1200" dirty="0" err="1" smtClean="0"/>
              <a:t>Kuchroo</a:t>
            </a:r>
            <a:r>
              <a:rPr lang="en-US" altLang="ko-KR" sz="1200" dirty="0" smtClean="0"/>
              <a:t>, </a:t>
            </a:r>
            <a:r>
              <a:rPr lang="en-US" altLang="ko-KR" sz="1200" dirty="0" err="1" smtClean="0"/>
              <a:t>Emer</a:t>
            </a:r>
            <a:r>
              <a:rPr lang="en-US" altLang="ko-KR" sz="1200" dirty="0" smtClean="0"/>
              <a:t> P. Reeves, and Noel G. </a:t>
            </a:r>
            <a:r>
              <a:rPr lang="en-US" altLang="ko-KR" sz="1200" dirty="0" err="1" smtClean="0"/>
              <a:t>McElvaney</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192:2418-2431; published ahead of print January 29, 2014,doi:10.4049/jimmunol.1300711</a:t>
            </a:r>
          </a:p>
          <a:p>
            <a:pPr fontAlgn="base"/>
            <a:endParaRPr lang="en-US" altLang="ko-KR" sz="1200" dirty="0" smtClean="0"/>
          </a:p>
          <a:p>
            <a:pPr fontAlgn="base"/>
            <a:r>
              <a:rPr lang="en-US" altLang="ko-KR" sz="1200" b="1" dirty="0" smtClean="0"/>
              <a:t>B-1a Cell Diversity: </a:t>
            </a:r>
            <a:r>
              <a:rPr lang="en-US" altLang="ko-KR" sz="1200" b="1" dirty="0" err="1" smtClean="0"/>
              <a:t>Nontemplated</a:t>
            </a:r>
            <a:r>
              <a:rPr lang="en-US" altLang="ko-KR" sz="1200" b="1" dirty="0" smtClean="0"/>
              <a:t> Addition in B-1a Cell </a:t>
            </a:r>
            <a:r>
              <a:rPr lang="en-US" altLang="ko-KR" sz="1200" b="1" dirty="0" err="1" smtClean="0"/>
              <a:t>Ig</a:t>
            </a:r>
            <a:r>
              <a:rPr lang="en-US" altLang="ko-KR" sz="1200" b="1" dirty="0" smtClean="0"/>
              <a:t> Is Determined by Progenitor Population and Developmental Location</a:t>
            </a:r>
          </a:p>
          <a:p>
            <a:pPr fontAlgn="base"/>
            <a:r>
              <a:rPr lang="en-US" altLang="ko-KR" sz="1200" dirty="0" smtClean="0"/>
              <a:t>Nichol E. </a:t>
            </a:r>
            <a:r>
              <a:rPr lang="en-US" altLang="ko-KR" sz="1200" dirty="0" err="1" smtClean="0"/>
              <a:t>Holodick</a:t>
            </a:r>
            <a:r>
              <a:rPr lang="en-US" altLang="ko-KR" sz="1200" dirty="0" smtClean="0"/>
              <a:t>, Teresa </a:t>
            </a:r>
            <a:r>
              <a:rPr lang="en-US" altLang="ko-KR" sz="1200" dirty="0" err="1" smtClean="0"/>
              <a:t>Vizconde</a:t>
            </a:r>
            <a:r>
              <a:rPr lang="en-US" altLang="ko-KR" sz="1200" dirty="0" smtClean="0"/>
              <a:t>, and Thomas L. Rothstein</a:t>
            </a:r>
          </a:p>
          <a:p>
            <a:pPr fontAlgn="base"/>
            <a:r>
              <a:rPr lang="en-US" altLang="ko-KR" sz="1200" dirty="0" smtClean="0"/>
              <a:t>J </a:t>
            </a:r>
            <a:r>
              <a:rPr lang="en-US" altLang="ko-KR" sz="1200" dirty="0" err="1" smtClean="0"/>
              <a:t>Immunol</a:t>
            </a:r>
            <a:r>
              <a:rPr lang="en-US" altLang="ko-KR" sz="1200" dirty="0" smtClean="0"/>
              <a:t> 2014 192:2432-2441; published ahead of print January 29, 2014,doi:10.4049/jimmunol.1300247</a:t>
            </a:r>
          </a:p>
          <a:p>
            <a:pPr fontAlgn="base"/>
            <a:endParaRPr lang="en-US" altLang="ko-KR" sz="1200" dirty="0" smtClean="0"/>
          </a:p>
          <a:p>
            <a:pPr fontAlgn="base"/>
            <a:r>
              <a:rPr lang="en-US" altLang="ko-KR" sz="1200" b="1" dirty="0" smtClean="0"/>
              <a:t>Type 2 Innate Lymphoid Cells Drive CD4</a:t>
            </a:r>
            <a:r>
              <a:rPr lang="en-US" altLang="ko-KR" sz="1200" b="1" baseline="30000" dirty="0" smtClean="0"/>
              <a:t>+</a:t>
            </a:r>
            <a:r>
              <a:rPr lang="en-US" altLang="ko-KR" sz="1200" b="1" dirty="0" smtClean="0"/>
              <a:t> Th2 Cell Responses</a:t>
            </a:r>
          </a:p>
          <a:p>
            <a:pPr fontAlgn="base"/>
            <a:r>
              <a:rPr lang="en-US" altLang="ko-KR" sz="1200" dirty="0" err="1" smtClean="0"/>
              <a:t>Ananda</a:t>
            </a:r>
            <a:r>
              <a:rPr lang="en-US" altLang="ko-KR" sz="1200" dirty="0" smtClean="0"/>
              <a:t> S. </a:t>
            </a:r>
            <a:r>
              <a:rPr lang="en-US" altLang="ko-KR" sz="1200" dirty="0" err="1" smtClean="0"/>
              <a:t>Mirchandani</a:t>
            </a:r>
            <a:r>
              <a:rPr lang="en-US" altLang="ko-KR" sz="1200" dirty="0" smtClean="0"/>
              <a:t>, Anne-</a:t>
            </a:r>
            <a:r>
              <a:rPr lang="en-US" altLang="ko-KR" sz="1200" dirty="0" err="1" smtClean="0"/>
              <a:t>Gaelle</a:t>
            </a:r>
            <a:r>
              <a:rPr lang="en-US" altLang="ko-KR" sz="1200" dirty="0" smtClean="0"/>
              <a:t> </a:t>
            </a:r>
            <a:r>
              <a:rPr lang="en-US" altLang="ko-KR" sz="1200" dirty="0" err="1" smtClean="0"/>
              <a:t>Besnard</a:t>
            </a:r>
            <a:r>
              <a:rPr lang="en-US" altLang="ko-KR" sz="1200" dirty="0" smtClean="0"/>
              <a:t>, Edwin Yip, Charlotte Scott, </a:t>
            </a:r>
            <a:r>
              <a:rPr lang="en-US" altLang="ko-KR" sz="1200" dirty="0" err="1" smtClean="0"/>
              <a:t>Calum</a:t>
            </a:r>
            <a:r>
              <a:rPr lang="en-US" altLang="ko-KR" sz="1200" dirty="0" smtClean="0"/>
              <a:t> C. Bain, </a:t>
            </a:r>
            <a:r>
              <a:rPr lang="en-US" altLang="ko-KR" sz="1200" dirty="0" err="1" smtClean="0"/>
              <a:t>Vuk</a:t>
            </a:r>
            <a:r>
              <a:rPr lang="en-US" altLang="ko-KR" sz="1200" dirty="0" smtClean="0"/>
              <a:t> </a:t>
            </a:r>
            <a:r>
              <a:rPr lang="en-US" altLang="ko-KR" sz="1200" dirty="0" err="1" smtClean="0"/>
              <a:t>Cerovic</a:t>
            </a:r>
            <a:r>
              <a:rPr lang="en-US" altLang="ko-KR" sz="1200" dirty="0" smtClean="0"/>
              <a:t>, Robert J. </a:t>
            </a:r>
            <a:r>
              <a:rPr lang="en-US" altLang="ko-KR" sz="1200" dirty="0" err="1" smtClean="0"/>
              <a:t>Salmond</a:t>
            </a:r>
            <a:r>
              <a:rPr lang="en-US" altLang="ko-KR" sz="1200" dirty="0" smtClean="0"/>
              <a:t>, and </a:t>
            </a:r>
            <a:r>
              <a:rPr lang="en-US" altLang="ko-KR" sz="1200" dirty="0" err="1" smtClean="0"/>
              <a:t>Foo</a:t>
            </a:r>
            <a:r>
              <a:rPr lang="en-US" altLang="ko-KR" sz="1200" dirty="0" smtClean="0"/>
              <a:t> Y. </a:t>
            </a:r>
            <a:r>
              <a:rPr lang="en-US" altLang="ko-KR" sz="1200" dirty="0" err="1" smtClean="0"/>
              <a:t>Liew</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192:2442-2448; published ahead of print January 27, 2014,doi:10.4049/jimmunol.1300974</a:t>
            </a:r>
          </a:p>
          <a:p>
            <a:pPr fontAlgn="base"/>
            <a:endParaRPr lang="en-US" altLang="ko-KR" sz="1200"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4608000" cy="6924973"/>
          </a:xfrm>
          <a:prstGeom prst="rect">
            <a:avLst/>
          </a:prstGeom>
          <a:noFill/>
        </p:spPr>
        <p:txBody>
          <a:bodyPr wrap="square" rtlCol="0">
            <a:spAutoFit/>
          </a:bodyPr>
          <a:lstStyle/>
          <a:p>
            <a:pPr fontAlgn="base"/>
            <a:r>
              <a:rPr lang="en-US" altLang="ko-KR" sz="1200" b="1" dirty="0" smtClean="0"/>
              <a:t>CD24-Triggered </a:t>
            </a:r>
            <a:r>
              <a:rPr lang="en-US" altLang="ko-KR" sz="1200" b="1" dirty="0" err="1" smtClean="0"/>
              <a:t>Caspase</a:t>
            </a:r>
            <a:r>
              <a:rPr lang="en-US" altLang="ko-KR" sz="1200" b="1" dirty="0" smtClean="0"/>
              <a:t>-Dependent Apoptosis via Mitochondrial Membrane Depolarization and Reactive Oxygen Species Production of Human </a:t>
            </a:r>
            <a:r>
              <a:rPr lang="en-US" altLang="ko-KR" sz="1200" b="1" dirty="0" err="1" smtClean="0"/>
              <a:t>Neutrophils</a:t>
            </a:r>
            <a:r>
              <a:rPr lang="en-US" altLang="ko-KR" sz="1200" b="1" dirty="0" smtClean="0"/>
              <a:t> Is Impaired in Sepsis</a:t>
            </a:r>
          </a:p>
          <a:p>
            <a:pPr fontAlgn="base"/>
            <a:r>
              <a:rPr lang="en-US" altLang="ko-KR" sz="1200" dirty="0" smtClean="0"/>
              <a:t>Marianna </a:t>
            </a:r>
            <a:r>
              <a:rPr lang="en-US" altLang="ko-KR" sz="1200" dirty="0" err="1" smtClean="0"/>
              <a:t>Parlato</a:t>
            </a:r>
            <a:r>
              <a:rPr lang="en-US" altLang="ko-KR" sz="1200" dirty="0" smtClean="0"/>
              <a:t>, Fernando Souza-Fonseca-</a:t>
            </a:r>
            <a:r>
              <a:rPr lang="en-US" altLang="ko-KR" sz="1200" dirty="0" err="1" smtClean="0"/>
              <a:t>Guimaraes</a:t>
            </a:r>
            <a:r>
              <a:rPr lang="en-US" altLang="ko-KR" sz="1200" dirty="0" smtClean="0"/>
              <a:t>, François </a:t>
            </a:r>
            <a:r>
              <a:rPr lang="en-US" altLang="ko-KR" sz="1200" dirty="0" err="1" smtClean="0"/>
              <a:t>Philippart</a:t>
            </a:r>
            <a:r>
              <a:rPr lang="en-US" altLang="ko-KR" sz="1200" dirty="0" smtClean="0"/>
              <a:t>, </a:t>
            </a:r>
            <a:r>
              <a:rPr lang="en-US" altLang="ko-KR" sz="1200" dirty="0" err="1" smtClean="0"/>
              <a:t>Benoît</a:t>
            </a:r>
            <a:r>
              <a:rPr lang="en-US" altLang="ko-KR" sz="1200" dirty="0" smtClean="0"/>
              <a:t> </a:t>
            </a:r>
            <a:r>
              <a:rPr lang="en-US" altLang="ko-KR" sz="1200" dirty="0" err="1" smtClean="0"/>
              <a:t>Misset</a:t>
            </a:r>
            <a:r>
              <a:rPr lang="en-US" altLang="ko-KR" sz="1200" dirty="0" smtClean="0"/>
              <a:t>, Captain Study Group, </a:t>
            </a:r>
            <a:r>
              <a:rPr lang="en-US" altLang="ko-KR" sz="1200" dirty="0" err="1" smtClean="0"/>
              <a:t>Minou</a:t>
            </a:r>
            <a:r>
              <a:rPr lang="en-US" altLang="ko-KR" sz="1200" dirty="0" smtClean="0"/>
              <a:t> </a:t>
            </a:r>
            <a:r>
              <a:rPr lang="en-US" altLang="ko-KR" sz="1200" dirty="0" err="1" smtClean="0"/>
              <a:t>Adib-Conquy</a:t>
            </a:r>
            <a:r>
              <a:rPr lang="en-US" altLang="ko-KR" sz="1200" dirty="0" smtClean="0"/>
              <a:t>, Jean-Marc </a:t>
            </a:r>
            <a:r>
              <a:rPr lang="en-US" altLang="ko-KR" sz="1200" dirty="0" err="1" smtClean="0"/>
              <a:t>Cavaillon</a:t>
            </a:r>
            <a:r>
              <a:rPr lang="en-US" altLang="ko-KR" sz="1200" dirty="0" smtClean="0"/>
              <a:t>, </a:t>
            </a:r>
            <a:r>
              <a:rPr lang="en-US" altLang="ko-KR" sz="1200" dirty="0" err="1" smtClean="0"/>
              <a:t>Sébastien</a:t>
            </a:r>
            <a:r>
              <a:rPr lang="en-US" altLang="ko-KR" sz="1200" dirty="0" smtClean="0"/>
              <a:t> </a:t>
            </a:r>
            <a:r>
              <a:rPr lang="en-US" altLang="ko-KR" sz="1200" dirty="0" err="1" smtClean="0"/>
              <a:t>Jacqmin</a:t>
            </a:r>
            <a:r>
              <a:rPr lang="en-US" altLang="ko-KR" sz="1200" dirty="0" smtClean="0"/>
              <a:t>, Didier </a:t>
            </a:r>
            <a:r>
              <a:rPr lang="en-US" altLang="ko-KR" sz="1200" dirty="0" err="1" smtClean="0"/>
              <a:t>Journois</a:t>
            </a:r>
            <a:r>
              <a:rPr lang="en-US" altLang="ko-KR" sz="1200" dirty="0" smtClean="0"/>
              <a:t>, </a:t>
            </a:r>
            <a:r>
              <a:rPr lang="en-US" altLang="ko-KR" sz="1200" dirty="0" err="1" smtClean="0"/>
              <a:t>Alix</a:t>
            </a:r>
            <a:r>
              <a:rPr lang="en-US" altLang="ko-KR" sz="1200" dirty="0" smtClean="0"/>
              <a:t> Lagrange, Gabrielle Pinot de </a:t>
            </a:r>
            <a:r>
              <a:rPr lang="en-US" altLang="ko-KR" sz="1200" dirty="0" err="1" smtClean="0"/>
              <a:t>Villechenon</a:t>
            </a:r>
            <a:r>
              <a:rPr lang="en-US" altLang="ko-KR" sz="1200" dirty="0" smtClean="0"/>
              <a:t>, Nadia </a:t>
            </a:r>
            <a:r>
              <a:rPr lang="en-US" altLang="ko-KR" sz="1200" dirty="0" err="1" smtClean="0"/>
              <a:t>Aissaoui</a:t>
            </a:r>
            <a:r>
              <a:rPr lang="en-US" altLang="ko-KR" sz="1200" dirty="0" smtClean="0"/>
              <a:t>, Jean-Luc Diehl, Emmanuel </a:t>
            </a:r>
            <a:r>
              <a:rPr lang="en-US" altLang="ko-KR" sz="1200" dirty="0" err="1" smtClean="0"/>
              <a:t>Guerot</a:t>
            </a:r>
            <a:r>
              <a:rPr lang="en-US" altLang="ko-KR" sz="1200" dirty="0" smtClean="0"/>
              <a:t>, Marion </a:t>
            </a:r>
            <a:r>
              <a:rPr lang="en-US" altLang="ko-KR" sz="1200" dirty="0" err="1" smtClean="0"/>
              <a:t>Venot</a:t>
            </a:r>
            <a:r>
              <a:rPr lang="en-US" altLang="ko-KR" sz="1200" dirty="0" smtClean="0"/>
              <a:t>, </a:t>
            </a:r>
            <a:r>
              <a:rPr lang="en-US" altLang="ko-KR" sz="1200" dirty="0" err="1" smtClean="0"/>
              <a:t>Olfa</a:t>
            </a:r>
            <a:r>
              <a:rPr lang="en-US" altLang="ko-KR" sz="1200" dirty="0" smtClean="0"/>
              <a:t> </a:t>
            </a:r>
            <a:r>
              <a:rPr lang="en-US" altLang="ko-KR" sz="1200" dirty="0" err="1" smtClean="0"/>
              <a:t>Hamzaoui</a:t>
            </a:r>
            <a:r>
              <a:rPr lang="en-US" altLang="ko-KR" sz="1200" dirty="0" smtClean="0"/>
              <a:t>, Dominique </a:t>
            </a:r>
            <a:r>
              <a:rPr lang="en-US" altLang="ko-KR" sz="1200" dirty="0" err="1" smtClean="0"/>
              <a:t>Prat</a:t>
            </a:r>
            <a:r>
              <a:rPr lang="en-US" altLang="ko-KR" sz="1200" dirty="0" smtClean="0"/>
              <a:t>, Benjamin </a:t>
            </a:r>
            <a:r>
              <a:rPr lang="en-US" altLang="ko-KR" sz="1200" dirty="0" err="1" smtClean="0"/>
              <a:t>Sztrymf</a:t>
            </a:r>
            <a:r>
              <a:rPr lang="en-US" altLang="ko-KR" sz="1200" dirty="0" smtClean="0"/>
              <a:t>, </a:t>
            </a:r>
            <a:r>
              <a:rPr lang="en-US" altLang="ko-KR" sz="1200" dirty="0" err="1" smtClean="0"/>
              <a:t>Djillali</a:t>
            </a:r>
            <a:r>
              <a:rPr lang="en-US" altLang="ko-KR" sz="1200" dirty="0" smtClean="0"/>
              <a:t> </a:t>
            </a:r>
            <a:r>
              <a:rPr lang="en-US" altLang="ko-KR" sz="1200" dirty="0" err="1" smtClean="0"/>
              <a:t>Annane</a:t>
            </a:r>
            <a:r>
              <a:rPr lang="en-US" altLang="ko-KR" sz="1200" dirty="0" smtClean="0"/>
              <a:t>, </a:t>
            </a:r>
            <a:r>
              <a:rPr lang="en-US" altLang="ko-KR" sz="1200" dirty="0" err="1" smtClean="0"/>
              <a:t>Virginie</a:t>
            </a:r>
            <a:r>
              <a:rPr lang="en-US" altLang="ko-KR" sz="1200" dirty="0" smtClean="0"/>
              <a:t> </a:t>
            </a:r>
            <a:r>
              <a:rPr lang="en-US" altLang="ko-KR" sz="1200" dirty="0" err="1" smtClean="0"/>
              <a:t>Maxime</a:t>
            </a:r>
            <a:r>
              <a:rPr lang="en-US" altLang="ko-KR" sz="1200" dirty="0" smtClean="0"/>
              <a:t>, Andrea </a:t>
            </a:r>
            <a:r>
              <a:rPr lang="en-US" altLang="ko-KR" sz="1200" dirty="0" err="1" smtClean="0"/>
              <a:t>Polito</a:t>
            </a:r>
            <a:r>
              <a:rPr lang="en-US" altLang="ko-KR" sz="1200" dirty="0" smtClean="0"/>
              <a:t>, Laurence </a:t>
            </a:r>
            <a:r>
              <a:rPr lang="en-US" altLang="ko-KR" sz="1200" dirty="0" err="1" smtClean="0"/>
              <a:t>Lecomte</a:t>
            </a:r>
            <a:r>
              <a:rPr lang="en-US" altLang="ko-KR" sz="1200" dirty="0" smtClean="0"/>
              <a:t>, Elsa </a:t>
            </a:r>
            <a:r>
              <a:rPr lang="en-US" altLang="ko-KR" sz="1200" dirty="0" err="1" smtClean="0"/>
              <a:t>Bournaud</a:t>
            </a:r>
            <a:r>
              <a:rPr lang="en-US" altLang="ko-KR" sz="1200" dirty="0" smtClean="0"/>
              <a:t>, Etienne </a:t>
            </a:r>
            <a:r>
              <a:rPr lang="en-US" altLang="ko-KR" sz="1200" dirty="0" err="1" smtClean="0"/>
              <a:t>Audureau</a:t>
            </a:r>
            <a:r>
              <a:rPr lang="en-US" altLang="ko-KR" sz="1200" dirty="0" smtClean="0"/>
              <a:t>, Laurent </a:t>
            </a:r>
            <a:r>
              <a:rPr lang="en-US" altLang="ko-KR" sz="1200" dirty="0" err="1" smtClean="0"/>
              <a:t>Quinquis</a:t>
            </a:r>
            <a:r>
              <a:rPr lang="en-US" altLang="ko-KR" sz="1200" dirty="0" smtClean="0"/>
              <a:t>, Alexandra </a:t>
            </a:r>
            <a:r>
              <a:rPr lang="en-US" altLang="ko-KR" sz="1200" dirty="0" err="1" smtClean="0"/>
              <a:t>Rouquette</a:t>
            </a:r>
            <a:r>
              <a:rPr lang="en-US" altLang="ko-KR" sz="1200" dirty="0" smtClean="0"/>
              <a:t>, </a:t>
            </a:r>
            <a:r>
              <a:rPr lang="en-US" altLang="ko-KR" sz="1200" dirty="0" err="1" smtClean="0"/>
              <a:t>Cédric</a:t>
            </a:r>
            <a:r>
              <a:rPr lang="en-US" altLang="ko-KR" sz="1200" dirty="0" smtClean="0"/>
              <a:t> </a:t>
            </a:r>
            <a:r>
              <a:rPr lang="en-US" altLang="ko-KR" sz="1200" dirty="0" err="1" smtClean="0"/>
              <a:t>Bruel</a:t>
            </a:r>
            <a:r>
              <a:rPr lang="en-US" altLang="ko-KR" sz="1200" dirty="0" smtClean="0"/>
              <a:t>, </a:t>
            </a:r>
            <a:r>
              <a:rPr lang="en-US" altLang="ko-KR" sz="1200" dirty="0" err="1" smtClean="0"/>
              <a:t>Julien</a:t>
            </a:r>
            <a:r>
              <a:rPr lang="en-US" altLang="ko-KR" sz="1200" dirty="0" smtClean="0"/>
              <a:t> Fournier, </a:t>
            </a:r>
            <a:r>
              <a:rPr lang="en-US" altLang="ko-KR" sz="1200" dirty="0" err="1" smtClean="0"/>
              <a:t>Maïté</a:t>
            </a:r>
            <a:r>
              <a:rPr lang="en-US" altLang="ko-KR" sz="1200" dirty="0" smtClean="0"/>
              <a:t> </a:t>
            </a:r>
            <a:r>
              <a:rPr lang="en-US" altLang="ko-KR" sz="1200" dirty="0" err="1" smtClean="0"/>
              <a:t>Garrouste</a:t>
            </a:r>
            <a:r>
              <a:rPr lang="en-US" altLang="ko-KR" sz="1200" dirty="0" smtClean="0"/>
              <a:t>-</a:t>
            </a:r>
            <a:r>
              <a:rPr lang="en-US" altLang="ko-KR" sz="1200" dirty="0" err="1" smtClean="0"/>
              <a:t>Orgeas</a:t>
            </a:r>
            <a:r>
              <a:rPr lang="en-US" altLang="ko-KR" sz="1200" dirty="0" smtClean="0"/>
              <a:t>, Charles </a:t>
            </a:r>
            <a:r>
              <a:rPr lang="en-US" altLang="ko-KR" sz="1200" dirty="0" err="1" smtClean="0"/>
              <a:t>Gregoire</a:t>
            </a:r>
            <a:r>
              <a:rPr lang="en-US" altLang="ko-KR" sz="1200" dirty="0" smtClean="0"/>
              <a:t>, Nicolas Lau, Adeline Max, </a:t>
            </a:r>
            <a:r>
              <a:rPr lang="en-US" altLang="ko-KR" sz="1200" dirty="0" err="1" smtClean="0"/>
              <a:t>Belaïd</a:t>
            </a:r>
            <a:r>
              <a:rPr lang="en-US" altLang="ko-KR" sz="1200" dirty="0" smtClean="0"/>
              <a:t> </a:t>
            </a:r>
            <a:r>
              <a:rPr lang="en-US" altLang="ko-KR" sz="1200" dirty="0" err="1" smtClean="0"/>
              <a:t>Bouhemad</a:t>
            </a:r>
            <a:r>
              <a:rPr lang="en-US" altLang="ko-KR" sz="1200" dirty="0" smtClean="0"/>
              <a:t>, </a:t>
            </a:r>
            <a:r>
              <a:rPr lang="en-US" altLang="ko-KR" sz="1200" dirty="0" err="1" smtClean="0"/>
              <a:t>Frédéric</a:t>
            </a:r>
            <a:r>
              <a:rPr lang="en-US" altLang="ko-KR" sz="1200" dirty="0" smtClean="0"/>
              <a:t> </a:t>
            </a:r>
            <a:r>
              <a:rPr lang="en-US" altLang="ko-KR" sz="1200" dirty="0" err="1" smtClean="0"/>
              <a:t>Ethuin</a:t>
            </a:r>
            <a:r>
              <a:rPr lang="en-US" altLang="ko-KR" sz="1200" dirty="0" smtClean="0"/>
              <a:t>, Jean-Pierre </a:t>
            </a:r>
            <a:r>
              <a:rPr lang="en-US" altLang="ko-KR" sz="1200" dirty="0" err="1" smtClean="0"/>
              <a:t>Bedos</a:t>
            </a:r>
            <a:r>
              <a:rPr lang="en-US" altLang="ko-KR" sz="1200" dirty="0" smtClean="0"/>
              <a:t>, </a:t>
            </a:r>
            <a:r>
              <a:rPr lang="en-US" altLang="ko-KR" sz="1200" dirty="0" err="1" smtClean="0"/>
              <a:t>Pierrick</a:t>
            </a:r>
            <a:r>
              <a:rPr lang="en-US" altLang="ko-KR" sz="1200" dirty="0" smtClean="0"/>
              <a:t> </a:t>
            </a:r>
            <a:r>
              <a:rPr lang="en-US" altLang="ko-KR" sz="1200" dirty="0" err="1" smtClean="0"/>
              <a:t>Crosnier</a:t>
            </a:r>
            <a:r>
              <a:rPr lang="en-US" altLang="ko-KR" sz="1200" dirty="0" smtClean="0"/>
              <a:t>, </a:t>
            </a:r>
            <a:r>
              <a:rPr lang="en-US" altLang="ko-KR" sz="1200" dirty="0" err="1" smtClean="0"/>
              <a:t>Virginie</a:t>
            </a:r>
            <a:r>
              <a:rPr lang="en-US" altLang="ko-KR" sz="1200" dirty="0" smtClean="0"/>
              <a:t> Laurent, Sybille </a:t>
            </a:r>
            <a:r>
              <a:rPr lang="en-US" altLang="ko-KR" sz="1200" dirty="0" err="1" smtClean="0"/>
              <a:t>Merceron</a:t>
            </a:r>
            <a:r>
              <a:rPr lang="en-US" altLang="ko-KR" sz="1200" dirty="0" smtClean="0"/>
              <a:t>, </a:t>
            </a:r>
            <a:r>
              <a:rPr lang="en-US" altLang="ko-KR" sz="1200" dirty="0" err="1" smtClean="0"/>
              <a:t>Alexandre</a:t>
            </a:r>
            <a:r>
              <a:rPr lang="en-US" altLang="ko-KR" sz="1200" dirty="0" smtClean="0"/>
              <a:t> </a:t>
            </a:r>
            <a:r>
              <a:rPr lang="en-US" altLang="ko-KR" sz="1200" dirty="0" err="1" smtClean="0"/>
              <a:t>Pachot</a:t>
            </a:r>
            <a:r>
              <a:rPr lang="en-US" altLang="ko-KR" sz="1200" dirty="0" smtClean="0"/>
              <a:t>, </a:t>
            </a:r>
            <a:r>
              <a:rPr lang="en-US" altLang="ko-KR" sz="1200" dirty="0" err="1" smtClean="0"/>
              <a:t>Virginie</a:t>
            </a:r>
            <a:r>
              <a:rPr lang="en-US" altLang="ko-KR" sz="1200" dirty="0" smtClean="0"/>
              <a:t> </a:t>
            </a:r>
            <a:r>
              <a:rPr lang="en-US" altLang="ko-KR" sz="1200" dirty="0" err="1" smtClean="0"/>
              <a:t>Moucadel</a:t>
            </a:r>
            <a:r>
              <a:rPr lang="en-US" altLang="ko-KR" sz="1200" dirty="0" smtClean="0"/>
              <a:t>, Catherine Fitting, and </a:t>
            </a:r>
            <a:r>
              <a:rPr lang="en-US" altLang="ko-KR" sz="1200" dirty="0" err="1" smtClean="0"/>
              <a:t>Virginie</a:t>
            </a:r>
            <a:r>
              <a:rPr lang="en-US" altLang="ko-KR" sz="1200" dirty="0" smtClean="0"/>
              <a:t> </a:t>
            </a:r>
            <a:r>
              <a:rPr lang="en-US" altLang="ko-KR" sz="1200" dirty="0" err="1" smtClean="0"/>
              <a:t>Puchois</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192:2449-2459; published ahead of print February 5, 2014,doi:10.4049/jimmunol.1301055</a:t>
            </a:r>
          </a:p>
          <a:p>
            <a:pPr fontAlgn="base"/>
            <a:r>
              <a:rPr lang="en-US" altLang="ko-KR" sz="1200" dirty="0" smtClean="0"/>
              <a:t> </a:t>
            </a:r>
          </a:p>
          <a:p>
            <a:pPr fontAlgn="base"/>
            <a:r>
              <a:rPr lang="en-US" altLang="ko-KR" sz="1200" b="1" dirty="0" smtClean="0"/>
              <a:t>MOLECULAR AND STRUCTURAL IMMUNOLOGY</a:t>
            </a:r>
          </a:p>
          <a:p>
            <a:pPr fontAlgn="base"/>
            <a:endParaRPr lang="en-US" altLang="ko-KR" sz="1200" dirty="0" smtClean="0"/>
          </a:p>
          <a:p>
            <a:pPr fontAlgn="base"/>
            <a:r>
              <a:rPr lang="en-US" altLang="ko-KR" sz="1200" b="1" dirty="0" smtClean="0"/>
              <a:t>Allelic Exclusion of </a:t>
            </a:r>
            <a:r>
              <a:rPr lang="en-US" altLang="ko-KR" sz="1200" b="1" dirty="0" err="1" smtClean="0"/>
              <a:t>IgH</a:t>
            </a:r>
            <a:r>
              <a:rPr lang="en-US" altLang="ko-KR" sz="1200" b="1" dirty="0" smtClean="0"/>
              <a:t> through Inhibition of E2A in a VDJ Recombination Complex</a:t>
            </a:r>
          </a:p>
          <a:p>
            <a:pPr fontAlgn="base"/>
            <a:r>
              <a:rPr lang="en-US" altLang="ko-KR" sz="1200" dirty="0" err="1" smtClean="0"/>
              <a:t>Jannek</a:t>
            </a:r>
            <a:r>
              <a:rPr lang="en-US" altLang="ko-KR" sz="1200" dirty="0" smtClean="0"/>
              <a:t> Hauser, Christine </a:t>
            </a:r>
            <a:r>
              <a:rPr lang="en-US" altLang="ko-KR" sz="1200" dirty="0" err="1" smtClean="0"/>
              <a:t>Grundström</a:t>
            </a:r>
            <a:r>
              <a:rPr lang="en-US" altLang="ko-KR" sz="1200" dirty="0" smtClean="0"/>
              <a:t>, and Thomas </a:t>
            </a:r>
            <a:r>
              <a:rPr lang="en-US" altLang="ko-KR" sz="1200" dirty="0" err="1" smtClean="0"/>
              <a:t>Grundström</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192:2460-2470; published ahead of print January 27, 2014,doi:10.4049/jimmunol.1302216</a:t>
            </a:r>
          </a:p>
          <a:p>
            <a:pPr fontAlgn="base"/>
            <a:endParaRPr lang="en-US" altLang="ko-KR" sz="1200" dirty="0" smtClean="0"/>
          </a:p>
          <a:p>
            <a:pPr fontAlgn="base"/>
            <a:r>
              <a:rPr lang="en-US" altLang="ko-KR" sz="1200" b="1" dirty="0" err="1" smtClean="0"/>
              <a:t>Smad</a:t>
            </a:r>
            <a:r>
              <a:rPr lang="en-US" altLang="ko-KR" sz="1200" b="1" dirty="0" smtClean="0"/>
              <a:t> and NFAT Pathways Cooperate To Induce CD103 Expression in Human CD8 T Lymphocytes</a:t>
            </a:r>
          </a:p>
          <a:p>
            <a:pPr fontAlgn="base"/>
            <a:r>
              <a:rPr lang="en-US" altLang="ko-KR" sz="1200" dirty="0" err="1" smtClean="0"/>
              <a:t>M’Barka</a:t>
            </a:r>
            <a:r>
              <a:rPr lang="en-US" altLang="ko-KR" sz="1200" dirty="0" smtClean="0"/>
              <a:t> </a:t>
            </a:r>
            <a:r>
              <a:rPr lang="en-US" altLang="ko-KR" sz="1200" dirty="0" err="1" smtClean="0"/>
              <a:t>Mokrani</a:t>
            </a:r>
            <a:r>
              <a:rPr lang="en-US" altLang="ko-KR" sz="1200" dirty="0" smtClean="0"/>
              <a:t>, </a:t>
            </a:r>
            <a:r>
              <a:rPr lang="en-US" altLang="ko-KR" sz="1200" dirty="0" err="1" smtClean="0"/>
              <a:t>Jihène</a:t>
            </a:r>
            <a:r>
              <a:rPr lang="en-US" altLang="ko-KR" sz="1200" dirty="0" smtClean="0"/>
              <a:t> </a:t>
            </a:r>
            <a:r>
              <a:rPr lang="en-US" altLang="ko-KR" sz="1200" dirty="0" err="1" smtClean="0"/>
              <a:t>Klibi</a:t>
            </a:r>
            <a:r>
              <a:rPr lang="en-US" altLang="ko-KR" sz="1200" dirty="0" smtClean="0"/>
              <a:t>, Dominique </a:t>
            </a:r>
            <a:r>
              <a:rPr lang="en-US" altLang="ko-KR" sz="1200" dirty="0" err="1" smtClean="0"/>
              <a:t>Bluteau</a:t>
            </a:r>
            <a:r>
              <a:rPr lang="en-US" altLang="ko-KR" sz="1200" dirty="0" smtClean="0"/>
              <a:t>, Georges Bismuth, and </a:t>
            </a:r>
            <a:r>
              <a:rPr lang="en-US" altLang="ko-KR" sz="1200" dirty="0" err="1" smtClean="0"/>
              <a:t>Fathia</a:t>
            </a:r>
            <a:r>
              <a:rPr lang="en-US" altLang="ko-KR" sz="1200" dirty="0" smtClean="0"/>
              <a:t> </a:t>
            </a:r>
            <a:r>
              <a:rPr lang="en-US" altLang="ko-KR" sz="1200" dirty="0" err="1" smtClean="0"/>
              <a:t>Mami-Chouaib</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192:2471-2479; published ahead of print January 29, 2014,doi:10.4049/jimmunol.1302192</a:t>
            </a:r>
          </a:p>
          <a:p>
            <a:pPr fontAlgn="base"/>
            <a:endParaRPr lang="en-US" altLang="ko-KR" sz="1200" dirty="0" smtClean="0"/>
          </a:p>
        </p:txBody>
      </p:sp>
      <p:sp>
        <p:nvSpPr>
          <p:cNvPr id="3" name="TextBox 2"/>
          <p:cNvSpPr txBox="1"/>
          <p:nvPr/>
        </p:nvSpPr>
        <p:spPr>
          <a:xfrm>
            <a:off x="4536000" y="0"/>
            <a:ext cx="4608000" cy="5078313"/>
          </a:xfrm>
          <a:prstGeom prst="rect">
            <a:avLst/>
          </a:prstGeom>
          <a:noFill/>
        </p:spPr>
        <p:txBody>
          <a:bodyPr wrap="square" rtlCol="0">
            <a:spAutoFit/>
          </a:bodyPr>
          <a:lstStyle/>
          <a:p>
            <a:pPr fontAlgn="base"/>
            <a:r>
              <a:rPr lang="en-US" altLang="ko-KR" sz="1200" b="1" dirty="0" smtClean="0"/>
              <a:t>Three </a:t>
            </a:r>
            <a:r>
              <a:rPr lang="en-US" altLang="ko-KR" sz="1200" b="1" dirty="0" err="1" smtClean="0"/>
              <a:t>Tapasin</a:t>
            </a:r>
            <a:r>
              <a:rPr lang="en-US" altLang="ko-KR" sz="1200" b="1" dirty="0" smtClean="0"/>
              <a:t> Docking Sites in TAP Cooperate To Facilitate Transporter Stabilization and </a:t>
            </a:r>
            <a:r>
              <a:rPr lang="en-US" altLang="ko-KR" sz="1200" b="1" dirty="0" err="1" smtClean="0"/>
              <a:t>Heterodimerization</a:t>
            </a:r>
            <a:endParaRPr lang="en-US" altLang="ko-KR" sz="1200" b="1" dirty="0" smtClean="0"/>
          </a:p>
          <a:p>
            <a:pPr fontAlgn="base"/>
            <a:r>
              <a:rPr lang="en-US" altLang="ko-KR" sz="1200" dirty="0" smtClean="0"/>
              <a:t>Ralf M. </a:t>
            </a:r>
            <a:r>
              <a:rPr lang="en-US" altLang="ko-KR" sz="1200" dirty="0" err="1" smtClean="0"/>
              <a:t>Leonhardt</a:t>
            </a:r>
            <a:r>
              <a:rPr lang="en-US" altLang="ko-KR" sz="1200" dirty="0" smtClean="0"/>
              <a:t>, </a:t>
            </a:r>
            <a:r>
              <a:rPr lang="en-US" altLang="ko-KR" sz="1200" dirty="0" err="1" smtClean="0"/>
              <a:t>Parwiz</a:t>
            </a:r>
            <a:r>
              <a:rPr lang="en-US" altLang="ko-KR" sz="1200" dirty="0" smtClean="0"/>
              <a:t> </a:t>
            </a:r>
            <a:r>
              <a:rPr lang="en-US" altLang="ko-KR" sz="1200" dirty="0" err="1" smtClean="0"/>
              <a:t>Abrahimi</a:t>
            </a:r>
            <a:r>
              <a:rPr lang="en-US" altLang="ko-KR" sz="1200" dirty="0" smtClean="0"/>
              <a:t>, Susan M. Mitchell, and Peter </a:t>
            </a:r>
            <a:r>
              <a:rPr lang="en-US" altLang="ko-KR" sz="1200" dirty="0" err="1" smtClean="0"/>
              <a:t>Cresswell</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192:2480-2494; published ahead of print February 5, 2014,doi:10.4049/jimmunol.1302637</a:t>
            </a:r>
          </a:p>
          <a:p>
            <a:pPr fontAlgn="base"/>
            <a:r>
              <a:rPr lang="en-US" altLang="ko-KR" sz="1200" dirty="0" smtClean="0"/>
              <a:t> </a:t>
            </a:r>
          </a:p>
          <a:p>
            <a:pPr fontAlgn="base"/>
            <a:r>
              <a:rPr lang="en-US" altLang="ko-KR" sz="1200" b="1" dirty="0" smtClean="0"/>
              <a:t>TUMOR IMMUNOLOGY</a:t>
            </a:r>
          </a:p>
          <a:p>
            <a:pPr fontAlgn="base"/>
            <a:endParaRPr lang="en-US" altLang="ko-KR" sz="1200" dirty="0" smtClean="0"/>
          </a:p>
          <a:p>
            <a:pPr fontAlgn="base"/>
            <a:r>
              <a:rPr lang="en-US" altLang="ko-KR" sz="1200" b="1" dirty="0" smtClean="0"/>
              <a:t>Dynamics of </a:t>
            </a:r>
            <a:r>
              <a:rPr lang="en-US" altLang="ko-KR" sz="1200" b="1" dirty="0" err="1" smtClean="0"/>
              <a:t>Chemokine</a:t>
            </a:r>
            <a:r>
              <a:rPr lang="en-US" altLang="ko-KR" sz="1200" b="1" dirty="0" smtClean="0"/>
              <a:t>, Cytokine, and Growth Factor Serum Levels in BRAF-Mutant Melanoma Patients during BRAF Inhibitor Treatment</a:t>
            </a:r>
          </a:p>
          <a:p>
            <a:pPr fontAlgn="base"/>
            <a:r>
              <a:rPr lang="en-US" altLang="ko-KR" sz="1200" dirty="0" smtClean="0"/>
              <a:t>James S. </a:t>
            </a:r>
            <a:r>
              <a:rPr lang="en-US" altLang="ko-KR" sz="1200" dirty="0" err="1" smtClean="0"/>
              <a:t>Wilmott</a:t>
            </a:r>
            <a:r>
              <a:rPr lang="en-US" altLang="ko-KR" sz="1200" dirty="0" smtClean="0"/>
              <a:t>, Lauren E. </a:t>
            </a:r>
            <a:r>
              <a:rPr lang="en-US" altLang="ko-KR" sz="1200" dirty="0" err="1" smtClean="0"/>
              <a:t>Haydu</a:t>
            </a:r>
            <a:r>
              <a:rPr lang="en-US" altLang="ko-KR" sz="1200" dirty="0" smtClean="0"/>
              <a:t>, Alexander M. </a:t>
            </a:r>
            <a:r>
              <a:rPr lang="en-US" altLang="ko-KR" sz="1200" dirty="0" err="1" smtClean="0"/>
              <a:t>Menzies</a:t>
            </a:r>
            <a:r>
              <a:rPr lang="en-US" altLang="ko-KR" sz="1200" dirty="0" smtClean="0"/>
              <a:t>, Trina </a:t>
            </a:r>
            <a:r>
              <a:rPr lang="en-US" altLang="ko-KR" sz="1200" dirty="0" err="1" smtClean="0"/>
              <a:t>Lum</a:t>
            </a:r>
            <a:r>
              <a:rPr lang="en-US" altLang="ko-KR" sz="1200" dirty="0" smtClean="0"/>
              <a:t>, Jessica Hyman, John F. Thompson, Peter Hersey, Richard F. </a:t>
            </a:r>
            <a:r>
              <a:rPr lang="en-US" altLang="ko-KR" sz="1200" dirty="0" err="1" smtClean="0"/>
              <a:t>Kefford</a:t>
            </a:r>
            <a:r>
              <a:rPr lang="en-US" altLang="ko-KR" sz="1200" dirty="0" smtClean="0"/>
              <a:t>, Richard A. </a:t>
            </a:r>
            <a:r>
              <a:rPr lang="en-US" altLang="ko-KR" sz="1200" dirty="0" err="1" smtClean="0"/>
              <a:t>Scolyer</a:t>
            </a:r>
            <a:r>
              <a:rPr lang="en-US" altLang="ko-KR" sz="1200" dirty="0" smtClean="0"/>
              <a:t>, and Georgina V. Long</a:t>
            </a:r>
          </a:p>
          <a:p>
            <a:pPr fontAlgn="base"/>
            <a:r>
              <a:rPr lang="en-US" altLang="ko-KR" sz="1200" dirty="0" smtClean="0"/>
              <a:t>J </a:t>
            </a:r>
            <a:r>
              <a:rPr lang="en-US" altLang="ko-KR" sz="1200" dirty="0" err="1" smtClean="0"/>
              <a:t>Immunol</a:t>
            </a:r>
            <a:r>
              <a:rPr lang="en-US" altLang="ko-KR" sz="1200" dirty="0" smtClean="0"/>
              <a:t> 2014 192:2505-2513; published ahead of print January 31, 2014,doi:10.4049/jimmunol.1302616</a:t>
            </a:r>
          </a:p>
          <a:p>
            <a:pPr fontAlgn="base"/>
            <a:endParaRPr lang="en-US" altLang="ko-KR" sz="1200" dirty="0" smtClean="0"/>
          </a:p>
          <a:p>
            <a:pPr fontAlgn="base"/>
            <a:r>
              <a:rPr lang="en-US" altLang="ko-KR" sz="1200" b="1" dirty="0" smtClean="0"/>
              <a:t>NK Cells Are Required for </a:t>
            </a:r>
            <a:r>
              <a:rPr lang="en-US" altLang="ko-KR" sz="1200" b="1" dirty="0" err="1" smtClean="0"/>
              <a:t>Dendritic</a:t>
            </a:r>
            <a:r>
              <a:rPr lang="en-US" altLang="ko-KR" sz="1200" b="1" dirty="0" smtClean="0"/>
              <a:t> Cell–Based Immunotherapy at the Time of Tumor Challenge</a:t>
            </a:r>
          </a:p>
          <a:p>
            <a:pPr fontAlgn="base"/>
            <a:r>
              <a:rPr lang="en-US" altLang="ko-KR" sz="1200" dirty="0" err="1" smtClean="0"/>
              <a:t>Anthea</a:t>
            </a:r>
            <a:r>
              <a:rPr lang="en-US" altLang="ko-KR" sz="1200" dirty="0" smtClean="0"/>
              <a:t> L. </a:t>
            </a:r>
            <a:r>
              <a:rPr lang="en-US" altLang="ko-KR" sz="1200" dirty="0" err="1" smtClean="0"/>
              <a:t>Bouwer</a:t>
            </a:r>
            <a:r>
              <a:rPr lang="en-US" altLang="ko-KR" sz="1200" dirty="0" smtClean="0"/>
              <a:t>, Sarah C. </a:t>
            </a:r>
            <a:r>
              <a:rPr lang="en-US" altLang="ko-KR" sz="1200" dirty="0" err="1" smtClean="0"/>
              <a:t>Saunderson</a:t>
            </a:r>
            <a:r>
              <a:rPr lang="en-US" altLang="ko-KR" sz="1200" dirty="0" smtClean="0"/>
              <a:t>, Felicity J. Caldwell, </a:t>
            </a:r>
            <a:r>
              <a:rPr lang="en-US" altLang="ko-KR" sz="1200" dirty="0" err="1" smtClean="0"/>
              <a:t>Tanvi</a:t>
            </a:r>
            <a:r>
              <a:rPr lang="en-US" altLang="ko-KR" sz="1200" dirty="0" smtClean="0"/>
              <a:t> T. </a:t>
            </a:r>
            <a:r>
              <a:rPr lang="en-US" altLang="ko-KR" sz="1200" dirty="0" err="1" smtClean="0"/>
              <a:t>Damani</a:t>
            </a:r>
            <a:r>
              <a:rPr lang="en-US" altLang="ko-KR" sz="1200" dirty="0" smtClean="0"/>
              <a:t>, Simon J. Pelham, Amy C. Dunn, Ralph W. Jack, </a:t>
            </a:r>
            <a:r>
              <a:rPr lang="en-US" altLang="ko-KR" sz="1200" dirty="0" err="1" smtClean="0"/>
              <a:t>Patrizia</a:t>
            </a:r>
            <a:r>
              <a:rPr lang="en-US" altLang="ko-KR" sz="1200" dirty="0" smtClean="0"/>
              <a:t> </a:t>
            </a:r>
            <a:r>
              <a:rPr lang="en-US" altLang="ko-KR" sz="1200" dirty="0" err="1" smtClean="0"/>
              <a:t>Stoitzner</a:t>
            </a:r>
            <a:r>
              <a:rPr lang="en-US" altLang="ko-KR" sz="1200" dirty="0" smtClean="0"/>
              <a:t>, and Alexander D. </a:t>
            </a:r>
            <a:r>
              <a:rPr lang="en-US" altLang="ko-KR" sz="1200" dirty="0" err="1" smtClean="0"/>
              <a:t>McLellan</a:t>
            </a:r>
            <a:endParaRPr lang="en-US" altLang="ko-KR" sz="1200" dirty="0" smtClean="0"/>
          </a:p>
          <a:p>
            <a:pPr fontAlgn="base"/>
            <a:r>
              <a:rPr lang="en-US" altLang="ko-KR" sz="1200" dirty="0" smtClean="0"/>
              <a:t>J </a:t>
            </a:r>
            <a:r>
              <a:rPr lang="en-US" altLang="ko-KR" sz="1200" dirty="0" err="1" smtClean="0"/>
              <a:t>Immunol</a:t>
            </a:r>
            <a:r>
              <a:rPr lang="en-US" altLang="ko-KR" sz="1200" dirty="0" smtClean="0"/>
              <a:t> 2014 192:2514-2521; published ahead of print January 29, 2014,doi:10.4049/jimmunol.1202797</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6473567"/>
          </a:xfrm>
          <a:prstGeom prst="rect">
            <a:avLst/>
          </a:prstGeom>
        </p:spPr>
        <p:txBody>
          <a:bodyPr wrap="square">
            <a:spAutoFit/>
          </a:bodyPr>
          <a:lstStyle/>
          <a:p>
            <a:pPr fontAlgn="base"/>
            <a:r>
              <a:rPr lang="en-US" altLang="ko-KR" b="1" dirty="0" smtClean="0">
                <a:latin typeface="Arial" pitchFamily="34" charset="0"/>
                <a:cs typeface="Arial" pitchFamily="34" charset="0"/>
              </a:rPr>
              <a:t>PPAR-</a:t>
            </a:r>
            <a:r>
              <a:rPr lang="el-GR" altLang="ko-KR" b="1" dirty="0" smtClean="0">
                <a:latin typeface="Arial" pitchFamily="34" charset="0"/>
                <a:cs typeface="Arial" pitchFamily="34" charset="0"/>
              </a:rPr>
              <a:t>γ/</a:t>
            </a:r>
            <a:r>
              <a:rPr lang="en-US" altLang="ko-KR" b="1" dirty="0" smtClean="0">
                <a:latin typeface="Arial" pitchFamily="34" charset="0"/>
                <a:cs typeface="Arial" pitchFamily="34" charset="0"/>
              </a:rPr>
              <a:t>IL-10 Axis Inhibits MyD88 Expression and Ameliorates </a:t>
            </a:r>
            <a:r>
              <a:rPr lang="en-US" altLang="ko-KR" b="1" dirty="0" err="1" smtClean="0">
                <a:latin typeface="Arial" pitchFamily="34" charset="0"/>
                <a:cs typeface="Arial" pitchFamily="34" charset="0"/>
              </a:rPr>
              <a:t>Murine</a:t>
            </a:r>
            <a:r>
              <a:rPr lang="en-US" altLang="ko-KR" b="1" dirty="0" smtClean="0">
                <a:latin typeface="Arial" pitchFamily="34" charset="0"/>
                <a:cs typeface="Arial" pitchFamily="34" charset="0"/>
              </a:rPr>
              <a:t> </a:t>
            </a:r>
            <a:r>
              <a:rPr lang="en-US" altLang="ko-KR" b="1" dirty="0" err="1" smtClean="0">
                <a:latin typeface="Arial" pitchFamily="34" charset="0"/>
                <a:cs typeface="Arial" pitchFamily="34" charset="0"/>
              </a:rPr>
              <a:t>Polymicrobial</a:t>
            </a:r>
            <a:r>
              <a:rPr lang="en-US" altLang="ko-KR" b="1" dirty="0" smtClean="0">
                <a:latin typeface="Arial" pitchFamily="34" charset="0"/>
                <a:cs typeface="Arial" pitchFamily="34" charset="0"/>
              </a:rPr>
              <a:t> Sepsis</a:t>
            </a:r>
          </a:p>
          <a:p>
            <a:pPr fontAlgn="base"/>
            <a:r>
              <a:rPr lang="en-US" altLang="ko-KR" sz="1600" b="1" dirty="0" smtClean="0">
                <a:latin typeface="Arial" pitchFamily="34" charset="0"/>
                <a:cs typeface="Arial" pitchFamily="34" charset="0"/>
                <a:hlinkClick r:id="rId2"/>
              </a:rPr>
              <a:t>Ana Elisa Ferreira</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err="1" smtClean="0">
                <a:latin typeface="Arial" pitchFamily="34" charset="0"/>
                <a:cs typeface="Arial" pitchFamily="34" charset="0"/>
                <a:hlinkClick r:id="rId4"/>
              </a:rPr>
              <a:t>Flavia</a:t>
            </a:r>
            <a:r>
              <a:rPr lang="en-US" altLang="ko-KR" sz="1600" b="1" dirty="0" smtClean="0">
                <a:latin typeface="Arial" pitchFamily="34" charset="0"/>
                <a:cs typeface="Arial" pitchFamily="34" charset="0"/>
                <a:hlinkClick r:id="rId4"/>
              </a:rPr>
              <a:t> </a:t>
            </a:r>
            <a:r>
              <a:rPr lang="en-US" altLang="ko-KR" sz="1600" b="1" dirty="0" err="1" smtClean="0">
                <a:latin typeface="Arial" pitchFamily="34" charset="0"/>
                <a:cs typeface="Arial" pitchFamily="34" charset="0"/>
                <a:hlinkClick r:id="rId4"/>
              </a:rPr>
              <a:t>Sisti</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err="1" smtClean="0">
                <a:latin typeface="Arial" pitchFamily="34" charset="0"/>
                <a:cs typeface="Arial" pitchFamily="34" charset="0"/>
                <a:hlinkClick r:id="rId5"/>
              </a:rPr>
              <a:t>Fabiane</a:t>
            </a:r>
            <a:r>
              <a:rPr lang="en-US" altLang="ko-KR" sz="1600" b="1" dirty="0" smtClean="0">
                <a:latin typeface="Arial" pitchFamily="34" charset="0"/>
                <a:cs typeface="Arial" pitchFamily="34" charset="0"/>
                <a:hlinkClick r:id="rId5"/>
              </a:rPr>
              <a:t> </a:t>
            </a:r>
            <a:r>
              <a:rPr lang="en-US" altLang="ko-KR" sz="1600" b="1" dirty="0" err="1" smtClean="0">
                <a:latin typeface="Arial" pitchFamily="34" charset="0"/>
                <a:cs typeface="Arial" pitchFamily="34" charset="0"/>
                <a:hlinkClick r:id="rId5"/>
              </a:rPr>
              <a:t>Sônego</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err="1" smtClean="0">
                <a:latin typeface="Arial" pitchFamily="34" charset="0"/>
                <a:cs typeface="Arial" pitchFamily="34" charset="0"/>
                <a:hlinkClick r:id="rId6"/>
              </a:rPr>
              <a:t>Suojuan</a:t>
            </a:r>
            <a:r>
              <a:rPr lang="en-US" altLang="ko-KR" sz="1600" b="1" dirty="0" smtClean="0">
                <a:latin typeface="Arial" pitchFamily="34" charset="0"/>
                <a:cs typeface="Arial" pitchFamily="34" charset="0"/>
                <a:hlinkClick r:id="rId6"/>
              </a:rPr>
              <a:t> Wang</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err="1" smtClean="0">
                <a:latin typeface="Arial" pitchFamily="34" charset="0"/>
                <a:cs typeface="Arial" pitchFamily="34" charset="0"/>
                <a:hlinkClick r:id="rId7"/>
              </a:rPr>
              <a:t>Luciano</a:t>
            </a:r>
            <a:r>
              <a:rPr lang="en-US" altLang="ko-KR" sz="1600" b="1" dirty="0" smtClean="0">
                <a:latin typeface="Arial" pitchFamily="34" charset="0"/>
                <a:cs typeface="Arial" pitchFamily="34" charset="0"/>
                <a:hlinkClick r:id="rId7"/>
              </a:rPr>
              <a:t> </a:t>
            </a:r>
            <a:r>
              <a:rPr lang="en-US" altLang="ko-KR" sz="1600" b="1" dirty="0" err="1" smtClean="0">
                <a:latin typeface="Arial" pitchFamily="34" charset="0"/>
                <a:cs typeface="Arial" pitchFamily="34" charset="0"/>
                <a:hlinkClick r:id="rId7"/>
              </a:rPr>
              <a:t>Ribeiro</a:t>
            </a:r>
            <a:r>
              <a:rPr lang="en-US" altLang="ko-KR" sz="1600" b="1" dirty="0" smtClean="0">
                <a:latin typeface="Arial" pitchFamily="34" charset="0"/>
                <a:cs typeface="Arial" pitchFamily="34" charset="0"/>
                <a:hlinkClick r:id="rId7"/>
              </a:rPr>
              <a:t> </a:t>
            </a:r>
            <a:r>
              <a:rPr lang="en-US" altLang="ko-KR" sz="1600" b="1" dirty="0" err="1" smtClean="0">
                <a:latin typeface="Arial" pitchFamily="34" charset="0"/>
                <a:cs typeface="Arial" pitchFamily="34" charset="0"/>
                <a:hlinkClick r:id="rId7"/>
              </a:rPr>
              <a:t>Filgueiras</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8"/>
              </a:rPr>
              <a:t>Stephanie Brandt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9"/>
              </a:rPr>
              <a:t>Ana Paula </a:t>
            </a:r>
            <a:r>
              <a:rPr lang="en-US" altLang="ko-KR" sz="1600" b="1" dirty="0" err="1" smtClean="0">
                <a:latin typeface="Arial" pitchFamily="34" charset="0"/>
                <a:cs typeface="Arial" pitchFamily="34" charset="0"/>
                <a:hlinkClick r:id="rId9"/>
              </a:rPr>
              <a:t>Moreira</a:t>
            </a:r>
            <a:r>
              <a:rPr lang="en-US" altLang="ko-KR" sz="1600" b="1" dirty="0" smtClean="0">
                <a:latin typeface="Arial" pitchFamily="34" charset="0"/>
                <a:cs typeface="Arial" pitchFamily="34" charset="0"/>
                <a:hlinkClick r:id="rId9"/>
              </a:rPr>
              <a:t> </a:t>
            </a:r>
            <a:r>
              <a:rPr lang="en-US" altLang="ko-KR" sz="1600" b="1" dirty="0" err="1" smtClean="0">
                <a:latin typeface="Arial" pitchFamily="34" charset="0"/>
                <a:cs typeface="Arial" pitchFamily="34" charset="0"/>
                <a:hlinkClick r:id="rId9"/>
              </a:rPr>
              <a:t>Serezani</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10"/>
              </a:rPr>
              <a:t>Hong Du</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11"/>
              </a:rPr>
              <a:t>Fernando Q. Cunha</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12"/>
              </a:rPr>
              <a:t>Jose Carlos </a:t>
            </a:r>
            <a:r>
              <a:rPr lang="en-US" altLang="ko-KR" sz="1600" b="1" dirty="0" err="1" smtClean="0">
                <a:latin typeface="Arial" pitchFamily="34" charset="0"/>
                <a:cs typeface="Arial" pitchFamily="34" charset="0"/>
                <a:hlinkClick r:id="rId12"/>
              </a:rPr>
              <a:t>Alves</a:t>
            </a:r>
            <a:r>
              <a:rPr lang="en-US" altLang="ko-KR" sz="1600" b="1" dirty="0" smtClean="0">
                <a:latin typeface="Arial" pitchFamily="34" charset="0"/>
                <a:cs typeface="Arial" pitchFamily="34" charset="0"/>
                <a:hlinkClick r:id="rId12"/>
              </a:rPr>
              <a:t>-</a:t>
            </a:r>
            <a:r>
              <a:rPr lang="en-US" altLang="ko-KR" sz="1600" b="1" dirty="0" err="1" smtClean="0">
                <a:latin typeface="Arial" pitchFamily="34" charset="0"/>
                <a:cs typeface="Arial" pitchFamily="34" charset="0"/>
                <a:hlinkClick r:id="rId12"/>
              </a:rPr>
              <a:t>Filho</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and </a:t>
            </a:r>
            <a:r>
              <a:rPr lang="en-US" altLang="ko-KR" sz="1600" b="1" dirty="0" smtClean="0">
                <a:latin typeface="Arial" pitchFamily="34" charset="0"/>
                <a:cs typeface="Arial" pitchFamily="34" charset="0"/>
                <a:hlinkClick r:id="rId13"/>
              </a:rPr>
              <a:t>Carlos Henrique </a:t>
            </a:r>
            <a:r>
              <a:rPr lang="en-US" altLang="ko-KR" sz="1600" b="1" dirty="0" err="1" smtClean="0">
                <a:latin typeface="Arial" pitchFamily="34" charset="0"/>
                <a:cs typeface="Arial" pitchFamily="34" charset="0"/>
                <a:hlinkClick r:id="rId13"/>
              </a:rPr>
              <a:t>Serezani</a:t>
            </a:r>
            <a:r>
              <a:rPr lang="en-US" altLang="ko-KR" sz="1600" dirty="0" smtClean="0">
                <a:latin typeface="Arial" pitchFamily="34" charset="0"/>
                <a:cs typeface="Arial" pitchFamily="34" charset="0"/>
                <a:hlinkClick r:id="rId3"/>
              </a:rPr>
              <a:t>*</a:t>
            </a:r>
            <a:endParaRPr lang="en-US" altLang="ko-KR" sz="1600" b="1" dirty="0" smtClean="0">
              <a:latin typeface="Arial" pitchFamily="34" charset="0"/>
              <a:cs typeface="Arial" pitchFamily="34" charset="0"/>
            </a:endParaRPr>
          </a:p>
          <a:p>
            <a:pPr fontAlgn="base"/>
            <a:endParaRPr lang="en-US" altLang="ko-KR" sz="1600" baseline="30000" dirty="0" smtClean="0">
              <a:latin typeface="Arial" pitchFamily="34" charset="0"/>
              <a:cs typeface="Arial" pitchFamily="34" charset="0"/>
            </a:endParaRPr>
          </a:p>
          <a:p>
            <a:pPr fontAlgn="base"/>
            <a:r>
              <a:rPr lang="en-US" altLang="ko-KR" sz="1600" baseline="30000" dirty="0" smtClean="0">
                <a:latin typeface="Arial" pitchFamily="34" charset="0"/>
                <a:cs typeface="Arial" pitchFamily="34" charset="0"/>
              </a:rPr>
              <a:t>*</a:t>
            </a:r>
            <a:r>
              <a:rPr lang="en-US" altLang="ko-KR" sz="1600" dirty="0" smtClean="0">
                <a:latin typeface="Arial" pitchFamily="34" charset="0"/>
                <a:cs typeface="Arial" pitchFamily="34" charset="0"/>
              </a:rPr>
              <a:t>Department of Microbiology and Immunology, Indiana University School of Medicine, Indianapolis, IN 46202;</a:t>
            </a:r>
          </a:p>
          <a:p>
            <a:pPr fontAlgn="base"/>
            <a:endParaRPr lang="en-US" altLang="ko-KR" sz="1600" dirty="0" smtClean="0">
              <a:latin typeface="Arial" pitchFamily="34" charset="0"/>
              <a:cs typeface="Arial" pitchFamily="34" charset="0"/>
            </a:endParaRPr>
          </a:p>
          <a:p>
            <a:pPr fontAlgn="base"/>
            <a:r>
              <a:rPr lang="en-US" altLang="ko-KR" sz="1600" dirty="0" err="1" smtClean="0">
                <a:latin typeface="Arial" pitchFamily="34" charset="0"/>
                <a:cs typeface="Arial" pitchFamily="34" charset="0"/>
              </a:rPr>
              <a:t>Polymicrobial</a:t>
            </a:r>
            <a:r>
              <a:rPr lang="en-US" altLang="ko-KR" sz="1600" dirty="0" smtClean="0">
                <a:latin typeface="Arial" pitchFamily="34" charset="0"/>
                <a:cs typeface="Arial" pitchFamily="34" charset="0"/>
              </a:rPr>
              <a:t> sepsis induces organ failure and is accompanied by overwhelming inflammatory response and impairment of microbial killing. </a:t>
            </a:r>
            <a:r>
              <a:rPr lang="en-US" altLang="ko-KR" sz="1600" dirty="0" err="1" smtClean="0">
                <a:latin typeface="Arial" pitchFamily="34" charset="0"/>
                <a:cs typeface="Arial" pitchFamily="34" charset="0"/>
              </a:rPr>
              <a:t>Peroxisome</a:t>
            </a:r>
            <a:r>
              <a:rPr lang="en-US" altLang="ko-KR" sz="1600" dirty="0" smtClean="0">
                <a:latin typeface="Arial" pitchFamily="34" charset="0"/>
                <a:cs typeface="Arial" pitchFamily="34" charset="0"/>
              </a:rPr>
              <a:t> </a:t>
            </a:r>
            <a:r>
              <a:rPr lang="en-US" altLang="ko-KR" sz="1600" dirty="0" err="1" smtClean="0">
                <a:latin typeface="Arial" pitchFamily="34" charset="0"/>
                <a:cs typeface="Arial" pitchFamily="34" charset="0"/>
              </a:rPr>
              <a:t>proliferator</a:t>
            </a:r>
            <a:r>
              <a:rPr lang="en-US" altLang="ko-KR" sz="1600" dirty="0" smtClean="0">
                <a:latin typeface="Arial" pitchFamily="34" charset="0"/>
                <a:cs typeface="Arial" pitchFamily="34" charset="0"/>
              </a:rPr>
              <a:t>-activated receptor (PPAR)-</a:t>
            </a:r>
            <a:r>
              <a:rPr lang="el-GR" altLang="ko-KR" sz="1600" dirty="0" smtClean="0">
                <a:latin typeface="Arial" pitchFamily="34" charset="0"/>
                <a:cs typeface="Arial" pitchFamily="34" charset="0"/>
              </a:rPr>
              <a:t>γ </a:t>
            </a:r>
            <a:r>
              <a:rPr lang="en-US" altLang="ko-KR" sz="1600" dirty="0" smtClean="0">
                <a:latin typeface="Arial" pitchFamily="34" charset="0"/>
                <a:cs typeface="Arial" pitchFamily="34" charset="0"/>
              </a:rPr>
              <a:t>is a nuclear receptor with </a:t>
            </a:r>
            <a:r>
              <a:rPr lang="en-US" altLang="ko-KR" sz="1600" dirty="0" err="1" smtClean="0">
                <a:latin typeface="Arial" pitchFamily="34" charset="0"/>
                <a:cs typeface="Arial" pitchFamily="34" charset="0"/>
              </a:rPr>
              <a:t>pleiotropic</a:t>
            </a:r>
            <a:r>
              <a:rPr lang="en-US" altLang="ko-KR" sz="1600" dirty="0" smtClean="0">
                <a:latin typeface="Arial" pitchFamily="34" charset="0"/>
                <a:cs typeface="Arial" pitchFamily="34" charset="0"/>
              </a:rPr>
              <a:t> effects on lipid metabolism, inflammation, and cell proliferation. The insulin-sensitizing drugs </a:t>
            </a:r>
            <a:r>
              <a:rPr lang="en-US" altLang="ko-KR" sz="1600" dirty="0" err="1" smtClean="0">
                <a:latin typeface="Arial" pitchFamily="34" charset="0"/>
                <a:cs typeface="Arial" pitchFamily="34" charset="0"/>
              </a:rPr>
              <a:t>thiazolidinediones</a:t>
            </a:r>
            <a:r>
              <a:rPr lang="en-US" altLang="ko-KR" sz="1600" dirty="0" smtClean="0">
                <a:latin typeface="Arial" pitchFamily="34" charset="0"/>
                <a:cs typeface="Arial" pitchFamily="34" charset="0"/>
              </a:rPr>
              <a:t> (TZDs) are specific PPAR-</a:t>
            </a:r>
            <a:r>
              <a:rPr lang="el-GR" altLang="ko-KR" sz="1600" dirty="0" smtClean="0">
                <a:latin typeface="Arial" pitchFamily="34" charset="0"/>
                <a:cs typeface="Arial" pitchFamily="34" charset="0"/>
              </a:rPr>
              <a:t>γ </a:t>
            </a:r>
            <a:r>
              <a:rPr lang="en-US" altLang="ko-KR" sz="1600" dirty="0" smtClean="0">
                <a:latin typeface="Arial" pitchFamily="34" charset="0"/>
                <a:cs typeface="Arial" pitchFamily="34" charset="0"/>
              </a:rPr>
              <a:t>agonists. TZDs exert anti-inflammatory actions in different disease models, including </a:t>
            </a:r>
            <a:r>
              <a:rPr lang="en-US" altLang="ko-KR" sz="1600" dirty="0" err="1" smtClean="0">
                <a:latin typeface="Arial" pitchFamily="34" charset="0"/>
                <a:cs typeface="Arial" pitchFamily="34" charset="0"/>
              </a:rPr>
              <a:t>polymicrobial</a:t>
            </a:r>
            <a:r>
              <a:rPr lang="en-US" altLang="ko-KR" sz="1600" dirty="0" smtClean="0">
                <a:latin typeface="Arial" pitchFamily="34" charset="0"/>
                <a:cs typeface="Arial" pitchFamily="34" charset="0"/>
              </a:rPr>
              <a:t> sepsis. The TZD </a:t>
            </a:r>
            <a:r>
              <a:rPr lang="en-US" altLang="ko-KR" sz="1600" dirty="0" err="1" smtClean="0">
                <a:latin typeface="Arial" pitchFamily="34" charset="0"/>
                <a:cs typeface="Arial" pitchFamily="34" charset="0"/>
              </a:rPr>
              <a:t>pioglitazone</a:t>
            </a:r>
            <a:r>
              <a:rPr lang="en-US" altLang="ko-KR" sz="1600" dirty="0" smtClean="0">
                <a:latin typeface="Arial" pitchFamily="34" charset="0"/>
                <a:cs typeface="Arial" pitchFamily="34" charset="0"/>
              </a:rPr>
              <a:t>, which has been approved by the U.S. Food and Drug Administration, improves sepsis outcome; however, the molecular programs that mediate its effect have not been determined. In a </a:t>
            </a:r>
            <a:r>
              <a:rPr lang="en-US" altLang="ko-KR" sz="1600" dirty="0" err="1" smtClean="0">
                <a:latin typeface="Arial" pitchFamily="34" charset="0"/>
                <a:cs typeface="Arial" pitchFamily="34" charset="0"/>
              </a:rPr>
              <a:t>murine</a:t>
            </a:r>
            <a:r>
              <a:rPr lang="en-US" altLang="ko-KR" sz="1600" dirty="0" smtClean="0">
                <a:latin typeface="Arial" pitchFamily="34" charset="0"/>
                <a:cs typeface="Arial" pitchFamily="34" charset="0"/>
              </a:rPr>
              <a:t> model of sepsis, we now show that </a:t>
            </a:r>
            <a:r>
              <a:rPr lang="en-US" altLang="ko-KR" sz="1600" dirty="0" err="1" smtClean="0">
                <a:latin typeface="Arial" pitchFamily="34" charset="0"/>
                <a:cs typeface="Arial" pitchFamily="34" charset="0"/>
              </a:rPr>
              <a:t>pioglitazone</a:t>
            </a:r>
            <a:r>
              <a:rPr lang="en-US" altLang="ko-KR" sz="1600" dirty="0" smtClean="0">
                <a:latin typeface="Arial" pitchFamily="34" charset="0"/>
                <a:cs typeface="Arial" pitchFamily="34" charset="0"/>
              </a:rPr>
              <a:t> treatment improves microbial clearance and enhances </a:t>
            </a:r>
            <a:r>
              <a:rPr lang="en-US" altLang="ko-KR" sz="1600" dirty="0" err="1" smtClean="0">
                <a:latin typeface="Arial" pitchFamily="34" charset="0"/>
                <a:cs typeface="Arial" pitchFamily="34" charset="0"/>
              </a:rPr>
              <a:t>neutrophil</a:t>
            </a:r>
            <a:r>
              <a:rPr lang="en-US" altLang="ko-KR" sz="1600" dirty="0" smtClean="0">
                <a:latin typeface="Arial" pitchFamily="34" charset="0"/>
                <a:cs typeface="Arial" pitchFamily="34" charset="0"/>
              </a:rPr>
              <a:t> recruitment to the site of infection. We also observed reduced </a:t>
            </a:r>
            <a:r>
              <a:rPr lang="en-US" altLang="ko-KR" sz="1600" dirty="0" err="1" smtClean="0">
                <a:latin typeface="Arial" pitchFamily="34" charset="0"/>
                <a:cs typeface="Arial" pitchFamily="34" charset="0"/>
              </a:rPr>
              <a:t>proinflammatory</a:t>
            </a:r>
            <a:r>
              <a:rPr lang="en-US" altLang="ko-KR" sz="1600" dirty="0" smtClean="0">
                <a:latin typeface="Arial" pitchFamily="34" charset="0"/>
                <a:cs typeface="Arial" pitchFamily="34" charset="0"/>
              </a:rPr>
              <a:t> cytokine production and high IL-10 levels in </a:t>
            </a:r>
            <a:r>
              <a:rPr lang="en-US" altLang="ko-KR" sz="1600" dirty="0" err="1" smtClean="0">
                <a:latin typeface="Arial" pitchFamily="34" charset="0"/>
                <a:cs typeface="Arial" pitchFamily="34" charset="0"/>
              </a:rPr>
              <a:t>pioglitazone</a:t>
            </a:r>
            <a:r>
              <a:rPr lang="en-US" altLang="ko-KR" sz="1600" dirty="0" smtClean="0">
                <a:latin typeface="Arial" pitchFamily="34" charset="0"/>
                <a:cs typeface="Arial" pitchFamily="34" charset="0"/>
              </a:rPr>
              <a:t>-treated mice. These effects were associated with a decrease in STAT-1–dependent expression of MyD88 in vivo and in vitro. IL-10R blockage abolished PPAR-</a:t>
            </a:r>
            <a:r>
              <a:rPr lang="el-GR" altLang="ko-KR" sz="1600" dirty="0" smtClean="0">
                <a:latin typeface="Arial" pitchFamily="34" charset="0"/>
                <a:cs typeface="Arial" pitchFamily="34" charset="0"/>
              </a:rPr>
              <a:t>γ–</a:t>
            </a:r>
            <a:r>
              <a:rPr lang="en-US" altLang="ko-KR" sz="1600" dirty="0" smtClean="0">
                <a:latin typeface="Arial" pitchFamily="34" charset="0"/>
                <a:cs typeface="Arial" pitchFamily="34" charset="0"/>
              </a:rPr>
              <a:t>mediated inhibition of MyD88 expression. These data demonstrate that the primary mechanism by which </a:t>
            </a:r>
            <a:r>
              <a:rPr lang="en-US" altLang="ko-KR" sz="1600" dirty="0" err="1" smtClean="0">
                <a:latin typeface="Arial" pitchFamily="34" charset="0"/>
                <a:cs typeface="Arial" pitchFamily="34" charset="0"/>
              </a:rPr>
              <a:t>pioglitazone</a:t>
            </a:r>
            <a:r>
              <a:rPr lang="en-US" altLang="ko-KR" sz="1600" dirty="0" smtClean="0">
                <a:latin typeface="Arial" pitchFamily="34" charset="0"/>
                <a:cs typeface="Arial" pitchFamily="34" charset="0"/>
              </a:rPr>
              <a:t> protects against </a:t>
            </a:r>
            <a:r>
              <a:rPr lang="en-US" altLang="ko-KR" sz="1600" dirty="0" err="1" smtClean="0">
                <a:latin typeface="Arial" pitchFamily="34" charset="0"/>
                <a:cs typeface="Arial" pitchFamily="34" charset="0"/>
              </a:rPr>
              <a:t>polymicrobial</a:t>
            </a:r>
            <a:r>
              <a:rPr lang="en-US" altLang="ko-KR" sz="1600" dirty="0" smtClean="0">
                <a:latin typeface="Arial" pitchFamily="34" charset="0"/>
                <a:cs typeface="Arial" pitchFamily="34" charset="0"/>
              </a:rPr>
              <a:t> sepsis is through the impairment of MyD88 responses. This appears to represent a novel regulatory program. In this regard, </a:t>
            </a:r>
            <a:r>
              <a:rPr lang="en-US" altLang="ko-KR" sz="1600" dirty="0" err="1" smtClean="0">
                <a:latin typeface="Arial" pitchFamily="34" charset="0"/>
                <a:cs typeface="Arial" pitchFamily="34" charset="0"/>
              </a:rPr>
              <a:t>pioglitazone</a:t>
            </a:r>
            <a:r>
              <a:rPr lang="en-US" altLang="ko-KR" sz="1600" dirty="0" smtClean="0">
                <a:latin typeface="Arial" pitchFamily="34" charset="0"/>
                <a:cs typeface="Arial" pitchFamily="34" charset="0"/>
              </a:rPr>
              <a:t> provides advantages as a therapeutic tool, because it improves different aspects of host defense during sepsis, ultimately enhancing survival.</a:t>
            </a:r>
            <a:endParaRPr lang="en-US" altLang="ko-KR" sz="1600" dirty="0">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6986528"/>
          </a:xfrm>
          <a:prstGeom prst="rect">
            <a:avLst/>
          </a:prstGeom>
        </p:spPr>
        <p:txBody>
          <a:bodyPr wrap="square">
            <a:spAutoFit/>
          </a:bodyPr>
          <a:lstStyle/>
          <a:p>
            <a:pPr fontAlgn="base"/>
            <a:r>
              <a:rPr lang="en-US" altLang="ko-KR" sz="1600" b="1" dirty="0" smtClean="0">
                <a:latin typeface="Arial" pitchFamily="34" charset="0"/>
                <a:cs typeface="Arial" pitchFamily="34" charset="0"/>
              </a:rPr>
              <a:t>Dynamics of </a:t>
            </a:r>
            <a:r>
              <a:rPr lang="en-US" altLang="ko-KR" sz="1600" b="1" dirty="0" err="1" smtClean="0">
                <a:latin typeface="Arial" pitchFamily="34" charset="0"/>
                <a:cs typeface="Arial" pitchFamily="34" charset="0"/>
              </a:rPr>
              <a:t>Chemokine</a:t>
            </a:r>
            <a:r>
              <a:rPr lang="en-US" altLang="ko-KR" sz="1600" b="1" dirty="0" smtClean="0">
                <a:latin typeface="Arial" pitchFamily="34" charset="0"/>
                <a:cs typeface="Arial" pitchFamily="34" charset="0"/>
              </a:rPr>
              <a:t>, Cytokine, and Growth Factor Serum Levels in BRAF-Mutant Melanoma Patients during BRAF Inhibitor Treatment</a:t>
            </a:r>
          </a:p>
          <a:p>
            <a:pPr fontAlgn="base"/>
            <a:r>
              <a:rPr lang="en-US" altLang="ko-KR" sz="1600" b="1" dirty="0" smtClean="0">
                <a:latin typeface="Arial" pitchFamily="34" charset="0"/>
                <a:cs typeface="Arial" pitchFamily="34" charset="0"/>
                <a:hlinkClick r:id="rId2"/>
              </a:rPr>
              <a:t>James S. </a:t>
            </a:r>
            <a:r>
              <a:rPr lang="en-US" altLang="ko-KR" sz="1600" b="1" dirty="0" err="1" smtClean="0">
                <a:latin typeface="Arial" pitchFamily="34" charset="0"/>
                <a:cs typeface="Arial" pitchFamily="34" charset="0"/>
                <a:hlinkClick r:id="rId2"/>
              </a:rPr>
              <a:t>Wilmott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4"/>
              </a:rPr>
              <a:t>Lauren E. </a:t>
            </a:r>
            <a:r>
              <a:rPr lang="en-US" altLang="ko-KR" sz="1600" b="1" dirty="0" err="1" smtClean="0">
                <a:latin typeface="Arial" pitchFamily="34" charset="0"/>
                <a:cs typeface="Arial" pitchFamily="34" charset="0"/>
                <a:hlinkClick r:id="rId4"/>
              </a:rPr>
              <a:t>Haydu</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5"/>
              </a:rPr>
              <a:t>Alexander M. </a:t>
            </a:r>
            <a:r>
              <a:rPr lang="en-US" altLang="ko-KR" sz="1600" b="1" dirty="0" err="1" smtClean="0">
                <a:latin typeface="Arial" pitchFamily="34" charset="0"/>
                <a:cs typeface="Arial" pitchFamily="34" charset="0"/>
                <a:hlinkClick r:id="rId5"/>
              </a:rPr>
              <a:t>Menzies</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6"/>
              </a:rPr>
              <a:t>Trina </a:t>
            </a:r>
            <a:r>
              <a:rPr lang="en-US" altLang="ko-KR" sz="1600" b="1" dirty="0" err="1" smtClean="0">
                <a:latin typeface="Arial" pitchFamily="34" charset="0"/>
                <a:cs typeface="Arial" pitchFamily="34" charset="0"/>
                <a:hlinkClick r:id="rId6"/>
              </a:rPr>
              <a:t>Lum</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7"/>
              </a:rPr>
              <a:t>Jessica Hyman</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8"/>
              </a:rPr>
              <a:t>John F. Thompson</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9"/>
              </a:rPr>
              <a:t>Peter Hersey</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10"/>
              </a:rPr>
              <a:t>Richard F. </a:t>
            </a:r>
            <a:r>
              <a:rPr lang="en-US" altLang="ko-KR" sz="1600" b="1" dirty="0" err="1" smtClean="0">
                <a:latin typeface="Arial" pitchFamily="34" charset="0"/>
                <a:cs typeface="Arial" pitchFamily="34" charset="0"/>
                <a:hlinkClick r:id="rId10"/>
              </a:rPr>
              <a:t>Kefford</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 </a:t>
            </a:r>
            <a:r>
              <a:rPr lang="en-US" altLang="ko-KR" sz="1600" b="1" dirty="0" smtClean="0">
                <a:latin typeface="Arial" pitchFamily="34" charset="0"/>
                <a:cs typeface="Arial" pitchFamily="34" charset="0"/>
                <a:hlinkClick r:id="rId11"/>
              </a:rPr>
              <a:t>Richard A. </a:t>
            </a:r>
            <a:r>
              <a:rPr lang="en-US" altLang="ko-KR" sz="1600" b="1" dirty="0" err="1" smtClean="0">
                <a:latin typeface="Arial" pitchFamily="34" charset="0"/>
                <a:cs typeface="Arial" pitchFamily="34" charset="0"/>
                <a:hlinkClick r:id="rId11"/>
              </a:rPr>
              <a:t>Scolyer</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1</a:t>
            </a:r>
            <a:r>
              <a:rPr lang="en-US" altLang="ko-KR" sz="1600" b="1" dirty="0" smtClean="0">
                <a:latin typeface="Arial" pitchFamily="34" charset="0"/>
                <a:cs typeface="Arial" pitchFamily="34" charset="0"/>
              </a:rPr>
              <a:t> and </a:t>
            </a:r>
            <a:r>
              <a:rPr lang="en-US" altLang="ko-KR" sz="1600" b="1" dirty="0" smtClean="0">
                <a:latin typeface="Arial" pitchFamily="34" charset="0"/>
                <a:cs typeface="Arial" pitchFamily="34" charset="0"/>
                <a:hlinkClick r:id="rId12"/>
              </a:rPr>
              <a:t>Georgina V. Long</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a:t>
            </a:r>
            <a:r>
              <a:rPr lang="en-US" altLang="ko-KR" sz="1600" b="1" dirty="0" smtClean="0">
                <a:latin typeface="Arial" pitchFamily="34" charset="0"/>
                <a:cs typeface="Arial" pitchFamily="34" charset="0"/>
              </a:rPr>
              <a:t>,</a:t>
            </a:r>
            <a:r>
              <a:rPr lang="en-US" altLang="ko-KR" sz="1600" dirty="0" smtClean="0">
                <a:latin typeface="Arial" pitchFamily="34" charset="0"/>
                <a:cs typeface="Arial" pitchFamily="34" charset="0"/>
                <a:hlinkClick r:id="rId3"/>
              </a:rPr>
              <a:t>1</a:t>
            </a:r>
            <a:endParaRPr lang="en-US" altLang="ko-KR" sz="1600" b="1" dirty="0" smtClean="0">
              <a:latin typeface="Arial" pitchFamily="34" charset="0"/>
              <a:cs typeface="Arial" pitchFamily="34" charset="0"/>
            </a:endParaRPr>
          </a:p>
          <a:p>
            <a:pPr fontAlgn="base"/>
            <a:r>
              <a:rPr lang="en-US" altLang="ko-KR" sz="1600" baseline="30000" dirty="0" smtClean="0">
                <a:latin typeface="Arial" pitchFamily="34" charset="0"/>
                <a:cs typeface="Arial" pitchFamily="34" charset="0"/>
              </a:rPr>
              <a:t>*</a:t>
            </a:r>
            <a:r>
              <a:rPr lang="en-US" altLang="ko-KR" sz="1600" dirty="0" smtClean="0">
                <a:latin typeface="Arial" pitchFamily="34" charset="0"/>
                <a:cs typeface="Arial" pitchFamily="34" charset="0"/>
              </a:rPr>
              <a:t>Melanoma Institute Australia, Sydney, New South Wales 2060, Australia;</a:t>
            </a:r>
          </a:p>
          <a:p>
            <a:pPr fontAlgn="base"/>
            <a:r>
              <a:rPr lang="en-US" altLang="ko-KR" sz="1600" baseline="30000" dirty="0" smtClean="0">
                <a:latin typeface="Arial" pitchFamily="34" charset="0"/>
                <a:cs typeface="Arial" pitchFamily="34" charset="0"/>
              </a:rPr>
              <a:t>†</a:t>
            </a:r>
            <a:r>
              <a:rPr lang="en-US" altLang="ko-KR" sz="1600" dirty="0" smtClean="0">
                <a:latin typeface="Arial" pitchFamily="34" charset="0"/>
                <a:cs typeface="Arial" pitchFamily="34" charset="0"/>
              </a:rPr>
              <a:t>Discipline of Medicine, University of Sydney, Sydney, New South Wales 2006, Australia;</a:t>
            </a:r>
          </a:p>
          <a:p>
            <a:pPr fontAlgn="base"/>
            <a:r>
              <a:rPr lang="en-US" altLang="ko-KR" sz="1600" baseline="30000" dirty="0" smtClean="0">
                <a:latin typeface="Arial" pitchFamily="34" charset="0"/>
                <a:cs typeface="Arial" pitchFamily="34" charset="0"/>
              </a:rPr>
              <a:t>‡</a:t>
            </a:r>
            <a:r>
              <a:rPr lang="en-US" altLang="ko-KR" sz="1600" dirty="0" smtClean="0">
                <a:latin typeface="Arial" pitchFamily="34" charset="0"/>
                <a:cs typeface="Arial" pitchFamily="34" charset="0"/>
              </a:rPr>
              <a:t>Discipline of Pathology, University of Sydney, Sydney, New South Wales 2006, Australia;</a:t>
            </a:r>
          </a:p>
          <a:p>
            <a:pPr fontAlgn="base"/>
            <a:endParaRPr lang="en-US" altLang="ko-KR" sz="1600" dirty="0" smtClean="0">
              <a:latin typeface="Arial" pitchFamily="34" charset="0"/>
              <a:cs typeface="Arial" pitchFamily="34" charset="0"/>
            </a:endParaRPr>
          </a:p>
          <a:p>
            <a:pPr fontAlgn="base"/>
            <a:r>
              <a:rPr lang="en-US" altLang="ko-KR" sz="1600" dirty="0" smtClean="0">
                <a:latin typeface="Arial" pitchFamily="34" charset="0"/>
                <a:cs typeface="Arial" pitchFamily="34" charset="0"/>
              </a:rPr>
              <a:t>The purpose of this study is to profile the changes in the serum levels of a range of </a:t>
            </a:r>
            <a:r>
              <a:rPr lang="en-US" altLang="ko-KR" sz="1600" dirty="0" err="1" smtClean="0">
                <a:latin typeface="Arial" pitchFamily="34" charset="0"/>
                <a:cs typeface="Arial" pitchFamily="34" charset="0"/>
              </a:rPr>
              <a:t>chemokines</a:t>
            </a:r>
            <a:r>
              <a:rPr lang="en-US" altLang="ko-KR" sz="1600" dirty="0" smtClean="0">
                <a:latin typeface="Arial" pitchFamily="34" charset="0"/>
                <a:cs typeface="Arial" pitchFamily="34" charset="0"/>
              </a:rPr>
              <a:t>, cytokines, and growth and </a:t>
            </a:r>
            <a:r>
              <a:rPr lang="en-US" altLang="ko-KR" sz="1600" dirty="0" err="1" smtClean="0">
                <a:latin typeface="Arial" pitchFamily="34" charset="0"/>
                <a:cs typeface="Arial" pitchFamily="34" charset="0"/>
              </a:rPr>
              <a:t>angiogenic</a:t>
            </a:r>
            <a:r>
              <a:rPr lang="en-US" altLang="ko-KR" sz="1600" dirty="0" smtClean="0">
                <a:latin typeface="Arial" pitchFamily="34" charset="0"/>
                <a:cs typeface="Arial" pitchFamily="34" charset="0"/>
              </a:rPr>
              <a:t> factors in MAPK inhibitor–treated metastatic melanoma patients and to correlate these changes with clinical outcome and changes in melanoma tissue biopsies taken from the same patients. Forty-two </a:t>
            </a:r>
            <a:r>
              <a:rPr lang="en-US" altLang="ko-KR" sz="1600" dirty="0" err="1" smtClean="0">
                <a:latin typeface="Arial" pitchFamily="34" charset="0"/>
                <a:cs typeface="Arial" pitchFamily="34" charset="0"/>
              </a:rPr>
              <a:t>chemokine</a:t>
            </a:r>
            <a:r>
              <a:rPr lang="en-US" altLang="ko-KR" sz="1600" dirty="0" smtClean="0">
                <a:latin typeface="Arial" pitchFamily="34" charset="0"/>
                <a:cs typeface="Arial" pitchFamily="34" charset="0"/>
              </a:rPr>
              <a:t>, cytokine, </a:t>
            </a:r>
            <a:r>
              <a:rPr lang="en-US" altLang="ko-KR" sz="1600" dirty="0" err="1" smtClean="0">
                <a:latin typeface="Arial" pitchFamily="34" charset="0"/>
                <a:cs typeface="Arial" pitchFamily="34" charset="0"/>
              </a:rPr>
              <a:t>angiogenic</a:t>
            </a:r>
            <a:r>
              <a:rPr lang="en-US" altLang="ko-KR" sz="1600" dirty="0" smtClean="0">
                <a:latin typeface="Arial" pitchFamily="34" charset="0"/>
                <a:cs typeface="Arial" pitchFamily="34" charset="0"/>
              </a:rPr>
              <a:t>, and growth factors were measured in the sera of 20 BRAF inhibitor–treated and four combination BRAF and MEK inhibitor–treated metastatic melanoma patients using a multiplex </a:t>
            </a:r>
            <a:r>
              <a:rPr lang="en-US" altLang="ko-KR" sz="1600" dirty="0" err="1" smtClean="0">
                <a:latin typeface="Arial" pitchFamily="34" charset="0"/>
                <a:cs typeface="Arial" pitchFamily="34" charset="0"/>
              </a:rPr>
              <a:t>chemokine</a:t>
            </a:r>
            <a:r>
              <a:rPr lang="en-US" altLang="ko-KR" sz="1600" dirty="0" smtClean="0">
                <a:latin typeface="Arial" pitchFamily="34" charset="0"/>
                <a:cs typeface="Arial" pitchFamily="34" charset="0"/>
              </a:rPr>
              <a:t> assay. The changes were correlated with Ki-67 and CD8</a:t>
            </a:r>
            <a:r>
              <a:rPr lang="en-US" altLang="ko-KR" sz="1600" baseline="30000" dirty="0" smtClean="0">
                <a:latin typeface="Arial" pitchFamily="34" charset="0"/>
                <a:cs typeface="Arial" pitchFamily="34" charset="0"/>
              </a:rPr>
              <a:t>+</a:t>
            </a:r>
            <a:r>
              <a:rPr lang="en-US" altLang="ko-KR" sz="1600" dirty="0" smtClean="0">
                <a:latin typeface="Arial" pitchFamily="34" charset="0"/>
                <a:cs typeface="Arial" pitchFamily="34" charset="0"/>
              </a:rPr>
              <a:t> tumor-infiltrating lymphocytes in the tumor biopsies taken at the same time points, as well as clinical outcome, including response rate, progression-free survival, and overall survival. Serum levels of IFN-γ, CCL4, and TNF-α were significantly increased, whereas CXCL8 significantly decreased from pretreatment (PRE) to early during treatment (EDT) serum samples. The decrease in serum CXCL8 levels from PRE to EDT significantly correlated with decreases in markers of melanoma proliferation (Ki-67) and increases in </a:t>
            </a:r>
            <a:r>
              <a:rPr lang="en-US" altLang="ko-KR" sz="1600" dirty="0" err="1" smtClean="0">
                <a:latin typeface="Arial" pitchFamily="34" charset="0"/>
                <a:cs typeface="Arial" pitchFamily="34" charset="0"/>
              </a:rPr>
              <a:t>cytotoxic</a:t>
            </a:r>
            <a:r>
              <a:rPr lang="en-US" altLang="ko-KR" sz="1600" dirty="0" smtClean="0">
                <a:latin typeface="Arial" pitchFamily="34" charset="0"/>
                <a:cs typeface="Arial" pitchFamily="34" charset="0"/>
              </a:rPr>
              <a:t> tumor-infiltrating T cells in corresponding tumor biopsies. In addition, a greater fold reduction in CXCL8 serum levels from PRE to EDT serum samples was associated with decreased overall survival. These results suggest that BRAF inhibition causes decreased CXCL8 secretion from melanoma cells and induce an immune response against the tumor associated with increased IFN-γ, CCL4, and TNF-α. Further studies are needed to determine if CXCL8 is predictive of response and to confirm the functions of these </a:t>
            </a:r>
            <a:r>
              <a:rPr lang="en-US" altLang="ko-KR" sz="1600" dirty="0" err="1" smtClean="0">
                <a:latin typeface="Arial" pitchFamily="34" charset="0"/>
                <a:cs typeface="Arial" pitchFamily="34" charset="0"/>
              </a:rPr>
              <a:t>chemokine</a:t>
            </a:r>
            <a:r>
              <a:rPr lang="en-US" altLang="ko-KR" sz="1600" dirty="0" smtClean="0">
                <a:latin typeface="Arial" pitchFamily="34" charset="0"/>
                <a:cs typeface="Arial" pitchFamily="34" charset="0"/>
              </a:rPr>
              <a:t> and cytokine in </a:t>
            </a:r>
            <a:r>
              <a:rPr lang="en-US" altLang="ko-KR" sz="1600" i="1" dirty="0" smtClean="0">
                <a:latin typeface="Arial" pitchFamily="34" charset="0"/>
                <a:cs typeface="Arial" pitchFamily="34" charset="0"/>
              </a:rPr>
              <a:t>BRAF</a:t>
            </a:r>
            <a:r>
              <a:rPr lang="en-US" altLang="ko-KR" sz="1600" dirty="0" smtClean="0">
                <a:latin typeface="Arial" pitchFamily="34" charset="0"/>
                <a:cs typeface="Arial" pitchFamily="34" charset="0"/>
              </a:rPr>
              <a:t>-mutant melanoma under BRAF inhibition.</a:t>
            </a:r>
            <a:endParaRPr lang="en-US" altLang="ko-KR" sz="16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TotalTime>
  <Words>1518</Words>
  <Application>Microsoft Office PowerPoint</Application>
  <PresentationFormat>화면 슬라이드 쇼(4:3)</PresentationFormat>
  <Paragraphs>169</Paragraphs>
  <Slides>25</Slides>
  <Notes>0</Notes>
  <HiddenSlides>0</HiddenSlides>
  <MMClips>0</MMClips>
  <ScaleCrop>false</ScaleCrop>
  <HeadingPairs>
    <vt:vector size="4" baseType="variant">
      <vt:variant>
        <vt:lpstr>테마</vt:lpstr>
      </vt:variant>
      <vt:variant>
        <vt:i4>1</vt:i4>
      </vt:variant>
      <vt:variant>
        <vt:lpstr>슬라이드 제목</vt:lpstr>
      </vt:variant>
      <vt:variant>
        <vt:i4>25</vt:i4>
      </vt:variant>
    </vt:vector>
  </HeadingPairs>
  <TitlesOfParts>
    <vt:vector size="26"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lpstr>슬라이드 17</vt:lpstr>
      <vt:lpstr>슬라이드 18</vt:lpstr>
      <vt:lpstr>슬라이드 19</vt:lpstr>
      <vt:lpstr>슬라이드 20</vt:lpstr>
      <vt:lpstr>슬라이드 21</vt:lpstr>
      <vt:lpstr>슬라이드 22</vt:lpstr>
      <vt:lpstr>슬라이드 23</vt:lpstr>
      <vt:lpstr>슬라이드 24</vt:lpstr>
      <vt:lpstr>슬라이드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Nyarong</dc:creator>
  <cp:lastModifiedBy>성대현</cp:lastModifiedBy>
  <cp:revision>12</cp:revision>
  <dcterms:created xsi:type="dcterms:W3CDTF">2013-04-28T06:38:29Z</dcterms:created>
  <dcterms:modified xsi:type="dcterms:W3CDTF">2014-03-09T22:59:40Z</dcterms:modified>
</cp:coreProperties>
</file>