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8" r:id="rId2"/>
    <p:sldId id="269" r:id="rId3"/>
    <p:sldId id="270" r:id="rId4"/>
    <p:sldId id="271" r:id="rId5"/>
    <p:sldId id="272" r:id="rId6"/>
    <p:sldId id="267" r:id="rId7"/>
    <p:sldId id="266" r:id="rId8"/>
    <p:sldId id="261" r:id="rId9"/>
    <p:sldId id="264" r:id="rId10"/>
  </p:sldIdLst>
  <p:sldSz cx="9144000" cy="6858000" type="screen4x3"/>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howGuides="1">
      <p:cViewPr>
        <p:scale>
          <a:sx n="70" d="100"/>
          <a:sy n="70" d="100"/>
        </p:scale>
        <p:origin x="-1164" y="-14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p:cNvSpPr>
            <a:spLocks noGrp="1"/>
          </p:cNvSpPr>
          <p:nvPr>
            <p:ph type="ctrTitle"/>
          </p:nvPr>
        </p:nvSpPr>
        <p:spPr>
          <a:xfrm>
            <a:off x="685800" y="2130425"/>
            <a:ext cx="7772400" cy="1470025"/>
          </a:xfrm>
        </p:spPr>
        <p:txBody>
          <a:bodyPr/>
          <a:lstStyle/>
          <a:p>
            <a:r>
              <a:rPr lang="ko-KR" altLang="en-US" smtClean="0"/>
              <a:t>마스터 제목 스타일 편집</a:t>
            </a:r>
            <a:endParaRPr lang="ko-KR" altLang="en-US"/>
          </a:p>
        </p:txBody>
      </p:sp>
      <p:sp>
        <p:nvSpPr>
          <p:cNvPr id="3" name="부제목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ko-KR" altLang="en-US" smtClean="0"/>
              <a:t>마스터 부제목 스타일 편집</a:t>
            </a:r>
            <a:endParaRPr lang="ko-KR" altLang="en-US"/>
          </a:p>
        </p:txBody>
      </p:sp>
      <p:sp>
        <p:nvSpPr>
          <p:cNvPr id="4" name="날짜 개체 틀 3"/>
          <p:cNvSpPr>
            <a:spLocks noGrp="1"/>
          </p:cNvSpPr>
          <p:nvPr>
            <p:ph type="dt" sz="half" idx="10"/>
          </p:nvPr>
        </p:nvSpPr>
        <p:spPr/>
        <p:txBody>
          <a:bodyPr/>
          <a:lstStyle/>
          <a:p>
            <a:fld id="{AE812D47-A577-4424-9E4B-FF32606004A7}" type="datetimeFigureOut">
              <a:rPr lang="ko-KR" altLang="en-US" smtClean="0"/>
              <a:pPr/>
              <a:t>2013-04-15</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DF2C8A90-279E-4102-8F9B-F20DBD427559}" type="slidenum">
              <a:rPr lang="ko-KR" altLang="en-US" smtClean="0"/>
              <a:pPr/>
              <a:t>‹#›</a:t>
            </a:fld>
            <a:endParaRPr lang="ko-KR"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idx="1"/>
          </p:nvPr>
        </p:nvSpPr>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AE812D47-A577-4424-9E4B-FF32606004A7}" type="datetimeFigureOut">
              <a:rPr lang="ko-KR" altLang="en-US" smtClean="0"/>
              <a:pPr/>
              <a:t>2013-04-15</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DF2C8A90-279E-4102-8F9B-F20DBD427559}" type="slidenum">
              <a:rPr lang="ko-KR" altLang="en-US" smtClean="0"/>
              <a:pPr/>
              <a:t>‹#›</a:t>
            </a:fld>
            <a:endParaRPr lang="ko-KR"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p:cNvSpPr>
            <a:spLocks noGrp="1"/>
          </p:cNvSpPr>
          <p:nvPr>
            <p:ph type="title"/>
          </p:nvPr>
        </p:nvSpPr>
        <p:spPr>
          <a:xfrm>
            <a:off x="722313" y="4406900"/>
            <a:ext cx="7772400" cy="1362075"/>
          </a:xfrm>
        </p:spPr>
        <p:txBody>
          <a:bodyPr anchor="t"/>
          <a:lstStyle>
            <a:lvl1pPr algn="l">
              <a:defRPr sz="4000" b="1" cap="all"/>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ko-KR" altLang="en-US" smtClean="0"/>
              <a:t>마스터 텍스트 스타일을 편집합니다</a:t>
            </a:r>
          </a:p>
        </p:txBody>
      </p:sp>
      <p:sp>
        <p:nvSpPr>
          <p:cNvPr id="4" name="날짜 개체 틀 3"/>
          <p:cNvSpPr>
            <a:spLocks noGrp="1"/>
          </p:cNvSpPr>
          <p:nvPr>
            <p:ph type="dt" sz="half" idx="10"/>
          </p:nvPr>
        </p:nvSpPr>
        <p:spPr/>
        <p:txBody>
          <a:bodyPr/>
          <a:lstStyle/>
          <a:p>
            <a:fld id="{AE812D47-A577-4424-9E4B-FF32606004A7}" type="datetimeFigureOut">
              <a:rPr lang="ko-KR" altLang="en-US" smtClean="0"/>
              <a:pPr/>
              <a:t>2013-04-15</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DF2C8A90-279E-4102-8F9B-F20DBD427559}" type="slidenum">
              <a:rPr lang="ko-KR" altLang="en-US" smtClean="0"/>
              <a:pPr/>
              <a:t>‹#›</a:t>
            </a:fld>
            <a:endParaRPr lang="ko-KR"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내용 개체 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날짜 개체 틀 4"/>
          <p:cNvSpPr>
            <a:spLocks noGrp="1"/>
          </p:cNvSpPr>
          <p:nvPr>
            <p:ph type="dt" sz="half" idx="10"/>
          </p:nvPr>
        </p:nvSpPr>
        <p:spPr/>
        <p:txBody>
          <a:bodyPr/>
          <a:lstStyle/>
          <a:p>
            <a:fld id="{AE812D47-A577-4424-9E4B-FF32606004A7}" type="datetimeFigureOut">
              <a:rPr lang="ko-KR" altLang="en-US" smtClean="0"/>
              <a:pPr/>
              <a:t>2013-04-15</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DF2C8A90-279E-4102-8F9B-F20DBD427559}" type="slidenum">
              <a:rPr lang="ko-KR" altLang="en-US" smtClean="0"/>
              <a:pPr/>
              <a:t>‹#›</a:t>
            </a:fld>
            <a:endParaRPr lang="ko-KR"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lvl1pPr>
              <a:defRPr/>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4" name="내용 개체 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텍스트 개체 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6" name="내용 개체 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7" name="날짜 개체 틀 6"/>
          <p:cNvSpPr>
            <a:spLocks noGrp="1"/>
          </p:cNvSpPr>
          <p:nvPr>
            <p:ph type="dt" sz="half" idx="10"/>
          </p:nvPr>
        </p:nvSpPr>
        <p:spPr/>
        <p:txBody>
          <a:bodyPr/>
          <a:lstStyle/>
          <a:p>
            <a:fld id="{AE812D47-A577-4424-9E4B-FF32606004A7}" type="datetimeFigureOut">
              <a:rPr lang="ko-KR" altLang="en-US" smtClean="0"/>
              <a:pPr/>
              <a:t>2013-04-15</a:t>
            </a:fld>
            <a:endParaRPr lang="ko-KR" altLang="en-US"/>
          </a:p>
        </p:txBody>
      </p:sp>
      <p:sp>
        <p:nvSpPr>
          <p:cNvPr id="8" name="바닥글 개체 틀 7"/>
          <p:cNvSpPr>
            <a:spLocks noGrp="1"/>
          </p:cNvSpPr>
          <p:nvPr>
            <p:ph type="ftr" sz="quarter" idx="11"/>
          </p:nvPr>
        </p:nvSpPr>
        <p:spPr/>
        <p:txBody>
          <a:bodyPr/>
          <a:lstStyle/>
          <a:p>
            <a:endParaRPr lang="ko-KR" altLang="en-US"/>
          </a:p>
        </p:txBody>
      </p:sp>
      <p:sp>
        <p:nvSpPr>
          <p:cNvPr id="9" name="슬라이드 번호 개체 틀 8"/>
          <p:cNvSpPr>
            <a:spLocks noGrp="1"/>
          </p:cNvSpPr>
          <p:nvPr>
            <p:ph type="sldNum" sz="quarter" idx="12"/>
          </p:nvPr>
        </p:nvSpPr>
        <p:spPr/>
        <p:txBody>
          <a:bodyPr/>
          <a:lstStyle/>
          <a:p>
            <a:fld id="{DF2C8A90-279E-4102-8F9B-F20DBD427559}" type="slidenum">
              <a:rPr lang="ko-KR" altLang="en-US" smtClean="0"/>
              <a:pPr/>
              <a:t>‹#›</a:t>
            </a:fld>
            <a:endParaRPr lang="ko-KR"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날짜 개체 틀 2"/>
          <p:cNvSpPr>
            <a:spLocks noGrp="1"/>
          </p:cNvSpPr>
          <p:nvPr>
            <p:ph type="dt" sz="half" idx="10"/>
          </p:nvPr>
        </p:nvSpPr>
        <p:spPr/>
        <p:txBody>
          <a:bodyPr/>
          <a:lstStyle/>
          <a:p>
            <a:fld id="{AE812D47-A577-4424-9E4B-FF32606004A7}" type="datetimeFigureOut">
              <a:rPr lang="ko-KR" altLang="en-US" smtClean="0"/>
              <a:pPr/>
              <a:t>2013-04-15</a:t>
            </a:fld>
            <a:endParaRPr lang="ko-KR" altLang="en-US"/>
          </a:p>
        </p:txBody>
      </p:sp>
      <p:sp>
        <p:nvSpPr>
          <p:cNvPr id="4" name="바닥글 개체 틀 3"/>
          <p:cNvSpPr>
            <a:spLocks noGrp="1"/>
          </p:cNvSpPr>
          <p:nvPr>
            <p:ph type="ftr" sz="quarter" idx="11"/>
          </p:nvPr>
        </p:nvSpPr>
        <p:spPr/>
        <p:txBody>
          <a:bodyPr/>
          <a:lstStyle/>
          <a:p>
            <a:endParaRPr lang="ko-KR" altLang="en-US"/>
          </a:p>
        </p:txBody>
      </p:sp>
      <p:sp>
        <p:nvSpPr>
          <p:cNvPr id="5" name="슬라이드 번호 개체 틀 4"/>
          <p:cNvSpPr>
            <a:spLocks noGrp="1"/>
          </p:cNvSpPr>
          <p:nvPr>
            <p:ph type="sldNum" sz="quarter" idx="12"/>
          </p:nvPr>
        </p:nvSpPr>
        <p:spPr/>
        <p:txBody>
          <a:bodyPr/>
          <a:lstStyle/>
          <a:p>
            <a:fld id="{DF2C8A90-279E-4102-8F9B-F20DBD427559}" type="slidenum">
              <a:rPr lang="ko-KR" altLang="en-US" smtClean="0"/>
              <a:pPr/>
              <a:t>‹#›</a:t>
            </a:fld>
            <a:endParaRPr lang="ko-KR"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p:cNvSpPr>
            <a:spLocks noGrp="1"/>
          </p:cNvSpPr>
          <p:nvPr>
            <p:ph type="dt" sz="half" idx="10"/>
          </p:nvPr>
        </p:nvSpPr>
        <p:spPr/>
        <p:txBody>
          <a:bodyPr/>
          <a:lstStyle/>
          <a:p>
            <a:fld id="{AE812D47-A577-4424-9E4B-FF32606004A7}" type="datetimeFigureOut">
              <a:rPr lang="ko-KR" altLang="en-US" smtClean="0"/>
              <a:pPr/>
              <a:t>2013-04-15</a:t>
            </a:fld>
            <a:endParaRPr lang="ko-KR" altLang="en-US"/>
          </a:p>
        </p:txBody>
      </p:sp>
      <p:sp>
        <p:nvSpPr>
          <p:cNvPr id="3" name="바닥글 개체 틀 2"/>
          <p:cNvSpPr>
            <a:spLocks noGrp="1"/>
          </p:cNvSpPr>
          <p:nvPr>
            <p:ph type="ftr" sz="quarter" idx="11"/>
          </p:nvPr>
        </p:nvSpPr>
        <p:spPr/>
        <p:txBody>
          <a:bodyPr/>
          <a:lstStyle/>
          <a:p>
            <a:endParaRPr lang="ko-KR" altLang="en-US"/>
          </a:p>
        </p:txBody>
      </p:sp>
      <p:sp>
        <p:nvSpPr>
          <p:cNvPr id="4" name="슬라이드 번호 개체 틀 3"/>
          <p:cNvSpPr>
            <a:spLocks noGrp="1"/>
          </p:cNvSpPr>
          <p:nvPr>
            <p:ph type="sldNum" sz="quarter" idx="12"/>
          </p:nvPr>
        </p:nvSpPr>
        <p:spPr/>
        <p:txBody>
          <a:bodyPr/>
          <a:lstStyle/>
          <a:p>
            <a:fld id="{DF2C8A90-279E-4102-8F9B-F20DBD427559}" type="slidenum">
              <a:rPr lang="ko-KR" altLang="en-US" smtClean="0"/>
              <a:pPr/>
              <a:t>‹#›</a:t>
            </a:fld>
            <a:endParaRPr lang="ko-KR"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p:cNvSpPr>
            <a:spLocks noGrp="1"/>
          </p:cNvSpPr>
          <p:nvPr>
            <p:ph type="title"/>
          </p:nvPr>
        </p:nvSpPr>
        <p:spPr>
          <a:xfrm>
            <a:off x="457200" y="273050"/>
            <a:ext cx="3008313" cy="1162050"/>
          </a:xfrm>
        </p:spPr>
        <p:txBody>
          <a:bodyPr anchor="b"/>
          <a:lstStyle>
            <a:lvl1pPr algn="l">
              <a:defRPr sz="2000" b="1"/>
            </a:lvl1pPr>
          </a:lstStyle>
          <a:p>
            <a:r>
              <a:rPr lang="ko-KR" altLang="en-US" smtClean="0"/>
              <a:t>마스터 제목 스타일 편집</a:t>
            </a:r>
            <a:endParaRPr lang="ko-KR" altLang="en-US"/>
          </a:p>
        </p:txBody>
      </p:sp>
      <p:sp>
        <p:nvSpPr>
          <p:cNvPr id="3" name="내용 개체 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텍스트 개체 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AE812D47-A577-4424-9E4B-FF32606004A7}" type="datetimeFigureOut">
              <a:rPr lang="ko-KR" altLang="en-US" smtClean="0"/>
              <a:pPr/>
              <a:t>2013-04-15</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DF2C8A90-279E-4102-8F9B-F20DBD427559}" type="slidenum">
              <a:rPr lang="ko-KR" altLang="en-US" smtClean="0"/>
              <a:pPr/>
              <a:t>‹#›</a:t>
            </a:fld>
            <a:endParaRPr lang="ko-KR"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p:cNvSpPr>
            <a:spLocks noGrp="1"/>
          </p:cNvSpPr>
          <p:nvPr>
            <p:ph type="title"/>
          </p:nvPr>
        </p:nvSpPr>
        <p:spPr>
          <a:xfrm>
            <a:off x="1792288" y="4800600"/>
            <a:ext cx="5486400" cy="566738"/>
          </a:xfrm>
        </p:spPr>
        <p:txBody>
          <a:bodyPr anchor="b"/>
          <a:lstStyle>
            <a:lvl1pPr algn="l">
              <a:defRPr sz="2000" b="1"/>
            </a:lvl1pPr>
          </a:lstStyle>
          <a:p>
            <a:r>
              <a:rPr lang="ko-KR" altLang="en-US" smtClean="0"/>
              <a:t>마스터 제목 스타일 편집</a:t>
            </a:r>
            <a:endParaRPr lang="ko-KR" altLang="en-US"/>
          </a:p>
        </p:txBody>
      </p:sp>
      <p:sp>
        <p:nvSpPr>
          <p:cNvPr id="3" name="그림 개체 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AE812D47-A577-4424-9E4B-FF32606004A7}" type="datetimeFigureOut">
              <a:rPr lang="ko-KR" altLang="en-US" smtClean="0"/>
              <a:pPr/>
              <a:t>2013-04-15</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DF2C8A90-279E-4102-8F9B-F20DBD427559}" type="slidenum">
              <a:rPr lang="ko-KR" altLang="en-US" smtClean="0"/>
              <a:pPr/>
              <a:t>‹#›</a:t>
            </a:fld>
            <a:endParaRPr lang="ko-KR"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AE812D47-A577-4424-9E4B-FF32606004A7}" type="datetimeFigureOut">
              <a:rPr lang="ko-KR" altLang="en-US" smtClean="0"/>
              <a:pPr/>
              <a:t>2013-04-15</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DF2C8A90-279E-4102-8F9B-F20DBD427559}" type="slidenum">
              <a:rPr lang="ko-KR" altLang="en-US" smtClean="0"/>
              <a:pPr/>
              <a:t>‹#›</a:t>
            </a:fld>
            <a:endParaRPr lang="ko-KR"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p:cNvSpPr>
            <a:spLocks noGrp="1"/>
          </p:cNvSpPr>
          <p:nvPr>
            <p:ph type="title" orient="vert"/>
          </p:nvPr>
        </p:nvSpPr>
        <p:spPr>
          <a:xfrm>
            <a:off x="6629400" y="274638"/>
            <a:ext cx="2057400" cy="5851525"/>
          </a:xfrm>
        </p:spPr>
        <p:txBody>
          <a:bodyPr vert="eaVert"/>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a:xfrm>
            <a:off x="457200" y="274638"/>
            <a:ext cx="6019800" cy="5851525"/>
          </a:xfrm>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AE812D47-A577-4424-9E4B-FF32606004A7}" type="datetimeFigureOut">
              <a:rPr lang="ko-KR" altLang="en-US" smtClean="0"/>
              <a:pPr/>
              <a:t>2013-04-15</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DF2C8A90-279E-4102-8F9B-F20DBD427559}" type="slidenum">
              <a:rPr lang="ko-KR" altLang="en-US" smtClean="0"/>
              <a:pPr/>
              <a:t>‹#›</a:t>
            </a:fld>
            <a:endParaRPr lang="ko-KR"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E812D47-A577-4424-9E4B-FF32606004A7}" type="datetimeFigureOut">
              <a:rPr lang="ko-KR" altLang="en-US" smtClean="0"/>
              <a:pPr/>
              <a:t>2013-04-15</a:t>
            </a:fld>
            <a:endParaRPr lang="ko-KR" altLang="en-US"/>
          </a:p>
        </p:txBody>
      </p:sp>
      <p:sp>
        <p:nvSpPr>
          <p:cNvPr id="5" name="바닥글 개체 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F2C8A90-279E-4102-8F9B-F20DBD427559}" type="slidenum">
              <a:rPr lang="ko-KR" altLang="en-US" smtClean="0"/>
              <a:pPr/>
              <a:t>‹#›</a:t>
            </a:fld>
            <a:endParaRPr lang="ko-KR"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1"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hyperlink" Target="http://www.nature.com/ncomms/journal/v4/n4/full/ncomms2674.html#a2" TargetMode="External"/><Relationship Id="rId13" Type="http://schemas.openxmlformats.org/officeDocument/2006/relationships/hyperlink" Target="http://www.nature.com/ncomms/journal/v4/n4/full/ncomms2674.html#auth-7" TargetMode="External"/><Relationship Id="rId18" Type="http://schemas.openxmlformats.org/officeDocument/2006/relationships/hyperlink" Target="http://www.nature.com/ncomms/journal/v4/n4/full/ncomms2674.html#auth-10" TargetMode="External"/><Relationship Id="rId3" Type="http://schemas.openxmlformats.org/officeDocument/2006/relationships/hyperlink" Target="http://www.nature.com/ncomms/journal/v4/n4/full/ncomms2674.html#a1" TargetMode="External"/><Relationship Id="rId7" Type="http://schemas.openxmlformats.org/officeDocument/2006/relationships/hyperlink" Target="http://www.nature.com/ncomms/journal/v4/n4/full/ncomms2674.html#auth-4" TargetMode="External"/><Relationship Id="rId12" Type="http://schemas.openxmlformats.org/officeDocument/2006/relationships/hyperlink" Target="http://www.nature.com/ncomms/journal/v4/n4/full/ncomms2674.html#a4" TargetMode="External"/><Relationship Id="rId17" Type="http://schemas.openxmlformats.org/officeDocument/2006/relationships/hyperlink" Target="http://www.nature.com/ncomms/journal/v4/n4/full/ncomms2674.html#a6" TargetMode="External"/><Relationship Id="rId2" Type="http://schemas.openxmlformats.org/officeDocument/2006/relationships/hyperlink" Target="http://www.nature.com/ncomms/journal/v4/n4/full/ncomms2674.html#auth-1" TargetMode="External"/><Relationship Id="rId16" Type="http://schemas.openxmlformats.org/officeDocument/2006/relationships/hyperlink" Target="http://www.nature.com/ncomms/journal/v4/n4/full/ncomms2674.html#auth-9" TargetMode="External"/><Relationship Id="rId1" Type="http://schemas.openxmlformats.org/officeDocument/2006/relationships/slideLayout" Target="../slideLayouts/slideLayout7.xml"/><Relationship Id="rId6" Type="http://schemas.openxmlformats.org/officeDocument/2006/relationships/hyperlink" Target="http://www.nature.com/ncomms/journal/v4/n4/full/ncomms2674.html#auth-3" TargetMode="External"/><Relationship Id="rId11" Type="http://schemas.openxmlformats.org/officeDocument/2006/relationships/hyperlink" Target="http://www.nature.com/ncomms/journal/v4/n4/full/ncomms2674.html#auth-6" TargetMode="External"/><Relationship Id="rId5" Type="http://schemas.openxmlformats.org/officeDocument/2006/relationships/hyperlink" Target="http://www.nature.com/ncomms/journal/v4/n4/full/ncomms2674.html#auth-2" TargetMode="External"/><Relationship Id="rId15" Type="http://schemas.openxmlformats.org/officeDocument/2006/relationships/hyperlink" Target="http://www.nature.com/ncomms/journal/v4/n4/full/ncomms2674.html#a5" TargetMode="External"/><Relationship Id="rId10" Type="http://schemas.openxmlformats.org/officeDocument/2006/relationships/hyperlink" Target="http://www.nature.com/ncomms/journal/v4/n4/full/ncomms2674.html#a3" TargetMode="External"/><Relationship Id="rId4" Type="http://schemas.openxmlformats.org/officeDocument/2006/relationships/hyperlink" Target="http://www.nature.com/ncomms/journal/v4/n4/full/ncomms2674.html#a7" TargetMode="External"/><Relationship Id="rId9" Type="http://schemas.openxmlformats.org/officeDocument/2006/relationships/hyperlink" Target="http://www.nature.com/ncomms/journal/v4/n4/full/ncomms2674.html#auth-5" TargetMode="External"/><Relationship Id="rId14" Type="http://schemas.openxmlformats.org/officeDocument/2006/relationships/hyperlink" Target="http://www.nature.com/ncomms/journal/v4/n4/full/ncomms2674.html#auth-8" TargetMode="External"/></Relationships>
</file>

<file path=ppt/slides/_rels/slide5.xml.rels><?xml version="1.0" encoding="UTF-8" standalone="yes"?>
<Relationships xmlns="http://schemas.openxmlformats.org/package/2006/relationships"><Relationship Id="rId8" Type="http://schemas.openxmlformats.org/officeDocument/2006/relationships/hyperlink" Target="http://www.nature.com/ncomms/journal/v4/n4/full/ncomms2672.html#auth-5" TargetMode="External"/><Relationship Id="rId3" Type="http://schemas.openxmlformats.org/officeDocument/2006/relationships/hyperlink" Target="http://www.nature.com/ncomms/journal/v4/n4/full/ncomms2672.html#a1" TargetMode="External"/><Relationship Id="rId7" Type="http://schemas.openxmlformats.org/officeDocument/2006/relationships/hyperlink" Target="http://www.nature.com/ncomms/journal/v4/n4/full/ncomms2672.html#auth-4" TargetMode="External"/><Relationship Id="rId12" Type="http://schemas.openxmlformats.org/officeDocument/2006/relationships/hyperlink" Target="http://www.nature.com/ncomms/journal/v4/n4/full/ncomms2672.html#auth-8" TargetMode="External"/><Relationship Id="rId2" Type="http://schemas.openxmlformats.org/officeDocument/2006/relationships/hyperlink" Target="http://www.nature.com/ncomms/journal/v4/n4/full/ncomms2672.html#auth-1" TargetMode="External"/><Relationship Id="rId1" Type="http://schemas.openxmlformats.org/officeDocument/2006/relationships/slideLayout" Target="../slideLayouts/slideLayout7.xml"/><Relationship Id="rId6" Type="http://schemas.openxmlformats.org/officeDocument/2006/relationships/hyperlink" Target="http://www.nature.com/ncomms/journal/v4/n4/full/ncomms2672.html#a3" TargetMode="External"/><Relationship Id="rId11" Type="http://schemas.openxmlformats.org/officeDocument/2006/relationships/hyperlink" Target="http://www.nature.com/ncomms/journal/v4/n4/full/ncomms2672.html#auth-7" TargetMode="External"/><Relationship Id="rId5" Type="http://schemas.openxmlformats.org/officeDocument/2006/relationships/hyperlink" Target="http://www.nature.com/ncomms/journal/v4/n4/full/ncomms2672.html#auth-3" TargetMode="External"/><Relationship Id="rId10" Type="http://schemas.openxmlformats.org/officeDocument/2006/relationships/hyperlink" Target="http://www.nature.com/ncomms/journal/v4/n4/full/ncomms2672.html#a2" TargetMode="External"/><Relationship Id="rId4" Type="http://schemas.openxmlformats.org/officeDocument/2006/relationships/hyperlink" Target="http://www.nature.com/ncomms/journal/v4/n4/full/ncomms2672.html#auth-2" TargetMode="External"/><Relationship Id="rId9" Type="http://schemas.openxmlformats.org/officeDocument/2006/relationships/hyperlink" Target="http://www.nature.com/ncomms/journal/v4/n4/full/ncomms2672.html#auth-6"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6001" t="12359" r="39999" b="15344"/>
          <a:stretch/>
        </p:blipFill>
        <p:spPr bwMode="auto">
          <a:xfrm>
            <a:off x="3203848" y="159774"/>
            <a:ext cx="5616624" cy="67179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26095" t="20497" r="52883" b="70529"/>
          <a:stretch/>
        </p:blipFill>
        <p:spPr bwMode="auto">
          <a:xfrm>
            <a:off x="0" y="0"/>
            <a:ext cx="3203848" cy="7692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485179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26095" t="20497" r="52883" b="70529"/>
          <a:stretch/>
        </p:blipFill>
        <p:spPr bwMode="auto">
          <a:xfrm>
            <a:off x="0" y="0"/>
            <a:ext cx="3203848" cy="7692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26191" t="21841" r="40000" b="9079"/>
          <a:stretch/>
        </p:blipFill>
        <p:spPr bwMode="auto">
          <a:xfrm>
            <a:off x="3203848" y="25333"/>
            <a:ext cx="5945090" cy="68326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778429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26095" t="20497" r="52883" b="70529"/>
          <a:stretch/>
        </p:blipFill>
        <p:spPr bwMode="auto">
          <a:xfrm>
            <a:off x="0" y="0"/>
            <a:ext cx="3203848" cy="7692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26095" t="14561" r="40000" b="10603"/>
          <a:stretch/>
        </p:blipFill>
        <p:spPr bwMode="auto">
          <a:xfrm>
            <a:off x="3203848" y="0"/>
            <a:ext cx="5544616" cy="68840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85946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직사각형 1"/>
          <p:cNvSpPr/>
          <p:nvPr/>
        </p:nvSpPr>
        <p:spPr>
          <a:xfrm>
            <a:off x="0" y="0"/>
            <a:ext cx="9144000" cy="1908215"/>
          </a:xfrm>
          <a:prstGeom prst="rect">
            <a:avLst/>
          </a:prstGeom>
        </p:spPr>
        <p:txBody>
          <a:bodyPr wrap="square">
            <a:spAutoFit/>
          </a:bodyPr>
          <a:lstStyle/>
          <a:p>
            <a:r>
              <a:rPr lang="en-US" altLang="ko-KR" b="1" dirty="0" smtClean="0"/>
              <a:t>Inhibition of PDE4B suppresses inflammation by increasing expression of the </a:t>
            </a:r>
            <a:r>
              <a:rPr lang="en-US" altLang="ko-KR" b="1" dirty="0" err="1" smtClean="0"/>
              <a:t>deubiquitinase</a:t>
            </a:r>
            <a:r>
              <a:rPr lang="en-US" altLang="ko-KR" b="1" dirty="0" smtClean="0"/>
              <a:t> CYLD</a:t>
            </a:r>
          </a:p>
          <a:p>
            <a:r>
              <a:rPr lang="en-US" altLang="ko-KR" dirty="0" err="1" smtClean="0">
                <a:hlinkClick r:id="rId2"/>
              </a:rPr>
              <a:t>Kensei</a:t>
            </a:r>
            <a:r>
              <a:rPr lang="en-US" altLang="ko-KR" dirty="0" smtClean="0">
                <a:hlinkClick r:id="rId2"/>
              </a:rPr>
              <a:t> Komatsu</a:t>
            </a:r>
            <a:r>
              <a:rPr lang="en-US" altLang="ko-KR" dirty="0" smtClean="0"/>
              <a:t>,</a:t>
            </a:r>
            <a:r>
              <a:rPr lang="en-US" altLang="ko-KR" baseline="30000" dirty="0" smtClean="0">
                <a:hlinkClick r:id="rId3"/>
              </a:rPr>
              <a:t>1</a:t>
            </a:r>
            <a:r>
              <a:rPr lang="en-US" altLang="ko-KR" baseline="30000" dirty="0" smtClean="0"/>
              <a:t>, </a:t>
            </a:r>
            <a:r>
              <a:rPr lang="en-US" altLang="ko-KR" baseline="30000" dirty="0" smtClean="0">
                <a:hlinkClick r:id="rId4"/>
              </a:rPr>
              <a:t>7</a:t>
            </a:r>
            <a:r>
              <a:rPr lang="en-US" altLang="ko-KR" dirty="0" smtClean="0"/>
              <a:t> </a:t>
            </a:r>
            <a:r>
              <a:rPr lang="en-US" altLang="ko-KR" dirty="0" err="1" smtClean="0">
                <a:hlinkClick r:id="rId5"/>
              </a:rPr>
              <a:t>Ji</a:t>
            </a:r>
            <a:r>
              <a:rPr lang="en-US" altLang="ko-KR" dirty="0" smtClean="0">
                <a:hlinkClick r:id="rId5"/>
              </a:rPr>
              <a:t>-Yun Lee</a:t>
            </a:r>
            <a:r>
              <a:rPr lang="en-US" altLang="ko-KR" dirty="0" smtClean="0"/>
              <a:t>,</a:t>
            </a:r>
            <a:r>
              <a:rPr lang="en-US" altLang="ko-KR" baseline="30000" dirty="0" smtClean="0">
                <a:hlinkClick r:id="rId3"/>
              </a:rPr>
              <a:t>1</a:t>
            </a:r>
            <a:r>
              <a:rPr lang="en-US" altLang="ko-KR" baseline="30000" dirty="0" smtClean="0"/>
              <a:t>, </a:t>
            </a:r>
            <a:r>
              <a:rPr lang="en-US" altLang="ko-KR" baseline="30000" dirty="0" smtClean="0">
                <a:hlinkClick r:id="rId4"/>
              </a:rPr>
              <a:t>7</a:t>
            </a:r>
            <a:r>
              <a:rPr lang="en-US" altLang="ko-KR" dirty="0" smtClean="0"/>
              <a:t> </a:t>
            </a:r>
            <a:r>
              <a:rPr lang="en-US" altLang="ko-KR" dirty="0" smtClean="0">
                <a:hlinkClick r:id="rId6"/>
              </a:rPr>
              <a:t>Masanori Miyata</a:t>
            </a:r>
            <a:r>
              <a:rPr lang="en-US" altLang="ko-KR" dirty="0" smtClean="0"/>
              <a:t>,</a:t>
            </a:r>
            <a:r>
              <a:rPr lang="en-US" altLang="ko-KR" baseline="30000" dirty="0" smtClean="0">
                <a:hlinkClick r:id="rId3"/>
              </a:rPr>
              <a:t>1</a:t>
            </a:r>
            <a:r>
              <a:rPr lang="en-US" altLang="ko-KR" dirty="0" smtClean="0"/>
              <a:t> </a:t>
            </a:r>
            <a:r>
              <a:rPr lang="en-US" altLang="ko-KR" dirty="0" smtClean="0">
                <a:hlinkClick r:id="rId7"/>
              </a:rPr>
              <a:t>Jae </a:t>
            </a:r>
            <a:r>
              <a:rPr lang="en-US" altLang="ko-KR" dirty="0" err="1" smtClean="0">
                <a:hlinkClick r:id="rId7"/>
              </a:rPr>
              <a:t>Hyang</a:t>
            </a:r>
            <a:r>
              <a:rPr lang="en-US" altLang="ko-KR" dirty="0" smtClean="0">
                <a:hlinkClick r:id="rId7"/>
              </a:rPr>
              <a:t> Lim</a:t>
            </a:r>
            <a:r>
              <a:rPr lang="en-US" altLang="ko-KR" dirty="0" smtClean="0"/>
              <a:t>,</a:t>
            </a:r>
            <a:r>
              <a:rPr lang="en-US" altLang="ko-KR" baseline="30000" dirty="0" smtClean="0">
                <a:hlinkClick r:id="rId8"/>
              </a:rPr>
              <a:t>2</a:t>
            </a:r>
            <a:r>
              <a:rPr lang="en-US" altLang="ko-KR" dirty="0" smtClean="0"/>
              <a:t> </a:t>
            </a:r>
            <a:r>
              <a:rPr lang="en-US" altLang="ko-KR" dirty="0" smtClean="0">
                <a:hlinkClick r:id="rId9"/>
              </a:rPr>
              <a:t>Hirofumi Jono</a:t>
            </a:r>
            <a:r>
              <a:rPr lang="en-US" altLang="ko-KR" dirty="0" smtClean="0"/>
              <a:t>,</a:t>
            </a:r>
            <a:r>
              <a:rPr lang="en-US" altLang="ko-KR" baseline="30000" dirty="0" smtClean="0">
                <a:hlinkClick r:id="rId10"/>
              </a:rPr>
              <a:t>3</a:t>
            </a:r>
            <a:r>
              <a:rPr lang="en-US" altLang="ko-KR" dirty="0" smtClean="0"/>
              <a:t> </a:t>
            </a:r>
          </a:p>
          <a:p>
            <a:r>
              <a:rPr lang="en-US" altLang="ko-KR" dirty="0" err="1" smtClean="0">
                <a:hlinkClick r:id="rId11"/>
              </a:rPr>
              <a:t>Tomoaki</a:t>
            </a:r>
            <a:r>
              <a:rPr lang="en-US" altLang="ko-KR" dirty="0" smtClean="0">
                <a:hlinkClick r:id="rId11"/>
              </a:rPr>
              <a:t> Koga</a:t>
            </a:r>
            <a:r>
              <a:rPr lang="en-US" altLang="ko-KR" dirty="0" smtClean="0"/>
              <a:t>,</a:t>
            </a:r>
            <a:r>
              <a:rPr lang="en-US" altLang="ko-KR" baseline="30000" dirty="0" smtClean="0">
                <a:hlinkClick r:id="rId12"/>
              </a:rPr>
              <a:t>4</a:t>
            </a:r>
            <a:r>
              <a:rPr lang="en-US" altLang="ko-KR" dirty="0" smtClean="0"/>
              <a:t> </a:t>
            </a:r>
            <a:r>
              <a:rPr lang="en-US" altLang="ko-KR" dirty="0" err="1" smtClean="0">
                <a:hlinkClick r:id="rId13"/>
              </a:rPr>
              <a:t>Haidong</a:t>
            </a:r>
            <a:r>
              <a:rPr lang="en-US" altLang="ko-KR" dirty="0" smtClean="0">
                <a:hlinkClick r:id="rId13"/>
              </a:rPr>
              <a:t> Xu</a:t>
            </a:r>
            <a:r>
              <a:rPr lang="en-US" altLang="ko-KR" dirty="0" smtClean="0"/>
              <a:t>,</a:t>
            </a:r>
            <a:r>
              <a:rPr lang="en-US" altLang="ko-KR" baseline="30000" dirty="0" smtClean="0">
                <a:hlinkClick r:id="rId3"/>
              </a:rPr>
              <a:t>1</a:t>
            </a:r>
            <a:r>
              <a:rPr lang="en-US" altLang="ko-KR" dirty="0" smtClean="0"/>
              <a:t> </a:t>
            </a:r>
            <a:r>
              <a:rPr lang="en-US" altLang="ko-KR" dirty="0" smtClean="0">
                <a:hlinkClick r:id="rId14"/>
              </a:rPr>
              <a:t>Chen Yan</a:t>
            </a:r>
            <a:r>
              <a:rPr lang="en-US" altLang="ko-KR" dirty="0" smtClean="0"/>
              <a:t>,</a:t>
            </a:r>
            <a:r>
              <a:rPr lang="en-US" altLang="ko-KR" baseline="30000" dirty="0" smtClean="0">
                <a:hlinkClick r:id="rId15"/>
              </a:rPr>
              <a:t>5</a:t>
            </a:r>
            <a:r>
              <a:rPr lang="en-US" altLang="ko-KR" dirty="0" smtClean="0"/>
              <a:t> </a:t>
            </a:r>
            <a:r>
              <a:rPr lang="en-US" altLang="ko-KR" dirty="0" smtClean="0">
                <a:hlinkClick r:id="rId16"/>
              </a:rPr>
              <a:t>Hirofumi Kai</a:t>
            </a:r>
            <a:r>
              <a:rPr lang="en-US" altLang="ko-KR" baseline="30000" dirty="0" smtClean="0">
                <a:hlinkClick r:id="rId17"/>
              </a:rPr>
              <a:t>6</a:t>
            </a:r>
            <a:r>
              <a:rPr lang="en-US" altLang="ko-KR" dirty="0" smtClean="0"/>
              <a:t> &amp; </a:t>
            </a:r>
            <a:r>
              <a:rPr lang="en-US" altLang="ko-KR" dirty="0" err="1" smtClean="0">
                <a:hlinkClick r:id="rId18"/>
              </a:rPr>
              <a:t>Jian</a:t>
            </a:r>
            <a:r>
              <a:rPr lang="en-US" altLang="ko-KR" dirty="0" smtClean="0">
                <a:hlinkClick r:id="rId18"/>
              </a:rPr>
              <a:t>-Dong Li</a:t>
            </a:r>
            <a:r>
              <a:rPr lang="en-US" altLang="ko-KR" baseline="30000" dirty="0" smtClean="0">
                <a:hlinkClick r:id="rId3"/>
              </a:rPr>
              <a:t>1</a:t>
            </a:r>
            <a:r>
              <a:rPr lang="en-US" altLang="ko-KR" dirty="0" smtClean="0"/>
              <a:t> </a:t>
            </a:r>
          </a:p>
          <a:p>
            <a:r>
              <a:rPr lang="en-US" altLang="ko-KR" sz="1400" b="1" dirty="0" smtClean="0"/>
              <a:t>Center for Inflammation, Immunity &amp; Infection and Department of Biology, Georgia State University, 100 Piedmont Avenue, Atlanta, Georgia 30303, USA</a:t>
            </a:r>
          </a:p>
          <a:p>
            <a:endParaRPr lang="en-US" altLang="ko-KR" dirty="0"/>
          </a:p>
        </p:txBody>
      </p:sp>
      <p:sp>
        <p:nvSpPr>
          <p:cNvPr id="3" name="직사각형 2"/>
          <p:cNvSpPr/>
          <p:nvPr/>
        </p:nvSpPr>
        <p:spPr>
          <a:xfrm>
            <a:off x="17197" y="1908215"/>
            <a:ext cx="9144000" cy="3970318"/>
          </a:xfrm>
          <a:prstGeom prst="rect">
            <a:avLst/>
          </a:prstGeom>
        </p:spPr>
        <p:txBody>
          <a:bodyPr wrap="square">
            <a:spAutoFit/>
          </a:bodyPr>
          <a:lstStyle/>
          <a:p>
            <a:r>
              <a:rPr lang="en-US" altLang="ko-KR" dirty="0" smtClean="0"/>
              <a:t>The </a:t>
            </a:r>
            <a:r>
              <a:rPr lang="en-US" altLang="ko-KR" dirty="0" err="1" smtClean="0"/>
              <a:t>deubiquitinase</a:t>
            </a:r>
            <a:r>
              <a:rPr lang="en-US" altLang="ko-KR" dirty="0" smtClean="0"/>
              <a:t> CYLD acts as a key negative regulator to tightly control overactive inflammation. Most anti-inflammatory strategies have focused on directly targeting the positive regulator, which often results in significant side effects such as suppression of the host </a:t>
            </a:r>
            <a:r>
              <a:rPr lang="en-US" altLang="ko-KR" dirty="0" err="1" smtClean="0"/>
              <a:t>defence</a:t>
            </a:r>
            <a:r>
              <a:rPr lang="en-US" altLang="ko-KR" dirty="0" smtClean="0"/>
              <a:t> response. Here, we show that inhibition of </a:t>
            </a:r>
            <a:r>
              <a:rPr lang="en-US" altLang="ko-KR" dirty="0" err="1" smtClean="0"/>
              <a:t>phosphodiesterase</a:t>
            </a:r>
            <a:r>
              <a:rPr lang="en-US" altLang="ko-KR" dirty="0" smtClean="0"/>
              <a:t> 4B (PDE4B) markedly enhances </a:t>
            </a:r>
            <a:r>
              <a:rPr lang="en-US" altLang="ko-KR" dirty="0" err="1" smtClean="0"/>
              <a:t>upregulation</a:t>
            </a:r>
            <a:r>
              <a:rPr lang="en-US" altLang="ko-KR" dirty="0" smtClean="0"/>
              <a:t> of CYLD expression in response to bacteria, thereby suggesting that PDE4B acts as a negative regulator for CYLD. Interestingly, in </a:t>
            </a:r>
            <a:r>
              <a:rPr lang="en-US" altLang="ko-KR" dirty="0" err="1" smtClean="0"/>
              <a:t>Cyld</a:t>
            </a:r>
            <a:r>
              <a:rPr lang="en-US" altLang="ko-KR" dirty="0" smtClean="0"/>
              <a:t>-deficient mice, inhibition of PDE4B no longer suppresses inflammation. Moreover, PDE4B negatively regulates CYLD via specific activation of JNK2 but not JNK1. Importantly, </a:t>
            </a:r>
            <a:r>
              <a:rPr lang="en-US" altLang="ko-KR" dirty="0" err="1" smtClean="0"/>
              <a:t>ototopical</a:t>
            </a:r>
            <a:r>
              <a:rPr lang="en-US" altLang="ko-KR" dirty="0" smtClean="0"/>
              <a:t> post-inoculation administration of a PDE4 inhibitor suppresses inflammation in this animal model, thus demonstrating the therapeutic potential of targeting PDE4. These studies provide insights into how inflammation is tightly regulated via the inhibition of its negative regulator and may also lead to the development of new anti-inflammatory therapeutics that </a:t>
            </a:r>
            <a:r>
              <a:rPr lang="en-US" altLang="ko-KR" dirty="0" err="1" smtClean="0"/>
              <a:t>upregulate</a:t>
            </a:r>
            <a:r>
              <a:rPr lang="en-US" altLang="ko-KR" dirty="0" smtClean="0"/>
              <a:t> CYLD expression.</a:t>
            </a:r>
            <a:endParaRPr lang="ko-KR" altLang="en-US" dirty="0"/>
          </a:p>
        </p:txBody>
      </p:sp>
    </p:spTree>
    <p:extLst>
      <p:ext uri="{BB962C8B-B14F-4D97-AF65-F5344CB8AC3E}">
        <p14:creationId xmlns:p14="http://schemas.microsoft.com/office/powerpoint/2010/main" val="40219424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직사각형 1"/>
          <p:cNvSpPr/>
          <p:nvPr/>
        </p:nvSpPr>
        <p:spPr>
          <a:xfrm>
            <a:off x="0" y="0"/>
            <a:ext cx="9144000" cy="1754326"/>
          </a:xfrm>
          <a:prstGeom prst="rect">
            <a:avLst/>
          </a:prstGeom>
        </p:spPr>
        <p:txBody>
          <a:bodyPr wrap="square">
            <a:spAutoFit/>
          </a:bodyPr>
          <a:lstStyle/>
          <a:p>
            <a:r>
              <a:rPr lang="en-US" altLang="ko-KR" b="1" dirty="0" smtClean="0"/>
              <a:t>Regulation of NF-</a:t>
            </a:r>
            <a:r>
              <a:rPr lang="el-GR" altLang="ko-KR" b="1" dirty="0" smtClean="0"/>
              <a:t>κ</a:t>
            </a:r>
            <a:r>
              <a:rPr lang="en-US" altLang="ko-KR" b="1" dirty="0" smtClean="0"/>
              <a:t>B </a:t>
            </a:r>
            <a:r>
              <a:rPr lang="en-US" altLang="ko-KR" b="1" dirty="0" err="1" smtClean="0"/>
              <a:t>signalling</a:t>
            </a:r>
            <a:r>
              <a:rPr lang="en-US" altLang="ko-KR" b="1" dirty="0" smtClean="0"/>
              <a:t> by the mono-ADP-</a:t>
            </a:r>
            <a:r>
              <a:rPr lang="en-US" altLang="ko-KR" b="1" dirty="0" err="1" smtClean="0"/>
              <a:t>ribosyltransferase</a:t>
            </a:r>
            <a:r>
              <a:rPr lang="en-US" altLang="ko-KR" b="1" dirty="0" smtClean="0"/>
              <a:t> ARTD10</a:t>
            </a:r>
          </a:p>
          <a:p>
            <a:r>
              <a:rPr lang="en-US" altLang="ko-KR" dirty="0" smtClean="0">
                <a:hlinkClick r:id="rId2"/>
              </a:rPr>
              <a:t>Patricia Verheugd</a:t>
            </a:r>
            <a:r>
              <a:rPr lang="en-US" altLang="ko-KR" dirty="0" smtClean="0"/>
              <a:t>,</a:t>
            </a:r>
            <a:r>
              <a:rPr lang="en-US" altLang="ko-KR" baseline="30000" dirty="0" smtClean="0">
                <a:hlinkClick r:id="rId3"/>
              </a:rPr>
              <a:t>1</a:t>
            </a:r>
            <a:r>
              <a:rPr lang="en-US" altLang="ko-KR" dirty="0" smtClean="0"/>
              <a:t> </a:t>
            </a:r>
            <a:r>
              <a:rPr lang="en-US" altLang="ko-KR" dirty="0" smtClean="0">
                <a:hlinkClick r:id="rId4"/>
              </a:rPr>
              <a:t>Alexandra H. Forst</a:t>
            </a:r>
            <a:r>
              <a:rPr lang="en-US" altLang="ko-KR" dirty="0" smtClean="0"/>
              <a:t>,</a:t>
            </a:r>
            <a:r>
              <a:rPr lang="en-US" altLang="ko-KR" baseline="30000" dirty="0" smtClean="0">
                <a:hlinkClick r:id="rId3"/>
              </a:rPr>
              <a:t>1</a:t>
            </a:r>
            <a:r>
              <a:rPr lang="en-US" altLang="ko-KR" dirty="0" smtClean="0"/>
              <a:t> </a:t>
            </a:r>
            <a:r>
              <a:rPr lang="en-US" altLang="ko-KR" dirty="0" smtClean="0">
                <a:hlinkClick r:id="rId5"/>
              </a:rPr>
              <a:t>Larissa Milke</a:t>
            </a:r>
            <a:r>
              <a:rPr lang="en-US" altLang="ko-KR" dirty="0" smtClean="0"/>
              <a:t>,</a:t>
            </a:r>
            <a:r>
              <a:rPr lang="en-US" altLang="ko-KR" baseline="30000" dirty="0" smtClean="0">
                <a:hlinkClick r:id="rId3"/>
              </a:rPr>
              <a:t>1</a:t>
            </a:r>
            <a:r>
              <a:rPr lang="en-US" altLang="ko-KR" baseline="30000" dirty="0" smtClean="0"/>
              <a:t>, </a:t>
            </a:r>
            <a:r>
              <a:rPr lang="en-US" altLang="ko-KR" baseline="30000" dirty="0" smtClean="0">
                <a:hlinkClick r:id="rId6"/>
              </a:rPr>
              <a:t>3</a:t>
            </a:r>
            <a:r>
              <a:rPr lang="en-US" altLang="ko-KR" dirty="0" smtClean="0"/>
              <a:t> </a:t>
            </a:r>
            <a:r>
              <a:rPr lang="en-US" altLang="ko-KR" dirty="0" smtClean="0">
                <a:hlinkClick r:id="rId7"/>
              </a:rPr>
              <a:t>Nicolas Herzog</a:t>
            </a:r>
            <a:r>
              <a:rPr lang="en-US" altLang="ko-KR" dirty="0" smtClean="0"/>
              <a:t>,</a:t>
            </a:r>
            <a:r>
              <a:rPr lang="en-US" altLang="ko-KR" baseline="30000" dirty="0" smtClean="0">
                <a:hlinkClick r:id="rId3"/>
              </a:rPr>
              <a:t>1</a:t>
            </a:r>
            <a:r>
              <a:rPr lang="en-US" altLang="ko-KR" dirty="0" smtClean="0"/>
              <a:t> </a:t>
            </a:r>
            <a:r>
              <a:rPr lang="en-US" altLang="ko-KR" dirty="0" smtClean="0">
                <a:hlinkClick r:id="rId8"/>
              </a:rPr>
              <a:t>Karla L.H. Feijs</a:t>
            </a:r>
            <a:r>
              <a:rPr lang="en-US" altLang="ko-KR" dirty="0" smtClean="0"/>
              <a:t>,</a:t>
            </a:r>
            <a:r>
              <a:rPr lang="en-US" altLang="ko-KR" baseline="30000" dirty="0" smtClean="0">
                <a:hlinkClick r:id="rId3"/>
              </a:rPr>
              <a:t>1</a:t>
            </a:r>
            <a:r>
              <a:rPr lang="en-US" altLang="ko-KR" dirty="0" smtClean="0"/>
              <a:t> </a:t>
            </a:r>
            <a:r>
              <a:rPr lang="en-US" altLang="ko-KR" dirty="0" smtClean="0">
                <a:hlinkClick r:id="rId9"/>
              </a:rPr>
              <a:t>Elisabeth Kremmer</a:t>
            </a:r>
            <a:r>
              <a:rPr lang="en-US" altLang="ko-KR" dirty="0" smtClean="0"/>
              <a:t>,</a:t>
            </a:r>
            <a:r>
              <a:rPr lang="en-US" altLang="ko-KR" baseline="30000" dirty="0" smtClean="0">
                <a:hlinkClick r:id="rId10"/>
              </a:rPr>
              <a:t>2</a:t>
            </a:r>
            <a:r>
              <a:rPr lang="en-US" altLang="ko-KR" dirty="0" smtClean="0"/>
              <a:t> </a:t>
            </a:r>
            <a:r>
              <a:rPr lang="en-US" altLang="ko-KR" dirty="0" smtClean="0">
                <a:hlinkClick r:id="rId11"/>
              </a:rPr>
              <a:t>Henning Kleine</a:t>
            </a:r>
            <a:r>
              <a:rPr lang="en-US" altLang="ko-KR" baseline="30000" dirty="0" smtClean="0">
                <a:hlinkClick r:id="rId3"/>
              </a:rPr>
              <a:t>1</a:t>
            </a:r>
            <a:r>
              <a:rPr lang="en-US" altLang="ko-KR" baseline="30000" dirty="0" smtClean="0"/>
              <a:t>, </a:t>
            </a:r>
            <a:r>
              <a:rPr lang="en-US" altLang="ko-KR" baseline="30000" dirty="0" smtClean="0">
                <a:hlinkClick r:id="rId6"/>
              </a:rPr>
              <a:t>3</a:t>
            </a:r>
            <a:r>
              <a:rPr lang="en-US" altLang="ko-KR" dirty="0" smtClean="0"/>
              <a:t> &amp; </a:t>
            </a:r>
            <a:r>
              <a:rPr lang="en-US" altLang="ko-KR" dirty="0" smtClean="0">
                <a:hlinkClick r:id="rId12"/>
              </a:rPr>
              <a:t>Bernhard Lüscher</a:t>
            </a:r>
            <a:r>
              <a:rPr lang="en-US" altLang="ko-KR" baseline="30000" dirty="0" smtClean="0">
                <a:hlinkClick r:id="rId3"/>
              </a:rPr>
              <a:t>1</a:t>
            </a:r>
            <a:r>
              <a:rPr lang="en-US" altLang="ko-KR" dirty="0" smtClean="0"/>
              <a:t> </a:t>
            </a:r>
          </a:p>
          <a:p>
            <a:r>
              <a:rPr lang="en-US" altLang="ko-KR" sz="1600" b="1" dirty="0" smtClean="0"/>
              <a:t>Institute of Biochemistry and Molecular Biology, Medical School, RWTH Aachen University, Aachen 52074, Germany;</a:t>
            </a:r>
          </a:p>
          <a:p>
            <a:endParaRPr lang="en-US" altLang="ko-KR" dirty="0"/>
          </a:p>
        </p:txBody>
      </p:sp>
      <p:sp>
        <p:nvSpPr>
          <p:cNvPr id="3" name="직사각형 2"/>
          <p:cNvSpPr/>
          <p:nvPr/>
        </p:nvSpPr>
        <p:spPr>
          <a:xfrm>
            <a:off x="0" y="1788379"/>
            <a:ext cx="9144000" cy="4524315"/>
          </a:xfrm>
          <a:prstGeom prst="rect">
            <a:avLst/>
          </a:prstGeom>
        </p:spPr>
        <p:txBody>
          <a:bodyPr wrap="square">
            <a:spAutoFit/>
          </a:bodyPr>
          <a:lstStyle/>
          <a:p>
            <a:r>
              <a:rPr lang="en-US" altLang="ko-KR" dirty="0" smtClean="0"/>
              <a:t>Adenosine </a:t>
            </a:r>
            <a:r>
              <a:rPr lang="en-US" altLang="ko-KR" dirty="0" err="1" smtClean="0"/>
              <a:t>diphosphate-ribosylation</a:t>
            </a:r>
            <a:r>
              <a:rPr lang="en-US" altLang="ko-KR" dirty="0" smtClean="0"/>
              <a:t> is a post-translational modification mediated by intracellular and membrane-associated extracellular enzymes and many bacterial toxins. The intracellular enzymes modify their substrates either by poly-ADP-</a:t>
            </a:r>
            <a:r>
              <a:rPr lang="en-US" altLang="ko-KR" dirty="0" err="1" smtClean="0"/>
              <a:t>ribosylation</a:t>
            </a:r>
            <a:r>
              <a:rPr lang="en-US" altLang="ko-KR" dirty="0" smtClean="0"/>
              <a:t>, exemplified by ARTD1/PARP1, or by mono-ADP-</a:t>
            </a:r>
            <a:r>
              <a:rPr lang="en-US" altLang="ko-KR" dirty="0" err="1" smtClean="0"/>
              <a:t>ribosylation</a:t>
            </a:r>
            <a:r>
              <a:rPr lang="en-US" altLang="ko-KR" dirty="0" smtClean="0"/>
              <a:t>. The latter has been discovered only recently, and little is known about its physiological relevance. The founding member of mono-ADP-</a:t>
            </a:r>
            <a:r>
              <a:rPr lang="en-US" altLang="ko-KR" dirty="0" err="1" smtClean="0"/>
              <a:t>ribosyltransferases</a:t>
            </a:r>
            <a:r>
              <a:rPr lang="en-US" altLang="ko-KR" dirty="0" smtClean="0"/>
              <a:t> is ARTD10/PARP10. It possesses two ubiquitin-interaction motifs, a unique feature among ARTD/PARP enzymes. Here, we find that the ARTD10 ubiquitin-interaction motifs bind to K63-linked poly-ubiquitin, a modification that is essential for NF-</a:t>
            </a:r>
            <a:r>
              <a:rPr lang="en-US" altLang="ko-KR" dirty="0" err="1" smtClean="0"/>
              <a:t>κB</a:t>
            </a:r>
            <a:r>
              <a:rPr lang="en-US" altLang="ko-KR" dirty="0" smtClean="0"/>
              <a:t> </a:t>
            </a:r>
            <a:r>
              <a:rPr lang="en-US" altLang="ko-KR" dirty="0" err="1" smtClean="0"/>
              <a:t>signalling</a:t>
            </a:r>
            <a:r>
              <a:rPr lang="en-US" altLang="ko-KR" dirty="0" smtClean="0"/>
              <a:t>. We therefore studied the role of ARTD10 in this pathway. ARTD10 inhibits the activation of NF-</a:t>
            </a:r>
            <a:r>
              <a:rPr lang="en-US" altLang="ko-KR" dirty="0" err="1" smtClean="0"/>
              <a:t>κB</a:t>
            </a:r>
            <a:r>
              <a:rPr lang="en-US" altLang="ko-KR" dirty="0" smtClean="0"/>
              <a:t> and downstream target genes in response to interleukin-1β and </a:t>
            </a:r>
            <a:r>
              <a:rPr lang="en-US" altLang="ko-KR" dirty="0" err="1" smtClean="0"/>
              <a:t>tumour</a:t>
            </a:r>
            <a:r>
              <a:rPr lang="en-US" altLang="ko-KR" dirty="0" smtClean="0"/>
              <a:t> necrosis factor-α, dependent on catalytic activity and poly-ubiquitin binding of ARTD10. Mechanistically ARTD10 interferes with poly-</a:t>
            </a:r>
            <a:r>
              <a:rPr lang="en-US" altLang="ko-KR" dirty="0" err="1" smtClean="0"/>
              <a:t>ubiquitination</a:t>
            </a:r>
            <a:r>
              <a:rPr lang="en-US" altLang="ko-KR" dirty="0" smtClean="0"/>
              <a:t> of NEMO, which interacts with and is a substrate of ARTD10. Our findings identify a novel regulator of NF-</a:t>
            </a:r>
            <a:r>
              <a:rPr lang="en-US" altLang="ko-KR" dirty="0" err="1" smtClean="0"/>
              <a:t>κB</a:t>
            </a:r>
            <a:r>
              <a:rPr lang="en-US" altLang="ko-KR" dirty="0" smtClean="0"/>
              <a:t> </a:t>
            </a:r>
            <a:r>
              <a:rPr lang="en-US" altLang="ko-KR" dirty="0" err="1" smtClean="0"/>
              <a:t>signalling</a:t>
            </a:r>
            <a:r>
              <a:rPr lang="en-US" altLang="ko-KR" dirty="0" smtClean="0"/>
              <a:t> and provide evidence for cross-talk between K63-linked poly-</a:t>
            </a:r>
            <a:r>
              <a:rPr lang="en-US" altLang="ko-KR" dirty="0" err="1" smtClean="0"/>
              <a:t>ubiquitination</a:t>
            </a:r>
            <a:r>
              <a:rPr lang="en-US" altLang="ko-KR" dirty="0" smtClean="0"/>
              <a:t> and mono-ADP-</a:t>
            </a:r>
            <a:r>
              <a:rPr lang="en-US" altLang="ko-KR" dirty="0" err="1" smtClean="0"/>
              <a:t>ribosylation</a:t>
            </a:r>
            <a:r>
              <a:rPr lang="en-US" altLang="ko-KR" dirty="0" smtClean="0"/>
              <a:t>.</a:t>
            </a:r>
            <a:endParaRPr lang="ko-KR" altLang="en-US" dirty="0"/>
          </a:p>
        </p:txBody>
      </p:sp>
    </p:spTree>
    <p:extLst>
      <p:ext uri="{BB962C8B-B14F-4D97-AF65-F5344CB8AC3E}">
        <p14:creationId xmlns:p14="http://schemas.microsoft.com/office/powerpoint/2010/main" val="11436758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0" y="669168"/>
            <a:ext cx="9144000" cy="5186035"/>
          </a:xfrm>
          <a:prstGeom prst="rect">
            <a:avLst/>
          </a:prstGeom>
          <a:noFill/>
        </p:spPr>
        <p:txBody>
          <a:bodyPr wrap="square" rtlCol="0">
            <a:spAutoFit/>
          </a:bodyPr>
          <a:lstStyle/>
          <a:p>
            <a:pPr algn="just"/>
            <a:r>
              <a:rPr lang="en-US" altLang="ko-KR" b="1" dirty="0" smtClean="0"/>
              <a:t>Increases in </a:t>
            </a:r>
            <a:r>
              <a:rPr lang="en-US" altLang="ko-KR" b="1" dirty="0" err="1" smtClean="0"/>
              <a:t>cAMP</a:t>
            </a:r>
            <a:r>
              <a:rPr lang="en-US" altLang="ko-KR" b="1" dirty="0" smtClean="0"/>
              <a:t>, MAPK Activity, and CREB </a:t>
            </a:r>
            <a:r>
              <a:rPr lang="en-US" altLang="ko-KR" b="1" dirty="0" err="1" smtClean="0"/>
              <a:t>Phosphorylation</a:t>
            </a:r>
            <a:r>
              <a:rPr lang="en-US" altLang="ko-KR" b="1" dirty="0" smtClean="0"/>
              <a:t> during REM Sleep: Implications for REM Sleep and Memory Consolidation</a:t>
            </a:r>
          </a:p>
          <a:p>
            <a:pPr algn="just"/>
            <a:endParaRPr lang="en-US" altLang="ko-KR" sz="1100" dirty="0" smtClean="0"/>
          </a:p>
          <a:p>
            <a:pPr algn="just"/>
            <a:r>
              <a:rPr lang="en-US" altLang="ko-KR" sz="1100" dirty="0" err="1" smtClean="0"/>
              <a:t>Jie</a:t>
            </a:r>
            <a:r>
              <a:rPr lang="en-US" altLang="ko-KR" sz="1100" dirty="0" smtClean="0"/>
              <a:t> </a:t>
            </a:r>
            <a:r>
              <a:rPr lang="en-US" altLang="ko-KR" sz="1100" dirty="0" err="1" smtClean="0"/>
              <a:t>Luo</a:t>
            </a:r>
            <a:r>
              <a:rPr lang="en-US" altLang="ko-KR" sz="1100" dirty="0" smtClean="0"/>
              <a:t>, </a:t>
            </a:r>
            <a:r>
              <a:rPr lang="en-US" altLang="ko-KR" sz="1100" dirty="0" err="1" smtClean="0"/>
              <a:t>Trongha</a:t>
            </a:r>
            <a:r>
              <a:rPr lang="en-US" altLang="ko-KR" sz="1100" dirty="0" smtClean="0"/>
              <a:t> X. </a:t>
            </a:r>
            <a:r>
              <a:rPr lang="en-US" altLang="ko-KR" sz="1100" dirty="0" err="1" smtClean="0"/>
              <a:t>Phan</a:t>
            </a:r>
            <a:r>
              <a:rPr lang="en-US" altLang="ko-KR" sz="1100" dirty="0" smtClean="0"/>
              <a:t>, </a:t>
            </a:r>
            <a:r>
              <a:rPr lang="en-US" altLang="ko-KR" sz="1100" dirty="0" err="1" smtClean="0"/>
              <a:t>Yimei</a:t>
            </a:r>
            <a:r>
              <a:rPr lang="en-US" altLang="ko-KR" sz="1100" dirty="0" smtClean="0"/>
              <a:t> Yang, Michael G. </a:t>
            </a:r>
            <a:r>
              <a:rPr lang="en-US" altLang="ko-KR" sz="1100" dirty="0" err="1" smtClean="0"/>
              <a:t>Garelick</a:t>
            </a:r>
            <a:r>
              <a:rPr lang="en-US" altLang="ko-KR" sz="1100" dirty="0" smtClean="0"/>
              <a:t>, and Daniel R. Storm</a:t>
            </a:r>
          </a:p>
          <a:p>
            <a:pPr algn="just"/>
            <a:endParaRPr lang="en-US" altLang="ko-KR" sz="1300" b="1" dirty="0" smtClean="0"/>
          </a:p>
          <a:p>
            <a:pPr algn="just"/>
            <a:endParaRPr lang="en-US" altLang="ko-KR" sz="1300" b="1" dirty="0" smtClean="0"/>
          </a:p>
          <a:p>
            <a:pPr algn="just"/>
            <a:r>
              <a:rPr lang="en-US" altLang="ko-KR" sz="1300" b="1" dirty="0" smtClean="0"/>
              <a:t> Abstract</a:t>
            </a:r>
          </a:p>
          <a:p>
            <a:pPr algn="just">
              <a:lnSpc>
                <a:spcPct val="150000"/>
              </a:lnSpc>
            </a:pPr>
            <a:endParaRPr lang="en-US" altLang="ko-KR" sz="1300" dirty="0" smtClean="0"/>
          </a:p>
          <a:p>
            <a:pPr algn="just">
              <a:lnSpc>
                <a:spcPct val="150000"/>
              </a:lnSpc>
            </a:pPr>
            <a:r>
              <a:rPr lang="en-US" altLang="ko-KR" sz="1300" dirty="0" smtClean="0"/>
              <a:t>The cyclic adenosine </a:t>
            </a:r>
            <a:r>
              <a:rPr lang="en-US" altLang="ko-KR" sz="1300" dirty="0" err="1" smtClean="0"/>
              <a:t>monophosphate</a:t>
            </a:r>
            <a:r>
              <a:rPr lang="en-US" altLang="ko-KR" sz="1300" dirty="0" smtClean="0"/>
              <a:t> (</a:t>
            </a:r>
            <a:r>
              <a:rPr lang="en-US" altLang="ko-KR" sz="1300" dirty="0" err="1" smtClean="0"/>
              <a:t>cAMP</a:t>
            </a:r>
            <a:r>
              <a:rPr lang="en-US" altLang="ko-KR" sz="1300" dirty="0" smtClean="0"/>
              <a:t>), </a:t>
            </a:r>
            <a:r>
              <a:rPr lang="en-US" altLang="ko-KR" sz="1300" dirty="0" err="1" smtClean="0"/>
              <a:t>mitogen</a:t>
            </a:r>
            <a:r>
              <a:rPr lang="en-US" altLang="ko-KR" sz="1300" dirty="0" smtClean="0"/>
              <a:t>-activated protein </a:t>
            </a:r>
            <a:r>
              <a:rPr lang="en-US" altLang="ko-KR" sz="1300" dirty="0" err="1" smtClean="0"/>
              <a:t>kinase</a:t>
            </a:r>
            <a:r>
              <a:rPr lang="en-US" altLang="ko-KR" sz="1300" dirty="0" smtClean="0"/>
              <a:t> (MAPK), and </a:t>
            </a:r>
            <a:r>
              <a:rPr lang="en-US" altLang="ko-KR" sz="1300" dirty="0" err="1" smtClean="0"/>
              <a:t>cAMP</a:t>
            </a:r>
            <a:r>
              <a:rPr lang="en-US" altLang="ko-KR" sz="1300" dirty="0" smtClean="0"/>
              <a:t> response element-binding protein (CREB) transcriptional pathway is required for consolidation of hippocampus-dependent memory. In mice, this pathway undergoes a circadian oscillation required for memory persistence that reaches a peak during the daytime. Because mice exhibit </a:t>
            </a:r>
            <a:r>
              <a:rPr lang="en-US" altLang="ko-KR" sz="1300" dirty="0" err="1" smtClean="0"/>
              <a:t>polyphasic</a:t>
            </a:r>
            <a:r>
              <a:rPr lang="en-US" altLang="ko-KR" sz="1300" dirty="0" smtClean="0"/>
              <a:t> sleep patterns during the day, this suggested the interesting possibility that </a:t>
            </a:r>
            <a:r>
              <a:rPr lang="en-US" altLang="ko-KR" sz="1300" dirty="0" err="1" smtClean="0"/>
              <a:t>cAMP</a:t>
            </a:r>
            <a:r>
              <a:rPr lang="en-US" altLang="ko-KR" sz="1300" dirty="0" smtClean="0"/>
              <a:t>, MAPK activity, and CREB </a:t>
            </a:r>
            <a:r>
              <a:rPr lang="en-US" altLang="ko-KR" sz="1300" dirty="0" err="1" smtClean="0"/>
              <a:t>phosphorylation</a:t>
            </a:r>
            <a:r>
              <a:rPr lang="en-US" altLang="ko-KR" sz="1300" dirty="0" smtClean="0"/>
              <a:t> may be elevated during sleep. Here, we report that </a:t>
            </a:r>
            <a:r>
              <a:rPr lang="en-US" altLang="ko-KR" sz="1300" dirty="0" err="1" smtClean="0"/>
              <a:t>cAMP</a:t>
            </a:r>
            <a:r>
              <a:rPr lang="en-US" altLang="ko-KR" sz="1300" dirty="0" smtClean="0"/>
              <a:t>, phospho-p44/42 MAPK, and </a:t>
            </a:r>
            <a:r>
              <a:rPr lang="en-US" altLang="ko-KR" sz="1300" dirty="0" err="1" smtClean="0"/>
              <a:t>phospho</a:t>
            </a:r>
            <a:r>
              <a:rPr lang="en-US" altLang="ko-KR" sz="1300" dirty="0" smtClean="0"/>
              <a:t>-CREB are higher in rapid eye movement (REM) sleep compared with awake mice but are not elevated in non-REM sleep. This peak of activity during REM sleep does not occur in mice lacking </a:t>
            </a:r>
            <a:r>
              <a:rPr lang="en-US" altLang="ko-KR" sz="1300" dirty="0" err="1" smtClean="0"/>
              <a:t>calmodulin</a:t>
            </a:r>
            <a:r>
              <a:rPr lang="en-US" altLang="ko-KR" sz="1300" dirty="0" smtClean="0"/>
              <a:t>-stimulated </a:t>
            </a:r>
            <a:r>
              <a:rPr lang="en-US" altLang="ko-KR" sz="1300" dirty="0" err="1" smtClean="0"/>
              <a:t>adenylyl</a:t>
            </a:r>
            <a:r>
              <a:rPr lang="en-US" altLang="ko-KR" sz="1300" dirty="0" smtClean="0"/>
              <a:t> </a:t>
            </a:r>
            <a:r>
              <a:rPr lang="en-US" altLang="ko-KR" sz="1300" dirty="0" err="1" smtClean="0"/>
              <a:t>cyclases</a:t>
            </a:r>
            <a:r>
              <a:rPr lang="en-US" altLang="ko-KR" sz="1300" dirty="0" smtClean="0"/>
              <a:t>, a mouse strain that learns but cannot consolidate hippocampus-dependent memory. We conclude that a preferential increase in </a:t>
            </a:r>
            <a:r>
              <a:rPr lang="en-US" altLang="ko-KR" sz="1300" dirty="0" err="1" smtClean="0"/>
              <a:t>cAMP</a:t>
            </a:r>
            <a:r>
              <a:rPr lang="en-US" altLang="ko-KR" sz="1300" dirty="0" smtClean="0"/>
              <a:t>, MAPK activity, and CREB </a:t>
            </a:r>
            <a:r>
              <a:rPr lang="en-US" altLang="ko-KR" sz="1300" dirty="0" err="1" smtClean="0"/>
              <a:t>phosphorylation</a:t>
            </a:r>
            <a:r>
              <a:rPr lang="en-US" altLang="ko-KR" sz="1300" dirty="0" smtClean="0"/>
              <a:t> during REM sleep may contribute to hippocampus-dependent memory consolidation. </a:t>
            </a:r>
          </a:p>
          <a:p>
            <a:pPr algn="just">
              <a:lnSpc>
                <a:spcPct val="150000"/>
              </a:lnSpc>
            </a:pPr>
            <a:endParaRPr lang="en-US" altLang="ko-KR" sz="1300" dirty="0" err="1" smtClean="0"/>
          </a:p>
        </p:txBody>
      </p:sp>
      <p:sp>
        <p:nvSpPr>
          <p:cNvPr id="6" name="TextBox 5"/>
          <p:cNvSpPr txBox="1"/>
          <p:nvPr/>
        </p:nvSpPr>
        <p:spPr>
          <a:xfrm>
            <a:off x="8172400" y="188640"/>
            <a:ext cx="432048" cy="369332"/>
          </a:xfrm>
          <a:prstGeom prst="rect">
            <a:avLst/>
          </a:prstGeom>
          <a:noFill/>
        </p:spPr>
        <p:txBody>
          <a:bodyPr wrap="square" rtlCol="0">
            <a:spAutoFit/>
          </a:bodyPr>
          <a:lstStyle/>
          <a:p>
            <a:r>
              <a:rPr lang="en-US" altLang="ko-KR" dirty="0" smtClean="0"/>
              <a:t>KJ</a:t>
            </a:r>
            <a:endParaRPr lang="ko-KR" altLang="en-US" dirty="0"/>
          </a:p>
        </p:txBody>
      </p:sp>
      <p:pic>
        <p:nvPicPr>
          <p:cNvPr id="7" name="Picture 2"/>
          <p:cNvPicPr>
            <a:picLocks noChangeAspect="1" noChangeArrowheads="1"/>
          </p:cNvPicPr>
          <p:nvPr/>
        </p:nvPicPr>
        <p:blipFill>
          <a:blip r:embed="rId2" cstate="print"/>
          <a:srcRect l="21372" t="32846" r="35429" b="59234"/>
          <a:stretch>
            <a:fillRect/>
          </a:stretch>
        </p:blipFill>
        <p:spPr bwMode="auto">
          <a:xfrm>
            <a:off x="0" y="0"/>
            <a:ext cx="6912768" cy="69269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8172400" y="404664"/>
            <a:ext cx="432048" cy="369332"/>
          </a:xfrm>
          <a:prstGeom prst="rect">
            <a:avLst/>
          </a:prstGeom>
          <a:noFill/>
        </p:spPr>
        <p:txBody>
          <a:bodyPr wrap="square" rtlCol="0">
            <a:spAutoFit/>
          </a:bodyPr>
          <a:lstStyle/>
          <a:p>
            <a:r>
              <a:rPr lang="en-US" altLang="ko-KR" dirty="0" smtClean="0"/>
              <a:t>KJ</a:t>
            </a:r>
            <a:endParaRPr lang="ko-KR" altLang="en-US" dirty="0"/>
          </a:p>
        </p:txBody>
      </p:sp>
      <p:pic>
        <p:nvPicPr>
          <p:cNvPr id="6" name="Picture 2"/>
          <p:cNvPicPr>
            <a:picLocks noChangeAspect="1" noChangeArrowheads="1"/>
          </p:cNvPicPr>
          <p:nvPr/>
        </p:nvPicPr>
        <p:blipFill>
          <a:blip r:embed="rId2" cstate="print"/>
          <a:srcRect l="21372" t="32846" r="35429" b="59234"/>
          <a:stretch>
            <a:fillRect/>
          </a:stretch>
        </p:blipFill>
        <p:spPr bwMode="auto">
          <a:xfrm>
            <a:off x="0" y="0"/>
            <a:ext cx="6912768" cy="764704"/>
          </a:xfrm>
          <a:prstGeom prst="rect">
            <a:avLst/>
          </a:prstGeom>
          <a:noFill/>
          <a:ln w="9525">
            <a:noFill/>
            <a:miter lim="800000"/>
            <a:headEnd/>
            <a:tailEnd/>
          </a:ln>
        </p:spPr>
      </p:pic>
      <p:pic>
        <p:nvPicPr>
          <p:cNvPr id="1026" name="Picture 2"/>
          <p:cNvPicPr>
            <a:picLocks noChangeAspect="1" noChangeArrowheads="1"/>
          </p:cNvPicPr>
          <p:nvPr/>
        </p:nvPicPr>
        <p:blipFill>
          <a:blip r:embed="rId3" cstate="print"/>
          <a:srcRect l="17059" t="16480" r="46717" b="7081"/>
          <a:stretch>
            <a:fillRect/>
          </a:stretch>
        </p:blipFill>
        <p:spPr bwMode="auto">
          <a:xfrm>
            <a:off x="0" y="764704"/>
            <a:ext cx="4620191" cy="6093296"/>
          </a:xfrm>
          <a:prstGeom prst="rect">
            <a:avLst/>
          </a:prstGeom>
          <a:noFill/>
          <a:ln w="9525">
            <a:noFill/>
            <a:miter lim="800000"/>
            <a:headEnd/>
            <a:tailEnd/>
          </a:ln>
        </p:spPr>
      </p:pic>
      <p:pic>
        <p:nvPicPr>
          <p:cNvPr id="1027" name="Picture 3"/>
          <p:cNvPicPr>
            <a:picLocks noChangeAspect="1" noChangeArrowheads="1"/>
          </p:cNvPicPr>
          <p:nvPr/>
        </p:nvPicPr>
        <p:blipFill>
          <a:blip r:embed="rId4" cstate="print"/>
          <a:srcRect l="17065" t="16400" r="47214" b="16766"/>
          <a:stretch>
            <a:fillRect/>
          </a:stretch>
        </p:blipFill>
        <p:spPr bwMode="auto">
          <a:xfrm>
            <a:off x="4572000" y="764704"/>
            <a:ext cx="4572000" cy="534627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8172400" y="404664"/>
            <a:ext cx="432048" cy="369332"/>
          </a:xfrm>
          <a:prstGeom prst="rect">
            <a:avLst/>
          </a:prstGeom>
          <a:noFill/>
        </p:spPr>
        <p:txBody>
          <a:bodyPr wrap="square" rtlCol="0">
            <a:spAutoFit/>
          </a:bodyPr>
          <a:lstStyle/>
          <a:p>
            <a:r>
              <a:rPr lang="en-US" altLang="ko-KR" dirty="0" smtClean="0"/>
              <a:t>KJ</a:t>
            </a:r>
            <a:endParaRPr lang="ko-KR" altLang="en-US" dirty="0"/>
          </a:p>
        </p:txBody>
      </p:sp>
      <p:pic>
        <p:nvPicPr>
          <p:cNvPr id="1026" name="Picture 2"/>
          <p:cNvPicPr>
            <a:picLocks noChangeAspect="1" noChangeArrowheads="1"/>
          </p:cNvPicPr>
          <p:nvPr/>
        </p:nvPicPr>
        <p:blipFill>
          <a:blip r:embed="rId2" cstate="print"/>
          <a:srcRect l="21372" t="32846" r="35429" b="59234"/>
          <a:stretch>
            <a:fillRect/>
          </a:stretch>
        </p:blipFill>
        <p:spPr bwMode="auto">
          <a:xfrm>
            <a:off x="0" y="0"/>
            <a:ext cx="6912768" cy="764704"/>
          </a:xfrm>
          <a:prstGeom prst="rect">
            <a:avLst/>
          </a:prstGeom>
          <a:noFill/>
          <a:ln w="9525">
            <a:noFill/>
            <a:miter lim="800000"/>
            <a:headEnd/>
            <a:tailEnd/>
          </a:ln>
        </p:spPr>
      </p:pic>
      <p:pic>
        <p:nvPicPr>
          <p:cNvPr id="2050" name="Picture 2"/>
          <p:cNvPicPr>
            <a:picLocks noChangeAspect="1" noChangeArrowheads="1"/>
          </p:cNvPicPr>
          <p:nvPr/>
        </p:nvPicPr>
        <p:blipFill>
          <a:blip r:embed="rId3" cstate="print"/>
          <a:srcRect l="17413" t="17035" r="47264" b="6706"/>
          <a:stretch>
            <a:fillRect/>
          </a:stretch>
        </p:blipFill>
        <p:spPr bwMode="auto">
          <a:xfrm>
            <a:off x="1" y="764705"/>
            <a:ext cx="4515908" cy="6093296"/>
          </a:xfrm>
          <a:prstGeom prst="rect">
            <a:avLst/>
          </a:prstGeom>
          <a:noFill/>
          <a:ln w="9525">
            <a:noFill/>
            <a:miter lim="800000"/>
            <a:headEnd/>
            <a:tailEnd/>
          </a:ln>
        </p:spPr>
      </p:pic>
      <p:pic>
        <p:nvPicPr>
          <p:cNvPr id="2051" name="Picture 3"/>
          <p:cNvPicPr>
            <a:picLocks noChangeAspect="1" noChangeArrowheads="1"/>
          </p:cNvPicPr>
          <p:nvPr/>
        </p:nvPicPr>
        <p:blipFill>
          <a:blip r:embed="rId4" cstate="print"/>
          <a:srcRect l="17363" t="16368" r="47314" b="7373"/>
          <a:stretch>
            <a:fillRect/>
          </a:stretch>
        </p:blipFill>
        <p:spPr bwMode="auto">
          <a:xfrm>
            <a:off x="4572000" y="764704"/>
            <a:ext cx="4515909" cy="609329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8172400" y="404664"/>
            <a:ext cx="432048" cy="369332"/>
          </a:xfrm>
          <a:prstGeom prst="rect">
            <a:avLst/>
          </a:prstGeom>
          <a:noFill/>
        </p:spPr>
        <p:txBody>
          <a:bodyPr wrap="square" rtlCol="0">
            <a:spAutoFit/>
          </a:bodyPr>
          <a:lstStyle/>
          <a:p>
            <a:r>
              <a:rPr lang="en-US" altLang="ko-KR" dirty="0" smtClean="0"/>
              <a:t>KJ</a:t>
            </a:r>
            <a:endParaRPr lang="ko-KR" altLang="en-US" dirty="0"/>
          </a:p>
        </p:txBody>
      </p:sp>
      <p:pic>
        <p:nvPicPr>
          <p:cNvPr id="6" name="Picture 2"/>
          <p:cNvPicPr>
            <a:picLocks noChangeAspect="1" noChangeArrowheads="1"/>
          </p:cNvPicPr>
          <p:nvPr/>
        </p:nvPicPr>
        <p:blipFill>
          <a:blip r:embed="rId2" cstate="print"/>
          <a:srcRect l="21372" t="32846" r="35429" b="59234"/>
          <a:stretch>
            <a:fillRect/>
          </a:stretch>
        </p:blipFill>
        <p:spPr bwMode="auto">
          <a:xfrm>
            <a:off x="0" y="0"/>
            <a:ext cx="6912768" cy="764704"/>
          </a:xfrm>
          <a:prstGeom prst="rect">
            <a:avLst/>
          </a:prstGeom>
          <a:noFill/>
          <a:ln w="9525">
            <a:noFill/>
            <a:miter lim="800000"/>
            <a:headEnd/>
            <a:tailEnd/>
          </a:ln>
        </p:spPr>
      </p:pic>
      <p:pic>
        <p:nvPicPr>
          <p:cNvPr id="3074" name="Picture 2"/>
          <p:cNvPicPr>
            <a:picLocks noChangeAspect="1" noChangeArrowheads="1"/>
          </p:cNvPicPr>
          <p:nvPr/>
        </p:nvPicPr>
        <p:blipFill>
          <a:blip r:embed="rId3" cstate="print"/>
          <a:srcRect l="17413" t="20680" r="47463" b="9572"/>
          <a:stretch>
            <a:fillRect/>
          </a:stretch>
        </p:blipFill>
        <p:spPr bwMode="auto">
          <a:xfrm>
            <a:off x="13648" y="765460"/>
            <a:ext cx="4572000" cy="5674228"/>
          </a:xfrm>
          <a:prstGeom prst="rect">
            <a:avLst/>
          </a:prstGeom>
          <a:noFill/>
          <a:ln w="9525">
            <a:noFill/>
            <a:miter lim="800000"/>
            <a:headEnd/>
            <a:tailEnd/>
          </a:ln>
        </p:spPr>
      </p:pic>
      <p:pic>
        <p:nvPicPr>
          <p:cNvPr id="3075" name="Picture 3"/>
          <p:cNvPicPr>
            <a:picLocks noChangeAspect="1" noChangeArrowheads="1"/>
          </p:cNvPicPr>
          <p:nvPr/>
        </p:nvPicPr>
        <p:blipFill>
          <a:blip r:embed="rId4" cstate="print"/>
          <a:srcRect l="17463" t="17801" r="48109" b="7373"/>
          <a:stretch>
            <a:fillRect/>
          </a:stretch>
        </p:blipFill>
        <p:spPr bwMode="auto">
          <a:xfrm>
            <a:off x="4599296" y="764705"/>
            <a:ext cx="4485702" cy="609329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410</TotalTime>
  <Words>675</Words>
  <Application>Microsoft Office PowerPoint</Application>
  <PresentationFormat>화면 슬라이드 쇼(4:3)</PresentationFormat>
  <Paragraphs>21</Paragraphs>
  <Slides>9</Slides>
  <Notes>0</Notes>
  <HiddenSlides>0</HiddenSlides>
  <MMClips>0</MMClips>
  <ScaleCrop>false</ScaleCrop>
  <HeadingPairs>
    <vt:vector size="4" baseType="variant">
      <vt:variant>
        <vt:lpstr>테마</vt:lpstr>
      </vt:variant>
      <vt:variant>
        <vt:i4>1</vt:i4>
      </vt:variant>
      <vt:variant>
        <vt:lpstr>슬라이드 제목</vt:lpstr>
      </vt:variant>
      <vt:variant>
        <vt:i4>9</vt:i4>
      </vt:variant>
    </vt:vector>
  </HeadingPairs>
  <TitlesOfParts>
    <vt:vector size="10" baseType="lpstr">
      <vt:lpstr>Office 테마</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슬라이드 1</dc:title>
  <dc:creator>정훈</dc:creator>
  <cp:lastModifiedBy>Sunny</cp:lastModifiedBy>
  <cp:revision>58</cp:revision>
  <dcterms:created xsi:type="dcterms:W3CDTF">2011-01-15T01:08:22Z</dcterms:created>
  <dcterms:modified xsi:type="dcterms:W3CDTF">2013-04-14T22:22:00Z</dcterms:modified>
</cp:coreProperties>
</file>